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428" r:id="rId2"/>
    <p:sldId id="651" r:id="rId3"/>
    <p:sldId id="680" r:id="rId4"/>
    <p:sldId id="663" r:id="rId5"/>
    <p:sldId id="684" r:id="rId6"/>
    <p:sldId id="681" r:id="rId7"/>
    <p:sldId id="682" r:id="rId8"/>
    <p:sldId id="683" r:id="rId9"/>
    <p:sldId id="677" r:id="rId10"/>
    <p:sldId id="685" r:id="rId11"/>
    <p:sldId id="656" r:id="rId12"/>
    <p:sldId id="659" r:id="rId13"/>
    <p:sldId id="660" r:id="rId14"/>
    <p:sldId id="653" r:id="rId15"/>
    <p:sldId id="675" r:id="rId16"/>
    <p:sldId id="665" r:id="rId17"/>
    <p:sldId id="654" r:id="rId18"/>
    <p:sldId id="679" r:id="rId19"/>
    <p:sldId id="678" r:id="rId20"/>
    <p:sldId id="661" r:id="rId21"/>
    <p:sldId id="662" r:id="rId22"/>
    <p:sldId id="671" r:id="rId23"/>
    <p:sldId id="672" r:id="rId24"/>
    <p:sldId id="673" r:id="rId25"/>
    <p:sldId id="674" r:id="rId26"/>
    <p:sldId id="668" r:id="rId27"/>
    <p:sldId id="669" r:id="rId28"/>
    <p:sldId id="666" r:id="rId29"/>
    <p:sldId id="667" r:id="rId30"/>
    <p:sldId id="646" r:id="rId31"/>
  </p:sldIdLst>
  <p:sldSz cx="12192000" cy="6858000"/>
  <p:notesSz cx="6797675" cy="987266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CCFF99"/>
    <a:srgbClr val="FF99FF"/>
    <a:srgbClr val="EAF4F8"/>
    <a:srgbClr val="FF5050"/>
    <a:srgbClr val="112E81"/>
    <a:srgbClr val="FFFF99"/>
    <a:srgbClr val="00FF00"/>
    <a:srgbClr val="FFFF00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09" autoAdjust="0"/>
    <p:restoredTop sz="94643" autoAdjust="0"/>
  </p:normalViewPr>
  <p:slideViewPr>
    <p:cSldViewPr snapToObjects="1" showGuides="1">
      <p:cViewPr varScale="1">
        <p:scale>
          <a:sx n="84" d="100"/>
          <a:sy n="84" d="100"/>
        </p:scale>
        <p:origin x="58" y="96"/>
      </p:cViewPr>
      <p:guideLst>
        <p:guide orient="horz" pos="408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Objects="1">
      <p:cViewPr varScale="1">
        <p:scale>
          <a:sx n="113" d="100"/>
          <a:sy n="113" d="100"/>
        </p:scale>
        <p:origin x="5142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20/09/2022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20/09/2022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7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16892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7950" y="739775"/>
            <a:ext cx="6581775" cy="37036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562861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7950" y="739775"/>
            <a:ext cx="6581775" cy="37036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423779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7950" y="739775"/>
            <a:ext cx="6581775" cy="37036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836278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7950" y="739775"/>
            <a:ext cx="6581775" cy="37036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737323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7950" y="739775"/>
            <a:ext cx="6581775" cy="37036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016690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7950" y="739775"/>
            <a:ext cx="6581775" cy="37036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544455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7950" y="739775"/>
            <a:ext cx="6581775" cy="37036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008760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7950" y="739775"/>
            <a:ext cx="6581775" cy="37036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664083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7950" y="739775"/>
            <a:ext cx="6581775" cy="37036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699808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7950" y="739775"/>
            <a:ext cx="6581775" cy="37036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40099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7950" y="739775"/>
            <a:ext cx="6581775" cy="37036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902784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7950" y="739775"/>
            <a:ext cx="6581775" cy="37036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8702542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7950" y="739775"/>
            <a:ext cx="6581775" cy="37036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837370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7950" y="739775"/>
            <a:ext cx="6581775" cy="37036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976653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7950" y="739775"/>
            <a:ext cx="6581775" cy="37036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347541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7950" y="739775"/>
            <a:ext cx="6581775" cy="37036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5458939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7950" y="739775"/>
            <a:ext cx="6581775" cy="37036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474851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7950" y="739775"/>
            <a:ext cx="6581775" cy="37036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161091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7950" y="739775"/>
            <a:ext cx="6581775" cy="37036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1992712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7950" y="739775"/>
            <a:ext cx="6581775" cy="37036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618584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7950" y="739775"/>
            <a:ext cx="6581775" cy="37036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67168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7950" y="739775"/>
            <a:ext cx="6581775" cy="37036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36820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7950" y="739775"/>
            <a:ext cx="6581775" cy="37036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25684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7950" y="739775"/>
            <a:ext cx="6581775" cy="37036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87707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7950" y="739775"/>
            <a:ext cx="6581775" cy="37036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860330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7950" y="739775"/>
            <a:ext cx="6581775" cy="37036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66492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7950" y="739775"/>
            <a:ext cx="6581775" cy="37036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49975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7950" y="739775"/>
            <a:ext cx="6581775" cy="37036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89036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819400"/>
            <a:ext cx="96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4800600"/>
            <a:ext cx="864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0"/>
            <a:ext cx="48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00" y="673710"/>
            <a:ext cx="5047152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828800" y="5899150"/>
            <a:ext cx="864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609600" y="6071400"/>
            <a:ext cx="6096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02919" y="5946774"/>
            <a:ext cx="734755" cy="72258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>
            <a:lvl1pPr algn="l">
              <a:defRPr/>
            </a:lvl1pPr>
          </a:lstStyle>
          <a:p>
            <a:r>
              <a:rPr lang="en-GB" noProof="0" dirty="0" smtClean="0"/>
              <a:t>Slide title – line 1 – Arial 30 </a:t>
            </a:r>
            <a:r>
              <a:rPr lang="en-GB" noProof="0" dirty="0" err="1" smtClean="0"/>
              <a:t>pt</a:t>
            </a:r>
            <a:r>
              <a:rPr lang="en-GB" noProof="0" dirty="0" smtClean="0"/>
              <a:t>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blue</a:t>
            </a:r>
            <a:br>
              <a:rPr lang="en-GB" noProof="0" dirty="0" smtClean="0"/>
            </a:br>
            <a:r>
              <a:rPr lang="en-GB" noProof="0" dirty="0" smtClean="0"/>
              <a:t>Slide title – line 2 – Arial 30 </a:t>
            </a:r>
            <a:r>
              <a:rPr lang="en-GB" noProof="0" dirty="0" err="1" smtClean="0"/>
              <a:t>pt</a:t>
            </a:r>
            <a:r>
              <a:rPr lang="en-GB" noProof="0" dirty="0" smtClean="0"/>
              <a:t>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blue</a:t>
            </a:r>
            <a:endParaRPr lang="en-GB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1"/>
            <a:ext cx="1056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920000" y="6300000"/>
            <a:ext cx="6096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19536" y="6213416"/>
            <a:ext cx="610064" cy="599960"/>
          </a:xfrm>
          <a:prstGeom prst="rect">
            <a:avLst/>
          </a:prstGeom>
        </p:spPr>
      </p:pic>
      <p:sp>
        <p:nvSpPr>
          <p:cNvPr id="14" name="Footer Placeholder 9"/>
          <p:cNvSpPr txBox="1">
            <a:spLocks/>
          </p:cNvSpPr>
          <p:nvPr userDrawn="1"/>
        </p:nvSpPr>
        <p:spPr>
          <a:xfrm>
            <a:off x="2783632" y="6381368"/>
            <a:ext cx="8568952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pPr lvl="0" algn="l"/>
            <a:r>
              <a:rPr lang="en-GB" sz="1200" dirty="0" smtClean="0"/>
              <a:t>Update on the Inner Triplet quench simulations and current in the circuit branches</a:t>
            </a:r>
            <a:r>
              <a:rPr lang="fr-FR" sz="1200" dirty="0" smtClean="0"/>
              <a:t> – E. Ravaioli</a:t>
            </a:r>
            <a:r>
              <a:rPr lang="fr-FR" sz="1200" baseline="0" dirty="0" smtClean="0"/>
              <a:t> </a:t>
            </a:r>
            <a:r>
              <a:rPr lang="fr-FR" sz="1200" dirty="0" smtClean="0"/>
              <a:t>– 21 </a:t>
            </a:r>
            <a:r>
              <a:rPr lang="fr-FR" sz="1200" dirty="0" err="1" smtClean="0"/>
              <a:t>September</a:t>
            </a:r>
            <a:r>
              <a:rPr lang="fr-FR" sz="1200" dirty="0" smtClean="0"/>
              <a:t> 2022</a:t>
            </a:r>
            <a:endParaRPr lang="en-GB" sz="12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609600" y="1215232"/>
            <a:ext cx="5386917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09600" y="2057400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8" y="1215232"/>
            <a:ext cx="5389033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93368" y="2057400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920000" y="6300000"/>
            <a:ext cx="6096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96001" y="6282000"/>
            <a:ext cx="658913" cy="486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920000" y="6300000"/>
            <a:ext cx="6096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96001" y="6282000"/>
            <a:ext cx="658913" cy="486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920000" y="6300000"/>
            <a:ext cx="6096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96001" y="6282000"/>
            <a:ext cx="658913" cy="486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16000" y="457200"/>
            <a:ext cx="1056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16000" y="5105400"/>
            <a:ext cx="1056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818067" y="4648200"/>
            <a:ext cx="10557933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920000" y="6300000"/>
            <a:ext cx="6096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96001" y="6282000"/>
            <a:ext cx="658913" cy="486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802400" y="2709000"/>
            <a:ext cx="85872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00" y="673710"/>
            <a:ext cx="5047152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802400" y="4953000"/>
            <a:ext cx="85872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dirty="0" smtClean="0"/>
              <a:t>Credits if needed: reference 1, reference 2 ...</a:t>
            </a:r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609600" y="6071400"/>
            <a:ext cx="6096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02921" y="5946776"/>
            <a:ext cx="768544" cy="75581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dirty="0" smtClean="0"/>
              <a:t>Slide title – line 1 – Arial 30 </a:t>
            </a:r>
            <a:r>
              <a:rPr lang="en-GB" noProof="0" dirty="0" err="1" smtClean="0"/>
              <a:t>pt</a:t>
            </a:r>
            <a:r>
              <a:rPr lang="en-GB" noProof="0" dirty="0" smtClean="0"/>
              <a:t>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blue</a:t>
            </a:r>
            <a:br>
              <a:rPr lang="en-GB" noProof="0" dirty="0" smtClean="0"/>
            </a:br>
            <a:r>
              <a:rPr lang="en-GB" noProof="0" dirty="0" smtClean="0"/>
              <a:t>Slide title – line 2 – Arial 30 </a:t>
            </a:r>
            <a:r>
              <a:rPr lang="en-GB" noProof="0" dirty="0" err="1" smtClean="0"/>
              <a:t>pt</a:t>
            </a:r>
            <a:r>
              <a:rPr lang="en-GB" noProof="0" dirty="0" smtClean="0"/>
              <a:t>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blue</a:t>
            </a:r>
            <a:endParaRPr lang="en-GB" noProof="0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1"/>
            <a:ext cx="1056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0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hf hdr="0" dt="0"/>
  <p:txStyles>
    <p:titleStyle>
      <a:lvl1pPr algn="l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dico.cern.ch/event/1191497/" TargetMode="External"/><Relationship Id="rId5" Type="http://schemas.openxmlformats.org/officeDocument/2006/relationships/hyperlink" Target="https://indico.cern.ch/event/1083268/" TargetMode="External"/><Relationship Id="rId4" Type="http://schemas.openxmlformats.org/officeDocument/2006/relationships/hyperlink" Target="https://indico.cern.ch/event/1039101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ndico.cern.ch/event/1079026/contributions/4546310/" TargetMode="External"/><Relationship Id="rId4" Type="http://schemas.openxmlformats.org/officeDocument/2006/relationships/image" Target="../media/image2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dico.cern.ch/event/1079026/contributions/4546310/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1384" y="2420888"/>
            <a:ext cx="11089232" cy="1440160"/>
          </a:xfrm>
        </p:spPr>
        <p:txBody>
          <a:bodyPr anchor="ctr"/>
          <a:lstStyle/>
          <a:p>
            <a:pPr algn="ctr"/>
            <a:r>
              <a:rPr lang="en-GB" dirty="0"/>
              <a:t>Update on the Inner Triplet quench </a:t>
            </a:r>
            <a:r>
              <a:rPr lang="en-GB" dirty="0" smtClean="0"/>
              <a:t>simulations</a:t>
            </a:r>
            <a:br>
              <a:rPr lang="en-GB" dirty="0" smtClean="0"/>
            </a:br>
            <a:r>
              <a:rPr lang="en-GB" dirty="0" smtClean="0"/>
              <a:t>and </a:t>
            </a:r>
            <a:r>
              <a:rPr lang="en-GB" dirty="0"/>
              <a:t>current in the circuit branches</a:t>
            </a:r>
            <a:endParaRPr lang="en-GB" b="0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7368" y="4077072"/>
            <a:ext cx="10801200" cy="1584176"/>
          </a:xfrm>
        </p:spPr>
        <p:txBody>
          <a:bodyPr>
            <a:noAutofit/>
          </a:bodyPr>
          <a:lstStyle/>
          <a:p>
            <a:r>
              <a:rPr lang="en-US" sz="1800" dirty="0"/>
              <a:t>E. Ravaioli (CERN</a:t>
            </a:r>
            <a:r>
              <a:rPr lang="en-US" sz="1800" dirty="0" smtClean="0"/>
              <a:t>)</a:t>
            </a:r>
            <a:endParaRPr lang="en-US" sz="1800" dirty="0"/>
          </a:p>
          <a:p>
            <a:endParaRPr lang="en-US" sz="1800" dirty="0" smtClean="0"/>
          </a:p>
          <a:p>
            <a:r>
              <a:rPr lang="en-US" sz="1800" dirty="0" smtClean="0"/>
              <a:t>Thanks </a:t>
            </a:r>
            <a:r>
              <a:rPr lang="en-US" sz="1800" dirty="0"/>
              <a:t>to:</a:t>
            </a:r>
          </a:p>
          <a:p>
            <a:r>
              <a:rPr lang="en-US" sz="1800" dirty="0" smtClean="0"/>
              <a:t>S. Izquierdo Bermudez, L. De </a:t>
            </a:r>
            <a:r>
              <a:rPr lang="en-US" sz="1800" dirty="0" err="1" smtClean="0"/>
              <a:t>Mallac</a:t>
            </a:r>
            <a:r>
              <a:rPr lang="en-US" sz="1800" dirty="0" smtClean="0"/>
              <a:t>, F. </a:t>
            </a:r>
            <a:r>
              <a:rPr lang="en-US" sz="1800" dirty="0" err="1" smtClean="0"/>
              <a:t>Mangiarotti</a:t>
            </a:r>
            <a:r>
              <a:rPr lang="en-US" sz="1800" dirty="0" smtClean="0"/>
              <a:t>, M. </a:t>
            </a:r>
            <a:r>
              <a:rPr lang="en-US" sz="1800" dirty="0" err="1" smtClean="0"/>
              <a:t>Mentink</a:t>
            </a:r>
            <a:r>
              <a:rPr lang="en-US" sz="1800" dirty="0" smtClean="0"/>
              <a:t>, F. Rodriguez Mateos, A. Verweij,            D. Wollmann, S. </a:t>
            </a:r>
            <a:r>
              <a:rPr lang="en-US" sz="1800" dirty="0"/>
              <a:t>Yammine (</a:t>
            </a:r>
            <a:r>
              <a:rPr lang="en-US" sz="1800" dirty="0" smtClean="0"/>
              <a:t>CERN) and many other colleagues for their inputs</a:t>
            </a:r>
          </a:p>
          <a:p>
            <a:endParaRPr lang="en-US" sz="1800" dirty="0"/>
          </a:p>
          <a:p>
            <a:pPr algn="ctr"/>
            <a:r>
              <a:rPr lang="en-US" sz="1800" dirty="0" smtClean="0"/>
              <a:t>21 September 2022</a:t>
            </a:r>
            <a:endParaRPr lang="en-US" sz="1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5600" y="4036647"/>
            <a:ext cx="936104" cy="328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0207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7408" y="44624"/>
            <a:ext cx="11294992" cy="864096"/>
          </a:xfrm>
        </p:spPr>
        <p:txBody>
          <a:bodyPr/>
          <a:lstStyle/>
          <a:p>
            <a:r>
              <a:rPr lang="en-US" dirty="0"/>
              <a:t>Update on the Inner Triplet quench simulations</a:t>
            </a:r>
            <a:br>
              <a:rPr lang="en-US" dirty="0"/>
            </a:br>
            <a:r>
              <a:rPr lang="en-US" dirty="0"/>
              <a:t>and current in the circuit branches</a:t>
            </a:r>
            <a:endParaRPr lang="en-US" sz="2000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10" name="Content Placeholder 6">
            <a:extLst>
              <a:ext uri="{FF2B5EF4-FFF2-40B4-BE49-F238E27FC236}">
                <a16:creationId xmlns:a16="http://schemas.microsoft.com/office/drawing/2014/main" xmlns="" id="{21F24BA3-66C0-480F-8BAC-E26516EAD7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92" y="5157192"/>
            <a:ext cx="11655032" cy="864096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quench protection of the HL-LHC Inner Triplet circuit </a:t>
            </a:r>
            <a:r>
              <a:rPr lang="en-US" sz="24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 adequate 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all foreseen </a:t>
            </a:r>
            <a:r>
              <a:rPr lang="en-US" sz="24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operation 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scenarios, and </a:t>
            </a:r>
            <a:r>
              <a:rPr lang="en-US" sz="24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resilient to all plausible failure 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scenarios and conductor variations</a:t>
            </a:r>
            <a:r>
              <a:rPr lang="en-US" sz="24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en-US" sz="2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51384" y="1228644"/>
            <a:ext cx="8568952" cy="1728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 anchor="ctr">
            <a:noAutofit/>
          </a:bodyPr>
          <a:lstStyle/>
          <a:p>
            <a:pPr marL="541338" indent="-363538"/>
            <a:r>
              <a:rPr lang="en-US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Circuit analysis</a:t>
            </a:r>
          </a:p>
          <a:p>
            <a:pPr marL="541338" lvl="0" indent="-363538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US" sz="2000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Calculate worst-case peak currents and thermal loads in all circuit branches</a:t>
            </a:r>
          </a:p>
          <a:p>
            <a:pPr marL="541338" lvl="0" indent="-363538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US" sz="2000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Update </a:t>
            </a:r>
            <a:r>
              <a:rPr lang="en-US" sz="2000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figures following last circuit fine tuning</a:t>
            </a:r>
            <a:endParaRPr lang="en-US" sz="2000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51383" y="3141160"/>
            <a:ext cx="8568951" cy="1728000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square" rtlCol="0" anchor="ctr">
            <a:noAutofit/>
          </a:bodyPr>
          <a:lstStyle/>
          <a:p>
            <a:pPr marL="541338" indent="-363538"/>
            <a:r>
              <a:rPr lang="en-US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Magnet </a:t>
            </a:r>
            <a:r>
              <a:rPr lang="en-US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quench protection </a:t>
            </a:r>
            <a:r>
              <a:rPr lang="en-US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analysis</a:t>
            </a:r>
            <a:endParaRPr lang="en-US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541338" lvl="0" indent="-363538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US" sz="2000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Demonstrate protection strategy</a:t>
            </a:r>
          </a:p>
          <a:p>
            <a:pPr marL="541338" lvl="0" indent="-363538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US" sz="2000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Calculate </a:t>
            </a:r>
            <a:r>
              <a:rPr lang="en-US" sz="20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worst-case </a:t>
            </a:r>
            <a:r>
              <a:rPr lang="en-US" sz="2000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hot-spot temperature and peak voltage to ground</a:t>
            </a:r>
            <a:endParaRPr lang="en-US" sz="2000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0336" y="1232188"/>
            <a:ext cx="2304503" cy="1728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0335" y="3141160"/>
            <a:ext cx="2304503" cy="1728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09908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939" y="-18421"/>
            <a:ext cx="11124805" cy="558138"/>
          </a:xfrm>
        </p:spPr>
        <p:txBody>
          <a:bodyPr/>
          <a:lstStyle/>
          <a:p>
            <a:r>
              <a:rPr lang="en-US" dirty="0" smtClean="0"/>
              <a:t>MQXF </a:t>
            </a:r>
            <a:r>
              <a:rPr lang="en-US" dirty="0" smtClean="0">
                <a:solidFill>
                  <a:srgbClr val="C00000"/>
                </a:solidFill>
              </a:rPr>
              <a:t>magnet quench protection</a:t>
            </a:r>
            <a:r>
              <a:rPr lang="en-US" dirty="0" smtClean="0"/>
              <a:t> system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1619055" y="6303818"/>
            <a:ext cx="406690" cy="465064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grpSp>
        <p:nvGrpSpPr>
          <p:cNvPr id="3" name="Group 2"/>
          <p:cNvGrpSpPr/>
          <p:nvPr/>
        </p:nvGrpSpPr>
        <p:grpSpPr>
          <a:xfrm>
            <a:off x="906622" y="692696"/>
            <a:ext cx="4570259" cy="3429000"/>
            <a:chOff x="6468229" y="620688"/>
            <a:chExt cx="4570259" cy="342900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68229" y="620688"/>
              <a:ext cx="4570259" cy="3429000"/>
            </a:xfrm>
            <a:prstGeom prst="rect">
              <a:avLst/>
            </a:prstGeom>
          </p:spPr>
        </p:pic>
        <p:cxnSp>
          <p:nvCxnSpPr>
            <p:cNvPr id="5" name="Straight Connector 4"/>
            <p:cNvCxnSpPr/>
            <p:nvPr/>
          </p:nvCxnSpPr>
          <p:spPr>
            <a:xfrm flipH="1" flipV="1">
              <a:off x="8609342" y="1160748"/>
              <a:ext cx="1440160" cy="1044116"/>
            </a:xfrm>
            <a:prstGeom prst="line">
              <a:avLst/>
            </a:prstGeom>
            <a:ln>
              <a:headEnd type="oval" w="med" len="med"/>
              <a:tailEnd type="oval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 flipH="1" flipV="1">
              <a:off x="7657936" y="2564904"/>
              <a:ext cx="1440160" cy="1044116"/>
            </a:xfrm>
            <a:prstGeom prst="line">
              <a:avLst/>
            </a:prstGeom>
            <a:ln>
              <a:headEnd type="oval" w="med" len="med"/>
              <a:tailEnd type="oval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 flipH="1" flipV="1">
              <a:off x="8321310" y="1291072"/>
              <a:ext cx="1584176" cy="571754"/>
            </a:xfrm>
            <a:prstGeom prst="line">
              <a:avLst/>
            </a:prstGeom>
            <a:ln>
              <a:headEnd type="oval" w="med" len="med"/>
              <a:tailEnd type="oval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flipH="1" flipV="1">
              <a:off x="7745246" y="2929254"/>
              <a:ext cx="1584176" cy="571754"/>
            </a:xfrm>
            <a:prstGeom prst="line">
              <a:avLst/>
            </a:prstGeom>
            <a:ln>
              <a:headEnd type="oval" w="med" len="med"/>
              <a:tailEnd type="oval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V="1">
              <a:off x="7618930" y="1160748"/>
              <a:ext cx="1440160" cy="1044116"/>
            </a:xfrm>
            <a:prstGeom prst="line">
              <a:avLst/>
            </a:prstGeom>
            <a:ln>
              <a:headEnd type="oval" w="med" len="med"/>
              <a:tailEnd type="oval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V="1">
              <a:off x="8609342" y="2564904"/>
              <a:ext cx="1440160" cy="1044116"/>
            </a:xfrm>
            <a:prstGeom prst="line">
              <a:avLst/>
            </a:prstGeom>
            <a:ln>
              <a:headEnd type="oval" w="med" len="med"/>
              <a:tailEnd type="oval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V="1">
              <a:off x="7745246" y="1306919"/>
              <a:ext cx="1584176" cy="571754"/>
            </a:xfrm>
            <a:prstGeom prst="line">
              <a:avLst/>
            </a:prstGeom>
            <a:ln>
              <a:headEnd type="oval" w="med" len="med"/>
              <a:tailEnd type="oval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V="1">
              <a:off x="8321310" y="2926101"/>
              <a:ext cx="1584176" cy="571754"/>
            </a:xfrm>
            <a:prstGeom prst="line">
              <a:avLst/>
            </a:prstGeom>
            <a:ln>
              <a:headEnd type="oval" w="med" len="med"/>
              <a:tailEnd type="oval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10201546" y="2036792"/>
              <a:ext cx="648072" cy="29839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 anchor="ctr">
              <a:noAutofit/>
            </a:bodyPr>
            <a:lstStyle/>
            <a:p>
              <a:pPr algn="ctr"/>
              <a:r>
                <a:rPr lang="en-US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QH1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0103700" y="1592796"/>
              <a:ext cx="648072" cy="29839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 anchor="ctr">
              <a:noAutofit/>
            </a:bodyPr>
            <a:lstStyle/>
            <a:p>
              <a:pPr algn="ctr"/>
              <a:r>
                <a:rPr lang="en-US" dirty="0">
                  <a:latin typeface="Calibri" panose="020F0502020204030204" pitchFamily="34" charset="0"/>
                  <a:cs typeface="Calibri" panose="020F0502020204030204" pitchFamily="34" charset="0"/>
                </a:rPr>
                <a:t>QH2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9545446" y="1076497"/>
              <a:ext cx="648072" cy="29839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 anchor="ctr">
              <a:noAutofit/>
            </a:bodyPr>
            <a:lstStyle/>
            <a:p>
              <a:pPr algn="ctr"/>
              <a:r>
                <a:rPr lang="en-US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QH4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9052705" y="731598"/>
              <a:ext cx="648072" cy="29839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 anchor="ctr">
              <a:noAutofit/>
            </a:bodyPr>
            <a:lstStyle/>
            <a:p>
              <a:pPr algn="ctr"/>
              <a:r>
                <a:rPr lang="en-US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QH3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767078" y="2564904"/>
              <a:ext cx="648072" cy="29839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 anchor="ctr">
              <a:noAutofit/>
            </a:bodyPr>
            <a:lstStyle/>
            <a:p>
              <a:pPr algn="ctr"/>
              <a:r>
                <a:rPr lang="en-US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QH5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7153880" y="3074142"/>
              <a:ext cx="648072" cy="29839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 anchor="ctr">
              <a:noAutofit/>
            </a:bodyPr>
            <a:lstStyle/>
            <a:p>
              <a:pPr algn="ctr"/>
              <a:r>
                <a:rPr lang="en-US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QH6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8344358" y="3748584"/>
              <a:ext cx="648072" cy="29839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 anchor="ctr">
              <a:noAutofit/>
            </a:bodyPr>
            <a:lstStyle/>
            <a:p>
              <a:pPr algn="ctr"/>
              <a:r>
                <a:rPr lang="en-US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QH7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7618930" y="3670664"/>
              <a:ext cx="648072" cy="29839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 anchor="ctr">
              <a:noAutofit/>
            </a:bodyPr>
            <a:lstStyle/>
            <a:p>
              <a:pPr algn="ctr"/>
              <a:r>
                <a:rPr lang="en-US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QH8</a:t>
              </a:r>
            </a:p>
          </p:txBody>
        </p:sp>
      </p:grpSp>
      <p:pic>
        <p:nvPicPr>
          <p:cNvPr id="23" name="Picture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1315" y="1503786"/>
            <a:ext cx="4652099" cy="2069230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6312024" y="4293096"/>
            <a:ext cx="4992702" cy="110151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US" sz="32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CLIQ</a:t>
            </a:r>
          </a:p>
          <a:p>
            <a:pPr algn="ctr"/>
            <a:r>
              <a:rPr lang="en-US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(COUPLING-LOSS INDUCED QUENCH)</a:t>
            </a:r>
            <a:endParaRPr lang="en-US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95400" y="4293096"/>
            <a:ext cx="4992702" cy="110151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US" sz="32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QUENCH HEATERS</a:t>
            </a:r>
          </a:p>
          <a:p>
            <a:pPr algn="ctr"/>
            <a:r>
              <a:rPr lang="en-US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(QH)</a:t>
            </a:r>
            <a:endParaRPr lang="en-US" sz="16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312024" y="5383456"/>
            <a:ext cx="4992702" cy="64679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1x 40 mF </a:t>
            </a:r>
            <a:r>
              <a:rPr lang="en-US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CLIQ</a:t>
            </a:r>
            <a:r>
              <a:rPr lang="en-US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unit charged to 600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V or to 1000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V for 4.2 m or 7.15 m long MQXF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95400" y="5383456"/>
            <a:ext cx="4992702" cy="64679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8x 7.05 mF </a:t>
            </a:r>
            <a:r>
              <a:rPr lang="en-US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QH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units charged to 940 V</a:t>
            </a:r>
          </a:p>
        </p:txBody>
      </p:sp>
    </p:spTree>
    <p:extLst>
      <p:ext uri="{BB962C8B-B14F-4D97-AF65-F5344CB8AC3E}">
        <p14:creationId xmlns:p14="http://schemas.microsoft.com/office/powerpoint/2010/main" val="1386877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939" y="-18421"/>
            <a:ext cx="11124805" cy="558138"/>
          </a:xfrm>
        </p:spPr>
        <p:txBody>
          <a:bodyPr/>
          <a:lstStyle/>
          <a:p>
            <a:r>
              <a:rPr lang="en-US" dirty="0" smtClean="0"/>
              <a:t>MQXF quench protection </a:t>
            </a:r>
            <a:r>
              <a:rPr lang="en-US" dirty="0" smtClean="0">
                <a:solidFill>
                  <a:srgbClr val="C00000"/>
                </a:solidFill>
              </a:rPr>
              <a:t>strategy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1619055" y="6303818"/>
            <a:ext cx="406690" cy="465064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4" name="TextBox 3"/>
          <p:cNvSpPr txBox="1"/>
          <p:nvPr/>
        </p:nvSpPr>
        <p:spPr>
          <a:xfrm>
            <a:off x="551384" y="1873348"/>
            <a:ext cx="11305256" cy="860133"/>
          </a:xfrm>
          <a:prstGeom prst="rect">
            <a:avLst/>
          </a:prstGeom>
          <a:gradFill flip="none" rotWithShape="1">
            <a:gsLst>
              <a:gs pos="9000">
                <a:srgbClr val="92D050"/>
              </a:gs>
              <a:gs pos="0">
                <a:srgbClr val="92D050"/>
              </a:gs>
              <a:gs pos="15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0" scaled="1"/>
            <a:tileRect/>
          </a:gradFill>
          <a:ln>
            <a:solidFill>
              <a:schemeClr val="tx1"/>
            </a:solidFill>
          </a:ln>
        </p:spPr>
        <p:txBody>
          <a:bodyPr wrap="square" rtlCol="0" anchor="ctr">
            <a:noAutofit/>
          </a:bodyPr>
          <a:lstStyle/>
          <a:p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Self-protected ≤2 kA			</a:t>
            </a:r>
            <a:r>
              <a:rPr lang="en-US" sz="2400" dirty="0" smtClean="0">
                <a:latin typeface="Calibri" panose="020F0502020204030204" pitchFamily="34" charset="0"/>
              </a:rPr>
              <a:t>→ Demonstrated with 3D simulations</a:t>
            </a: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1384" y="2713857"/>
            <a:ext cx="11305256" cy="860133"/>
          </a:xfrm>
          <a:prstGeom prst="rect">
            <a:avLst/>
          </a:prstGeom>
          <a:gradFill flip="none" rotWithShape="1">
            <a:gsLst>
              <a:gs pos="68000">
                <a:srgbClr val="92D050"/>
              </a:gs>
              <a:gs pos="6000">
                <a:schemeClr val="bg1"/>
              </a:gs>
              <a:gs pos="0">
                <a:schemeClr val="bg1"/>
              </a:gs>
              <a:gs pos="9000">
                <a:srgbClr val="92D050"/>
              </a:gs>
              <a:gs pos="100000">
                <a:srgbClr val="FFC000"/>
              </a:gs>
            </a:gsLst>
            <a:lin ang="0" scaled="1"/>
            <a:tileRect/>
          </a:gradFill>
          <a:ln>
            <a:solidFill>
              <a:schemeClr val="tx1"/>
            </a:solidFill>
          </a:ln>
        </p:spPr>
        <p:txBody>
          <a:bodyPr wrap="square" rtlCol="0" anchor="ctr">
            <a:noAutofit/>
          </a:bodyPr>
          <a:lstStyle/>
          <a:p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QH effective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≥</a:t>
            </a: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1.5 kA	</a:t>
            </a:r>
            <a:r>
              <a:rPr lang="en-US" sz="2400" dirty="0" smtClean="0">
                <a:latin typeface="Calibri" panose="020F0502020204030204" pitchFamily="34" charset="0"/>
              </a:rPr>
              <a:t> 	       → </a:t>
            </a: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Demonstrated 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with </a:t>
            </a: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QH minimum 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energy to </a:t>
            </a: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quench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51384" y="3576979"/>
            <a:ext cx="11305256" cy="860133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27000">
                <a:srgbClr val="92D050"/>
              </a:gs>
              <a:gs pos="18000">
                <a:schemeClr val="bg1"/>
              </a:gs>
              <a:gs pos="100000">
                <a:srgbClr val="92D050"/>
              </a:gs>
            </a:gsLst>
            <a:lin ang="0" scaled="1"/>
            <a:tileRect/>
          </a:gradFill>
          <a:ln>
            <a:solidFill>
              <a:schemeClr val="tx1"/>
            </a:solidFill>
          </a:ln>
        </p:spPr>
        <p:txBody>
          <a:bodyPr wrap="square" rtlCol="0" anchor="ctr">
            <a:noAutofit/>
          </a:bodyPr>
          <a:lstStyle/>
          <a:p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CLIQ effective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≥5 kA 			</a:t>
            </a:r>
            <a:r>
              <a:rPr lang="en-US" sz="2400" dirty="0" smtClean="0">
                <a:latin typeface="Calibri" panose="020F0502020204030204" pitchFamily="34" charset="0"/>
              </a:rPr>
              <a:t>→ </a:t>
            </a: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Demonstrated 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with CLIQ-only </a:t>
            </a: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tests</a:t>
            </a: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551384" y="1478160"/>
            <a:ext cx="11305256" cy="0"/>
          </a:xfrm>
          <a:prstGeom prst="line">
            <a:avLst/>
          </a:prstGeom>
          <a:ln>
            <a:solidFill>
              <a:srgbClr val="112E81"/>
            </a:solidFill>
            <a:headEnd type="oval" w="lg" len="lg"/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/>
        </p:nvSpPr>
        <p:spPr>
          <a:xfrm>
            <a:off x="1873374" y="1334144"/>
            <a:ext cx="288032" cy="288032"/>
          </a:xfrm>
          <a:prstGeom prst="ellipse">
            <a:avLst/>
          </a:prstGeom>
          <a:solidFill>
            <a:srgbClr val="112E8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Oval 9"/>
          <p:cNvSpPr/>
          <p:nvPr/>
        </p:nvSpPr>
        <p:spPr>
          <a:xfrm>
            <a:off x="3130749" y="1334144"/>
            <a:ext cx="288032" cy="288032"/>
          </a:xfrm>
          <a:prstGeom prst="ellipse">
            <a:avLst/>
          </a:prstGeom>
          <a:solidFill>
            <a:srgbClr val="112E8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Oval 11"/>
          <p:cNvSpPr/>
          <p:nvPr/>
        </p:nvSpPr>
        <p:spPr>
          <a:xfrm>
            <a:off x="11712624" y="1334144"/>
            <a:ext cx="288032" cy="288032"/>
          </a:xfrm>
          <a:prstGeom prst="ellipse">
            <a:avLst/>
          </a:prstGeom>
          <a:solidFill>
            <a:srgbClr val="112E8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Oval 12"/>
          <p:cNvSpPr/>
          <p:nvPr/>
        </p:nvSpPr>
        <p:spPr>
          <a:xfrm>
            <a:off x="10674599" y="1334144"/>
            <a:ext cx="288032" cy="288032"/>
          </a:xfrm>
          <a:prstGeom prst="ellipse">
            <a:avLst/>
          </a:prstGeom>
          <a:solidFill>
            <a:srgbClr val="112E8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TextBox 13"/>
          <p:cNvSpPr txBox="1"/>
          <p:nvPr/>
        </p:nvSpPr>
        <p:spPr>
          <a:xfrm>
            <a:off x="1703512" y="896315"/>
            <a:ext cx="69423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dirty="0" smtClean="0"/>
              <a:t>2</a:t>
            </a:r>
            <a:endParaRPr lang="it-IT" sz="2400" dirty="0"/>
          </a:p>
        </p:txBody>
      </p:sp>
      <p:sp>
        <p:nvSpPr>
          <p:cNvPr id="16" name="TextBox 15"/>
          <p:cNvSpPr txBox="1"/>
          <p:nvPr/>
        </p:nvSpPr>
        <p:spPr>
          <a:xfrm>
            <a:off x="2927648" y="896315"/>
            <a:ext cx="69423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dirty="0" smtClean="0"/>
              <a:t>5</a:t>
            </a:r>
            <a:endParaRPr lang="it-IT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10344472" y="557761"/>
            <a:ext cx="828019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dirty="0" err="1" smtClean="0"/>
              <a:t>I</a:t>
            </a:r>
            <a:r>
              <a:rPr lang="en-US" sz="2400" baseline="-25000" dirty="0" err="1" smtClean="0"/>
              <a:t>nom</a:t>
            </a:r>
            <a:endParaRPr lang="en-US" sz="2400" dirty="0"/>
          </a:p>
          <a:p>
            <a:pPr algn="ctr"/>
            <a:r>
              <a:rPr lang="en-US" sz="2400" dirty="0" smtClean="0"/>
              <a:t>16.2</a:t>
            </a:r>
            <a:endParaRPr lang="it-IT" sz="2400" dirty="0"/>
          </a:p>
        </p:txBody>
      </p:sp>
      <p:sp>
        <p:nvSpPr>
          <p:cNvPr id="18" name="TextBox 17"/>
          <p:cNvSpPr txBox="1"/>
          <p:nvPr/>
        </p:nvSpPr>
        <p:spPr>
          <a:xfrm>
            <a:off x="11378430" y="557761"/>
            <a:ext cx="829001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dirty="0" err="1" smtClean="0"/>
              <a:t>I</a:t>
            </a:r>
            <a:r>
              <a:rPr lang="en-US" sz="2400" baseline="-25000" dirty="0" err="1" smtClean="0"/>
              <a:t>ult</a:t>
            </a:r>
            <a:endParaRPr lang="en-US" sz="2400" dirty="0"/>
          </a:p>
          <a:p>
            <a:pPr algn="ctr"/>
            <a:r>
              <a:rPr lang="en-US" sz="2400" dirty="0" smtClean="0"/>
              <a:t>17.5</a:t>
            </a:r>
            <a:endParaRPr lang="it-IT" sz="2400" dirty="0"/>
          </a:p>
        </p:txBody>
      </p:sp>
      <p:sp>
        <p:nvSpPr>
          <p:cNvPr id="19" name="TextBox 18"/>
          <p:cNvSpPr txBox="1"/>
          <p:nvPr/>
        </p:nvSpPr>
        <p:spPr>
          <a:xfrm>
            <a:off x="47328" y="896315"/>
            <a:ext cx="98605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dirty="0" smtClean="0"/>
              <a:t>I [kA]</a:t>
            </a:r>
            <a:endParaRPr lang="it-IT" sz="2400" dirty="0"/>
          </a:p>
        </p:txBody>
      </p:sp>
      <p:sp>
        <p:nvSpPr>
          <p:cNvPr id="20" name="Oval 19"/>
          <p:cNvSpPr/>
          <p:nvPr/>
        </p:nvSpPr>
        <p:spPr>
          <a:xfrm>
            <a:off x="407368" y="1334144"/>
            <a:ext cx="288032" cy="288032"/>
          </a:xfrm>
          <a:prstGeom prst="ellipse">
            <a:avLst/>
          </a:prstGeom>
          <a:solidFill>
            <a:srgbClr val="112E8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Rectangle 20"/>
          <p:cNvSpPr/>
          <p:nvPr/>
        </p:nvSpPr>
        <p:spPr bwMode="auto">
          <a:xfrm>
            <a:off x="540357" y="4653136"/>
            <a:ext cx="4979579" cy="151216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i="0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At low to medium current levels, outer-layer quench heaters are </a:t>
            </a:r>
            <a:r>
              <a:rPr kumimoji="0" lang="en-US" sz="2000" i="0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fully redundant</a:t>
            </a:r>
            <a:r>
              <a:rPr kumimoji="0" lang="en-US" sz="2000" i="0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 (4 ou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t </a:t>
            </a:r>
            <a:r>
              <a:rPr kumimoji="0" lang="en-US" sz="2000" i="0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of 8 QH circuits are sufficient)</a:t>
            </a:r>
          </a:p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→ Demonstrated with dedicated tests at CERN</a:t>
            </a:r>
            <a:endParaRPr lang="en-US" sz="20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5663952" y="4659383"/>
            <a:ext cx="6192689" cy="151216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i="0" u="sng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MQXF quench protection is most critical at high current</a:t>
            </a:r>
            <a:r>
              <a:rPr kumimoji="0" lang="en-US" sz="2000" i="0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.</a:t>
            </a:r>
          </a:p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CLIQ reduces the quench load by ~20% at medium-high current (hot-spot temperature reduced by ~100 K)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→ Demonstrated with dedicated tests at CERN, BNL, FNAL</a:t>
            </a:r>
            <a:endParaRPr lang="en-US" sz="20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1457575" y="1330831"/>
            <a:ext cx="288032" cy="288032"/>
          </a:xfrm>
          <a:prstGeom prst="ellipse">
            <a:avLst/>
          </a:prstGeom>
          <a:solidFill>
            <a:srgbClr val="112E8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4" name="TextBox 23"/>
          <p:cNvSpPr txBox="1"/>
          <p:nvPr/>
        </p:nvSpPr>
        <p:spPr>
          <a:xfrm>
            <a:off x="1199456" y="902405"/>
            <a:ext cx="69423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dirty="0" smtClean="0"/>
              <a:t>1.5</a:t>
            </a:r>
            <a:endParaRPr lang="it-IT" sz="2400" dirty="0"/>
          </a:p>
        </p:txBody>
      </p:sp>
      <p:sp>
        <p:nvSpPr>
          <p:cNvPr id="25" name="Oval 24"/>
          <p:cNvSpPr/>
          <p:nvPr/>
        </p:nvSpPr>
        <p:spPr>
          <a:xfrm>
            <a:off x="5651029" y="1334144"/>
            <a:ext cx="288032" cy="288032"/>
          </a:xfrm>
          <a:prstGeom prst="ellipse">
            <a:avLst/>
          </a:prstGeom>
          <a:solidFill>
            <a:srgbClr val="112E8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6" name="TextBox 25"/>
          <p:cNvSpPr txBox="1"/>
          <p:nvPr/>
        </p:nvSpPr>
        <p:spPr>
          <a:xfrm>
            <a:off x="5447928" y="896315"/>
            <a:ext cx="69423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dirty="0" smtClean="0"/>
              <a:t>8</a:t>
            </a: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2638417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939" y="-18421"/>
            <a:ext cx="11124805" cy="558138"/>
          </a:xfrm>
        </p:spPr>
        <p:txBody>
          <a:bodyPr/>
          <a:lstStyle/>
          <a:p>
            <a:r>
              <a:rPr lang="en-US" dirty="0" smtClean="0"/>
              <a:t>Simulation of quench discharge in the reference case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1619055" y="6303818"/>
            <a:ext cx="406690" cy="465064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829" y="1106305"/>
            <a:ext cx="5786486" cy="4338919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4947" y="1106304"/>
            <a:ext cx="5786486" cy="4338920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1271464" y="1052736"/>
            <a:ext cx="3263301" cy="3120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Currents in the system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874843" y="1028728"/>
            <a:ext cx="5904656" cy="3120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Min/Max coil-to-ground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voltages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, and hot-spot temperature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42FA31F9-C33A-482C-A69F-E0C425A33E53}"/>
              </a:ext>
            </a:extLst>
          </p:cNvPr>
          <p:cNvSpPr txBox="1"/>
          <p:nvPr/>
        </p:nvSpPr>
        <p:spPr>
          <a:xfrm>
            <a:off x="7896200" y="6248345"/>
            <a:ext cx="35895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i="1" dirty="0" smtClean="0">
                <a:solidFill>
                  <a:srgbClr val="00B050"/>
                </a:solidFill>
              </a:rPr>
              <a:t>STEAM </a:t>
            </a:r>
            <a:r>
              <a:rPr lang="en-US" sz="1200" i="1" dirty="0" smtClean="0">
                <a:solidFill>
                  <a:srgbClr val="00B050"/>
                </a:solidFill>
              </a:rPr>
              <a:t>simulations</a:t>
            </a:r>
            <a:endParaRPr lang="en-GB" sz="1200" i="1" dirty="0">
              <a:solidFill>
                <a:srgbClr val="00B050"/>
              </a:solidFill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>
            <a:off x="551384" y="836712"/>
            <a:ext cx="1008112" cy="0"/>
          </a:xfrm>
          <a:prstGeom prst="line">
            <a:avLst/>
          </a:prstGeom>
          <a:ln>
            <a:solidFill>
              <a:srgbClr val="112E81"/>
            </a:solidFill>
            <a:headEnd type="oval" w="lg" len="lg"/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/>
        </p:nvSpPr>
        <p:spPr>
          <a:xfrm>
            <a:off x="11712624" y="692696"/>
            <a:ext cx="288032" cy="288032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7" name="Oval 36"/>
          <p:cNvSpPr/>
          <p:nvPr/>
        </p:nvSpPr>
        <p:spPr>
          <a:xfrm>
            <a:off x="10674599" y="692696"/>
            <a:ext cx="288032" cy="288032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0" name="TextBox 39"/>
          <p:cNvSpPr txBox="1"/>
          <p:nvPr/>
        </p:nvSpPr>
        <p:spPr>
          <a:xfrm>
            <a:off x="10368724" y="380299"/>
            <a:ext cx="828019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 smtClean="0"/>
              <a:t>16.2</a:t>
            </a:r>
            <a:endParaRPr lang="it-IT" sz="2000" dirty="0"/>
          </a:p>
        </p:txBody>
      </p:sp>
      <p:sp>
        <p:nvSpPr>
          <p:cNvPr id="41" name="TextBox 40"/>
          <p:cNvSpPr txBox="1"/>
          <p:nvPr/>
        </p:nvSpPr>
        <p:spPr>
          <a:xfrm>
            <a:off x="11378430" y="380299"/>
            <a:ext cx="829001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 smtClean="0"/>
              <a:t>17.5</a:t>
            </a:r>
            <a:endParaRPr lang="it-IT" sz="2000" dirty="0"/>
          </a:p>
        </p:txBody>
      </p:sp>
      <p:sp>
        <p:nvSpPr>
          <p:cNvPr id="42" name="TextBox 41"/>
          <p:cNvSpPr txBox="1"/>
          <p:nvPr/>
        </p:nvSpPr>
        <p:spPr>
          <a:xfrm>
            <a:off x="47328" y="380299"/>
            <a:ext cx="986059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 smtClean="0"/>
              <a:t>I [kA]</a:t>
            </a:r>
            <a:endParaRPr lang="it-IT" sz="2000" dirty="0"/>
          </a:p>
        </p:txBody>
      </p:sp>
      <p:sp>
        <p:nvSpPr>
          <p:cNvPr id="43" name="Oval 42"/>
          <p:cNvSpPr/>
          <p:nvPr/>
        </p:nvSpPr>
        <p:spPr>
          <a:xfrm>
            <a:off x="407368" y="692696"/>
            <a:ext cx="288032" cy="288032"/>
          </a:xfrm>
          <a:prstGeom prst="ellipse">
            <a:avLst/>
          </a:prstGeom>
          <a:solidFill>
            <a:srgbClr val="112E81"/>
          </a:solidFill>
          <a:ln>
            <a:solidFill>
              <a:srgbClr val="112E8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44" name="Straight Connector 43"/>
          <p:cNvCxnSpPr/>
          <p:nvPr/>
        </p:nvCxnSpPr>
        <p:spPr>
          <a:xfrm>
            <a:off x="5591944" y="836712"/>
            <a:ext cx="6217067" cy="0"/>
          </a:xfrm>
          <a:prstGeom prst="line">
            <a:avLst/>
          </a:prstGeom>
          <a:ln>
            <a:solidFill>
              <a:srgbClr val="C00000"/>
            </a:solidFill>
            <a:headEnd type="oval" w="lg" len="lg"/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1559496" y="833399"/>
            <a:ext cx="4050982" cy="0"/>
          </a:xfrm>
          <a:prstGeom prst="line">
            <a:avLst/>
          </a:prstGeom>
          <a:ln>
            <a:solidFill>
              <a:srgbClr val="112E81"/>
            </a:solidFill>
            <a:headEnd type="oval" w="lg" len="lg"/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Oval 46"/>
          <p:cNvSpPr/>
          <p:nvPr/>
        </p:nvSpPr>
        <p:spPr>
          <a:xfrm>
            <a:off x="1873374" y="692696"/>
            <a:ext cx="288032" cy="288032"/>
          </a:xfrm>
          <a:prstGeom prst="ellipse">
            <a:avLst/>
          </a:prstGeom>
          <a:solidFill>
            <a:srgbClr val="112E81"/>
          </a:solidFill>
          <a:ln>
            <a:solidFill>
              <a:srgbClr val="112E8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8" name="TextBox 47"/>
          <p:cNvSpPr txBox="1"/>
          <p:nvPr/>
        </p:nvSpPr>
        <p:spPr>
          <a:xfrm>
            <a:off x="1703512" y="380299"/>
            <a:ext cx="69423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 smtClean="0"/>
              <a:t>2</a:t>
            </a:r>
            <a:endParaRPr lang="it-IT" sz="2000" dirty="0"/>
          </a:p>
        </p:txBody>
      </p:sp>
      <p:sp>
        <p:nvSpPr>
          <p:cNvPr id="49" name="Oval 48"/>
          <p:cNvSpPr/>
          <p:nvPr/>
        </p:nvSpPr>
        <p:spPr>
          <a:xfrm>
            <a:off x="3151750" y="692696"/>
            <a:ext cx="288032" cy="288032"/>
          </a:xfrm>
          <a:prstGeom prst="ellipse">
            <a:avLst/>
          </a:prstGeom>
          <a:solidFill>
            <a:srgbClr val="112E81"/>
          </a:solidFill>
          <a:ln>
            <a:solidFill>
              <a:srgbClr val="112E8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0" name="TextBox 49"/>
          <p:cNvSpPr txBox="1"/>
          <p:nvPr/>
        </p:nvSpPr>
        <p:spPr>
          <a:xfrm>
            <a:off x="2948649" y="380299"/>
            <a:ext cx="69423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 smtClean="0"/>
              <a:t>5</a:t>
            </a:r>
            <a:endParaRPr lang="it-IT" sz="2000" dirty="0"/>
          </a:p>
        </p:txBody>
      </p:sp>
      <p:sp>
        <p:nvSpPr>
          <p:cNvPr id="51" name="Oval 50"/>
          <p:cNvSpPr/>
          <p:nvPr/>
        </p:nvSpPr>
        <p:spPr>
          <a:xfrm>
            <a:off x="1478576" y="692696"/>
            <a:ext cx="288032" cy="288032"/>
          </a:xfrm>
          <a:prstGeom prst="ellipse">
            <a:avLst/>
          </a:prstGeom>
          <a:solidFill>
            <a:srgbClr val="112E81"/>
          </a:solidFill>
          <a:ln>
            <a:solidFill>
              <a:srgbClr val="112E8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2" name="TextBox 51"/>
          <p:cNvSpPr txBox="1"/>
          <p:nvPr/>
        </p:nvSpPr>
        <p:spPr>
          <a:xfrm>
            <a:off x="1220457" y="380299"/>
            <a:ext cx="69423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 smtClean="0"/>
              <a:t>1.5</a:t>
            </a:r>
            <a:endParaRPr lang="it-IT" sz="2000" dirty="0"/>
          </a:p>
        </p:txBody>
      </p:sp>
      <p:sp>
        <p:nvSpPr>
          <p:cNvPr id="53" name="Oval 52"/>
          <p:cNvSpPr/>
          <p:nvPr/>
        </p:nvSpPr>
        <p:spPr>
          <a:xfrm>
            <a:off x="5460851" y="689383"/>
            <a:ext cx="288032" cy="288032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4" name="TextBox 53"/>
          <p:cNvSpPr txBox="1"/>
          <p:nvPr/>
        </p:nvSpPr>
        <p:spPr>
          <a:xfrm>
            <a:off x="5257750" y="376986"/>
            <a:ext cx="69423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 smtClean="0"/>
              <a:t>8</a:t>
            </a:r>
            <a:endParaRPr lang="it-IT" sz="2000" dirty="0"/>
          </a:p>
        </p:txBody>
      </p:sp>
      <p:sp>
        <p:nvSpPr>
          <p:cNvPr id="27" name="Rectangle 26"/>
          <p:cNvSpPr/>
          <p:nvPr/>
        </p:nvSpPr>
        <p:spPr bwMode="auto">
          <a:xfrm>
            <a:off x="540357" y="5445224"/>
            <a:ext cx="10945424" cy="72008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b="1" u="sng" dirty="0">
                <a:solidFill>
                  <a:schemeClr val="tx1"/>
                </a:solidFill>
                <a:latin typeface="Calibri" panose="020F0502020204030204" pitchFamily="34" charset="0"/>
              </a:rPr>
              <a:t>Reference case:</a:t>
            </a: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8 QH units + 1 CLIQ unit per magnet. No failures. Uniform conductor parameters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→ </a:t>
            </a: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</a:rPr>
              <a:t>Hot-spot temperature      </a:t>
            </a:r>
            <a:r>
              <a:rPr lang="en-US" sz="2000" dirty="0">
                <a:solidFill>
                  <a:srgbClr val="C00000"/>
                </a:solidFill>
                <a:latin typeface="Calibri" panose="020F0502020204030204" pitchFamily="34" charset="0"/>
              </a:rPr>
              <a:t>~230 </a:t>
            </a:r>
            <a:r>
              <a:rPr lang="en-US" sz="2000" dirty="0" smtClean="0">
                <a:solidFill>
                  <a:srgbClr val="C00000"/>
                </a:solidFill>
                <a:latin typeface="Calibri" panose="020F0502020204030204" pitchFamily="34" charset="0"/>
              </a:rPr>
              <a:t>K</a:t>
            </a: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</a:rPr>
              <a:t>				→ Peak voltage to ground    </a:t>
            </a:r>
            <a:r>
              <a:rPr lang="en-US" sz="2000" dirty="0">
                <a:solidFill>
                  <a:srgbClr val="C00000"/>
                </a:solidFill>
                <a:latin typeface="Calibri" panose="020F0502020204030204" pitchFamily="34" charset="0"/>
              </a:rPr>
              <a:t>~600 V</a:t>
            </a:r>
          </a:p>
        </p:txBody>
      </p:sp>
    </p:spTree>
    <p:extLst>
      <p:ext uri="{BB962C8B-B14F-4D97-AF65-F5344CB8AC3E}">
        <p14:creationId xmlns:p14="http://schemas.microsoft.com/office/powerpoint/2010/main" val="1300032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7A0AB-A20D-4D65-961F-042031D54726}" type="slidenum">
              <a:rPr lang="en-GB" smtClean="0"/>
              <a:t>14</a:t>
            </a:fld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304800" y="1461224"/>
            <a:ext cx="5071120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alibri" panose="020F0502020204030204" pitchFamily="34" charset="0"/>
              </a:rPr>
              <a:t>Measured quench integral in </a:t>
            </a:r>
            <a:r>
              <a:rPr lang="en-US" sz="2000" dirty="0">
                <a:solidFill>
                  <a:srgbClr val="C00000"/>
                </a:solidFill>
                <a:latin typeface="Calibri" panose="020F0502020204030204" pitchFamily="34" charset="0"/>
              </a:rPr>
              <a:t>good agreement </a:t>
            </a:r>
            <a:r>
              <a:rPr lang="en-US" sz="2000" dirty="0">
                <a:latin typeface="Calibri" panose="020F0502020204030204" pitchFamily="34" charset="0"/>
              </a:rPr>
              <a:t>with computations.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latin typeface="Calibri" panose="020F0502020204030204" pitchFamily="34" charset="0"/>
            </a:endParaRPr>
          </a:p>
          <a:p>
            <a:pPr marL="355600" lvl="1" indent="-177800"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</a:rPr>
              <a:t>For nominal protection configuration (</a:t>
            </a:r>
            <a:r>
              <a:rPr lang="en-US" sz="2000" dirty="0" smtClean="0">
                <a:latin typeface="Calibri" panose="020F0502020204030204" pitchFamily="34" charset="0"/>
              </a:rPr>
              <a:t>QH+CLIQ</a:t>
            </a:r>
            <a:r>
              <a:rPr lang="en-US" sz="2000" dirty="0">
                <a:latin typeface="Calibri" panose="020F0502020204030204" pitchFamily="34" charset="0"/>
              </a:rPr>
              <a:t>), QI from triggering ≈ 25 MA</a:t>
            </a:r>
            <a:r>
              <a:rPr lang="en-US" sz="2000" baseline="30000" dirty="0">
                <a:latin typeface="Calibri" panose="020F0502020204030204" pitchFamily="34" charset="0"/>
              </a:rPr>
              <a:t>2</a:t>
            </a:r>
            <a:r>
              <a:rPr lang="en-US" sz="2000" dirty="0">
                <a:latin typeface="Calibri" panose="020F0502020204030204" pitchFamily="34" charset="0"/>
              </a:rPr>
              <a:t>s, with a hot-spot temperature ≈ 250 K</a:t>
            </a:r>
          </a:p>
          <a:p>
            <a:pPr marL="355600" indent="-177800">
              <a:buFont typeface="Arial" panose="020B0604020202020204" pitchFamily="34" charset="0"/>
              <a:buChar char="•"/>
            </a:pPr>
            <a:endParaRPr lang="en-US" sz="2000" dirty="0">
              <a:latin typeface="Calibri" panose="020F0502020204030204" pitchFamily="34" charset="0"/>
            </a:endParaRPr>
          </a:p>
          <a:p>
            <a:pPr marL="355600" lvl="1" indent="-177800"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</a:rPr>
              <a:t>In MQXFBP2, during the trim current test, the magnet was protected only with quench heaters, reaching a </a:t>
            </a:r>
            <a:r>
              <a:rPr lang="en-US" sz="2000" dirty="0" smtClean="0">
                <a:latin typeface="Calibri" panose="020F0502020204030204" pitchFamily="34" charset="0"/>
              </a:rPr>
              <a:t>hot-spot </a:t>
            </a:r>
            <a:r>
              <a:rPr lang="en-US" sz="2000" dirty="0">
                <a:latin typeface="Calibri" panose="020F0502020204030204" pitchFamily="34" charset="0"/>
              </a:rPr>
              <a:t>temperature of ~330 K without impact on magnet </a:t>
            </a:r>
            <a:r>
              <a:rPr lang="en-US" sz="2000" dirty="0" smtClean="0">
                <a:latin typeface="Calibri" panose="020F0502020204030204" pitchFamily="34" charset="0"/>
              </a:rPr>
              <a:t>performance</a:t>
            </a:r>
          </a:p>
          <a:p>
            <a:pPr marL="177800" lvl="1"/>
            <a:r>
              <a:rPr lang="en-US" sz="2000" dirty="0">
                <a:latin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en-US" sz="2000" dirty="0" smtClean="0">
                <a:latin typeface="Calibri" panose="020F0502020204030204" pitchFamily="34" charset="0"/>
                <a:sym typeface="Wingdings" panose="05000000000000000000" pitchFamily="2" charset="2"/>
              </a:rPr>
              <a:t>   </a:t>
            </a:r>
            <a:r>
              <a:rPr lang="en-US" sz="2000" dirty="0">
                <a:solidFill>
                  <a:srgbClr val="C00000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validate design </a:t>
            </a:r>
            <a:r>
              <a:rPr lang="en-US" sz="2000" dirty="0">
                <a:latin typeface="Calibri" panose="020F0502020204030204" pitchFamily="34" charset="0"/>
                <a:sym typeface="Wingdings" panose="05000000000000000000" pitchFamily="2" charset="2"/>
              </a:rPr>
              <a:t>choice </a:t>
            </a:r>
            <a:r>
              <a:rPr lang="en-US" sz="2000" dirty="0" smtClean="0">
                <a:latin typeface="Calibri" panose="020F0502020204030204" pitchFamily="34" charset="0"/>
                <a:sym typeface="Wingdings" panose="05000000000000000000" pitchFamily="2" charset="2"/>
              </a:rPr>
              <a:t>of </a:t>
            </a:r>
            <a:r>
              <a:rPr lang="en-US" sz="2000" dirty="0">
                <a:latin typeface="Calibri" panose="020F0502020204030204" pitchFamily="34" charset="0"/>
                <a:sym typeface="Wingdings" panose="05000000000000000000" pitchFamily="2" charset="2"/>
              </a:rPr>
              <a:t>allowable T</a:t>
            </a:r>
            <a:r>
              <a:rPr lang="en-US" sz="2000" baseline="-25000" dirty="0">
                <a:latin typeface="Calibri" panose="020F0502020204030204" pitchFamily="34" charset="0"/>
                <a:sym typeface="Wingdings" panose="05000000000000000000" pitchFamily="2" charset="2"/>
              </a:rPr>
              <a:t>hot </a:t>
            </a:r>
            <a:endParaRPr lang="en-GB" sz="2000" baseline="-25000" dirty="0">
              <a:latin typeface="Calibri" panose="020F050202020403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39616" y="6187073"/>
            <a:ext cx="82136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Measurements: F. </a:t>
            </a:r>
            <a:r>
              <a:rPr lang="en-US" sz="1600" dirty="0" err="1" smtClean="0"/>
              <a:t>Mangiarotti</a:t>
            </a:r>
            <a:r>
              <a:rPr lang="en-US" sz="1600" dirty="0" smtClean="0"/>
              <a:t>. Simulations: E. Ravaioli. Analysis: S. Izquierdo Bermudez</a:t>
            </a:r>
            <a:endParaRPr lang="en-GB" sz="16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C6163983-34F8-65FF-697D-AC228BC218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5495" y="1268760"/>
            <a:ext cx="6142455" cy="4291031"/>
          </a:xfrm>
          <a:prstGeom prst="rect">
            <a:avLst/>
          </a:prstGeom>
          <a:noFill/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839416" y="75315"/>
            <a:ext cx="11222984" cy="432048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MQXFB </a:t>
            </a:r>
            <a:r>
              <a:rPr lang="en-GB" dirty="0" smtClean="0"/>
              <a:t>protection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0696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939" y="-18421"/>
            <a:ext cx="11124805" cy="558138"/>
          </a:xfrm>
        </p:spPr>
        <p:txBody>
          <a:bodyPr/>
          <a:lstStyle/>
          <a:p>
            <a:r>
              <a:rPr lang="en-US" dirty="0" smtClean="0"/>
              <a:t>Worst-case analysis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1619055" y="6303818"/>
            <a:ext cx="406690" cy="465064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4" name="TextBox 3"/>
          <p:cNvSpPr txBox="1"/>
          <p:nvPr/>
        </p:nvSpPr>
        <p:spPr>
          <a:xfrm>
            <a:off x="263352" y="1209406"/>
            <a:ext cx="4968552" cy="442125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 anchor="ctr">
            <a:noAutofit/>
          </a:bodyPr>
          <a:lstStyle/>
          <a:p>
            <a:pPr marL="0" lvl="1"/>
            <a:r>
              <a:rPr lang="en-US" sz="24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Reference case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alibri" panose="020F0502020204030204" pitchFamily="34" charset="0"/>
              </a:rPr>
              <a:t>8 QH units + 1 CLIQ unit per magnet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alibri" panose="020F0502020204030204" pitchFamily="34" charset="0"/>
              </a:rPr>
              <a:t>Uniform conductor </a:t>
            </a:r>
            <a:r>
              <a:rPr lang="en-US" sz="2400" dirty="0" smtClean="0">
                <a:latin typeface="Calibri" panose="020F0502020204030204" pitchFamily="34" charset="0"/>
              </a:rPr>
              <a:t>parameters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en-US" sz="2400" dirty="0">
              <a:latin typeface="Calibri" panose="020F0502020204030204" pitchFamily="34" charset="0"/>
            </a:endParaRPr>
          </a:p>
          <a:p>
            <a:pPr marL="0" lvl="1"/>
            <a:endParaRPr lang="en-US" sz="2400" b="1" dirty="0" smtClean="0">
              <a:solidFill>
                <a:srgbClr val="C00000"/>
              </a:solidFill>
              <a:latin typeface="Calibri" panose="020F0502020204030204" pitchFamily="34" charset="0"/>
            </a:endParaRPr>
          </a:p>
          <a:p>
            <a:pPr marL="0" lvl="1"/>
            <a:endParaRPr lang="en-US" sz="2400" b="1" dirty="0" smtClean="0">
              <a:solidFill>
                <a:srgbClr val="C00000"/>
              </a:solidFill>
              <a:latin typeface="Calibri" panose="020F0502020204030204" pitchFamily="34" charset="0"/>
            </a:endParaRPr>
          </a:p>
          <a:p>
            <a:pPr marL="0" lvl="1"/>
            <a:r>
              <a:rPr lang="en-GB" sz="2400" b="1" dirty="0" smtClean="0">
                <a:solidFill>
                  <a:srgbClr val="00B050"/>
                </a:solidFill>
                <a:latin typeface="Calibri" panose="020F0502020204030204" pitchFamily="34" charset="0"/>
              </a:rPr>
              <a:t>→</a:t>
            </a:r>
            <a:r>
              <a:rPr lang="en-GB" sz="2400" dirty="0" smtClean="0">
                <a:latin typeface="Calibri" panose="020F0502020204030204" pitchFamily="34" charset="0"/>
              </a:rPr>
              <a:t> Hot-spot temperature  </a:t>
            </a:r>
            <a:r>
              <a:rPr lang="en-GB" sz="2400" b="1" dirty="0" smtClean="0">
                <a:solidFill>
                  <a:srgbClr val="00B050"/>
                </a:solidFill>
                <a:latin typeface="Calibri" panose="020F0502020204030204" pitchFamily="34" charset="0"/>
              </a:rPr>
              <a:t>~</a:t>
            </a:r>
            <a:r>
              <a:rPr lang="en-GB" sz="2400" b="1" dirty="0">
                <a:solidFill>
                  <a:srgbClr val="00B050"/>
                </a:solidFill>
                <a:latin typeface="Calibri" panose="020F0502020204030204" pitchFamily="34" charset="0"/>
              </a:rPr>
              <a:t>230 </a:t>
            </a:r>
            <a:r>
              <a:rPr lang="en-GB" sz="2400" b="1" dirty="0" smtClean="0">
                <a:solidFill>
                  <a:srgbClr val="00B050"/>
                </a:solidFill>
                <a:latin typeface="Calibri" panose="020F0502020204030204" pitchFamily="34" charset="0"/>
              </a:rPr>
              <a:t>K</a:t>
            </a:r>
          </a:p>
          <a:p>
            <a:pPr marL="0" lvl="1"/>
            <a:endParaRPr lang="en-GB" sz="2400" b="1" dirty="0" smtClean="0">
              <a:solidFill>
                <a:srgbClr val="00B050"/>
              </a:solidFill>
              <a:latin typeface="Calibri" panose="020F0502020204030204" pitchFamily="34" charset="0"/>
            </a:endParaRPr>
          </a:p>
          <a:p>
            <a:pPr marL="0" lvl="1"/>
            <a:endParaRPr lang="en-GB" sz="2400" b="1" dirty="0" smtClean="0">
              <a:solidFill>
                <a:srgbClr val="00B050"/>
              </a:solidFill>
              <a:latin typeface="Calibri" panose="020F0502020204030204" pitchFamily="34" charset="0"/>
            </a:endParaRPr>
          </a:p>
          <a:p>
            <a:pPr marL="0" lvl="1"/>
            <a:r>
              <a:rPr lang="en-GB" sz="2400" b="1" dirty="0" smtClean="0">
                <a:solidFill>
                  <a:srgbClr val="00B050"/>
                </a:solidFill>
                <a:latin typeface="Calibri" panose="020F0502020204030204" pitchFamily="34" charset="0"/>
              </a:rPr>
              <a:t>→</a:t>
            </a:r>
            <a:r>
              <a:rPr lang="en-GB" sz="2400" dirty="0" smtClean="0">
                <a:latin typeface="Calibri" panose="020F0502020204030204" pitchFamily="34" charset="0"/>
              </a:rPr>
              <a:t> </a:t>
            </a:r>
            <a:r>
              <a:rPr lang="en-GB" sz="2400" dirty="0">
                <a:latin typeface="Calibri" panose="020F0502020204030204" pitchFamily="34" charset="0"/>
              </a:rPr>
              <a:t>Peak voltage to </a:t>
            </a:r>
            <a:r>
              <a:rPr lang="en-GB" sz="2400" dirty="0" smtClean="0">
                <a:latin typeface="Calibri" panose="020F0502020204030204" pitchFamily="34" charset="0"/>
              </a:rPr>
              <a:t>ground  </a:t>
            </a:r>
            <a:r>
              <a:rPr lang="en-GB" sz="2400" b="1" dirty="0" smtClean="0">
                <a:solidFill>
                  <a:srgbClr val="00B050"/>
                </a:solidFill>
                <a:latin typeface="Calibri" panose="020F0502020204030204" pitchFamily="34" charset="0"/>
              </a:rPr>
              <a:t>~</a:t>
            </a:r>
            <a:r>
              <a:rPr lang="en-GB" sz="2400" b="1" dirty="0">
                <a:solidFill>
                  <a:srgbClr val="00B050"/>
                </a:solidFill>
                <a:latin typeface="Calibri" panose="020F0502020204030204" pitchFamily="34" charset="0"/>
              </a:rPr>
              <a:t>600 </a:t>
            </a:r>
            <a:r>
              <a:rPr lang="en-GB" sz="2400" b="1" dirty="0" smtClean="0">
                <a:solidFill>
                  <a:srgbClr val="00B050"/>
                </a:solidFill>
                <a:latin typeface="Calibri" panose="020F0502020204030204" pitchFamily="34" charset="0"/>
              </a:rPr>
              <a:t>V</a:t>
            </a:r>
          </a:p>
          <a:p>
            <a:pPr marL="0" lvl="1"/>
            <a:endParaRPr lang="en-GB" sz="2400" b="1" dirty="0">
              <a:solidFill>
                <a:srgbClr val="00B050"/>
              </a:solidFill>
              <a:latin typeface="Calibri" panose="020F050202020403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26108" y="1209406"/>
            <a:ext cx="6551528" cy="442125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 anchor="ctr">
            <a:noAutofit/>
          </a:bodyPr>
          <a:lstStyle/>
          <a:p>
            <a:pPr marL="0" lvl="1"/>
            <a:r>
              <a:rPr lang="en-GB" sz="24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Worst case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alibri" panose="020F0502020204030204" pitchFamily="34" charset="0"/>
              </a:rPr>
              <a:t>Two simultaneous units failing</a:t>
            </a:r>
            <a:endParaRPr lang="en-US" sz="2400" dirty="0">
              <a:latin typeface="Calibri" panose="020F0502020204030204" pitchFamily="34" charset="0"/>
            </a:endParaRP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alibri" panose="020F0502020204030204" pitchFamily="34" charset="0"/>
              </a:rPr>
              <a:t>Non-uniform conductor </a:t>
            </a:r>
            <a:r>
              <a:rPr lang="en-US" sz="2400" dirty="0" smtClean="0">
                <a:latin typeface="Calibri" panose="020F0502020204030204" pitchFamily="34" charset="0"/>
              </a:rPr>
              <a:t>parameters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alibri" panose="020F0502020204030204" pitchFamily="34" charset="0"/>
              </a:rPr>
              <a:t>BUT electrical order of the four coils optimized</a:t>
            </a:r>
            <a:endParaRPr lang="en-US" sz="2400" dirty="0">
              <a:latin typeface="Calibri" panose="020F0502020204030204" pitchFamily="34" charset="0"/>
            </a:endParaRPr>
          </a:p>
          <a:p>
            <a:endParaRPr lang="en-US" sz="2400" b="1" dirty="0" smtClean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2400" b="1" dirty="0" smtClean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400" b="1" dirty="0" smtClean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Worst-case </a:t>
            </a: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temperature of 370-400 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K </a:t>
            </a: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considered </a:t>
            </a:r>
            <a:r>
              <a:rPr lang="en-US" sz="2400" b="1" dirty="0" smtClean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acceptable</a:t>
            </a: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for a </a:t>
            </a: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one-in-a-lifetime 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event </a:t>
            </a: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as 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a double </a:t>
            </a: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failure</a:t>
            </a:r>
          </a:p>
          <a:p>
            <a:r>
              <a:rPr lang="en-US" sz="24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Worst-case voltage to ground at nominal current remains </a:t>
            </a:r>
            <a:r>
              <a:rPr lang="en-US" sz="24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below electrical design criteria 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(&lt;670 V</a:t>
            </a: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42FA31F9-C33A-482C-A69F-E0C425A33E53}"/>
              </a:ext>
            </a:extLst>
          </p:cNvPr>
          <p:cNvSpPr txBox="1"/>
          <p:nvPr/>
        </p:nvSpPr>
        <p:spPr>
          <a:xfrm>
            <a:off x="7896200" y="6248345"/>
            <a:ext cx="35895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i="1" dirty="0" smtClean="0">
                <a:solidFill>
                  <a:srgbClr val="00B050"/>
                </a:solidFill>
              </a:rPr>
              <a:t>STEAM simulations</a:t>
            </a:r>
            <a:endParaRPr lang="en-GB" sz="1200" i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7359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939" y="-18421"/>
            <a:ext cx="11124805" cy="558138"/>
          </a:xfrm>
        </p:spPr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1619055" y="6303818"/>
            <a:ext cx="406690" cy="465064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4" name="TextBox 3"/>
          <p:cNvSpPr txBox="1"/>
          <p:nvPr/>
        </p:nvSpPr>
        <p:spPr>
          <a:xfrm>
            <a:off x="191344" y="476672"/>
            <a:ext cx="11856640" cy="56886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 anchor="ctr">
            <a:noAutofit/>
          </a:bodyPr>
          <a:lstStyle/>
          <a:p>
            <a:r>
              <a:rPr lang="en-GB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quench protection of the </a:t>
            </a:r>
            <a:r>
              <a:rPr lang="en-GB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HL-LHC </a:t>
            </a: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Inner Triplet circuit has been </a:t>
            </a:r>
            <a:r>
              <a:rPr lang="en-GB" sz="2400" b="1" dirty="0" smtClean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successfully demonstrated in all foreseen </a:t>
            </a:r>
            <a:r>
              <a:rPr lang="en-GB" sz="24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operation scenarios</a:t>
            </a: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, and for various failure scenarios and conductor variations.</a:t>
            </a:r>
            <a:endParaRPr lang="en-GB" sz="24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0-2 kA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: Magnet is self-protected. Demonstrated with conservative 3D quench simulations.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1.5-8 </a:t>
            </a:r>
            <a:r>
              <a:rPr lang="en-US" sz="20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kA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: Quench heaters only are fully redundant. Demonstrated with dedicated 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measurements.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  <a:r>
              <a:rPr lang="en-US" sz="2000" b="1" dirty="0" smtClean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-17.5 </a:t>
            </a:r>
            <a:r>
              <a:rPr lang="en-US" sz="20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kA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CLIQ + Quench 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heaters 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are 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fully redundant. Demonstrated with dedicated measurements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0" lvl="1"/>
            <a:r>
              <a:rPr lang="en-US" sz="20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Results from </a:t>
            </a:r>
            <a:r>
              <a:rPr lang="en-US" sz="2000" b="1" dirty="0" smtClean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MQXFB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test campaigns are in line with </a:t>
            </a:r>
            <a:r>
              <a:rPr lang="en-US" sz="2000" b="1" dirty="0" smtClean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simulations</a:t>
            </a:r>
          </a:p>
          <a:p>
            <a:pPr marL="0" lvl="1"/>
            <a:endParaRPr lang="en-US" sz="2000" b="1" dirty="0" smtClean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1"/>
            <a:r>
              <a:rPr lang="en-US" sz="20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Circuit analysis</a:t>
            </a:r>
            <a:r>
              <a:rPr lang="en-GB" sz="20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endParaRPr lang="en-US" sz="2000" b="1" dirty="0" smtClean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1"/>
            <a:r>
              <a:rPr lang="en-US" sz="2000" b="1" dirty="0" smtClean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Peak currents and quench loads </a:t>
            </a:r>
            <a:r>
              <a:rPr lang="en-US" sz="20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all circuit components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calculated and judged not critical</a:t>
            </a:r>
          </a:p>
          <a:p>
            <a:pPr marL="0" lvl="1"/>
            <a:endParaRPr lang="en-US" sz="2000" dirty="0" smtClean="0">
              <a:latin typeface="Calibri" panose="020F0502020204030204" pitchFamily="34" charset="0"/>
            </a:endParaRPr>
          </a:p>
          <a:p>
            <a:pPr marL="0" lvl="1"/>
            <a:r>
              <a:rPr lang="en-US" sz="20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Magnet quench protection analysis</a:t>
            </a:r>
            <a:r>
              <a:rPr lang="en-GB" sz="20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endParaRPr lang="en-GB" sz="2000" b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1"/>
            <a:r>
              <a:rPr lang="en-GB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Reference case:</a:t>
            </a:r>
            <a:r>
              <a:rPr lang="en-GB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8 </a:t>
            </a:r>
            <a:r>
              <a:rPr lang="en-GB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QH units + CLIQ unit per magnet, 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and </a:t>
            </a:r>
            <a:r>
              <a:rPr lang="en-GB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uniform 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conductor </a:t>
            </a:r>
            <a:r>
              <a:rPr lang="en-GB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parameters</a:t>
            </a:r>
            <a:endParaRPr lang="en-US" sz="2000" dirty="0">
              <a:solidFill>
                <a:srgbClr val="C00000"/>
              </a:solidFill>
              <a:latin typeface="Calibri" panose="020F0502020204030204" pitchFamily="34" charset="0"/>
            </a:endParaRPr>
          </a:p>
          <a:p>
            <a:pPr marL="0" lvl="1"/>
            <a:r>
              <a:rPr lang="en-GB" sz="2000" b="1" dirty="0" smtClean="0">
                <a:solidFill>
                  <a:srgbClr val="00B050"/>
                </a:solidFill>
                <a:latin typeface="Calibri" panose="020F0502020204030204" pitchFamily="34" charset="0"/>
              </a:rPr>
              <a:t>→</a:t>
            </a:r>
            <a:r>
              <a:rPr lang="en-GB" sz="2000" dirty="0" smtClean="0">
                <a:latin typeface="Calibri" panose="020F0502020204030204" pitchFamily="34" charset="0"/>
              </a:rPr>
              <a:t> Hot-spot temperature  </a:t>
            </a:r>
            <a:r>
              <a:rPr lang="en-GB" sz="2000" b="1" dirty="0" smtClean="0">
                <a:solidFill>
                  <a:srgbClr val="00B050"/>
                </a:solidFill>
                <a:latin typeface="Calibri" panose="020F0502020204030204" pitchFamily="34" charset="0"/>
              </a:rPr>
              <a:t>~</a:t>
            </a:r>
            <a:r>
              <a:rPr lang="en-GB" sz="2000" b="1" dirty="0">
                <a:solidFill>
                  <a:srgbClr val="00B050"/>
                </a:solidFill>
                <a:latin typeface="Calibri" panose="020F0502020204030204" pitchFamily="34" charset="0"/>
              </a:rPr>
              <a:t>230 </a:t>
            </a:r>
            <a:r>
              <a:rPr lang="en-GB" sz="2000" b="1" dirty="0" smtClean="0">
                <a:solidFill>
                  <a:srgbClr val="00B050"/>
                </a:solidFill>
                <a:latin typeface="Calibri" panose="020F0502020204030204" pitchFamily="34" charset="0"/>
              </a:rPr>
              <a:t>K                        →</a:t>
            </a:r>
            <a:r>
              <a:rPr lang="en-GB" sz="2000" dirty="0" smtClean="0">
                <a:latin typeface="Calibri" panose="020F0502020204030204" pitchFamily="34" charset="0"/>
              </a:rPr>
              <a:t> </a:t>
            </a:r>
            <a:r>
              <a:rPr lang="en-GB" sz="2000" dirty="0">
                <a:latin typeface="Calibri" panose="020F0502020204030204" pitchFamily="34" charset="0"/>
              </a:rPr>
              <a:t>Peak voltage to </a:t>
            </a:r>
            <a:r>
              <a:rPr lang="en-GB" sz="2000" dirty="0" smtClean="0">
                <a:latin typeface="Calibri" panose="020F0502020204030204" pitchFamily="34" charset="0"/>
              </a:rPr>
              <a:t>ground  </a:t>
            </a:r>
            <a:r>
              <a:rPr lang="en-GB" sz="2000" b="1" dirty="0" smtClean="0">
                <a:solidFill>
                  <a:srgbClr val="00B050"/>
                </a:solidFill>
                <a:latin typeface="Calibri" panose="020F0502020204030204" pitchFamily="34" charset="0"/>
              </a:rPr>
              <a:t>~</a:t>
            </a:r>
            <a:r>
              <a:rPr lang="en-GB" sz="2000" b="1" dirty="0">
                <a:solidFill>
                  <a:srgbClr val="00B050"/>
                </a:solidFill>
                <a:latin typeface="Calibri" panose="020F0502020204030204" pitchFamily="34" charset="0"/>
              </a:rPr>
              <a:t>600 V</a:t>
            </a:r>
          </a:p>
          <a:p>
            <a:pPr marL="0" lvl="1"/>
            <a:endParaRPr lang="en-US" sz="2000" dirty="0">
              <a:latin typeface="Calibri" panose="020F0502020204030204" pitchFamily="34" charset="0"/>
            </a:endParaRPr>
          </a:p>
          <a:p>
            <a:pPr marL="0" lvl="1"/>
            <a:r>
              <a:rPr lang="en-GB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Worst-case:</a:t>
            </a:r>
            <a:r>
              <a:rPr lang="en-GB" sz="20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Two failing units and non-uniform conductor parameters</a:t>
            </a:r>
          </a:p>
          <a:p>
            <a:r>
              <a:rPr lang="en-US" sz="2000" b="1" dirty="0" smtClean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Worst-case temperature of 370-400 K considered </a:t>
            </a:r>
            <a:r>
              <a:rPr lang="en-US" sz="2000" b="1" dirty="0" smtClean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acceptable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for a one-in-a-lifetime event as a double failure</a:t>
            </a:r>
          </a:p>
          <a:p>
            <a:r>
              <a:rPr lang="en-US" sz="2000" b="1" dirty="0" smtClean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Worst-case voltage to ground at nominal current remains </a:t>
            </a:r>
            <a:r>
              <a:rPr lang="en-US" sz="20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below electrical design criteria 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(&lt;670 V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2852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416" y="75315"/>
            <a:ext cx="11222984" cy="432048"/>
          </a:xfrm>
        </p:spPr>
        <p:txBody>
          <a:bodyPr/>
          <a:lstStyle/>
          <a:p>
            <a:r>
              <a:rPr lang="en-GB" dirty="0" smtClean="0"/>
              <a:t>Annex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9842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416" y="44624"/>
            <a:ext cx="11222984" cy="432048"/>
          </a:xfrm>
        </p:spPr>
        <p:txBody>
          <a:bodyPr/>
          <a:lstStyle/>
          <a:p>
            <a:r>
              <a:rPr lang="en-GB" dirty="0" smtClean="0"/>
              <a:t>HL-LHC Inner Triplet Circuit – Current baseline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719" y="620688"/>
            <a:ext cx="10492563" cy="377426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328248" y="668391"/>
            <a:ext cx="3863752" cy="43070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marR="0" indent="0" algn="ctr" defTabSz="914400" latinLnBrk="0">
              <a:lnSpc>
                <a:spcPct val="100000"/>
              </a:lnSpc>
              <a:buClrTx/>
              <a:buSzTx/>
              <a:buFontTx/>
              <a:buNone/>
              <a:tabLst/>
              <a:defRPr kumimoji="0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defRPr>
            </a:lvl1pPr>
            <a:lvl2pPr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800" i="1" dirty="0" smtClean="0"/>
              <a:t>Schematic courtesy of S. Yammine</a:t>
            </a:r>
            <a:endParaRPr lang="en-GB" sz="1800" i="1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392337" y="4644129"/>
          <a:ext cx="11430063" cy="14630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680520">
                  <a:extLst>
                    <a:ext uri="{9D8B030D-6E8A-4147-A177-3AD203B41FA5}">
                      <a16:colId xmlns:a16="http://schemas.microsoft.com/office/drawing/2014/main" xmlns="" val="807418413"/>
                    </a:ext>
                  </a:extLst>
                </a:gridCol>
                <a:gridCol w="4482275">
                  <a:extLst>
                    <a:ext uri="{9D8B030D-6E8A-4147-A177-3AD203B41FA5}">
                      <a16:colId xmlns:a16="http://schemas.microsoft.com/office/drawing/2014/main" xmlns="" val="3912136044"/>
                    </a:ext>
                  </a:extLst>
                </a:gridCol>
                <a:gridCol w="2267268">
                  <a:extLst>
                    <a:ext uri="{9D8B030D-6E8A-4147-A177-3AD203B41FA5}">
                      <a16:colId xmlns:a16="http://schemas.microsoft.com/office/drawing/2014/main" xmlns="" val="416977408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Identify</a:t>
                      </a:r>
                      <a:r>
                        <a:rPr lang="en-US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b="1" baseline="0" dirty="0" smtClean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conservative worst-cases</a:t>
                      </a:r>
                      <a:r>
                        <a:rPr lang="en-US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for these components based on circuit operating cases, failure cases, magnet conductor parameters. For each case, calculate </a:t>
                      </a:r>
                      <a:r>
                        <a:rPr lang="en-US" b="1" baseline="0" dirty="0" smtClean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peak current</a:t>
                      </a:r>
                      <a:r>
                        <a:rPr lang="en-US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and </a:t>
                      </a:r>
                      <a:r>
                        <a:rPr lang="en-US" b="1" baseline="0" dirty="0" smtClean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thermal load</a:t>
                      </a:r>
                      <a:r>
                        <a:rPr lang="en-US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58775" indent="-358775">
                        <a:buFont typeface="+mj-lt"/>
                        <a:buAutoNum type="arabicPeriod"/>
                      </a:pPr>
                      <a:r>
                        <a:rPr lang="en-US" sz="18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Main power supply crowbar and leads</a:t>
                      </a:r>
                    </a:p>
                    <a:p>
                      <a:pPr marL="358775" indent="-358775">
                        <a:buFont typeface="+mj-lt"/>
                        <a:buAutoNum type="arabicPeriod"/>
                      </a:pPr>
                      <a:r>
                        <a:rPr lang="en-US" sz="18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Q1 trim power supply crowbar and leads</a:t>
                      </a:r>
                    </a:p>
                    <a:p>
                      <a:pPr marL="358775" indent="-358775">
                        <a:buFont typeface="+mj-lt"/>
                        <a:buAutoNum type="arabicPeriod"/>
                      </a:pPr>
                      <a:r>
                        <a:rPr lang="en-US" sz="18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Q3 trim power supply crowbar and leads</a:t>
                      </a:r>
                    </a:p>
                    <a:p>
                      <a:pPr marL="358775" indent="-358775">
                        <a:buFont typeface="+mj-lt"/>
                        <a:buAutoNum type="arabicPeriod"/>
                      </a:pPr>
                      <a:r>
                        <a:rPr lang="en-US" sz="18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Q1a trim power supply crowbar and leads</a:t>
                      </a:r>
                    </a:p>
                    <a:p>
                      <a:pPr marL="358775" marR="0" lvl="0" indent="-358775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n-US" sz="18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Main power supply reverse Diodes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58775" indent="-358775">
                        <a:buFont typeface="+mj-lt"/>
                        <a:buAutoNum type="arabicPeriod" startAt="6"/>
                      </a:pPr>
                      <a:r>
                        <a:rPr lang="en-US" sz="18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Q3a Warm Diodes</a:t>
                      </a:r>
                    </a:p>
                    <a:p>
                      <a:pPr marL="358775" indent="-358775">
                        <a:buFont typeface="+mj-lt"/>
                        <a:buAutoNum type="arabicPeriod" startAt="6"/>
                      </a:pPr>
                      <a:r>
                        <a:rPr lang="en-US" sz="18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Q1 Cold Diodes</a:t>
                      </a:r>
                    </a:p>
                    <a:p>
                      <a:pPr marL="358775" indent="-358775">
                        <a:buFont typeface="+mj-lt"/>
                        <a:buAutoNum type="arabicPeriod" startAt="6"/>
                      </a:pPr>
                      <a:r>
                        <a:rPr lang="en-US" sz="18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Q2a Cold Diodes</a:t>
                      </a:r>
                    </a:p>
                    <a:p>
                      <a:pPr marL="358775" indent="-358775">
                        <a:buFont typeface="+mj-lt"/>
                        <a:buAutoNum type="arabicPeriod" startAt="6"/>
                      </a:pPr>
                      <a:r>
                        <a:rPr lang="en-US" sz="18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Q2b Cold Diodes</a:t>
                      </a:r>
                    </a:p>
                    <a:p>
                      <a:pPr marL="358775" indent="-358775">
                        <a:buFont typeface="+mj-lt"/>
                        <a:buAutoNum type="arabicPeriod" startAt="6"/>
                      </a:pPr>
                      <a:r>
                        <a:rPr lang="en-US" sz="18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Q3 Cold Diodes</a:t>
                      </a:r>
                      <a:endParaRPr lang="en-US" sz="18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278569024"/>
                  </a:ext>
                </a:extLst>
              </a:tr>
            </a:tbl>
          </a:graphicData>
        </a:graphic>
      </p:graphicFrame>
      <p:sp>
        <p:nvSpPr>
          <p:cNvPr id="8" name="Oval 7"/>
          <p:cNvSpPr/>
          <p:nvPr/>
        </p:nvSpPr>
        <p:spPr>
          <a:xfrm>
            <a:off x="6888088" y="1340768"/>
            <a:ext cx="360040" cy="360040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endParaRPr lang="en-GB" sz="20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6383836" y="620688"/>
            <a:ext cx="360040" cy="360040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  <a:endParaRPr lang="en-GB" sz="20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4007768" y="2060848"/>
            <a:ext cx="360040" cy="360040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endParaRPr lang="en-GB" sz="20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10080104" y="1889150"/>
            <a:ext cx="360040" cy="360040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endParaRPr lang="en-GB" sz="20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1775520" y="2433359"/>
            <a:ext cx="360040" cy="360040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endParaRPr lang="en-GB" sz="20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7824192" y="2433359"/>
            <a:ext cx="360040" cy="360040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</a:t>
            </a:r>
            <a:endParaRPr lang="en-GB" sz="20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Oval 16"/>
          <p:cNvSpPr/>
          <p:nvPr/>
        </p:nvSpPr>
        <p:spPr>
          <a:xfrm>
            <a:off x="3359696" y="3084523"/>
            <a:ext cx="360040" cy="360040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</a:t>
            </a:r>
            <a:endParaRPr lang="en-GB" sz="20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5519936" y="3084523"/>
            <a:ext cx="360040" cy="360040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8</a:t>
            </a:r>
            <a:endParaRPr lang="en-GB" sz="20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Oval 18"/>
          <p:cNvSpPr/>
          <p:nvPr/>
        </p:nvSpPr>
        <p:spPr>
          <a:xfrm>
            <a:off x="6270888" y="3084523"/>
            <a:ext cx="360040" cy="360040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9</a:t>
            </a:r>
            <a:endParaRPr lang="en-GB" sz="20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8328248" y="3084523"/>
            <a:ext cx="413640" cy="360040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</a:t>
            </a:r>
            <a:endParaRPr lang="en-GB" sz="20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1391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416" y="44624"/>
            <a:ext cx="11222984" cy="432048"/>
          </a:xfrm>
        </p:spPr>
        <p:txBody>
          <a:bodyPr/>
          <a:lstStyle/>
          <a:p>
            <a:r>
              <a:rPr lang="en-GB" dirty="0" smtClean="0"/>
              <a:t>HL-LHC Inner Triplet Circuit – </a:t>
            </a:r>
            <a:r>
              <a:rPr lang="en-GB" dirty="0" smtClean="0">
                <a:solidFill>
                  <a:srgbClr val="C00000"/>
                </a:solidFill>
              </a:rPr>
              <a:t>Fine tuning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000" y="548680"/>
            <a:ext cx="10494000" cy="389895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328248" y="668391"/>
            <a:ext cx="3863752" cy="43070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marR="0" indent="0" algn="ctr" defTabSz="914400" latinLnBrk="0">
              <a:lnSpc>
                <a:spcPct val="100000"/>
              </a:lnSpc>
              <a:buClrTx/>
              <a:buSzTx/>
              <a:buFontTx/>
              <a:buNone/>
              <a:tabLst/>
              <a:defRPr kumimoji="0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defRPr>
            </a:lvl1pPr>
            <a:lvl2pPr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800" i="1" dirty="0" smtClean="0"/>
              <a:t>Schematic courtesy of S. Yammine</a:t>
            </a:r>
            <a:endParaRPr lang="en-GB" sz="1800" i="1" dirty="0"/>
          </a:p>
        </p:txBody>
      </p:sp>
      <p:sp>
        <p:nvSpPr>
          <p:cNvPr id="12" name="Oval 11"/>
          <p:cNvSpPr/>
          <p:nvPr/>
        </p:nvSpPr>
        <p:spPr>
          <a:xfrm>
            <a:off x="6383836" y="620688"/>
            <a:ext cx="360040" cy="360040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endParaRPr lang="en-GB" sz="20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3437531" y="1559107"/>
            <a:ext cx="360040" cy="360040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</a:t>
            </a:r>
            <a:endParaRPr lang="en-GB" sz="20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92336" y="4581128"/>
            <a:ext cx="11430063" cy="151216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ctr"/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alternative configuration includes these </a:t>
            </a: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main changes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endParaRPr lang="en-GB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fontAlgn="ctr">
              <a:buFont typeface="+mj-lt"/>
              <a:buAutoNum type="alphaUcPeriod"/>
            </a:pP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Crowbar of RQX 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main power converter has Diodes (rather than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thyristors</a:t>
            </a: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342900" indent="-342900" fontAlgn="ctr">
              <a:buFont typeface="+mj-lt"/>
              <a:buAutoNum type="alphaUcPeriod"/>
            </a:pP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Crowbar of RQTX1 trim 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power converter has Diodes (rather than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thyristors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n-GB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fontAlgn="ctr">
              <a:buFont typeface="+mj-lt"/>
              <a:buAutoNum type="alphaUcPeriod"/>
            </a:pP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Crowbar of RQTX3 trim 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power converter has Diodes (rather than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thyristors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n-GB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fontAlgn="ctr"/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Note: Crowbar of RQTXA1 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trim power converter </a:t>
            </a: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 unchanged with respect to the baseline (i.e. it has </a:t>
            </a:r>
            <a:r>
              <a:rPr lang="en-US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thyristors</a:t>
            </a: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n-GB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9900084" y="1764559"/>
            <a:ext cx="360040" cy="360040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endParaRPr lang="en-GB" sz="20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276021" y="4581127"/>
            <a:ext cx="3863752" cy="1152801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marR="0" indent="0" algn="ctr" defTabSz="914400" latinLnBrk="0">
              <a:lnSpc>
                <a:spcPct val="100000"/>
              </a:lnSpc>
              <a:buClrTx/>
              <a:buSzTx/>
              <a:buFontTx/>
              <a:buNone/>
              <a:tabLst/>
              <a:defRPr kumimoji="0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defRPr>
            </a:lvl1pPr>
            <a:lvl2pPr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800" dirty="0">
                <a:hlinkClick r:id="rId4"/>
              </a:rPr>
              <a:t>https://indico.cern.ch/event/1039101</a:t>
            </a:r>
            <a:r>
              <a:rPr lang="en-US" sz="1800" dirty="0" smtClean="0">
                <a:hlinkClick r:id="rId4"/>
              </a:rPr>
              <a:t>/</a:t>
            </a:r>
            <a:r>
              <a:rPr lang="en-US" sz="1800" dirty="0" smtClean="0"/>
              <a:t> </a:t>
            </a:r>
          </a:p>
          <a:p>
            <a:r>
              <a:rPr lang="en-US" sz="1800" dirty="0">
                <a:hlinkClick r:id="rId5"/>
              </a:rPr>
              <a:t>https://indico.cern.ch/event/1083268</a:t>
            </a:r>
            <a:r>
              <a:rPr lang="en-US" sz="1800" dirty="0" smtClean="0">
                <a:hlinkClick r:id="rId5"/>
              </a:rPr>
              <a:t>/</a:t>
            </a:r>
            <a:r>
              <a:rPr lang="en-US" sz="1800" dirty="0" smtClean="0"/>
              <a:t> </a:t>
            </a:r>
            <a:endParaRPr lang="en-US" sz="1800" dirty="0"/>
          </a:p>
          <a:p>
            <a:r>
              <a:rPr lang="en-US" sz="1800" dirty="0" smtClean="0">
                <a:hlinkClick r:id="rId6"/>
              </a:rPr>
              <a:t>https</a:t>
            </a:r>
            <a:r>
              <a:rPr lang="en-US" sz="1800" dirty="0">
                <a:hlinkClick r:id="rId6"/>
              </a:rPr>
              <a:t>://indico.cern.ch/event/1191497</a:t>
            </a:r>
            <a:r>
              <a:rPr lang="en-US" sz="1800" dirty="0" smtClean="0">
                <a:hlinkClick r:id="rId6"/>
              </a:rPr>
              <a:t>/</a:t>
            </a:r>
            <a:r>
              <a:rPr lang="en-US" sz="1800" dirty="0" smtClean="0"/>
              <a:t> 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3019035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51384" y="1225100"/>
            <a:ext cx="8568952" cy="1728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 anchor="ctr">
            <a:noAutofit/>
          </a:bodyPr>
          <a:lstStyle/>
          <a:p>
            <a:pPr marL="541338" indent="-363538"/>
            <a:r>
              <a:rPr lang="en-US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Circuit analysis</a:t>
            </a:r>
          </a:p>
          <a:p>
            <a:pPr marL="541338" lvl="0" indent="-363538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US" sz="2000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Calculate worst-case peak currents and thermal loads in all circuit branches</a:t>
            </a:r>
          </a:p>
          <a:p>
            <a:pPr marL="541338" lvl="0" indent="-363538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US" sz="2000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Update figures following circuit fine tuning</a:t>
            </a:r>
            <a:endParaRPr lang="en-US" sz="2000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7408" y="44624"/>
            <a:ext cx="11294992" cy="864096"/>
          </a:xfrm>
        </p:spPr>
        <p:txBody>
          <a:bodyPr/>
          <a:lstStyle/>
          <a:p>
            <a:r>
              <a:rPr lang="en-US" dirty="0"/>
              <a:t>Update on the Inner Triplet quench simulations</a:t>
            </a:r>
            <a:br>
              <a:rPr lang="en-US" dirty="0"/>
            </a:br>
            <a:r>
              <a:rPr lang="en-US" dirty="0"/>
              <a:t>and current in the circuit branches</a:t>
            </a:r>
            <a:endParaRPr lang="en-US" sz="2000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10" name="Content Placeholder 6">
            <a:extLst>
              <a:ext uri="{FF2B5EF4-FFF2-40B4-BE49-F238E27FC236}">
                <a16:creationId xmlns:a16="http://schemas.microsoft.com/office/drawing/2014/main" xmlns="" id="{21F24BA3-66C0-480F-8BAC-E26516EAD7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92" y="5157192"/>
            <a:ext cx="11655032" cy="864096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quench protection of the HL-LHC Inner Triplet circuit </a:t>
            </a:r>
            <a:r>
              <a:rPr lang="en-US" sz="24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 adequate 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all foreseen </a:t>
            </a:r>
            <a:r>
              <a:rPr lang="en-US" sz="24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operation 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scenarios, and </a:t>
            </a:r>
            <a:r>
              <a:rPr lang="en-US" sz="24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resilient to all plausible failure 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scenarios and conductor variations</a:t>
            </a:r>
            <a:r>
              <a:rPr lang="en-US" sz="24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en-US" sz="2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51384" y="1228644"/>
            <a:ext cx="8568952" cy="1728000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square" rtlCol="0" anchor="ctr">
            <a:noAutofit/>
          </a:bodyPr>
          <a:lstStyle/>
          <a:p>
            <a:pPr marL="541338" indent="-363538"/>
            <a:r>
              <a:rPr lang="en-US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Circuit analysis</a:t>
            </a:r>
          </a:p>
          <a:p>
            <a:pPr marL="541338" lvl="0" indent="-363538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US" sz="2000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Calculate worst-case peak currents and thermal loads in all circuit branches</a:t>
            </a:r>
          </a:p>
          <a:p>
            <a:pPr marL="541338" lvl="0" indent="-363538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US" sz="2000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Update </a:t>
            </a:r>
            <a:r>
              <a:rPr lang="en-US" sz="2000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figures following last circuit fine tuning</a:t>
            </a:r>
            <a:endParaRPr lang="en-US" sz="2000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51383" y="3141160"/>
            <a:ext cx="8568951" cy="1728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 anchor="ctr">
            <a:noAutofit/>
          </a:bodyPr>
          <a:lstStyle/>
          <a:p>
            <a:pPr marL="541338" indent="-363538"/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Magnet quench protection analysis</a:t>
            </a:r>
            <a:endParaRPr lang="en-US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541338" lvl="0" indent="-363538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US" sz="2000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Demonstrate protection strategy</a:t>
            </a:r>
          </a:p>
          <a:p>
            <a:pPr marL="541338" lvl="0" indent="-363538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US" sz="2000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Calculate </a:t>
            </a:r>
            <a:r>
              <a:rPr lang="en-US" sz="20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worst-case </a:t>
            </a:r>
            <a:r>
              <a:rPr lang="en-US" sz="2000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hot-spot temperature and peak voltage to ground</a:t>
            </a:r>
            <a:endParaRPr lang="en-US" sz="2000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0336" y="1232188"/>
            <a:ext cx="2304503" cy="1728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0335" y="3141160"/>
            <a:ext cx="2304503" cy="1728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471922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1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B42CB883-84A3-4E43-83EC-9DAEE7174BB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335"/>
          <a:stretch/>
        </p:blipFill>
        <p:spPr>
          <a:xfrm>
            <a:off x="7176120" y="640533"/>
            <a:ext cx="4979119" cy="3216790"/>
          </a:xfrm>
          <a:prstGeom prst="rect">
            <a:avLst/>
          </a:prstGeom>
        </p:spPr>
      </p:pic>
      <p:pic>
        <p:nvPicPr>
          <p:cNvPr id="2050" name="Picture 32" descr="image00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352" y="648277"/>
            <a:ext cx="4979117" cy="3046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939" y="-18421"/>
            <a:ext cx="11124805" cy="558138"/>
          </a:xfrm>
        </p:spPr>
        <p:txBody>
          <a:bodyPr/>
          <a:lstStyle/>
          <a:p>
            <a:r>
              <a:rPr lang="en-US" dirty="0" smtClean="0"/>
              <a:t>Quench protection </a:t>
            </a:r>
            <a:r>
              <a:rPr lang="en-US" dirty="0" smtClean="0">
                <a:solidFill>
                  <a:srgbClr val="C00000"/>
                </a:solidFill>
              </a:rPr>
              <a:t>heaters</a:t>
            </a:r>
            <a:r>
              <a:rPr lang="en-US" dirty="0" smtClean="0"/>
              <a:t> (QH)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1619055" y="6303818"/>
            <a:ext cx="406690" cy="465064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sp>
        <p:nvSpPr>
          <p:cNvPr id="18" name="TextBox 17"/>
          <p:cNvSpPr txBox="1"/>
          <p:nvPr/>
        </p:nvSpPr>
        <p:spPr>
          <a:xfrm>
            <a:off x="397398" y="3573016"/>
            <a:ext cx="11459242" cy="151699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 anchor="ctr"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MQXFB magnets: Added 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a </a:t>
            </a:r>
            <a:r>
              <a:rPr lang="en-GB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0.055 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mm </a:t>
            </a:r>
            <a:r>
              <a:rPr lang="en-GB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layer of 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E Glass between </a:t>
            </a:r>
            <a:r>
              <a:rPr lang="en-GB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quench heater and 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coil </a:t>
            </a:r>
            <a:r>
              <a:rPr lang="en-GB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GB" sz="20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“mini-swap”</a:t>
            </a:r>
            <a:r>
              <a:rPr lang="en-GB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Better insulation between heater and coil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Limited impact on quench protection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MQXFA magnets stay with the previous </a:t>
            </a:r>
            <a:r>
              <a:rPr lang="en-GB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QH design</a:t>
            </a: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97398" y="5198564"/>
            <a:ext cx="11459242" cy="94283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 anchor="ctr">
            <a:noAutofit/>
          </a:bodyPr>
          <a:lstStyle/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8x 7.05 mF </a:t>
            </a:r>
            <a:r>
              <a:rPr lang="en-US" sz="20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QH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units charged to </a:t>
            </a:r>
            <a:r>
              <a:rPr lang="en-US" sz="20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940 </a:t>
            </a:r>
            <a:r>
              <a:rPr lang="en-US" sz="20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GB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Spread 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on QH power supplies parameters </a:t>
            </a:r>
            <a:r>
              <a:rPr lang="en-GB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decreased: magnet 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is protected </a:t>
            </a:r>
            <a:r>
              <a:rPr lang="en-GB" sz="20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including tolerances</a:t>
            </a:r>
            <a:endParaRPr lang="en-US" sz="200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917071" y="548721"/>
            <a:ext cx="1763105" cy="87730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MQXFB</a:t>
            </a:r>
          </a:p>
          <a:p>
            <a:pPr algn="ctr"/>
            <a:r>
              <a:rPr lang="en-GB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“mini-swap”</a:t>
            </a: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548919" y="2559983"/>
            <a:ext cx="1763105" cy="87730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MQXFA</a:t>
            </a:r>
          </a:p>
          <a:p>
            <a:pPr algn="ctr"/>
            <a:r>
              <a:rPr lang="en-GB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Original design</a:t>
            </a: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DFFB5C0A-F54F-4D2C-878C-097E4D1D2630}"/>
              </a:ext>
            </a:extLst>
          </p:cNvPr>
          <p:cNvSpPr txBox="1"/>
          <p:nvPr/>
        </p:nvSpPr>
        <p:spPr>
          <a:xfrm>
            <a:off x="6501519" y="5252425"/>
            <a:ext cx="52849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i="1" dirty="0" smtClean="0">
                <a:solidFill>
                  <a:srgbClr val="00B050"/>
                </a:solidFill>
              </a:rPr>
              <a:t>David Carrillo, Edward Nowak</a:t>
            </a:r>
            <a:endParaRPr lang="en-GB" sz="1200" i="1" dirty="0">
              <a:solidFill>
                <a:srgbClr val="00B05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760640" y="5412148"/>
            <a:ext cx="6096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i="1" u="sng" dirty="0">
                <a:solidFill>
                  <a:srgbClr val="00B050"/>
                </a:solidFill>
                <a:hlinkClick r:id="rId5"/>
              </a:rPr>
              <a:t>https://indico.cern.ch/event/1079026/contributions/4546310/</a:t>
            </a:r>
            <a:endParaRPr lang="en-GB" sz="1200" i="1" u="sng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272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939" y="-18421"/>
            <a:ext cx="11124805" cy="558138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CLIQ</a:t>
            </a:r>
            <a:r>
              <a:rPr lang="en-US" dirty="0" smtClean="0"/>
              <a:t> </a:t>
            </a:r>
            <a:r>
              <a:rPr lang="en-US" dirty="0"/>
              <a:t>(Coupling-Loss Induced Quench)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1619055" y="6303818"/>
            <a:ext cx="406690" cy="465064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432" y="1556792"/>
            <a:ext cx="4652099" cy="206923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754141" y="4340251"/>
            <a:ext cx="4992702" cy="64679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1x 40 mF </a:t>
            </a:r>
            <a:r>
              <a:rPr lang="en-US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CLIQ</a:t>
            </a:r>
            <a:r>
              <a:rPr lang="en-US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unit charged to 600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V or to 1000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V for 4.2 m or 7.15 m long MQXF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312024" y="1556792"/>
            <a:ext cx="5539484" cy="34302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 anchor="ctr"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CLIQ lead parameters confirmed for Q1/Q2/Q3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CLIQ lead lengths: 350-420 m (2-ways)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CLIQ total circuit resistance: 26-38 m</a:t>
            </a:r>
            <a:r>
              <a:rPr lang="el-GR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Ω</a:t>
            </a:r>
            <a:endParaRPr lang="en-US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CLIQ lead self-inductance: 0.35-0.42 </a:t>
            </a:r>
            <a:r>
              <a:rPr lang="en-US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mH</a:t>
            </a:r>
            <a:endParaRPr lang="en-US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These parameters do not pose any performance problem</a:t>
            </a:r>
            <a:endParaRPr lang="en-US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DFFB5C0A-F54F-4D2C-878C-097E4D1D2630}"/>
              </a:ext>
            </a:extLst>
          </p:cNvPr>
          <p:cNvSpPr txBox="1"/>
          <p:nvPr/>
        </p:nvSpPr>
        <p:spPr>
          <a:xfrm>
            <a:off x="6139656" y="6234412"/>
            <a:ext cx="52849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i="1" dirty="0" smtClean="0">
                <a:solidFill>
                  <a:srgbClr val="00B050"/>
                </a:solidFill>
              </a:rPr>
              <a:t>David Carrillo, Edward Nowak, Samer Yammine</a:t>
            </a:r>
            <a:endParaRPr lang="en-GB" sz="1200" i="1" dirty="0">
              <a:solidFill>
                <a:srgbClr val="00B05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328592" y="6028398"/>
            <a:ext cx="6096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i="1" u="sng" dirty="0">
                <a:solidFill>
                  <a:srgbClr val="00B050"/>
                </a:solidFill>
                <a:hlinkClick r:id="rId4"/>
              </a:rPr>
              <a:t>https://indico.cern.ch/event/1079026/contributions/4546310/</a:t>
            </a:r>
            <a:endParaRPr lang="en-GB" sz="1200" i="1" u="sng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0054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939" y="-18421"/>
            <a:ext cx="11124805" cy="558138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[1.5-8 kA]</a:t>
            </a:r>
            <a:r>
              <a:rPr lang="en-US" dirty="0" smtClean="0"/>
              <a:t> Low-medium current: QHs are </a:t>
            </a:r>
            <a:r>
              <a:rPr lang="en-US" dirty="0" smtClean="0">
                <a:solidFill>
                  <a:srgbClr val="C00000"/>
                </a:solidFill>
              </a:rPr>
              <a:t>fully redundant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1619055" y="6303818"/>
            <a:ext cx="406690" cy="465064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392" y="1017838"/>
            <a:ext cx="6768751" cy="507545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 bwMode="auto">
          <a:xfrm>
            <a:off x="7409234" y="2313428"/>
            <a:ext cx="4561593" cy="2484277"/>
          </a:xfrm>
          <a:prstGeom prst="rect">
            <a:avLst/>
          </a:prstGeom>
          <a:solidFill>
            <a:srgbClr val="CCFFCC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At low-medium current,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QH system is fully redundant</a:t>
            </a:r>
          </a:p>
          <a:p>
            <a:r>
              <a:rPr lang="en-US" sz="20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Simulations show that h</a:t>
            </a:r>
            <a:r>
              <a:rPr kumimoji="0" lang="en-US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alf of the QHs are sufficient to maintain</a:t>
            </a:r>
            <a:r>
              <a:rPr kumimoji="0" lang="en-US" sz="20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the peak temperature </a:t>
            </a:r>
            <a:r>
              <a:rPr lang="en-US" sz="2000" b="1" dirty="0" smtClean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&lt;170 </a:t>
            </a:r>
            <a:r>
              <a:rPr lang="en-US" sz="20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at 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8 kA</a:t>
            </a:r>
            <a:endParaRPr lang="en-US" sz="2000" b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1559496" y="833399"/>
            <a:ext cx="4050982" cy="0"/>
          </a:xfrm>
          <a:prstGeom prst="line">
            <a:avLst/>
          </a:prstGeom>
          <a:ln>
            <a:solidFill>
              <a:srgbClr val="C00000"/>
            </a:solidFill>
            <a:headEnd type="oval" w="lg" len="lg"/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51384" y="836712"/>
            <a:ext cx="1008112" cy="0"/>
          </a:xfrm>
          <a:prstGeom prst="line">
            <a:avLst/>
          </a:prstGeom>
          <a:ln>
            <a:solidFill>
              <a:srgbClr val="112E81"/>
            </a:solidFill>
            <a:headEnd type="oval" w="lg" len="lg"/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Oval 12"/>
          <p:cNvSpPr/>
          <p:nvPr/>
        </p:nvSpPr>
        <p:spPr>
          <a:xfrm>
            <a:off x="11712624" y="692696"/>
            <a:ext cx="288032" cy="288032"/>
          </a:xfrm>
          <a:prstGeom prst="ellipse">
            <a:avLst/>
          </a:prstGeom>
          <a:solidFill>
            <a:srgbClr val="112E8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Oval 13"/>
          <p:cNvSpPr/>
          <p:nvPr/>
        </p:nvSpPr>
        <p:spPr>
          <a:xfrm>
            <a:off x="10674599" y="692696"/>
            <a:ext cx="288032" cy="288032"/>
          </a:xfrm>
          <a:prstGeom prst="ellipse">
            <a:avLst/>
          </a:prstGeom>
          <a:solidFill>
            <a:srgbClr val="112E8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TextBox 16"/>
          <p:cNvSpPr txBox="1"/>
          <p:nvPr/>
        </p:nvSpPr>
        <p:spPr>
          <a:xfrm>
            <a:off x="10368724" y="380299"/>
            <a:ext cx="828019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 smtClean="0"/>
              <a:t>16.2</a:t>
            </a:r>
            <a:endParaRPr lang="it-IT" sz="2000" dirty="0"/>
          </a:p>
        </p:txBody>
      </p:sp>
      <p:sp>
        <p:nvSpPr>
          <p:cNvPr id="18" name="TextBox 17"/>
          <p:cNvSpPr txBox="1"/>
          <p:nvPr/>
        </p:nvSpPr>
        <p:spPr>
          <a:xfrm>
            <a:off x="11378430" y="380299"/>
            <a:ext cx="829001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 smtClean="0"/>
              <a:t>17.5</a:t>
            </a:r>
            <a:endParaRPr lang="it-IT" sz="2000" dirty="0"/>
          </a:p>
        </p:txBody>
      </p:sp>
      <p:sp>
        <p:nvSpPr>
          <p:cNvPr id="19" name="TextBox 18"/>
          <p:cNvSpPr txBox="1"/>
          <p:nvPr/>
        </p:nvSpPr>
        <p:spPr>
          <a:xfrm>
            <a:off x="47328" y="380299"/>
            <a:ext cx="986059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 smtClean="0"/>
              <a:t>I [kA]</a:t>
            </a:r>
            <a:endParaRPr lang="it-IT" sz="2000" dirty="0"/>
          </a:p>
        </p:txBody>
      </p:sp>
      <p:sp>
        <p:nvSpPr>
          <p:cNvPr id="20" name="Oval 19"/>
          <p:cNvSpPr/>
          <p:nvPr/>
        </p:nvSpPr>
        <p:spPr>
          <a:xfrm>
            <a:off x="407368" y="692696"/>
            <a:ext cx="288032" cy="288032"/>
          </a:xfrm>
          <a:prstGeom prst="ellipse">
            <a:avLst/>
          </a:prstGeom>
          <a:solidFill>
            <a:srgbClr val="112E81"/>
          </a:solidFill>
          <a:ln>
            <a:solidFill>
              <a:srgbClr val="112E8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23" name="Straight Connector 22"/>
          <p:cNvCxnSpPr/>
          <p:nvPr/>
        </p:nvCxnSpPr>
        <p:spPr>
          <a:xfrm>
            <a:off x="5591944" y="836712"/>
            <a:ext cx="6217067" cy="0"/>
          </a:xfrm>
          <a:prstGeom prst="line">
            <a:avLst/>
          </a:prstGeom>
          <a:ln>
            <a:solidFill>
              <a:srgbClr val="112E81"/>
            </a:solidFill>
            <a:headEnd type="oval" w="lg" len="lg"/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DFFB5C0A-F54F-4D2C-878C-097E4D1D2630}"/>
              </a:ext>
            </a:extLst>
          </p:cNvPr>
          <p:cNvSpPr txBox="1"/>
          <p:nvPr/>
        </p:nvSpPr>
        <p:spPr>
          <a:xfrm>
            <a:off x="5983450" y="6234412"/>
            <a:ext cx="52849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i="1" dirty="0" smtClean="0">
                <a:solidFill>
                  <a:srgbClr val="00B050"/>
                </a:solidFill>
              </a:rPr>
              <a:t>STEAM-LEDET simulations</a:t>
            </a:r>
            <a:endParaRPr lang="en-GB" sz="1200" i="1" dirty="0">
              <a:solidFill>
                <a:srgbClr val="00B050"/>
              </a:solidFill>
            </a:endParaRPr>
          </a:p>
        </p:txBody>
      </p:sp>
      <p:sp>
        <p:nvSpPr>
          <p:cNvPr id="37" name="Oval 36"/>
          <p:cNvSpPr/>
          <p:nvPr/>
        </p:nvSpPr>
        <p:spPr>
          <a:xfrm>
            <a:off x="1873374" y="692696"/>
            <a:ext cx="288032" cy="288032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8" name="TextBox 37"/>
          <p:cNvSpPr txBox="1"/>
          <p:nvPr/>
        </p:nvSpPr>
        <p:spPr>
          <a:xfrm>
            <a:off x="1703512" y="380299"/>
            <a:ext cx="69423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 smtClean="0"/>
              <a:t>2</a:t>
            </a:r>
            <a:endParaRPr lang="it-IT" sz="2000" dirty="0"/>
          </a:p>
        </p:txBody>
      </p:sp>
      <p:sp>
        <p:nvSpPr>
          <p:cNvPr id="39" name="Oval 38"/>
          <p:cNvSpPr/>
          <p:nvPr/>
        </p:nvSpPr>
        <p:spPr>
          <a:xfrm>
            <a:off x="3151750" y="692696"/>
            <a:ext cx="288032" cy="288032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0" name="TextBox 39"/>
          <p:cNvSpPr txBox="1"/>
          <p:nvPr/>
        </p:nvSpPr>
        <p:spPr>
          <a:xfrm>
            <a:off x="2948649" y="380299"/>
            <a:ext cx="69423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 smtClean="0"/>
              <a:t>5</a:t>
            </a:r>
            <a:endParaRPr lang="it-IT" sz="2000" dirty="0"/>
          </a:p>
        </p:txBody>
      </p:sp>
      <p:sp>
        <p:nvSpPr>
          <p:cNvPr id="41" name="Oval 40"/>
          <p:cNvSpPr/>
          <p:nvPr/>
        </p:nvSpPr>
        <p:spPr>
          <a:xfrm>
            <a:off x="1478576" y="692696"/>
            <a:ext cx="288032" cy="288032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2" name="TextBox 41"/>
          <p:cNvSpPr txBox="1"/>
          <p:nvPr/>
        </p:nvSpPr>
        <p:spPr>
          <a:xfrm>
            <a:off x="1220457" y="380299"/>
            <a:ext cx="69423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 smtClean="0"/>
              <a:t>1.5</a:t>
            </a:r>
            <a:endParaRPr lang="it-IT" sz="2000" dirty="0"/>
          </a:p>
        </p:txBody>
      </p:sp>
      <p:sp>
        <p:nvSpPr>
          <p:cNvPr id="43" name="Oval 42"/>
          <p:cNvSpPr/>
          <p:nvPr/>
        </p:nvSpPr>
        <p:spPr>
          <a:xfrm>
            <a:off x="5460851" y="689383"/>
            <a:ext cx="288032" cy="288032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4" name="TextBox 43"/>
          <p:cNvSpPr txBox="1"/>
          <p:nvPr/>
        </p:nvSpPr>
        <p:spPr>
          <a:xfrm>
            <a:off x="5257750" y="376986"/>
            <a:ext cx="69423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 smtClean="0"/>
              <a:t>8</a:t>
            </a:r>
            <a:endParaRPr lang="it-IT" sz="2000" dirty="0"/>
          </a:p>
        </p:txBody>
      </p:sp>
    </p:spTree>
    <p:extLst>
      <p:ext uri="{BB962C8B-B14F-4D97-AF65-F5344CB8AC3E}">
        <p14:creationId xmlns:p14="http://schemas.microsoft.com/office/powerpoint/2010/main" val="1226816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 descr="A close up of a map&#10;&#10;Description automatically generated">
            <a:extLst>
              <a:ext uri="{FF2B5EF4-FFF2-40B4-BE49-F238E27FC236}">
                <a16:creationId xmlns:a16="http://schemas.microsoft.com/office/drawing/2014/main" xmlns="" id="{5A6A93F0-2D97-4B2D-82ED-483BED4C0D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367" y="1293124"/>
            <a:ext cx="5064121" cy="390110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939" y="-18421"/>
            <a:ext cx="11124805" cy="558138"/>
          </a:xfrm>
        </p:spPr>
        <p:txBody>
          <a:bodyPr/>
          <a:lstStyle/>
          <a:p>
            <a:r>
              <a:rPr lang="en-US" dirty="0"/>
              <a:t>Redundancy of the </a:t>
            </a:r>
            <a:r>
              <a:rPr lang="en-US" dirty="0" smtClean="0"/>
              <a:t>quench protection </a:t>
            </a:r>
            <a:r>
              <a:rPr lang="en-US" dirty="0"/>
              <a:t>at low current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1619055" y="6303818"/>
            <a:ext cx="406690" cy="465064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  <p:sp>
        <p:nvSpPr>
          <p:cNvPr id="7" name="Rectangle 6"/>
          <p:cNvSpPr/>
          <p:nvPr/>
        </p:nvSpPr>
        <p:spPr bwMode="auto">
          <a:xfrm>
            <a:off x="407368" y="5157192"/>
            <a:ext cx="11211687" cy="882098"/>
          </a:xfrm>
          <a:prstGeom prst="rect">
            <a:avLst/>
          </a:prstGeom>
          <a:solidFill>
            <a:srgbClr val="CCFFCC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US" sz="2000" b="1" dirty="0" smtClean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en-GB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Excellent redundancy demonstrated 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at low </a:t>
            </a:r>
            <a:r>
              <a:rPr lang="en-GB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current on MQXFS4 short model</a:t>
            </a:r>
          </a:p>
          <a:p>
            <a:r>
              <a:rPr lang="en-US" sz="20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en-GB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4 out of 8 QH circuits (4oo8) assure quench protection at low current.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551384" y="836712"/>
            <a:ext cx="1008112" cy="0"/>
          </a:xfrm>
          <a:prstGeom prst="line">
            <a:avLst/>
          </a:prstGeom>
          <a:ln>
            <a:solidFill>
              <a:srgbClr val="112E81"/>
            </a:solidFill>
            <a:headEnd type="oval" w="lg" len="lg"/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Oval 12"/>
          <p:cNvSpPr/>
          <p:nvPr/>
        </p:nvSpPr>
        <p:spPr>
          <a:xfrm>
            <a:off x="11712624" y="692696"/>
            <a:ext cx="288032" cy="288032"/>
          </a:xfrm>
          <a:prstGeom prst="ellipse">
            <a:avLst/>
          </a:prstGeom>
          <a:solidFill>
            <a:srgbClr val="112E8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Oval 13"/>
          <p:cNvSpPr/>
          <p:nvPr/>
        </p:nvSpPr>
        <p:spPr>
          <a:xfrm>
            <a:off x="10674599" y="692696"/>
            <a:ext cx="288032" cy="288032"/>
          </a:xfrm>
          <a:prstGeom prst="ellipse">
            <a:avLst/>
          </a:prstGeom>
          <a:solidFill>
            <a:srgbClr val="112E8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TextBox 16"/>
          <p:cNvSpPr txBox="1"/>
          <p:nvPr/>
        </p:nvSpPr>
        <p:spPr>
          <a:xfrm>
            <a:off x="10368724" y="380299"/>
            <a:ext cx="828019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 smtClean="0"/>
              <a:t>16.2</a:t>
            </a:r>
            <a:endParaRPr lang="it-IT" sz="2000" dirty="0"/>
          </a:p>
        </p:txBody>
      </p:sp>
      <p:sp>
        <p:nvSpPr>
          <p:cNvPr id="18" name="TextBox 17"/>
          <p:cNvSpPr txBox="1"/>
          <p:nvPr/>
        </p:nvSpPr>
        <p:spPr>
          <a:xfrm>
            <a:off x="11378430" y="380299"/>
            <a:ext cx="829001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 smtClean="0"/>
              <a:t>17.5</a:t>
            </a:r>
            <a:endParaRPr lang="it-IT" sz="2000" dirty="0"/>
          </a:p>
        </p:txBody>
      </p:sp>
      <p:sp>
        <p:nvSpPr>
          <p:cNvPr id="19" name="TextBox 18"/>
          <p:cNvSpPr txBox="1"/>
          <p:nvPr/>
        </p:nvSpPr>
        <p:spPr>
          <a:xfrm>
            <a:off x="47328" y="380299"/>
            <a:ext cx="986059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 smtClean="0"/>
              <a:t>I [kA]</a:t>
            </a:r>
            <a:endParaRPr lang="it-IT" sz="2000" dirty="0"/>
          </a:p>
        </p:txBody>
      </p:sp>
      <p:sp>
        <p:nvSpPr>
          <p:cNvPr id="20" name="Oval 19"/>
          <p:cNvSpPr/>
          <p:nvPr/>
        </p:nvSpPr>
        <p:spPr>
          <a:xfrm>
            <a:off x="407368" y="692696"/>
            <a:ext cx="288032" cy="288032"/>
          </a:xfrm>
          <a:prstGeom prst="ellipse">
            <a:avLst/>
          </a:prstGeom>
          <a:solidFill>
            <a:srgbClr val="112E81"/>
          </a:solidFill>
          <a:ln>
            <a:solidFill>
              <a:srgbClr val="112E8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23" name="Straight Connector 22"/>
          <p:cNvCxnSpPr/>
          <p:nvPr/>
        </p:nvCxnSpPr>
        <p:spPr>
          <a:xfrm>
            <a:off x="5591944" y="836712"/>
            <a:ext cx="6217067" cy="0"/>
          </a:xfrm>
          <a:prstGeom prst="line">
            <a:avLst/>
          </a:prstGeom>
          <a:ln>
            <a:solidFill>
              <a:srgbClr val="112E81"/>
            </a:solidFill>
            <a:headEnd type="oval" w="lg" len="lg"/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0D0B47AA-99F0-42A8-B9FD-DA71F47CA8B6}"/>
              </a:ext>
            </a:extLst>
          </p:cNvPr>
          <p:cNvSpPr txBox="1"/>
          <p:nvPr/>
        </p:nvSpPr>
        <p:spPr>
          <a:xfrm>
            <a:off x="7628686" y="6254709"/>
            <a:ext cx="37497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i="1" dirty="0" smtClean="0">
                <a:solidFill>
                  <a:srgbClr val="00B050"/>
                </a:solidFill>
              </a:rPr>
              <a:t>Franco </a:t>
            </a:r>
            <a:r>
              <a:rPr lang="en-US" sz="1200" i="1" dirty="0">
                <a:solidFill>
                  <a:srgbClr val="00B050"/>
                </a:solidFill>
              </a:rPr>
              <a:t>Mangiarotti, Michal Duda, Salvador Ferradas</a:t>
            </a:r>
            <a:endParaRPr lang="en-GB" sz="1200" i="1" dirty="0">
              <a:solidFill>
                <a:srgbClr val="00B050"/>
              </a:solidFill>
            </a:endParaRPr>
          </a:p>
        </p:txBody>
      </p:sp>
      <p:graphicFrame>
        <p:nvGraphicFramePr>
          <p:cNvPr id="28" name="Table 27">
            <a:extLst>
              <a:ext uri="{FF2B5EF4-FFF2-40B4-BE49-F238E27FC236}">
                <a16:creationId xmlns:a16="http://schemas.microsoft.com/office/drawing/2014/main" xmlns="" id="{E9E57E43-FE30-420D-85BC-E6128FD74F83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5591944" y="1418752"/>
          <a:ext cx="6010661" cy="35891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4060">
                  <a:extLst>
                    <a:ext uri="{9D8B030D-6E8A-4147-A177-3AD203B41FA5}">
                      <a16:colId xmlns:a16="http://schemas.microsoft.com/office/drawing/2014/main" xmlns="" val="370446719"/>
                    </a:ext>
                  </a:extLst>
                </a:gridCol>
                <a:gridCol w="560705">
                  <a:extLst>
                    <a:ext uri="{9D8B030D-6E8A-4147-A177-3AD203B41FA5}">
                      <a16:colId xmlns:a16="http://schemas.microsoft.com/office/drawing/2014/main" xmlns="" val="3225592415"/>
                    </a:ext>
                  </a:extLst>
                </a:gridCol>
                <a:gridCol w="1181100">
                  <a:extLst>
                    <a:ext uri="{9D8B030D-6E8A-4147-A177-3AD203B41FA5}">
                      <a16:colId xmlns:a16="http://schemas.microsoft.com/office/drawing/2014/main" xmlns="" val="1478846302"/>
                    </a:ext>
                  </a:extLst>
                </a:gridCol>
                <a:gridCol w="1651762">
                  <a:extLst>
                    <a:ext uri="{9D8B030D-6E8A-4147-A177-3AD203B41FA5}">
                      <a16:colId xmlns:a16="http://schemas.microsoft.com/office/drawing/2014/main" xmlns="" val="2813163220"/>
                    </a:ext>
                  </a:extLst>
                </a:gridCol>
                <a:gridCol w="549592">
                  <a:extLst>
                    <a:ext uri="{9D8B030D-6E8A-4147-A177-3AD203B41FA5}">
                      <a16:colId xmlns:a16="http://schemas.microsoft.com/office/drawing/2014/main" xmlns="" val="2623543747"/>
                    </a:ext>
                  </a:extLst>
                </a:gridCol>
                <a:gridCol w="873442">
                  <a:extLst>
                    <a:ext uri="{9D8B030D-6E8A-4147-A177-3AD203B41FA5}">
                      <a16:colId xmlns:a16="http://schemas.microsoft.com/office/drawing/2014/main" xmlns="" val="161995619"/>
                    </a:ext>
                  </a:extLst>
                </a:gridCol>
              </a:tblGrid>
              <a:tr h="322394">
                <a:tc gridSpan="6"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Measured quench integral (MA</a:t>
                      </a:r>
                      <a:r>
                        <a:rPr lang="en-GB" sz="1400" baseline="300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s) from protection triggering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704095384"/>
                  </a:ext>
                </a:extLst>
              </a:tr>
              <a:tr h="322394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Case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CLIQ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Low-field QH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High-field QH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I, kA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QI, MA</a:t>
                      </a:r>
                      <a:r>
                        <a:rPr lang="en-US" sz="1400" b="1" baseline="300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18913947"/>
                  </a:ext>
                </a:extLst>
              </a:tr>
              <a:tr h="199849">
                <a:tc rowSpan="3">
                  <a:txBody>
                    <a:bodyPr/>
                    <a:lstStyle/>
                    <a:p>
                      <a:pPr algn="l"/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 failure</a:t>
                      </a:r>
                      <a:endParaRPr lang="en-GB" sz="1400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Yes</a:t>
                      </a:r>
                      <a:endParaRPr lang="en-GB" sz="1400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4oo4</a:t>
                      </a:r>
                      <a:endParaRPr lang="en-GB" sz="1400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3oo4</a:t>
                      </a:r>
                    </a:p>
                    <a:p>
                      <a:pPr algn="ctr"/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[1 strip unavailable]</a:t>
                      </a:r>
                      <a:endParaRPr lang="en-GB" sz="1400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</a:t>
                      </a:r>
                    </a:p>
                  </a:txBody>
                  <a:tcPr marL="47501" marR="475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1.54</a:t>
                      </a:r>
                    </a:p>
                  </a:txBody>
                  <a:tcPr marL="47501" marR="475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40049085"/>
                  </a:ext>
                </a:extLst>
              </a:tr>
              <a:tr h="199849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1.65</a:t>
                      </a:r>
                    </a:p>
                  </a:txBody>
                  <a:tcPr marL="47501" marR="475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4.26</a:t>
                      </a:r>
                    </a:p>
                  </a:txBody>
                  <a:tcPr marL="47501" marR="475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29177407"/>
                  </a:ext>
                </a:extLst>
              </a:tr>
              <a:tr h="199849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3.3</a:t>
                      </a:r>
                    </a:p>
                  </a:txBody>
                  <a:tcPr marL="47501" marR="475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12.36</a:t>
                      </a:r>
                    </a:p>
                  </a:txBody>
                  <a:tcPr marL="47501" marR="475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084443058"/>
                  </a:ext>
                </a:extLst>
              </a:tr>
              <a:tr h="199849">
                <a:tc rowSpan="3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CLIQ 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failure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+ 2 </a:t>
                      </a: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QH 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failures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7501" marR="475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No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7501" marR="475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4oo4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7501" marR="475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2oo4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7501" marR="475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</a:t>
                      </a:r>
                    </a:p>
                  </a:txBody>
                  <a:tcPr marL="47501" marR="475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0.24</a:t>
                      </a:r>
                    </a:p>
                  </a:txBody>
                  <a:tcPr marL="47501" marR="475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8331054"/>
                  </a:ext>
                </a:extLst>
              </a:tr>
              <a:tr h="1998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1.65</a:t>
                      </a:r>
                    </a:p>
                  </a:txBody>
                  <a:tcPr marL="47501" marR="475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4.58</a:t>
                      </a:r>
                    </a:p>
                  </a:txBody>
                  <a:tcPr marL="47501" marR="475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55161952"/>
                  </a:ext>
                </a:extLst>
              </a:tr>
              <a:tr h="199849"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01" marR="47501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01" marR="47501" marT="0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3.3</a:t>
                      </a:r>
                    </a:p>
                  </a:txBody>
                  <a:tcPr marL="47501" marR="475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13.67</a:t>
                      </a:r>
                    </a:p>
                  </a:txBody>
                  <a:tcPr marL="47501" marR="475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008886586"/>
                  </a:ext>
                </a:extLst>
              </a:tr>
              <a:tr h="199849">
                <a:tc rowSpan="6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CLIQ 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failure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+ </a:t>
                      </a: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 QH 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failures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7501" marR="475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No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7501" marR="475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0oo4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7501" marR="475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3oo4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[1 strip unavailable]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7501" marR="475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</a:t>
                      </a:r>
                    </a:p>
                  </a:txBody>
                  <a:tcPr marL="47501" marR="475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1.82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7501" marR="475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439572690"/>
                  </a:ext>
                </a:extLst>
              </a:tr>
              <a:tr h="199849"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01" marR="475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01" marR="475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1.65</a:t>
                      </a:r>
                    </a:p>
                  </a:txBody>
                  <a:tcPr marL="47501" marR="475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5.54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7501" marR="475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318875690"/>
                  </a:ext>
                </a:extLst>
              </a:tr>
              <a:tr h="199849"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01" marR="475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01" marR="475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3.3</a:t>
                      </a:r>
                    </a:p>
                  </a:txBody>
                  <a:tcPr marL="47501" marR="475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15.50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7501" marR="475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379625680"/>
                  </a:ext>
                </a:extLst>
              </a:tr>
              <a:tr h="199849"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01" marR="475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No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7501" marR="475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4oo4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7501" marR="475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0oo4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7501" marR="475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</a:t>
                      </a:r>
                    </a:p>
                  </a:txBody>
                  <a:tcPr marL="47501" marR="475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1.78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7501" marR="475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393175639"/>
                  </a:ext>
                </a:extLst>
              </a:tr>
              <a:tr h="199849"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01" marR="475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01" marR="475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1.65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7501" marR="475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5.53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7501" marR="475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770479432"/>
                  </a:ext>
                </a:extLst>
              </a:tr>
              <a:tr h="199849"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01" marR="475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01" marR="475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3.3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7501" marR="475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15.98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7501" marR="475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06555240"/>
                  </a:ext>
                </a:extLst>
              </a:tr>
            </a:tbl>
          </a:graphicData>
        </a:graphic>
      </p:graphicFrame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7A41786A-2E1B-478C-917B-FFC53A6B57A3}"/>
              </a:ext>
            </a:extLst>
          </p:cNvPr>
          <p:cNvSpPr txBox="1"/>
          <p:nvPr/>
        </p:nvSpPr>
        <p:spPr>
          <a:xfrm>
            <a:off x="3423105" y="2257335"/>
            <a:ext cx="18808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solidFill>
                  <a:srgbClr val="C00000"/>
                </a:solidFill>
              </a:rPr>
              <a:t>Measured </a:t>
            </a:r>
            <a:r>
              <a:rPr lang="en-US" sz="1400" i="1" dirty="0" smtClean="0">
                <a:solidFill>
                  <a:srgbClr val="C00000"/>
                </a:solidFill>
              </a:rPr>
              <a:t>current</a:t>
            </a:r>
            <a:endParaRPr lang="en-GB" sz="1400" i="1" dirty="0">
              <a:solidFill>
                <a:srgbClr val="C00000"/>
              </a:solidFill>
            </a:endParaRPr>
          </a:p>
        </p:txBody>
      </p:sp>
      <p:cxnSp>
        <p:nvCxnSpPr>
          <p:cNvPr id="30" name="Straight Connector 29"/>
          <p:cNvCxnSpPr/>
          <p:nvPr/>
        </p:nvCxnSpPr>
        <p:spPr>
          <a:xfrm>
            <a:off x="1559496" y="833399"/>
            <a:ext cx="4050982" cy="0"/>
          </a:xfrm>
          <a:prstGeom prst="line">
            <a:avLst/>
          </a:prstGeom>
          <a:ln>
            <a:solidFill>
              <a:srgbClr val="C00000"/>
            </a:solidFill>
            <a:headEnd type="oval" w="lg" len="lg"/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Oval 30"/>
          <p:cNvSpPr/>
          <p:nvPr/>
        </p:nvSpPr>
        <p:spPr>
          <a:xfrm>
            <a:off x="1873374" y="692696"/>
            <a:ext cx="288032" cy="288032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2" name="TextBox 31"/>
          <p:cNvSpPr txBox="1"/>
          <p:nvPr/>
        </p:nvSpPr>
        <p:spPr>
          <a:xfrm>
            <a:off x="1703512" y="380299"/>
            <a:ext cx="69423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 smtClean="0"/>
              <a:t>2</a:t>
            </a:r>
            <a:endParaRPr lang="it-IT" sz="2000" dirty="0"/>
          </a:p>
        </p:txBody>
      </p:sp>
      <p:sp>
        <p:nvSpPr>
          <p:cNvPr id="33" name="Oval 32"/>
          <p:cNvSpPr/>
          <p:nvPr/>
        </p:nvSpPr>
        <p:spPr>
          <a:xfrm>
            <a:off x="3151750" y="692696"/>
            <a:ext cx="288032" cy="288032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4" name="TextBox 33"/>
          <p:cNvSpPr txBox="1"/>
          <p:nvPr/>
        </p:nvSpPr>
        <p:spPr>
          <a:xfrm>
            <a:off x="2948649" y="380299"/>
            <a:ext cx="69423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 smtClean="0"/>
              <a:t>5</a:t>
            </a:r>
            <a:endParaRPr lang="it-IT" sz="2000" dirty="0"/>
          </a:p>
        </p:txBody>
      </p:sp>
      <p:sp>
        <p:nvSpPr>
          <p:cNvPr id="35" name="Oval 34"/>
          <p:cNvSpPr/>
          <p:nvPr/>
        </p:nvSpPr>
        <p:spPr>
          <a:xfrm>
            <a:off x="1478576" y="692696"/>
            <a:ext cx="288032" cy="288032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6" name="TextBox 35"/>
          <p:cNvSpPr txBox="1"/>
          <p:nvPr/>
        </p:nvSpPr>
        <p:spPr>
          <a:xfrm>
            <a:off x="1220457" y="380299"/>
            <a:ext cx="69423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 smtClean="0"/>
              <a:t>1.5</a:t>
            </a:r>
            <a:endParaRPr lang="it-IT" sz="2000" dirty="0"/>
          </a:p>
        </p:txBody>
      </p:sp>
      <p:sp>
        <p:nvSpPr>
          <p:cNvPr id="37" name="Oval 36"/>
          <p:cNvSpPr/>
          <p:nvPr/>
        </p:nvSpPr>
        <p:spPr>
          <a:xfrm>
            <a:off x="5460851" y="689383"/>
            <a:ext cx="288032" cy="288032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8" name="TextBox 37"/>
          <p:cNvSpPr txBox="1"/>
          <p:nvPr/>
        </p:nvSpPr>
        <p:spPr>
          <a:xfrm>
            <a:off x="5257750" y="376986"/>
            <a:ext cx="69423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 smtClean="0"/>
              <a:t>8</a:t>
            </a:r>
            <a:endParaRPr lang="it-IT" sz="2000" dirty="0"/>
          </a:p>
        </p:txBody>
      </p:sp>
    </p:spTree>
    <p:extLst>
      <p:ext uri="{BB962C8B-B14F-4D97-AF65-F5344CB8AC3E}">
        <p14:creationId xmlns:p14="http://schemas.microsoft.com/office/powerpoint/2010/main" val="1123396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Content Placeholder 6" descr="image0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384" y="1058774"/>
            <a:ext cx="6482681" cy="5049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939" y="-18421"/>
            <a:ext cx="11124805" cy="558138"/>
          </a:xfrm>
        </p:spPr>
        <p:txBody>
          <a:bodyPr/>
          <a:lstStyle/>
          <a:p>
            <a:r>
              <a:rPr lang="en-US" dirty="0" smtClean="0"/>
              <a:t>Minimum quench-heater energy density to quench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1619055" y="6303818"/>
            <a:ext cx="406690" cy="465064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/>
          </a:p>
        </p:txBody>
      </p:sp>
      <p:sp>
        <p:nvSpPr>
          <p:cNvPr id="7" name="Rectangle 6"/>
          <p:cNvSpPr/>
          <p:nvPr/>
        </p:nvSpPr>
        <p:spPr bwMode="auto">
          <a:xfrm>
            <a:off x="7430331" y="1819232"/>
            <a:ext cx="4561593" cy="3121936"/>
          </a:xfrm>
          <a:prstGeom prst="rect">
            <a:avLst/>
          </a:prstGeom>
          <a:solidFill>
            <a:srgbClr val="CCFFCC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US" sz="2000" b="1" dirty="0" smtClean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Minimum quench-heater energy density </a:t>
            </a:r>
            <a:r>
              <a:rPr lang="en-GB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(MQE) to start a quench was systematically measured on model magnets</a:t>
            </a:r>
          </a:p>
          <a:p>
            <a:r>
              <a:rPr lang="en-US" sz="20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en-GB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QH configurations featuring additional 0.1 mm S2 glass (“swap”/”external”) tested on a mirror coil and a model coil</a:t>
            </a:r>
          </a:p>
          <a:p>
            <a:r>
              <a:rPr lang="en-US" sz="20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QH </a:t>
            </a:r>
            <a:r>
              <a:rPr lang="en-GB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design provides sufficient energy density to protect the magnet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551384" y="836712"/>
            <a:ext cx="1008112" cy="0"/>
          </a:xfrm>
          <a:prstGeom prst="line">
            <a:avLst/>
          </a:prstGeom>
          <a:ln>
            <a:solidFill>
              <a:srgbClr val="112E81"/>
            </a:solidFill>
            <a:headEnd type="oval" w="lg" len="lg"/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Oval 12"/>
          <p:cNvSpPr/>
          <p:nvPr/>
        </p:nvSpPr>
        <p:spPr>
          <a:xfrm>
            <a:off x="11712624" y="692696"/>
            <a:ext cx="288032" cy="288032"/>
          </a:xfrm>
          <a:prstGeom prst="ellipse">
            <a:avLst/>
          </a:prstGeom>
          <a:solidFill>
            <a:srgbClr val="112E8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Oval 13"/>
          <p:cNvSpPr/>
          <p:nvPr/>
        </p:nvSpPr>
        <p:spPr>
          <a:xfrm>
            <a:off x="10674599" y="692696"/>
            <a:ext cx="288032" cy="288032"/>
          </a:xfrm>
          <a:prstGeom prst="ellipse">
            <a:avLst/>
          </a:prstGeom>
          <a:solidFill>
            <a:srgbClr val="112E8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TextBox 16"/>
          <p:cNvSpPr txBox="1"/>
          <p:nvPr/>
        </p:nvSpPr>
        <p:spPr>
          <a:xfrm>
            <a:off x="10368724" y="380299"/>
            <a:ext cx="828019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 smtClean="0"/>
              <a:t>16.2</a:t>
            </a:r>
            <a:endParaRPr lang="it-IT" sz="2000" dirty="0"/>
          </a:p>
        </p:txBody>
      </p:sp>
      <p:sp>
        <p:nvSpPr>
          <p:cNvPr id="18" name="TextBox 17"/>
          <p:cNvSpPr txBox="1"/>
          <p:nvPr/>
        </p:nvSpPr>
        <p:spPr>
          <a:xfrm>
            <a:off x="11378430" y="380299"/>
            <a:ext cx="829001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 smtClean="0"/>
              <a:t>17.5</a:t>
            </a:r>
            <a:endParaRPr lang="it-IT" sz="2000" dirty="0"/>
          </a:p>
        </p:txBody>
      </p:sp>
      <p:sp>
        <p:nvSpPr>
          <p:cNvPr id="19" name="TextBox 18"/>
          <p:cNvSpPr txBox="1"/>
          <p:nvPr/>
        </p:nvSpPr>
        <p:spPr>
          <a:xfrm>
            <a:off x="47328" y="380299"/>
            <a:ext cx="986059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 smtClean="0"/>
              <a:t>I [kA]</a:t>
            </a:r>
            <a:endParaRPr lang="it-IT" sz="2000" dirty="0"/>
          </a:p>
        </p:txBody>
      </p:sp>
      <p:sp>
        <p:nvSpPr>
          <p:cNvPr id="20" name="Oval 19"/>
          <p:cNvSpPr/>
          <p:nvPr/>
        </p:nvSpPr>
        <p:spPr>
          <a:xfrm>
            <a:off x="407368" y="692696"/>
            <a:ext cx="288032" cy="288032"/>
          </a:xfrm>
          <a:prstGeom prst="ellipse">
            <a:avLst/>
          </a:prstGeom>
          <a:solidFill>
            <a:srgbClr val="112E81"/>
          </a:solidFill>
          <a:ln>
            <a:solidFill>
              <a:srgbClr val="112E8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23" name="Straight Connector 22"/>
          <p:cNvCxnSpPr/>
          <p:nvPr/>
        </p:nvCxnSpPr>
        <p:spPr>
          <a:xfrm>
            <a:off x="5591944" y="836712"/>
            <a:ext cx="6217067" cy="0"/>
          </a:xfrm>
          <a:prstGeom prst="line">
            <a:avLst/>
          </a:prstGeom>
          <a:ln>
            <a:solidFill>
              <a:srgbClr val="112E81"/>
            </a:solidFill>
            <a:headEnd type="oval" w="lg" len="lg"/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42FA31F9-C33A-482C-A69F-E0C425A33E53}"/>
              </a:ext>
            </a:extLst>
          </p:cNvPr>
          <p:cNvSpPr txBox="1"/>
          <p:nvPr/>
        </p:nvSpPr>
        <p:spPr>
          <a:xfrm>
            <a:off x="6528048" y="6262731"/>
            <a:ext cx="49577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i="1" dirty="0" smtClean="0">
                <a:solidFill>
                  <a:srgbClr val="00B050"/>
                </a:solidFill>
              </a:rPr>
              <a:t>Franco </a:t>
            </a:r>
            <a:r>
              <a:rPr lang="en-US" sz="1200" i="1" dirty="0">
                <a:solidFill>
                  <a:srgbClr val="00B050"/>
                </a:solidFill>
              </a:rPr>
              <a:t>Mangiarotti, Michal Duda, Stoyan Stoynev, Maria Baldini</a:t>
            </a:r>
            <a:endParaRPr lang="en-GB" sz="1200" i="1" dirty="0">
              <a:solidFill>
                <a:srgbClr val="00B050"/>
              </a:solidFill>
            </a:endParaRPr>
          </a:p>
        </p:txBody>
      </p:sp>
      <p:sp>
        <p:nvSpPr>
          <p:cNvPr id="27" name="TextBox 1">
            <a:extLst>
              <a:ext uri="{FF2B5EF4-FFF2-40B4-BE49-F238E27FC236}">
                <a16:creationId xmlns:a16="http://schemas.microsoft.com/office/drawing/2014/main" xmlns="" id="{F38237AA-34FF-4371-A383-09BE6AE74CD2}"/>
              </a:ext>
            </a:extLst>
          </p:cNvPr>
          <p:cNvSpPr txBox="1"/>
          <p:nvPr/>
        </p:nvSpPr>
        <p:spPr>
          <a:xfrm rot="16200000">
            <a:off x="1271464" y="4365104"/>
            <a:ext cx="1296144" cy="432048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/>
              <a:t>Self protection limit</a:t>
            </a:r>
            <a:endParaRPr lang="en-GB" sz="1600" dirty="0"/>
          </a:p>
        </p:txBody>
      </p:sp>
      <p:sp>
        <p:nvSpPr>
          <p:cNvPr id="28" name="TextBox 1">
            <a:extLst>
              <a:ext uri="{FF2B5EF4-FFF2-40B4-BE49-F238E27FC236}">
                <a16:creationId xmlns:a16="http://schemas.microsoft.com/office/drawing/2014/main" xmlns="" id="{F38237AA-34FF-4371-A383-09BE6AE74CD2}"/>
              </a:ext>
            </a:extLst>
          </p:cNvPr>
          <p:cNvSpPr txBox="1"/>
          <p:nvPr/>
        </p:nvSpPr>
        <p:spPr>
          <a:xfrm>
            <a:off x="2927648" y="1412776"/>
            <a:ext cx="1296144" cy="432048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/>
              <a:t>Baseline MQE</a:t>
            </a:r>
            <a:endParaRPr lang="en-GB" sz="1600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559496" y="833399"/>
            <a:ext cx="4050982" cy="0"/>
          </a:xfrm>
          <a:prstGeom prst="line">
            <a:avLst/>
          </a:prstGeom>
          <a:ln>
            <a:solidFill>
              <a:srgbClr val="C00000"/>
            </a:solidFill>
            <a:headEnd type="oval" w="lg" len="lg"/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Oval 29"/>
          <p:cNvSpPr/>
          <p:nvPr/>
        </p:nvSpPr>
        <p:spPr>
          <a:xfrm>
            <a:off x="1873374" y="692696"/>
            <a:ext cx="288032" cy="288032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1" name="TextBox 30"/>
          <p:cNvSpPr txBox="1"/>
          <p:nvPr/>
        </p:nvSpPr>
        <p:spPr>
          <a:xfrm>
            <a:off x="1703512" y="380299"/>
            <a:ext cx="69423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 smtClean="0"/>
              <a:t>2</a:t>
            </a:r>
            <a:endParaRPr lang="it-IT" sz="2000" dirty="0"/>
          </a:p>
        </p:txBody>
      </p:sp>
      <p:sp>
        <p:nvSpPr>
          <p:cNvPr id="32" name="Oval 31"/>
          <p:cNvSpPr/>
          <p:nvPr/>
        </p:nvSpPr>
        <p:spPr>
          <a:xfrm>
            <a:off x="3151750" y="692696"/>
            <a:ext cx="288032" cy="288032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3" name="TextBox 32"/>
          <p:cNvSpPr txBox="1"/>
          <p:nvPr/>
        </p:nvSpPr>
        <p:spPr>
          <a:xfrm>
            <a:off x="2948649" y="380299"/>
            <a:ext cx="69423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 smtClean="0"/>
              <a:t>5</a:t>
            </a:r>
            <a:endParaRPr lang="it-IT" sz="2000" dirty="0"/>
          </a:p>
        </p:txBody>
      </p:sp>
      <p:sp>
        <p:nvSpPr>
          <p:cNvPr id="34" name="Oval 33"/>
          <p:cNvSpPr/>
          <p:nvPr/>
        </p:nvSpPr>
        <p:spPr>
          <a:xfrm>
            <a:off x="1478576" y="692696"/>
            <a:ext cx="288032" cy="288032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5" name="TextBox 34"/>
          <p:cNvSpPr txBox="1"/>
          <p:nvPr/>
        </p:nvSpPr>
        <p:spPr>
          <a:xfrm>
            <a:off x="1220457" y="380299"/>
            <a:ext cx="69423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 smtClean="0"/>
              <a:t>1.5</a:t>
            </a:r>
            <a:endParaRPr lang="it-IT" sz="2000" dirty="0"/>
          </a:p>
        </p:txBody>
      </p:sp>
      <p:sp>
        <p:nvSpPr>
          <p:cNvPr id="36" name="Oval 35"/>
          <p:cNvSpPr/>
          <p:nvPr/>
        </p:nvSpPr>
        <p:spPr>
          <a:xfrm>
            <a:off x="5460851" y="689383"/>
            <a:ext cx="288032" cy="288032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7" name="TextBox 36"/>
          <p:cNvSpPr txBox="1"/>
          <p:nvPr/>
        </p:nvSpPr>
        <p:spPr>
          <a:xfrm>
            <a:off x="5257750" y="376986"/>
            <a:ext cx="69423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 smtClean="0"/>
              <a:t>8</a:t>
            </a:r>
            <a:endParaRPr lang="it-IT" sz="2000" dirty="0"/>
          </a:p>
        </p:txBody>
      </p:sp>
    </p:spTree>
    <p:extLst>
      <p:ext uri="{BB962C8B-B14F-4D97-AF65-F5344CB8AC3E}">
        <p14:creationId xmlns:p14="http://schemas.microsoft.com/office/powerpoint/2010/main" val="431594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939" y="-18421"/>
            <a:ext cx="11124805" cy="558138"/>
          </a:xfrm>
        </p:spPr>
        <p:txBody>
          <a:bodyPr/>
          <a:lstStyle/>
          <a:p>
            <a:r>
              <a:rPr lang="en-US" dirty="0" smtClean="0"/>
              <a:t>MQXFB prototype quench protection tests at low current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1619055" y="6303818"/>
            <a:ext cx="406690" cy="465064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  <p:sp>
        <p:nvSpPr>
          <p:cNvPr id="7" name="Rectangle 6"/>
          <p:cNvSpPr/>
          <p:nvPr/>
        </p:nvSpPr>
        <p:spPr bwMode="auto">
          <a:xfrm>
            <a:off x="6924188" y="2276958"/>
            <a:ext cx="4561593" cy="1602178"/>
          </a:xfrm>
          <a:prstGeom prst="rect">
            <a:avLst/>
          </a:prstGeom>
          <a:solidFill>
            <a:srgbClr val="CCFFCC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US" sz="2000" b="1" dirty="0" smtClean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Based on the experience with </a:t>
            </a:r>
            <a:r>
              <a:rPr lang="en-GB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two MQXFB 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prototypes, </a:t>
            </a:r>
            <a:r>
              <a:rPr lang="en-GB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the magnet 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is well protected at low current</a:t>
            </a:r>
            <a:r>
              <a:rPr lang="en-GB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551384" y="836712"/>
            <a:ext cx="1008112" cy="0"/>
          </a:xfrm>
          <a:prstGeom prst="line">
            <a:avLst/>
          </a:prstGeom>
          <a:ln>
            <a:solidFill>
              <a:srgbClr val="112E81"/>
            </a:solidFill>
            <a:headEnd type="oval" w="lg" len="lg"/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Oval 12"/>
          <p:cNvSpPr/>
          <p:nvPr/>
        </p:nvSpPr>
        <p:spPr>
          <a:xfrm>
            <a:off x="11712624" y="692696"/>
            <a:ext cx="288032" cy="288032"/>
          </a:xfrm>
          <a:prstGeom prst="ellipse">
            <a:avLst/>
          </a:prstGeom>
          <a:solidFill>
            <a:srgbClr val="112E8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Oval 13"/>
          <p:cNvSpPr/>
          <p:nvPr/>
        </p:nvSpPr>
        <p:spPr>
          <a:xfrm>
            <a:off x="10674599" y="692696"/>
            <a:ext cx="288032" cy="288032"/>
          </a:xfrm>
          <a:prstGeom prst="ellipse">
            <a:avLst/>
          </a:prstGeom>
          <a:solidFill>
            <a:srgbClr val="112E8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TextBox 16"/>
          <p:cNvSpPr txBox="1"/>
          <p:nvPr/>
        </p:nvSpPr>
        <p:spPr>
          <a:xfrm>
            <a:off x="10368724" y="380299"/>
            <a:ext cx="828019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 smtClean="0"/>
              <a:t>16.2</a:t>
            </a:r>
            <a:endParaRPr lang="it-IT" sz="2000" dirty="0"/>
          </a:p>
        </p:txBody>
      </p:sp>
      <p:sp>
        <p:nvSpPr>
          <p:cNvPr id="18" name="TextBox 17"/>
          <p:cNvSpPr txBox="1"/>
          <p:nvPr/>
        </p:nvSpPr>
        <p:spPr>
          <a:xfrm>
            <a:off x="11378430" y="380299"/>
            <a:ext cx="829001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 smtClean="0"/>
              <a:t>17.5</a:t>
            </a:r>
            <a:endParaRPr lang="it-IT" sz="2000" dirty="0"/>
          </a:p>
        </p:txBody>
      </p:sp>
      <p:sp>
        <p:nvSpPr>
          <p:cNvPr id="19" name="TextBox 18"/>
          <p:cNvSpPr txBox="1"/>
          <p:nvPr/>
        </p:nvSpPr>
        <p:spPr>
          <a:xfrm>
            <a:off x="47328" y="380299"/>
            <a:ext cx="986059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 smtClean="0"/>
              <a:t>I [kA]</a:t>
            </a:r>
            <a:endParaRPr lang="it-IT" sz="2000" dirty="0"/>
          </a:p>
        </p:txBody>
      </p:sp>
      <p:sp>
        <p:nvSpPr>
          <p:cNvPr id="20" name="Oval 19"/>
          <p:cNvSpPr/>
          <p:nvPr/>
        </p:nvSpPr>
        <p:spPr>
          <a:xfrm>
            <a:off x="407368" y="692696"/>
            <a:ext cx="288032" cy="288032"/>
          </a:xfrm>
          <a:prstGeom prst="ellipse">
            <a:avLst/>
          </a:prstGeom>
          <a:solidFill>
            <a:srgbClr val="112E81"/>
          </a:solidFill>
          <a:ln>
            <a:solidFill>
              <a:srgbClr val="112E8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23" name="Straight Connector 22"/>
          <p:cNvCxnSpPr/>
          <p:nvPr/>
        </p:nvCxnSpPr>
        <p:spPr>
          <a:xfrm>
            <a:off x="5591944" y="836712"/>
            <a:ext cx="6217067" cy="0"/>
          </a:xfrm>
          <a:prstGeom prst="line">
            <a:avLst/>
          </a:prstGeom>
          <a:ln>
            <a:solidFill>
              <a:srgbClr val="112E81"/>
            </a:solidFill>
            <a:headEnd type="oval" w="lg" len="lg"/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BEFFE4E0-604E-4C19-A396-2C6E86F53CB2}"/>
              </a:ext>
            </a:extLst>
          </p:cNvPr>
          <p:cNvSpPr txBox="1"/>
          <p:nvPr/>
        </p:nvSpPr>
        <p:spPr>
          <a:xfrm>
            <a:off x="6307749" y="5282624"/>
            <a:ext cx="551465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accent6"/>
                </a:solidFill>
              </a:rPr>
              <a:t>Manual trigger </a:t>
            </a:r>
            <a:r>
              <a:rPr lang="en-US" sz="1400" dirty="0">
                <a:solidFill>
                  <a:schemeClr val="accent6"/>
                </a:solidFill>
              </a:rPr>
              <a:t>without quench</a:t>
            </a:r>
          </a:p>
          <a:p>
            <a:r>
              <a:rPr lang="en-US" sz="1400" dirty="0">
                <a:solidFill>
                  <a:srgbClr val="0070C0"/>
                </a:solidFill>
              </a:rPr>
              <a:t>2 QH circuit powered to start quench, rest triggered upon detection </a:t>
            </a:r>
          </a:p>
          <a:p>
            <a:r>
              <a:rPr lang="en-US" sz="1400" dirty="0" smtClean="0">
                <a:solidFill>
                  <a:srgbClr val="339933"/>
                </a:solidFill>
              </a:rPr>
              <a:t>Manual trigger </a:t>
            </a:r>
            <a:r>
              <a:rPr lang="en-US" sz="1400" dirty="0">
                <a:solidFill>
                  <a:srgbClr val="339933"/>
                </a:solidFill>
              </a:rPr>
              <a:t>without quench</a:t>
            </a:r>
            <a:r>
              <a:rPr lang="en-GB" sz="1400" dirty="0">
                <a:solidFill>
                  <a:srgbClr val="339933"/>
                </a:solidFill>
              </a:rPr>
              <a:t>, </a:t>
            </a:r>
            <a:r>
              <a:rPr lang="en-US" sz="1400" dirty="0">
                <a:solidFill>
                  <a:srgbClr val="339933"/>
                </a:solidFill>
              </a:rPr>
              <a:t>QH delayed 500 </a:t>
            </a:r>
            <a:r>
              <a:rPr lang="en-US" sz="1400" dirty="0" err="1">
                <a:solidFill>
                  <a:srgbClr val="339933"/>
                </a:solidFill>
              </a:rPr>
              <a:t>ms</a:t>
            </a:r>
            <a:endParaRPr lang="en-GB" sz="1400" dirty="0">
              <a:solidFill>
                <a:srgbClr val="339933"/>
              </a:solidFill>
            </a:endParaRPr>
          </a:p>
        </p:txBody>
      </p:sp>
      <p:pic>
        <p:nvPicPr>
          <p:cNvPr id="24" name="Picture 2">
            <a:extLst>
              <a:ext uri="{FF2B5EF4-FFF2-40B4-BE49-F238E27FC236}">
                <a16:creationId xmlns:a16="http://schemas.microsoft.com/office/drawing/2014/main" xmlns="" id="{6E9E71E9-A20C-45F9-A0EE-1CD71AE0E0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368" y="1145313"/>
            <a:ext cx="5760640" cy="4889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42FA31F9-C33A-482C-A69F-E0C425A33E53}"/>
              </a:ext>
            </a:extLst>
          </p:cNvPr>
          <p:cNvSpPr txBox="1"/>
          <p:nvPr/>
        </p:nvSpPr>
        <p:spPr>
          <a:xfrm>
            <a:off x="7896200" y="6262731"/>
            <a:ext cx="35895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i="1" dirty="0" smtClean="0">
                <a:solidFill>
                  <a:srgbClr val="00B050"/>
                </a:solidFill>
              </a:rPr>
              <a:t>Franco </a:t>
            </a:r>
            <a:r>
              <a:rPr lang="en-US" sz="1200" i="1" dirty="0">
                <a:solidFill>
                  <a:srgbClr val="00B050"/>
                </a:solidFill>
              </a:rPr>
              <a:t>Mangiarotti </a:t>
            </a:r>
            <a:endParaRPr lang="en-GB" sz="1200" i="1" dirty="0">
              <a:solidFill>
                <a:srgbClr val="00B050"/>
              </a:solidFill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>
            <a:off x="1559496" y="833399"/>
            <a:ext cx="4050982" cy="0"/>
          </a:xfrm>
          <a:prstGeom prst="line">
            <a:avLst/>
          </a:prstGeom>
          <a:ln>
            <a:solidFill>
              <a:srgbClr val="C00000"/>
            </a:solidFill>
            <a:headEnd type="oval" w="lg" len="lg"/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Oval 26"/>
          <p:cNvSpPr/>
          <p:nvPr/>
        </p:nvSpPr>
        <p:spPr>
          <a:xfrm>
            <a:off x="1873374" y="692696"/>
            <a:ext cx="288032" cy="288032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8" name="TextBox 27"/>
          <p:cNvSpPr txBox="1"/>
          <p:nvPr/>
        </p:nvSpPr>
        <p:spPr>
          <a:xfrm>
            <a:off x="1703512" y="380299"/>
            <a:ext cx="69423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 smtClean="0"/>
              <a:t>2</a:t>
            </a:r>
            <a:endParaRPr lang="it-IT" sz="2000" dirty="0"/>
          </a:p>
        </p:txBody>
      </p:sp>
      <p:sp>
        <p:nvSpPr>
          <p:cNvPr id="29" name="Oval 28"/>
          <p:cNvSpPr/>
          <p:nvPr/>
        </p:nvSpPr>
        <p:spPr>
          <a:xfrm>
            <a:off x="3151750" y="692696"/>
            <a:ext cx="288032" cy="288032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0" name="TextBox 29"/>
          <p:cNvSpPr txBox="1"/>
          <p:nvPr/>
        </p:nvSpPr>
        <p:spPr>
          <a:xfrm>
            <a:off x="2948649" y="380299"/>
            <a:ext cx="69423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 smtClean="0"/>
              <a:t>5</a:t>
            </a:r>
            <a:endParaRPr lang="it-IT" sz="2000" dirty="0"/>
          </a:p>
        </p:txBody>
      </p:sp>
      <p:sp>
        <p:nvSpPr>
          <p:cNvPr id="31" name="Oval 30"/>
          <p:cNvSpPr/>
          <p:nvPr/>
        </p:nvSpPr>
        <p:spPr>
          <a:xfrm>
            <a:off x="1478576" y="692696"/>
            <a:ext cx="288032" cy="288032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2" name="TextBox 31"/>
          <p:cNvSpPr txBox="1"/>
          <p:nvPr/>
        </p:nvSpPr>
        <p:spPr>
          <a:xfrm>
            <a:off x="1220457" y="380299"/>
            <a:ext cx="69423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 smtClean="0"/>
              <a:t>1.5</a:t>
            </a:r>
            <a:endParaRPr lang="it-IT" sz="2000" dirty="0"/>
          </a:p>
        </p:txBody>
      </p:sp>
      <p:sp>
        <p:nvSpPr>
          <p:cNvPr id="33" name="Oval 32"/>
          <p:cNvSpPr/>
          <p:nvPr/>
        </p:nvSpPr>
        <p:spPr>
          <a:xfrm>
            <a:off x="5460851" y="689383"/>
            <a:ext cx="288032" cy="288032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4" name="TextBox 33"/>
          <p:cNvSpPr txBox="1"/>
          <p:nvPr/>
        </p:nvSpPr>
        <p:spPr>
          <a:xfrm>
            <a:off x="5257750" y="376986"/>
            <a:ext cx="69423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 smtClean="0"/>
              <a:t>8</a:t>
            </a:r>
            <a:endParaRPr lang="it-IT" sz="2000" dirty="0"/>
          </a:p>
        </p:txBody>
      </p:sp>
    </p:spTree>
    <p:extLst>
      <p:ext uri="{BB962C8B-B14F-4D97-AF65-F5344CB8AC3E}">
        <p14:creationId xmlns:p14="http://schemas.microsoft.com/office/powerpoint/2010/main" val="256372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939" y="-18421"/>
            <a:ext cx="11124805" cy="558138"/>
          </a:xfrm>
        </p:spPr>
        <p:txBody>
          <a:bodyPr/>
          <a:lstStyle/>
          <a:p>
            <a:r>
              <a:rPr lang="en-US" dirty="0" smtClean="0"/>
              <a:t>Example of validation of simulation model [MQXFBP02, 16 kA]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1619055" y="6303818"/>
            <a:ext cx="406690" cy="465064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828" y="1045142"/>
            <a:ext cx="5772022" cy="4328074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7476" y="1045141"/>
            <a:ext cx="5772023" cy="4328074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1271464" y="956720"/>
            <a:ext cx="3263301" cy="3120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Currents in the system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874843" y="956720"/>
            <a:ext cx="5904656" cy="3120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Voltages across the four coils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42FA31F9-C33A-482C-A69F-E0C425A33E53}"/>
              </a:ext>
            </a:extLst>
          </p:cNvPr>
          <p:cNvSpPr txBox="1"/>
          <p:nvPr/>
        </p:nvSpPr>
        <p:spPr>
          <a:xfrm>
            <a:off x="7896200" y="6093296"/>
            <a:ext cx="35895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i="1" dirty="0" smtClean="0">
                <a:solidFill>
                  <a:srgbClr val="00B050"/>
                </a:solidFill>
              </a:rPr>
              <a:t>Measurements: Franco </a:t>
            </a:r>
            <a:r>
              <a:rPr lang="en-US" sz="1200" i="1" dirty="0">
                <a:solidFill>
                  <a:srgbClr val="00B050"/>
                </a:solidFill>
              </a:rPr>
              <a:t>Mangiarotti </a:t>
            </a:r>
            <a:endParaRPr lang="en-US" sz="1200" i="1" dirty="0" smtClean="0">
              <a:solidFill>
                <a:srgbClr val="00B050"/>
              </a:solidFill>
            </a:endParaRPr>
          </a:p>
          <a:p>
            <a:pPr algn="r"/>
            <a:r>
              <a:rPr lang="en-US" sz="1200" i="1" dirty="0" smtClean="0">
                <a:solidFill>
                  <a:srgbClr val="00B050"/>
                </a:solidFill>
              </a:rPr>
              <a:t>STEAM-LEDET simulations</a:t>
            </a:r>
            <a:endParaRPr lang="en-GB" sz="1200" i="1" dirty="0">
              <a:solidFill>
                <a:srgbClr val="00B050"/>
              </a:solidFill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479376" y="5437628"/>
            <a:ext cx="11139679" cy="709546"/>
          </a:xfrm>
          <a:prstGeom prst="rect">
            <a:avLst/>
          </a:prstGeom>
          <a:solidFill>
            <a:srgbClr val="CCFFCC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US" sz="2000" b="1" dirty="0" smtClean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en-GB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Typical expected error, before applying any fitting parameters:</a:t>
            </a:r>
          </a:p>
          <a:p>
            <a:r>
              <a:rPr lang="en-GB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&lt;10% error on the quench load and &lt;20% error on the coil voltages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1559496" y="833399"/>
            <a:ext cx="4050982" cy="0"/>
          </a:xfrm>
          <a:prstGeom prst="line">
            <a:avLst/>
          </a:prstGeom>
          <a:ln>
            <a:solidFill>
              <a:srgbClr val="112E81"/>
            </a:solidFill>
            <a:headEnd type="oval" w="lg" len="lg"/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551384" y="836712"/>
            <a:ext cx="1008112" cy="0"/>
          </a:xfrm>
          <a:prstGeom prst="line">
            <a:avLst/>
          </a:prstGeom>
          <a:ln>
            <a:solidFill>
              <a:srgbClr val="112E81"/>
            </a:solidFill>
            <a:headEnd type="oval" w="lg" len="lg"/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Oval 14"/>
          <p:cNvSpPr/>
          <p:nvPr/>
        </p:nvSpPr>
        <p:spPr>
          <a:xfrm>
            <a:off x="11712624" y="692696"/>
            <a:ext cx="288032" cy="288032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Oval 15"/>
          <p:cNvSpPr/>
          <p:nvPr/>
        </p:nvSpPr>
        <p:spPr>
          <a:xfrm>
            <a:off x="10674599" y="692696"/>
            <a:ext cx="288032" cy="288032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TextBox 18"/>
          <p:cNvSpPr txBox="1"/>
          <p:nvPr/>
        </p:nvSpPr>
        <p:spPr>
          <a:xfrm>
            <a:off x="10368724" y="380299"/>
            <a:ext cx="828019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 smtClean="0"/>
              <a:t>16.2</a:t>
            </a:r>
            <a:endParaRPr lang="it-IT" sz="2000" dirty="0"/>
          </a:p>
        </p:txBody>
      </p:sp>
      <p:sp>
        <p:nvSpPr>
          <p:cNvPr id="20" name="TextBox 19"/>
          <p:cNvSpPr txBox="1"/>
          <p:nvPr/>
        </p:nvSpPr>
        <p:spPr>
          <a:xfrm>
            <a:off x="11378430" y="380299"/>
            <a:ext cx="829001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 smtClean="0"/>
              <a:t>17.5</a:t>
            </a:r>
            <a:endParaRPr lang="it-IT" sz="2000" dirty="0"/>
          </a:p>
        </p:txBody>
      </p:sp>
      <p:sp>
        <p:nvSpPr>
          <p:cNvPr id="21" name="TextBox 20"/>
          <p:cNvSpPr txBox="1"/>
          <p:nvPr/>
        </p:nvSpPr>
        <p:spPr>
          <a:xfrm>
            <a:off x="47328" y="380299"/>
            <a:ext cx="986059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 smtClean="0"/>
              <a:t>I [kA]</a:t>
            </a:r>
            <a:endParaRPr lang="it-IT" sz="2000" dirty="0"/>
          </a:p>
        </p:txBody>
      </p:sp>
      <p:sp>
        <p:nvSpPr>
          <p:cNvPr id="23" name="Oval 22"/>
          <p:cNvSpPr/>
          <p:nvPr/>
        </p:nvSpPr>
        <p:spPr>
          <a:xfrm>
            <a:off x="407368" y="692696"/>
            <a:ext cx="288032" cy="288032"/>
          </a:xfrm>
          <a:prstGeom prst="ellipse">
            <a:avLst/>
          </a:prstGeom>
          <a:solidFill>
            <a:srgbClr val="112E81"/>
          </a:solidFill>
          <a:ln>
            <a:solidFill>
              <a:srgbClr val="112E8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26" name="Straight Connector 25"/>
          <p:cNvCxnSpPr/>
          <p:nvPr/>
        </p:nvCxnSpPr>
        <p:spPr>
          <a:xfrm>
            <a:off x="5591944" y="836712"/>
            <a:ext cx="6217067" cy="0"/>
          </a:xfrm>
          <a:prstGeom prst="line">
            <a:avLst/>
          </a:prstGeom>
          <a:ln>
            <a:solidFill>
              <a:srgbClr val="C00000"/>
            </a:solidFill>
            <a:headEnd type="oval" w="lg" len="lg"/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1559496" y="833399"/>
            <a:ext cx="4050982" cy="0"/>
          </a:xfrm>
          <a:prstGeom prst="line">
            <a:avLst/>
          </a:prstGeom>
          <a:ln>
            <a:solidFill>
              <a:srgbClr val="112E81"/>
            </a:solidFill>
            <a:headEnd type="oval" w="lg" len="lg"/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Oval 28"/>
          <p:cNvSpPr/>
          <p:nvPr/>
        </p:nvSpPr>
        <p:spPr>
          <a:xfrm>
            <a:off x="1873374" y="692696"/>
            <a:ext cx="288032" cy="288032"/>
          </a:xfrm>
          <a:prstGeom prst="ellipse">
            <a:avLst/>
          </a:prstGeom>
          <a:solidFill>
            <a:srgbClr val="112E81"/>
          </a:solidFill>
          <a:ln>
            <a:solidFill>
              <a:srgbClr val="112E8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2" name="TextBox 31"/>
          <p:cNvSpPr txBox="1"/>
          <p:nvPr/>
        </p:nvSpPr>
        <p:spPr>
          <a:xfrm>
            <a:off x="1703512" y="380299"/>
            <a:ext cx="69423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 smtClean="0"/>
              <a:t>2</a:t>
            </a:r>
            <a:endParaRPr lang="it-IT" sz="2000" dirty="0"/>
          </a:p>
        </p:txBody>
      </p:sp>
      <p:sp>
        <p:nvSpPr>
          <p:cNvPr id="33" name="Oval 32"/>
          <p:cNvSpPr/>
          <p:nvPr/>
        </p:nvSpPr>
        <p:spPr>
          <a:xfrm>
            <a:off x="3151750" y="692696"/>
            <a:ext cx="288032" cy="288032"/>
          </a:xfrm>
          <a:prstGeom prst="ellipse">
            <a:avLst/>
          </a:prstGeom>
          <a:solidFill>
            <a:srgbClr val="112E81"/>
          </a:solidFill>
          <a:ln>
            <a:solidFill>
              <a:srgbClr val="112E8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4" name="TextBox 33"/>
          <p:cNvSpPr txBox="1"/>
          <p:nvPr/>
        </p:nvSpPr>
        <p:spPr>
          <a:xfrm>
            <a:off x="2948649" y="380299"/>
            <a:ext cx="69423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 smtClean="0"/>
              <a:t>5</a:t>
            </a:r>
            <a:endParaRPr lang="it-IT" sz="2000" dirty="0"/>
          </a:p>
        </p:txBody>
      </p:sp>
      <p:sp>
        <p:nvSpPr>
          <p:cNvPr id="35" name="Oval 34"/>
          <p:cNvSpPr/>
          <p:nvPr/>
        </p:nvSpPr>
        <p:spPr>
          <a:xfrm>
            <a:off x="1478576" y="692696"/>
            <a:ext cx="288032" cy="288032"/>
          </a:xfrm>
          <a:prstGeom prst="ellipse">
            <a:avLst/>
          </a:prstGeom>
          <a:solidFill>
            <a:srgbClr val="112E81"/>
          </a:solidFill>
          <a:ln>
            <a:solidFill>
              <a:srgbClr val="112E8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6" name="TextBox 35"/>
          <p:cNvSpPr txBox="1"/>
          <p:nvPr/>
        </p:nvSpPr>
        <p:spPr>
          <a:xfrm>
            <a:off x="1220457" y="380299"/>
            <a:ext cx="69423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 smtClean="0"/>
              <a:t>1.5</a:t>
            </a:r>
            <a:endParaRPr lang="it-IT" sz="2000" dirty="0"/>
          </a:p>
        </p:txBody>
      </p:sp>
      <p:sp>
        <p:nvSpPr>
          <p:cNvPr id="37" name="Oval 36"/>
          <p:cNvSpPr/>
          <p:nvPr/>
        </p:nvSpPr>
        <p:spPr>
          <a:xfrm>
            <a:off x="5460851" y="689383"/>
            <a:ext cx="288032" cy="288032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8" name="TextBox 37"/>
          <p:cNvSpPr txBox="1"/>
          <p:nvPr/>
        </p:nvSpPr>
        <p:spPr>
          <a:xfrm>
            <a:off x="5257750" y="376986"/>
            <a:ext cx="69423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 smtClean="0"/>
              <a:t>8</a:t>
            </a:r>
            <a:endParaRPr lang="it-IT" sz="2000" dirty="0"/>
          </a:p>
        </p:txBody>
      </p:sp>
    </p:spTree>
    <p:extLst>
      <p:ext uri="{BB962C8B-B14F-4D97-AF65-F5344CB8AC3E}">
        <p14:creationId xmlns:p14="http://schemas.microsoft.com/office/powerpoint/2010/main" val="240606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939" y="-18421"/>
            <a:ext cx="11124805" cy="558138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[8-17.5 </a:t>
            </a:r>
            <a:r>
              <a:rPr lang="en-US" dirty="0">
                <a:solidFill>
                  <a:srgbClr val="C00000"/>
                </a:solidFill>
              </a:rPr>
              <a:t>kA]</a:t>
            </a:r>
            <a:r>
              <a:rPr lang="en-US" dirty="0"/>
              <a:t> </a:t>
            </a:r>
            <a:r>
              <a:rPr lang="en-US" dirty="0" smtClean="0"/>
              <a:t>Redundancy </a:t>
            </a:r>
            <a:r>
              <a:rPr lang="en-US" dirty="0"/>
              <a:t>of the </a:t>
            </a:r>
            <a:r>
              <a:rPr lang="en-US" dirty="0" smtClean="0"/>
              <a:t>quench protection </a:t>
            </a:r>
            <a:r>
              <a:rPr lang="en-US" dirty="0"/>
              <a:t>at </a:t>
            </a:r>
            <a:r>
              <a:rPr lang="en-US" dirty="0" smtClean="0"/>
              <a:t>high </a:t>
            </a:r>
            <a:r>
              <a:rPr lang="en-US" dirty="0"/>
              <a:t>current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1619055" y="6303818"/>
            <a:ext cx="406690" cy="465064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27</a:t>
            </a:fld>
            <a:endParaRPr lang="fr-FR"/>
          </a:p>
        </p:txBody>
      </p:sp>
      <p:sp>
        <p:nvSpPr>
          <p:cNvPr id="7" name="Rectangle 6"/>
          <p:cNvSpPr/>
          <p:nvPr/>
        </p:nvSpPr>
        <p:spPr bwMode="auto">
          <a:xfrm>
            <a:off x="263352" y="5073164"/>
            <a:ext cx="11737304" cy="1083326"/>
          </a:xfrm>
          <a:prstGeom prst="rect">
            <a:avLst/>
          </a:prstGeom>
          <a:solidFill>
            <a:srgbClr val="CCFFCC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US" sz="2000" b="1" dirty="0" smtClean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en-GB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Redundancy demonstrated 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at </a:t>
            </a:r>
            <a:r>
              <a:rPr lang="en-GB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80%-100% of nominal current on MQXFS4 short model</a:t>
            </a:r>
          </a:p>
          <a:p>
            <a:r>
              <a:rPr lang="en-US" sz="2000" b="1" dirty="0" smtClean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en-GB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Tests more conservative than realistic worst-case, i.e. two simultaneous failures (no CLIQ and 7oo8 QH)</a:t>
            </a:r>
          </a:p>
          <a:p>
            <a:r>
              <a:rPr lang="en-US" sz="20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en-GB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If 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CLIQ </a:t>
            </a:r>
            <a:r>
              <a:rPr lang="en-GB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doesn’t 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fail, </a:t>
            </a:r>
            <a:r>
              <a:rPr lang="en-GB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failure 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of 4 </a:t>
            </a:r>
            <a:r>
              <a:rPr lang="en-GB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QH circuits 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increases </a:t>
            </a:r>
            <a:r>
              <a:rPr lang="en-GB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quench 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load </a:t>
            </a:r>
            <a:r>
              <a:rPr lang="en-GB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by ~1.5 </a:t>
            </a:r>
            <a:r>
              <a:rPr lang="en-GB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MIIt</a:t>
            </a:r>
            <a:r>
              <a:rPr lang="en-GB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(~20 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K), consistent with </a:t>
            </a:r>
            <a:r>
              <a:rPr lang="en-GB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model 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0D0B47AA-99F0-42A8-B9FD-DA71F47CA8B6}"/>
              </a:ext>
            </a:extLst>
          </p:cNvPr>
          <p:cNvSpPr txBox="1"/>
          <p:nvPr/>
        </p:nvSpPr>
        <p:spPr>
          <a:xfrm>
            <a:off x="8303742" y="6254709"/>
            <a:ext cx="30746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i="1" dirty="0" smtClean="0">
                <a:solidFill>
                  <a:srgbClr val="00B050"/>
                </a:solidFill>
              </a:rPr>
              <a:t>Franco </a:t>
            </a:r>
            <a:r>
              <a:rPr lang="en-US" sz="1200" i="1" dirty="0">
                <a:solidFill>
                  <a:srgbClr val="00B050"/>
                </a:solidFill>
              </a:rPr>
              <a:t>Mangiarotti, Jose Ferradas Troitino</a:t>
            </a:r>
            <a:endParaRPr lang="en-GB" sz="1200" i="1" dirty="0">
              <a:solidFill>
                <a:srgbClr val="00B050"/>
              </a:solidFill>
            </a:endParaRPr>
          </a:p>
        </p:txBody>
      </p:sp>
      <p:graphicFrame>
        <p:nvGraphicFramePr>
          <p:cNvPr id="28" name="Table 27">
            <a:extLst>
              <a:ext uri="{FF2B5EF4-FFF2-40B4-BE49-F238E27FC236}">
                <a16:creationId xmlns:a16="http://schemas.microsoft.com/office/drawing/2014/main" xmlns="" id="{E9E57E43-FE30-420D-85BC-E6128FD74F83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5591944" y="1372433"/>
          <a:ext cx="6010661" cy="27165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4060">
                  <a:extLst>
                    <a:ext uri="{9D8B030D-6E8A-4147-A177-3AD203B41FA5}">
                      <a16:colId xmlns:a16="http://schemas.microsoft.com/office/drawing/2014/main" xmlns="" val="370446719"/>
                    </a:ext>
                  </a:extLst>
                </a:gridCol>
                <a:gridCol w="560705">
                  <a:extLst>
                    <a:ext uri="{9D8B030D-6E8A-4147-A177-3AD203B41FA5}">
                      <a16:colId xmlns:a16="http://schemas.microsoft.com/office/drawing/2014/main" xmlns="" val="3225592415"/>
                    </a:ext>
                  </a:extLst>
                </a:gridCol>
                <a:gridCol w="1181100">
                  <a:extLst>
                    <a:ext uri="{9D8B030D-6E8A-4147-A177-3AD203B41FA5}">
                      <a16:colId xmlns:a16="http://schemas.microsoft.com/office/drawing/2014/main" xmlns="" val="1478846302"/>
                    </a:ext>
                  </a:extLst>
                </a:gridCol>
                <a:gridCol w="1651762">
                  <a:extLst>
                    <a:ext uri="{9D8B030D-6E8A-4147-A177-3AD203B41FA5}">
                      <a16:colId xmlns:a16="http://schemas.microsoft.com/office/drawing/2014/main" xmlns="" val="2813163220"/>
                    </a:ext>
                  </a:extLst>
                </a:gridCol>
                <a:gridCol w="549592">
                  <a:extLst>
                    <a:ext uri="{9D8B030D-6E8A-4147-A177-3AD203B41FA5}">
                      <a16:colId xmlns:a16="http://schemas.microsoft.com/office/drawing/2014/main" xmlns="" val="2623543747"/>
                    </a:ext>
                  </a:extLst>
                </a:gridCol>
                <a:gridCol w="873442">
                  <a:extLst>
                    <a:ext uri="{9D8B030D-6E8A-4147-A177-3AD203B41FA5}">
                      <a16:colId xmlns:a16="http://schemas.microsoft.com/office/drawing/2014/main" xmlns="" val="161995619"/>
                    </a:ext>
                  </a:extLst>
                </a:gridCol>
              </a:tblGrid>
              <a:tr h="322394">
                <a:tc gridSpan="6"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Measured quench integral (MA</a:t>
                      </a:r>
                      <a:r>
                        <a:rPr lang="en-GB" sz="1400" baseline="300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s) from protection triggering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704095384"/>
                  </a:ext>
                </a:extLst>
              </a:tr>
              <a:tr h="322394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Case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CLIQ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Low-field QH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High-field QH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I, kA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QI, MA</a:t>
                      </a:r>
                      <a:r>
                        <a:rPr lang="en-US" sz="1400" b="1" baseline="300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784291800"/>
                  </a:ext>
                </a:extLst>
              </a:tr>
              <a:tr h="599547">
                <a:tc>
                  <a:txBody>
                    <a:bodyPr/>
                    <a:lstStyle/>
                    <a:p>
                      <a:pPr algn="l"/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 failure</a:t>
                      </a:r>
                      <a:endParaRPr lang="en-GB" sz="1400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Yes</a:t>
                      </a:r>
                      <a:endParaRPr lang="en-GB" sz="1400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4oo4</a:t>
                      </a:r>
                      <a:endParaRPr lang="en-GB" sz="1400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3oo4</a:t>
                      </a:r>
                    </a:p>
                    <a:p>
                      <a:pPr algn="ctr"/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[1 strip unavailable]</a:t>
                      </a:r>
                      <a:endParaRPr lang="en-GB" sz="1400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16.47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7501" marR="475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24.8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7501" marR="475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40049085"/>
                  </a:ext>
                </a:extLst>
              </a:tr>
              <a:tr h="213360">
                <a:tc row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 QH failures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7501" marR="475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Yes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7501" marR="475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4oo4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7501" marR="475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0oo4</a:t>
                      </a:r>
                    </a:p>
                  </a:txBody>
                  <a:tcPr marL="47501" marR="475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13.2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7501" marR="475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27.8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7501" marR="475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8331054"/>
                  </a:ext>
                </a:extLst>
              </a:tr>
              <a:tr h="21336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16.47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7501" marR="475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26.2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7501" marR="475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480894851"/>
                  </a:ext>
                </a:extLst>
              </a:tr>
              <a:tr h="245364">
                <a:tc row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CLIQ failure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7501" marR="475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No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7501" marR="475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4oo4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7501" marR="475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3oo4</a:t>
                      </a:r>
                    </a:p>
                    <a:p>
                      <a:pPr algn="ctr"/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[1 strip unavailable]</a:t>
                      </a:r>
                      <a:endParaRPr lang="en-GB" sz="1400" kern="1200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7501" marR="475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13.2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7501" marR="475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28.9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7501" marR="475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523314822"/>
                  </a:ext>
                </a:extLst>
              </a:tr>
              <a:tr h="24536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16.47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7501" marR="475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30.9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7501" marR="475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43721619"/>
                  </a:ext>
                </a:extLst>
              </a:tr>
              <a:tr h="245364">
                <a:tc gridSpan="6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Note: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In the first test, CLIQ unit U=200 V, C=40 mF. In the other four tests: CLIQ unit U=200 V, C=50 mF.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7501" marR="475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7501" marR="475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7501" marR="475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 kern="1200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7501" marR="475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7501" marR="475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7501" marR="475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511331766"/>
                  </a:ext>
                </a:extLst>
              </a:tr>
            </a:tbl>
          </a:graphicData>
        </a:graphic>
      </p:graphicFrame>
      <p:pic>
        <p:nvPicPr>
          <p:cNvPr id="38" name="Picture 37">
            <a:extLst>
              <a:ext uri="{FF2B5EF4-FFF2-40B4-BE49-F238E27FC236}">
                <a16:creationId xmlns:a16="http://schemas.microsoft.com/office/drawing/2014/main" xmlns="" id="{9F8CAF2B-6D08-45E6-A5B0-AE2BD3F44F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3352" y="1052736"/>
            <a:ext cx="5000009" cy="3948420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xmlns="" id="{7A41786A-2E1B-478C-917B-FFC53A6B57A3}"/>
              </a:ext>
            </a:extLst>
          </p:cNvPr>
          <p:cNvSpPr txBox="1"/>
          <p:nvPr/>
        </p:nvSpPr>
        <p:spPr>
          <a:xfrm>
            <a:off x="1055440" y="4221088"/>
            <a:ext cx="18808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solidFill>
                  <a:srgbClr val="C00000"/>
                </a:solidFill>
              </a:rPr>
              <a:t>Measured </a:t>
            </a:r>
            <a:r>
              <a:rPr lang="en-US" sz="1400" i="1" dirty="0" smtClean="0">
                <a:solidFill>
                  <a:srgbClr val="C00000"/>
                </a:solidFill>
              </a:rPr>
              <a:t>current</a:t>
            </a:r>
            <a:endParaRPr lang="en-GB" sz="1400" i="1" dirty="0">
              <a:solidFill>
                <a:srgbClr val="C00000"/>
              </a:solidFill>
            </a:endParaRPr>
          </a:p>
        </p:txBody>
      </p:sp>
      <p:cxnSp>
        <p:nvCxnSpPr>
          <p:cNvPr id="42" name="Straight Connector 41"/>
          <p:cNvCxnSpPr/>
          <p:nvPr/>
        </p:nvCxnSpPr>
        <p:spPr>
          <a:xfrm>
            <a:off x="1559496" y="833399"/>
            <a:ext cx="4050982" cy="0"/>
          </a:xfrm>
          <a:prstGeom prst="line">
            <a:avLst/>
          </a:prstGeom>
          <a:ln>
            <a:solidFill>
              <a:srgbClr val="112E81"/>
            </a:solidFill>
            <a:headEnd type="oval" w="lg" len="lg"/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551384" y="836712"/>
            <a:ext cx="1008112" cy="0"/>
          </a:xfrm>
          <a:prstGeom prst="line">
            <a:avLst/>
          </a:prstGeom>
          <a:ln>
            <a:solidFill>
              <a:srgbClr val="112E81"/>
            </a:solidFill>
            <a:headEnd type="oval" w="lg" len="lg"/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Oval 44"/>
          <p:cNvSpPr/>
          <p:nvPr/>
        </p:nvSpPr>
        <p:spPr>
          <a:xfrm>
            <a:off x="11712624" y="692696"/>
            <a:ext cx="288032" cy="288032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6" name="Oval 45"/>
          <p:cNvSpPr/>
          <p:nvPr/>
        </p:nvSpPr>
        <p:spPr>
          <a:xfrm>
            <a:off x="10674599" y="692696"/>
            <a:ext cx="288032" cy="288032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9" name="TextBox 48"/>
          <p:cNvSpPr txBox="1"/>
          <p:nvPr/>
        </p:nvSpPr>
        <p:spPr>
          <a:xfrm>
            <a:off x="10368724" y="380299"/>
            <a:ext cx="828019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 smtClean="0"/>
              <a:t>16.2</a:t>
            </a:r>
            <a:endParaRPr lang="it-IT" sz="2000" dirty="0"/>
          </a:p>
        </p:txBody>
      </p:sp>
      <p:sp>
        <p:nvSpPr>
          <p:cNvPr id="50" name="TextBox 49"/>
          <p:cNvSpPr txBox="1"/>
          <p:nvPr/>
        </p:nvSpPr>
        <p:spPr>
          <a:xfrm>
            <a:off x="11378430" y="380299"/>
            <a:ext cx="829001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 smtClean="0"/>
              <a:t>17.5</a:t>
            </a:r>
            <a:endParaRPr lang="it-IT" sz="2000" dirty="0"/>
          </a:p>
        </p:txBody>
      </p:sp>
      <p:sp>
        <p:nvSpPr>
          <p:cNvPr id="51" name="TextBox 50"/>
          <p:cNvSpPr txBox="1"/>
          <p:nvPr/>
        </p:nvSpPr>
        <p:spPr>
          <a:xfrm>
            <a:off x="47328" y="380299"/>
            <a:ext cx="986059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 smtClean="0"/>
              <a:t>I [kA]</a:t>
            </a:r>
            <a:endParaRPr lang="it-IT" sz="2000" dirty="0"/>
          </a:p>
        </p:txBody>
      </p:sp>
      <p:sp>
        <p:nvSpPr>
          <p:cNvPr id="52" name="Oval 51"/>
          <p:cNvSpPr/>
          <p:nvPr/>
        </p:nvSpPr>
        <p:spPr>
          <a:xfrm>
            <a:off x="407368" y="692696"/>
            <a:ext cx="288032" cy="288032"/>
          </a:xfrm>
          <a:prstGeom prst="ellipse">
            <a:avLst/>
          </a:prstGeom>
          <a:solidFill>
            <a:srgbClr val="112E81"/>
          </a:solidFill>
          <a:ln>
            <a:solidFill>
              <a:srgbClr val="112E8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53" name="Straight Connector 52"/>
          <p:cNvCxnSpPr/>
          <p:nvPr/>
        </p:nvCxnSpPr>
        <p:spPr>
          <a:xfrm>
            <a:off x="5591944" y="836712"/>
            <a:ext cx="6217067" cy="0"/>
          </a:xfrm>
          <a:prstGeom prst="line">
            <a:avLst/>
          </a:prstGeom>
          <a:ln>
            <a:solidFill>
              <a:srgbClr val="C00000"/>
            </a:solidFill>
            <a:headEnd type="oval" w="lg" len="lg"/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1559496" y="833399"/>
            <a:ext cx="4050982" cy="0"/>
          </a:xfrm>
          <a:prstGeom prst="line">
            <a:avLst/>
          </a:prstGeom>
          <a:ln>
            <a:solidFill>
              <a:srgbClr val="112E81"/>
            </a:solidFill>
            <a:headEnd type="oval" w="lg" len="lg"/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Oval 55"/>
          <p:cNvSpPr/>
          <p:nvPr/>
        </p:nvSpPr>
        <p:spPr>
          <a:xfrm>
            <a:off x="1873374" y="692696"/>
            <a:ext cx="288032" cy="288032"/>
          </a:xfrm>
          <a:prstGeom prst="ellipse">
            <a:avLst/>
          </a:prstGeom>
          <a:solidFill>
            <a:srgbClr val="112E81"/>
          </a:solidFill>
          <a:ln>
            <a:solidFill>
              <a:srgbClr val="112E8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7" name="TextBox 56"/>
          <p:cNvSpPr txBox="1"/>
          <p:nvPr/>
        </p:nvSpPr>
        <p:spPr>
          <a:xfrm>
            <a:off x="1703512" y="380299"/>
            <a:ext cx="69423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 smtClean="0"/>
              <a:t>2</a:t>
            </a:r>
            <a:endParaRPr lang="it-IT" sz="2000" dirty="0"/>
          </a:p>
        </p:txBody>
      </p:sp>
      <p:sp>
        <p:nvSpPr>
          <p:cNvPr id="58" name="Oval 57"/>
          <p:cNvSpPr/>
          <p:nvPr/>
        </p:nvSpPr>
        <p:spPr>
          <a:xfrm>
            <a:off x="3151750" y="692696"/>
            <a:ext cx="288032" cy="288032"/>
          </a:xfrm>
          <a:prstGeom prst="ellipse">
            <a:avLst/>
          </a:prstGeom>
          <a:solidFill>
            <a:srgbClr val="112E81"/>
          </a:solidFill>
          <a:ln>
            <a:solidFill>
              <a:srgbClr val="112E8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9" name="TextBox 58"/>
          <p:cNvSpPr txBox="1"/>
          <p:nvPr/>
        </p:nvSpPr>
        <p:spPr>
          <a:xfrm>
            <a:off x="2948649" y="380299"/>
            <a:ext cx="69423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 smtClean="0"/>
              <a:t>5</a:t>
            </a:r>
            <a:endParaRPr lang="it-IT" sz="2000" dirty="0"/>
          </a:p>
        </p:txBody>
      </p:sp>
      <p:sp>
        <p:nvSpPr>
          <p:cNvPr id="60" name="Oval 59"/>
          <p:cNvSpPr/>
          <p:nvPr/>
        </p:nvSpPr>
        <p:spPr>
          <a:xfrm>
            <a:off x="1478576" y="692696"/>
            <a:ext cx="288032" cy="288032"/>
          </a:xfrm>
          <a:prstGeom prst="ellipse">
            <a:avLst/>
          </a:prstGeom>
          <a:solidFill>
            <a:srgbClr val="112E81"/>
          </a:solidFill>
          <a:ln>
            <a:solidFill>
              <a:srgbClr val="112E8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1" name="TextBox 60"/>
          <p:cNvSpPr txBox="1"/>
          <p:nvPr/>
        </p:nvSpPr>
        <p:spPr>
          <a:xfrm>
            <a:off x="1220457" y="380299"/>
            <a:ext cx="69423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 smtClean="0"/>
              <a:t>1.5</a:t>
            </a:r>
            <a:endParaRPr lang="it-IT" sz="2000" dirty="0"/>
          </a:p>
        </p:txBody>
      </p:sp>
      <p:sp>
        <p:nvSpPr>
          <p:cNvPr id="62" name="Oval 61"/>
          <p:cNvSpPr/>
          <p:nvPr/>
        </p:nvSpPr>
        <p:spPr>
          <a:xfrm>
            <a:off x="5460851" y="689383"/>
            <a:ext cx="288032" cy="288032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3" name="TextBox 62"/>
          <p:cNvSpPr txBox="1"/>
          <p:nvPr/>
        </p:nvSpPr>
        <p:spPr>
          <a:xfrm>
            <a:off x="5257750" y="376986"/>
            <a:ext cx="69423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 smtClean="0"/>
              <a:t>8</a:t>
            </a:r>
            <a:endParaRPr lang="it-IT" sz="2000" dirty="0"/>
          </a:p>
        </p:txBody>
      </p:sp>
    </p:spTree>
    <p:extLst>
      <p:ext uri="{BB962C8B-B14F-4D97-AF65-F5344CB8AC3E}">
        <p14:creationId xmlns:p14="http://schemas.microsoft.com/office/powerpoint/2010/main" val="175418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939" y="-18421"/>
            <a:ext cx="11124805" cy="558138"/>
          </a:xfrm>
        </p:spPr>
        <p:txBody>
          <a:bodyPr/>
          <a:lstStyle/>
          <a:p>
            <a:r>
              <a:rPr lang="en-US" dirty="0" smtClean="0"/>
              <a:t>Simulated hot-spot temperature – Reference and worst-case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1619055" y="6303818"/>
            <a:ext cx="406690" cy="465064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28</a:t>
            </a:fld>
            <a:endParaRPr lang="fr-FR"/>
          </a:p>
        </p:txBody>
      </p:sp>
      <p:graphicFrame>
        <p:nvGraphicFramePr>
          <p:cNvPr id="12" name="Table 6">
            <a:extLst>
              <a:ext uri="{FF2B5EF4-FFF2-40B4-BE49-F238E27FC236}">
                <a16:creationId xmlns:a16="http://schemas.microsoft.com/office/drawing/2014/main" xmlns="" id="{1BA45DCF-A3C3-4220-9914-4BEFD9E28E28}"/>
              </a:ext>
            </a:extLst>
          </p:cNvPr>
          <p:cNvGraphicFramePr>
            <a:graphicFrameLocks noGrp="1"/>
          </p:cNvGraphicFramePr>
          <p:nvPr>
            <p:ph idx="1"/>
            <p:extLst/>
          </p:nvPr>
        </p:nvGraphicFramePr>
        <p:xfrm>
          <a:off x="900939" y="2824336"/>
          <a:ext cx="9769183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3355">
                  <a:extLst>
                    <a:ext uri="{9D8B030D-6E8A-4147-A177-3AD203B41FA5}">
                      <a16:colId xmlns:a16="http://schemas.microsoft.com/office/drawing/2014/main" xmlns="" val="3791001717"/>
                    </a:ext>
                  </a:extLst>
                </a:gridCol>
                <a:gridCol w="960495">
                  <a:extLst>
                    <a:ext uri="{9D8B030D-6E8A-4147-A177-3AD203B41FA5}">
                      <a16:colId xmlns:a16="http://schemas.microsoft.com/office/drawing/2014/main" xmlns="" val="1770432119"/>
                    </a:ext>
                  </a:extLst>
                </a:gridCol>
                <a:gridCol w="1178439">
                  <a:extLst>
                    <a:ext uri="{9D8B030D-6E8A-4147-A177-3AD203B41FA5}">
                      <a16:colId xmlns:a16="http://schemas.microsoft.com/office/drawing/2014/main" xmlns="" val="4161788666"/>
                    </a:ext>
                  </a:extLst>
                </a:gridCol>
                <a:gridCol w="1188447">
                  <a:extLst>
                    <a:ext uri="{9D8B030D-6E8A-4147-A177-3AD203B41FA5}">
                      <a16:colId xmlns:a16="http://schemas.microsoft.com/office/drawing/2014/main" xmlns="" val="1246863913"/>
                    </a:ext>
                  </a:extLst>
                </a:gridCol>
                <a:gridCol w="1188447">
                  <a:extLst>
                    <a:ext uri="{9D8B030D-6E8A-4147-A177-3AD203B41FA5}">
                      <a16:colId xmlns:a16="http://schemas.microsoft.com/office/drawing/2014/main" xmlns="" val="4154964840"/>
                    </a:ext>
                  </a:extLst>
                </a:gridCol>
              </a:tblGrid>
              <a:tr h="320536">
                <a:tc rowSpan="2"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Hot</a:t>
                      </a:r>
                      <a:r>
                        <a:rPr lang="en-US" sz="240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-spot temperature [K]</a:t>
                      </a:r>
                      <a:endParaRPr lang="en-GB" sz="24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Reference case</a:t>
                      </a:r>
                      <a:endParaRPr lang="en-GB" sz="2400" dirty="0">
                        <a:solidFill>
                          <a:srgbClr val="00B05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Worst case</a:t>
                      </a:r>
                      <a:endParaRPr lang="en-GB" sz="2400" dirty="0">
                        <a:solidFill>
                          <a:srgbClr val="C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283264261"/>
                  </a:ext>
                </a:extLst>
              </a:tr>
              <a:tr h="185420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lang="en-US" sz="2400" baseline="-250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nom</a:t>
                      </a:r>
                      <a:endParaRPr lang="en-GB" sz="2400" baseline="-25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lang="en-US" sz="2400" baseline="-250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ult</a:t>
                      </a:r>
                      <a:endParaRPr lang="en-GB" sz="2400" baseline="-25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lang="en-US" sz="2400" baseline="-250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nom</a:t>
                      </a:r>
                      <a:endParaRPr lang="en-GB" sz="2400" baseline="-25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lang="en-US" sz="2400" baseline="-250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ult</a:t>
                      </a:r>
                      <a:endParaRPr lang="en-GB" sz="2400" baseline="-25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653446555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Impregnated </a:t>
                      </a:r>
                      <a:r>
                        <a:rPr lang="en-US" sz="2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heaters [previous baseline]</a:t>
                      </a:r>
                      <a:endParaRPr lang="en-GB" sz="24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227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250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346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374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9289696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Mini-swap heaters </a:t>
                      </a:r>
                      <a:r>
                        <a:rPr lang="en-US" sz="2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(0.055 mm G10 layer)</a:t>
                      </a:r>
                      <a:endParaRPr lang="en-GB" sz="2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231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253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375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404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683705455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42FA31F9-C33A-482C-A69F-E0C425A33E53}"/>
              </a:ext>
            </a:extLst>
          </p:cNvPr>
          <p:cNvSpPr txBox="1"/>
          <p:nvPr/>
        </p:nvSpPr>
        <p:spPr>
          <a:xfrm>
            <a:off x="7896200" y="6248345"/>
            <a:ext cx="35895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i="1" dirty="0" smtClean="0">
                <a:solidFill>
                  <a:srgbClr val="00B050"/>
                </a:solidFill>
              </a:rPr>
              <a:t>STEAM-LEDET simulations</a:t>
            </a:r>
            <a:endParaRPr lang="en-GB" sz="1200" i="1" dirty="0">
              <a:solidFill>
                <a:srgbClr val="00B05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43372" y="1209136"/>
            <a:ext cx="11305256" cy="121175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marR="0" indent="0" algn="ctr" defTabSz="914400" latinLnBrk="0">
              <a:lnSpc>
                <a:spcPct val="100000"/>
              </a:lnSpc>
              <a:buClrTx/>
              <a:buSzTx/>
              <a:buFontTx/>
              <a:buNone/>
              <a:tabLst/>
              <a:defRPr kumimoji="0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defRPr>
            </a:lvl1pPr>
            <a:lvl2pPr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sz="2000" b="1" dirty="0" smtClean="0">
                <a:solidFill>
                  <a:srgbClr val="00B050"/>
                </a:solidFill>
              </a:rPr>
              <a:t>Reference </a:t>
            </a:r>
            <a:r>
              <a:rPr lang="en-US" sz="2000" b="1" dirty="0">
                <a:solidFill>
                  <a:srgbClr val="00B050"/>
                </a:solidFill>
              </a:rPr>
              <a:t>case</a:t>
            </a:r>
            <a:r>
              <a:rPr lang="en-US" sz="2000" dirty="0"/>
              <a:t>: No failures</a:t>
            </a:r>
            <a:r>
              <a:rPr lang="en-US" sz="2000" dirty="0" smtClean="0"/>
              <a:t>. All coils have reference conductor parameters (RRR, Cu fraction).</a:t>
            </a:r>
          </a:p>
          <a:p>
            <a:pPr algn="l"/>
            <a:r>
              <a:rPr lang="en-US" sz="2000" b="1" dirty="0" smtClean="0">
                <a:solidFill>
                  <a:srgbClr val="C00000"/>
                </a:solidFill>
              </a:rPr>
              <a:t>Worst-case</a:t>
            </a:r>
            <a:r>
              <a:rPr lang="en-US" sz="2000" dirty="0" smtClean="0"/>
              <a:t>: Worst combination of </a:t>
            </a:r>
            <a:r>
              <a:rPr lang="en-US" sz="2000" dirty="0" smtClean="0">
                <a:solidFill>
                  <a:srgbClr val="C00000"/>
                </a:solidFill>
              </a:rPr>
              <a:t>two failure cases</a:t>
            </a:r>
            <a:r>
              <a:rPr lang="en-US" sz="2000" dirty="0" smtClean="0"/>
              <a:t>. Coils have </a:t>
            </a:r>
            <a:r>
              <a:rPr lang="en-US" sz="2000" dirty="0" smtClean="0">
                <a:solidFill>
                  <a:srgbClr val="C00000"/>
                </a:solidFill>
              </a:rPr>
              <a:t>largest expected spread</a:t>
            </a:r>
            <a:r>
              <a:rPr lang="en-US" sz="2000" dirty="0" smtClean="0"/>
              <a:t> of conductor parameters</a:t>
            </a:r>
            <a:r>
              <a:rPr lang="en-US" sz="2000" dirty="0"/>
              <a:t> [see Annex]</a:t>
            </a:r>
            <a:r>
              <a:rPr lang="en-US" sz="2000" dirty="0" smtClean="0"/>
              <a:t>. </a:t>
            </a:r>
            <a:r>
              <a:rPr lang="en-US" sz="2000" dirty="0">
                <a:solidFill>
                  <a:srgbClr val="00B050"/>
                </a:solidFill>
              </a:rPr>
              <a:t>Optimum electrical order</a:t>
            </a:r>
            <a:r>
              <a:rPr lang="en-US" sz="2000" dirty="0"/>
              <a:t> of four coils within each magnet selected</a:t>
            </a:r>
            <a:r>
              <a:rPr lang="en-US" sz="2000" dirty="0" smtClean="0"/>
              <a:t>.</a:t>
            </a:r>
            <a:endParaRPr lang="en-GB" sz="2000" dirty="0"/>
          </a:p>
        </p:txBody>
      </p:sp>
      <p:sp>
        <p:nvSpPr>
          <p:cNvPr id="15" name="Rectangle 14"/>
          <p:cNvSpPr/>
          <p:nvPr/>
        </p:nvSpPr>
        <p:spPr bwMode="auto">
          <a:xfrm>
            <a:off x="479376" y="4942952"/>
            <a:ext cx="11139679" cy="1132214"/>
          </a:xfrm>
          <a:prstGeom prst="rect">
            <a:avLst/>
          </a:prstGeom>
          <a:solidFill>
            <a:srgbClr val="CCFFCC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US" sz="20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en-GB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New 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QH design increases </a:t>
            </a:r>
            <a:r>
              <a:rPr lang="en-GB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the hot-spot 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T only by &lt;5 K in the reference case, and &lt;30 K in the worst-case</a:t>
            </a:r>
          </a:p>
          <a:p>
            <a:r>
              <a:rPr lang="en-US" sz="20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Temperature of 370-400 K considered acceptable for a one-in-a-lifetime event such as a double failure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1559496" y="833399"/>
            <a:ext cx="4050982" cy="0"/>
          </a:xfrm>
          <a:prstGeom prst="line">
            <a:avLst/>
          </a:prstGeom>
          <a:ln>
            <a:solidFill>
              <a:srgbClr val="112E81"/>
            </a:solidFill>
            <a:headEnd type="oval" w="lg" len="lg"/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551384" y="836712"/>
            <a:ext cx="1008112" cy="0"/>
          </a:xfrm>
          <a:prstGeom prst="line">
            <a:avLst/>
          </a:prstGeom>
          <a:ln>
            <a:solidFill>
              <a:srgbClr val="112E81"/>
            </a:solidFill>
            <a:headEnd type="oval" w="lg" len="lg"/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Oval 18"/>
          <p:cNvSpPr/>
          <p:nvPr/>
        </p:nvSpPr>
        <p:spPr>
          <a:xfrm>
            <a:off x="11712624" y="692696"/>
            <a:ext cx="288032" cy="288032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" name="Oval 19"/>
          <p:cNvSpPr/>
          <p:nvPr/>
        </p:nvSpPr>
        <p:spPr>
          <a:xfrm>
            <a:off x="10674599" y="692696"/>
            <a:ext cx="288032" cy="288032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6" name="TextBox 25"/>
          <p:cNvSpPr txBox="1"/>
          <p:nvPr/>
        </p:nvSpPr>
        <p:spPr>
          <a:xfrm>
            <a:off x="10368724" y="380299"/>
            <a:ext cx="828019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 smtClean="0"/>
              <a:t>16.2</a:t>
            </a:r>
            <a:endParaRPr lang="it-IT" sz="2000" dirty="0"/>
          </a:p>
        </p:txBody>
      </p:sp>
      <p:sp>
        <p:nvSpPr>
          <p:cNvPr id="27" name="TextBox 26"/>
          <p:cNvSpPr txBox="1"/>
          <p:nvPr/>
        </p:nvSpPr>
        <p:spPr>
          <a:xfrm>
            <a:off x="11378430" y="380299"/>
            <a:ext cx="829001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 smtClean="0"/>
              <a:t>17.5</a:t>
            </a:r>
            <a:endParaRPr lang="it-IT" sz="2000" dirty="0"/>
          </a:p>
        </p:txBody>
      </p:sp>
      <p:sp>
        <p:nvSpPr>
          <p:cNvPr id="28" name="TextBox 27"/>
          <p:cNvSpPr txBox="1"/>
          <p:nvPr/>
        </p:nvSpPr>
        <p:spPr>
          <a:xfrm>
            <a:off x="47328" y="380299"/>
            <a:ext cx="986059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 smtClean="0"/>
              <a:t>I [kA]</a:t>
            </a:r>
            <a:endParaRPr lang="it-IT" sz="2000" dirty="0"/>
          </a:p>
        </p:txBody>
      </p:sp>
      <p:sp>
        <p:nvSpPr>
          <p:cNvPr id="29" name="Oval 28"/>
          <p:cNvSpPr/>
          <p:nvPr/>
        </p:nvSpPr>
        <p:spPr>
          <a:xfrm>
            <a:off x="407368" y="692696"/>
            <a:ext cx="288032" cy="288032"/>
          </a:xfrm>
          <a:prstGeom prst="ellipse">
            <a:avLst/>
          </a:prstGeom>
          <a:solidFill>
            <a:srgbClr val="112E81"/>
          </a:solidFill>
          <a:ln>
            <a:solidFill>
              <a:srgbClr val="112E8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31" name="Straight Connector 30"/>
          <p:cNvCxnSpPr/>
          <p:nvPr/>
        </p:nvCxnSpPr>
        <p:spPr>
          <a:xfrm>
            <a:off x="5591944" y="836712"/>
            <a:ext cx="6217067" cy="0"/>
          </a:xfrm>
          <a:prstGeom prst="line">
            <a:avLst/>
          </a:prstGeom>
          <a:ln>
            <a:solidFill>
              <a:srgbClr val="C00000"/>
            </a:solidFill>
            <a:headEnd type="oval" w="lg" len="lg"/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1559496" y="833399"/>
            <a:ext cx="4050982" cy="0"/>
          </a:xfrm>
          <a:prstGeom prst="line">
            <a:avLst/>
          </a:prstGeom>
          <a:ln>
            <a:solidFill>
              <a:srgbClr val="112E81"/>
            </a:solidFill>
            <a:headEnd type="oval" w="lg" len="lg"/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/>
        </p:nvSpPr>
        <p:spPr>
          <a:xfrm>
            <a:off x="1873374" y="692696"/>
            <a:ext cx="288032" cy="288032"/>
          </a:xfrm>
          <a:prstGeom prst="ellipse">
            <a:avLst/>
          </a:prstGeom>
          <a:solidFill>
            <a:srgbClr val="112E81"/>
          </a:solidFill>
          <a:ln>
            <a:solidFill>
              <a:srgbClr val="112E8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5" name="TextBox 34"/>
          <p:cNvSpPr txBox="1"/>
          <p:nvPr/>
        </p:nvSpPr>
        <p:spPr>
          <a:xfrm>
            <a:off x="1703512" y="380299"/>
            <a:ext cx="69423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 smtClean="0"/>
              <a:t>2</a:t>
            </a:r>
            <a:endParaRPr lang="it-IT" sz="2000" dirty="0"/>
          </a:p>
        </p:txBody>
      </p:sp>
      <p:sp>
        <p:nvSpPr>
          <p:cNvPr id="36" name="Oval 35"/>
          <p:cNvSpPr/>
          <p:nvPr/>
        </p:nvSpPr>
        <p:spPr>
          <a:xfrm>
            <a:off x="3151750" y="692696"/>
            <a:ext cx="288032" cy="288032"/>
          </a:xfrm>
          <a:prstGeom prst="ellipse">
            <a:avLst/>
          </a:prstGeom>
          <a:solidFill>
            <a:srgbClr val="112E81"/>
          </a:solidFill>
          <a:ln>
            <a:solidFill>
              <a:srgbClr val="112E8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7" name="TextBox 36"/>
          <p:cNvSpPr txBox="1"/>
          <p:nvPr/>
        </p:nvSpPr>
        <p:spPr>
          <a:xfrm>
            <a:off x="2948649" y="380299"/>
            <a:ext cx="69423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 smtClean="0"/>
              <a:t>5</a:t>
            </a:r>
            <a:endParaRPr lang="it-IT" sz="2000" dirty="0"/>
          </a:p>
        </p:txBody>
      </p:sp>
      <p:sp>
        <p:nvSpPr>
          <p:cNvPr id="38" name="Oval 37"/>
          <p:cNvSpPr/>
          <p:nvPr/>
        </p:nvSpPr>
        <p:spPr>
          <a:xfrm>
            <a:off x="1478576" y="692696"/>
            <a:ext cx="288032" cy="288032"/>
          </a:xfrm>
          <a:prstGeom prst="ellipse">
            <a:avLst/>
          </a:prstGeom>
          <a:solidFill>
            <a:srgbClr val="112E81"/>
          </a:solidFill>
          <a:ln>
            <a:solidFill>
              <a:srgbClr val="112E8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9" name="TextBox 38"/>
          <p:cNvSpPr txBox="1"/>
          <p:nvPr/>
        </p:nvSpPr>
        <p:spPr>
          <a:xfrm>
            <a:off x="1220457" y="380299"/>
            <a:ext cx="69423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 smtClean="0"/>
              <a:t>1.5</a:t>
            </a:r>
            <a:endParaRPr lang="it-IT" sz="2000" dirty="0"/>
          </a:p>
        </p:txBody>
      </p:sp>
      <p:sp>
        <p:nvSpPr>
          <p:cNvPr id="40" name="Oval 39"/>
          <p:cNvSpPr/>
          <p:nvPr/>
        </p:nvSpPr>
        <p:spPr>
          <a:xfrm>
            <a:off x="5460851" y="689383"/>
            <a:ext cx="288032" cy="288032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1" name="TextBox 40"/>
          <p:cNvSpPr txBox="1"/>
          <p:nvPr/>
        </p:nvSpPr>
        <p:spPr>
          <a:xfrm>
            <a:off x="5257750" y="376986"/>
            <a:ext cx="69423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 smtClean="0"/>
              <a:t>8</a:t>
            </a:r>
            <a:endParaRPr lang="it-IT" sz="2000" dirty="0"/>
          </a:p>
        </p:txBody>
      </p:sp>
    </p:spTree>
    <p:extLst>
      <p:ext uri="{BB962C8B-B14F-4D97-AF65-F5344CB8AC3E}">
        <p14:creationId xmlns:p14="http://schemas.microsoft.com/office/powerpoint/2010/main" val="3376281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939" y="-18421"/>
            <a:ext cx="11124805" cy="558138"/>
          </a:xfrm>
        </p:spPr>
        <p:txBody>
          <a:bodyPr/>
          <a:lstStyle/>
          <a:p>
            <a:r>
              <a:rPr lang="en-US" dirty="0" smtClean="0"/>
              <a:t>Simulated peak voltage to ground – Reference and worst-case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1619055" y="6303818"/>
            <a:ext cx="406690" cy="465064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29</a:t>
            </a:fld>
            <a:endParaRPr lang="fr-FR"/>
          </a:p>
        </p:txBody>
      </p:sp>
      <p:sp>
        <p:nvSpPr>
          <p:cNvPr id="10" name="Rectangle 9"/>
          <p:cNvSpPr/>
          <p:nvPr/>
        </p:nvSpPr>
        <p:spPr bwMode="auto">
          <a:xfrm>
            <a:off x="479376" y="4942952"/>
            <a:ext cx="11139679" cy="1132214"/>
          </a:xfrm>
          <a:prstGeom prst="rect">
            <a:avLst/>
          </a:prstGeom>
          <a:solidFill>
            <a:srgbClr val="CCFFCC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US" sz="2000" b="1" dirty="0" smtClean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en-GB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Confirmed that the expected worst-case at nominal current is within electrical design criteria (&lt;670 V)</a:t>
            </a:r>
          </a:p>
          <a:p>
            <a:r>
              <a:rPr lang="en-US" sz="20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en-GB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The new QH design increases the peak voltage to ground 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only </a:t>
            </a:r>
            <a:r>
              <a:rPr lang="en-GB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by 2-3%</a:t>
            </a:r>
          </a:p>
          <a:p>
            <a:r>
              <a:rPr lang="en-US" sz="2000" b="1" dirty="0" smtClean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</a:t>
            </a:r>
            <a:r>
              <a:rPr lang="en-US" sz="20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In first approximation, MQXFA voltages are scaled with the magnetic length, i.e. they are ~40% lower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12" name="Table 6">
            <a:extLst>
              <a:ext uri="{FF2B5EF4-FFF2-40B4-BE49-F238E27FC236}">
                <a16:creationId xmlns:a16="http://schemas.microsoft.com/office/drawing/2014/main" xmlns="" id="{1BA45DCF-A3C3-4220-9914-4BEFD9E28E28}"/>
              </a:ext>
            </a:extLst>
          </p:cNvPr>
          <p:cNvGraphicFramePr>
            <a:graphicFrameLocks noGrp="1"/>
          </p:cNvGraphicFramePr>
          <p:nvPr>
            <p:ph idx="1"/>
            <p:extLst/>
          </p:nvPr>
        </p:nvGraphicFramePr>
        <p:xfrm>
          <a:off x="900939" y="2824336"/>
          <a:ext cx="9769183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3355">
                  <a:extLst>
                    <a:ext uri="{9D8B030D-6E8A-4147-A177-3AD203B41FA5}">
                      <a16:colId xmlns:a16="http://schemas.microsoft.com/office/drawing/2014/main" xmlns="" val="3791001717"/>
                    </a:ext>
                  </a:extLst>
                </a:gridCol>
                <a:gridCol w="960495">
                  <a:extLst>
                    <a:ext uri="{9D8B030D-6E8A-4147-A177-3AD203B41FA5}">
                      <a16:colId xmlns:a16="http://schemas.microsoft.com/office/drawing/2014/main" xmlns="" val="1770432119"/>
                    </a:ext>
                  </a:extLst>
                </a:gridCol>
                <a:gridCol w="1178439">
                  <a:extLst>
                    <a:ext uri="{9D8B030D-6E8A-4147-A177-3AD203B41FA5}">
                      <a16:colId xmlns:a16="http://schemas.microsoft.com/office/drawing/2014/main" xmlns="" val="4161788666"/>
                    </a:ext>
                  </a:extLst>
                </a:gridCol>
                <a:gridCol w="1188447">
                  <a:extLst>
                    <a:ext uri="{9D8B030D-6E8A-4147-A177-3AD203B41FA5}">
                      <a16:colId xmlns:a16="http://schemas.microsoft.com/office/drawing/2014/main" xmlns="" val="1246863913"/>
                    </a:ext>
                  </a:extLst>
                </a:gridCol>
                <a:gridCol w="1188447">
                  <a:extLst>
                    <a:ext uri="{9D8B030D-6E8A-4147-A177-3AD203B41FA5}">
                      <a16:colId xmlns:a16="http://schemas.microsoft.com/office/drawing/2014/main" xmlns="" val="4154964840"/>
                    </a:ext>
                  </a:extLst>
                </a:gridCol>
              </a:tblGrid>
              <a:tr h="320536">
                <a:tc rowSpan="2"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Peak voltage to ground [V</a:t>
                      </a:r>
                      <a:r>
                        <a:rPr lang="en-US" sz="240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]</a:t>
                      </a:r>
                      <a:endParaRPr lang="en-GB" sz="24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Reference case</a:t>
                      </a:r>
                      <a:endParaRPr lang="en-GB" sz="2400" dirty="0">
                        <a:solidFill>
                          <a:srgbClr val="00B05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Worst case</a:t>
                      </a:r>
                      <a:endParaRPr lang="en-GB" sz="2400" dirty="0">
                        <a:solidFill>
                          <a:srgbClr val="C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283264261"/>
                  </a:ext>
                </a:extLst>
              </a:tr>
              <a:tr h="185420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lang="en-US" sz="2400" baseline="-250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nom</a:t>
                      </a:r>
                      <a:endParaRPr lang="en-GB" sz="2400" baseline="-25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lang="en-US" sz="2400" baseline="-250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ult</a:t>
                      </a:r>
                      <a:endParaRPr lang="en-GB" sz="2400" baseline="-25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lang="en-US" sz="2400" baseline="-250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nom</a:t>
                      </a:r>
                      <a:endParaRPr lang="en-GB" sz="2400" baseline="-25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lang="en-US" sz="2400" baseline="-250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ult</a:t>
                      </a:r>
                      <a:endParaRPr lang="en-GB" sz="2400" baseline="-25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653446555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Impregnated </a:t>
                      </a:r>
                      <a:r>
                        <a:rPr lang="en-US" sz="2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heaters [previous baseline]</a:t>
                      </a:r>
                      <a:endParaRPr lang="en-GB" sz="24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589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751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639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818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9289696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Mini-swap heaters (0.055 mm G10 layer)</a:t>
                      </a:r>
                      <a:endParaRPr lang="en-GB" sz="2400" dirty="0" smtClean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+2%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+3%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+2%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+3%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683705455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42FA31F9-C33A-482C-A69F-E0C425A33E53}"/>
              </a:ext>
            </a:extLst>
          </p:cNvPr>
          <p:cNvSpPr txBox="1"/>
          <p:nvPr/>
        </p:nvSpPr>
        <p:spPr>
          <a:xfrm>
            <a:off x="7896200" y="6248345"/>
            <a:ext cx="35895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i="1" dirty="0" smtClean="0">
                <a:solidFill>
                  <a:srgbClr val="00B050"/>
                </a:solidFill>
              </a:rPr>
              <a:t>STEAM-LEDET simulations</a:t>
            </a:r>
            <a:endParaRPr lang="en-GB" sz="1200" i="1" dirty="0">
              <a:solidFill>
                <a:srgbClr val="00B05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43372" y="1209136"/>
            <a:ext cx="11305256" cy="121175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marR="0" indent="0" algn="ctr" defTabSz="914400" latinLnBrk="0">
              <a:lnSpc>
                <a:spcPct val="100000"/>
              </a:lnSpc>
              <a:buClrTx/>
              <a:buSzTx/>
              <a:buFontTx/>
              <a:buNone/>
              <a:tabLst/>
              <a:defRPr kumimoji="0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defRPr>
            </a:lvl1pPr>
            <a:lvl2pPr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sz="2000" b="1" dirty="0" smtClean="0">
                <a:solidFill>
                  <a:srgbClr val="00B050"/>
                </a:solidFill>
              </a:rPr>
              <a:t>Reference </a:t>
            </a:r>
            <a:r>
              <a:rPr lang="en-US" sz="2000" b="1" dirty="0">
                <a:solidFill>
                  <a:srgbClr val="00B050"/>
                </a:solidFill>
              </a:rPr>
              <a:t>case</a:t>
            </a:r>
            <a:r>
              <a:rPr lang="en-US" sz="2000" dirty="0"/>
              <a:t>: No failures</a:t>
            </a:r>
            <a:r>
              <a:rPr lang="en-US" sz="2000" dirty="0" smtClean="0"/>
              <a:t>. All coils have reference conductor parameters (RRR, Cu fraction).</a:t>
            </a:r>
          </a:p>
          <a:p>
            <a:pPr algn="l"/>
            <a:r>
              <a:rPr lang="en-US" sz="2000" b="1" dirty="0">
                <a:solidFill>
                  <a:srgbClr val="C00000"/>
                </a:solidFill>
              </a:rPr>
              <a:t>Worst-case</a:t>
            </a:r>
            <a:r>
              <a:rPr lang="en-US" sz="2000" dirty="0"/>
              <a:t>: Worst combination of </a:t>
            </a:r>
            <a:r>
              <a:rPr lang="en-US" sz="2000" dirty="0">
                <a:solidFill>
                  <a:srgbClr val="C00000"/>
                </a:solidFill>
              </a:rPr>
              <a:t>two failure cases</a:t>
            </a:r>
            <a:r>
              <a:rPr lang="en-US" sz="2000" dirty="0"/>
              <a:t>. Coils have </a:t>
            </a:r>
            <a:r>
              <a:rPr lang="en-US" sz="2000" dirty="0">
                <a:solidFill>
                  <a:srgbClr val="C00000"/>
                </a:solidFill>
              </a:rPr>
              <a:t>largest expected spread</a:t>
            </a:r>
            <a:r>
              <a:rPr lang="en-US" sz="2000" dirty="0"/>
              <a:t> of conductor parameters [see Annex]. </a:t>
            </a:r>
            <a:r>
              <a:rPr lang="en-US" sz="2000" dirty="0">
                <a:solidFill>
                  <a:srgbClr val="00B050"/>
                </a:solidFill>
              </a:rPr>
              <a:t>Optimum electrical order</a:t>
            </a:r>
            <a:r>
              <a:rPr lang="en-US" sz="2000" dirty="0"/>
              <a:t> of four coils within each magnet selected.</a:t>
            </a:r>
            <a:endParaRPr lang="en-GB" sz="200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559496" y="833399"/>
            <a:ext cx="4050982" cy="0"/>
          </a:xfrm>
          <a:prstGeom prst="line">
            <a:avLst/>
          </a:prstGeom>
          <a:ln>
            <a:solidFill>
              <a:srgbClr val="112E81"/>
            </a:solidFill>
            <a:headEnd type="oval" w="lg" len="lg"/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51384" y="836712"/>
            <a:ext cx="1008112" cy="0"/>
          </a:xfrm>
          <a:prstGeom prst="line">
            <a:avLst/>
          </a:prstGeom>
          <a:ln>
            <a:solidFill>
              <a:srgbClr val="112E81"/>
            </a:solidFill>
            <a:headEnd type="oval" w="lg" len="lg"/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Oval 15"/>
          <p:cNvSpPr/>
          <p:nvPr/>
        </p:nvSpPr>
        <p:spPr>
          <a:xfrm>
            <a:off x="11712624" y="692696"/>
            <a:ext cx="288032" cy="288032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Oval 16"/>
          <p:cNvSpPr/>
          <p:nvPr/>
        </p:nvSpPr>
        <p:spPr>
          <a:xfrm>
            <a:off x="10674599" y="692696"/>
            <a:ext cx="288032" cy="288032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" name="TextBox 19"/>
          <p:cNvSpPr txBox="1"/>
          <p:nvPr/>
        </p:nvSpPr>
        <p:spPr>
          <a:xfrm>
            <a:off x="10368724" y="380299"/>
            <a:ext cx="828019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 smtClean="0"/>
              <a:t>16.2</a:t>
            </a:r>
            <a:endParaRPr lang="it-IT" sz="2000" dirty="0"/>
          </a:p>
        </p:txBody>
      </p:sp>
      <p:sp>
        <p:nvSpPr>
          <p:cNvPr id="21" name="TextBox 20"/>
          <p:cNvSpPr txBox="1"/>
          <p:nvPr/>
        </p:nvSpPr>
        <p:spPr>
          <a:xfrm>
            <a:off x="11378430" y="380299"/>
            <a:ext cx="829001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 smtClean="0"/>
              <a:t>17.5</a:t>
            </a:r>
            <a:endParaRPr lang="it-IT" sz="2000" dirty="0"/>
          </a:p>
        </p:txBody>
      </p:sp>
      <p:sp>
        <p:nvSpPr>
          <p:cNvPr id="22" name="TextBox 21"/>
          <p:cNvSpPr txBox="1"/>
          <p:nvPr/>
        </p:nvSpPr>
        <p:spPr>
          <a:xfrm>
            <a:off x="47328" y="380299"/>
            <a:ext cx="986059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 smtClean="0"/>
              <a:t>I [kA]</a:t>
            </a:r>
            <a:endParaRPr lang="it-IT" sz="2000" dirty="0"/>
          </a:p>
        </p:txBody>
      </p:sp>
      <p:sp>
        <p:nvSpPr>
          <p:cNvPr id="23" name="Oval 22"/>
          <p:cNvSpPr/>
          <p:nvPr/>
        </p:nvSpPr>
        <p:spPr>
          <a:xfrm>
            <a:off x="407368" y="692696"/>
            <a:ext cx="288032" cy="288032"/>
          </a:xfrm>
          <a:prstGeom prst="ellipse">
            <a:avLst/>
          </a:prstGeom>
          <a:solidFill>
            <a:srgbClr val="112E81"/>
          </a:solidFill>
          <a:ln>
            <a:solidFill>
              <a:srgbClr val="112E8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24" name="Straight Connector 23"/>
          <p:cNvCxnSpPr/>
          <p:nvPr/>
        </p:nvCxnSpPr>
        <p:spPr>
          <a:xfrm>
            <a:off x="5591944" y="836712"/>
            <a:ext cx="6217067" cy="0"/>
          </a:xfrm>
          <a:prstGeom prst="line">
            <a:avLst/>
          </a:prstGeom>
          <a:ln>
            <a:solidFill>
              <a:srgbClr val="C00000"/>
            </a:solidFill>
            <a:headEnd type="oval" w="lg" len="lg"/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1559496" y="833399"/>
            <a:ext cx="4050982" cy="0"/>
          </a:xfrm>
          <a:prstGeom prst="line">
            <a:avLst/>
          </a:prstGeom>
          <a:ln>
            <a:solidFill>
              <a:srgbClr val="112E81"/>
            </a:solidFill>
            <a:headEnd type="oval" w="lg" len="lg"/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Oval 26"/>
          <p:cNvSpPr/>
          <p:nvPr/>
        </p:nvSpPr>
        <p:spPr>
          <a:xfrm>
            <a:off x="1873374" y="692696"/>
            <a:ext cx="288032" cy="288032"/>
          </a:xfrm>
          <a:prstGeom prst="ellipse">
            <a:avLst/>
          </a:prstGeom>
          <a:solidFill>
            <a:srgbClr val="112E81"/>
          </a:solidFill>
          <a:ln>
            <a:solidFill>
              <a:srgbClr val="112E8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8" name="TextBox 27"/>
          <p:cNvSpPr txBox="1"/>
          <p:nvPr/>
        </p:nvSpPr>
        <p:spPr>
          <a:xfrm>
            <a:off x="1703512" y="380299"/>
            <a:ext cx="69423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 smtClean="0"/>
              <a:t>2</a:t>
            </a:r>
            <a:endParaRPr lang="it-IT" sz="2000" dirty="0"/>
          </a:p>
        </p:txBody>
      </p:sp>
      <p:sp>
        <p:nvSpPr>
          <p:cNvPr id="29" name="Oval 28"/>
          <p:cNvSpPr/>
          <p:nvPr/>
        </p:nvSpPr>
        <p:spPr>
          <a:xfrm>
            <a:off x="3151750" y="692696"/>
            <a:ext cx="288032" cy="288032"/>
          </a:xfrm>
          <a:prstGeom prst="ellipse">
            <a:avLst/>
          </a:prstGeom>
          <a:solidFill>
            <a:srgbClr val="112E81"/>
          </a:solidFill>
          <a:ln>
            <a:solidFill>
              <a:srgbClr val="112E8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0" name="TextBox 29"/>
          <p:cNvSpPr txBox="1"/>
          <p:nvPr/>
        </p:nvSpPr>
        <p:spPr>
          <a:xfrm>
            <a:off x="2948649" y="380299"/>
            <a:ext cx="69423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 smtClean="0"/>
              <a:t>5</a:t>
            </a:r>
            <a:endParaRPr lang="it-IT" sz="2000" dirty="0"/>
          </a:p>
        </p:txBody>
      </p:sp>
      <p:sp>
        <p:nvSpPr>
          <p:cNvPr id="31" name="Oval 30"/>
          <p:cNvSpPr/>
          <p:nvPr/>
        </p:nvSpPr>
        <p:spPr>
          <a:xfrm>
            <a:off x="1478576" y="692696"/>
            <a:ext cx="288032" cy="288032"/>
          </a:xfrm>
          <a:prstGeom prst="ellipse">
            <a:avLst/>
          </a:prstGeom>
          <a:solidFill>
            <a:srgbClr val="112E81"/>
          </a:solidFill>
          <a:ln>
            <a:solidFill>
              <a:srgbClr val="112E8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2" name="TextBox 31"/>
          <p:cNvSpPr txBox="1"/>
          <p:nvPr/>
        </p:nvSpPr>
        <p:spPr>
          <a:xfrm>
            <a:off x="1220457" y="380299"/>
            <a:ext cx="69423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 smtClean="0"/>
              <a:t>1.5</a:t>
            </a:r>
            <a:endParaRPr lang="it-IT" sz="2000" dirty="0"/>
          </a:p>
        </p:txBody>
      </p:sp>
      <p:sp>
        <p:nvSpPr>
          <p:cNvPr id="33" name="Oval 32"/>
          <p:cNvSpPr/>
          <p:nvPr/>
        </p:nvSpPr>
        <p:spPr>
          <a:xfrm>
            <a:off x="5460851" y="689383"/>
            <a:ext cx="288032" cy="288032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4" name="TextBox 33"/>
          <p:cNvSpPr txBox="1"/>
          <p:nvPr/>
        </p:nvSpPr>
        <p:spPr>
          <a:xfrm>
            <a:off x="5257750" y="376986"/>
            <a:ext cx="69423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 smtClean="0"/>
              <a:t>8</a:t>
            </a:r>
            <a:endParaRPr lang="it-IT" sz="2000" dirty="0"/>
          </a:p>
        </p:txBody>
      </p:sp>
    </p:spTree>
    <p:extLst>
      <p:ext uri="{BB962C8B-B14F-4D97-AF65-F5344CB8AC3E}">
        <p14:creationId xmlns:p14="http://schemas.microsoft.com/office/powerpoint/2010/main" val="836261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 descr="Diagram&#10;&#10;Description automatically generated">
            <a:extLst>
              <a:ext uri="{FF2B5EF4-FFF2-40B4-BE49-F238E27FC236}">
                <a16:creationId xmlns:a16="http://schemas.microsoft.com/office/drawing/2014/main" xmlns="" id="{89341CCC-C01A-40A7-A515-8AC9C233BE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80728"/>
            <a:ext cx="12247383" cy="44214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416" y="44624"/>
            <a:ext cx="11222984" cy="432048"/>
          </a:xfrm>
        </p:spPr>
        <p:txBody>
          <a:bodyPr/>
          <a:lstStyle/>
          <a:p>
            <a:r>
              <a:rPr lang="en-GB" dirty="0" smtClean="0"/>
              <a:t>HL-LHC Inner Triplet Circuit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42FA31F9-C33A-482C-A69F-E0C425A33E53}"/>
              </a:ext>
            </a:extLst>
          </p:cNvPr>
          <p:cNvSpPr txBox="1"/>
          <p:nvPr/>
        </p:nvSpPr>
        <p:spPr>
          <a:xfrm>
            <a:off x="7896200" y="6248345"/>
            <a:ext cx="35895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i="1" dirty="0">
                <a:solidFill>
                  <a:srgbClr val="00B050"/>
                </a:solidFill>
              </a:rPr>
              <a:t>Schematic courtesy of S. Yammine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42FA31F9-C33A-482C-A69F-E0C425A33E53}"/>
              </a:ext>
            </a:extLst>
          </p:cNvPr>
          <p:cNvSpPr txBox="1"/>
          <p:nvPr/>
        </p:nvSpPr>
        <p:spPr>
          <a:xfrm>
            <a:off x="33188" y="5881013"/>
            <a:ext cx="101672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>
                <a:latin typeface="Calibri" panose="020F0502020204030204" pitchFamily="34" charset="0"/>
              </a:rPr>
              <a:t>Note: This schematic includes the proposed changes to the crowbars, see MCF meetings #84, 91, 107</a:t>
            </a:r>
            <a:endParaRPr lang="en-US" sz="1600" i="1" dirty="0">
              <a:latin typeface="Calibri" panose="020F0502020204030204" pitchFamily="34" charset="0"/>
            </a:endParaRPr>
          </a:p>
        </p:txBody>
      </p:sp>
      <p:sp>
        <p:nvSpPr>
          <p:cNvPr id="24" name="Rectangle 23"/>
          <p:cNvSpPr/>
          <p:nvPr/>
        </p:nvSpPr>
        <p:spPr bwMode="auto">
          <a:xfrm>
            <a:off x="1127448" y="4509120"/>
            <a:ext cx="1512168" cy="43204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i="0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magnet</a:t>
            </a:r>
            <a:endParaRPr lang="en-US" sz="20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25" name="Rectangle 24"/>
          <p:cNvSpPr/>
          <p:nvPr/>
        </p:nvSpPr>
        <p:spPr bwMode="auto">
          <a:xfrm>
            <a:off x="2855640" y="4509120"/>
            <a:ext cx="1512168" cy="43204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i="0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magnet</a:t>
            </a:r>
            <a:endParaRPr lang="en-US" sz="20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26" name="Rectangle 25"/>
          <p:cNvSpPr/>
          <p:nvPr/>
        </p:nvSpPr>
        <p:spPr bwMode="auto">
          <a:xfrm>
            <a:off x="4520208" y="4502466"/>
            <a:ext cx="1512168" cy="43204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i="0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magnet</a:t>
            </a:r>
            <a:endParaRPr lang="en-US" sz="20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27" name="Rectangle 26"/>
          <p:cNvSpPr/>
          <p:nvPr/>
        </p:nvSpPr>
        <p:spPr bwMode="auto">
          <a:xfrm>
            <a:off x="6248400" y="4502466"/>
            <a:ext cx="1512168" cy="43204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i="0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magnet</a:t>
            </a:r>
            <a:endParaRPr lang="en-US" sz="20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28" name="Rectangle 27"/>
          <p:cNvSpPr/>
          <p:nvPr/>
        </p:nvSpPr>
        <p:spPr bwMode="auto">
          <a:xfrm>
            <a:off x="8219127" y="4498772"/>
            <a:ext cx="1512168" cy="43204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i="0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magnet</a:t>
            </a:r>
            <a:endParaRPr lang="en-US" sz="20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29" name="Rectangle 28"/>
          <p:cNvSpPr/>
          <p:nvPr/>
        </p:nvSpPr>
        <p:spPr bwMode="auto">
          <a:xfrm>
            <a:off x="9947319" y="4498772"/>
            <a:ext cx="1512168" cy="43204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i="0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magnet</a:t>
            </a:r>
            <a:endParaRPr lang="en-US" sz="20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30" name="Rectangle 29"/>
          <p:cNvSpPr/>
          <p:nvPr/>
        </p:nvSpPr>
        <p:spPr bwMode="auto">
          <a:xfrm>
            <a:off x="4520208" y="1844824"/>
            <a:ext cx="2223864" cy="432048"/>
          </a:xfrm>
          <a:prstGeom prst="rect">
            <a:avLst/>
          </a:prstGeom>
          <a:solidFill>
            <a:srgbClr val="CCFF99"/>
          </a:solidFill>
          <a:ln w="952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i="0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18 kA main supply</a:t>
            </a:r>
            <a:endParaRPr lang="en-US" sz="20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31" name="Rectangle 30"/>
          <p:cNvSpPr/>
          <p:nvPr/>
        </p:nvSpPr>
        <p:spPr bwMode="auto">
          <a:xfrm>
            <a:off x="8975211" y="2523726"/>
            <a:ext cx="1945325" cy="432048"/>
          </a:xfrm>
          <a:prstGeom prst="rect">
            <a:avLst/>
          </a:prstGeom>
          <a:solidFill>
            <a:srgbClr val="CCFF99"/>
          </a:solidFill>
          <a:ln w="952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i="0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2 kA trim supply</a:t>
            </a:r>
            <a:endParaRPr lang="en-US" sz="20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32" name="Rectangle 31"/>
          <p:cNvSpPr/>
          <p:nvPr/>
        </p:nvSpPr>
        <p:spPr bwMode="auto">
          <a:xfrm>
            <a:off x="1343472" y="2635685"/>
            <a:ext cx="1945325" cy="432048"/>
          </a:xfrm>
          <a:prstGeom prst="rect">
            <a:avLst/>
          </a:prstGeom>
          <a:solidFill>
            <a:srgbClr val="CCFF99"/>
          </a:solidFill>
          <a:ln w="952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i="0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2 kA trim supply</a:t>
            </a:r>
            <a:endParaRPr lang="en-US" sz="20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33" name="Rectangle 32"/>
          <p:cNvSpPr/>
          <p:nvPr/>
        </p:nvSpPr>
        <p:spPr bwMode="auto">
          <a:xfrm>
            <a:off x="1127448" y="3355765"/>
            <a:ext cx="1945325" cy="432048"/>
          </a:xfrm>
          <a:prstGeom prst="rect">
            <a:avLst/>
          </a:prstGeom>
          <a:solidFill>
            <a:srgbClr val="CCFF99"/>
          </a:solidFill>
          <a:ln w="952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i="0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35 A trim supply</a:t>
            </a:r>
            <a:endParaRPr lang="en-US" sz="20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34" name="Rectangle 33"/>
          <p:cNvSpPr/>
          <p:nvPr/>
        </p:nvSpPr>
        <p:spPr bwMode="auto">
          <a:xfrm>
            <a:off x="8112224" y="3191473"/>
            <a:ext cx="1728192" cy="432048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i="0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Warm Diodes</a:t>
            </a:r>
            <a:endParaRPr lang="en-US" sz="20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35" name="Rectangle 34"/>
          <p:cNvSpPr/>
          <p:nvPr/>
        </p:nvSpPr>
        <p:spPr bwMode="auto">
          <a:xfrm>
            <a:off x="6271148" y="3980660"/>
            <a:ext cx="1466671" cy="43204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i="0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Cold Diode</a:t>
            </a:r>
            <a:endParaRPr lang="en-US" sz="20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36" name="Rectangle 35"/>
          <p:cNvSpPr/>
          <p:nvPr/>
        </p:nvSpPr>
        <p:spPr bwMode="auto">
          <a:xfrm>
            <a:off x="4565705" y="4001981"/>
            <a:ext cx="1466671" cy="43204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i="0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Cold Diode</a:t>
            </a:r>
            <a:endParaRPr lang="en-US" sz="20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37" name="Rectangle 36"/>
          <p:cNvSpPr/>
          <p:nvPr/>
        </p:nvSpPr>
        <p:spPr bwMode="auto">
          <a:xfrm>
            <a:off x="2901137" y="4001981"/>
            <a:ext cx="1466671" cy="43204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i="0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Cold Diodes</a:t>
            </a:r>
            <a:endParaRPr lang="en-US" sz="20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38" name="Rectangle 37"/>
          <p:cNvSpPr/>
          <p:nvPr/>
        </p:nvSpPr>
        <p:spPr bwMode="auto">
          <a:xfrm>
            <a:off x="9552384" y="3938357"/>
            <a:ext cx="1466671" cy="43204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i="0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Cold Diodes</a:t>
            </a:r>
            <a:endParaRPr lang="en-US" sz="20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41" name="Rectangle 40"/>
          <p:cNvSpPr/>
          <p:nvPr/>
        </p:nvSpPr>
        <p:spPr bwMode="auto">
          <a:xfrm>
            <a:off x="1532376" y="5189458"/>
            <a:ext cx="702312" cy="43204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i="0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CLIQ</a:t>
            </a:r>
            <a:endParaRPr lang="en-US" sz="20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43" name="Rectangle 42"/>
          <p:cNvSpPr/>
          <p:nvPr/>
        </p:nvSpPr>
        <p:spPr bwMode="auto">
          <a:xfrm>
            <a:off x="3260568" y="5189458"/>
            <a:ext cx="702312" cy="43204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i="0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CLIQ</a:t>
            </a:r>
            <a:endParaRPr lang="en-US" sz="20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44" name="Rectangle 43"/>
          <p:cNvSpPr/>
          <p:nvPr/>
        </p:nvSpPr>
        <p:spPr bwMode="auto">
          <a:xfrm>
            <a:off x="4925136" y="5189458"/>
            <a:ext cx="702312" cy="43204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i="0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CLIQ</a:t>
            </a:r>
            <a:endParaRPr lang="en-US" sz="20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45" name="Rectangle 44"/>
          <p:cNvSpPr/>
          <p:nvPr/>
        </p:nvSpPr>
        <p:spPr bwMode="auto">
          <a:xfrm>
            <a:off x="6570535" y="5189458"/>
            <a:ext cx="702312" cy="43204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i="0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CLIQ</a:t>
            </a:r>
            <a:endParaRPr lang="en-US" sz="20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46" name="Rectangle 45"/>
          <p:cNvSpPr/>
          <p:nvPr/>
        </p:nvSpPr>
        <p:spPr bwMode="auto">
          <a:xfrm>
            <a:off x="8634048" y="5189458"/>
            <a:ext cx="702312" cy="43204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i="0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CLIQ</a:t>
            </a:r>
            <a:endParaRPr lang="en-US" sz="20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47" name="Rectangle 46"/>
          <p:cNvSpPr/>
          <p:nvPr/>
        </p:nvSpPr>
        <p:spPr bwMode="auto">
          <a:xfrm>
            <a:off x="10316743" y="5189458"/>
            <a:ext cx="702312" cy="43204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i="0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CLIQ</a:t>
            </a:r>
            <a:endParaRPr lang="en-US" sz="20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0852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41" grpId="0" animBg="1"/>
      <p:bldP spid="43" grpId="0" animBg="1"/>
      <p:bldP spid="44" grpId="0" animBg="1"/>
      <p:bldP spid="45" grpId="0" animBg="1"/>
      <p:bldP spid="46" grpId="0" animBg="1"/>
      <p:bldP spid="47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own Arrow 2"/>
          <p:cNvSpPr/>
          <p:nvPr/>
        </p:nvSpPr>
        <p:spPr>
          <a:xfrm>
            <a:off x="518119" y="1268760"/>
            <a:ext cx="504056" cy="4968552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416" y="75315"/>
            <a:ext cx="11222984" cy="432048"/>
          </a:xfrm>
        </p:spPr>
        <p:txBody>
          <a:bodyPr/>
          <a:lstStyle/>
          <a:p>
            <a:r>
              <a:rPr lang="en-GB" dirty="0" smtClean="0"/>
              <a:t>List of simulated cases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30</a:t>
            </a:fld>
            <a:endParaRPr lang="fr-FR"/>
          </a:p>
        </p:txBody>
      </p:sp>
      <p:graphicFrame>
        <p:nvGraphicFramePr>
          <p:cNvPr id="27" name="Table 26"/>
          <p:cNvGraphicFramePr>
            <a:graphicFrameLocks noGrp="1"/>
          </p:cNvGraphicFramePr>
          <p:nvPr>
            <p:extLst/>
          </p:nvPr>
        </p:nvGraphicFramePr>
        <p:xfrm>
          <a:off x="1631504" y="460946"/>
          <a:ext cx="10324851" cy="6329251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60090">
                  <a:extLst>
                    <a:ext uri="{9D8B030D-6E8A-4147-A177-3AD203B41FA5}">
                      <a16:colId xmlns="" xmlns:a16="http://schemas.microsoft.com/office/drawing/2014/main" val="1240185787"/>
                    </a:ext>
                  </a:extLst>
                </a:gridCol>
                <a:gridCol w="1033203">
                  <a:extLst>
                    <a:ext uri="{9D8B030D-6E8A-4147-A177-3AD203B41FA5}">
                      <a16:colId xmlns="" xmlns:a16="http://schemas.microsoft.com/office/drawing/2014/main" val="2670650031"/>
                    </a:ext>
                  </a:extLst>
                </a:gridCol>
                <a:gridCol w="852228">
                  <a:extLst>
                    <a:ext uri="{9D8B030D-6E8A-4147-A177-3AD203B41FA5}">
                      <a16:colId xmlns="" xmlns:a16="http://schemas.microsoft.com/office/drawing/2014/main" val="2179206488"/>
                    </a:ext>
                  </a:extLst>
                </a:gridCol>
                <a:gridCol w="852228">
                  <a:extLst>
                    <a:ext uri="{9D8B030D-6E8A-4147-A177-3AD203B41FA5}">
                      <a16:colId xmlns="" xmlns:a16="http://schemas.microsoft.com/office/drawing/2014/main" val="610522182"/>
                    </a:ext>
                  </a:extLst>
                </a:gridCol>
                <a:gridCol w="855403">
                  <a:extLst>
                    <a:ext uri="{9D8B030D-6E8A-4147-A177-3AD203B41FA5}">
                      <a16:colId xmlns="" xmlns:a16="http://schemas.microsoft.com/office/drawing/2014/main" val="4248597216"/>
                    </a:ext>
                  </a:extLst>
                </a:gridCol>
                <a:gridCol w="1220655">
                  <a:extLst>
                    <a:ext uri="{9D8B030D-6E8A-4147-A177-3AD203B41FA5}">
                      <a16:colId xmlns="" xmlns:a16="http://schemas.microsoft.com/office/drawing/2014/main" val="1312663129"/>
                    </a:ext>
                  </a:extLst>
                </a:gridCol>
                <a:gridCol w="1220655">
                  <a:extLst>
                    <a:ext uri="{9D8B030D-6E8A-4147-A177-3AD203B41FA5}">
                      <a16:colId xmlns="" xmlns:a16="http://schemas.microsoft.com/office/drawing/2014/main" val="1202922312"/>
                    </a:ext>
                  </a:extLst>
                </a:gridCol>
                <a:gridCol w="741514">
                  <a:extLst>
                    <a:ext uri="{9D8B030D-6E8A-4147-A177-3AD203B41FA5}">
                      <a16:colId xmlns="" xmlns:a16="http://schemas.microsoft.com/office/drawing/2014/main" val="244564340"/>
                    </a:ext>
                  </a:extLst>
                </a:gridCol>
                <a:gridCol w="1607972">
                  <a:extLst>
                    <a:ext uri="{9D8B030D-6E8A-4147-A177-3AD203B41FA5}">
                      <a16:colId xmlns="" xmlns:a16="http://schemas.microsoft.com/office/drawing/2014/main" val="4235704191"/>
                    </a:ext>
                  </a:extLst>
                </a:gridCol>
                <a:gridCol w="1680903">
                  <a:extLst>
                    <a:ext uri="{9D8B030D-6E8A-4147-A177-3AD203B41FA5}">
                      <a16:colId xmlns="" xmlns:a16="http://schemas.microsoft.com/office/drawing/2014/main" val="2901301651"/>
                    </a:ext>
                  </a:extLst>
                </a:gridCol>
              </a:tblGrid>
              <a:tr h="138982"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#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 err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I_main</a:t>
                      </a:r>
                      <a:r>
                        <a:rPr lang="en-GB" sz="16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[kA]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I_Q1 [kA]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I_Q3 [kA]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I_Q1a </a:t>
                      </a:r>
                      <a:r>
                        <a:rPr lang="en-GB" sz="16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[A</a:t>
                      </a:r>
                      <a:r>
                        <a:rPr lang="en-GB" sz="16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]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 err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fCu</a:t>
                      </a:r>
                      <a:r>
                        <a:rPr lang="en-GB" sz="16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[-]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RRR [-]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Quench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Cold Diode OV [V]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Failure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extLst>
                  <a:ext uri="{0D108BD9-81ED-4DB2-BD59-A6C34878D82A}">
                    <a16:rowId xmlns="" xmlns:a16="http://schemas.microsoft.com/office/drawing/2014/main" val="1518526679"/>
                  </a:ext>
                </a:extLst>
              </a:tr>
              <a:tr h="76786">
                <a:tc>
                  <a:txBody>
                    <a:bodyPr/>
                    <a:lstStyle/>
                    <a:p>
                      <a:pPr algn="r" fontAlgn="ctr"/>
                      <a:r>
                        <a:rPr lang="en-GB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16.23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ref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ref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GB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6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extLst>
                  <a:ext uri="{0D108BD9-81ED-4DB2-BD59-A6C34878D82A}">
                    <a16:rowId xmlns="" xmlns:a16="http://schemas.microsoft.com/office/drawing/2014/main" val="1941092185"/>
                  </a:ext>
                </a:extLst>
              </a:tr>
              <a:tr h="76786">
                <a:tc>
                  <a:txBody>
                    <a:bodyPr/>
                    <a:lstStyle/>
                    <a:p>
                      <a:pPr algn="r" fontAlgn="ctr"/>
                      <a:r>
                        <a:rPr lang="en-GB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17.5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ref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ref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GB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6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>
                    <a:solidFill>
                      <a:srgbClr val="EAF4F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extLst>
                  <a:ext uri="{0D108BD9-81ED-4DB2-BD59-A6C34878D82A}">
                    <a16:rowId xmlns="" xmlns:a16="http://schemas.microsoft.com/office/drawing/2014/main" val="2075552227"/>
                  </a:ext>
                </a:extLst>
              </a:tr>
              <a:tr h="206553">
                <a:tc>
                  <a:txBody>
                    <a:bodyPr/>
                    <a:lstStyle/>
                    <a:p>
                      <a:pPr algn="r" fontAlgn="ctr"/>
                      <a:r>
                        <a:rPr lang="en-GB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17.5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↑all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↑all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GB" sz="1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6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 CLIQ-Q2a +QH-Q2a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546075702"/>
                  </a:ext>
                </a:extLst>
              </a:tr>
              <a:tr h="76786">
                <a:tc>
                  <a:txBody>
                    <a:bodyPr/>
                    <a:lstStyle/>
                    <a:p>
                      <a:pPr algn="r" fontAlgn="ctr"/>
                      <a:r>
                        <a:rPr lang="en-GB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0.05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ref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Ref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GB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6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>
                    <a:solidFill>
                      <a:srgbClr val="EAF4F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extLst>
                  <a:ext uri="{0D108BD9-81ED-4DB2-BD59-A6C34878D82A}">
                    <a16:rowId xmlns="" xmlns:a16="http://schemas.microsoft.com/office/drawing/2014/main" val="1525585918"/>
                  </a:ext>
                </a:extLst>
              </a:tr>
              <a:tr h="76786">
                <a:tc>
                  <a:txBody>
                    <a:bodyPr/>
                    <a:lstStyle/>
                    <a:p>
                      <a:pPr algn="r" fontAlgn="ctr"/>
                      <a:r>
                        <a:rPr lang="en-GB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16.23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ref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Ref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GB" sz="1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6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>
                    <a:solidFill>
                      <a:srgbClr val="EAF4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Spurious CLIQ-Q1a</a:t>
                      </a:r>
                      <a:endParaRPr lang="en-GB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60865544"/>
                  </a:ext>
                </a:extLst>
              </a:tr>
              <a:tr h="76786">
                <a:tc>
                  <a:txBody>
                    <a:bodyPr/>
                    <a:lstStyle/>
                    <a:p>
                      <a:pPr algn="r" fontAlgn="ctr"/>
                      <a:r>
                        <a:rPr lang="en-GB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16.23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ref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Ref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GB" sz="1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6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>
                    <a:solidFill>
                      <a:srgbClr val="EAF4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Spurious CLIQ-Q1b</a:t>
                      </a:r>
                      <a:endParaRPr lang="en-GB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200316327"/>
                  </a:ext>
                </a:extLst>
              </a:tr>
              <a:tr h="76786">
                <a:tc>
                  <a:txBody>
                    <a:bodyPr/>
                    <a:lstStyle/>
                    <a:p>
                      <a:pPr algn="r" fontAlgn="ctr"/>
                      <a:r>
                        <a:rPr lang="en-GB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16.23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ref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Ref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GB" sz="1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6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>
                    <a:solidFill>
                      <a:srgbClr val="EAF4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Spurious CLIQ-Q2a</a:t>
                      </a:r>
                      <a:endParaRPr lang="en-GB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146250811"/>
                  </a:ext>
                </a:extLst>
              </a:tr>
              <a:tr h="76786">
                <a:tc>
                  <a:txBody>
                    <a:bodyPr/>
                    <a:lstStyle/>
                    <a:p>
                      <a:pPr algn="r" fontAlgn="ctr"/>
                      <a:r>
                        <a:rPr lang="en-GB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16.23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ref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Ref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GB" sz="1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6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>
                    <a:solidFill>
                      <a:srgbClr val="EAF4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Spurious CLIQ-Q2b</a:t>
                      </a:r>
                      <a:endParaRPr lang="en-GB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000966070"/>
                  </a:ext>
                </a:extLst>
              </a:tr>
              <a:tr h="76786">
                <a:tc>
                  <a:txBody>
                    <a:bodyPr/>
                    <a:lstStyle/>
                    <a:p>
                      <a:pPr algn="r" fontAlgn="ctr"/>
                      <a:r>
                        <a:rPr lang="en-GB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16.23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ref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Ref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GB" sz="1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6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>
                    <a:solidFill>
                      <a:srgbClr val="EAF4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Spurious CLIQ-Q3a</a:t>
                      </a:r>
                      <a:endParaRPr lang="en-GB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228650901"/>
                  </a:ext>
                </a:extLst>
              </a:tr>
              <a:tr h="76786">
                <a:tc>
                  <a:txBody>
                    <a:bodyPr/>
                    <a:lstStyle/>
                    <a:p>
                      <a:pPr algn="r" fontAlgn="ctr"/>
                      <a:r>
                        <a:rPr lang="en-GB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16.23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ref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Ref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GB" sz="1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6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>
                    <a:solidFill>
                      <a:srgbClr val="EAF4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Spurious CLIQ-Q3b</a:t>
                      </a:r>
                      <a:endParaRPr lang="en-GB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424531836"/>
                  </a:ext>
                </a:extLst>
              </a:tr>
              <a:tr h="206553">
                <a:tc>
                  <a:txBody>
                    <a:bodyPr/>
                    <a:lstStyle/>
                    <a:p>
                      <a:pPr algn="r" fontAlgn="ctr"/>
                      <a:r>
                        <a:rPr lang="en-GB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15.5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↓Q1a</a:t>
                      </a:r>
                      <a:r>
                        <a:rPr lang="en-GB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lang="en-GB" sz="14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↑others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↓Q1a</a:t>
                      </a:r>
                      <a:r>
                        <a:rPr lang="en-GB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lang="en-GB" sz="14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↑others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full Q1a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GB" sz="1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6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>
                    <a:solidFill>
                      <a:srgbClr val="EAF4F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extLst>
                  <a:ext uri="{0D108BD9-81ED-4DB2-BD59-A6C34878D82A}">
                    <a16:rowId xmlns="" xmlns:a16="http://schemas.microsoft.com/office/drawing/2014/main" val="931179583"/>
                  </a:ext>
                </a:extLst>
              </a:tr>
              <a:tr h="206553">
                <a:tc>
                  <a:txBody>
                    <a:bodyPr/>
                    <a:lstStyle/>
                    <a:p>
                      <a:pPr algn="r" fontAlgn="ctr"/>
                      <a:r>
                        <a:rPr lang="en-GB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15.5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-35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↓Q1b</a:t>
                      </a:r>
                      <a:r>
                        <a:rPr lang="en-GB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lang="en-GB" sz="14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↑others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↓Q1b</a:t>
                      </a:r>
                      <a:r>
                        <a:rPr lang="en-GB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lang="en-GB" sz="14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↑others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full Q1b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GB" sz="1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6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>
                    <a:solidFill>
                      <a:srgbClr val="EAF4F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extLst>
                  <a:ext uri="{0D108BD9-81ED-4DB2-BD59-A6C34878D82A}">
                    <a16:rowId xmlns="" xmlns:a16="http://schemas.microsoft.com/office/drawing/2014/main" val="1681772533"/>
                  </a:ext>
                </a:extLst>
              </a:tr>
              <a:tr h="206553">
                <a:tc>
                  <a:txBody>
                    <a:bodyPr/>
                    <a:lstStyle/>
                    <a:p>
                      <a:pPr algn="r" fontAlgn="ctr"/>
                      <a:r>
                        <a:rPr lang="en-GB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17.5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-2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-2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-35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↓Q2a</a:t>
                      </a:r>
                      <a:r>
                        <a:rPr lang="en-GB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lang="en-GB" sz="14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↑others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↓Q2a</a:t>
                      </a:r>
                      <a:r>
                        <a:rPr lang="en-GB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lang="en-GB" sz="14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↑others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full Q2a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GB" sz="1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6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>
                    <a:solidFill>
                      <a:srgbClr val="EAF4F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extLst>
                  <a:ext uri="{0D108BD9-81ED-4DB2-BD59-A6C34878D82A}">
                    <a16:rowId xmlns="" xmlns:a16="http://schemas.microsoft.com/office/drawing/2014/main" val="3186576106"/>
                  </a:ext>
                </a:extLst>
              </a:tr>
              <a:tr h="206553">
                <a:tc>
                  <a:txBody>
                    <a:bodyPr/>
                    <a:lstStyle/>
                    <a:p>
                      <a:pPr algn="r" fontAlgn="ctr"/>
                      <a:r>
                        <a:rPr lang="en-GB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14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17.5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-2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-2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-35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↓Q2b</a:t>
                      </a:r>
                      <a:r>
                        <a:rPr lang="en-GB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lang="en-GB" sz="14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↑others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↓Q2b</a:t>
                      </a:r>
                      <a:r>
                        <a:rPr lang="en-GB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lang="en-GB" sz="14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↑others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full Q2b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GB" sz="1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6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>
                    <a:solidFill>
                      <a:srgbClr val="EAF4F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extLst>
                  <a:ext uri="{0D108BD9-81ED-4DB2-BD59-A6C34878D82A}">
                    <a16:rowId xmlns="" xmlns:a16="http://schemas.microsoft.com/office/drawing/2014/main" val="1002119051"/>
                  </a:ext>
                </a:extLst>
              </a:tr>
              <a:tr h="206553">
                <a:tc>
                  <a:txBody>
                    <a:bodyPr/>
                    <a:lstStyle/>
                    <a:p>
                      <a:pPr algn="r" fontAlgn="ctr"/>
                      <a:r>
                        <a:rPr lang="en-GB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15.5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-35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↓Q3a</a:t>
                      </a:r>
                      <a:r>
                        <a:rPr lang="en-GB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lang="en-GB" sz="14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↑others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↓Q3a</a:t>
                      </a:r>
                      <a:r>
                        <a:rPr lang="en-GB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lang="en-GB" sz="14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↑others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full Q3a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GB" sz="1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6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>
                    <a:solidFill>
                      <a:srgbClr val="EAF4F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extLst>
                  <a:ext uri="{0D108BD9-81ED-4DB2-BD59-A6C34878D82A}">
                    <a16:rowId xmlns="" xmlns:a16="http://schemas.microsoft.com/office/drawing/2014/main" val="1670846553"/>
                  </a:ext>
                </a:extLst>
              </a:tr>
              <a:tr h="206553">
                <a:tc>
                  <a:txBody>
                    <a:bodyPr/>
                    <a:lstStyle/>
                    <a:p>
                      <a:pPr algn="r" fontAlgn="ctr"/>
                      <a:r>
                        <a:rPr lang="en-GB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16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15.5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-35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↓Q3b</a:t>
                      </a:r>
                      <a:r>
                        <a:rPr lang="en-GB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lang="en-GB" sz="14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↑others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↓Q3b</a:t>
                      </a:r>
                      <a:r>
                        <a:rPr lang="en-GB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lang="en-GB" sz="14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↑others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full Q3b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GB" sz="1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6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>
                    <a:solidFill>
                      <a:srgbClr val="EAF4F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extLst>
                  <a:ext uri="{0D108BD9-81ED-4DB2-BD59-A6C34878D82A}">
                    <a16:rowId xmlns="" xmlns:a16="http://schemas.microsoft.com/office/drawing/2014/main" val="609496189"/>
                  </a:ext>
                </a:extLst>
              </a:tr>
              <a:tr h="206553">
                <a:tc>
                  <a:txBody>
                    <a:bodyPr/>
                    <a:lstStyle/>
                    <a:p>
                      <a:pPr algn="r" fontAlgn="ctr"/>
                      <a:r>
                        <a:rPr lang="en-GB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17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16.23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-2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-35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↓Q1a</a:t>
                      </a:r>
                      <a:r>
                        <a:rPr lang="en-GB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lang="en-GB" sz="14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↑others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↓Q1a</a:t>
                      </a:r>
                      <a:r>
                        <a:rPr lang="en-GB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lang="en-GB" sz="14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↑others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GB" sz="1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6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>
                    <a:solidFill>
                      <a:srgbClr val="EAF4F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 CLIQ-Q1a +QH-Q1a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511905231"/>
                  </a:ext>
                </a:extLst>
              </a:tr>
              <a:tr h="206553">
                <a:tc>
                  <a:txBody>
                    <a:bodyPr/>
                    <a:lstStyle/>
                    <a:p>
                      <a:pPr algn="r" fontAlgn="ctr"/>
                      <a:r>
                        <a:rPr lang="en-GB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18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16.23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-2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35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↓Q1b</a:t>
                      </a:r>
                      <a:r>
                        <a:rPr lang="en-GB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lang="en-GB" sz="14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↑others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↓Q1b</a:t>
                      </a:r>
                      <a:r>
                        <a:rPr lang="en-GB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lang="en-GB" sz="14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↑others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GB" sz="1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6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>
                    <a:solidFill>
                      <a:srgbClr val="EAF4F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 CLIQ-Q1b +QH-Q1b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348950171"/>
                  </a:ext>
                </a:extLst>
              </a:tr>
              <a:tr h="206553">
                <a:tc>
                  <a:txBody>
                    <a:bodyPr/>
                    <a:lstStyle/>
                    <a:p>
                      <a:pPr algn="r" fontAlgn="ctr"/>
                      <a:r>
                        <a:rPr lang="en-GB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19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14.23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↓Q2a</a:t>
                      </a:r>
                      <a:r>
                        <a:rPr lang="en-GB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lang="en-GB" sz="14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↑others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↓Q2a</a:t>
                      </a:r>
                      <a:r>
                        <a:rPr lang="en-GB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lang="en-GB" sz="14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↑others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GB" sz="1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6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>
                    <a:solidFill>
                      <a:srgbClr val="EAF4F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 CLIQ-Q2a +QH-Q2a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169369398"/>
                  </a:ext>
                </a:extLst>
              </a:tr>
              <a:tr h="206553">
                <a:tc>
                  <a:txBody>
                    <a:bodyPr/>
                    <a:lstStyle/>
                    <a:p>
                      <a:pPr algn="r" fontAlgn="ctr"/>
                      <a:r>
                        <a:rPr lang="en-GB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14.23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↓Q2b</a:t>
                      </a:r>
                      <a:r>
                        <a:rPr lang="en-GB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lang="en-GB" sz="14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↑others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↓Q2b</a:t>
                      </a:r>
                      <a:r>
                        <a:rPr lang="en-GB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lang="en-GB" sz="14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↑others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GB" sz="1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6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>
                    <a:solidFill>
                      <a:srgbClr val="EAF4F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 CLIQ-Q2b +QH-Q2b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139912146"/>
                  </a:ext>
                </a:extLst>
              </a:tr>
              <a:tr h="206553">
                <a:tc>
                  <a:txBody>
                    <a:bodyPr/>
                    <a:lstStyle/>
                    <a:p>
                      <a:pPr algn="r" fontAlgn="ctr"/>
                      <a:r>
                        <a:rPr lang="en-GB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16.23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-2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↓Q3a</a:t>
                      </a:r>
                      <a:r>
                        <a:rPr lang="en-GB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lang="en-GB" sz="14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↑others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↓Q3a</a:t>
                      </a:r>
                      <a:r>
                        <a:rPr lang="en-GB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lang="en-GB" sz="14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↑others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GB" sz="1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6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>
                    <a:solidFill>
                      <a:srgbClr val="EAF4F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 CLIQ-Q3a +QH-Q3a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704924646"/>
                  </a:ext>
                </a:extLst>
              </a:tr>
              <a:tr h="206553">
                <a:tc>
                  <a:txBody>
                    <a:bodyPr/>
                    <a:lstStyle/>
                    <a:p>
                      <a:pPr algn="r" fontAlgn="ctr"/>
                      <a:r>
                        <a:rPr lang="en-GB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16.23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-2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↓Q3b</a:t>
                      </a:r>
                      <a:r>
                        <a:rPr lang="en-GB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lang="en-GB" sz="14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↑others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↓Q3b</a:t>
                      </a:r>
                      <a:r>
                        <a:rPr lang="en-GB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lang="en-GB" sz="14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↑others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GB" sz="1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6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>
                    <a:solidFill>
                      <a:srgbClr val="EAF4F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 CLIQ-Q3b +QH-Q3b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21029254"/>
                  </a:ext>
                </a:extLst>
              </a:tr>
              <a:tr h="206553">
                <a:tc>
                  <a:txBody>
                    <a:bodyPr/>
                    <a:lstStyle/>
                    <a:p>
                      <a:pPr algn="r" fontAlgn="ctr"/>
                      <a:r>
                        <a:rPr lang="en-GB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17.5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ref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ref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GB" sz="1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6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>
                    <a:solidFill>
                      <a:srgbClr val="EAF4F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short in Q1 crowbar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872812951"/>
                  </a:ext>
                </a:extLst>
              </a:tr>
              <a:tr h="206553">
                <a:tc>
                  <a:txBody>
                    <a:bodyPr/>
                    <a:lstStyle/>
                    <a:p>
                      <a:pPr algn="r" fontAlgn="ctr"/>
                      <a:r>
                        <a:rPr lang="en-GB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24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15.5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-35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↓Q1b</a:t>
                      </a:r>
                      <a:r>
                        <a:rPr lang="en-GB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lang="en-GB" sz="14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↑others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↓Q1b</a:t>
                      </a:r>
                      <a:r>
                        <a:rPr lang="en-GB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lang="en-GB" sz="14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↑others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full Q1b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6</a:t>
                      </a:r>
                      <a:endParaRPr kumimoji="0" lang="en-GB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>
                    <a:solidFill>
                      <a:srgbClr val="EAF4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short in Q1 crowbar</a:t>
                      </a:r>
                      <a:endParaRPr lang="en-GB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227881940"/>
                  </a:ext>
                </a:extLst>
              </a:tr>
              <a:tr h="206553">
                <a:tc>
                  <a:txBody>
                    <a:bodyPr/>
                    <a:lstStyle/>
                    <a:p>
                      <a:pPr algn="r" fontAlgn="ctr"/>
                      <a:r>
                        <a:rPr lang="en-GB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16.23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-2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35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↓Q1b</a:t>
                      </a:r>
                      <a:r>
                        <a:rPr lang="en-GB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lang="en-GB" sz="14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↑others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↓Q1b</a:t>
                      </a:r>
                      <a:r>
                        <a:rPr lang="en-GB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lang="en-GB" sz="14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↑others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</a:t>
                      </a:r>
                      <a:endParaRPr kumimoji="0" lang="en-GB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 CLIQ-Q1b +QH-Q1b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169860243"/>
                  </a:ext>
                </a:extLst>
              </a:tr>
              <a:tr h="206553">
                <a:tc>
                  <a:txBody>
                    <a:bodyPr/>
                    <a:lstStyle/>
                    <a:p>
                      <a:pPr algn="r" fontAlgn="ctr"/>
                      <a:r>
                        <a:rPr lang="en-GB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26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16.23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-2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↓Q3b</a:t>
                      </a:r>
                      <a:r>
                        <a:rPr lang="en-GB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lang="en-GB" sz="14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↑others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↓Q3b</a:t>
                      </a:r>
                      <a:r>
                        <a:rPr lang="en-GB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lang="en-GB" sz="14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↑others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</a:t>
                      </a:r>
                      <a:endParaRPr kumimoji="0" lang="en-GB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 CLIQ-Q3b +QH-Q3b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944565676"/>
                  </a:ext>
                </a:extLst>
              </a:tr>
              <a:tr h="206553">
                <a:tc>
                  <a:txBody>
                    <a:bodyPr/>
                    <a:lstStyle/>
                    <a:p>
                      <a:pPr algn="r" fontAlgn="ctr"/>
                      <a:r>
                        <a:rPr lang="en-GB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27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15.5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-35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↓Q1b</a:t>
                      </a:r>
                      <a:r>
                        <a:rPr lang="en-GB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lang="en-GB" sz="14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↑others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↓Q1b</a:t>
                      </a:r>
                      <a:r>
                        <a:rPr lang="en-GB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lang="en-GB" sz="14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↑others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full Q1b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</a:t>
                      </a:r>
                      <a:endParaRPr kumimoji="0" lang="en-GB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extLst>
                  <a:ext uri="{0D108BD9-81ED-4DB2-BD59-A6C34878D82A}">
                    <a16:rowId xmlns="" xmlns:a16="http://schemas.microsoft.com/office/drawing/2014/main" val="974175787"/>
                  </a:ext>
                </a:extLst>
              </a:tr>
              <a:tr h="206553">
                <a:tc>
                  <a:txBody>
                    <a:bodyPr/>
                    <a:lstStyle/>
                    <a:p>
                      <a:pPr algn="r" fontAlgn="ctr"/>
                      <a:r>
                        <a:rPr lang="en-GB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28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15.5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-35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↓Q3b</a:t>
                      </a:r>
                      <a:r>
                        <a:rPr lang="en-GB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lang="en-GB" sz="14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↑others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↓Q3b</a:t>
                      </a:r>
                      <a:r>
                        <a:rPr lang="en-GB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lang="en-GB" sz="14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↑others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full Q3b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</a:t>
                      </a:r>
                      <a:endParaRPr kumimoji="0" lang="en-GB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839" marT="3839" marB="0" anchor="ctr"/>
                </a:tc>
                <a:extLst>
                  <a:ext uri="{0D108BD9-81ED-4DB2-BD59-A6C34878D82A}">
                    <a16:rowId xmlns="" xmlns:a16="http://schemas.microsoft.com/office/drawing/2014/main" val="316229990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-19270" y="1628800"/>
            <a:ext cx="1578834" cy="67237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marR="0" indent="0" algn="ctr" defTabSz="914400" latinLnBrk="0">
              <a:lnSpc>
                <a:spcPct val="100000"/>
              </a:lnSpc>
              <a:buClrTx/>
              <a:buSzTx/>
              <a:buFontTx/>
              <a:buNone/>
              <a:tabLst/>
              <a:defRPr kumimoji="0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defRPr>
            </a:lvl1pPr>
            <a:lvl2pPr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800" dirty="0" smtClean="0"/>
              <a:t>Power supply initial currents</a:t>
            </a:r>
            <a:endParaRPr lang="en-GB" sz="1800" dirty="0"/>
          </a:p>
        </p:txBody>
      </p:sp>
      <p:sp>
        <p:nvSpPr>
          <p:cNvPr id="6" name="TextBox 5"/>
          <p:cNvSpPr txBox="1"/>
          <p:nvPr/>
        </p:nvSpPr>
        <p:spPr>
          <a:xfrm>
            <a:off x="-19270" y="459826"/>
            <a:ext cx="1578834" cy="100969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marR="0" indent="0" algn="ctr" defTabSz="914400" latinLnBrk="0">
              <a:lnSpc>
                <a:spcPct val="100000"/>
              </a:lnSpc>
              <a:buClrTx/>
              <a:buSzTx/>
              <a:buFontTx/>
              <a:buNone/>
              <a:tabLst/>
              <a:defRPr kumimoji="0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defRPr>
            </a:lvl1pPr>
            <a:lvl2pPr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800" b="1" dirty="0" smtClean="0"/>
              <a:t>Assumptions to identify the </a:t>
            </a:r>
            <a:r>
              <a:rPr lang="en-US" sz="1800" b="1" u="sng" dirty="0" smtClean="0"/>
              <a:t>worst-cases</a:t>
            </a:r>
            <a:endParaRPr lang="en-GB" sz="1800" b="1" u="sng" dirty="0"/>
          </a:p>
        </p:txBody>
      </p:sp>
      <p:sp>
        <p:nvSpPr>
          <p:cNvPr id="7" name="TextBox 6"/>
          <p:cNvSpPr txBox="1"/>
          <p:nvPr/>
        </p:nvSpPr>
        <p:spPr>
          <a:xfrm>
            <a:off x="-19270" y="2460457"/>
            <a:ext cx="1578834" cy="672377"/>
          </a:xfrm>
          <a:prstGeom prst="rect">
            <a:avLst/>
          </a:prstGeom>
          <a:solidFill>
            <a:srgbClr val="CC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marR="0" indent="0" algn="ctr" defTabSz="914400" latinLnBrk="0">
              <a:lnSpc>
                <a:spcPct val="100000"/>
              </a:lnSpc>
              <a:buClrTx/>
              <a:buSzTx/>
              <a:buFontTx/>
              <a:buNone/>
              <a:tabLst/>
              <a:defRPr kumimoji="0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defRPr>
            </a:lvl1pPr>
            <a:lvl2pPr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800" dirty="0" smtClean="0"/>
              <a:t>Conductor parameters</a:t>
            </a:r>
            <a:endParaRPr lang="en-GB" sz="1800" dirty="0"/>
          </a:p>
        </p:txBody>
      </p:sp>
      <p:sp>
        <p:nvSpPr>
          <p:cNvPr id="8" name="TextBox 7"/>
          <p:cNvSpPr txBox="1"/>
          <p:nvPr/>
        </p:nvSpPr>
        <p:spPr>
          <a:xfrm>
            <a:off x="-19270" y="3292114"/>
            <a:ext cx="1578834" cy="85696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marR="0" indent="0" algn="ctr" defTabSz="914400" latinLnBrk="0">
              <a:lnSpc>
                <a:spcPct val="100000"/>
              </a:lnSpc>
              <a:buClrTx/>
              <a:buSzTx/>
              <a:buFontTx/>
              <a:buNone/>
              <a:tabLst/>
              <a:defRPr kumimoji="0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defRPr>
            </a:lvl1pPr>
            <a:lvl2pPr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800" dirty="0" smtClean="0"/>
              <a:t>Complete magnet quenches</a:t>
            </a:r>
            <a:endParaRPr lang="en-GB" sz="1800" dirty="0"/>
          </a:p>
        </p:txBody>
      </p:sp>
      <p:sp>
        <p:nvSpPr>
          <p:cNvPr id="10" name="TextBox 9"/>
          <p:cNvSpPr txBox="1"/>
          <p:nvPr/>
        </p:nvSpPr>
        <p:spPr>
          <a:xfrm>
            <a:off x="-19270" y="4308360"/>
            <a:ext cx="1578834" cy="672377"/>
          </a:xfrm>
          <a:prstGeom prst="rect">
            <a:avLst/>
          </a:prstGeom>
          <a:solidFill>
            <a:srgbClr val="FF99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marR="0" indent="0" algn="ctr" defTabSz="914400" latinLnBrk="0">
              <a:lnSpc>
                <a:spcPct val="100000"/>
              </a:lnSpc>
              <a:buClrTx/>
              <a:buSzTx/>
              <a:buFontTx/>
              <a:buNone/>
              <a:tabLst/>
              <a:defRPr kumimoji="0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defRPr>
            </a:lvl1pPr>
            <a:lvl2pPr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800" dirty="0" smtClean="0"/>
              <a:t>Diode forward voltage</a:t>
            </a:r>
            <a:endParaRPr lang="en-GB" sz="1800" dirty="0"/>
          </a:p>
        </p:txBody>
      </p:sp>
      <p:sp>
        <p:nvSpPr>
          <p:cNvPr id="12" name="TextBox 11"/>
          <p:cNvSpPr txBox="1"/>
          <p:nvPr/>
        </p:nvSpPr>
        <p:spPr>
          <a:xfrm>
            <a:off x="-19270" y="5140017"/>
            <a:ext cx="1578834" cy="672377"/>
          </a:xfrm>
          <a:prstGeom prst="rect">
            <a:avLst/>
          </a:prstGeom>
          <a:solidFill>
            <a:srgbClr val="FF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marR="0" indent="0" algn="ctr" defTabSz="914400" latinLnBrk="0">
              <a:lnSpc>
                <a:spcPct val="100000"/>
              </a:lnSpc>
              <a:buClrTx/>
              <a:buSzTx/>
              <a:buFontTx/>
              <a:buNone/>
              <a:tabLst/>
              <a:defRPr kumimoji="0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defRPr>
            </a:lvl1pPr>
            <a:lvl2pPr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800" dirty="0" smtClean="0"/>
              <a:t>Failure cases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1507319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 descr="Diagram&#10;&#10;Description automatically generated">
            <a:extLst>
              <a:ext uri="{FF2B5EF4-FFF2-40B4-BE49-F238E27FC236}">
                <a16:creationId xmlns:a16="http://schemas.microsoft.com/office/drawing/2014/main" xmlns="" id="{89341CCC-C01A-40A7-A515-8AC9C233BE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7408" y="548680"/>
            <a:ext cx="10657184" cy="384740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416" y="44624"/>
            <a:ext cx="11222984" cy="432048"/>
          </a:xfrm>
        </p:spPr>
        <p:txBody>
          <a:bodyPr/>
          <a:lstStyle/>
          <a:p>
            <a:r>
              <a:rPr lang="en-GB" dirty="0" smtClean="0"/>
              <a:t>Circuit branches considered in the analysis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392337" y="4644129"/>
          <a:ext cx="11430063" cy="14630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680520">
                  <a:extLst>
                    <a:ext uri="{9D8B030D-6E8A-4147-A177-3AD203B41FA5}">
                      <a16:colId xmlns="" xmlns:a16="http://schemas.microsoft.com/office/drawing/2014/main" val="807418413"/>
                    </a:ext>
                  </a:extLst>
                </a:gridCol>
                <a:gridCol w="4482275">
                  <a:extLst>
                    <a:ext uri="{9D8B030D-6E8A-4147-A177-3AD203B41FA5}">
                      <a16:colId xmlns="" xmlns:a16="http://schemas.microsoft.com/office/drawing/2014/main" val="3912136044"/>
                    </a:ext>
                  </a:extLst>
                </a:gridCol>
                <a:gridCol w="2267268">
                  <a:extLst>
                    <a:ext uri="{9D8B030D-6E8A-4147-A177-3AD203B41FA5}">
                      <a16:colId xmlns="" xmlns:a16="http://schemas.microsoft.com/office/drawing/2014/main" val="416977408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Identify</a:t>
                      </a:r>
                      <a:r>
                        <a:rPr lang="en-US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b="1" baseline="0" dirty="0" smtClean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conservative worst-cases</a:t>
                      </a:r>
                      <a:r>
                        <a:rPr lang="en-US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for these components based on circuit operating cases, failure cases, magnet conductor parameters. For each case, calculate </a:t>
                      </a:r>
                      <a:r>
                        <a:rPr lang="en-US" b="1" baseline="0" dirty="0" smtClean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peak current</a:t>
                      </a:r>
                      <a:r>
                        <a:rPr lang="en-US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and </a:t>
                      </a:r>
                      <a:r>
                        <a:rPr lang="en-US" b="1" baseline="0" dirty="0" smtClean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thermal load</a:t>
                      </a:r>
                      <a:r>
                        <a:rPr lang="en-US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58775" indent="-358775">
                        <a:buFont typeface="+mj-lt"/>
                        <a:buAutoNum type="arabicPeriod"/>
                      </a:pPr>
                      <a:r>
                        <a:rPr lang="en-US" sz="18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Main power supply crowbar and leads</a:t>
                      </a:r>
                    </a:p>
                    <a:p>
                      <a:pPr marL="358775" indent="-358775">
                        <a:buFont typeface="+mj-lt"/>
                        <a:buAutoNum type="arabicPeriod"/>
                      </a:pPr>
                      <a:r>
                        <a:rPr lang="en-US" sz="18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Q1 trim power supply crowbar and leads</a:t>
                      </a:r>
                    </a:p>
                    <a:p>
                      <a:pPr marL="358775" indent="-358775">
                        <a:buFont typeface="+mj-lt"/>
                        <a:buAutoNum type="arabicPeriod"/>
                      </a:pPr>
                      <a:r>
                        <a:rPr lang="en-US" sz="18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Q3 trim power supply crowbar and leads</a:t>
                      </a:r>
                    </a:p>
                    <a:p>
                      <a:pPr marL="358775" indent="-358775">
                        <a:buFont typeface="+mj-lt"/>
                        <a:buAutoNum type="arabicPeriod"/>
                      </a:pPr>
                      <a:r>
                        <a:rPr lang="en-US" sz="18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Q1a trim power supply crowbar and leads</a:t>
                      </a:r>
                    </a:p>
                    <a:p>
                      <a:pPr marL="358775" marR="0" lvl="0" indent="-358775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n-US" sz="18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Main power supply reverse Diodes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58775" indent="-358775">
                        <a:buFont typeface="+mj-lt"/>
                        <a:buAutoNum type="arabicPeriod" startAt="6"/>
                      </a:pPr>
                      <a:r>
                        <a:rPr lang="en-US" sz="18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Q3a Warm Diodes</a:t>
                      </a:r>
                    </a:p>
                    <a:p>
                      <a:pPr marL="358775" indent="-358775">
                        <a:buFont typeface="+mj-lt"/>
                        <a:buAutoNum type="arabicPeriod" startAt="6"/>
                      </a:pPr>
                      <a:r>
                        <a:rPr lang="en-US" sz="18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Q1 Cold Diodes</a:t>
                      </a:r>
                    </a:p>
                    <a:p>
                      <a:pPr marL="358775" indent="-358775">
                        <a:buFont typeface="+mj-lt"/>
                        <a:buAutoNum type="arabicPeriod" startAt="6"/>
                      </a:pPr>
                      <a:r>
                        <a:rPr lang="en-US" sz="18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Q2a Cold Diodes</a:t>
                      </a:r>
                    </a:p>
                    <a:p>
                      <a:pPr marL="358775" indent="-358775">
                        <a:buFont typeface="+mj-lt"/>
                        <a:buAutoNum type="arabicPeriod" startAt="6"/>
                      </a:pPr>
                      <a:r>
                        <a:rPr lang="en-US" sz="18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Q2b Cold Diodes</a:t>
                      </a:r>
                    </a:p>
                    <a:p>
                      <a:pPr marL="358775" indent="-358775">
                        <a:buFont typeface="+mj-lt"/>
                        <a:buAutoNum type="arabicPeriod" startAt="6"/>
                      </a:pPr>
                      <a:r>
                        <a:rPr lang="en-US" sz="18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Q3 Cold Diodes</a:t>
                      </a:r>
                      <a:endParaRPr lang="en-US" sz="18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278569024"/>
                  </a:ext>
                </a:extLst>
              </a:tr>
            </a:tbl>
          </a:graphicData>
        </a:graphic>
      </p:graphicFrame>
      <p:sp>
        <p:nvSpPr>
          <p:cNvPr id="8" name="Oval 7"/>
          <p:cNvSpPr/>
          <p:nvPr/>
        </p:nvSpPr>
        <p:spPr>
          <a:xfrm>
            <a:off x="6888088" y="1340768"/>
            <a:ext cx="360040" cy="360040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endParaRPr lang="en-GB" sz="20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6383836" y="620688"/>
            <a:ext cx="360040" cy="360040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  <a:endParaRPr lang="en-GB" sz="20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4007768" y="2060848"/>
            <a:ext cx="360040" cy="360040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endParaRPr lang="en-GB" sz="20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10080104" y="1889150"/>
            <a:ext cx="360040" cy="360040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endParaRPr lang="en-GB" sz="20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1775520" y="2433359"/>
            <a:ext cx="360040" cy="360040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endParaRPr lang="en-GB" sz="20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7824192" y="2433359"/>
            <a:ext cx="360040" cy="360040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</a:t>
            </a:r>
            <a:endParaRPr lang="en-GB" sz="20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Oval 16"/>
          <p:cNvSpPr/>
          <p:nvPr/>
        </p:nvSpPr>
        <p:spPr>
          <a:xfrm>
            <a:off x="3359696" y="3084523"/>
            <a:ext cx="360040" cy="360040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</a:t>
            </a:r>
            <a:endParaRPr lang="en-GB" sz="20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5519936" y="3084523"/>
            <a:ext cx="360040" cy="360040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8</a:t>
            </a:r>
            <a:endParaRPr lang="en-GB" sz="20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Oval 18"/>
          <p:cNvSpPr/>
          <p:nvPr/>
        </p:nvSpPr>
        <p:spPr>
          <a:xfrm>
            <a:off x="6270888" y="3084523"/>
            <a:ext cx="360040" cy="360040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9</a:t>
            </a:r>
            <a:endParaRPr lang="en-GB" sz="20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8328248" y="3084523"/>
            <a:ext cx="413640" cy="360040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</a:t>
            </a:r>
            <a:endParaRPr lang="en-GB" sz="20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42FA31F9-C33A-482C-A69F-E0C425A33E53}"/>
              </a:ext>
            </a:extLst>
          </p:cNvPr>
          <p:cNvSpPr txBox="1"/>
          <p:nvPr/>
        </p:nvSpPr>
        <p:spPr>
          <a:xfrm>
            <a:off x="7896200" y="6248345"/>
            <a:ext cx="35895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i="1" dirty="0">
                <a:solidFill>
                  <a:srgbClr val="00B050"/>
                </a:solidFill>
              </a:rPr>
              <a:t>Schematic courtesy of S. Yammine</a:t>
            </a:r>
          </a:p>
        </p:txBody>
      </p:sp>
    </p:spTree>
    <p:extLst>
      <p:ext uri="{BB962C8B-B14F-4D97-AF65-F5344CB8AC3E}">
        <p14:creationId xmlns:p14="http://schemas.microsoft.com/office/powerpoint/2010/main" val="2089109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416" y="44624"/>
            <a:ext cx="11222984" cy="432048"/>
          </a:xfrm>
        </p:spPr>
        <p:txBody>
          <a:bodyPr/>
          <a:lstStyle/>
          <a:p>
            <a:r>
              <a:rPr lang="en-US" dirty="0" smtClean="0"/>
              <a:t>Reference circuit discharge after a quench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42FA31F9-C33A-482C-A69F-E0C425A33E53}"/>
              </a:ext>
            </a:extLst>
          </p:cNvPr>
          <p:cNvSpPr txBox="1"/>
          <p:nvPr/>
        </p:nvSpPr>
        <p:spPr>
          <a:xfrm>
            <a:off x="7896200" y="6248345"/>
            <a:ext cx="35895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i="1" dirty="0" smtClean="0">
                <a:solidFill>
                  <a:srgbClr val="00B050"/>
                </a:solidFill>
              </a:rPr>
              <a:t>STEAM simulations</a:t>
            </a:r>
            <a:endParaRPr lang="en-GB" sz="1200" i="1" dirty="0">
              <a:solidFill>
                <a:srgbClr val="00B05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1157" y="1089706"/>
            <a:ext cx="5904655" cy="442752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503" y="1089706"/>
            <a:ext cx="5904653" cy="442752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235220" y="1017696"/>
            <a:ext cx="3096344" cy="3684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Magnets</a:t>
            </a: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319656" y="1017697"/>
            <a:ext cx="3960920" cy="3684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Current </a:t>
            </a:r>
            <a:r>
              <a:rPr lang="en-GB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leads, Crowbars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, Diodes</a:t>
            </a: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8930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416" y="44624"/>
            <a:ext cx="11222984" cy="432048"/>
          </a:xfrm>
        </p:spPr>
        <p:txBody>
          <a:bodyPr/>
          <a:lstStyle/>
          <a:p>
            <a:r>
              <a:rPr lang="en-GB" dirty="0" smtClean="0"/>
              <a:t>Factor considered while identifying </a:t>
            </a:r>
            <a:r>
              <a:rPr lang="en-GB" dirty="0" smtClean="0"/>
              <a:t>the worst-cases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8" name="TextBox 7"/>
          <p:cNvSpPr txBox="1"/>
          <p:nvPr/>
        </p:nvSpPr>
        <p:spPr>
          <a:xfrm>
            <a:off x="268694" y="1997476"/>
            <a:ext cx="2082890" cy="192895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marR="0" indent="0" algn="ctr" defTabSz="914400" latinLnBrk="0">
              <a:lnSpc>
                <a:spcPct val="100000"/>
              </a:lnSpc>
              <a:buClrTx/>
              <a:buSzTx/>
              <a:buFontTx/>
              <a:buNone/>
              <a:tabLst/>
              <a:defRPr kumimoji="0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defRPr>
            </a:lvl1pPr>
            <a:lvl2pPr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400" dirty="0" smtClean="0"/>
              <a:t>Power supply initial currents</a:t>
            </a:r>
            <a:endParaRPr lang="en-GB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2577928" y="1997476"/>
            <a:ext cx="2082890" cy="192895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marR="0" indent="0" algn="ctr" defTabSz="914400" latinLnBrk="0">
              <a:lnSpc>
                <a:spcPct val="100000"/>
              </a:lnSpc>
              <a:buClrTx/>
              <a:buSzTx/>
              <a:buFontTx/>
              <a:buNone/>
              <a:tabLst/>
              <a:defRPr kumimoji="0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defRPr>
            </a:lvl1pPr>
            <a:lvl2pPr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400" dirty="0" smtClean="0"/>
              <a:t>Conductor parameters</a:t>
            </a:r>
            <a:endParaRPr lang="en-GB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4887162" y="1997476"/>
            <a:ext cx="2441367" cy="192895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marR="0" indent="0" algn="ctr" defTabSz="914400" latinLnBrk="0">
              <a:lnSpc>
                <a:spcPct val="100000"/>
              </a:lnSpc>
              <a:buClrTx/>
              <a:buSzTx/>
              <a:buFontTx/>
              <a:buNone/>
              <a:tabLst/>
              <a:defRPr kumimoji="0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defRPr>
            </a:lvl1pPr>
            <a:lvl2pPr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400" dirty="0"/>
              <a:t>Sudden </a:t>
            </a:r>
            <a:r>
              <a:rPr lang="en-US" sz="2400" dirty="0" smtClean="0"/>
              <a:t>quench </a:t>
            </a:r>
          </a:p>
          <a:p>
            <a:r>
              <a:rPr lang="en-US" sz="2400" dirty="0" smtClean="0"/>
              <a:t>of whole magnet</a:t>
            </a:r>
            <a:endParaRPr lang="en-GB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7554873" y="1988840"/>
            <a:ext cx="2082890" cy="192895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marR="0" indent="0" algn="ctr" defTabSz="914400" latinLnBrk="0">
              <a:lnSpc>
                <a:spcPct val="100000"/>
              </a:lnSpc>
              <a:buClrTx/>
              <a:buSzTx/>
              <a:buFontTx/>
              <a:buNone/>
              <a:tabLst/>
              <a:defRPr kumimoji="0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defRPr>
            </a:lvl1pPr>
            <a:lvl2pPr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400" dirty="0" smtClean="0"/>
              <a:t>Diode forward voltages</a:t>
            </a:r>
            <a:endParaRPr lang="en-GB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9864107" y="1997476"/>
            <a:ext cx="2082890" cy="192895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marR="0" indent="0" algn="ctr" defTabSz="914400" latinLnBrk="0">
              <a:lnSpc>
                <a:spcPct val="100000"/>
              </a:lnSpc>
              <a:buClrTx/>
              <a:buSzTx/>
              <a:buFontTx/>
              <a:buNone/>
              <a:tabLst/>
              <a:defRPr kumimoji="0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defRPr>
            </a:lvl1pPr>
            <a:lvl2pPr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400" dirty="0" smtClean="0"/>
              <a:t>Spurious triggers and failure cases</a:t>
            </a:r>
            <a:endParaRPr lang="en-GB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268693" y="4121712"/>
            <a:ext cx="11678303" cy="751132"/>
          </a:xfrm>
          <a:prstGeom prst="rect">
            <a:avLst/>
          </a:prstGeom>
          <a:solidFill>
            <a:srgbClr val="FF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marR="0" indent="0" algn="ctr" defTabSz="914400" latinLnBrk="0">
              <a:lnSpc>
                <a:spcPct val="100000"/>
              </a:lnSpc>
              <a:buClrTx/>
              <a:buSzTx/>
              <a:buFontTx/>
              <a:buNone/>
              <a:tabLst/>
              <a:defRPr kumimoji="0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defRPr>
            </a:lvl1pPr>
            <a:lvl2pPr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400" b="1" dirty="0" smtClean="0"/>
              <a:t>Very conservative worst-cases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1637836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 descr="Diagram&#10;&#10;Description automatically generated">
            <a:extLst>
              <a:ext uri="{FF2B5EF4-FFF2-40B4-BE49-F238E27FC236}">
                <a16:creationId xmlns:a16="http://schemas.microsoft.com/office/drawing/2014/main" xmlns="" id="{89341CCC-C01A-40A7-A515-8AC9C233BE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7408" y="548680"/>
            <a:ext cx="10657184" cy="384740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416" y="44624"/>
            <a:ext cx="11222984" cy="432048"/>
          </a:xfrm>
        </p:spPr>
        <p:txBody>
          <a:bodyPr/>
          <a:lstStyle/>
          <a:p>
            <a:r>
              <a:rPr lang="en-US" dirty="0" smtClean="0"/>
              <a:t>Example: Identify worst-case </a:t>
            </a:r>
            <a:r>
              <a:rPr lang="en-US" dirty="0"/>
              <a:t>for Q3a Warm </a:t>
            </a:r>
            <a:r>
              <a:rPr lang="en-US" dirty="0" smtClean="0"/>
              <a:t>Diode				-1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42FA31F9-C33A-482C-A69F-E0C425A33E53}"/>
              </a:ext>
            </a:extLst>
          </p:cNvPr>
          <p:cNvSpPr txBox="1"/>
          <p:nvPr/>
        </p:nvSpPr>
        <p:spPr>
          <a:xfrm>
            <a:off x="7896200" y="6248345"/>
            <a:ext cx="35895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i="1" dirty="0">
                <a:solidFill>
                  <a:srgbClr val="00B050"/>
                </a:solidFill>
              </a:rPr>
              <a:t>Schematic courtesy of S. Yammine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19336" y="5013176"/>
            <a:ext cx="11881320" cy="115212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 anchor="ctr"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I_main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=15.5 kA, I_trimQ1=0, I_trimQ3=2 kA, I_trimQ1a=-35 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All fours Q3a coils suddenly quench [</a:t>
            </a:r>
            <a:r>
              <a:rPr lang="en-US" sz="20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by choice this is unrealistically conservative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]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Q3a coils have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f_Cu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/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noCu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=1.1 and 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RRR=100. All other coils 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have </a:t>
            </a:r>
            <a:r>
              <a:rPr lang="en-US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f_Cu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/</a:t>
            </a:r>
            <a:r>
              <a:rPr lang="en-US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noCu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=1.3 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and 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RRR=300</a:t>
            </a:r>
          </a:p>
        </p:txBody>
      </p:sp>
      <p:sp>
        <p:nvSpPr>
          <p:cNvPr id="3" name="Rounded Rectangle 2"/>
          <p:cNvSpPr/>
          <p:nvPr/>
        </p:nvSpPr>
        <p:spPr>
          <a:xfrm>
            <a:off x="7680176" y="2204864"/>
            <a:ext cx="1728192" cy="1224136"/>
          </a:xfrm>
          <a:prstGeom prst="roundRect">
            <a:avLst/>
          </a:prstGeom>
          <a:solidFill>
            <a:schemeClr val="accent4">
              <a:lumMod val="20000"/>
              <a:lumOff val="80000"/>
              <a:alpha val="49000"/>
            </a:schemeClr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9336360" y="2708920"/>
            <a:ext cx="0" cy="108012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V="1">
            <a:off x="7824192" y="2708920"/>
            <a:ext cx="0" cy="108012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7824192" y="2708920"/>
            <a:ext cx="1512168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Oval 3"/>
          <p:cNvSpPr/>
          <p:nvPr/>
        </p:nvSpPr>
        <p:spPr>
          <a:xfrm>
            <a:off x="7824191" y="3512041"/>
            <a:ext cx="1440161" cy="493023"/>
          </a:xfrm>
          <a:prstGeom prst="ellipse">
            <a:avLst/>
          </a:prstGeom>
          <a:solidFill>
            <a:srgbClr val="FFFFCC">
              <a:alpha val="50000"/>
            </a:srgbClr>
          </a:solidFill>
          <a:ln>
            <a:solidFill>
              <a:srgbClr val="0070C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Oval 11"/>
          <p:cNvSpPr/>
          <p:nvPr/>
        </p:nvSpPr>
        <p:spPr>
          <a:xfrm>
            <a:off x="9379370" y="3517743"/>
            <a:ext cx="1440161" cy="493023"/>
          </a:xfrm>
          <a:prstGeom prst="ellipse">
            <a:avLst/>
          </a:prstGeom>
          <a:solidFill>
            <a:schemeClr val="bg2">
              <a:lumMod val="20000"/>
              <a:lumOff val="80000"/>
              <a:alpha val="50000"/>
            </a:schemeClr>
          </a:solidFill>
          <a:ln>
            <a:solidFill>
              <a:srgbClr val="0070C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04518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416" y="44624"/>
            <a:ext cx="11222984" cy="432048"/>
          </a:xfrm>
        </p:spPr>
        <p:txBody>
          <a:bodyPr/>
          <a:lstStyle/>
          <a:p>
            <a:r>
              <a:rPr lang="en-US" dirty="0" smtClean="0"/>
              <a:t>Example: Identify worst-case </a:t>
            </a:r>
            <a:r>
              <a:rPr lang="en-US" dirty="0"/>
              <a:t>for Q3a Warm </a:t>
            </a:r>
            <a:r>
              <a:rPr lang="en-US" dirty="0" smtClean="0"/>
              <a:t>Diode				-2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42FA31F9-C33A-482C-A69F-E0C425A33E53}"/>
              </a:ext>
            </a:extLst>
          </p:cNvPr>
          <p:cNvSpPr txBox="1"/>
          <p:nvPr/>
        </p:nvSpPr>
        <p:spPr>
          <a:xfrm>
            <a:off x="7896200" y="6248345"/>
            <a:ext cx="35895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i="1" dirty="0" smtClean="0">
                <a:solidFill>
                  <a:srgbClr val="00B050"/>
                </a:solidFill>
              </a:rPr>
              <a:t>STEAM simulations</a:t>
            </a:r>
            <a:endParaRPr lang="en-GB" sz="1200" i="1" dirty="0">
              <a:solidFill>
                <a:srgbClr val="00B05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1158" y="692698"/>
            <a:ext cx="5904653" cy="442752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503" y="692698"/>
            <a:ext cx="5904653" cy="4427526"/>
          </a:xfrm>
          <a:prstGeom prst="rect">
            <a:avLst/>
          </a:prstGeom>
        </p:spPr>
      </p:pic>
      <p:cxnSp>
        <p:nvCxnSpPr>
          <p:cNvPr id="13" name="Straight Arrow Connector 12"/>
          <p:cNvCxnSpPr>
            <a:stCxn id="14" idx="0"/>
          </p:cNvCxnSpPr>
          <p:nvPr/>
        </p:nvCxnSpPr>
        <p:spPr>
          <a:xfrm flipV="1">
            <a:off x="7290687" y="4581128"/>
            <a:ext cx="605513" cy="1041876"/>
          </a:xfrm>
          <a:prstGeom prst="straightConnector1">
            <a:avLst/>
          </a:prstGeom>
          <a:ln>
            <a:solidFill>
              <a:srgbClr val="C00000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097885" y="5623004"/>
            <a:ext cx="2385603" cy="36933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Peak current ~3.6 kA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235220" y="620688"/>
            <a:ext cx="3096344" cy="3684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Magnets</a:t>
            </a: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319656" y="620689"/>
            <a:ext cx="3960920" cy="3684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Current </a:t>
            </a:r>
            <a:r>
              <a:rPr lang="en-GB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leads, Crowbars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, Diodes</a:t>
            </a: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6034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416" y="44624"/>
            <a:ext cx="11222984" cy="432048"/>
          </a:xfrm>
        </p:spPr>
        <p:txBody>
          <a:bodyPr/>
          <a:lstStyle/>
          <a:p>
            <a:r>
              <a:rPr lang="en-GB" dirty="0"/>
              <a:t>Max identified peak currents and thermal loads</a:t>
            </a:r>
            <a:r>
              <a:rPr lang="en-GB" sz="2400" dirty="0"/>
              <a:t> (magnets excluded)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6" name="TextBox 5"/>
          <p:cNvSpPr txBox="1"/>
          <p:nvPr/>
        </p:nvSpPr>
        <p:spPr>
          <a:xfrm>
            <a:off x="479376" y="4797152"/>
            <a:ext cx="11103024" cy="129614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 anchor="ctr"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Values obtained at ultimate current under </a:t>
            </a:r>
            <a:r>
              <a:rPr lang="en-US" sz="22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very conservative assumptions</a:t>
            </a:r>
            <a:endParaRPr lang="en-US" sz="2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Circuit components </a:t>
            </a:r>
            <a:r>
              <a:rPr lang="en-US" sz="22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dimensioned</a:t>
            </a:r>
            <a:r>
              <a:rPr lang="en-US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 for these requirements without headaches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US" sz="22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proposed </a:t>
            </a:r>
            <a:r>
              <a:rPr lang="en-US" sz="22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change of crowbar</a:t>
            </a:r>
            <a:r>
              <a:rPr lang="en-US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 configuration did not increase significantly these figures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42FA31F9-C33A-482C-A69F-E0C425A33E53}"/>
              </a:ext>
            </a:extLst>
          </p:cNvPr>
          <p:cNvSpPr txBox="1"/>
          <p:nvPr/>
        </p:nvSpPr>
        <p:spPr>
          <a:xfrm>
            <a:off x="7896200" y="6248345"/>
            <a:ext cx="35895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i="1" dirty="0" smtClean="0">
                <a:solidFill>
                  <a:srgbClr val="00B050"/>
                </a:solidFill>
              </a:rPr>
              <a:t>STEAM simulations</a:t>
            </a:r>
            <a:endParaRPr lang="en-GB" sz="1200" i="1" dirty="0">
              <a:solidFill>
                <a:srgbClr val="00B050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9689606"/>
              </p:ext>
            </p:extLst>
          </p:nvPr>
        </p:nvGraphicFramePr>
        <p:xfrm>
          <a:off x="479376" y="1196752"/>
          <a:ext cx="11103024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25532"/>
                <a:gridCol w="2618204"/>
                <a:gridCol w="285928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Component</a:t>
                      </a:r>
                      <a:endParaRPr lang="it-IT" sz="2400" b="1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144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Peak current</a:t>
                      </a:r>
                      <a:endParaRPr lang="it-IT" sz="240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44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Characteristic</a:t>
                      </a:r>
                      <a:r>
                        <a:rPr lang="en-US" sz="240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 time</a:t>
                      </a:r>
                      <a:endParaRPr lang="it-IT" sz="240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44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 fontAlgn="b">
                        <a:buClr>
                          <a:srgbClr val="000000"/>
                        </a:buClr>
                        <a:buSzPts val="1100"/>
                        <a:buFont typeface="Calibri" panose="020F0502020204030204" pitchFamily="34" charset="0"/>
                        <a:buNone/>
                      </a:pPr>
                      <a:r>
                        <a:rPr lang="en-GB" sz="2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Main power supply crowbar and leads</a:t>
                      </a:r>
                    </a:p>
                  </a:txBody>
                  <a:tcPr marL="144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17.5 kA</a:t>
                      </a:r>
                      <a:endParaRPr lang="it-IT" sz="240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44000" marR="144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~120 </a:t>
                      </a:r>
                      <a:r>
                        <a:rPr lang="en-US" sz="2400" dirty="0" err="1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ms</a:t>
                      </a:r>
                      <a:endParaRPr lang="it-IT" sz="240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44000" marR="144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Calibri" panose="020F0502020204030204" pitchFamily="34" charset="0"/>
                        <a:buNone/>
                        <a:tabLst/>
                        <a:defRPr/>
                      </a:pPr>
                      <a:r>
                        <a:rPr lang="en-GB" sz="2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Q1/Q3 trim power supply leads</a:t>
                      </a:r>
                    </a:p>
                  </a:txBody>
                  <a:tcPr marL="144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&lt;5.0 kA</a:t>
                      </a:r>
                      <a:endParaRPr lang="it-IT" sz="2400" dirty="0" smtClean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44000" marR="144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~120 </a:t>
                      </a:r>
                      <a:r>
                        <a:rPr lang="en-US" sz="2400" dirty="0" err="1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ms</a:t>
                      </a:r>
                      <a:endParaRPr lang="it-IT" sz="240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44000" marR="144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Calibri" panose="020F0502020204030204" pitchFamily="34" charset="0"/>
                        <a:buNone/>
                        <a:tabLst/>
                        <a:defRPr/>
                      </a:pPr>
                      <a:r>
                        <a:rPr lang="en-GB" sz="2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Cold Diodes</a:t>
                      </a:r>
                    </a:p>
                  </a:txBody>
                  <a:tcPr marL="144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&lt;5.2 kA</a:t>
                      </a:r>
                      <a:endParaRPr lang="it-IT" sz="240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44000" marR="144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~120 </a:t>
                      </a:r>
                      <a:r>
                        <a:rPr lang="en-US" sz="2400" dirty="0" err="1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ms</a:t>
                      </a:r>
                      <a:endParaRPr lang="it-IT" sz="240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44000" marR="144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Calibri" panose="020F0502020204030204" pitchFamily="34" charset="0"/>
                        <a:buNone/>
                        <a:tabLst/>
                        <a:defRPr/>
                      </a:pPr>
                      <a:r>
                        <a:rPr lang="en-GB" sz="2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Q1a trim power supply crowbar and leads</a:t>
                      </a:r>
                    </a:p>
                  </a:txBody>
                  <a:tcPr marL="144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&lt;3.7 kA</a:t>
                      </a:r>
                      <a:endParaRPr lang="it-IT" sz="240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44000" marR="144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~100 </a:t>
                      </a:r>
                      <a:r>
                        <a:rPr lang="en-US" sz="2400" dirty="0" err="1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ms</a:t>
                      </a:r>
                      <a:endParaRPr lang="it-IT" sz="240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44000" marR="144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Calibri" panose="020F0502020204030204" pitchFamily="34" charset="0"/>
                        <a:buNone/>
                        <a:tabLst/>
                        <a:defRPr/>
                      </a:pPr>
                      <a:r>
                        <a:rPr lang="en-GB" sz="2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Q3a Warm Diodes</a:t>
                      </a:r>
                    </a:p>
                  </a:txBody>
                  <a:tcPr marL="144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&lt;3.6 kA</a:t>
                      </a:r>
                      <a:endParaRPr lang="it-IT" sz="240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44000" marR="144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~100 </a:t>
                      </a:r>
                      <a:r>
                        <a:rPr lang="en-US" sz="2400" dirty="0" err="1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ms</a:t>
                      </a:r>
                      <a:endParaRPr lang="it-IT" sz="240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44000" marR="144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Main power supply reverse Diodes</a:t>
                      </a:r>
                    </a:p>
                  </a:txBody>
                  <a:tcPr marL="144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&lt;1.0 kA</a:t>
                      </a:r>
                      <a:endParaRPr lang="it-IT" sz="240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44000" marR="144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~  15</a:t>
                      </a:r>
                      <a:r>
                        <a:rPr lang="en-US" sz="240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2400" baseline="0" dirty="0" err="1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ms</a:t>
                      </a:r>
                      <a:endParaRPr lang="it-IT" sz="240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44000" marR="144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01145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88844</TotalTime>
  <Words>3031</Words>
  <Application>Microsoft Office PowerPoint</Application>
  <PresentationFormat>Widescreen</PresentationFormat>
  <Paragraphs>846</Paragraphs>
  <Slides>30</Slides>
  <Notes>29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Times New Roman</vt:lpstr>
      <vt:lpstr>Wingdings</vt:lpstr>
      <vt:lpstr>Thème Office</vt:lpstr>
      <vt:lpstr>Update on the Inner Triplet quench simulations and current in the circuit branches</vt:lpstr>
      <vt:lpstr>Update on the Inner Triplet quench simulations and current in the circuit branches</vt:lpstr>
      <vt:lpstr>HL-LHC Inner Triplet Circuit</vt:lpstr>
      <vt:lpstr>Circuit branches considered in the analysis</vt:lpstr>
      <vt:lpstr>Reference circuit discharge after a quench</vt:lpstr>
      <vt:lpstr>Factor considered while identifying the worst-cases</vt:lpstr>
      <vt:lpstr>Example: Identify worst-case for Q3a Warm Diode    -1</vt:lpstr>
      <vt:lpstr>Example: Identify worst-case for Q3a Warm Diode    -2</vt:lpstr>
      <vt:lpstr>Max identified peak currents and thermal loads (magnets excluded)</vt:lpstr>
      <vt:lpstr>Update on the Inner Triplet quench simulations and current in the circuit branches</vt:lpstr>
      <vt:lpstr>MQXF magnet quench protection system</vt:lpstr>
      <vt:lpstr>MQXF quench protection strategy</vt:lpstr>
      <vt:lpstr>Simulation of quench discharge in the reference case</vt:lpstr>
      <vt:lpstr>PowerPoint Presentation</vt:lpstr>
      <vt:lpstr>Worst-case analysis</vt:lpstr>
      <vt:lpstr>Conclusion</vt:lpstr>
      <vt:lpstr>Annex</vt:lpstr>
      <vt:lpstr>HL-LHC Inner Triplet Circuit – Current baseline</vt:lpstr>
      <vt:lpstr>HL-LHC Inner Triplet Circuit – Fine tuning</vt:lpstr>
      <vt:lpstr>Quench protection heaters (QH)</vt:lpstr>
      <vt:lpstr>CLIQ (Coupling-Loss Induced Quench)</vt:lpstr>
      <vt:lpstr>[1.5-8 kA] Low-medium current: QHs are fully redundant</vt:lpstr>
      <vt:lpstr>Redundancy of the quench protection at low current</vt:lpstr>
      <vt:lpstr>Minimum quench-heater energy density to quench</vt:lpstr>
      <vt:lpstr>MQXFB prototype quench protection tests at low current</vt:lpstr>
      <vt:lpstr>Example of validation of simulation model [MQXFBP02, 16 kA]</vt:lpstr>
      <vt:lpstr>[8-17.5 kA] Redundancy of the quench protection at high current</vt:lpstr>
      <vt:lpstr>Simulated hot-spot temperature – Reference and worst-case</vt:lpstr>
      <vt:lpstr>Simulated peak voltage to ground – Reference and worst-case</vt:lpstr>
      <vt:lpstr>List of simulated cases</vt:lpstr>
    </vt:vector>
  </TitlesOfParts>
  <Company>APO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Emmanuele Ravaioli</dc:creator>
  <cp:lastModifiedBy>Emmanuele</cp:lastModifiedBy>
  <cp:revision>3088</cp:revision>
  <cp:lastPrinted>2019-07-05T06:58:47Z</cp:lastPrinted>
  <dcterms:created xsi:type="dcterms:W3CDTF">2016-02-12T10:02:27Z</dcterms:created>
  <dcterms:modified xsi:type="dcterms:W3CDTF">2022-09-20T21:27:12Z</dcterms:modified>
</cp:coreProperties>
</file>