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63" r:id="rId5"/>
    <p:sldId id="2557" r:id="rId6"/>
    <p:sldId id="2535" r:id="rId7"/>
    <p:sldId id="2556" r:id="rId8"/>
    <p:sldId id="2545" r:id="rId9"/>
    <p:sldId id="2540" r:id="rId10"/>
    <p:sldId id="334" r:id="rId11"/>
    <p:sldId id="262" r:id="rId12"/>
    <p:sldId id="2552" r:id="rId13"/>
    <p:sldId id="2561" r:id="rId14"/>
    <p:sldId id="2562" r:id="rId15"/>
    <p:sldId id="2565" r:id="rId16"/>
    <p:sldId id="2566" r:id="rId17"/>
    <p:sldId id="2586" r:id="rId18"/>
    <p:sldId id="2587" r:id="rId19"/>
    <p:sldId id="2548" r:id="rId20"/>
    <p:sldId id="2550" r:id="rId21"/>
    <p:sldId id="2554" r:id="rId22"/>
    <p:sldId id="2579" r:id="rId23"/>
    <p:sldId id="2581" r:id="rId24"/>
    <p:sldId id="2584" r:id="rId25"/>
    <p:sldId id="2541" r:id="rId26"/>
    <p:sldId id="2589" r:id="rId27"/>
    <p:sldId id="2588" r:id="rId28"/>
    <p:sldId id="266" r:id="rId29"/>
    <p:sldId id="2575" r:id="rId30"/>
    <p:sldId id="2567" r:id="rId31"/>
    <p:sldId id="2574" r:id="rId32"/>
    <p:sldId id="2546" r:id="rId3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24C1578-40E3-414C-A310-2E0D11B54BE0}">
          <p14:sldIdLst>
            <p14:sldId id="263"/>
          </p14:sldIdLst>
        </p14:section>
        <p14:section name="Overview" id="{DF8A9A44-D119-E741-AFCF-30200850A27D}">
          <p14:sldIdLst>
            <p14:sldId id="2557"/>
          </p14:sldIdLst>
        </p14:section>
        <p14:section name="Fast failures" id="{143A899D-A86B-154D-910E-055F50944965}">
          <p14:sldIdLst>
            <p14:sldId id="2535"/>
            <p14:sldId id="2556"/>
          </p14:sldIdLst>
        </p14:section>
        <p14:section name="Machine parameters and halo depletion" id="{6AB50E5F-2D2F-1B43-B6C0-BAFC38BE59EF}">
          <p14:sldIdLst>
            <p14:sldId id="2545"/>
            <p14:sldId id="2540"/>
            <p14:sldId id="334"/>
          </p14:sldIdLst>
        </p14:section>
        <p14:section name="CLIQ" id="{A3ABEEF6-1F92-4249-8A93-874E744C6EF9}">
          <p14:sldIdLst>
            <p14:sldId id="262"/>
            <p14:sldId id="2552"/>
            <p14:sldId id="2561"/>
            <p14:sldId id="2562"/>
            <p14:sldId id="2565"/>
            <p14:sldId id="2566"/>
            <p14:sldId id="2586"/>
          </p14:sldIdLst>
        </p14:section>
        <p14:section name="Symmetric triplet quench" id="{6D3C8845-355F-C942-9940-CA6985EA4443}">
          <p14:sldIdLst>
            <p14:sldId id="2587"/>
            <p14:sldId id="2548"/>
          </p14:sldIdLst>
        </p14:section>
        <p14:section name="Quench heaters" id="{31605FF0-5526-F745-AC7E-A2C706288046}">
          <p14:sldIdLst>
            <p14:sldId id="2550"/>
            <p14:sldId id="2554"/>
          </p14:sldIdLst>
        </p14:section>
        <p14:section name="BBCW" id="{7943A519-E098-7448-914B-E0AEBD1D9AAC}">
          <p14:sldIdLst>
            <p14:sldId id="2579"/>
            <p14:sldId id="2581"/>
            <p14:sldId id="2584"/>
          </p14:sldIdLst>
        </p14:section>
        <p14:section name="ADT" id="{7E54F575-49DE-CA40-A553-2C4A3C44E814}">
          <p14:sldIdLst>
            <p14:sldId id="2541"/>
            <p14:sldId id="2589"/>
          </p14:sldIdLst>
        </p14:section>
        <p14:section name="Conclusion" id="{393FA6E5-4BED-B84A-A93E-72923CD923A3}">
          <p14:sldIdLst>
            <p14:sldId id="2588"/>
            <p14:sldId id="266"/>
            <p14:sldId id="2575"/>
            <p14:sldId id="2567"/>
            <p14:sldId id="2574"/>
            <p14:sldId id="25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/>
    <p:restoredTop sz="88027"/>
  </p:normalViewPr>
  <p:slideViewPr>
    <p:cSldViewPr snapToObjects="1" showGuides="1">
      <p:cViewPr varScale="1">
        <p:scale>
          <a:sx n="149" d="100"/>
          <a:sy n="149" d="100"/>
        </p:scale>
        <p:origin x="1128" y="17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836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670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858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616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12th HL-LHC collaboration meeting - Fast failures criticality with depleted halo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12th HL-LHC collaboration meeting - Fast failures criticality with depleted halo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161569/contributions/4921531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58861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11280/AC/lhclsxh_0001-vAC.pdf" TargetMode="External"/><Relationship Id="rId7" Type="http://schemas.openxmlformats.org/officeDocument/2006/relationships/image" Target="../media/image38.png"/><Relationship Id="rId2" Type="http://schemas.openxmlformats.org/officeDocument/2006/relationships/hyperlink" Target="https://edms.cern.ch/ui/file/2037987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file/1395366/AH/lhclsxh_0010-vAH.pdf" TargetMode="External"/><Relationship Id="rId5" Type="http://schemas.openxmlformats.org/officeDocument/2006/relationships/hyperlink" Target="https://edms.cern.ch/ui/file/1395364/AD/lhclsxh_0009-vAD.pdf" TargetMode="External"/><Relationship Id="rId4" Type="http://schemas.openxmlformats.org/officeDocument/2006/relationships/hyperlink" Target="https://edms.cern.ch/ui/file/1395356/AC/lhclsxh_0002-vAC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869822"/>
            <a:ext cx="7200000" cy="1350000"/>
          </a:xfrm>
        </p:spPr>
        <p:txBody>
          <a:bodyPr/>
          <a:lstStyle/>
          <a:p>
            <a:r>
              <a:rPr lang="en-GB" dirty="0"/>
              <a:t>Criticality of fast failures in the HL-LHC with depleted transverse halo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00392" y="3219822"/>
            <a:ext cx="7200000" cy="1123578"/>
          </a:xfrm>
        </p:spPr>
        <p:txBody>
          <a:bodyPr>
            <a:normAutofit/>
          </a:bodyPr>
          <a:lstStyle/>
          <a:p>
            <a:r>
              <a:rPr lang="en-GB" sz="1600" u="sng" dirty="0"/>
              <a:t>Cédric Hernalsteens</a:t>
            </a:r>
            <a:r>
              <a:rPr lang="en-GB" sz="1600" dirty="0"/>
              <a:t>, Daniel </a:t>
            </a:r>
            <a:r>
              <a:rPr lang="en-GB" sz="1600" dirty="0" err="1"/>
              <a:t>Wollmann</a:t>
            </a:r>
            <a:br>
              <a:rPr lang="en-GB" sz="1600" dirty="0"/>
            </a:br>
            <a:endParaRPr lang="en-GB" sz="1600" dirty="0"/>
          </a:p>
          <a:p>
            <a:r>
              <a:rPr lang="en-GB" sz="1600" dirty="0"/>
              <a:t>With contributions from C. Wiesner, O. </a:t>
            </a:r>
            <a:r>
              <a:rPr lang="en-GB" sz="1600" dirty="0" err="1"/>
              <a:t>Tuormaa</a:t>
            </a:r>
            <a:r>
              <a:rPr lang="en-GB" sz="1600" dirty="0"/>
              <a:t>, M. </a:t>
            </a:r>
            <a:r>
              <a:rPr lang="en-GB" sz="1600" dirty="0" err="1"/>
              <a:t>Villen</a:t>
            </a:r>
            <a:r>
              <a:rPr lang="en-GB" sz="1600" dirty="0"/>
              <a:t> Basco, C. </a:t>
            </a:r>
            <a:r>
              <a:rPr lang="en-GB" sz="1600" dirty="0" err="1"/>
              <a:t>Lannoy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614068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12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Meeting, Uppsala, Sweden – 21 September 2022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DBDB-D85E-8040-8908-58A9D446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AB4C4-AB79-B542-9276-6CCA69DCF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Losses computed from multi-particle tracking simulations</a:t>
            </a:r>
            <a:endParaRPr lang="en-US" sz="1600" dirty="0">
              <a:solidFill>
                <a:schemeClr val="tx2"/>
              </a:solidFill>
            </a:endParaRPr>
          </a:p>
          <a:p>
            <a:pPr algn="l"/>
            <a:r>
              <a:rPr lang="en-US" sz="1600" dirty="0"/>
              <a:t>Worst case identified: </a:t>
            </a:r>
            <a:r>
              <a:rPr lang="en-US" sz="1600" dirty="0">
                <a:solidFill>
                  <a:schemeClr val="accent2"/>
                </a:solidFill>
              </a:rPr>
              <a:t>MQXFB.B2R5</a:t>
            </a:r>
            <a:r>
              <a:rPr lang="en-US" sz="1600" dirty="0"/>
              <a:t>, detailed simulation and analysis for different machine configurations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3FFE00-6EAC-0849-BF1E-9E4E158F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ABEED3-13E5-6D47-9077-F8BDA6594802}"/>
              </a:ext>
            </a:extLst>
          </p:cNvPr>
          <p:cNvSpPr txBox="1"/>
          <p:nvPr/>
        </p:nvSpPr>
        <p:spPr>
          <a:xfrm>
            <a:off x="395536" y="2427734"/>
            <a:ext cx="2808312" cy="17200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Large losses compared to the initial understanding (based on orbit excursion and beta-beating)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Critical level reached in </a:t>
            </a:r>
            <a:r>
              <a:rPr lang="en-US" sz="1200" b="1" dirty="0">
                <a:solidFill>
                  <a:schemeClr val="accent2"/>
                </a:solidFill>
              </a:rPr>
              <a:t>5 turns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Much faster than the </a:t>
            </a:r>
            <a:r>
              <a:rPr lang="en-US" sz="1200">
                <a:solidFill>
                  <a:schemeClr val="accent2"/>
                </a:solidFill>
              </a:rPr>
              <a:t>10-turn initially </a:t>
            </a:r>
            <a:r>
              <a:rPr lang="en-US" sz="1200" dirty="0">
                <a:solidFill>
                  <a:schemeClr val="accent2"/>
                </a:solidFill>
              </a:rPr>
              <a:t>foreseen interlock</a:t>
            </a:r>
          </a:p>
        </p:txBody>
      </p:sp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C2F0DBFD-E890-6D43-AC78-31C2209942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304" y="1894308"/>
            <a:ext cx="5140800" cy="278663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E09DD5-4DAE-CE19-65A8-53E73A4C4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0709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60FC5-7A4F-694A-A59A-42C1BBCBD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0528" y="339502"/>
            <a:ext cx="4032008" cy="540000"/>
          </a:xfrm>
        </p:spPr>
        <p:txBody>
          <a:bodyPr/>
          <a:lstStyle/>
          <a:p>
            <a:pPr algn="l"/>
            <a:r>
              <a:rPr lang="en-US" dirty="0"/>
              <a:t>Beam losses</a:t>
            </a:r>
            <a:br>
              <a:rPr lang="en-US" dirty="0"/>
            </a:br>
            <a:r>
              <a:rPr lang="en-US" dirty="0"/>
              <a:t>Q2b R5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2CA67-2FFA-BD48-940C-F6EA5A5A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34458B-EFC1-0F40-8FC4-C2413B16F533}"/>
              </a:ext>
            </a:extLst>
          </p:cNvPr>
          <p:cNvSpPr txBox="1"/>
          <p:nvPr/>
        </p:nvSpPr>
        <p:spPr>
          <a:xfrm>
            <a:off x="243872" y="1347614"/>
            <a:ext cx="2808312" cy="2274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Cannot correlate with orbit excursion nor beta-beating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Isolate the multipoles and conclude that the skew-octupolar field is solely responsible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Halo depletion (e-lens) effects:</a:t>
            </a:r>
          </a:p>
          <a:p>
            <a:pPr marL="742950" lvl="1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2"/>
                </a:solidFill>
              </a:rPr>
              <a:t>Margin further reduced </a:t>
            </a:r>
            <a:br>
              <a:rPr lang="en-US" sz="1200" dirty="0">
                <a:solidFill>
                  <a:schemeClr val="accent2"/>
                </a:solidFill>
              </a:rPr>
            </a:br>
            <a:r>
              <a:rPr lang="en-US" sz="1200" dirty="0">
                <a:solidFill>
                  <a:schemeClr val="accent2"/>
                </a:solidFill>
              </a:rPr>
              <a:t>(1 turn at 50% depletion)</a:t>
            </a:r>
          </a:p>
        </p:txBody>
      </p:sp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95597276-BE23-D74B-AF2F-04D3BEC96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0"/>
            <a:ext cx="5489820" cy="5143500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19BBB880-5286-7F4B-B366-05963B6BB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541" y="0"/>
            <a:ext cx="548704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31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A519-8810-064B-941E-2C2F59AA9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losses at the TCPs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20B53C0-BFE8-A448-ADD2-86D27B2C13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90400" y="1476146"/>
            <a:ext cx="2696400" cy="26964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C9E6F9-D8D2-E34F-8340-857FD9A90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3E8B76-E3A6-7343-AAF7-4635B8C21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933" y="1476146"/>
            <a:ext cx="2695228" cy="26952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CD1CB3-FC9C-4B48-9592-33D1B09C2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476146"/>
            <a:ext cx="2696400" cy="2696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2BEC86-BD62-6046-8D9F-F2B2D0F9370C}"/>
              </a:ext>
            </a:extLst>
          </p:cNvPr>
          <p:cNvSpPr txBox="1"/>
          <p:nvPr/>
        </p:nvSpPr>
        <p:spPr>
          <a:xfrm>
            <a:off x="4026945" y="4274451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TCP.C6L7 (horizontal)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3FE51F-4F74-7B40-AB26-E8A22E9D3C15}"/>
              </a:ext>
            </a:extLst>
          </p:cNvPr>
          <p:cNvSpPr txBox="1"/>
          <p:nvPr/>
        </p:nvSpPr>
        <p:spPr>
          <a:xfrm>
            <a:off x="646356" y="4272275"/>
            <a:ext cx="2695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TCP.D6L7 (vertical)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40B6B6-A92A-8E43-84CC-36CED4C4A844}"/>
              </a:ext>
            </a:extLst>
          </p:cNvPr>
          <p:cNvSpPr txBox="1"/>
          <p:nvPr/>
        </p:nvSpPr>
        <p:spPr>
          <a:xfrm>
            <a:off x="6804248" y="4258866"/>
            <a:ext cx="1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TCP.B6L7 (skew)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0BDB264-994F-4A45-BB45-45BC6BCC3BB8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7920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/>
              <a:t>Turn-by-turn losses at the TCPs in IR7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A48A25-8B69-B5CE-FD19-660A5F3D2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98562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A8DF8-62AB-AE4A-8C56-AF320A90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9542"/>
            <a:ext cx="7920000" cy="540000"/>
          </a:xfrm>
        </p:spPr>
        <p:txBody>
          <a:bodyPr/>
          <a:lstStyle/>
          <a:p>
            <a:r>
              <a:rPr lang="en-US" dirty="0"/>
              <a:t>HL-LHC v1.5 configuration with relaxed collimator settings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F0F2B-CE24-F24E-80B9-BE4EC0875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6AF77B9B-DF36-0C4F-BB36-BCC72F347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681" y="1059582"/>
            <a:ext cx="6042637" cy="32545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31618A-48D4-5D09-0415-D8B61E5C3CB4}"/>
              </a:ext>
            </a:extLst>
          </p:cNvPr>
          <p:cNvSpPr txBox="1"/>
          <p:nvPr/>
        </p:nvSpPr>
        <p:spPr>
          <a:xfrm>
            <a:off x="2339752" y="444059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Open collimator settings (8.5 sigma) provide </a:t>
            </a:r>
            <a:r>
              <a:rPr lang="en-US" sz="1200" dirty="0">
                <a:solidFill>
                  <a:schemeClr val="accent3"/>
                </a:solidFill>
              </a:rPr>
              <a:t>1 turn additional delay</a:t>
            </a:r>
            <a:r>
              <a:rPr lang="en-US" sz="1200" dirty="0">
                <a:solidFill>
                  <a:schemeClr val="tx2"/>
                </a:solidFill>
              </a:rPr>
              <a:t> but the failure detection to loss </a:t>
            </a:r>
            <a:r>
              <a:rPr lang="en-US" sz="1200" dirty="0">
                <a:solidFill>
                  <a:schemeClr val="accent3"/>
                </a:solidFill>
              </a:rPr>
              <a:t>margin is not increased</a:t>
            </a:r>
          </a:p>
        </p:txBody>
      </p:sp>
    </p:spTree>
    <p:extLst>
      <p:ext uri="{BB962C8B-B14F-4D97-AF65-F5344CB8AC3E}">
        <p14:creationId xmlns:p14="http://schemas.microsoft.com/office/powerpoint/2010/main" val="791275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D2406B-D1F9-F24E-860B-A5E6C1AE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on criticality and interlocking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FBA3B2A-03B4-E045-B751-BC798383A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1728"/>
            <a:ext cx="8208472" cy="3680222"/>
          </a:xfrm>
        </p:spPr>
        <p:txBody>
          <a:bodyPr/>
          <a:lstStyle/>
          <a:p>
            <a:pPr algn="l"/>
            <a:r>
              <a:rPr lang="en-US" sz="1800" dirty="0"/>
              <a:t>Need a very </a:t>
            </a:r>
            <a:r>
              <a:rPr lang="en-US" sz="1800" dirty="0">
                <a:solidFill>
                  <a:schemeClr val="accent4"/>
                </a:solidFill>
              </a:rPr>
              <a:t>fast dedicated interlock</a:t>
            </a:r>
            <a:endParaRPr lang="en-US" sz="1800" dirty="0"/>
          </a:p>
          <a:p>
            <a:pPr lvl="1" algn="l"/>
            <a:r>
              <a:rPr lang="en-US" sz="1400" dirty="0"/>
              <a:t>Interlock the capacitive discharge          protects the worst-case scenario, also for depleted halo</a:t>
            </a:r>
            <a:br>
              <a:rPr lang="en-US" sz="1400" dirty="0"/>
            </a:br>
            <a:endParaRPr lang="en-US" sz="16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D88C1-6EA9-6746-8A50-B9B383F6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7406D584-1223-4F48-8475-1662F51EF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946354"/>
            <a:ext cx="3832734" cy="2073668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1BBDABEB-C716-0348-97B8-D28E58EE1F8A}"/>
              </a:ext>
            </a:extLst>
          </p:cNvPr>
          <p:cNvSpPr/>
          <p:nvPr/>
        </p:nvSpPr>
        <p:spPr>
          <a:xfrm>
            <a:off x="4067944" y="1059582"/>
            <a:ext cx="341172" cy="129751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0B708A0A-8229-164E-870C-54C95614D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686" y="2139702"/>
            <a:ext cx="2997500" cy="2250167"/>
          </a:xfrm>
          <a:prstGeom prst="rect">
            <a:avLst/>
          </a:prstGeom>
        </p:spPr>
      </p:pic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6BD78E36-2936-D14C-AE27-564635F29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805870"/>
              </p:ext>
            </p:extLst>
          </p:nvPr>
        </p:nvGraphicFramePr>
        <p:xfrm>
          <a:off x="608864" y="1419622"/>
          <a:ext cx="5118052" cy="14401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834419">
                  <a:extLst>
                    <a:ext uri="{9D8B030D-6E8A-4147-A177-3AD203B41FA5}">
                      <a16:colId xmlns:a16="http://schemas.microsoft.com/office/drawing/2014/main" val="3183249786"/>
                    </a:ext>
                  </a:extLst>
                </a:gridCol>
                <a:gridCol w="1283633">
                  <a:extLst>
                    <a:ext uri="{9D8B030D-6E8A-4147-A177-3AD203B41FA5}">
                      <a16:colId xmlns:a16="http://schemas.microsoft.com/office/drawing/2014/main" val="2212030435"/>
                    </a:ext>
                  </a:extLst>
                </a:gridCol>
              </a:tblGrid>
              <a:tr h="303916">
                <a:tc>
                  <a:txBody>
                    <a:bodyPr/>
                    <a:lstStyle/>
                    <a:p>
                      <a:r>
                        <a:rPr lang="en-US" sz="1200" dirty="0"/>
                        <a:t>Onset to damage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450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092950"/>
                  </a:ext>
                </a:extLst>
              </a:tr>
              <a:tr h="272148">
                <a:tc>
                  <a:txBody>
                    <a:bodyPr/>
                    <a:lstStyle/>
                    <a:p>
                      <a:r>
                        <a:rPr lang="en-US" sz="1200" dirty="0"/>
                        <a:t>Propagation via BIS from P1 to P6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- 100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075810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r>
                        <a:rPr lang="en-US" sz="1200" dirty="0"/>
                        <a:t>LBDS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92361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US" sz="120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069387"/>
                  </a:ext>
                </a:extLst>
              </a:tr>
              <a:tr h="301744">
                <a:tc>
                  <a:txBody>
                    <a:bodyPr/>
                    <a:lstStyle/>
                    <a:p>
                      <a:r>
                        <a:rPr lang="en-US" sz="1200" dirty="0"/>
                        <a:t>Allowed interlock reaction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= 170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49587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26E5119-3A55-2D15-2942-5C1753B1B2EC}"/>
              </a:ext>
            </a:extLst>
          </p:cNvPr>
          <p:cNvSpPr txBox="1"/>
          <p:nvPr/>
        </p:nvSpPr>
        <p:spPr>
          <a:xfrm>
            <a:off x="6229980" y="1285780"/>
            <a:ext cx="2818616" cy="43088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See J. </a:t>
            </a:r>
            <a:r>
              <a:rPr lang="en-US" sz="1100" dirty="0" err="1"/>
              <a:t>Uythoven’s</a:t>
            </a:r>
            <a:r>
              <a:rPr lang="en-US" sz="1100" dirty="0"/>
              <a:t> presentation: </a:t>
            </a:r>
            <a:r>
              <a:rPr lang="en-US" sz="1100" dirty="0">
                <a:hlinkClick r:id="rId4"/>
              </a:rPr>
              <a:t>R2E development for PIC and BIS in HL-LHC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79240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EDBDB-D85E-8040-8908-58A9D446C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Symmetric triplet quench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AB4C4-AB79-B542-9276-6CCA69DCFC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14401"/>
            <a:ext cx="3168352" cy="3680222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Use the orbit excursion estimates to identify the worst case (</a:t>
            </a:r>
            <a:r>
              <a:rPr lang="en-US" sz="1400" dirty="0">
                <a:solidFill>
                  <a:schemeClr val="accent2"/>
                </a:solidFill>
              </a:rPr>
              <a:t>MQXFB.B2L1</a:t>
            </a:r>
            <a:r>
              <a:rPr lang="en-US" sz="1400" dirty="0"/>
              <a:t>) and perform a detailed simulation and analysis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AADD9-F768-4E45-BE0F-376A2C0E8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symmetric triplet quench - Cédric Hernalsteens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3FFE00-6EAC-0849-BF1E-9E4E158FA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ABEED3-13E5-6D47-9077-F8BDA6594802}"/>
              </a:ext>
            </a:extLst>
          </p:cNvPr>
          <p:cNvSpPr txBox="1"/>
          <p:nvPr/>
        </p:nvSpPr>
        <p:spPr>
          <a:xfrm>
            <a:off x="395536" y="2390711"/>
            <a:ext cx="3111012" cy="1838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chemeClr val="accent2"/>
                </a:solidFill>
              </a:rPr>
              <a:t>Tracking losses confirm the initial understanding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chemeClr val="accent2"/>
                </a:solidFill>
              </a:rPr>
              <a:t>Critical level reached in </a:t>
            </a:r>
            <a:r>
              <a:rPr lang="en-US" sz="1100" b="1" dirty="0">
                <a:solidFill>
                  <a:schemeClr val="accent2"/>
                </a:solidFill>
              </a:rPr>
              <a:t>72 turns </a:t>
            </a:r>
            <a:r>
              <a:rPr lang="en-US" sz="1100" dirty="0">
                <a:solidFill>
                  <a:schemeClr val="accent2"/>
                </a:solidFill>
              </a:rPr>
              <a:t>(non depleted halo) or </a:t>
            </a:r>
            <a:r>
              <a:rPr lang="en-US" sz="1100" b="1" dirty="0">
                <a:solidFill>
                  <a:schemeClr val="accent2"/>
                </a:solidFill>
              </a:rPr>
              <a:t>85 </a:t>
            </a:r>
            <a:r>
              <a:rPr lang="en-US" sz="1100" dirty="0">
                <a:solidFill>
                  <a:schemeClr val="accent2"/>
                </a:solidFill>
              </a:rPr>
              <a:t>turns (fully depleted)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100" b="1" dirty="0">
                <a:solidFill>
                  <a:schemeClr val="accent2"/>
                </a:solidFill>
              </a:rPr>
              <a:t>2-turn</a:t>
            </a:r>
            <a:r>
              <a:rPr lang="en-US" sz="1100" dirty="0">
                <a:solidFill>
                  <a:schemeClr val="accent2"/>
                </a:solidFill>
              </a:rPr>
              <a:t> margin for BLM interlock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100" dirty="0">
                <a:solidFill>
                  <a:schemeClr val="accent2"/>
                </a:solidFill>
              </a:rPr>
              <a:t>Beta-beating does not play a major role, collimation hierarchy not an issue</a:t>
            </a:r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A0E3FCB4-0CC9-6F46-B21B-9919888D7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652846"/>
            <a:ext cx="4763174" cy="445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6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D2406B-D1F9-F24E-860B-A5E6C1AE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on criticality and interlocking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D88C1-6EA9-6746-8A50-B9B383F6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6BD78E36-2936-D14C-AE27-564635F29F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538514"/>
              </p:ext>
            </p:extLst>
          </p:nvPr>
        </p:nvGraphicFramePr>
        <p:xfrm>
          <a:off x="1043608" y="705263"/>
          <a:ext cx="5118054" cy="189736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065562">
                  <a:extLst>
                    <a:ext uri="{9D8B030D-6E8A-4147-A177-3AD203B41FA5}">
                      <a16:colId xmlns:a16="http://schemas.microsoft.com/office/drawing/2014/main" val="3183249786"/>
                    </a:ext>
                  </a:extLst>
                </a:gridCol>
                <a:gridCol w="1026246">
                  <a:extLst>
                    <a:ext uri="{9D8B030D-6E8A-4147-A177-3AD203B41FA5}">
                      <a16:colId xmlns:a16="http://schemas.microsoft.com/office/drawing/2014/main" val="2212030435"/>
                    </a:ext>
                  </a:extLst>
                </a:gridCol>
                <a:gridCol w="1026246">
                  <a:extLst>
                    <a:ext uri="{9D8B030D-6E8A-4147-A177-3AD203B41FA5}">
                      <a16:colId xmlns:a16="http://schemas.microsoft.com/office/drawing/2014/main" val="3501477310"/>
                    </a:ext>
                  </a:extLst>
                </a:gridCol>
              </a:tblGrid>
              <a:tr h="30391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Constraints on the symmetric quench 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TCP @ 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TCP @ 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4285598"/>
                  </a:ext>
                </a:extLst>
              </a:tr>
              <a:tr h="303916">
                <a:tc>
                  <a:txBody>
                    <a:bodyPr/>
                    <a:lstStyle/>
                    <a:p>
                      <a:r>
                        <a:rPr lang="en-US" sz="1200" dirty="0"/>
                        <a:t>Onset to damage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6480 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7476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5092950"/>
                  </a:ext>
                </a:extLst>
              </a:tr>
              <a:tr h="272148">
                <a:tc>
                  <a:txBody>
                    <a:bodyPr/>
                    <a:lstStyle/>
                    <a:p>
                      <a:r>
                        <a:rPr lang="en-US" sz="1200" dirty="0"/>
                        <a:t>Propagation via BIS from P1 to P6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- 100 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- 100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075810"/>
                  </a:ext>
                </a:extLst>
              </a:tr>
              <a:tr h="285860">
                <a:tc>
                  <a:txBody>
                    <a:bodyPr/>
                    <a:lstStyle/>
                    <a:p>
                      <a:r>
                        <a:rPr lang="en-US" sz="1200" dirty="0"/>
                        <a:t>LBDS synchro.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923618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n-US" sz="1200" dirty="0"/>
                        <a:t>Extraction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- 89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4069387"/>
                  </a:ext>
                </a:extLst>
              </a:tr>
              <a:tr h="301744">
                <a:tc>
                  <a:txBody>
                    <a:bodyPr/>
                    <a:lstStyle/>
                    <a:p>
                      <a:r>
                        <a:rPr lang="en-US" sz="1200" dirty="0"/>
                        <a:t>Allowed interlock reaction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= 6200 μs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= 7200 μs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495873"/>
                  </a:ext>
                </a:extLst>
              </a:tr>
            </a:tbl>
          </a:graphicData>
        </a:graphic>
      </p:graphicFrame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5630153C-2BD7-9541-A247-35702E35E635}"/>
              </a:ext>
            </a:extLst>
          </p:cNvPr>
          <p:cNvSpPr txBox="1">
            <a:spLocks/>
          </p:cNvSpPr>
          <p:nvPr/>
        </p:nvSpPr>
        <p:spPr>
          <a:xfrm>
            <a:off x="2626694" y="2923976"/>
            <a:ext cx="5401689" cy="16639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For non-depleted halo, dumping on the BLM losses provides sufficient margin (10 turns) </a:t>
            </a:r>
          </a:p>
          <a:p>
            <a:pPr algn="l"/>
            <a:r>
              <a:rPr lang="en-US" sz="1400" dirty="0"/>
              <a:t>Maximum tolerable halo depletion at 50% to provide sufficient margin between beam loss detection and critical losses</a:t>
            </a:r>
          </a:p>
          <a:p>
            <a:pPr algn="l"/>
            <a:r>
              <a:rPr lang="en-US" sz="1400" dirty="0">
                <a:solidFill>
                  <a:schemeClr val="accent3"/>
                </a:solidFill>
              </a:rPr>
              <a:t>Dynamics of the symmetric quench and its detection is crucial for beams with depleted halo!</a:t>
            </a:r>
            <a:endParaRPr lang="en-US" sz="1800" dirty="0">
              <a:solidFill>
                <a:schemeClr val="accent3"/>
              </a:solidFill>
            </a:endParaRPr>
          </a:p>
          <a:p>
            <a:endParaRPr lang="en-US" sz="2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21E9E24-BDCE-F34B-9496-3D5CD11C033F}"/>
              </a:ext>
            </a:extLst>
          </p:cNvPr>
          <p:cNvSpPr/>
          <p:nvPr/>
        </p:nvSpPr>
        <p:spPr>
          <a:xfrm>
            <a:off x="2483768" y="2752530"/>
            <a:ext cx="5688632" cy="1685707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BCE77F-9B39-533B-A327-FCBF75660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1609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4A29-AB32-C54B-B0EF-25403A6C4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 effect on the beam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821831-E371-F14A-B55A-8C4853B56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14401"/>
            <a:ext cx="4392488" cy="1657349"/>
          </a:xfrm>
        </p:spPr>
        <p:txBody>
          <a:bodyPr>
            <a:normAutofit/>
          </a:bodyPr>
          <a:lstStyle/>
          <a:p>
            <a:pPr algn="l"/>
            <a:r>
              <a:rPr lang="en-US" sz="1500" dirty="0"/>
              <a:t>Spurious triggering of one QH unit cannot be excluded</a:t>
            </a:r>
          </a:p>
          <a:p>
            <a:pPr algn="l"/>
            <a:r>
              <a:rPr lang="en-US" sz="1500" dirty="0"/>
              <a:t>Very fast current rise ~30 μs</a:t>
            </a:r>
          </a:p>
          <a:p>
            <a:pPr algn="l"/>
            <a:r>
              <a:rPr lang="en-US" sz="1500" dirty="0"/>
              <a:t>Beam oscillations observed at the LHC</a:t>
            </a:r>
          </a:p>
          <a:p>
            <a:pPr algn="l"/>
            <a:r>
              <a:rPr lang="en-US" sz="1500" dirty="0"/>
              <a:t>Field reconstruction from BPM data consistent regarding field levels and rise times</a:t>
            </a:r>
          </a:p>
          <a:p>
            <a:pPr marL="0" indent="0" algn="l">
              <a:buNone/>
            </a:pPr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936B35-B403-4340-82C5-817BDC338831}"/>
              </a:ext>
            </a:extLst>
          </p:cNvPr>
          <p:cNvSpPr txBox="1"/>
          <p:nvPr/>
        </p:nvSpPr>
        <p:spPr>
          <a:xfrm>
            <a:off x="6300192" y="4331300"/>
            <a:ext cx="253994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dirty="0"/>
              <a:t>L. Richtmann, M. Sc. Thesis, 2021.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CD58D4-D9BE-4D44-8E71-54F3FD5A4C6A}"/>
              </a:ext>
            </a:extLst>
          </p:cNvPr>
          <p:cNvSpPr txBox="1"/>
          <p:nvPr/>
        </p:nvSpPr>
        <p:spPr>
          <a:xfrm>
            <a:off x="5178680" y="843558"/>
            <a:ext cx="37858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QH field reconstruction from BPM measurements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09054A-57EE-9D4F-891F-2587D669D8AA}"/>
              </a:ext>
            </a:extLst>
          </p:cNvPr>
          <p:cNvCxnSpPr>
            <a:cxnSpLocks/>
          </p:cNvCxnSpPr>
          <p:nvPr/>
        </p:nvCxnSpPr>
        <p:spPr>
          <a:xfrm>
            <a:off x="4932040" y="701858"/>
            <a:ext cx="0" cy="4065405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8F3321FB-BB0F-AB45-A48A-1047168ED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657" y="1474952"/>
            <a:ext cx="3785807" cy="2761887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EF9C1B3-C301-5840-A5EB-C276FF5C9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A3D69BD-6C06-1A04-959B-0304979FC538}"/>
              </a:ext>
            </a:extLst>
          </p:cNvPr>
          <p:cNvGrpSpPr/>
          <p:nvPr/>
        </p:nvGrpSpPr>
        <p:grpSpPr>
          <a:xfrm>
            <a:off x="1426659" y="2573303"/>
            <a:ext cx="2753846" cy="2571750"/>
            <a:chOff x="2811344" y="477896"/>
            <a:chExt cx="4612796" cy="4307779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69F60E9-61E8-0415-7D3C-2D756F7B98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11344" y="477896"/>
              <a:ext cx="4612796" cy="4307779"/>
            </a:xfrm>
            <a:prstGeom prst="rect">
              <a:avLst/>
            </a:prstGeom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CAF34A2-49B7-3373-8F7A-9AC01252EF63}"/>
                </a:ext>
              </a:extLst>
            </p:cNvPr>
            <p:cNvGrpSpPr/>
            <p:nvPr/>
          </p:nvGrpSpPr>
          <p:grpSpPr>
            <a:xfrm>
              <a:off x="3203848" y="879562"/>
              <a:ext cx="3600400" cy="3204356"/>
              <a:chOff x="25441" y="1295400"/>
              <a:chExt cx="6070559" cy="5256205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12EDF1D0-495B-1EF8-D453-0A0C69B297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alphaModFix amt="35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1919" y="1853092"/>
                <a:ext cx="4163044" cy="4163044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E3AE785-91D0-4521-CF1E-BD70D9C2D62B}"/>
                  </a:ext>
                </a:extLst>
              </p:cNvPr>
              <p:cNvSpPr/>
              <p:nvPr/>
            </p:nvSpPr>
            <p:spPr bwMode="auto">
              <a:xfrm rot="3877335">
                <a:off x="4888262" y="2888715"/>
                <a:ext cx="533400" cy="152400"/>
              </a:xfrm>
              <a:prstGeom prst="rect">
                <a:avLst/>
              </a:prstGeom>
              <a:solidFill>
                <a:srgbClr val="0000E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F310B722-B361-687E-0F8D-992E2365F50D}"/>
                  </a:ext>
                </a:extLst>
              </p:cNvPr>
              <p:cNvSpPr/>
              <p:nvPr/>
            </p:nvSpPr>
            <p:spPr bwMode="auto">
              <a:xfrm rot="5400000">
                <a:off x="5082077" y="3567592"/>
                <a:ext cx="533400" cy="152400"/>
              </a:xfrm>
              <a:prstGeom prst="rect">
                <a:avLst/>
              </a:prstGeom>
              <a:solidFill>
                <a:srgbClr val="0000E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B9CBA258-F937-92A4-8525-D748A6895596}"/>
                  </a:ext>
                </a:extLst>
              </p:cNvPr>
              <p:cNvSpPr/>
              <p:nvPr/>
            </p:nvSpPr>
            <p:spPr bwMode="auto">
              <a:xfrm rot="9195718">
                <a:off x="3827281" y="5939936"/>
                <a:ext cx="533400" cy="152400"/>
              </a:xfrm>
              <a:prstGeom prst="rect">
                <a:avLst/>
              </a:prstGeom>
              <a:solidFill>
                <a:srgbClr val="0000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B81867CD-76B3-5DE5-536C-951B15005542}"/>
                  </a:ext>
                </a:extLst>
              </p:cNvPr>
              <p:cNvSpPr/>
              <p:nvPr/>
            </p:nvSpPr>
            <p:spPr bwMode="auto">
              <a:xfrm rot="10800000">
                <a:off x="3151375" y="6112163"/>
                <a:ext cx="533400" cy="152400"/>
              </a:xfrm>
              <a:prstGeom prst="rect">
                <a:avLst/>
              </a:prstGeom>
              <a:solidFill>
                <a:srgbClr val="0000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4C97F039-E7E7-EDB0-0034-4D270BE62903}"/>
                  </a:ext>
                </a:extLst>
              </p:cNvPr>
              <p:cNvSpPr/>
              <p:nvPr/>
            </p:nvSpPr>
            <p:spPr bwMode="auto">
              <a:xfrm rot="10800000">
                <a:off x="2519257" y="6112163"/>
                <a:ext cx="533400" cy="152400"/>
              </a:xfrm>
              <a:prstGeom prst="rect">
                <a:avLst/>
              </a:prstGeom>
              <a:solidFill>
                <a:srgbClr val="0000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5187B23-220C-DB84-7A1B-AEA81A6BEFDC}"/>
                  </a:ext>
                </a:extLst>
              </p:cNvPr>
              <p:cNvSpPr/>
              <p:nvPr/>
            </p:nvSpPr>
            <p:spPr bwMode="auto">
              <a:xfrm rot="10800000">
                <a:off x="3151375" y="1635535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538D211-B055-8B43-B7B3-094020E9EEB7}"/>
                  </a:ext>
                </a:extLst>
              </p:cNvPr>
              <p:cNvSpPr/>
              <p:nvPr/>
            </p:nvSpPr>
            <p:spPr bwMode="auto">
              <a:xfrm rot="10800000">
                <a:off x="2519257" y="1635534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861D9DAE-6CC0-5F59-A912-E3D7E2039F34}"/>
                  </a:ext>
                </a:extLst>
              </p:cNvPr>
              <p:cNvSpPr/>
              <p:nvPr/>
            </p:nvSpPr>
            <p:spPr bwMode="auto">
              <a:xfrm rot="5400000">
                <a:off x="5082077" y="4177192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EEF90B8-1084-1E90-1D51-DF2688A56F4D}"/>
                  </a:ext>
                </a:extLst>
              </p:cNvPr>
              <p:cNvSpPr/>
              <p:nvPr/>
            </p:nvSpPr>
            <p:spPr bwMode="auto">
              <a:xfrm rot="5400000">
                <a:off x="514012" y="3567592"/>
                <a:ext cx="533400" cy="152400"/>
              </a:xfrm>
              <a:prstGeom prst="rect">
                <a:avLst/>
              </a:prstGeom>
              <a:solidFill>
                <a:srgbClr val="0000E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FAC33325-CCBF-CAFE-9F77-D10F8F6C6A6D}"/>
                  </a:ext>
                </a:extLst>
              </p:cNvPr>
              <p:cNvSpPr/>
              <p:nvPr/>
            </p:nvSpPr>
            <p:spPr bwMode="auto">
              <a:xfrm rot="5400000">
                <a:off x="514012" y="4177192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1CD58D50-69AA-C03D-7456-F3A209C7608B}"/>
                  </a:ext>
                </a:extLst>
              </p:cNvPr>
              <p:cNvSpPr/>
              <p:nvPr/>
            </p:nvSpPr>
            <p:spPr bwMode="auto">
              <a:xfrm rot="9195718">
                <a:off x="1825790" y="1832002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327BBDD0-7F7A-DF88-949F-CD1F18C4AAE8}"/>
                  </a:ext>
                </a:extLst>
              </p:cNvPr>
              <p:cNvSpPr/>
              <p:nvPr/>
            </p:nvSpPr>
            <p:spPr bwMode="auto">
              <a:xfrm rot="17742119">
                <a:off x="700268" y="2881668"/>
                <a:ext cx="533400" cy="152400"/>
              </a:xfrm>
              <a:prstGeom prst="rect">
                <a:avLst/>
              </a:prstGeom>
              <a:solidFill>
                <a:srgbClr val="0000EB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5D4A47B-B930-61B7-C5FB-110B1F69692C}"/>
                  </a:ext>
                </a:extLst>
              </p:cNvPr>
              <p:cNvSpPr/>
              <p:nvPr/>
            </p:nvSpPr>
            <p:spPr bwMode="auto">
              <a:xfrm rot="17742119">
                <a:off x="4889437" y="4866345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213C8B6-42CE-A85E-1AF6-B19FD1BEC8BD}"/>
                  </a:ext>
                </a:extLst>
              </p:cNvPr>
              <p:cNvSpPr/>
              <p:nvPr/>
            </p:nvSpPr>
            <p:spPr bwMode="auto">
              <a:xfrm rot="3877335">
                <a:off x="697162" y="4850448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6810F05-F9FD-7BA7-4281-58933E577ED4}"/>
                  </a:ext>
                </a:extLst>
              </p:cNvPr>
              <p:cNvSpPr/>
              <p:nvPr/>
            </p:nvSpPr>
            <p:spPr bwMode="auto">
              <a:xfrm rot="1721712">
                <a:off x="1805711" y="5946790"/>
                <a:ext cx="533400" cy="152400"/>
              </a:xfrm>
              <a:prstGeom prst="rect">
                <a:avLst/>
              </a:prstGeom>
              <a:solidFill>
                <a:srgbClr val="0000FF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7359D73-1014-6708-041F-E2161994320C}"/>
                  </a:ext>
                </a:extLst>
              </p:cNvPr>
              <p:cNvSpPr/>
              <p:nvPr/>
            </p:nvSpPr>
            <p:spPr bwMode="auto">
              <a:xfrm rot="1721712">
                <a:off x="3820223" y="1822009"/>
                <a:ext cx="533400" cy="15240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614B6F1-9E76-DA1B-1C85-8D32C4865509}"/>
                  </a:ext>
                </a:extLst>
              </p:cNvPr>
              <p:cNvSpPr txBox="1"/>
              <p:nvPr/>
            </p:nvSpPr>
            <p:spPr>
              <a:xfrm>
                <a:off x="25441" y="3412960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LF4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2C5C5AF-C61E-E924-EABF-6D70CEAE1946}"/>
                  </a:ext>
                </a:extLst>
              </p:cNvPr>
              <p:cNvSpPr txBox="1"/>
              <p:nvPr/>
            </p:nvSpPr>
            <p:spPr>
              <a:xfrm>
                <a:off x="5424978" y="4022562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LF4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F0E39A1-16F5-B1A9-DE19-B83571004702}"/>
                  </a:ext>
                </a:extLst>
              </p:cNvPr>
              <p:cNvSpPr txBox="1"/>
              <p:nvPr/>
            </p:nvSpPr>
            <p:spPr>
              <a:xfrm>
                <a:off x="240054" y="2642162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HF4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FF7594C-9F29-2F9B-AB77-DEBBFA763E8A}"/>
                  </a:ext>
                </a:extLst>
              </p:cNvPr>
              <p:cNvSpPr txBox="1"/>
              <p:nvPr/>
            </p:nvSpPr>
            <p:spPr>
              <a:xfrm>
                <a:off x="5424978" y="3412958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LF1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9E226BC6-22CA-DB0F-97A6-5C154561645D}"/>
                  </a:ext>
                </a:extLst>
              </p:cNvPr>
              <p:cNvSpPr txBox="1"/>
              <p:nvPr/>
            </p:nvSpPr>
            <p:spPr>
              <a:xfrm>
                <a:off x="38563" y="4022562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LF1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398F5F8A-DBEF-14D8-6838-FDB2BBB6ADEB}"/>
                  </a:ext>
                </a:extLst>
              </p:cNvPr>
              <p:cNvSpPr txBox="1"/>
              <p:nvPr/>
            </p:nvSpPr>
            <p:spPr>
              <a:xfrm>
                <a:off x="3106310" y="1295400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LF2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FD1CEBAB-7984-FDB4-B1AC-90FBFBF04364}"/>
                  </a:ext>
                </a:extLst>
              </p:cNvPr>
              <p:cNvSpPr txBox="1"/>
              <p:nvPr/>
            </p:nvSpPr>
            <p:spPr>
              <a:xfrm>
                <a:off x="2438401" y="6177138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LF2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9A275A87-2711-D1F1-3E33-FECC8969C25D}"/>
                  </a:ext>
                </a:extLst>
              </p:cNvPr>
              <p:cNvSpPr txBox="1"/>
              <p:nvPr/>
            </p:nvSpPr>
            <p:spPr>
              <a:xfrm>
                <a:off x="3062778" y="6177138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LF3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46EF9FD5-DF3D-91AF-BADA-5C8D180D1B40}"/>
                  </a:ext>
                </a:extLst>
              </p:cNvPr>
              <p:cNvSpPr txBox="1"/>
              <p:nvPr/>
            </p:nvSpPr>
            <p:spPr>
              <a:xfrm>
                <a:off x="2432844" y="1311622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LF3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338D8AD1-B05C-0EF4-324A-32AC0F65D3E3}"/>
                  </a:ext>
                </a:extLst>
              </p:cNvPr>
              <p:cNvSpPr txBox="1"/>
              <p:nvPr/>
            </p:nvSpPr>
            <p:spPr>
              <a:xfrm>
                <a:off x="5103433" y="2657221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HF1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798B2C45-C6C4-1213-4C8F-C4035F26761E}"/>
                  </a:ext>
                </a:extLst>
              </p:cNvPr>
              <p:cNvSpPr txBox="1"/>
              <p:nvPr/>
            </p:nvSpPr>
            <p:spPr>
              <a:xfrm>
                <a:off x="253393" y="4827561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HF1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A7A0A9C-AC0C-F61F-D321-371846750270}"/>
                  </a:ext>
                </a:extLst>
              </p:cNvPr>
              <p:cNvSpPr txBox="1"/>
              <p:nvPr/>
            </p:nvSpPr>
            <p:spPr>
              <a:xfrm>
                <a:off x="3929882" y="1435477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HF2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0E906B7-3CF1-BF2D-6D0F-1DF501E9A45F}"/>
                  </a:ext>
                </a:extLst>
              </p:cNvPr>
              <p:cNvSpPr txBox="1"/>
              <p:nvPr/>
            </p:nvSpPr>
            <p:spPr>
              <a:xfrm>
                <a:off x="1617835" y="6071246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HF2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78CC5726-C74C-1AF9-2BB1-F817E77B45DA}"/>
                  </a:ext>
                </a:extLst>
              </p:cNvPr>
              <p:cNvSpPr txBox="1"/>
              <p:nvPr/>
            </p:nvSpPr>
            <p:spPr>
              <a:xfrm>
                <a:off x="1564256" y="1487508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HF3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A7992A6E-E56B-B452-456B-F59FBA512DDC}"/>
                  </a:ext>
                </a:extLst>
              </p:cNvPr>
              <p:cNvSpPr txBox="1"/>
              <p:nvPr/>
            </p:nvSpPr>
            <p:spPr>
              <a:xfrm>
                <a:off x="3990378" y="6082828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HF3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81028365-1B47-43A1-7E74-849A1D519DB3}"/>
                  </a:ext>
                </a:extLst>
              </p:cNvPr>
              <p:cNvSpPr txBox="1"/>
              <p:nvPr/>
            </p:nvSpPr>
            <p:spPr>
              <a:xfrm>
                <a:off x="5152396" y="4887669"/>
                <a:ext cx="671022" cy="374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" dirty="0">
                    <a:latin typeface="Calibri" panose="020F0502020204030204" pitchFamily="34" charset="0"/>
                  </a:rPr>
                  <a:t>HF4</a:t>
                </a:r>
                <a:endParaRPr lang="en-US" sz="300" dirty="0">
                  <a:latin typeface="Calibri" panose="020F050202020403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5174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A26E4-9AA8-7347-8D47-A8C40B4B2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heater spurious discharge</a:t>
            </a:r>
          </a:p>
        </p:txBody>
      </p:sp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F07BF947-8A45-094E-91D6-461A32CA8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2111" y="1382712"/>
            <a:ext cx="4116235" cy="2557189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F7321C-BDA3-2943-93FB-5138A5FBAF7E}"/>
              </a:ext>
            </a:extLst>
          </p:cNvPr>
          <p:cNvSpPr txBox="1"/>
          <p:nvPr/>
        </p:nvSpPr>
        <p:spPr>
          <a:xfrm>
            <a:off x="5508104" y="1014094"/>
            <a:ext cx="4136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D1 – Single QH circuit (worst case)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638956-BB11-3E44-B523-49C490434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F2BFCE1-1CCF-9949-8D53-FCE7A80E0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DA5899BF-B3C5-EC47-0DF9-299F17DBFF34}"/>
              </a:ext>
            </a:extLst>
          </p:cNvPr>
          <p:cNvSpPr txBox="1">
            <a:spLocks/>
          </p:cNvSpPr>
          <p:nvPr/>
        </p:nvSpPr>
        <p:spPr>
          <a:xfrm>
            <a:off x="480184" y="1135665"/>
            <a:ext cx="3888432" cy="30599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/>
              <a:t>For non-depleted halo, dumping on the BLM losses provides sufficient margin (10 turns) </a:t>
            </a:r>
          </a:p>
          <a:p>
            <a:pPr algn="l"/>
            <a:r>
              <a:rPr lang="en-US" sz="1400" dirty="0"/>
              <a:t>At full halo depletion, only 2-turn margin between BLM detection and damage           </a:t>
            </a:r>
            <a:r>
              <a:rPr lang="en-US" sz="1400" dirty="0">
                <a:solidFill>
                  <a:schemeClr val="accent3"/>
                </a:solidFill>
              </a:rPr>
              <a:t>Dynamics of the symmetric quench and its detection is crucial for beams with depleted halo!</a:t>
            </a:r>
            <a:endParaRPr lang="en-US" sz="1800" dirty="0">
              <a:solidFill>
                <a:schemeClr val="accent3"/>
              </a:solidFill>
            </a:endParaRPr>
          </a:p>
          <a:p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AB278A-6ABA-A3AD-BA95-B157DC4640BD}"/>
              </a:ext>
            </a:extLst>
          </p:cNvPr>
          <p:cNvSpPr/>
          <p:nvPr/>
        </p:nvSpPr>
        <p:spPr>
          <a:xfrm>
            <a:off x="395536" y="947868"/>
            <a:ext cx="4057728" cy="2271953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556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8F77E32-EFBD-B54A-A9F7-508CF18A4BC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95536" y="771550"/>
            <a:ext cx="59106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The powering failure implies a current decay modeled with an exponential fit on measured data </a:t>
            </a: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l">
              <a:buNone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We also consider the (hypothetical) case where the fields go to zero instantly</a:t>
            </a:r>
          </a:p>
          <a:p>
            <a:pPr algn="l"/>
            <a:r>
              <a:rPr lang="en-US" sz="1400" dirty="0"/>
              <a:t>In case of failure, we did not model</a:t>
            </a:r>
          </a:p>
          <a:p>
            <a:pPr lvl="1" algn="l"/>
            <a:r>
              <a:rPr lang="en-US" sz="1200" dirty="0"/>
              <a:t>The reaction of the orbit feedback</a:t>
            </a:r>
          </a:p>
          <a:p>
            <a:pPr lvl="1" algn="l"/>
            <a:r>
              <a:rPr lang="en-US" sz="1200" dirty="0"/>
              <a:t>The tune feedback</a:t>
            </a:r>
          </a:p>
          <a:p>
            <a:pPr marL="0" indent="0" algn="l">
              <a:buNone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2177D6-DA71-6E42-98A4-33C9ABF73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BBCW powering failure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1D6C5E-48A2-7E4E-92BA-B1168D599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B69218-830C-E645-AF46-ABA4B4DC6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81D9F2C0-42A3-EF4E-8DEC-8A6292AC2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203598"/>
            <a:ext cx="2880320" cy="205261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31B8BED-7771-024C-AB9B-B05CF3749CEE}"/>
              </a:ext>
            </a:extLst>
          </p:cNvPr>
          <p:cNvGrpSpPr/>
          <p:nvPr/>
        </p:nvGrpSpPr>
        <p:grpSpPr>
          <a:xfrm>
            <a:off x="6372200" y="914401"/>
            <a:ext cx="2407966" cy="2808312"/>
            <a:chOff x="4067944" y="987574"/>
            <a:chExt cx="2407966" cy="2808312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9583DCA-2EF7-D742-89A3-E551C2AF0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23538" y="2955321"/>
              <a:ext cx="2121703" cy="553267"/>
            </a:xfrm>
            <a:prstGeom prst="rect">
              <a:avLst/>
            </a:prstGeom>
          </p:spPr>
        </p:pic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EBFB947F-1E1A-0648-88E3-DDEC8D913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23538" y="1337558"/>
              <a:ext cx="2082608" cy="1520956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92FAC8A-1987-A945-8140-CCA7333C219C}"/>
                </a:ext>
              </a:extLst>
            </p:cNvPr>
            <p:cNvSpPr txBox="1"/>
            <p:nvPr/>
          </p:nvSpPr>
          <p:spPr>
            <a:xfrm>
              <a:off x="4395995" y="1029781"/>
              <a:ext cx="1756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2"/>
                  </a:solidFill>
                </a:rPr>
                <a:t>Dipolar effect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376CA62-CE95-E24E-B815-00BD66EBC5B3}"/>
                </a:ext>
              </a:extLst>
            </p:cNvPr>
            <p:cNvSpPr txBox="1"/>
            <p:nvPr/>
          </p:nvSpPr>
          <p:spPr>
            <a:xfrm>
              <a:off x="4139952" y="3508588"/>
              <a:ext cx="23359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1"/>
                  </a:solidFill>
                </a:rPr>
                <a:t>But all multipoles present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3F682AE-B1B2-E544-89CF-E10753C2D394}"/>
                </a:ext>
              </a:extLst>
            </p:cNvPr>
            <p:cNvSpPr/>
            <p:nvPr/>
          </p:nvSpPr>
          <p:spPr>
            <a:xfrm>
              <a:off x="4067944" y="987574"/>
              <a:ext cx="2381123" cy="2808312"/>
            </a:xfrm>
            <a:prstGeom prst="rect">
              <a:avLst/>
            </a:prstGeom>
            <a:noFill/>
            <a:ln w="190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1682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EE84C-9C35-2044-8453-082813F94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FD9B9-F705-F843-9CFA-635C7ADBD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12367"/>
            <a:ext cx="7920000" cy="3919623"/>
          </a:xfrm>
        </p:spPr>
        <p:txBody>
          <a:bodyPr>
            <a:normAutofit/>
          </a:bodyPr>
          <a:lstStyle/>
          <a:p>
            <a:pPr algn="l">
              <a:lnSpc>
                <a:spcPct val="120000"/>
              </a:lnSpc>
            </a:pPr>
            <a:r>
              <a:rPr lang="en-GB" sz="1700" dirty="0">
                <a:solidFill>
                  <a:schemeClr val="tx1"/>
                </a:solidFill>
              </a:rPr>
              <a:t>Fast failures: definitions and classification</a:t>
            </a:r>
          </a:p>
          <a:p>
            <a:pPr algn="l">
              <a:lnSpc>
                <a:spcPct val="120000"/>
              </a:lnSpc>
            </a:pPr>
            <a:r>
              <a:rPr lang="en-GB" sz="1700" dirty="0">
                <a:solidFill>
                  <a:schemeClr val="tx1"/>
                </a:solidFill>
              </a:rPr>
              <a:t>Beam distributions with depleted transverse halo</a:t>
            </a:r>
          </a:p>
          <a:p>
            <a:pPr algn="l">
              <a:lnSpc>
                <a:spcPct val="120000"/>
              </a:lnSpc>
            </a:pPr>
            <a:r>
              <a:rPr lang="en-GB" sz="1700" dirty="0">
                <a:solidFill>
                  <a:schemeClr val="tx1"/>
                </a:solidFill>
              </a:rPr>
              <a:t>Beam losses from spurious discharge of Coupling Loss Induced Quench system (CLIQ) with depleted halo</a:t>
            </a:r>
          </a:p>
          <a:p>
            <a:pPr algn="l">
              <a:lnSpc>
                <a:spcPct val="120000"/>
              </a:lnSpc>
            </a:pPr>
            <a:r>
              <a:rPr lang="en-GB" sz="1700" dirty="0">
                <a:solidFill>
                  <a:schemeClr val="tx1"/>
                </a:solidFill>
              </a:rPr>
              <a:t>Other fast failures: quench heaters, symmetric triplet quench, ADT and BBCW</a:t>
            </a:r>
          </a:p>
          <a:p>
            <a:pPr algn="l">
              <a:lnSpc>
                <a:spcPct val="120000"/>
              </a:lnSpc>
            </a:pPr>
            <a:r>
              <a:rPr lang="en-GB" sz="1700" dirty="0">
                <a:solidFill>
                  <a:schemeClr val="tx1"/>
                </a:solidFill>
              </a:rPr>
              <a:t>Conclusions: criticality and protectability with depleted transverse halo</a:t>
            </a:r>
          </a:p>
          <a:p>
            <a:pPr algn="l">
              <a:lnSpc>
                <a:spcPct val="120000"/>
              </a:lnSpc>
            </a:pP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B7A1C-A05E-544A-A613-55EB7EFF0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543C8-1B75-959D-8D3B-6238A93FC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50668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B5E62-C38C-47E8-883D-C3D46B0B1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losses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C24665-4541-4EB0-B57F-C11FFFE08E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51185" y="1269733"/>
            <a:ext cx="4299494" cy="255870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C7552E-9B38-4250-8834-981772B6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AF25A7-1230-4CD1-B437-36E5A9BB8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DDE1AF8-4935-0641-A6DD-ACC9D0DEAF1D}"/>
              </a:ext>
            </a:extLst>
          </p:cNvPr>
          <p:cNvSpPr txBox="1">
            <a:spLocks/>
          </p:cNvSpPr>
          <p:nvPr/>
        </p:nvSpPr>
        <p:spPr>
          <a:xfrm>
            <a:off x="621388" y="881020"/>
            <a:ext cx="3955307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Exponential decay starting at 150 A</a:t>
            </a:r>
            <a:br>
              <a:rPr lang="en-US" sz="1600" b="1" dirty="0"/>
            </a:br>
            <a:r>
              <a:rPr lang="en-US" sz="1600" b="1" dirty="0"/>
              <a:t>for wire installed in 4L5</a:t>
            </a:r>
          </a:p>
          <a:p>
            <a:pPr marL="685800" lvl="1" algn="l">
              <a:buFont typeface="Arial" panose="020B0604020202020204" pitchFamily="34" charset="0"/>
              <a:buChar char="•"/>
            </a:pPr>
            <a:r>
              <a:rPr lang="en-US" sz="1200" dirty="0"/>
              <a:t>BLM threshold reached “asymptotically” (not before 300 turns, 26.7 </a:t>
            </a:r>
            <a:r>
              <a:rPr lang="en-US" sz="1200" dirty="0" err="1"/>
              <a:t>ms</a:t>
            </a:r>
            <a:r>
              <a:rPr lang="en-US" sz="1200" dirty="0"/>
              <a:t>)</a:t>
            </a:r>
            <a:endParaRPr lang="en-US" sz="1600" dirty="0"/>
          </a:p>
          <a:p>
            <a:pPr marL="685800" lvl="1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Critical loss level not reached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1" dirty="0"/>
              <a:t>Instantaneous switch off</a:t>
            </a:r>
            <a:endParaRPr lang="en-US" sz="1600" dirty="0"/>
          </a:p>
          <a:p>
            <a:pPr marL="685800" lvl="1" algn="l">
              <a:buFont typeface="Arial" panose="020B0604020202020204" pitchFamily="34" charset="0"/>
              <a:buChar char="•"/>
            </a:pPr>
            <a:r>
              <a:rPr lang="en-US" sz="1200" dirty="0"/>
              <a:t>“Worst case” for the field decay</a:t>
            </a:r>
            <a:endParaRPr lang="en-US" sz="1600" dirty="0"/>
          </a:p>
          <a:p>
            <a:pPr marL="685800" lvl="1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BLM threshold reached at turn 2</a:t>
            </a:r>
          </a:p>
          <a:p>
            <a:pPr marL="685800" lvl="1" algn="l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3"/>
                </a:solidFill>
              </a:rPr>
              <a:t>Critical loss level not reached</a:t>
            </a:r>
          </a:p>
          <a:p>
            <a:pPr marL="400050" lvl="1" indent="0" algn="l">
              <a:buNone/>
            </a:pPr>
            <a:endParaRPr lang="en-US" sz="1200" dirty="0">
              <a:solidFill>
                <a:schemeClr val="accent3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9613EE-E5FB-4043-B83E-9CC7CD43FC7E}"/>
              </a:ext>
            </a:extLst>
          </p:cNvPr>
          <p:cNvSpPr txBox="1"/>
          <p:nvPr/>
        </p:nvSpPr>
        <p:spPr>
          <a:xfrm>
            <a:off x="5592869" y="1305149"/>
            <a:ext cx="2232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Critical loss level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1BC88B-D89B-8145-AE58-2083C361B92A}"/>
              </a:ext>
            </a:extLst>
          </p:cNvPr>
          <p:cNvSpPr txBox="1"/>
          <p:nvPr/>
        </p:nvSpPr>
        <p:spPr>
          <a:xfrm>
            <a:off x="7308304" y="1564603"/>
            <a:ext cx="2232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BLM threshold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79691B4-22D4-23AB-FA5B-47BBA39FFC37}"/>
              </a:ext>
            </a:extLst>
          </p:cNvPr>
          <p:cNvGrpSpPr/>
          <p:nvPr/>
        </p:nvGrpSpPr>
        <p:grpSpPr>
          <a:xfrm>
            <a:off x="4576695" y="1269733"/>
            <a:ext cx="5057519" cy="2511304"/>
            <a:chOff x="-244747" y="2549086"/>
            <a:chExt cx="5057519" cy="2511304"/>
          </a:xfrm>
        </p:grpSpPr>
        <p:pic>
          <p:nvPicPr>
            <p:cNvPr id="3" name="Content Placeholder 6">
              <a:extLst>
                <a:ext uri="{FF2B5EF4-FFF2-40B4-BE49-F238E27FC236}">
                  <a16:creationId xmlns:a16="http://schemas.microsoft.com/office/drawing/2014/main" id="{C8BD3AFE-C592-574F-3323-60903CCA95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44747" y="2549086"/>
              <a:ext cx="4299494" cy="251130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F8FF490-5092-B540-0AA2-47E245430E43}"/>
                </a:ext>
              </a:extLst>
            </p:cNvPr>
            <p:cNvSpPr txBox="1"/>
            <p:nvPr/>
          </p:nvSpPr>
          <p:spPr>
            <a:xfrm>
              <a:off x="467544" y="2571750"/>
              <a:ext cx="2232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Critical loss level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5BFE3BA-08EF-3FB6-BC9A-23B2A0B88BE3}"/>
                </a:ext>
              </a:extLst>
            </p:cNvPr>
            <p:cNvSpPr txBox="1"/>
            <p:nvPr/>
          </p:nvSpPr>
          <p:spPr>
            <a:xfrm>
              <a:off x="2580524" y="3142859"/>
              <a:ext cx="22322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BLM threshold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33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D2406B-D1F9-F24E-860B-A5E6C1AE6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on criticality and interlocking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250C27-AA8B-EA48-B950-543152133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31589"/>
            <a:ext cx="7920000" cy="3463033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Criticality is low: </a:t>
            </a:r>
            <a:r>
              <a:rPr lang="en-US" sz="1600" dirty="0">
                <a:solidFill>
                  <a:schemeClr val="accent3"/>
                </a:solidFill>
              </a:rPr>
              <a:t>losses remain below the critical loss level</a:t>
            </a:r>
          </a:p>
          <a:p>
            <a:pPr algn="l"/>
            <a:r>
              <a:rPr lang="en-US" sz="1600" dirty="0"/>
              <a:t>For an exponential decay, reaching BLM threshold would occur late (&gt; 300 turns, 26.7ms) leaving </a:t>
            </a:r>
            <a:r>
              <a:rPr lang="en-US" sz="1600" dirty="0">
                <a:solidFill>
                  <a:schemeClr val="accent3"/>
                </a:solidFill>
              </a:rPr>
              <a:t>enough time for the WIC interlock to act as protection</a:t>
            </a:r>
          </a:p>
          <a:p>
            <a:pPr marL="0" indent="0" algn="l">
              <a:buNone/>
            </a:pP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D88C1-6EA9-6746-8A50-B9B383F6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06B9865-1187-1A46-BC0C-4C44742285E5}"/>
              </a:ext>
            </a:extLst>
          </p:cNvPr>
          <p:cNvGrpSpPr/>
          <p:nvPr/>
        </p:nvGrpSpPr>
        <p:grpSpPr>
          <a:xfrm>
            <a:off x="899592" y="2211710"/>
            <a:ext cx="5688632" cy="792088"/>
            <a:chOff x="2771800" y="3899305"/>
            <a:chExt cx="5688632" cy="901240"/>
          </a:xfrm>
        </p:grpSpPr>
        <p:sp>
          <p:nvSpPr>
            <p:cNvPr id="20" name="Content Placeholder 4">
              <a:extLst>
                <a:ext uri="{FF2B5EF4-FFF2-40B4-BE49-F238E27FC236}">
                  <a16:creationId xmlns:a16="http://schemas.microsoft.com/office/drawing/2014/main" id="{5630153C-2BD7-9541-A247-35702E35E635}"/>
                </a:ext>
              </a:extLst>
            </p:cNvPr>
            <p:cNvSpPr txBox="1">
              <a:spLocks/>
            </p:cNvSpPr>
            <p:nvPr/>
          </p:nvSpPr>
          <p:spPr>
            <a:xfrm>
              <a:off x="2915816" y="4101038"/>
              <a:ext cx="5112568" cy="497773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ctr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400" b="1" dirty="0">
                  <a:solidFill>
                    <a:schemeClr val="accent6"/>
                  </a:solidFill>
                </a:rPr>
                <a:t>Halo depletion has a beneficial effect</a:t>
              </a:r>
              <a:r>
                <a:rPr lang="en-US" sz="1400" dirty="0"/>
                <a:t> !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21E9E24-BDCE-F34B-9496-3D5CD11C033F}"/>
                </a:ext>
              </a:extLst>
            </p:cNvPr>
            <p:cNvSpPr/>
            <p:nvPr/>
          </p:nvSpPr>
          <p:spPr>
            <a:xfrm>
              <a:off x="2771800" y="3899305"/>
              <a:ext cx="5688632" cy="901240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B9CAA-55FF-5FE7-C47B-12E6D4B55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933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F82EE-5BB5-6045-B618-51208C810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ADT coherent excitation</a:t>
            </a:r>
          </a:p>
        </p:txBody>
      </p:sp>
      <p:pic>
        <p:nvPicPr>
          <p:cNvPr id="6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2002650A-DA47-BD47-BFEE-2AB6DA31F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952557"/>
            <a:ext cx="3900342" cy="21795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A3E21F9-B301-9742-8E0D-FD2CBCDEFDC4}"/>
              </a:ext>
            </a:extLst>
          </p:cNvPr>
          <p:cNvSpPr txBox="1"/>
          <p:nvPr/>
        </p:nvSpPr>
        <p:spPr>
          <a:xfrm>
            <a:off x="5185484" y="3113097"/>
            <a:ext cx="373467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Measured coherent excitation </a:t>
            </a:r>
            <a:r>
              <a:rPr lang="en-US" sz="1400" dirty="0"/>
              <a:t>of the beam by the ADT normalized to the applied voltage at 6.5 </a:t>
            </a:r>
            <a:r>
              <a:rPr lang="en-US" sz="1400" dirty="0" err="1"/>
              <a:t>TeV</a:t>
            </a:r>
            <a:r>
              <a:rPr lang="en-US" sz="1400" dirty="0"/>
              <a:t> with fitted scaling law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6AA751-F6CD-924B-9DEB-2F0BC72EA2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3806769"/>
            <a:ext cx="2292137" cy="9252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9B80C6-FBE4-6F4D-9F87-A8922501C9D7}"/>
              </a:ext>
            </a:extLst>
          </p:cNvPr>
          <p:cNvSpPr txBox="1"/>
          <p:nvPr/>
        </p:nvSpPr>
        <p:spPr>
          <a:xfrm>
            <a:off x="5178680" y="701858"/>
            <a:ext cx="3785808" cy="213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ADT model from measurements</a:t>
            </a:r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843C9D40-1109-114C-9514-5CBBDBE28241}"/>
              </a:ext>
            </a:extLst>
          </p:cNvPr>
          <p:cNvSpPr txBox="1">
            <a:spLocks/>
          </p:cNvSpPr>
          <p:nvPr/>
        </p:nvSpPr>
        <p:spPr>
          <a:xfrm>
            <a:off x="539552" y="779433"/>
            <a:ext cx="4288705" cy="36645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Font typeface="Wingdings" charset="2"/>
              <a:buNone/>
            </a:pPr>
            <a:r>
              <a:rPr lang="en-US" sz="1800" dirty="0">
                <a:solidFill>
                  <a:schemeClr val="tx1"/>
                </a:solidFill>
              </a:rPr>
              <a:t>ADT operation in coherent excitation mode</a:t>
            </a:r>
          </a:p>
          <a:p>
            <a:pPr algn="l"/>
            <a:r>
              <a:rPr lang="en-US" sz="1600" dirty="0"/>
              <a:t>Potential fast-failure leading to beam losses reaching the critical loss limit within few milliseconds</a:t>
            </a:r>
          </a:p>
          <a:p>
            <a:pPr algn="l"/>
            <a:r>
              <a:rPr lang="en-US" sz="1600" dirty="0"/>
              <a:t>Orbit excursion is a </a:t>
            </a:r>
            <a:r>
              <a:rPr lang="en-US" sz="1600" dirty="0">
                <a:solidFill>
                  <a:schemeClr val="tx1"/>
                </a:solidFill>
              </a:rPr>
              <a:t>superposition of coherent excitation and always-on damping</a:t>
            </a:r>
            <a:r>
              <a:rPr lang="en-US" sz="1600" dirty="0"/>
              <a:t> </a:t>
            </a:r>
          </a:p>
          <a:p>
            <a:pPr marL="0" indent="0" algn="l">
              <a:buNone/>
            </a:pPr>
            <a:endParaRPr lang="en-US" sz="1600" dirty="0">
              <a:solidFill>
                <a:schemeClr val="bg2"/>
              </a:solidFill>
            </a:endParaRPr>
          </a:p>
          <a:p>
            <a:pPr marL="0" indent="0" algn="l">
              <a:buNone/>
            </a:pPr>
            <a:r>
              <a:rPr lang="en-US" sz="1800" dirty="0">
                <a:solidFill>
                  <a:schemeClr val="bg2"/>
                </a:solidFill>
              </a:rPr>
              <a:t>Objectives</a:t>
            </a:r>
          </a:p>
          <a:p>
            <a:pPr algn="l"/>
            <a:r>
              <a:rPr lang="en-US" sz="1600" dirty="0"/>
              <a:t>Determine the </a:t>
            </a:r>
            <a:r>
              <a:rPr lang="en-US" sz="1600" b="1" dirty="0">
                <a:solidFill>
                  <a:schemeClr val="accent3"/>
                </a:solidFill>
              </a:rPr>
              <a:t>operational envelope</a:t>
            </a:r>
            <a:r>
              <a:rPr lang="en-US" sz="1600" dirty="0"/>
              <a:t> for allowed operation with the ADT in coherent excitation for </a:t>
            </a:r>
            <a:r>
              <a:rPr lang="en-US" sz="1600" b="1" dirty="0"/>
              <a:t>HL-LHC with different halo depletion factor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1E0BE25-B5C6-404E-ABBA-42BC7B1D7430}"/>
              </a:ext>
            </a:extLst>
          </p:cNvPr>
          <p:cNvCxnSpPr>
            <a:cxnSpLocks/>
          </p:cNvCxnSpPr>
          <p:nvPr/>
        </p:nvCxnSpPr>
        <p:spPr>
          <a:xfrm>
            <a:off x="5004048" y="771550"/>
            <a:ext cx="0" cy="399571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A3ADFC7-5E2E-B241-A3CD-52F61D56F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E23262E-CB4D-E348-80DA-A61D74AA4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678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7F329-5A0C-5733-5698-288EA8943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ADT coherent excitation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7BE06C-16C1-D311-2977-4475DC983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/>
              <a:t>Operational envelope (</a:t>
            </a:r>
            <a:r>
              <a:rPr lang="en-US" sz="1800" dirty="0">
                <a:hlinkClick r:id="rId2"/>
              </a:rPr>
              <a:t>211</a:t>
            </a:r>
            <a:r>
              <a:rPr lang="en-US" sz="1800" baseline="30000" dirty="0">
                <a:hlinkClick r:id="rId2"/>
              </a:rPr>
              <a:t>th</a:t>
            </a:r>
            <a:r>
              <a:rPr lang="en-US" sz="1800" dirty="0">
                <a:hlinkClick r:id="rId2"/>
              </a:rPr>
              <a:t> MPP</a:t>
            </a:r>
            <a:r>
              <a:rPr lang="en-US" sz="1800" dirty="0"/>
              <a:t>) defined:</a:t>
            </a:r>
          </a:p>
          <a:p>
            <a:pPr lvl="1" algn="l"/>
            <a:r>
              <a:rPr lang="en-US" sz="1600" dirty="0"/>
              <a:t>Limit the ADT active window length to 2 batches (480 bunches) for HL-LHC</a:t>
            </a:r>
          </a:p>
          <a:p>
            <a:pPr lvl="2" algn="l"/>
            <a:r>
              <a:rPr lang="en-US" sz="1400" dirty="0"/>
              <a:t>Further restriction to 1 batch (240 bunches) if operating with depleted halo</a:t>
            </a:r>
          </a:p>
          <a:p>
            <a:pPr lvl="1" algn="l"/>
            <a:r>
              <a:rPr lang="en-US" sz="1600" dirty="0"/>
              <a:t>Limit the maximum voltage at injection energy to 5.0 kV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C60E19-C540-3E86-FF7B-87106D2E6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0223C-62C4-265E-639C-10F0BC54B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1133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D0257-E325-5C40-A99F-46B8316E5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CE129FA-CCFD-154E-BE67-A46512080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754341"/>
            <a:ext cx="7704856" cy="4236950"/>
          </a:xfrm>
        </p:spPr>
        <p:txBody>
          <a:bodyPr>
            <a:normAutofit/>
          </a:bodyPr>
          <a:lstStyle/>
          <a:p>
            <a:pPr algn="l"/>
            <a:r>
              <a:rPr lang="en-US" sz="1400" dirty="0"/>
              <a:t>Derived a parametric </a:t>
            </a:r>
            <a:r>
              <a:rPr lang="en-US" sz="1400" b="1" dirty="0">
                <a:solidFill>
                  <a:schemeClr val="tx2"/>
                </a:solidFill>
              </a:rPr>
              <a:t>beam model for partially depleted halo</a:t>
            </a:r>
          </a:p>
          <a:p>
            <a:pPr lvl="1" algn="l">
              <a:buFont typeface="Wingdings" pitchFamily="2" charset="2"/>
              <a:buChar char="Ø"/>
            </a:pPr>
            <a:r>
              <a:rPr lang="en-US" sz="1200" b="1" dirty="0">
                <a:solidFill>
                  <a:schemeClr val="accent3"/>
                </a:solidFill>
              </a:rPr>
              <a:t>Need to refine beam halo measurements at larger amplitudes during Run III</a:t>
            </a:r>
          </a:p>
          <a:p>
            <a:pPr lvl="1" algn="l">
              <a:buFont typeface="Wingdings" pitchFamily="2" charset="2"/>
              <a:buChar char="Ø"/>
            </a:pPr>
            <a:endParaRPr lang="en-US" sz="1200" dirty="0"/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CLIQ</a:t>
            </a:r>
          </a:p>
          <a:p>
            <a:pPr lvl="1" algn="l"/>
            <a:r>
              <a:rPr lang="en-US" sz="1200" dirty="0">
                <a:solidFill>
                  <a:schemeClr val="accent6"/>
                </a:solidFill>
              </a:rPr>
              <a:t>Most critical fast failure case identified for HL-LHC:</a:t>
            </a:r>
            <a:r>
              <a:rPr lang="en-US" sz="1200" dirty="0"/>
              <a:t> </a:t>
            </a:r>
            <a:r>
              <a:rPr lang="en-US" sz="1200" b="1" dirty="0">
                <a:solidFill>
                  <a:schemeClr val="accent3"/>
                </a:solidFill>
              </a:rPr>
              <a:t>fast dedicated interlock foreseen </a:t>
            </a:r>
            <a:r>
              <a:rPr lang="en-US" sz="1200" dirty="0"/>
              <a:t>(PDSU-PIC)</a:t>
            </a:r>
          </a:p>
          <a:p>
            <a:pPr marL="457200" lvl="1" indent="0" algn="l">
              <a:buNone/>
            </a:pPr>
            <a:endParaRPr lang="en-US" sz="1200" dirty="0"/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Quench heater spurious discharge - </a:t>
            </a:r>
            <a:r>
              <a:rPr lang="en-US" sz="1200" dirty="0">
                <a:solidFill>
                  <a:schemeClr val="accent6"/>
                </a:solidFill>
              </a:rPr>
              <a:t>Beneficial effect from partial halo depletion</a:t>
            </a:r>
            <a:r>
              <a:rPr lang="en-US" sz="1200" dirty="0"/>
              <a:t>, D1 most critical</a:t>
            </a:r>
            <a:endParaRPr lang="en-US" sz="1100" dirty="0"/>
          </a:p>
          <a:p>
            <a:pPr algn="l"/>
            <a:endParaRPr lang="en-US" sz="1400" b="1" dirty="0">
              <a:solidFill>
                <a:schemeClr val="tx2"/>
              </a:solidFill>
            </a:endParaRPr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Symmetric triplet quench - </a:t>
            </a:r>
            <a:r>
              <a:rPr lang="en-US" sz="1200" dirty="0"/>
              <a:t>Sufficient margin for non-depleted halo; 2-turn margin at full depletion</a:t>
            </a:r>
          </a:p>
          <a:p>
            <a:pPr algn="l"/>
            <a:endParaRPr lang="en-US" sz="1400" b="1" dirty="0">
              <a:solidFill>
                <a:schemeClr val="tx2"/>
              </a:solidFill>
            </a:endParaRPr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ADT coherent excitation - </a:t>
            </a:r>
            <a:r>
              <a:rPr lang="en-US" sz="1200" dirty="0">
                <a:solidFill>
                  <a:schemeClr val="accent6"/>
                </a:solidFill>
              </a:rPr>
              <a:t>ADT excitation window limited to 480 bunches;</a:t>
            </a:r>
            <a:r>
              <a:rPr lang="en-US" sz="1200" dirty="0"/>
              <a:t> voltage limited at injection </a:t>
            </a:r>
          </a:p>
          <a:p>
            <a:pPr algn="l"/>
            <a:endParaRPr lang="en-US" sz="1400" b="1" dirty="0">
              <a:solidFill>
                <a:schemeClr val="tx2"/>
              </a:solidFill>
            </a:endParaRPr>
          </a:p>
          <a:p>
            <a:pPr algn="l"/>
            <a:r>
              <a:rPr lang="en-US" sz="1400" b="1" dirty="0">
                <a:solidFill>
                  <a:schemeClr val="tx2"/>
                </a:solidFill>
              </a:rPr>
              <a:t>BBCW - </a:t>
            </a:r>
            <a:r>
              <a:rPr lang="en-US" sz="1200" dirty="0"/>
              <a:t>Low criticality, protection from WIC sufficient - </a:t>
            </a:r>
            <a:r>
              <a:rPr lang="en-US" sz="1200" dirty="0">
                <a:solidFill>
                  <a:schemeClr val="accent6"/>
                </a:solidFill>
              </a:rPr>
              <a:t>beneficial effect from halo depletion</a:t>
            </a:r>
          </a:p>
          <a:p>
            <a:pPr lvl="1" algn="l"/>
            <a:endParaRPr lang="en-US" sz="1200" dirty="0"/>
          </a:p>
          <a:p>
            <a:pPr lvl="1" algn="l"/>
            <a:endParaRPr lang="en-US" sz="1400" dirty="0"/>
          </a:p>
          <a:p>
            <a:pPr lvl="1" algn="l"/>
            <a:endParaRPr lang="en-US" sz="1400" dirty="0"/>
          </a:p>
          <a:p>
            <a:pPr algn="l"/>
            <a:endParaRPr lang="en-US" sz="16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B0CBF71-AF5C-CD4C-A7D5-A9FCAD276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949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BF081-EB8E-8743-BA98-68127F62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3E53EC-4C52-694A-98D8-0BF523349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92075" indent="-92075"/>
            <a:endParaRPr lang="en-GB" sz="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EFA5C-4EBC-224D-A40B-F5519E403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05D03-85F5-D14A-ACE7-9863BE95E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306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BF081-EB8E-8743-BA98-68127F62B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F3E53EC-4C52-694A-98D8-0BF523349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92075" indent="-92075"/>
            <a:endParaRPr lang="en-GB" sz="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EFA5C-4EBC-224D-A40B-F5519E403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05D03-85F5-D14A-ACE7-9863BE95E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7878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CLIQ connection scheme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3" name="Content Placeholder 22" descr="Diagram&#10;&#10;Description automatically generated">
            <a:extLst>
              <a:ext uri="{FF2B5EF4-FFF2-40B4-BE49-F238E27FC236}">
                <a16:creationId xmlns:a16="http://schemas.microsoft.com/office/drawing/2014/main" id="{A1F24499-4767-C047-8A03-36BA176271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67744" y="748498"/>
            <a:ext cx="5320066" cy="4134095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A263569-DBF1-3240-B0FC-F906A9D57637}"/>
              </a:ext>
            </a:extLst>
          </p:cNvPr>
          <p:cNvSpPr txBox="1"/>
          <p:nvPr/>
        </p:nvSpPr>
        <p:spPr>
          <a:xfrm>
            <a:off x="78155" y="4204928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</a:rPr>
              <a:t>For reference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6BF9D22-1A89-D74A-9C8C-05C6E725C95A}"/>
              </a:ext>
            </a:extLst>
          </p:cNvPr>
          <p:cNvSpPr txBox="1"/>
          <p:nvPr/>
        </p:nvSpPr>
        <p:spPr>
          <a:xfrm>
            <a:off x="7523888" y="149163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Old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8792A5C-CA9A-DD4B-9B8D-C7A9233DEA46}"/>
              </a:ext>
            </a:extLst>
          </p:cNvPr>
          <p:cNvSpPr txBox="1"/>
          <p:nvPr/>
        </p:nvSpPr>
        <p:spPr>
          <a:xfrm>
            <a:off x="7523888" y="333507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Baseline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2FD701-EA21-9228-9E71-E8F42BE16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640214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9DC3D-DBF8-0347-8BAE-6BBBE076A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CLIQ current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9AA161-CD0E-164D-9F19-4509D184E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FE9D38-EF32-AC45-A23C-6735A221BE3C}"/>
              </a:ext>
            </a:extLst>
          </p:cNvPr>
          <p:cNvSpPr txBox="1"/>
          <p:nvPr/>
        </p:nvSpPr>
        <p:spPr>
          <a:xfrm>
            <a:off x="2411760" y="4762279"/>
            <a:ext cx="4931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LEDET simulations (E. </a:t>
            </a:r>
            <a:r>
              <a:rPr lang="en-US" sz="1000" dirty="0" err="1">
                <a:solidFill>
                  <a:schemeClr val="accent5"/>
                </a:solidFill>
              </a:rPr>
              <a:t>Ravaioli</a:t>
            </a:r>
            <a:r>
              <a:rPr lang="en-US" sz="1000" dirty="0">
                <a:solidFill>
                  <a:schemeClr val="accent5"/>
                </a:solidFill>
              </a:rPr>
              <a:t>)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3C850AA-A21B-7646-9857-ECE5A9C86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1400" dirty="0"/>
              <a:t>Rise-time shown below for the first 5 turns</a:t>
            </a:r>
            <a:endParaRPr lang="en-US" dirty="0"/>
          </a:p>
        </p:txBody>
      </p:sp>
      <p:pic>
        <p:nvPicPr>
          <p:cNvPr id="15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0229A3CC-1F42-FB4A-BF19-193F20369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200" y="1522532"/>
            <a:ext cx="3600000" cy="270245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E6207261-38C5-6C47-AC5A-7C9C7A67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525482"/>
            <a:ext cx="3600000" cy="2702452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F13AF81-56E9-B341-B52E-700189EEFA4A}"/>
              </a:ext>
            </a:extLst>
          </p:cNvPr>
          <p:cNvCxnSpPr>
            <a:cxnSpLocks/>
          </p:cNvCxnSpPr>
          <p:nvPr/>
        </p:nvCxnSpPr>
        <p:spPr>
          <a:xfrm>
            <a:off x="4716016" y="1522532"/>
            <a:ext cx="0" cy="2630445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891B5-BBC0-56C9-F418-72846812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008919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8937F-4319-CA47-AEA7-545D38EEF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BBCW for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9EF82-0463-2D47-90DB-2E54DBE99F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Layout based on </a:t>
            </a:r>
            <a:r>
              <a:rPr lang="en-US" sz="1600" dirty="0">
                <a:hlinkClick r:id="rId2"/>
              </a:rPr>
              <a:t>EDMS-2037987</a:t>
            </a:r>
            <a:endParaRPr lang="en-US" sz="1600" dirty="0"/>
          </a:p>
          <a:p>
            <a:pPr algn="l"/>
            <a:r>
              <a:rPr lang="en-US" sz="1600" dirty="0"/>
              <a:t>Space reservation request based on HL-LHC v1.3</a:t>
            </a:r>
          </a:p>
          <a:p>
            <a:pPr algn="l"/>
            <a:r>
              <a:rPr lang="en-US" sz="1600" dirty="0"/>
              <a:t>Drawings of space reservation</a:t>
            </a:r>
          </a:p>
          <a:p>
            <a:pPr lvl="1" algn="l"/>
            <a:r>
              <a:rPr lang="en-US" sz="1200" dirty="0">
                <a:hlinkClick r:id="rId3"/>
              </a:rPr>
              <a:t>Left of IP1</a:t>
            </a:r>
            <a:r>
              <a:rPr lang="en-US" sz="1200" dirty="0"/>
              <a:t> &amp; </a:t>
            </a:r>
            <a:r>
              <a:rPr lang="en-US" sz="1200" dirty="0">
                <a:hlinkClick r:id="rId4"/>
              </a:rPr>
              <a:t>Right of IP1</a:t>
            </a:r>
            <a:r>
              <a:rPr lang="en-US" sz="1200" dirty="0"/>
              <a:t> </a:t>
            </a:r>
          </a:p>
          <a:p>
            <a:pPr lvl="1" algn="l"/>
            <a:r>
              <a:rPr lang="en-US" sz="1200" dirty="0">
                <a:hlinkClick r:id="rId5"/>
              </a:rPr>
              <a:t>Left of IP5</a:t>
            </a:r>
            <a:r>
              <a:rPr lang="en-US" sz="1200" dirty="0"/>
              <a:t> &amp; </a:t>
            </a:r>
            <a:r>
              <a:rPr lang="en-US" sz="1200" dirty="0">
                <a:hlinkClick r:id="rId6"/>
              </a:rPr>
              <a:t>Right of IP5</a:t>
            </a:r>
            <a:endParaRPr lang="en-US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51B44-E114-A04F-B1B0-3E93D9F7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731057-F6BD-7D43-8E1B-B69CFE955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Picture 6" descr="Box and whisker chart&#10;&#10;Description automatically generated">
            <a:extLst>
              <a:ext uri="{FF2B5EF4-FFF2-40B4-BE49-F238E27FC236}">
                <a16:creationId xmlns:a16="http://schemas.microsoft.com/office/drawing/2014/main" id="{2F8EBB43-FFA3-E045-A1EF-5CB647D8B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5537" y="2355726"/>
            <a:ext cx="9144000" cy="157918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39FD11F-9627-A845-BBD1-94FDB81E1A02}"/>
              </a:ext>
            </a:extLst>
          </p:cNvPr>
          <p:cNvSpPr/>
          <p:nvPr/>
        </p:nvSpPr>
        <p:spPr>
          <a:xfrm>
            <a:off x="2584945" y="3885142"/>
            <a:ext cx="1368152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BBLR</a:t>
            </a:r>
          </a:p>
          <a:p>
            <a:pPr algn="ctr"/>
            <a:r>
              <a:rPr lang="en-US" sz="1200" dirty="0"/>
              <a:t>B1 &amp; B2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028233-A9C0-074F-9164-30786DF15C38}"/>
              </a:ext>
            </a:extLst>
          </p:cNvPr>
          <p:cNvSpPr/>
          <p:nvPr/>
        </p:nvSpPr>
        <p:spPr>
          <a:xfrm>
            <a:off x="4241129" y="3885142"/>
            <a:ext cx="720080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Q4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2DD005B-8928-0443-9241-550DF99B87C7}"/>
              </a:ext>
            </a:extLst>
          </p:cNvPr>
          <p:cNvSpPr/>
          <p:nvPr/>
        </p:nvSpPr>
        <p:spPr>
          <a:xfrm>
            <a:off x="7193457" y="3885142"/>
            <a:ext cx="1080120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B4DD1D-E31D-B640-9A8F-90F18AEEBED2}"/>
              </a:ext>
            </a:extLst>
          </p:cNvPr>
          <p:cNvSpPr/>
          <p:nvPr/>
        </p:nvSpPr>
        <p:spPr>
          <a:xfrm>
            <a:off x="569161" y="3881359"/>
            <a:ext cx="720080" cy="43204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Q5</a:t>
            </a:r>
          </a:p>
        </p:txBody>
      </p:sp>
    </p:spTree>
    <p:extLst>
      <p:ext uri="{BB962C8B-B14F-4D97-AF65-F5344CB8AC3E}">
        <p14:creationId xmlns:p14="http://schemas.microsoft.com/office/powerpoint/2010/main" val="139738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B9CFA-0CB6-754B-89A0-CC15E005B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failures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203A91-B6DB-BF4A-99BC-947D21380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074800" cy="3680222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Failures: events leading to uncontrolled beam losses</a:t>
            </a:r>
          </a:p>
          <a:p>
            <a:pPr lvl="1" algn="l"/>
            <a:r>
              <a:rPr lang="en-US" sz="1600" dirty="0"/>
              <a:t>Protection from 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ultra-fast failures</a:t>
            </a:r>
            <a:r>
              <a:rPr lang="en-US" sz="1600" dirty="0"/>
              <a:t> (damage limit reached within 3 turns) relies on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passive absorbers</a:t>
            </a:r>
          </a:p>
          <a:p>
            <a:pPr lvl="1" algn="l"/>
            <a:r>
              <a:rPr lang="en-US" sz="1600" dirty="0"/>
              <a:t>Protection from 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fast failures</a:t>
            </a:r>
            <a:r>
              <a:rPr lang="en-US" sz="1600" dirty="0"/>
              <a:t> (damage limit reached within 10ms) relies on </a:t>
            </a:r>
            <a:r>
              <a:rPr lang="en-US" sz="1600" dirty="0">
                <a:solidFill>
                  <a:schemeClr val="tx1"/>
                </a:solidFill>
              </a:rPr>
              <a:t>dedicated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interlocks</a:t>
            </a:r>
          </a:p>
          <a:p>
            <a:pPr algn="l"/>
            <a:r>
              <a:rPr lang="en-US" sz="1800" dirty="0"/>
              <a:t>Machine protection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critical loss level </a:t>
            </a:r>
            <a:r>
              <a:rPr lang="en-US" sz="1800" dirty="0"/>
              <a:t>for fast failures: </a:t>
            </a:r>
            <a:r>
              <a:rPr lang="en-US" sz="1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 MJ </a:t>
            </a:r>
            <a:r>
              <a:rPr lang="en-US" sz="1800" dirty="0"/>
              <a:t>deposited in IR7 within 10ms</a:t>
            </a:r>
          </a:p>
          <a:p>
            <a:pPr algn="l"/>
            <a:r>
              <a:rPr lang="en-US" sz="1800" dirty="0"/>
              <a:t>Key quantitative parameters:</a:t>
            </a:r>
          </a:p>
          <a:p>
            <a:pPr lvl="1" algn="l"/>
            <a:r>
              <a:rPr lang="en-US" sz="1700" dirty="0"/>
              <a:t>time from </a:t>
            </a:r>
            <a:r>
              <a:rPr lang="en-US" sz="1700" dirty="0">
                <a:solidFill>
                  <a:schemeClr val="tx1"/>
                </a:solidFill>
              </a:rPr>
              <a:t>failure onset to critical loss level</a:t>
            </a:r>
            <a:endParaRPr lang="en-US" sz="1700" dirty="0"/>
          </a:p>
          <a:p>
            <a:pPr lvl="1" algn="l"/>
            <a:r>
              <a:rPr lang="en-US" sz="1700" dirty="0"/>
              <a:t>time from </a:t>
            </a:r>
            <a:r>
              <a:rPr lang="en-US" sz="1700" dirty="0">
                <a:solidFill>
                  <a:schemeClr val="tx1"/>
                </a:solidFill>
              </a:rPr>
              <a:t>failure detection to critical loss level</a:t>
            </a:r>
            <a:r>
              <a:rPr lang="en-US" sz="1700" dirty="0">
                <a:solidFill>
                  <a:schemeClr val="accent2"/>
                </a:solidFill>
              </a:rPr>
              <a:t> </a:t>
            </a:r>
            <a:r>
              <a:rPr lang="en-US" sz="1700" dirty="0"/>
              <a:t>must provide sufficient margin to safely dump the beam</a:t>
            </a:r>
          </a:p>
          <a:p>
            <a:pPr algn="l"/>
            <a:endParaRPr lang="en-US" sz="2000" i="1" dirty="0"/>
          </a:p>
          <a:p>
            <a:pPr algn="l"/>
            <a:endParaRPr lang="en-US" sz="18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D72C6-1E21-064E-8B15-5134CEF9A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C9CC2A-A3C6-224E-9F5A-BAC5F413C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459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AE89888-A8CB-BB4B-9E5A-951C245DE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470084"/>
              </p:ext>
            </p:extLst>
          </p:nvPr>
        </p:nvGraphicFramePr>
        <p:xfrm>
          <a:off x="1677453" y="895591"/>
          <a:ext cx="5789094" cy="3017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4225">
                  <a:extLst>
                    <a:ext uri="{9D8B030D-6E8A-4147-A177-3AD203B41FA5}">
                      <a16:colId xmlns:a16="http://schemas.microsoft.com/office/drawing/2014/main" val="190276294"/>
                    </a:ext>
                  </a:extLst>
                </a:gridCol>
                <a:gridCol w="1168143">
                  <a:extLst>
                    <a:ext uri="{9D8B030D-6E8A-4147-A177-3AD203B41FA5}">
                      <a16:colId xmlns:a16="http://schemas.microsoft.com/office/drawing/2014/main" val="2241964782"/>
                    </a:ext>
                  </a:extLst>
                </a:gridCol>
                <a:gridCol w="1166117">
                  <a:extLst>
                    <a:ext uri="{9D8B030D-6E8A-4147-A177-3AD203B41FA5}">
                      <a16:colId xmlns:a16="http://schemas.microsoft.com/office/drawing/2014/main" val="4153075690"/>
                    </a:ext>
                  </a:extLst>
                </a:gridCol>
                <a:gridCol w="1310609">
                  <a:extLst>
                    <a:ext uri="{9D8B030D-6E8A-4147-A177-3AD203B41FA5}">
                      <a16:colId xmlns:a16="http://schemas.microsoft.com/office/drawing/2014/main" val="996817243"/>
                    </a:ext>
                  </a:extLst>
                </a:gridCol>
              </a:tblGrid>
              <a:tr h="231796">
                <a:tc>
                  <a:txBody>
                    <a:bodyPr/>
                    <a:lstStyle/>
                    <a:p>
                      <a:r>
                        <a:rPr lang="en-US" sz="1200" dirty="0"/>
                        <a:t>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Detection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128606"/>
                  </a:ext>
                </a:extLst>
              </a:tr>
              <a:tr h="360572"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Beam effect of magnet protection equipment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QH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Direct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Triplets, D1, D2 (+ MB, MBH)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8049261"/>
                  </a:ext>
                </a:extLst>
              </a:tr>
              <a:tr h="42672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CLIQ</a:t>
                      </a:r>
                    </a:p>
                  </a:txBody>
                  <a:tcPr anchor="ctr">
                    <a:solidFill>
                      <a:srgbClr val="EBF5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Direct</a:t>
                      </a:r>
                    </a:p>
                  </a:txBody>
                  <a:tcPr anchor="ctr">
                    <a:solidFill>
                      <a:srgbClr val="EBF5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Triplets IP1 &amp; 5</a:t>
                      </a:r>
                    </a:p>
                  </a:txBody>
                  <a:tcPr anchor="ctr">
                    <a:solidFill>
                      <a:srgbClr val="EBF5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951192"/>
                  </a:ext>
                </a:extLst>
              </a:tr>
              <a:tr h="426720">
                <a:tc rowSpan="2"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Active device failure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ADT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Indirect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ADT H &amp; 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6087674"/>
                  </a:ext>
                </a:extLst>
              </a:tr>
              <a:tr h="4267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Crab cavities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Direct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IP1 &amp;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81266261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Powering failure (resistive component)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BBCW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Direct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IP1 &amp;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1507814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Powering failure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(SC component)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Symmetric triplet quench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Direct / Indirect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Triplets IP1 &amp; 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830993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2817A27-7039-7241-A4C8-BFA27B5DE4CF}"/>
              </a:ext>
            </a:extLst>
          </p:cNvPr>
          <p:cNvSpPr txBox="1"/>
          <p:nvPr/>
        </p:nvSpPr>
        <p:spPr>
          <a:xfrm>
            <a:off x="2483768" y="4207492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Direct detection</a:t>
            </a:r>
            <a:r>
              <a:rPr lang="en-US" sz="1200" dirty="0">
                <a:solidFill>
                  <a:schemeClr val="accent5"/>
                </a:solidFill>
              </a:rPr>
              <a:t>: external fault detection mechanism is </a:t>
            </a:r>
            <a:r>
              <a:rPr lang="en-US" sz="1200" dirty="0"/>
              <a:t>interlocked</a:t>
            </a:r>
          </a:p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Indirect detection</a:t>
            </a:r>
            <a:r>
              <a:rPr lang="en-US" sz="1200" dirty="0">
                <a:solidFill>
                  <a:schemeClr val="accent5"/>
                </a:solidFill>
              </a:rPr>
              <a:t>: protection relies on interlocked </a:t>
            </a:r>
            <a:r>
              <a:rPr lang="en-US" sz="1200" dirty="0"/>
              <a:t>beam-based measurements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B7D2AC2-20BD-B94B-B2F7-9ECB880B3AB4}"/>
              </a:ext>
            </a:extLst>
          </p:cNvPr>
          <p:cNvCxnSpPr/>
          <p:nvPr/>
        </p:nvCxnSpPr>
        <p:spPr>
          <a:xfrm>
            <a:off x="2339752" y="4176714"/>
            <a:ext cx="0" cy="52322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1714A42-8170-D246-BFF8-E45F0B2D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3B7C3-F97C-3922-2E91-032668E65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Fast failures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C25F1B-B4F1-C88E-B01B-78FFFAC04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2774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487FEB-8D01-5B4C-8262-39BEE5F76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parameters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BD7DB8A-8F48-644E-98B0-30F5251F3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400" dirty="0"/>
              <a:t>HL-LHC layout v1.4 with round optics (β* 15 cm)</a:t>
            </a:r>
          </a:p>
          <a:p>
            <a:pPr algn="l"/>
            <a:r>
              <a:rPr lang="en-US" sz="1400" dirty="0"/>
              <a:t>Collimator settings: TCP @ 6.7 sigma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1454EF-921E-8046-AD93-EB28D26F1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00A747-1AA8-834E-A0F4-15EF60EF6438}"/>
              </a:ext>
            </a:extLst>
          </p:cNvPr>
          <p:cNvSpPr txBox="1"/>
          <p:nvPr/>
        </p:nvSpPr>
        <p:spPr>
          <a:xfrm>
            <a:off x="6156176" y="4299942"/>
            <a:ext cx="299625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*  for short integration windows (</a:t>
            </a:r>
            <a:r>
              <a:rPr lang="en-BE" sz="1000" dirty="0">
                <a:solidFill>
                  <a:schemeClr val="accent5"/>
                </a:solidFill>
              </a:rPr>
              <a:t>≤</a:t>
            </a:r>
            <a:r>
              <a:rPr lang="en-US" sz="1000" dirty="0">
                <a:solidFill>
                  <a:schemeClr val="accent5"/>
                </a:solidFill>
              </a:rPr>
              <a:t> 64 turns)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4EAF9A2-2EF2-1D4D-928A-39E376955A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149463"/>
              </p:ext>
            </p:extLst>
          </p:nvPr>
        </p:nvGraphicFramePr>
        <p:xfrm>
          <a:off x="2123728" y="1723646"/>
          <a:ext cx="4716524" cy="2403656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1980220">
                  <a:extLst>
                    <a:ext uri="{9D8B030D-6E8A-4147-A177-3AD203B41FA5}">
                      <a16:colId xmlns:a16="http://schemas.microsoft.com/office/drawing/2014/main" val="229450802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515042730"/>
                    </a:ext>
                  </a:extLst>
                </a:gridCol>
              </a:tblGrid>
              <a:tr h="30045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Beam parameters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014435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 </a:t>
                      </a:r>
                      <a:r>
                        <a:rPr lang="en-US" sz="1200" dirty="0" err="1"/>
                        <a:t>TeV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6520986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stored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674 MJ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747855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Bunch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2.2 x 10</a:t>
                      </a:r>
                      <a:r>
                        <a:rPr lang="en-US" sz="1200" baseline="30000" dirty="0"/>
                        <a:t>11</a:t>
                      </a:r>
                      <a:r>
                        <a:rPr lang="en-US" sz="1200" dirty="0"/>
                        <a:t> p</a:t>
                      </a:r>
                      <a:r>
                        <a:rPr lang="en-US" sz="1200" baseline="30000" dirty="0"/>
                        <a:t>+</a:t>
                      </a:r>
                      <a:r>
                        <a:rPr lang="en-US" sz="1200" dirty="0"/>
                        <a:t>/bunch (2736 bunches)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105477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 </a:t>
                      </a:r>
                      <a:r>
                        <a:rPr lang="en-US" sz="1200" dirty="0" err="1"/>
                        <a:t>μm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4951900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TCP / E-lens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6.7 / 4.7 sigma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9724531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Crossing angle at IP1-5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500 </a:t>
                      </a:r>
                      <a:r>
                        <a:rPr lang="en-US" sz="1200" dirty="0" err="1"/>
                        <a:t>μrad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2801400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BCCM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3.0 x 10</a:t>
                      </a:r>
                      <a:r>
                        <a:rPr lang="en-US" sz="1200" baseline="30000" dirty="0"/>
                        <a:t>11</a:t>
                      </a:r>
                      <a:r>
                        <a:rPr lang="en-US" sz="1200" dirty="0"/>
                        <a:t> protons 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666131"/>
                  </a:ext>
                </a:extLst>
              </a:tr>
            </a:tbl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2413CB-B150-D6AC-68DD-345B902B7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25274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Partially depleted transverse halo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70E066-FDA0-D64C-87C9-AB3D3939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89882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4 degrees of freedom beam distribution and halo depletion</a:t>
            </a:r>
          </a:p>
          <a:p>
            <a:pPr algn="l"/>
            <a:r>
              <a:rPr lang="en-US" sz="1600" dirty="0"/>
              <a:t>Modified radial chi-distribution: exponential decrease in the halo</a:t>
            </a:r>
          </a:p>
          <a:p>
            <a:pPr algn="l"/>
            <a:r>
              <a:rPr lang="en-US" sz="1600" dirty="0"/>
              <a:t>Partial depletion using a modified PDF: exponential decrease in the halo</a:t>
            </a:r>
          </a:p>
          <a:p>
            <a:pPr algn="l"/>
            <a:r>
              <a:rPr lang="en-US" sz="1600" dirty="0"/>
              <a:t>We define </a:t>
            </a:r>
            <a:r>
              <a:rPr lang="en-US" sz="1600" b="1" dirty="0" err="1">
                <a:solidFill>
                  <a:schemeClr val="accent2"/>
                </a:solidFill>
              </a:rPr>
              <a:t>η</a:t>
            </a:r>
            <a:r>
              <a:rPr lang="en-US" sz="1600" b="1" dirty="0">
                <a:solidFill>
                  <a:schemeClr val="accent2"/>
                </a:solidFill>
              </a:rPr>
              <a:t> ≔ halo depletion factor </a:t>
            </a:r>
            <a:r>
              <a:rPr lang="en-US" sz="1600" dirty="0"/>
              <a:t>(</a:t>
            </a:r>
            <a:r>
              <a:rPr lang="en-US" sz="1600" dirty="0" err="1">
                <a:solidFill>
                  <a:schemeClr val="accent2"/>
                </a:solidFill>
              </a:rPr>
              <a:t>η</a:t>
            </a:r>
            <a:r>
              <a:rPr lang="en-US" sz="1600" dirty="0">
                <a:solidFill>
                  <a:schemeClr val="accent2"/>
                </a:solidFill>
              </a:rPr>
              <a:t> = 1 for fully depleted halo</a:t>
            </a:r>
            <a:r>
              <a:rPr lang="en-US" sz="1600" dirty="0"/>
              <a:t>)</a:t>
            </a:r>
          </a:p>
          <a:p>
            <a:pPr algn="l"/>
            <a:endParaRPr lang="en-US" sz="160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85A982FF-94C3-9E46-8671-A68635D70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64" y="1929670"/>
            <a:ext cx="3780000" cy="2364306"/>
          </a:xfrm>
          <a:prstGeom prst="rect">
            <a:avLst/>
          </a:prstGeom>
        </p:spPr>
      </p:pic>
      <p:pic>
        <p:nvPicPr>
          <p:cNvPr id="12" name="Picture 11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2032E537-8C16-4E4B-BF82-EFCE4B4E2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5449" y="1924598"/>
            <a:ext cx="3780000" cy="23944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8F9625-38E4-DD41-9DA3-E41B1A9983B3}"/>
              </a:ext>
            </a:extLst>
          </p:cNvPr>
          <p:cNvSpPr txBox="1"/>
          <p:nvPr/>
        </p:nvSpPr>
        <p:spPr>
          <a:xfrm>
            <a:off x="5136177" y="4541681"/>
            <a:ext cx="3478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Depletion below 4.7 sigma from projection effect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66C9BD-BE87-EE41-969D-598A818439A0}"/>
              </a:ext>
            </a:extLst>
          </p:cNvPr>
          <p:cNvCxnSpPr/>
          <p:nvPr/>
        </p:nvCxnSpPr>
        <p:spPr>
          <a:xfrm flipV="1">
            <a:off x="7283344" y="2923051"/>
            <a:ext cx="216024" cy="16485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0512FF2-FD2C-AA4D-A237-091242E46ABE}"/>
              </a:ext>
            </a:extLst>
          </p:cNvPr>
          <p:cNvSpPr txBox="1"/>
          <p:nvPr/>
        </p:nvSpPr>
        <p:spPr>
          <a:xfrm>
            <a:off x="4065198" y="2220157"/>
            <a:ext cx="845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Depleted halo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2E7676A-CA7B-3B44-B746-C8B6DCBF80D1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3563888" y="2450990"/>
            <a:ext cx="501310" cy="245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DC382500-AC2C-C34C-9B91-470F4A534283}"/>
              </a:ext>
            </a:extLst>
          </p:cNvPr>
          <p:cNvCxnSpPr>
            <a:cxnSpLocks/>
          </p:cNvCxnSpPr>
          <p:nvPr/>
        </p:nvCxnSpPr>
        <p:spPr>
          <a:xfrm>
            <a:off x="4926782" y="2355728"/>
            <a:ext cx="485042" cy="2160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3CC56346-F229-294D-9830-9858371DB9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8913" y="3565133"/>
            <a:ext cx="1582887" cy="275285"/>
          </a:xfrm>
          <a:prstGeom prst="rect">
            <a:avLst/>
          </a:prstGeom>
        </p:spPr>
      </p:pic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586C632B-50A0-9946-93C9-71622F52A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" name="Curved Up Arrow 1">
            <a:extLst>
              <a:ext uri="{FF2B5EF4-FFF2-40B4-BE49-F238E27FC236}">
                <a16:creationId xmlns:a16="http://schemas.microsoft.com/office/drawing/2014/main" id="{98E475ED-5615-D34C-A87C-F4FB720F3980}"/>
              </a:ext>
            </a:extLst>
          </p:cNvPr>
          <p:cNvSpPr/>
          <p:nvPr/>
        </p:nvSpPr>
        <p:spPr>
          <a:xfrm>
            <a:off x="4148151" y="4011910"/>
            <a:ext cx="854596" cy="494123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1AD0BDA-AE5F-43A5-658E-CA6280F9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50022"/>
            <a:ext cx="6627000" cy="270000"/>
          </a:xfrm>
        </p:spPr>
        <p:txBody>
          <a:bodyPr/>
          <a:lstStyle/>
          <a:p>
            <a:r>
              <a:rPr lang="fr-FR" noProof="0" dirty="0"/>
              <a:t>12th HL-LHC collaboration meeting - Fast </a:t>
            </a:r>
            <a:r>
              <a:rPr lang="fr-FR" noProof="0" dirty="0" err="1"/>
              <a:t>failures</a:t>
            </a:r>
            <a:r>
              <a:rPr lang="fr-FR" noProof="0" dirty="0"/>
              <a:t> </a:t>
            </a:r>
            <a:r>
              <a:rPr lang="fr-FR" noProof="0" dirty="0" err="1"/>
              <a:t>criticality</a:t>
            </a:r>
            <a:r>
              <a:rPr lang="fr-FR" noProof="0" dirty="0"/>
              <a:t> </a:t>
            </a:r>
            <a:r>
              <a:rPr lang="fr-FR" noProof="0" dirty="0" err="1"/>
              <a:t>with</a:t>
            </a:r>
            <a:r>
              <a:rPr lang="fr-FR" noProof="0" dirty="0"/>
              <a:t> </a:t>
            </a:r>
            <a:r>
              <a:rPr lang="fr-FR" noProof="0" dirty="0" err="1"/>
              <a:t>depleted</a:t>
            </a:r>
            <a:r>
              <a:rPr lang="fr-FR" noProof="0" dirty="0"/>
              <a:t> halo</a:t>
            </a:r>
            <a:endParaRPr lang="en-GB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D131B4-3F7B-BF99-6885-9CD0D557A3DC}"/>
              </a:ext>
            </a:extLst>
          </p:cNvPr>
          <p:cNvSpPr txBox="1"/>
          <p:nvPr/>
        </p:nvSpPr>
        <p:spPr>
          <a:xfrm>
            <a:off x="4053661" y="4483621"/>
            <a:ext cx="1265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Projection</a:t>
            </a:r>
          </a:p>
        </p:txBody>
      </p:sp>
    </p:spTree>
    <p:extLst>
      <p:ext uri="{BB962C8B-B14F-4D97-AF65-F5344CB8AC3E}">
        <p14:creationId xmlns:p14="http://schemas.microsoft.com/office/powerpoint/2010/main" val="113210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FFA04-CB7A-524A-A3A6-A0D2B49D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BE" dirty="0"/>
              <a:t>Margins with depleted halo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B45FA3-F44C-E149-A5EF-608A87970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771550"/>
            <a:ext cx="7121364" cy="3680222"/>
          </a:xfrm>
        </p:spPr>
        <p:txBody>
          <a:bodyPr>
            <a:normAutofit/>
          </a:bodyPr>
          <a:lstStyle/>
          <a:p>
            <a:pPr algn="l"/>
            <a:r>
              <a:rPr lang="en-US" sz="1600" b="1" dirty="0">
                <a:solidFill>
                  <a:schemeClr val="accent6"/>
                </a:solidFill>
              </a:rPr>
              <a:t>Increased orbit excursion margin </a:t>
            </a:r>
            <a:r>
              <a:rPr lang="en-US" sz="1600" dirty="0"/>
              <a:t>to reach critical losses</a:t>
            </a:r>
          </a:p>
          <a:p>
            <a:pPr algn="l"/>
            <a:r>
              <a:rPr lang="en-US" sz="1600" dirty="0"/>
              <a:t>But </a:t>
            </a:r>
            <a:r>
              <a:rPr lang="en-US" sz="1600" b="1" dirty="0">
                <a:solidFill>
                  <a:schemeClr val="accent2"/>
                </a:solidFill>
              </a:rPr>
              <a:t>reduced margin between beam loss detection and reaching critical loss level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CF0F39-A77D-2848-B73E-BD61B641D097}"/>
              </a:ext>
            </a:extLst>
          </p:cNvPr>
          <p:cNvSpPr txBox="1"/>
          <p:nvPr/>
        </p:nvSpPr>
        <p:spPr>
          <a:xfrm>
            <a:off x="122544" y="2207061"/>
            <a:ext cx="308130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Protection with dedicated interlock</a:t>
            </a:r>
          </a:p>
          <a:p>
            <a:pPr lvl="2"/>
            <a:r>
              <a:rPr lang="en-US" sz="1600" dirty="0">
                <a:solidFill>
                  <a:schemeClr val="accent6"/>
                </a:solidFill>
              </a:rPr>
              <a:t>gain</a:t>
            </a:r>
            <a:r>
              <a:rPr lang="en-US" sz="1600" dirty="0"/>
              <a:t>, delayed   losses</a:t>
            </a:r>
          </a:p>
          <a:p>
            <a:endParaRPr lang="en-US" dirty="0"/>
          </a:p>
          <a:p>
            <a:endParaRPr lang="en-US" sz="1600" dirty="0"/>
          </a:p>
          <a:p>
            <a:r>
              <a:rPr lang="en-US" sz="1600" dirty="0"/>
              <a:t>Indirect protection </a:t>
            </a:r>
            <a:br>
              <a:rPr lang="en-US" sz="1600" dirty="0"/>
            </a:br>
            <a:r>
              <a:rPr lang="en-US" sz="1600" dirty="0"/>
              <a:t>(beam losses)</a:t>
            </a:r>
          </a:p>
          <a:p>
            <a:pPr lvl="2"/>
            <a:r>
              <a:rPr lang="en-US" sz="1600" dirty="0">
                <a:solidFill>
                  <a:schemeClr val="accent3"/>
                </a:solidFill>
              </a:rPr>
              <a:t>reduced</a:t>
            </a:r>
            <a:r>
              <a:rPr lang="en-US" sz="1600" dirty="0"/>
              <a:t> margin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6D5D5DF-55DF-5A46-9F3F-0B0615DDE345}"/>
              </a:ext>
            </a:extLst>
          </p:cNvPr>
          <p:cNvCxnSpPr/>
          <p:nvPr/>
        </p:nvCxnSpPr>
        <p:spPr>
          <a:xfrm>
            <a:off x="467544" y="2859782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DF2ECD1-B92F-EB4A-B0A6-7D69E328E338}"/>
              </a:ext>
            </a:extLst>
          </p:cNvPr>
          <p:cNvCxnSpPr/>
          <p:nvPr/>
        </p:nvCxnSpPr>
        <p:spPr>
          <a:xfrm>
            <a:off x="467544" y="4083918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7A9DF9E-1F17-D44D-B2CE-8A8159BE8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9CE435A-3F89-2E25-83E2-448E8BF78ADB}"/>
              </a:ext>
            </a:extLst>
          </p:cNvPr>
          <p:cNvGrpSpPr/>
          <p:nvPr/>
        </p:nvGrpSpPr>
        <p:grpSpPr>
          <a:xfrm>
            <a:off x="3563888" y="1857068"/>
            <a:ext cx="4843035" cy="2792865"/>
            <a:chOff x="3777208" y="1779662"/>
            <a:chExt cx="4801062" cy="2768660"/>
          </a:xfrm>
        </p:grpSpPr>
        <p:pic>
          <p:nvPicPr>
            <p:cNvPr id="8" name="Content Placeholder 8">
              <a:extLst>
                <a:ext uri="{FF2B5EF4-FFF2-40B4-BE49-F238E27FC236}">
                  <a16:creationId xmlns:a16="http://schemas.microsoft.com/office/drawing/2014/main" id="{90BF3567-0E1F-0E45-9447-31A7290AF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777208" y="1821322"/>
              <a:ext cx="4320000" cy="2727000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B1C4096-913B-EA4B-9E9A-46878E7580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6416" y="2139702"/>
              <a:ext cx="0" cy="2130144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27EFDD3-E96C-8F43-8D02-0A04F7408268}"/>
                </a:ext>
              </a:extLst>
            </p:cNvPr>
            <p:cNvCxnSpPr>
              <a:cxnSpLocks/>
            </p:cNvCxnSpPr>
            <p:nvPr/>
          </p:nvCxnSpPr>
          <p:spPr>
            <a:xfrm>
              <a:off x="8172400" y="2139702"/>
              <a:ext cx="0" cy="19673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6A1B7F3C-8639-A84E-BDE5-E05662A5E7A8}"/>
                </a:ext>
              </a:extLst>
            </p:cNvPr>
            <p:cNvCxnSpPr>
              <a:cxnSpLocks/>
            </p:cNvCxnSpPr>
            <p:nvPr/>
          </p:nvCxnSpPr>
          <p:spPr>
            <a:xfrm>
              <a:off x="6012160" y="1779662"/>
              <a:ext cx="0" cy="249018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D7C8806-ABD6-0D4E-AC40-293249F5AA14}"/>
                </a:ext>
              </a:extLst>
            </p:cNvPr>
            <p:cNvSpPr txBox="1"/>
            <p:nvPr/>
          </p:nvSpPr>
          <p:spPr>
            <a:xfrm>
              <a:off x="5973553" y="3723404"/>
              <a:ext cx="2604717" cy="5381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Illustration for BCCM triggering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F17F8A-D998-F638-161B-936108364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12627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9542"/>
            <a:ext cx="7920000" cy="540000"/>
          </a:xfrm>
        </p:spPr>
        <p:txBody>
          <a:bodyPr/>
          <a:lstStyle/>
          <a:p>
            <a:pPr algn="ctr"/>
            <a:r>
              <a:rPr lang="en-GB" dirty="0"/>
              <a:t>CLIQ and impact of magnet protection </a:t>
            </a:r>
            <a:br>
              <a:rPr lang="en-GB" dirty="0"/>
            </a:br>
            <a:r>
              <a:rPr lang="en-GB" dirty="0"/>
              <a:t>on the beam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50A77233-3ABD-694A-9524-A984FA0D32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073841"/>
            <a:ext cx="3446448" cy="3154093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Failure mode: erratic firing of CLIQ unit</a:t>
            </a:r>
          </a:p>
          <a:p>
            <a:pPr lvl="1" algn="l"/>
            <a:r>
              <a:rPr lang="en-US" sz="1200" dirty="0"/>
              <a:t>In case of a quench, for HL-LHC, the QPS will trigger a beam dump before CLIQ firing (and QHs)</a:t>
            </a:r>
          </a:p>
          <a:p>
            <a:pPr algn="l"/>
            <a:r>
              <a:rPr lang="en-US" sz="1600" dirty="0"/>
              <a:t>Initial connection scheme for Q1-3 magnets exhibited a strong dipolar field </a:t>
            </a:r>
            <a:r>
              <a:rPr lang="en-US" sz="1600" baseline="30000" dirty="0"/>
              <a:t>*</a:t>
            </a:r>
          </a:p>
          <a:p>
            <a:pPr lvl="1" algn="l"/>
            <a:r>
              <a:rPr lang="en-US" sz="1200" dirty="0"/>
              <a:t>Past studies concluded that this is not compatible with the protection of the machine</a:t>
            </a:r>
          </a:p>
          <a:p>
            <a:pPr lvl="1" algn="l"/>
            <a:r>
              <a:rPr lang="en-US" sz="1200" dirty="0"/>
              <a:t>Baseline connection scheme now has a </a:t>
            </a:r>
            <a:r>
              <a:rPr lang="en-US" sz="1200" dirty="0">
                <a:solidFill>
                  <a:schemeClr val="tx1"/>
                </a:solidFill>
              </a:rPr>
              <a:t>Q2-like connection for all magnets</a:t>
            </a:r>
          </a:p>
        </p:txBody>
      </p:sp>
      <p:pic>
        <p:nvPicPr>
          <p:cNvPr id="18" name="Content Placeholder 2" descr="Diagram, schematic&#10;&#10;Description automatically generated">
            <a:extLst>
              <a:ext uri="{FF2B5EF4-FFF2-40B4-BE49-F238E27FC236}">
                <a16:creationId xmlns:a16="http://schemas.microsoft.com/office/drawing/2014/main" id="{90672861-FA6D-CB40-9BEB-D150DA7442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510" y="1483332"/>
            <a:ext cx="2238690" cy="1794437"/>
          </a:xfrm>
          <a:prstGeom prst="rect">
            <a:avLst/>
          </a:prstGeom>
        </p:spPr>
      </p:pic>
      <p:pic>
        <p:nvPicPr>
          <p:cNvPr id="19" name="Picture 18" descr="Chart, surface chart&#10;&#10;Description automatically generated">
            <a:extLst>
              <a:ext uri="{FF2B5EF4-FFF2-40B4-BE49-F238E27FC236}">
                <a16:creationId xmlns:a16="http://schemas.microsoft.com/office/drawing/2014/main" id="{6F5F70A7-2334-FD41-8003-9D0BC0AF3E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4629" y="1483332"/>
            <a:ext cx="2239200" cy="1817964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8E1BB9D-E43A-1C48-8567-9E2922BF4B0A}"/>
              </a:ext>
            </a:extLst>
          </p:cNvPr>
          <p:cNvCxnSpPr>
            <a:cxnSpLocks/>
          </p:cNvCxnSpPr>
          <p:nvPr/>
        </p:nvCxnSpPr>
        <p:spPr>
          <a:xfrm>
            <a:off x="6494016" y="1219023"/>
            <a:ext cx="0" cy="24289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3C018AA-AD06-244E-81F2-8AF991B1EE9D}"/>
              </a:ext>
            </a:extLst>
          </p:cNvPr>
          <p:cNvSpPr txBox="1"/>
          <p:nvPr/>
        </p:nvSpPr>
        <p:spPr>
          <a:xfrm>
            <a:off x="4395995" y="1173797"/>
            <a:ext cx="1756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Q2-like connection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6A772C-5ECB-F34B-A56F-E9D209E4282B}"/>
              </a:ext>
            </a:extLst>
          </p:cNvPr>
          <p:cNvSpPr txBox="1"/>
          <p:nvPr/>
        </p:nvSpPr>
        <p:spPr>
          <a:xfrm>
            <a:off x="4113109" y="3304148"/>
            <a:ext cx="2335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Field dominated by a </a:t>
            </a:r>
            <a:r>
              <a:rPr lang="en-US" sz="1000" b="1" dirty="0">
                <a:solidFill>
                  <a:schemeClr val="tx2"/>
                </a:solidFill>
              </a:rPr>
              <a:t>skew-octupolar</a:t>
            </a:r>
            <a:r>
              <a:rPr lang="en-US" sz="1000" dirty="0">
                <a:solidFill>
                  <a:schemeClr val="accent1"/>
                </a:solidFill>
              </a:rPr>
              <a:t> component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B47C9EB-BC8A-FE45-B13A-7E168C765756}"/>
              </a:ext>
            </a:extLst>
          </p:cNvPr>
          <p:cNvSpPr txBox="1"/>
          <p:nvPr/>
        </p:nvSpPr>
        <p:spPr>
          <a:xfrm>
            <a:off x="6721235" y="3283962"/>
            <a:ext cx="1976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Field dominated by </a:t>
            </a:r>
            <a:r>
              <a:rPr lang="en-US" sz="1000" b="1" dirty="0">
                <a:solidFill>
                  <a:schemeClr val="tx2"/>
                </a:solidFill>
              </a:rPr>
              <a:t>normal and skew dipolar</a:t>
            </a:r>
            <a:r>
              <a:rPr lang="en-US" sz="1000" dirty="0">
                <a:solidFill>
                  <a:schemeClr val="accent1"/>
                </a:solidFill>
              </a:rPr>
              <a:t> components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BACD7FD-3197-144F-A067-F9038076E6A4}"/>
              </a:ext>
            </a:extLst>
          </p:cNvPr>
          <p:cNvSpPr txBox="1"/>
          <p:nvPr/>
        </p:nvSpPr>
        <p:spPr>
          <a:xfrm>
            <a:off x="6926064" y="1173797"/>
            <a:ext cx="1602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Q1-3 connection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B95A0F8-570C-2E4D-BFBE-1ACB20FC9A4A}"/>
              </a:ext>
            </a:extLst>
          </p:cNvPr>
          <p:cNvSpPr/>
          <p:nvPr/>
        </p:nvSpPr>
        <p:spPr>
          <a:xfrm>
            <a:off x="4067944" y="1131590"/>
            <a:ext cx="4802335" cy="2599047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3FE757-452D-BE44-AF19-29D4171B6AF0}"/>
              </a:ext>
            </a:extLst>
          </p:cNvPr>
          <p:cNvSpPr txBox="1"/>
          <p:nvPr/>
        </p:nvSpPr>
        <p:spPr>
          <a:xfrm>
            <a:off x="4067944" y="3778019"/>
            <a:ext cx="49312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LEDET/SIGMA simulations (E. </a:t>
            </a:r>
            <a:r>
              <a:rPr lang="en-US" sz="1000" dirty="0" err="1">
                <a:solidFill>
                  <a:schemeClr val="accent5"/>
                </a:solidFill>
              </a:rPr>
              <a:t>Ravaioli</a:t>
            </a:r>
            <a:r>
              <a:rPr lang="en-US" sz="1000" dirty="0">
                <a:solidFill>
                  <a:schemeClr val="accent5"/>
                </a:solidFill>
              </a:rPr>
              <a:t>) – Difference </a:t>
            </a:r>
            <a:r>
              <a:rPr lang="en-US" sz="1000" dirty="0" err="1">
                <a:solidFill>
                  <a:schemeClr val="accent5"/>
                </a:solidFill>
              </a:rPr>
              <a:t>w.r.t</a:t>
            </a:r>
            <a:r>
              <a:rPr lang="en-US" sz="1000" dirty="0">
                <a:solidFill>
                  <a:schemeClr val="accent5"/>
                </a:solidFill>
              </a:rPr>
              <a:t> main field after 5ms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D2833D-CE36-5343-BE01-38E9D4C58190}"/>
              </a:ext>
            </a:extLst>
          </p:cNvPr>
          <p:cNvSpPr txBox="1"/>
          <p:nvPr/>
        </p:nvSpPr>
        <p:spPr>
          <a:xfrm>
            <a:off x="2127743" y="4443958"/>
            <a:ext cx="45365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accent5"/>
                </a:solidFill>
              </a:rPr>
              <a:t>(*) Additionally, in the old scheme for Q1-3, a single CLIQ unit would act on both halves of the magnet, doubling the effective length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DE8137-C219-5DDD-5B44-5C2F30A68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E6B2A-6ADC-2C42-B675-F2FF304BF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on the beam</a:t>
            </a:r>
          </a:p>
        </p:txBody>
      </p:sp>
      <p:pic>
        <p:nvPicPr>
          <p:cNvPr id="7" name="Content Placeholder 6" descr="Chart, line chart&#10;&#10;Description automatically generated">
            <a:extLst>
              <a:ext uri="{FF2B5EF4-FFF2-40B4-BE49-F238E27FC236}">
                <a16:creationId xmlns:a16="http://schemas.microsoft.com/office/drawing/2014/main" id="{F2EB67AB-8D5E-BC4C-99F5-68AA914F4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5699" y="1774848"/>
            <a:ext cx="7679418" cy="188755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88F979-063F-C843-8F5E-F48647C81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AA92B8-5246-ED41-AE35-3822097BB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288" y="1204029"/>
            <a:ext cx="6732240" cy="3653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83C4F0-412F-874E-94F4-6A54190CEF61}"/>
              </a:ext>
            </a:extLst>
          </p:cNvPr>
          <p:cNvSpPr txBox="1"/>
          <p:nvPr/>
        </p:nvSpPr>
        <p:spPr>
          <a:xfrm>
            <a:off x="4067944" y="2552060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21 km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49F422-3A20-8C4F-9966-851516DC80EC}"/>
                  </a:ext>
                </a:extLst>
              </p:cNvPr>
              <p:cNvSpPr txBox="1"/>
              <p:nvPr/>
            </p:nvSpPr>
            <p:spPr>
              <a:xfrm>
                <a:off x="2506885" y="3867894"/>
                <a:ext cx="604823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accent5"/>
                    </a:solidFill>
                  </a:rPr>
                  <a:t>Large amplification from the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1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solidFill>
                      <a:schemeClr val="accent5"/>
                    </a:solidFill>
                  </a:rPr>
                  <a:t> function at full squeeze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accent5"/>
                    </a:solidFill>
                  </a:rPr>
                  <a:t>Important magnetic length (4.2m for Q1-3, 7.15m for Q2)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solidFill>
                      <a:schemeClr val="accent5"/>
                    </a:solidFill>
                  </a:rPr>
                  <a:t>Crossing angle (feed-down)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449F422-3A20-8C4F-9966-851516DC80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885" y="3867894"/>
                <a:ext cx="6048232" cy="738664"/>
              </a:xfrm>
              <a:prstGeom prst="rect">
                <a:avLst/>
              </a:prstGeom>
              <a:blipFill>
                <a:blip r:embed="rId4"/>
                <a:stretch>
                  <a:fillRect l="-210" t="-1695" b="-67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986F4B-9175-864A-84C8-ACE4D32B57A7}"/>
              </a:ext>
            </a:extLst>
          </p:cNvPr>
          <p:cNvSpPr txBox="1"/>
          <p:nvPr/>
        </p:nvSpPr>
        <p:spPr>
          <a:xfrm>
            <a:off x="1547664" y="918794"/>
            <a:ext cx="112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x 4.2m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258D88-9CFC-D244-AF58-6A8A014C4DEF}"/>
              </a:ext>
            </a:extLst>
          </p:cNvPr>
          <p:cNvSpPr txBox="1"/>
          <p:nvPr/>
        </p:nvSpPr>
        <p:spPr>
          <a:xfrm>
            <a:off x="2924374" y="928038"/>
            <a:ext cx="112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7.15m</a:t>
            </a:r>
          </a:p>
        </p:txBody>
      </p:sp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C30C39D3-6844-B540-8E00-E9C97DCBF2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0528" y="1761474"/>
            <a:ext cx="9579116" cy="17908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AD09FEB-01CE-344D-AFEB-A9FF359F980E}"/>
              </a:ext>
            </a:extLst>
          </p:cNvPr>
          <p:cNvSpPr txBox="1"/>
          <p:nvPr/>
        </p:nvSpPr>
        <p:spPr>
          <a:xfrm>
            <a:off x="4152379" y="928038"/>
            <a:ext cx="112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7.15m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7164D7-5FDE-C74D-836C-F26F361F9BBC}"/>
              </a:ext>
            </a:extLst>
          </p:cNvPr>
          <p:cNvSpPr txBox="1"/>
          <p:nvPr/>
        </p:nvSpPr>
        <p:spPr>
          <a:xfrm>
            <a:off x="5187686" y="928038"/>
            <a:ext cx="112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x 4.2m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215ED7-3763-431D-7216-7BE39BC85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12th HL-LHC collaboration meeting - Fast failures criticality with depleted halo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19375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" id="{164BE51A-7D4D-B040-BE07-1A799ED56FE7}" vid="{098C48DC-503E-6C4C-B23B-C4F314185B0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32902</TotalTime>
  <Words>1936</Words>
  <Application>Microsoft Macintosh PowerPoint</Application>
  <PresentationFormat>On-screen Show (16:9)</PresentationFormat>
  <Paragraphs>331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Cambria Math</vt:lpstr>
      <vt:lpstr>Courier New</vt:lpstr>
      <vt:lpstr>Times New Roman</vt:lpstr>
      <vt:lpstr>Wingdings</vt:lpstr>
      <vt:lpstr>Thème Office</vt:lpstr>
      <vt:lpstr>Criticality of fast failures in the HL-LHC with depleted transverse halo</vt:lpstr>
      <vt:lpstr>Outline</vt:lpstr>
      <vt:lpstr>Fast failures</vt:lpstr>
      <vt:lpstr>Fast failures</vt:lpstr>
      <vt:lpstr>Machine parameters</vt:lpstr>
      <vt:lpstr>Partially depleted transverse halo</vt:lpstr>
      <vt:lpstr>Margins with depleted halo</vt:lpstr>
      <vt:lpstr>CLIQ and impact of magnet protection  on the beam</vt:lpstr>
      <vt:lpstr>Impact on the beam</vt:lpstr>
      <vt:lpstr>Beam losses</vt:lpstr>
      <vt:lpstr>Beam losses Q2b R5</vt:lpstr>
      <vt:lpstr>Beam losses at the TCPs</vt:lpstr>
      <vt:lpstr>HL-LHC v1.5 configuration with relaxed collimator settings</vt:lpstr>
      <vt:lpstr>Conclusions on criticality and interlocking</vt:lpstr>
      <vt:lpstr>Symmetric triplet quench</vt:lpstr>
      <vt:lpstr>Conclusions on criticality and interlocking</vt:lpstr>
      <vt:lpstr>Quench heater effect on the beam</vt:lpstr>
      <vt:lpstr>Quench heater spurious discharge</vt:lpstr>
      <vt:lpstr>BBCW powering failure</vt:lpstr>
      <vt:lpstr>Beam losses</vt:lpstr>
      <vt:lpstr>Conclusions on criticality and interlocking</vt:lpstr>
      <vt:lpstr>ADT coherent excitation</vt:lpstr>
      <vt:lpstr>ADT coherent excitation</vt:lpstr>
      <vt:lpstr>Conclusions</vt:lpstr>
      <vt:lpstr>Questions?</vt:lpstr>
      <vt:lpstr>Back-up</vt:lpstr>
      <vt:lpstr>CLIQ connection scheme</vt:lpstr>
      <vt:lpstr>CLIQ current</vt:lpstr>
      <vt:lpstr>BBCW for HL-LHC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failures</dc:title>
  <dc:creator>HERNALSTEENS  Cedric</dc:creator>
  <cp:lastModifiedBy>HERNALSTEENS Cédric</cp:lastModifiedBy>
  <cp:revision>103</cp:revision>
  <dcterms:created xsi:type="dcterms:W3CDTF">2021-09-28T11:07:19Z</dcterms:created>
  <dcterms:modified xsi:type="dcterms:W3CDTF">2022-09-22T06:27:24Z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