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84" r:id="rId6"/>
    <p:sldId id="259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86" r:id="rId16"/>
    <p:sldId id="278" r:id="rId17"/>
    <p:sldId id="279" r:id="rId18"/>
    <p:sldId id="280" r:id="rId1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1CF7933-C07B-437D-9CFA-54D8040C566B}">
          <p14:sldIdLst>
            <p14:sldId id="263"/>
            <p14:sldId id="284"/>
            <p14:sldId id="259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86"/>
          </p14:sldIdLst>
        </p14:section>
        <p14:section name="Appendix" id="{D887F991-6B8C-4CDA-87C5-8C44082DD822}">
          <p14:sldIdLst>
            <p14:sldId id="278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3BA2C3-F776-300D-67A8-18443B92DEDB}" name="Gabriella Rolando" initials="GR" userId="S::gabriella.rolando@cern.ch::7eaf255f-5fdb-4d50-81e7-e9ec31a3f31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DFF"/>
    <a:srgbClr val="CC6600"/>
    <a:srgbClr val="FDC08A"/>
    <a:srgbClr val="0055A0"/>
    <a:srgbClr val="377AB4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201" autoAdjust="0"/>
  </p:normalViewPr>
  <p:slideViewPr>
    <p:cSldViewPr snapToObjects="1" showGuides="1">
      <p:cViewPr varScale="1">
        <p:scale>
          <a:sx n="134" d="100"/>
          <a:sy n="134" d="100"/>
        </p:scale>
        <p:origin x="516" y="108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BE1A0-8EFB-4C97-9920-E49DF9D2B939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231E84AE-E261-4721-9970-8EB379CE032A}">
      <dgm:prSet phldrT="[Text]"/>
      <dgm:spPr>
        <a:solidFill>
          <a:srgbClr val="0070C0"/>
        </a:solidFill>
      </dgm:spPr>
      <dgm:t>
        <a:bodyPr/>
        <a:lstStyle/>
        <a:p>
          <a:r>
            <a:rPr lang="en-US" b="1" i="0" dirty="0" err="1">
              <a:solidFill>
                <a:srgbClr val="FFFF00"/>
              </a:solidFill>
            </a:rPr>
            <a:t>Cryo</a:t>
          </a:r>
          <a:r>
            <a:rPr lang="en-US" b="1" i="0" dirty="0">
              <a:solidFill>
                <a:srgbClr val="FFFF00"/>
              </a:solidFill>
            </a:rPr>
            <a:t> commissioning wo magnets</a:t>
          </a:r>
          <a:endParaRPr lang="en-GB" b="1" i="0" dirty="0">
            <a:solidFill>
              <a:srgbClr val="FFFF00"/>
            </a:solidFill>
          </a:endParaRPr>
        </a:p>
      </dgm:t>
    </dgm:pt>
    <dgm:pt modelId="{EBBE17D8-4FC5-469A-A132-DEB51CEE284B}" type="parTrans" cxnId="{AA8D7A85-B8B2-48BB-9C10-D3A06DE366AB}">
      <dgm:prSet/>
      <dgm:spPr/>
      <dgm:t>
        <a:bodyPr/>
        <a:lstStyle/>
        <a:p>
          <a:endParaRPr lang="en-GB"/>
        </a:p>
      </dgm:t>
    </dgm:pt>
    <dgm:pt modelId="{03AF8BF9-5326-44F1-9882-4F6B0A878040}" type="sibTrans" cxnId="{AA8D7A85-B8B2-48BB-9C10-D3A06DE366AB}">
      <dgm:prSet/>
      <dgm:spPr/>
      <dgm:t>
        <a:bodyPr/>
        <a:lstStyle/>
        <a:p>
          <a:endParaRPr lang="en-GB"/>
        </a:p>
      </dgm:t>
    </dgm:pt>
    <dgm:pt modelId="{975A96ED-460F-466B-992C-2C9A8DF824C6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Magnets installation</a:t>
          </a:r>
          <a:endParaRPr lang="en-GB" dirty="0"/>
        </a:p>
      </dgm:t>
    </dgm:pt>
    <dgm:pt modelId="{5E9266A4-052A-459B-A45C-DE226B5450C3}" type="parTrans" cxnId="{B41D8854-7804-4DE8-A616-DEF5435421DF}">
      <dgm:prSet/>
      <dgm:spPr/>
      <dgm:t>
        <a:bodyPr/>
        <a:lstStyle/>
        <a:p>
          <a:endParaRPr lang="en-GB"/>
        </a:p>
      </dgm:t>
    </dgm:pt>
    <dgm:pt modelId="{5DFC48E4-2C3F-41C7-AD0A-007409EFCAFD}" type="sibTrans" cxnId="{B41D8854-7804-4DE8-A616-DEF5435421DF}">
      <dgm:prSet/>
      <dgm:spPr/>
      <dgm:t>
        <a:bodyPr/>
        <a:lstStyle/>
        <a:p>
          <a:endParaRPr lang="en-GB"/>
        </a:p>
      </dgm:t>
    </dgm:pt>
    <dgm:pt modelId="{459EFF06-8DBC-49C7-9ABF-082056D16D6E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err="1"/>
            <a:t>Cryo</a:t>
          </a:r>
          <a:r>
            <a:rPr lang="en-US" dirty="0"/>
            <a:t> commissioning before powering</a:t>
          </a:r>
          <a:endParaRPr lang="en-GB" dirty="0"/>
        </a:p>
      </dgm:t>
    </dgm:pt>
    <dgm:pt modelId="{EF3B73A9-AA65-481B-AB08-BCEFAF9C57FC}" type="parTrans" cxnId="{38FFBF88-90FA-4142-9B73-7CDA8A0EB0FE}">
      <dgm:prSet/>
      <dgm:spPr/>
      <dgm:t>
        <a:bodyPr/>
        <a:lstStyle/>
        <a:p>
          <a:endParaRPr lang="en-GB"/>
        </a:p>
      </dgm:t>
    </dgm:pt>
    <dgm:pt modelId="{E8996795-932B-4CA3-B049-FA91B56BAF28}" type="sibTrans" cxnId="{38FFBF88-90FA-4142-9B73-7CDA8A0EB0FE}">
      <dgm:prSet/>
      <dgm:spPr/>
      <dgm:t>
        <a:bodyPr/>
        <a:lstStyle/>
        <a:p>
          <a:endParaRPr lang="en-GB"/>
        </a:p>
      </dgm:t>
    </dgm:pt>
    <dgm:pt modelId="{33D0540C-3030-4B09-A80E-2438081EC282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IT String test program</a:t>
          </a:r>
          <a:endParaRPr lang="en-GB" dirty="0"/>
        </a:p>
      </dgm:t>
    </dgm:pt>
    <dgm:pt modelId="{CDEEF4FD-4726-4909-98C7-7E5E25892F49}" type="parTrans" cxnId="{589CFB1A-0081-4B75-825C-C8E45A76B2DF}">
      <dgm:prSet/>
      <dgm:spPr/>
      <dgm:t>
        <a:bodyPr/>
        <a:lstStyle/>
        <a:p>
          <a:endParaRPr lang="en-GB"/>
        </a:p>
      </dgm:t>
    </dgm:pt>
    <dgm:pt modelId="{C0EE71CA-A425-4EFC-B998-BB269EF94B84}" type="sibTrans" cxnId="{589CFB1A-0081-4B75-825C-C8E45A76B2DF}">
      <dgm:prSet/>
      <dgm:spPr/>
      <dgm:t>
        <a:bodyPr/>
        <a:lstStyle/>
        <a:p>
          <a:endParaRPr lang="en-GB"/>
        </a:p>
      </dgm:t>
    </dgm:pt>
    <dgm:pt modelId="{8E3F67EB-C9AC-43B1-AC37-6C7E7A4B115B}" type="pres">
      <dgm:prSet presAssocID="{9A6BE1A0-8EFB-4C97-9920-E49DF9D2B939}" presName="Name0" presStyleCnt="0">
        <dgm:presLayoutVars>
          <dgm:dir/>
          <dgm:animLvl val="lvl"/>
          <dgm:resizeHandles val="exact"/>
        </dgm:presLayoutVars>
      </dgm:prSet>
      <dgm:spPr/>
    </dgm:pt>
    <dgm:pt modelId="{6BD7A489-B74F-436C-8CA2-876A1F71D11B}" type="pres">
      <dgm:prSet presAssocID="{231E84AE-E261-4721-9970-8EB379CE032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512AAD-446B-4435-882E-D382122AF500}" type="pres">
      <dgm:prSet presAssocID="{03AF8BF9-5326-44F1-9882-4F6B0A878040}" presName="parTxOnlySpace" presStyleCnt="0"/>
      <dgm:spPr/>
    </dgm:pt>
    <dgm:pt modelId="{E7FB9F75-77DA-4222-86EC-EAE9178E6DDE}" type="pres">
      <dgm:prSet presAssocID="{975A96ED-460F-466B-992C-2C9A8DF824C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4A005AF-2E36-416D-B75E-527253B43439}" type="pres">
      <dgm:prSet presAssocID="{5DFC48E4-2C3F-41C7-AD0A-007409EFCAFD}" presName="parTxOnlySpace" presStyleCnt="0"/>
      <dgm:spPr/>
    </dgm:pt>
    <dgm:pt modelId="{9810CB51-1109-419E-902E-4584619F003E}" type="pres">
      <dgm:prSet presAssocID="{459EFF06-8DBC-49C7-9ABF-082056D16D6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2D85370-E3DF-416D-9E8E-FAE092A47A70}" type="pres">
      <dgm:prSet presAssocID="{E8996795-932B-4CA3-B049-FA91B56BAF28}" presName="parTxOnlySpace" presStyleCnt="0"/>
      <dgm:spPr/>
    </dgm:pt>
    <dgm:pt modelId="{BFDD3962-B429-4C9D-BA2B-E5E390650F36}" type="pres">
      <dgm:prSet presAssocID="{33D0540C-3030-4B09-A80E-2438081EC28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6477310-3E35-41F0-B6AF-19CBA917CAB9}" type="presOf" srcId="{33D0540C-3030-4B09-A80E-2438081EC282}" destId="{BFDD3962-B429-4C9D-BA2B-E5E390650F36}" srcOrd="0" destOrd="0" presId="urn:microsoft.com/office/officeart/2005/8/layout/chevron1"/>
    <dgm:cxn modelId="{589CFB1A-0081-4B75-825C-C8E45A76B2DF}" srcId="{9A6BE1A0-8EFB-4C97-9920-E49DF9D2B939}" destId="{33D0540C-3030-4B09-A80E-2438081EC282}" srcOrd="3" destOrd="0" parTransId="{CDEEF4FD-4726-4909-98C7-7E5E25892F49}" sibTransId="{C0EE71CA-A425-4EFC-B998-BB269EF94B84}"/>
    <dgm:cxn modelId="{AB23ED2C-C12D-4EE6-9ADE-6A2FD2F3E61D}" type="presOf" srcId="{459EFF06-8DBC-49C7-9ABF-082056D16D6E}" destId="{9810CB51-1109-419E-902E-4584619F003E}" srcOrd="0" destOrd="0" presId="urn:microsoft.com/office/officeart/2005/8/layout/chevron1"/>
    <dgm:cxn modelId="{B41D8854-7804-4DE8-A616-DEF5435421DF}" srcId="{9A6BE1A0-8EFB-4C97-9920-E49DF9D2B939}" destId="{975A96ED-460F-466B-992C-2C9A8DF824C6}" srcOrd="1" destOrd="0" parTransId="{5E9266A4-052A-459B-A45C-DE226B5450C3}" sibTransId="{5DFC48E4-2C3F-41C7-AD0A-007409EFCAFD}"/>
    <dgm:cxn modelId="{AA8D7A85-B8B2-48BB-9C10-D3A06DE366AB}" srcId="{9A6BE1A0-8EFB-4C97-9920-E49DF9D2B939}" destId="{231E84AE-E261-4721-9970-8EB379CE032A}" srcOrd="0" destOrd="0" parTransId="{EBBE17D8-4FC5-469A-A132-DEB51CEE284B}" sibTransId="{03AF8BF9-5326-44F1-9882-4F6B0A878040}"/>
    <dgm:cxn modelId="{38FFBF88-90FA-4142-9B73-7CDA8A0EB0FE}" srcId="{9A6BE1A0-8EFB-4C97-9920-E49DF9D2B939}" destId="{459EFF06-8DBC-49C7-9ABF-082056D16D6E}" srcOrd="2" destOrd="0" parTransId="{EF3B73A9-AA65-481B-AB08-BCEFAF9C57FC}" sibTransId="{E8996795-932B-4CA3-B049-FA91B56BAF28}"/>
    <dgm:cxn modelId="{6631E6BF-F053-4D5F-9926-CA5105E1BDA4}" type="presOf" srcId="{9A6BE1A0-8EFB-4C97-9920-E49DF9D2B939}" destId="{8E3F67EB-C9AC-43B1-AC37-6C7E7A4B115B}" srcOrd="0" destOrd="0" presId="urn:microsoft.com/office/officeart/2005/8/layout/chevron1"/>
    <dgm:cxn modelId="{E7DEDFC5-DC62-4AC3-9919-3D92408BDF4D}" type="presOf" srcId="{975A96ED-460F-466B-992C-2C9A8DF824C6}" destId="{E7FB9F75-77DA-4222-86EC-EAE9178E6DDE}" srcOrd="0" destOrd="0" presId="urn:microsoft.com/office/officeart/2005/8/layout/chevron1"/>
    <dgm:cxn modelId="{771AA9E7-C56F-4342-9EBC-905A1C8135C0}" type="presOf" srcId="{231E84AE-E261-4721-9970-8EB379CE032A}" destId="{6BD7A489-B74F-436C-8CA2-876A1F71D11B}" srcOrd="0" destOrd="0" presId="urn:microsoft.com/office/officeart/2005/8/layout/chevron1"/>
    <dgm:cxn modelId="{FB2D279F-DC35-4F5B-BC03-4BE7AA9CED45}" type="presParOf" srcId="{8E3F67EB-C9AC-43B1-AC37-6C7E7A4B115B}" destId="{6BD7A489-B74F-436C-8CA2-876A1F71D11B}" srcOrd="0" destOrd="0" presId="urn:microsoft.com/office/officeart/2005/8/layout/chevron1"/>
    <dgm:cxn modelId="{DFF6BF45-F6D6-46DA-81ED-884D19918942}" type="presParOf" srcId="{8E3F67EB-C9AC-43B1-AC37-6C7E7A4B115B}" destId="{32512AAD-446B-4435-882E-D382122AF500}" srcOrd="1" destOrd="0" presId="urn:microsoft.com/office/officeart/2005/8/layout/chevron1"/>
    <dgm:cxn modelId="{D6D4CA59-1437-4180-AE28-F61AA90BE13B}" type="presParOf" srcId="{8E3F67EB-C9AC-43B1-AC37-6C7E7A4B115B}" destId="{E7FB9F75-77DA-4222-86EC-EAE9178E6DDE}" srcOrd="2" destOrd="0" presId="urn:microsoft.com/office/officeart/2005/8/layout/chevron1"/>
    <dgm:cxn modelId="{46A253B6-17C5-4A0D-8231-EF9DD9BB8C0E}" type="presParOf" srcId="{8E3F67EB-C9AC-43B1-AC37-6C7E7A4B115B}" destId="{B4A005AF-2E36-416D-B75E-527253B43439}" srcOrd="3" destOrd="0" presId="urn:microsoft.com/office/officeart/2005/8/layout/chevron1"/>
    <dgm:cxn modelId="{8CD74CC5-DFF7-431A-A5A6-A645C5383A4C}" type="presParOf" srcId="{8E3F67EB-C9AC-43B1-AC37-6C7E7A4B115B}" destId="{9810CB51-1109-419E-902E-4584619F003E}" srcOrd="4" destOrd="0" presId="urn:microsoft.com/office/officeart/2005/8/layout/chevron1"/>
    <dgm:cxn modelId="{0782654C-FD62-43FA-9AAF-150590366C91}" type="presParOf" srcId="{8E3F67EB-C9AC-43B1-AC37-6C7E7A4B115B}" destId="{E2D85370-E3DF-416D-9E8E-FAE092A47A70}" srcOrd="5" destOrd="0" presId="urn:microsoft.com/office/officeart/2005/8/layout/chevron1"/>
    <dgm:cxn modelId="{2DD1E51B-FC18-4C54-BAC9-A1A2ED8BD963}" type="presParOf" srcId="{8E3F67EB-C9AC-43B1-AC37-6C7E7A4B115B}" destId="{BFDD3962-B429-4C9D-BA2B-E5E390650F3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6BE1A0-8EFB-4C97-9920-E49DF9D2B939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231E84AE-E261-4721-9970-8EB379CE032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600" b="0" i="0" dirty="0" err="1">
              <a:solidFill>
                <a:schemeClr val="bg1"/>
              </a:solidFill>
            </a:rPr>
            <a:t>Cryo</a:t>
          </a:r>
          <a:r>
            <a:rPr lang="en-US" sz="600" b="0" i="0" dirty="0">
              <a:solidFill>
                <a:schemeClr val="bg1"/>
              </a:solidFill>
            </a:rPr>
            <a:t> commissioning wo magnets</a:t>
          </a:r>
          <a:endParaRPr lang="en-GB" sz="600" b="0" i="0" dirty="0">
            <a:solidFill>
              <a:schemeClr val="bg1"/>
            </a:solidFill>
          </a:endParaRPr>
        </a:p>
      </dgm:t>
    </dgm:pt>
    <dgm:pt modelId="{EBBE17D8-4FC5-469A-A132-DEB51CEE284B}" type="parTrans" cxnId="{AA8D7A85-B8B2-48BB-9C10-D3A06DE366AB}">
      <dgm:prSet/>
      <dgm:spPr/>
      <dgm:t>
        <a:bodyPr/>
        <a:lstStyle/>
        <a:p>
          <a:endParaRPr lang="en-GB"/>
        </a:p>
      </dgm:t>
    </dgm:pt>
    <dgm:pt modelId="{03AF8BF9-5326-44F1-9882-4F6B0A878040}" type="sibTrans" cxnId="{AA8D7A85-B8B2-48BB-9C10-D3A06DE366AB}">
      <dgm:prSet/>
      <dgm:spPr/>
      <dgm:t>
        <a:bodyPr/>
        <a:lstStyle/>
        <a:p>
          <a:endParaRPr lang="en-GB"/>
        </a:p>
      </dgm:t>
    </dgm:pt>
    <dgm:pt modelId="{975A96ED-460F-466B-992C-2C9A8DF824C6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600" dirty="0"/>
            <a:t>Magnets installation</a:t>
          </a:r>
          <a:endParaRPr lang="en-GB" sz="600" dirty="0"/>
        </a:p>
      </dgm:t>
    </dgm:pt>
    <dgm:pt modelId="{5E9266A4-052A-459B-A45C-DE226B5450C3}" type="parTrans" cxnId="{B41D8854-7804-4DE8-A616-DEF5435421DF}">
      <dgm:prSet/>
      <dgm:spPr/>
      <dgm:t>
        <a:bodyPr/>
        <a:lstStyle/>
        <a:p>
          <a:endParaRPr lang="en-GB"/>
        </a:p>
      </dgm:t>
    </dgm:pt>
    <dgm:pt modelId="{5DFC48E4-2C3F-41C7-AD0A-007409EFCAFD}" type="sibTrans" cxnId="{B41D8854-7804-4DE8-A616-DEF5435421DF}">
      <dgm:prSet/>
      <dgm:spPr/>
      <dgm:t>
        <a:bodyPr/>
        <a:lstStyle/>
        <a:p>
          <a:endParaRPr lang="en-GB"/>
        </a:p>
      </dgm:t>
    </dgm:pt>
    <dgm:pt modelId="{459EFF06-8DBC-49C7-9ABF-082056D16D6E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600" b="0" dirty="0" err="1">
              <a:solidFill>
                <a:schemeClr val="bg1"/>
              </a:solidFill>
            </a:rPr>
            <a:t>Cryo</a:t>
          </a:r>
          <a:r>
            <a:rPr lang="en-US" sz="600" b="0" dirty="0">
              <a:solidFill>
                <a:schemeClr val="bg1"/>
              </a:solidFill>
            </a:rPr>
            <a:t> commissioning before powering</a:t>
          </a:r>
          <a:endParaRPr lang="en-GB" sz="600" b="0" dirty="0">
            <a:solidFill>
              <a:schemeClr val="bg1"/>
            </a:solidFill>
          </a:endParaRPr>
        </a:p>
      </dgm:t>
    </dgm:pt>
    <dgm:pt modelId="{EF3B73A9-AA65-481B-AB08-BCEFAF9C57FC}" type="parTrans" cxnId="{38FFBF88-90FA-4142-9B73-7CDA8A0EB0FE}">
      <dgm:prSet/>
      <dgm:spPr/>
      <dgm:t>
        <a:bodyPr/>
        <a:lstStyle/>
        <a:p>
          <a:endParaRPr lang="en-GB"/>
        </a:p>
      </dgm:t>
    </dgm:pt>
    <dgm:pt modelId="{E8996795-932B-4CA3-B049-FA91B56BAF28}" type="sibTrans" cxnId="{38FFBF88-90FA-4142-9B73-7CDA8A0EB0FE}">
      <dgm:prSet/>
      <dgm:spPr/>
      <dgm:t>
        <a:bodyPr/>
        <a:lstStyle/>
        <a:p>
          <a:endParaRPr lang="en-GB"/>
        </a:p>
      </dgm:t>
    </dgm:pt>
    <dgm:pt modelId="{33D0540C-3030-4B09-A80E-2438081EC282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600" b="1" dirty="0">
              <a:solidFill>
                <a:srgbClr val="FFFF00"/>
              </a:solidFill>
            </a:rPr>
            <a:t>IT String test program</a:t>
          </a:r>
          <a:endParaRPr lang="en-GB" sz="600" b="1" dirty="0">
            <a:solidFill>
              <a:srgbClr val="FFFF00"/>
            </a:solidFill>
          </a:endParaRPr>
        </a:p>
      </dgm:t>
    </dgm:pt>
    <dgm:pt modelId="{CDEEF4FD-4726-4909-98C7-7E5E25892F49}" type="parTrans" cxnId="{589CFB1A-0081-4B75-825C-C8E45A76B2DF}">
      <dgm:prSet/>
      <dgm:spPr/>
      <dgm:t>
        <a:bodyPr/>
        <a:lstStyle/>
        <a:p>
          <a:endParaRPr lang="en-GB"/>
        </a:p>
      </dgm:t>
    </dgm:pt>
    <dgm:pt modelId="{C0EE71CA-A425-4EFC-B998-BB269EF94B84}" type="sibTrans" cxnId="{589CFB1A-0081-4B75-825C-C8E45A76B2DF}">
      <dgm:prSet/>
      <dgm:spPr/>
      <dgm:t>
        <a:bodyPr/>
        <a:lstStyle/>
        <a:p>
          <a:endParaRPr lang="en-GB"/>
        </a:p>
      </dgm:t>
    </dgm:pt>
    <dgm:pt modelId="{8E3F67EB-C9AC-43B1-AC37-6C7E7A4B115B}" type="pres">
      <dgm:prSet presAssocID="{9A6BE1A0-8EFB-4C97-9920-E49DF9D2B939}" presName="Name0" presStyleCnt="0">
        <dgm:presLayoutVars>
          <dgm:dir/>
          <dgm:animLvl val="lvl"/>
          <dgm:resizeHandles val="exact"/>
        </dgm:presLayoutVars>
      </dgm:prSet>
      <dgm:spPr/>
    </dgm:pt>
    <dgm:pt modelId="{6BD7A489-B74F-436C-8CA2-876A1F71D11B}" type="pres">
      <dgm:prSet presAssocID="{231E84AE-E261-4721-9970-8EB379CE032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512AAD-446B-4435-882E-D382122AF500}" type="pres">
      <dgm:prSet presAssocID="{03AF8BF9-5326-44F1-9882-4F6B0A878040}" presName="parTxOnlySpace" presStyleCnt="0"/>
      <dgm:spPr/>
    </dgm:pt>
    <dgm:pt modelId="{E7FB9F75-77DA-4222-86EC-EAE9178E6DDE}" type="pres">
      <dgm:prSet presAssocID="{975A96ED-460F-466B-992C-2C9A8DF824C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4A005AF-2E36-416D-B75E-527253B43439}" type="pres">
      <dgm:prSet presAssocID="{5DFC48E4-2C3F-41C7-AD0A-007409EFCAFD}" presName="parTxOnlySpace" presStyleCnt="0"/>
      <dgm:spPr/>
    </dgm:pt>
    <dgm:pt modelId="{9810CB51-1109-419E-902E-4584619F003E}" type="pres">
      <dgm:prSet presAssocID="{459EFF06-8DBC-49C7-9ABF-082056D16D6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2D85370-E3DF-416D-9E8E-FAE092A47A70}" type="pres">
      <dgm:prSet presAssocID="{E8996795-932B-4CA3-B049-FA91B56BAF28}" presName="parTxOnlySpace" presStyleCnt="0"/>
      <dgm:spPr/>
    </dgm:pt>
    <dgm:pt modelId="{BFDD3962-B429-4C9D-BA2B-E5E390650F36}" type="pres">
      <dgm:prSet presAssocID="{33D0540C-3030-4B09-A80E-2438081EC28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6477310-3E35-41F0-B6AF-19CBA917CAB9}" type="presOf" srcId="{33D0540C-3030-4B09-A80E-2438081EC282}" destId="{BFDD3962-B429-4C9D-BA2B-E5E390650F36}" srcOrd="0" destOrd="0" presId="urn:microsoft.com/office/officeart/2005/8/layout/chevron1"/>
    <dgm:cxn modelId="{589CFB1A-0081-4B75-825C-C8E45A76B2DF}" srcId="{9A6BE1A0-8EFB-4C97-9920-E49DF9D2B939}" destId="{33D0540C-3030-4B09-A80E-2438081EC282}" srcOrd="3" destOrd="0" parTransId="{CDEEF4FD-4726-4909-98C7-7E5E25892F49}" sibTransId="{C0EE71CA-A425-4EFC-B998-BB269EF94B84}"/>
    <dgm:cxn modelId="{AB23ED2C-C12D-4EE6-9ADE-6A2FD2F3E61D}" type="presOf" srcId="{459EFF06-8DBC-49C7-9ABF-082056D16D6E}" destId="{9810CB51-1109-419E-902E-4584619F003E}" srcOrd="0" destOrd="0" presId="urn:microsoft.com/office/officeart/2005/8/layout/chevron1"/>
    <dgm:cxn modelId="{B41D8854-7804-4DE8-A616-DEF5435421DF}" srcId="{9A6BE1A0-8EFB-4C97-9920-E49DF9D2B939}" destId="{975A96ED-460F-466B-992C-2C9A8DF824C6}" srcOrd="1" destOrd="0" parTransId="{5E9266A4-052A-459B-A45C-DE226B5450C3}" sibTransId="{5DFC48E4-2C3F-41C7-AD0A-007409EFCAFD}"/>
    <dgm:cxn modelId="{AA8D7A85-B8B2-48BB-9C10-D3A06DE366AB}" srcId="{9A6BE1A0-8EFB-4C97-9920-E49DF9D2B939}" destId="{231E84AE-E261-4721-9970-8EB379CE032A}" srcOrd="0" destOrd="0" parTransId="{EBBE17D8-4FC5-469A-A132-DEB51CEE284B}" sibTransId="{03AF8BF9-5326-44F1-9882-4F6B0A878040}"/>
    <dgm:cxn modelId="{38FFBF88-90FA-4142-9B73-7CDA8A0EB0FE}" srcId="{9A6BE1A0-8EFB-4C97-9920-E49DF9D2B939}" destId="{459EFF06-8DBC-49C7-9ABF-082056D16D6E}" srcOrd="2" destOrd="0" parTransId="{EF3B73A9-AA65-481B-AB08-BCEFAF9C57FC}" sibTransId="{E8996795-932B-4CA3-B049-FA91B56BAF28}"/>
    <dgm:cxn modelId="{6631E6BF-F053-4D5F-9926-CA5105E1BDA4}" type="presOf" srcId="{9A6BE1A0-8EFB-4C97-9920-E49DF9D2B939}" destId="{8E3F67EB-C9AC-43B1-AC37-6C7E7A4B115B}" srcOrd="0" destOrd="0" presId="urn:microsoft.com/office/officeart/2005/8/layout/chevron1"/>
    <dgm:cxn modelId="{E7DEDFC5-DC62-4AC3-9919-3D92408BDF4D}" type="presOf" srcId="{975A96ED-460F-466B-992C-2C9A8DF824C6}" destId="{E7FB9F75-77DA-4222-86EC-EAE9178E6DDE}" srcOrd="0" destOrd="0" presId="urn:microsoft.com/office/officeart/2005/8/layout/chevron1"/>
    <dgm:cxn modelId="{771AA9E7-C56F-4342-9EBC-905A1C8135C0}" type="presOf" srcId="{231E84AE-E261-4721-9970-8EB379CE032A}" destId="{6BD7A489-B74F-436C-8CA2-876A1F71D11B}" srcOrd="0" destOrd="0" presId="urn:microsoft.com/office/officeart/2005/8/layout/chevron1"/>
    <dgm:cxn modelId="{FB2D279F-DC35-4F5B-BC03-4BE7AA9CED45}" type="presParOf" srcId="{8E3F67EB-C9AC-43B1-AC37-6C7E7A4B115B}" destId="{6BD7A489-B74F-436C-8CA2-876A1F71D11B}" srcOrd="0" destOrd="0" presId="urn:microsoft.com/office/officeart/2005/8/layout/chevron1"/>
    <dgm:cxn modelId="{DFF6BF45-F6D6-46DA-81ED-884D19918942}" type="presParOf" srcId="{8E3F67EB-C9AC-43B1-AC37-6C7E7A4B115B}" destId="{32512AAD-446B-4435-882E-D382122AF500}" srcOrd="1" destOrd="0" presId="urn:microsoft.com/office/officeart/2005/8/layout/chevron1"/>
    <dgm:cxn modelId="{D6D4CA59-1437-4180-AE28-F61AA90BE13B}" type="presParOf" srcId="{8E3F67EB-C9AC-43B1-AC37-6C7E7A4B115B}" destId="{E7FB9F75-77DA-4222-86EC-EAE9178E6DDE}" srcOrd="2" destOrd="0" presId="urn:microsoft.com/office/officeart/2005/8/layout/chevron1"/>
    <dgm:cxn modelId="{46A253B6-17C5-4A0D-8231-EF9DD9BB8C0E}" type="presParOf" srcId="{8E3F67EB-C9AC-43B1-AC37-6C7E7A4B115B}" destId="{B4A005AF-2E36-416D-B75E-527253B43439}" srcOrd="3" destOrd="0" presId="urn:microsoft.com/office/officeart/2005/8/layout/chevron1"/>
    <dgm:cxn modelId="{8CD74CC5-DFF7-431A-A5A6-A645C5383A4C}" type="presParOf" srcId="{8E3F67EB-C9AC-43B1-AC37-6C7E7A4B115B}" destId="{9810CB51-1109-419E-902E-4584619F003E}" srcOrd="4" destOrd="0" presId="urn:microsoft.com/office/officeart/2005/8/layout/chevron1"/>
    <dgm:cxn modelId="{0782654C-FD62-43FA-9AAF-150590366C91}" type="presParOf" srcId="{8E3F67EB-C9AC-43B1-AC37-6C7E7A4B115B}" destId="{E2D85370-E3DF-416D-9E8E-FAE092A47A70}" srcOrd="5" destOrd="0" presId="urn:microsoft.com/office/officeart/2005/8/layout/chevron1"/>
    <dgm:cxn modelId="{2DD1E51B-FC18-4C54-BAC9-A1A2ED8BD963}" type="presParOf" srcId="{8E3F67EB-C9AC-43B1-AC37-6C7E7A4B115B}" destId="{BFDD3962-B429-4C9D-BA2B-E5E390650F3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6BE1A0-8EFB-4C97-9920-E49DF9D2B939}" type="doc">
      <dgm:prSet loTypeId="urn:microsoft.com/office/officeart/2005/8/layout/chevron1" loCatId="process" qsTypeId="urn:microsoft.com/office/officeart/2005/8/quickstyle/simple2" qsCatId="simple" csTypeId="urn:microsoft.com/office/officeart/2005/8/colors/accent1_2" csCatId="accent1" phldr="1"/>
      <dgm:spPr/>
    </dgm:pt>
    <dgm:pt modelId="{231E84AE-E261-4721-9970-8EB379CE032A}">
      <dgm:prSet phldrT="[Text]"/>
      <dgm:spPr>
        <a:solidFill>
          <a:srgbClr val="0070C0"/>
        </a:solidFill>
      </dgm:spPr>
      <dgm:t>
        <a:bodyPr/>
        <a:lstStyle/>
        <a:p>
          <a:r>
            <a:rPr lang="en-US" b="0" i="0" dirty="0" err="1">
              <a:solidFill>
                <a:schemeClr val="bg1"/>
              </a:solidFill>
            </a:rPr>
            <a:t>Cryo</a:t>
          </a:r>
          <a:r>
            <a:rPr lang="en-US" b="0" i="0" dirty="0">
              <a:solidFill>
                <a:schemeClr val="bg1"/>
              </a:solidFill>
            </a:rPr>
            <a:t> commissioning wo magnets</a:t>
          </a:r>
          <a:endParaRPr lang="en-GB" b="0" i="0" dirty="0">
            <a:solidFill>
              <a:schemeClr val="bg1"/>
            </a:solidFill>
          </a:endParaRPr>
        </a:p>
      </dgm:t>
    </dgm:pt>
    <dgm:pt modelId="{EBBE17D8-4FC5-469A-A132-DEB51CEE284B}" type="parTrans" cxnId="{AA8D7A85-B8B2-48BB-9C10-D3A06DE366AB}">
      <dgm:prSet/>
      <dgm:spPr/>
      <dgm:t>
        <a:bodyPr/>
        <a:lstStyle/>
        <a:p>
          <a:endParaRPr lang="en-GB"/>
        </a:p>
      </dgm:t>
    </dgm:pt>
    <dgm:pt modelId="{03AF8BF9-5326-44F1-9882-4F6B0A878040}" type="sibTrans" cxnId="{AA8D7A85-B8B2-48BB-9C10-D3A06DE366AB}">
      <dgm:prSet/>
      <dgm:spPr/>
      <dgm:t>
        <a:bodyPr/>
        <a:lstStyle/>
        <a:p>
          <a:endParaRPr lang="en-GB"/>
        </a:p>
      </dgm:t>
    </dgm:pt>
    <dgm:pt modelId="{975A96ED-460F-466B-992C-2C9A8DF824C6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Magnets installation</a:t>
          </a:r>
          <a:endParaRPr lang="en-GB" dirty="0"/>
        </a:p>
      </dgm:t>
    </dgm:pt>
    <dgm:pt modelId="{5E9266A4-052A-459B-A45C-DE226B5450C3}" type="parTrans" cxnId="{B41D8854-7804-4DE8-A616-DEF5435421DF}">
      <dgm:prSet/>
      <dgm:spPr/>
      <dgm:t>
        <a:bodyPr/>
        <a:lstStyle/>
        <a:p>
          <a:endParaRPr lang="en-GB"/>
        </a:p>
      </dgm:t>
    </dgm:pt>
    <dgm:pt modelId="{5DFC48E4-2C3F-41C7-AD0A-007409EFCAFD}" type="sibTrans" cxnId="{B41D8854-7804-4DE8-A616-DEF5435421DF}">
      <dgm:prSet/>
      <dgm:spPr/>
      <dgm:t>
        <a:bodyPr/>
        <a:lstStyle/>
        <a:p>
          <a:endParaRPr lang="en-GB"/>
        </a:p>
      </dgm:t>
    </dgm:pt>
    <dgm:pt modelId="{459EFF06-8DBC-49C7-9ABF-082056D16D6E}">
      <dgm:prSet phldrT="[Text]"/>
      <dgm:spPr>
        <a:solidFill>
          <a:srgbClr val="7030A0"/>
        </a:solidFill>
      </dgm:spPr>
      <dgm:t>
        <a:bodyPr/>
        <a:lstStyle/>
        <a:p>
          <a:r>
            <a:rPr lang="en-US" b="1" dirty="0" err="1">
              <a:solidFill>
                <a:srgbClr val="FFFF00"/>
              </a:solidFill>
            </a:rPr>
            <a:t>Cryo</a:t>
          </a:r>
          <a:r>
            <a:rPr lang="en-US" b="1" dirty="0">
              <a:solidFill>
                <a:srgbClr val="FFFF00"/>
              </a:solidFill>
            </a:rPr>
            <a:t> commissioning before powering</a:t>
          </a:r>
          <a:endParaRPr lang="en-GB" b="1" dirty="0">
            <a:solidFill>
              <a:srgbClr val="FFFF00"/>
            </a:solidFill>
          </a:endParaRPr>
        </a:p>
      </dgm:t>
    </dgm:pt>
    <dgm:pt modelId="{EF3B73A9-AA65-481B-AB08-BCEFAF9C57FC}" type="parTrans" cxnId="{38FFBF88-90FA-4142-9B73-7CDA8A0EB0FE}">
      <dgm:prSet/>
      <dgm:spPr/>
      <dgm:t>
        <a:bodyPr/>
        <a:lstStyle/>
        <a:p>
          <a:endParaRPr lang="en-GB"/>
        </a:p>
      </dgm:t>
    </dgm:pt>
    <dgm:pt modelId="{E8996795-932B-4CA3-B049-FA91B56BAF28}" type="sibTrans" cxnId="{38FFBF88-90FA-4142-9B73-7CDA8A0EB0FE}">
      <dgm:prSet/>
      <dgm:spPr/>
      <dgm:t>
        <a:bodyPr/>
        <a:lstStyle/>
        <a:p>
          <a:endParaRPr lang="en-GB"/>
        </a:p>
      </dgm:t>
    </dgm:pt>
    <dgm:pt modelId="{33D0540C-3030-4B09-A80E-2438081EC282}">
      <dgm:prSet phldrT="[Text]"/>
      <dgm:spPr>
        <a:solidFill>
          <a:srgbClr val="92D050"/>
        </a:solidFill>
      </dgm:spPr>
      <dgm:t>
        <a:bodyPr/>
        <a:lstStyle/>
        <a:p>
          <a:r>
            <a:rPr lang="en-US" b="0" dirty="0">
              <a:solidFill>
                <a:schemeClr val="bg1"/>
              </a:solidFill>
            </a:rPr>
            <a:t>IT String test program</a:t>
          </a:r>
          <a:endParaRPr lang="en-GB" b="0" dirty="0">
            <a:solidFill>
              <a:schemeClr val="bg1"/>
            </a:solidFill>
          </a:endParaRPr>
        </a:p>
      </dgm:t>
    </dgm:pt>
    <dgm:pt modelId="{CDEEF4FD-4726-4909-98C7-7E5E25892F49}" type="parTrans" cxnId="{589CFB1A-0081-4B75-825C-C8E45A76B2DF}">
      <dgm:prSet/>
      <dgm:spPr/>
      <dgm:t>
        <a:bodyPr/>
        <a:lstStyle/>
        <a:p>
          <a:endParaRPr lang="en-GB"/>
        </a:p>
      </dgm:t>
    </dgm:pt>
    <dgm:pt modelId="{C0EE71CA-A425-4EFC-B998-BB269EF94B84}" type="sibTrans" cxnId="{589CFB1A-0081-4B75-825C-C8E45A76B2DF}">
      <dgm:prSet/>
      <dgm:spPr/>
      <dgm:t>
        <a:bodyPr/>
        <a:lstStyle/>
        <a:p>
          <a:endParaRPr lang="en-GB"/>
        </a:p>
      </dgm:t>
    </dgm:pt>
    <dgm:pt modelId="{8E3F67EB-C9AC-43B1-AC37-6C7E7A4B115B}" type="pres">
      <dgm:prSet presAssocID="{9A6BE1A0-8EFB-4C97-9920-E49DF9D2B939}" presName="Name0" presStyleCnt="0">
        <dgm:presLayoutVars>
          <dgm:dir/>
          <dgm:animLvl val="lvl"/>
          <dgm:resizeHandles val="exact"/>
        </dgm:presLayoutVars>
      </dgm:prSet>
      <dgm:spPr/>
    </dgm:pt>
    <dgm:pt modelId="{6BD7A489-B74F-436C-8CA2-876A1F71D11B}" type="pres">
      <dgm:prSet presAssocID="{231E84AE-E261-4721-9970-8EB379CE032A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32512AAD-446B-4435-882E-D382122AF500}" type="pres">
      <dgm:prSet presAssocID="{03AF8BF9-5326-44F1-9882-4F6B0A878040}" presName="parTxOnlySpace" presStyleCnt="0"/>
      <dgm:spPr/>
    </dgm:pt>
    <dgm:pt modelId="{E7FB9F75-77DA-4222-86EC-EAE9178E6DDE}" type="pres">
      <dgm:prSet presAssocID="{975A96ED-460F-466B-992C-2C9A8DF824C6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B4A005AF-2E36-416D-B75E-527253B43439}" type="pres">
      <dgm:prSet presAssocID="{5DFC48E4-2C3F-41C7-AD0A-007409EFCAFD}" presName="parTxOnlySpace" presStyleCnt="0"/>
      <dgm:spPr/>
    </dgm:pt>
    <dgm:pt modelId="{9810CB51-1109-419E-902E-4584619F003E}" type="pres">
      <dgm:prSet presAssocID="{459EFF06-8DBC-49C7-9ABF-082056D16D6E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E2D85370-E3DF-416D-9E8E-FAE092A47A70}" type="pres">
      <dgm:prSet presAssocID="{E8996795-932B-4CA3-B049-FA91B56BAF28}" presName="parTxOnlySpace" presStyleCnt="0"/>
      <dgm:spPr/>
    </dgm:pt>
    <dgm:pt modelId="{BFDD3962-B429-4C9D-BA2B-E5E390650F36}" type="pres">
      <dgm:prSet presAssocID="{33D0540C-3030-4B09-A80E-2438081EC282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46477310-3E35-41F0-B6AF-19CBA917CAB9}" type="presOf" srcId="{33D0540C-3030-4B09-A80E-2438081EC282}" destId="{BFDD3962-B429-4C9D-BA2B-E5E390650F36}" srcOrd="0" destOrd="0" presId="urn:microsoft.com/office/officeart/2005/8/layout/chevron1"/>
    <dgm:cxn modelId="{589CFB1A-0081-4B75-825C-C8E45A76B2DF}" srcId="{9A6BE1A0-8EFB-4C97-9920-E49DF9D2B939}" destId="{33D0540C-3030-4B09-A80E-2438081EC282}" srcOrd="3" destOrd="0" parTransId="{CDEEF4FD-4726-4909-98C7-7E5E25892F49}" sibTransId="{C0EE71CA-A425-4EFC-B998-BB269EF94B84}"/>
    <dgm:cxn modelId="{AB23ED2C-C12D-4EE6-9ADE-6A2FD2F3E61D}" type="presOf" srcId="{459EFF06-8DBC-49C7-9ABF-082056D16D6E}" destId="{9810CB51-1109-419E-902E-4584619F003E}" srcOrd="0" destOrd="0" presId="urn:microsoft.com/office/officeart/2005/8/layout/chevron1"/>
    <dgm:cxn modelId="{B41D8854-7804-4DE8-A616-DEF5435421DF}" srcId="{9A6BE1A0-8EFB-4C97-9920-E49DF9D2B939}" destId="{975A96ED-460F-466B-992C-2C9A8DF824C6}" srcOrd="1" destOrd="0" parTransId="{5E9266A4-052A-459B-A45C-DE226B5450C3}" sibTransId="{5DFC48E4-2C3F-41C7-AD0A-007409EFCAFD}"/>
    <dgm:cxn modelId="{AA8D7A85-B8B2-48BB-9C10-D3A06DE366AB}" srcId="{9A6BE1A0-8EFB-4C97-9920-E49DF9D2B939}" destId="{231E84AE-E261-4721-9970-8EB379CE032A}" srcOrd="0" destOrd="0" parTransId="{EBBE17D8-4FC5-469A-A132-DEB51CEE284B}" sibTransId="{03AF8BF9-5326-44F1-9882-4F6B0A878040}"/>
    <dgm:cxn modelId="{38FFBF88-90FA-4142-9B73-7CDA8A0EB0FE}" srcId="{9A6BE1A0-8EFB-4C97-9920-E49DF9D2B939}" destId="{459EFF06-8DBC-49C7-9ABF-082056D16D6E}" srcOrd="2" destOrd="0" parTransId="{EF3B73A9-AA65-481B-AB08-BCEFAF9C57FC}" sibTransId="{E8996795-932B-4CA3-B049-FA91B56BAF28}"/>
    <dgm:cxn modelId="{6631E6BF-F053-4D5F-9926-CA5105E1BDA4}" type="presOf" srcId="{9A6BE1A0-8EFB-4C97-9920-E49DF9D2B939}" destId="{8E3F67EB-C9AC-43B1-AC37-6C7E7A4B115B}" srcOrd="0" destOrd="0" presId="urn:microsoft.com/office/officeart/2005/8/layout/chevron1"/>
    <dgm:cxn modelId="{E7DEDFC5-DC62-4AC3-9919-3D92408BDF4D}" type="presOf" srcId="{975A96ED-460F-466B-992C-2C9A8DF824C6}" destId="{E7FB9F75-77DA-4222-86EC-EAE9178E6DDE}" srcOrd="0" destOrd="0" presId="urn:microsoft.com/office/officeart/2005/8/layout/chevron1"/>
    <dgm:cxn modelId="{771AA9E7-C56F-4342-9EBC-905A1C8135C0}" type="presOf" srcId="{231E84AE-E261-4721-9970-8EB379CE032A}" destId="{6BD7A489-B74F-436C-8CA2-876A1F71D11B}" srcOrd="0" destOrd="0" presId="urn:microsoft.com/office/officeart/2005/8/layout/chevron1"/>
    <dgm:cxn modelId="{FB2D279F-DC35-4F5B-BC03-4BE7AA9CED45}" type="presParOf" srcId="{8E3F67EB-C9AC-43B1-AC37-6C7E7A4B115B}" destId="{6BD7A489-B74F-436C-8CA2-876A1F71D11B}" srcOrd="0" destOrd="0" presId="urn:microsoft.com/office/officeart/2005/8/layout/chevron1"/>
    <dgm:cxn modelId="{DFF6BF45-F6D6-46DA-81ED-884D19918942}" type="presParOf" srcId="{8E3F67EB-C9AC-43B1-AC37-6C7E7A4B115B}" destId="{32512AAD-446B-4435-882E-D382122AF500}" srcOrd="1" destOrd="0" presId="urn:microsoft.com/office/officeart/2005/8/layout/chevron1"/>
    <dgm:cxn modelId="{D6D4CA59-1437-4180-AE28-F61AA90BE13B}" type="presParOf" srcId="{8E3F67EB-C9AC-43B1-AC37-6C7E7A4B115B}" destId="{E7FB9F75-77DA-4222-86EC-EAE9178E6DDE}" srcOrd="2" destOrd="0" presId="urn:microsoft.com/office/officeart/2005/8/layout/chevron1"/>
    <dgm:cxn modelId="{46A253B6-17C5-4A0D-8231-EF9DD9BB8C0E}" type="presParOf" srcId="{8E3F67EB-C9AC-43B1-AC37-6C7E7A4B115B}" destId="{B4A005AF-2E36-416D-B75E-527253B43439}" srcOrd="3" destOrd="0" presId="urn:microsoft.com/office/officeart/2005/8/layout/chevron1"/>
    <dgm:cxn modelId="{8CD74CC5-DFF7-431A-A5A6-A645C5383A4C}" type="presParOf" srcId="{8E3F67EB-C9AC-43B1-AC37-6C7E7A4B115B}" destId="{9810CB51-1109-419E-902E-4584619F003E}" srcOrd="4" destOrd="0" presId="urn:microsoft.com/office/officeart/2005/8/layout/chevron1"/>
    <dgm:cxn modelId="{0782654C-FD62-43FA-9AAF-150590366C91}" type="presParOf" srcId="{8E3F67EB-C9AC-43B1-AC37-6C7E7A4B115B}" destId="{E2D85370-E3DF-416D-9E8E-FAE092A47A70}" srcOrd="5" destOrd="0" presId="urn:microsoft.com/office/officeart/2005/8/layout/chevron1"/>
    <dgm:cxn modelId="{2DD1E51B-FC18-4C54-BAC9-A1A2ED8BD963}" type="presParOf" srcId="{8E3F67EB-C9AC-43B1-AC37-6C7E7A4B115B}" destId="{BFDD3962-B429-4C9D-BA2B-E5E390650F36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7A489-B74F-436C-8CA2-876A1F71D11B}">
      <dsp:nvSpPr>
        <dsp:cNvPr id="0" name=""/>
        <dsp:cNvSpPr/>
      </dsp:nvSpPr>
      <dsp:spPr>
        <a:xfrm>
          <a:off x="1825" y="456215"/>
          <a:ext cx="1062841" cy="425136"/>
        </a:xfrm>
        <a:prstGeom prst="chevron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i="0" kern="1200" dirty="0" err="1">
              <a:solidFill>
                <a:srgbClr val="FFFF00"/>
              </a:solidFill>
            </a:rPr>
            <a:t>Cryo</a:t>
          </a:r>
          <a:r>
            <a:rPr lang="en-US" sz="600" b="1" i="0" kern="1200" dirty="0">
              <a:solidFill>
                <a:srgbClr val="FFFF00"/>
              </a:solidFill>
            </a:rPr>
            <a:t> commissioning wo magnets</a:t>
          </a:r>
          <a:endParaRPr lang="en-GB" sz="600" b="1" i="0" kern="1200" dirty="0">
            <a:solidFill>
              <a:srgbClr val="FFFF00"/>
            </a:solidFill>
          </a:endParaRPr>
        </a:p>
      </dsp:txBody>
      <dsp:txXfrm>
        <a:off x="214393" y="456215"/>
        <a:ext cx="637705" cy="425136"/>
      </dsp:txXfrm>
    </dsp:sp>
    <dsp:sp modelId="{E7FB9F75-77DA-4222-86EC-EAE9178E6DDE}">
      <dsp:nvSpPr>
        <dsp:cNvPr id="0" name=""/>
        <dsp:cNvSpPr/>
      </dsp:nvSpPr>
      <dsp:spPr>
        <a:xfrm>
          <a:off x="958383" y="456215"/>
          <a:ext cx="1062841" cy="425136"/>
        </a:xfrm>
        <a:prstGeom prst="chevron">
          <a:avLst/>
        </a:prstGeom>
        <a:solidFill>
          <a:schemeClr val="accent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Magnets installation</a:t>
          </a:r>
          <a:endParaRPr lang="en-GB" sz="600" kern="1200" dirty="0"/>
        </a:p>
      </dsp:txBody>
      <dsp:txXfrm>
        <a:off x="1170951" y="456215"/>
        <a:ext cx="637705" cy="425136"/>
      </dsp:txXfrm>
    </dsp:sp>
    <dsp:sp modelId="{9810CB51-1109-419E-902E-4584619F003E}">
      <dsp:nvSpPr>
        <dsp:cNvPr id="0" name=""/>
        <dsp:cNvSpPr/>
      </dsp:nvSpPr>
      <dsp:spPr>
        <a:xfrm>
          <a:off x="1914940" y="456215"/>
          <a:ext cx="1062841" cy="425136"/>
        </a:xfrm>
        <a:prstGeom prst="chevron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 err="1"/>
            <a:t>Cryo</a:t>
          </a:r>
          <a:r>
            <a:rPr lang="en-US" sz="600" kern="1200" dirty="0"/>
            <a:t> commissioning before powering</a:t>
          </a:r>
          <a:endParaRPr lang="en-GB" sz="600" kern="1200" dirty="0"/>
        </a:p>
      </dsp:txBody>
      <dsp:txXfrm>
        <a:off x="2127508" y="456215"/>
        <a:ext cx="637705" cy="425136"/>
      </dsp:txXfrm>
    </dsp:sp>
    <dsp:sp modelId="{BFDD3962-B429-4C9D-BA2B-E5E390650F36}">
      <dsp:nvSpPr>
        <dsp:cNvPr id="0" name=""/>
        <dsp:cNvSpPr/>
      </dsp:nvSpPr>
      <dsp:spPr>
        <a:xfrm>
          <a:off x="2871498" y="456215"/>
          <a:ext cx="1062841" cy="425136"/>
        </a:xfrm>
        <a:prstGeom prst="chevron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IT String test program</a:t>
          </a:r>
          <a:endParaRPr lang="en-GB" sz="600" kern="1200" dirty="0"/>
        </a:p>
      </dsp:txBody>
      <dsp:txXfrm>
        <a:off x="3084066" y="456215"/>
        <a:ext cx="637705" cy="4251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7A489-B74F-436C-8CA2-876A1F71D11B}">
      <dsp:nvSpPr>
        <dsp:cNvPr id="0" name=""/>
        <dsp:cNvSpPr/>
      </dsp:nvSpPr>
      <dsp:spPr>
        <a:xfrm>
          <a:off x="1828" y="456772"/>
          <a:ext cx="1064138" cy="425655"/>
        </a:xfrm>
        <a:prstGeom prst="chevron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kern="1200" dirty="0" err="1">
              <a:solidFill>
                <a:schemeClr val="bg1"/>
              </a:solidFill>
            </a:rPr>
            <a:t>Cryo</a:t>
          </a:r>
          <a:r>
            <a:rPr lang="en-US" sz="600" b="0" i="0" kern="1200" dirty="0">
              <a:solidFill>
                <a:schemeClr val="bg1"/>
              </a:solidFill>
            </a:rPr>
            <a:t> commissioning wo magnets</a:t>
          </a:r>
          <a:endParaRPr lang="en-GB" sz="600" b="0" i="0" kern="1200" dirty="0">
            <a:solidFill>
              <a:schemeClr val="bg1"/>
            </a:solidFill>
          </a:endParaRPr>
        </a:p>
      </dsp:txBody>
      <dsp:txXfrm>
        <a:off x="214656" y="456772"/>
        <a:ext cx="638483" cy="425655"/>
      </dsp:txXfrm>
    </dsp:sp>
    <dsp:sp modelId="{E7FB9F75-77DA-4222-86EC-EAE9178E6DDE}">
      <dsp:nvSpPr>
        <dsp:cNvPr id="0" name=""/>
        <dsp:cNvSpPr/>
      </dsp:nvSpPr>
      <dsp:spPr>
        <a:xfrm>
          <a:off x="959552" y="456772"/>
          <a:ext cx="1064138" cy="425655"/>
        </a:xfrm>
        <a:prstGeom prst="chevron">
          <a:avLst/>
        </a:prstGeom>
        <a:solidFill>
          <a:schemeClr val="accent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Magnets installation</a:t>
          </a:r>
          <a:endParaRPr lang="en-GB" sz="600" kern="1200" dirty="0"/>
        </a:p>
      </dsp:txBody>
      <dsp:txXfrm>
        <a:off x="1172380" y="456772"/>
        <a:ext cx="638483" cy="425655"/>
      </dsp:txXfrm>
    </dsp:sp>
    <dsp:sp modelId="{9810CB51-1109-419E-902E-4584619F003E}">
      <dsp:nvSpPr>
        <dsp:cNvPr id="0" name=""/>
        <dsp:cNvSpPr/>
      </dsp:nvSpPr>
      <dsp:spPr>
        <a:xfrm>
          <a:off x="1917277" y="456772"/>
          <a:ext cx="1064138" cy="425655"/>
        </a:xfrm>
        <a:prstGeom prst="chevron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 err="1">
              <a:solidFill>
                <a:schemeClr val="bg1"/>
              </a:solidFill>
            </a:rPr>
            <a:t>Cryo</a:t>
          </a:r>
          <a:r>
            <a:rPr lang="en-US" sz="600" b="0" kern="1200" dirty="0">
              <a:solidFill>
                <a:schemeClr val="bg1"/>
              </a:solidFill>
            </a:rPr>
            <a:t> commissioning before powering</a:t>
          </a:r>
          <a:endParaRPr lang="en-GB" sz="600" b="0" kern="1200" dirty="0">
            <a:solidFill>
              <a:schemeClr val="bg1"/>
            </a:solidFill>
          </a:endParaRPr>
        </a:p>
      </dsp:txBody>
      <dsp:txXfrm>
        <a:off x="2130105" y="456772"/>
        <a:ext cx="638483" cy="425655"/>
      </dsp:txXfrm>
    </dsp:sp>
    <dsp:sp modelId="{BFDD3962-B429-4C9D-BA2B-E5E390650F36}">
      <dsp:nvSpPr>
        <dsp:cNvPr id="0" name=""/>
        <dsp:cNvSpPr/>
      </dsp:nvSpPr>
      <dsp:spPr>
        <a:xfrm>
          <a:off x="2875002" y="456772"/>
          <a:ext cx="1064138" cy="425655"/>
        </a:xfrm>
        <a:prstGeom prst="chevron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>
              <a:solidFill>
                <a:srgbClr val="FFFF00"/>
              </a:solidFill>
            </a:rPr>
            <a:t>IT String test program</a:t>
          </a:r>
          <a:endParaRPr lang="en-GB" sz="600" b="1" kern="1200" dirty="0">
            <a:solidFill>
              <a:srgbClr val="FFFF00"/>
            </a:solidFill>
          </a:endParaRPr>
        </a:p>
      </dsp:txBody>
      <dsp:txXfrm>
        <a:off x="3087830" y="456772"/>
        <a:ext cx="638483" cy="42565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7A489-B74F-436C-8CA2-876A1F71D11B}">
      <dsp:nvSpPr>
        <dsp:cNvPr id="0" name=""/>
        <dsp:cNvSpPr/>
      </dsp:nvSpPr>
      <dsp:spPr>
        <a:xfrm>
          <a:off x="1828" y="456772"/>
          <a:ext cx="1064138" cy="425655"/>
        </a:xfrm>
        <a:prstGeom prst="chevron">
          <a:avLst/>
        </a:prstGeom>
        <a:solidFill>
          <a:srgbClr val="0070C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i="0" kern="1200" dirty="0" err="1">
              <a:solidFill>
                <a:schemeClr val="bg1"/>
              </a:solidFill>
            </a:rPr>
            <a:t>Cryo</a:t>
          </a:r>
          <a:r>
            <a:rPr lang="en-US" sz="600" b="0" i="0" kern="1200" dirty="0">
              <a:solidFill>
                <a:schemeClr val="bg1"/>
              </a:solidFill>
            </a:rPr>
            <a:t> commissioning wo magnets</a:t>
          </a:r>
          <a:endParaRPr lang="en-GB" sz="600" b="0" i="0" kern="1200" dirty="0">
            <a:solidFill>
              <a:schemeClr val="bg1"/>
            </a:solidFill>
          </a:endParaRPr>
        </a:p>
      </dsp:txBody>
      <dsp:txXfrm>
        <a:off x="214656" y="456772"/>
        <a:ext cx="638483" cy="425655"/>
      </dsp:txXfrm>
    </dsp:sp>
    <dsp:sp modelId="{E7FB9F75-77DA-4222-86EC-EAE9178E6DDE}">
      <dsp:nvSpPr>
        <dsp:cNvPr id="0" name=""/>
        <dsp:cNvSpPr/>
      </dsp:nvSpPr>
      <dsp:spPr>
        <a:xfrm>
          <a:off x="959552" y="456772"/>
          <a:ext cx="1064138" cy="425655"/>
        </a:xfrm>
        <a:prstGeom prst="chevron">
          <a:avLst/>
        </a:prstGeom>
        <a:solidFill>
          <a:schemeClr val="accent4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kern="1200" dirty="0"/>
            <a:t>Magnets installation</a:t>
          </a:r>
          <a:endParaRPr lang="en-GB" sz="600" kern="1200" dirty="0"/>
        </a:p>
      </dsp:txBody>
      <dsp:txXfrm>
        <a:off x="1172380" y="456772"/>
        <a:ext cx="638483" cy="425655"/>
      </dsp:txXfrm>
    </dsp:sp>
    <dsp:sp modelId="{9810CB51-1109-419E-902E-4584619F003E}">
      <dsp:nvSpPr>
        <dsp:cNvPr id="0" name=""/>
        <dsp:cNvSpPr/>
      </dsp:nvSpPr>
      <dsp:spPr>
        <a:xfrm>
          <a:off x="1917277" y="456772"/>
          <a:ext cx="1064138" cy="425655"/>
        </a:xfrm>
        <a:prstGeom prst="chevron">
          <a:avLst/>
        </a:prstGeom>
        <a:solidFill>
          <a:srgbClr val="7030A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1" kern="1200" dirty="0" err="1">
              <a:solidFill>
                <a:srgbClr val="FFFF00"/>
              </a:solidFill>
            </a:rPr>
            <a:t>Cryo</a:t>
          </a:r>
          <a:r>
            <a:rPr lang="en-US" sz="600" b="1" kern="1200" dirty="0">
              <a:solidFill>
                <a:srgbClr val="FFFF00"/>
              </a:solidFill>
            </a:rPr>
            <a:t> commissioning before powering</a:t>
          </a:r>
          <a:endParaRPr lang="en-GB" sz="600" b="1" kern="1200" dirty="0">
            <a:solidFill>
              <a:srgbClr val="FFFF00"/>
            </a:solidFill>
          </a:endParaRPr>
        </a:p>
      </dsp:txBody>
      <dsp:txXfrm>
        <a:off x="2130105" y="456772"/>
        <a:ext cx="638483" cy="425655"/>
      </dsp:txXfrm>
    </dsp:sp>
    <dsp:sp modelId="{BFDD3962-B429-4C9D-BA2B-E5E390650F36}">
      <dsp:nvSpPr>
        <dsp:cNvPr id="0" name=""/>
        <dsp:cNvSpPr/>
      </dsp:nvSpPr>
      <dsp:spPr>
        <a:xfrm>
          <a:off x="2875002" y="456772"/>
          <a:ext cx="1064138" cy="425655"/>
        </a:xfrm>
        <a:prstGeom prst="chevron">
          <a:avLst/>
        </a:prstGeom>
        <a:solidFill>
          <a:srgbClr val="92D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4003" tIns="8001" rIns="8001" bIns="8001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00" b="0" kern="1200" dirty="0">
              <a:solidFill>
                <a:schemeClr val="bg1"/>
              </a:solidFill>
            </a:rPr>
            <a:t>IT String test program</a:t>
          </a:r>
          <a:endParaRPr lang="en-GB" sz="600" b="0" kern="1200" dirty="0">
            <a:solidFill>
              <a:schemeClr val="bg1"/>
            </a:solidFill>
          </a:endParaRPr>
        </a:p>
      </dsp:txBody>
      <dsp:txXfrm>
        <a:off x="3087830" y="456772"/>
        <a:ext cx="638483" cy="4256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3" y="306231"/>
            <a:ext cx="2264294" cy="917826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  <a:prstGeom prst="rect">
            <a:avLst/>
          </a:prstGeo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687494"/>
            <a:ext cx="360000" cy="27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4" descr="CERN-logo_outline.jpg">
            <a:extLst>
              <a:ext uri="{FF2B5EF4-FFF2-40B4-BE49-F238E27FC236}">
                <a16:creationId xmlns:a16="http://schemas.microsoft.com/office/drawing/2014/main" id="{1E371969-EFBC-93E1-816B-97B8B04E654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31640" y="4610079"/>
            <a:ext cx="450394" cy="4429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08E92E-60E3-16AE-7393-02E2B6749610}"/>
              </a:ext>
            </a:extLst>
          </p:cNvPr>
          <p:cNvSpPr txBox="1"/>
          <p:nvPr userDrawn="1"/>
        </p:nvSpPr>
        <p:spPr>
          <a:xfrm>
            <a:off x="1907704" y="4695536"/>
            <a:ext cx="6093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A. Perin, CERN TE-CRG, 12</a:t>
            </a:r>
            <a:r>
              <a:rPr lang="en-GB" sz="1050" kern="1200" baseline="300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th</a:t>
            </a:r>
            <a:r>
              <a:rPr lang="en-GB" sz="105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 HL-LHC Collaboration meeting, 22.09.2022, Indico</a:t>
            </a:r>
            <a:r>
              <a:rPr lang="en-US" sz="105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1183794</a:t>
            </a:r>
            <a:endParaRPr lang="en-GB" sz="105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72000" y="1875392"/>
            <a:ext cx="7200000" cy="1128406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GB" sz="1600" b="0" dirty="0"/>
              <a:t>12</a:t>
            </a:r>
            <a:r>
              <a:rPr lang="en-GB" sz="1600" b="0" baseline="30000" dirty="0"/>
              <a:t>th</a:t>
            </a:r>
            <a:r>
              <a:rPr lang="en-GB" sz="1600" b="0" dirty="0"/>
              <a:t> HL-LHC Collaboration meeting, Uppsala, 22.09.2022</a:t>
            </a:r>
            <a:br>
              <a:rPr lang="en-GB" dirty="0"/>
            </a:br>
            <a:r>
              <a:rPr lang="en-GB" dirty="0"/>
              <a:t>Status of the cryogenics system of the HL-LHC IT String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18109" y="3147814"/>
            <a:ext cx="6480000" cy="742950"/>
          </a:xfrm>
        </p:spPr>
        <p:txBody>
          <a:bodyPr/>
          <a:lstStyle/>
          <a:p>
            <a:r>
              <a:rPr lang="en-US" sz="1800" dirty="0"/>
              <a:t>A. Perin, on behalf of the WP16 cryogenics team</a:t>
            </a:r>
          </a:p>
          <a:p>
            <a:pPr>
              <a:spcBef>
                <a:spcPts val="1200"/>
              </a:spcBef>
            </a:pPr>
            <a:r>
              <a:rPr lang="en-US" sz="1200" dirty="0"/>
              <a:t>Indico: https://indico.cern.ch/event/1161569</a:t>
            </a:r>
            <a:endParaRPr lang="en-GB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FEAB1A0-D817-0B13-8582-D3029B8CDB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52"/>
          <a:stretch/>
        </p:blipFill>
        <p:spPr bwMode="auto">
          <a:xfrm>
            <a:off x="6445722" y="195486"/>
            <a:ext cx="2052881" cy="126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CERN-logo_outline.jpg">
            <a:extLst>
              <a:ext uri="{FF2B5EF4-FFF2-40B4-BE49-F238E27FC236}">
                <a16:creationId xmlns:a16="http://schemas.microsoft.com/office/drawing/2014/main" id="{1253EC07-5B12-9CEE-7A56-E4DE62EEA0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59" y="4601027"/>
            <a:ext cx="450394" cy="4429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EA9A17-B162-B7E2-D13C-63081F5E6DD9}"/>
              </a:ext>
            </a:extLst>
          </p:cNvPr>
          <p:cNvSpPr txBox="1"/>
          <p:nvPr/>
        </p:nvSpPr>
        <p:spPr>
          <a:xfrm>
            <a:off x="683568" y="4695536"/>
            <a:ext cx="6093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A. Perin, CERN TE-CRG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Commissioning without magnets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17D124-4D1D-8167-F91B-D013976A4AE2}"/>
              </a:ext>
            </a:extLst>
          </p:cNvPr>
          <p:cNvSpPr txBox="1"/>
          <p:nvPr/>
        </p:nvSpPr>
        <p:spPr>
          <a:xfrm>
            <a:off x="696291" y="1203598"/>
            <a:ext cx="7990509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Aft>
                <a:spcPts val="600"/>
              </a:spcAft>
              <a:defRPr/>
            </a:pPr>
            <a:r>
              <a:rPr kumimoji="0" lang="en-US" sz="120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Reference document: EDMS 2620402</a:t>
            </a:r>
            <a:endParaRPr lang="en-US" sz="1200" kern="0" dirty="0">
              <a:solidFill>
                <a:srgbClr val="0055A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0055A0"/>
                </a:solidFill>
              </a:rPr>
              <a:t>Commissioning of the cryogenic system without magnets from May 2023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Objectives of the commissioning of the IT String cryogenic system without magnets</a:t>
            </a:r>
            <a:r>
              <a:rPr lang="en-US" sz="1200" kern="0" dirty="0">
                <a:solidFill>
                  <a:srgbClr val="0055A0"/>
                </a:solidFill>
              </a:rPr>
              <a:t>: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Validate the mechanical and thermal design of the cryogenic system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Verify the operation and calibration of the instrumentation at Room Temperature &amp; cold conditions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Validate the cold compressor performance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Tune the control loops to reduce commissioning time with magnets</a:t>
            </a:r>
          </a:p>
          <a:p>
            <a:pPr lvl="1" defTabSz="914400">
              <a:spcAft>
                <a:spcPts val="600"/>
              </a:spcAft>
              <a:buClr>
                <a:schemeClr val="accent6"/>
              </a:buClr>
              <a:defRPr/>
            </a:pPr>
            <a:endParaRPr kumimoji="0" lang="en-GB" sz="120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5652F4D-1681-5CCD-4B19-0B61C8CEB9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6758991"/>
              </p:ext>
            </p:extLst>
          </p:nvPr>
        </p:nvGraphicFramePr>
        <p:xfrm>
          <a:off x="4607751" y="2873461"/>
          <a:ext cx="3936166" cy="1337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3020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Commissioning with magnets &amp; operation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F8157B-3E36-C145-311D-CAB18B8FF5C5}"/>
              </a:ext>
            </a:extLst>
          </p:cNvPr>
          <p:cNvSpPr txBox="1"/>
          <p:nvPr/>
        </p:nvSpPr>
        <p:spPr>
          <a:xfrm>
            <a:off x="612000" y="633387"/>
            <a:ext cx="813646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0055A0"/>
                </a:solidFill>
              </a:rPr>
              <a:t>Commissioning before powering</a:t>
            </a:r>
            <a:endParaRPr lang="en-US" sz="1100" kern="0" dirty="0">
              <a:solidFill>
                <a:srgbClr val="0055A0"/>
              </a:solidFill>
            </a:endParaRPr>
          </a:p>
          <a:p>
            <a:pPr marL="171450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Validate the mechanical and thermal design of IT magnets and Cold powering system</a:t>
            </a:r>
          </a:p>
          <a:p>
            <a:pPr marL="171450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Verify the operation and calibration of the instrumentation at Room Temperature &amp; cold conditions</a:t>
            </a:r>
          </a:p>
          <a:p>
            <a:pPr marL="171450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Tune magnet and Cold powering control loops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AC8969-AA8D-3E54-0EB4-B83E4995DBA3}"/>
              </a:ext>
            </a:extLst>
          </p:cNvPr>
          <p:cNvSpPr txBox="1"/>
          <p:nvPr/>
        </p:nvSpPr>
        <p:spPr>
          <a:xfrm>
            <a:off x="612000" y="1941778"/>
            <a:ext cx="7704856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100" b="1" kern="0" dirty="0">
                <a:solidFill>
                  <a:srgbClr val="0055A0"/>
                </a:solidFill>
              </a:rPr>
              <a:t>IT String test program</a:t>
            </a:r>
          </a:p>
          <a:p>
            <a:pPr marL="171450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SM18 </a:t>
            </a:r>
            <a:r>
              <a:rPr lang="en-US" sz="1100" kern="0" dirty="0" err="1">
                <a:solidFill>
                  <a:srgbClr val="0055A0"/>
                </a:solidFill>
              </a:rPr>
              <a:t>cryo</a:t>
            </a:r>
            <a:r>
              <a:rPr lang="en-US" sz="1100" kern="0" dirty="0">
                <a:solidFill>
                  <a:srgbClr val="0055A0"/>
                </a:solidFill>
              </a:rPr>
              <a:t> infrastructure limitations: lower liquefaction and low-pressure pumping capacity in SM18 </a:t>
            </a:r>
            <a:r>
              <a:rPr lang="en-US" sz="1100" kern="0" dirty="0" err="1">
                <a:solidFill>
                  <a:srgbClr val="0055A0"/>
                </a:solidFill>
              </a:rPr>
              <a:t>wrt</a:t>
            </a:r>
            <a:r>
              <a:rPr lang="en-US" sz="1100" kern="0" dirty="0">
                <a:solidFill>
                  <a:srgbClr val="0055A0"/>
                </a:solidFill>
              </a:rPr>
              <a:t> to IP1 and IP5. No beam screen circuit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100" kern="0" dirty="0">
                <a:solidFill>
                  <a:srgbClr val="0055A0"/>
                </a:solidFill>
              </a:rPr>
              <a:t>Assessment of bayonet heat extraction capacity (max. &lt; 500 W), heat loads during current ramping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100" kern="0" dirty="0">
                <a:solidFill>
                  <a:srgbClr val="0055A0"/>
                </a:solidFill>
              </a:rPr>
              <a:t>Thermo-hydraulic analysis of quenches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100" kern="0" dirty="0">
                <a:solidFill>
                  <a:srgbClr val="0055A0"/>
                </a:solidFill>
              </a:rPr>
              <a:t>Assessment of heat conduction in magnet cryostat &amp; heat removal capacity of adjacent cooling loops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10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Characterization of the subcooling heat exchanger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100" kern="0" dirty="0">
                <a:solidFill>
                  <a:srgbClr val="0055A0"/>
                </a:solidFill>
              </a:rPr>
              <a:t>(In work) Pressure waves analysis with cold pressure sensors: work ongoing with CRG instrumentation team &amp; MSC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tabLst/>
              <a:defRPr/>
            </a:pPr>
            <a:r>
              <a:rPr kumimoji="0" lang="en-US" sz="110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6DC5E7A-8FB2-D96E-7D64-BCEB52D2CE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6918967"/>
              </p:ext>
            </p:extLst>
          </p:nvPr>
        </p:nvGraphicFramePr>
        <p:xfrm>
          <a:off x="4745831" y="3804300"/>
          <a:ext cx="3940969" cy="133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A9C6559-2896-D06A-2E19-78AFAC796D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417907"/>
              </p:ext>
            </p:extLst>
          </p:nvPr>
        </p:nvGraphicFramePr>
        <p:xfrm>
          <a:off x="4811540" y="1099835"/>
          <a:ext cx="3940969" cy="133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50803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7F55A5-7816-665D-35FA-304D136DF20E}"/>
              </a:ext>
            </a:extLst>
          </p:cNvPr>
          <p:cNvSpPr txBox="1"/>
          <p:nvPr/>
        </p:nvSpPr>
        <p:spPr>
          <a:xfrm>
            <a:off x="899592" y="607655"/>
            <a:ext cx="770485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Mechanical activities: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Proximity cryogenics: manufacturing complete, installation well advanced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Delays in manufacturing and installation of SQXL and cold compressor unit, compatible with global project schedule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Main components of the infrastructure to be completed by March 2023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Jumper connection final details and procedures to be finalized </a:t>
            </a:r>
          </a:p>
          <a:p>
            <a:pPr marL="171450" indent="-171450" defTabSz="9144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Electricity and control system</a:t>
            </a:r>
            <a:endParaRPr lang="en-US" sz="1200" kern="0" dirty="0">
              <a:solidFill>
                <a:srgbClr val="0055A0"/>
              </a:solidFill>
            </a:endParaRP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Electrical system and cabling completed for PCDS, quench recovery system, heater unit and cold compressor (minor modifications needed)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Electrical system and local cabling for SQXL after mechanical installation and EN-EL cabling campaign (November 2022)</a:t>
            </a:r>
          </a:p>
          <a:p>
            <a:pPr marL="171450" indent="-171450" defTabSz="9144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b="1" kern="0" dirty="0">
                <a:solidFill>
                  <a:srgbClr val="0055A0"/>
                </a:solidFill>
              </a:rPr>
              <a:t>Next main milestones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End of SQXL installation in November 2022 and pressure test by end of 2022</a:t>
            </a:r>
          </a:p>
          <a:p>
            <a:pPr marL="628650" lvl="1" indent="-1714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200" kern="0" dirty="0">
                <a:solidFill>
                  <a:srgbClr val="0055A0"/>
                </a:solidFill>
              </a:rPr>
              <a:t>Cold commissioning of the cryogenic system without magnets in May 2023</a:t>
            </a:r>
          </a:p>
          <a:p>
            <a:pPr lvl="1" defTabSz="914400">
              <a:spcAft>
                <a:spcPts val="600"/>
              </a:spcAft>
              <a:buClr>
                <a:schemeClr val="accent6"/>
              </a:buClr>
              <a:defRPr/>
            </a:pPr>
            <a:endParaRPr lang="en-US" sz="1100" kern="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8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Operation modes &amp; requirements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B9FBE3-44EB-CC5C-B69A-05FE39255EA5}"/>
              </a:ext>
            </a:extLst>
          </p:cNvPr>
          <p:cNvSpPr txBox="1"/>
          <p:nvPr/>
        </p:nvSpPr>
        <p:spPr>
          <a:xfrm>
            <a:off x="5347748" y="1571927"/>
            <a:ext cx="36990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Additional requirements: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Supply up to 10 g/s of </a:t>
            </a:r>
            <a:r>
              <a:rPr lang="en-US" sz="1100" i="0" dirty="0" err="1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to the Cold Powering</a:t>
            </a: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Supply up to 26 g/s of </a:t>
            </a:r>
            <a:r>
              <a:rPr lang="en-US" sz="1100" i="0" dirty="0" err="1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for the bayonet HX test</a:t>
            </a:r>
            <a:endParaRPr lang="en-GB" sz="1100" i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Provide up to 26 g/s of low-pressure pumping capacity @ 1.9 K for bayonet HX test</a:t>
            </a:r>
            <a:endParaRPr lang="en-GB" sz="1100" i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Provide thermal shield circuit at 50 – 75 K</a:t>
            </a:r>
            <a:endParaRPr lang="en-GB" sz="1100" i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Recover warm </a:t>
            </a:r>
            <a:r>
              <a:rPr lang="en-US" sz="1100" i="0" dirty="0" err="1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GHe</a:t>
            </a: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from current leads outlet</a:t>
            </a:r>
            <a:endParaRPr lang="en-GB" sz="1100" i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100" i="0" dirty="0">
                <a:solidFill>
                  <a:srgbClr val="0055A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Not interfere with other SM18 test benches</a:t>
            </a:r>
            <a:endParaRPr lang="en-GB" sz="1100" i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E37F15-ADCB-B0F2-650D-5A51C0F76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73163"/>
            <a:ext cx="5158449" cy="2592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11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Commissioning without magnets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G. Rolando - HL-LHC IT String Day II - 15.09.2022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6BCE20-F55C-D8A4-9D2A-40D2AF1AEB69}"/>
              </a:ext>
            </a:extLst>
          </p:cNvPr>
          <p:cNvSpPr txBox="1"/>
          <p:nvPr/>
        </p:nvSpPr>
        <p:spPr>
          <a:xfrm>
            <a:off x="613626" y="936688"/>
            <a:ext cx="3630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Reference document: EDMS 2620402</a:t>
            </a:r>
            <a:endParaRPr lang="en-US" sz="1100" kern="0" dirty="0">
              <a:solidFill>
                <a:srgbClr val="0055A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DA39CA5-E3D8-414C-DB87-3AAB8D9F83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9142" y="759249"/>
            <a:ext cx="4209530" cy="41094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29616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Commissioning with magnets &amp; operation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4294967295"/>
          </p:nvPr>
        </p:nvSpPr>
        <p:spPr>
          <a:xfrm>
            <a:off x="1905000" y="4767263"/>
            <a:ext cx="6627000" cy="270000"/>
          </a:xfrm>
          <a:prstGeom prst="rect">
            <a:avLst/>
          </a:prstGeom>
        </p:spPr>
        <p:txBody>
          <a:bodyPr/>
          <a:lstStyle/>
          <a:p>
            <a:r>
              <a:rPr lang="en-GB" noProof="0"/>
              <a:t>G. Rolando - HL-LHC IT String Day II - 15.09.2022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CE9E36-6974-82F3-3F26-F04D8F534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532" y="973918"/>
            <a:ext cx="3549468" cy="33638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772BF-9FD0-669A-B335-82736CF9E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2532" y="973918"/>
            <a:ext cx="3549468" cy="22085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589F5C-758B-F801-C9C3-5B55BC5712F3}"/>
              </a:ext>
            </a:extLst>
          </p:cNvPr>
          <p:cNvSpPr txBox="1"/>
          <p:nvPr/>
        </p:nvSpPr>
        <p:spPr>
          <a:xfrm>
            <a:off x="4982532" y="762908"/>
            <a:ext cx="3520800" cy="2308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IT String test program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A23807-B868-05A3-DBF1-F88E59A1BF0B}"/>
              </a:ext>
            </a:extLst>
          </p:cNvPr>
          <p:cNvSpPr txBox="1"/>
          <p:nvPr/>
        </p:nvSpPr>
        <p:spPr>
          <a:xfrm>
            <a:off x="1036866" y="787689"/>
            <a:ext cx="3506400" cy="2308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Commissioning before powering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D0FFCA-D3E5-D115-F1EA-2E046C2AF1EB}"/>
              </a:ext>
            </a:extLst>
          </p:cNvPr>
          <p:cNvSpPr txBox="1"/>
          <p:nvPr/>
        </p:nvSpPr>
        <p:spPr>
          <a:xfrm>
            <a:off x="4901958" y="3226402"/>
            <a:ext cx="3630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Reference document: EDMS 2620402</a:t>
            </a:r>
            <a:endParaRPr lang="en-US" sz="1100" kern="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242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B6BBE9C-52F4-C232-77D1-C032B499856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35" b="2235"/>
          <a:stretch/>
        </p:blipFill>
        <p:spPr>
          <a:xfrm>
            <a:off x="554003" y="675000"/>
            <a:ext cx="4685854" cy="3858480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395536" y="87139"/>
            <a:ext cx="791845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Overview – Cryogenics for WP16 </a:t>
            </a:r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07EB847-1CA8-6C8F-ACE6-AECE09DAEEEF}"/>
              </a:ext>
            </a:extLst>
          </p:cNvPr>
          <p:cNvSpPr/>
          <p:nvPr/>
        </p:nvSpPr>
        <p:spPr>
          <a:xfrm>
            <a:off x="3158525" y="2267819"/>
            <a:ext cx="1944216" cy="699486"/>
          </a:xfrm>
          <a:prstGeom prst="ellipse">
            <a:avLst/>
          </a:prstGeom>
          <a:noFill/>
          <a:ln w="19050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Espace réservé du contenu 8">
            <a:extLst>
              <a:ext uri="{FF2B5EF4-FFF2-40B4-BE49-F238E27FC236}">
                <a16:creationId xmlns:a16="http://schemas.microsoft.com/office/drawing/2014/main" id="{A93CF201-9CB4-C5D0-8338-855889721AE1}"/>
              </a:ext>
            </a:extLst>
          </p:cNvPr>
          <p:cNvSpPr txBox="1">
            <a:spLocks/>
          </p:cNvSpPr>
          <p:nvPr/>
        </p:nvSpPr>
        <p:spPr>
          <a:xfrm>
            <a:off x="5497552" y="1635646"/>
            <a:ext cx="3384376" cy="19451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55A0"/>
                </a:solidFill>
              </a:rPr>
              <a:t>All cryogenic process aspects</a:t>
            </a:r>
          </a:p>
          <a:p>
            <a:pPr algn="l"/>
            <a:r>
              <a:rPr lang="en-US" sz="1200" dirty="0">
                <a:solidFill>
                  <a:srgbClr val="0055A0"/>
                </a:solidFill>
              </a:rPr>
              <a:t>Design, construction and installation of the String specific cryogenic infrastructure and cryogenic distribution system</a:t>
            </a:r>
          </a:p>
          <a:p>
            <a:pPr algn="l"/>
            <a:r>
              <a:rPr lang="en-US" sz="1200" dirty="0">
                <a:solidFill>
                  <a:srgbClr val="0055A0"/>
                </a:solidFill>
              </a:rPr>
              <a:t>Cryogenics data acquisition and control system</a:t>
            </a:r>
          </a:p>
          <a:p>
            <a:pPr algn="l"/>
            <a:r>
              <a:rPr lang="en-US" sz="1200" dirty="0">
                <a:solidFill>
                  <a:srgbClr val="0055A0"/>
                </a:solidFill>
              </a:rPr>
              <a:t>Commissioning and cryogenic validation program</a:t>
            </a:r>
          </a:p>
          <a:p>
            <a:pPr algn="l"/>
            <a:r>
              <a:rPr lang="en-US" sz="1200" dirty="0">
                <a:solidFill>
                  <a:srgbClr val="0055A0"/>
                </a:solidFill>
              </a:rPr>
              <a:t>Operation of all cryogenic aspects</a:t>
            </a:r>
          </a:p>
          <a:p>
            <a:pPr algn="l"/>
            <a:endParaRPr lang="en-US" sz="1400" dirty="0">
              <a:solidFill>
                <a:srgbClr val="0055A0"/>
              </a:solidFill>
            </a:endParaRP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49E60A0E-1B90-2D79-8E35-A4CAD1A75012}"/>
              </a:ext>
            </a:extLst>
          </p:cNvPr>
          <p:cNvSpPr/>
          <p:nvPr/>
        </p:nvSpPr>
        <p:spPr>
          <a:xfrm>
            <a:off x="5274186" y="1708143"/>
            <a:ext cx="161910" cy="1800200"/>
          </a:xfrm>
          <a:prstGeom prst="leftBrac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28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EF7BF0EE-2957-6754-9FA4-F7587A47BA13}"/>
              </a:ext>
            </a:extLst>
          </p:cNvPr>
          <p:cNvGrpSpPr>
            <a:grpSpLocks noChangeAspect="1"/>
          </p:cNvGrpSpPr>
          <p:nvPr/>
        </p:nvGrpSpPr>
        <p:grpSpPr>
          <a:xfrm>
            <a:off x="2490542" y="926632"/>
            <a:ext cx="5643572" cy="3589334"/>
            <a:chOff x="3156076" y="1250367"/>
            <a:chExt cx="7131504" cy="4535665"/>
          </a:xfrm>
        </p:grpSpPr>
        <p:pic>
          <p:nvPicPr>
            <p:cNvPr id="39" name="Picture 38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E0C4EFD0-D413-C14B-A57A-0061BB6B42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6076" y="1250367"/>
              <a:ext cx="7131504" cy="4535665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D3CBFF7-BBFF-F895-3316-CC28430BE53F}"/>
                </a:ext>
              </a:extLst>
            </p:cNvPr>
            <p:cNvSpPr txBox="1"/>
            <p:nvPr/>
          </p:nvSpPr>
          <p:spPr>
            <a:xfrm rot="1255883">
              <a:off x="6504965" y="4329027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SQXL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922E6E6-3946-9944-D5C7-9B8A8FF2B9F4}"/>
                </a:ext>
              </a:extLst>
            </p:cNvPr>
            <p:cNvSpPr txBox="1"/>
            <p:nvPr/>
          </p:nvSpPr>
          <p:spPr>
            <a:xfrm rot="1255883">
              <a:off x="4462671" y="3472461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PCDS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62A6767-7401-D548-D70F-FF41EC8A65FA}"/>
                </a:ext>
              </a:extLst>
            </p:cNvPr>
            <p:cNvSpPr txBox="1"/>
            <p:nvPr/>
          </p:nvSpPr>
          <p:spPr>
            <a:xfrm rot="1255883">
              <a:off x="4145317" y="4279919"/>
              <a:ext cx="4924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CCU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E612A12-4E33-7787-15D9-1306E45CF231}"/>
                </a:ext>
              </a:extLst>
            </p:cNvPr>
            <p:cNvSpPr txBox="1"/>
            <p:nvPr/>
          </p:nvSpPr>
          <p:spPr>
            <a:xfrm rot="1463156">
              <a:off x="3588692" y="4405832"/>
              <a:ext cx="79380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</a:rPr>
                <a:t>Refrigerator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0" y="134938"/>
            <a:ext cx="791845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Layout of the cryogenic system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8DEC79-33C3-8E6B-A7AF-49688FC588C5}"/>
              </a:ext>
            </a:extLst>
          </p:cNvPr>
          <p:cNvSpPr txBox="1"/>
          <p:nvPr/>
        </p:nvSpPr>
        <p:spPr>
          <a:xfrm>
            <a:off x="495254" y="4296249"/>
            <a:ext cx="35175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</a:rPr>
              <a:t>In orange</a:t>
            </a: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: cryogenic equipment for the operation of the HL-LHC IT string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B9FBE3-44EB-CC5C-B69A-05FE39255EA5}"/>
              </a:ext>
            </a:extLst>
          </p:cNvPr>
          <p:cNvSpPr txBox="1"/>
          <p:nvPr/>
        </p:nvSpPr>
        <p:spPr>
          <a:xfrm>
            <a:off x="491849" y="1093495"/>
            <a:ext cx="3068469" cy="2292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Specific to the IT String</a:t>
            </a:r>
          </a:p>
          <a:p>
            <a:pPr defTabSz="914400">
              <a:defRPr/>
            </a:pPr>
            <a:r>
              <a:rPr lang="en-GB" sz="1100" kern="0" dirty="0">
                <a:solidFill>
                  <a:srgbClr val="0055A0"/>
                </a:solidFill>
              </a:rPr>
              <a:t>PCDS: proximity cryogenic distribution system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SQXL: cryogenic distribution line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CCU: cold compressor unit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Quench relief line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sng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Part of SM18 infrastructure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Warm quench buffer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Existing refrigerator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Warm pumping units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Main helium storage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+ electrical &amp; control system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D6A6EB-5E61-94F2-3C17-E4E52940881D}"/>
              </a:ext>
            </a:extLst>
          </p:cNvPr>
          <p:cNvSpPr txBox="1"/>
          <p:nvPr/>
        </p:nvSpPr>
        <p:spPr>
          <a:xfrm>
            <a:off x="5652120" y="2927197"/>
            <a:ext cx="26244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PFD of the cryogenic system for the HL-LHC IT string</a:t>
            </a:r>
          </a:p>
        </p:txBody>
      </p:sp>
      <p:pic>
        <p:nvPicPr>
          <p:cNvPr id="44" name="Picture 43" descr="Diagram, schematic&#10;&#10;Description automatically generated">
            <a:extLst>
              <a:ext uri="{FF2B5EF4-FFF2-40B4-BE49-F238E27FC236}">
                <a16:creationId xmlns:a16="http://schemas.microsoft.com/office/drawing/2014/main" id="{B450325F-760B-F883-93E4-705F954D1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921" y="695757"/>
            <a:ext cx="3174088" cy="2231440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3AE47528-32D5-505D-630D-3FBF047B324F}"/>
              </a:ext>
            </a:extLst>
          </p:cNvPr>
          <p:cNvGrpSpPr/>
          <p:nvPr/>
        </p:nvGrpSpPr>
        <p:grpSpPr>
          <a:xfrm>
            <a:off x="4112419" y="2183503"/>
            <a:ext cx="639261" cy="283369"/>
            <a:chOff x="4078272" y="2445544"/>
            <a:chExt cx="639261" cy="283369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68B7D4F-A8BD-5687-D16E-21406E75D7AF}"/>
                </a:ext>
              </a:extLst>
            </p:cNvPr>
            <p:cNvGrpSpPr/>
            <p:nvPr/>
          </p:nvGrpSpPr>
          <p:grpSpPr>
            <a:xfrm>
              <a:off x="4078272" y="2445544"/>
              <a:ext cx="639261" cy="283369"/>
              <a:chOff x="4078272" y="2445544"/>
              <a:chExt cx="639261" cy="283369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B0BD336-FE65-2914-1DA4-B003002587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8272" y="2547670"/>
                <a:ext cx="508016" cy="174099"/>
              </a:xfrm>
              <a:prstGeom prst="line">
                <a:avLst/>
              </a:prstGeom>
              <a:ln>
                <a:solidFill>
                  <a:srgbClr val="CC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BD0A004D-CECD-B148-09E1-2D2835323A8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69619" y="2466872"/>
                <a:ext cx="145533" cy="262041"/>
              </a:xfrm>
              <a:prstGeom prst="line">
                <a:avLst/>
              </a:prstGeom>
              <a:ln>
                <a:solidFill>
                  <a:srgbClr val="CC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69EDDCD-D638-F3A0-DDB8-E896734D735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17244" y="2445544"/>
                <a:ext cx="100289" cy="34459"/>
              </a:xfrm>
              <a:prstGeom prst="line">
                <a:avLst/>
              </a:prstGeom>
              <a:ln>
                <a:solidFill>
                  <a:srgbClr val="CC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B682A06-4EC5-BF04-B61F-C9922FAF86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8272" y="2516981"/>
              <a:ext cx="34147" cy="52388"/>
            </a:xfrm>
            <a:prstGeom prst="line">
              <a:avLst/>
            </a:prstGeom>
            <a:ln>
              <a:solidFill>
                <a:srgbClr val="CC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Status of the proximity cryogenics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097F99-67CE-5219-ED21-3574FB5F8DDC}"/>
              </a:ext>
            </a:extLst>
          </p:cNvPr>
          <p:cNvSpPr txBox="1"/>
          <p:nvPr/>
        </p:nvSpPr>
        <p:spPr>
          <a:xfrm>
            <a:off x="333169" y="838878"/>
            <a:ext cx="495891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Installation of the String Valve Box (SVB) and of the PCDS cryogenic transfer lines completed in September-October 2021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Other components :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Gas Management Panel, completed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Main He guard, completed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Pressure and leak tests of the PCDS, completed</a:t>
            </a:r>
          </a:p>
        </p:txBody>
      </p:sp>
      <p:pic>
        <p:nvPicPr>
          <p:cNvPr id="21" name="Picture 20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1A774D02-9F03-EF7B-9E28-D2BA79325E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9569" y="2411709"/>
            <a:ext cx="2202176" cy="192799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2090C1F-8A85-6BBD-6ABE-13738FCA29E8}"/>
              </a:ext>
            </a:extLst>
          </p:cNvPr>
          <p:cNvSpPr txBox="1"/>
          <p:nvPr/>
        </p:nvSpPr>
        <p:spPr>
          <a:xfrm>
            <a:off x="467544" y="4245963"/>
            <a:ext cx="982175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SVB and GMP</a:t>
            </a:r>
          </a:p>
        </p:txBody>
      </p:sp>
      <p:pic>
        <p:nvPicPr>
          <p:cNvPr id="23" name="Picture 22" descr="A picture containing miller&#10;&#10;Description automatically generated">
            <a:extLst>
              <a:ext uri="{FF2B5EF4-FFF2-40B4-BE49-F238E27FC236}">
                <a16:creationId xmlns:a16="http://schemas.microsoft.com/office/drawing/2014/main" id="{8B7ADE10-8850-65C3-A49C-19BBA1EDFA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03738" y="2562380"/>
            <a:ext cx="2235090" cy="167631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15195DE-94EA-1676-6DB1-0C7DC805563D}"/>
              </a:ext>
            </a:extLst>
          </p:cNvPr>
          <p:cNvSpPr txBox="1"/>
          <p:nvPr/>
        </p:nvSpPr>
        <p:spPr>
          <a:xfrm>
            <a:off x="2583125" y="4518084"/>
            <a:ext cx="1676317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Main He guard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78A4A15-843A-FAA3-54E6-69C5DB36A4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813" y="2289782"/>
            <a:ext cx="4237858" cy="222830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9C227BC-B289-91DE-87DA-29F989DDFD24}"/>
              </a:ext>
            </a:extLst>
          </p:cNvPr>
          <p:cNvSpPr txBox="1"/>
          <p:nvPr/>
        </p:nvSpPr>
        <p:spPr>
          <a:xfrm>
            <a:off x="4482684" y="4530955"/>
            <a:ext cx="1313452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TL05</a:t>
            </a:r>
          </a:p>
        </p:txBody>
      </p:sp>
      <p:pic>
        <p:nvPicPr>
          <p:cNvPr id="27" name="Picture 26" descr="A picture containing toy&#10;&#10;Description automatically generated">
            <a:extLst>
              <a:ext uri="{FF2B5EF4-FFF2-40B4-BE49-F238E27FC236}">
                <a16:creationId xmlns:a16="http://schemas.microsoft.com/office/drawing/2014/main" id="{463F5AF7-E105-6B49-7046-8CE99D6A596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7" t="1" r="13943" b="11640"/>
          <a:stretch/>
        </p:blipFill>
        <p:spPr>
          <a:xfrm>
            <a:off x="6012160" y="661733"/>
            <a:ext cx="2591848" cy="1573553"/>
          </a:xfrm>
          <a:prstGeom prst="rect">
            <a:avLst/>
          </a:prstGeom>
          <a:ln w="6350">
            <a:solidFill>
              <a:sysClr val="window" lastClr="FFFFFF">
                <a:lumMod val="75000"/>
              </a:sysClr>
            </a:solidFill>
          </a:ln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79BA5D7-E0F1-7387-3A37-A477F2D4A1F2}"/>
              </a:ext>
            </a:extLst>
          </p:cNvPr>
          <p:cNvCxnSpPr>
            <a:cxnSpLocks/>
          </p:cNvCxnSpPr>
          <p:nvPr/>
        </p:nvCxnSpPr>
        <p:spPr>
          <a:xfrm flipV="1">
            <a:off x="7380312" y="1316702"/>
            <a:ext cx="313031" cy="1327056"/>
          </a:xfrm>
          <a:prstGeom prst="straightConnector1">
            <a:avLst/>
          </a:prstGeom>
          <a:noFill/>
          <a:ln w="38100" cap="flat" cmpd="sng" algn="ctr">
            <a:solidFill>
              <a:srgbClr val="0055A0"/>
            </a:solidFill>
            <a:prstDash val="solid"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9709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0" y="134938"/>
            <a:ext cx="7918450" cy="5397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Status of the SQXL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097F99-67CE-5219-ED21-3574FB5F8DDC}"/>
              </a:ext>
            </a:extLst>
          </p:cNvPr>
          <p:cNvSpPr txBox="1"/>
          <p:nvPr/>
        </p:nvSpPr>
        <p:spPr>
          <a:xfrm>
            <a:off x="395536" y="668751"/>
            <a:ext cx="6192688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GB" sz="1100" kern="0" dirty="0">
                <a:solidFill>
                  <a:srgbClr val="0055A0"/>
                </a:solidFill>
              </a:rPr>
              <a:t>Junction module, jumpers DX-D1 &amp; CP and pipe elements PE1 and PE2: installed</a:t>
            </a:r>
          </a:p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Delivery of jumper Q2b and return module planned September </a:t>
            </a:r>
            <a:r>
              <a:rPr kumimoji="0" lang="en-GB" sz="1100" b="0" i="0" u="none" strike="noStrike" kern="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2022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GB" sz="1100" kern="0" dirty="0">
                <a:solidFill>
                  <a:srgbClr val="0055A0"/>
                </a:solidFill>
              </a:rPr>
              <a:t>End of installation, including pressure &amp; leak tests, by </a:t>
            </a:r>
            <a:r>
              <a:rPr lang="en-GB" sz="1100" kern="0" dirty="0" err="1">
                <a:solidFill>
                  <a:srgbClr val="0055A0"/>
                </a:solidFill>
              </a:rPr>
              <a:t>november</a:t>
            </a:r>
            <a:r>
              <a:rPr lang="en-GB" sz="1100" kern="0" dirty="0">
                <a:solidFill>
                  <a:srgbClr val="0055A0"/>
                </a:solidFill>
              </a:rPr>
              <a:t> 2022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CE5169-9CAA-DFD5-2B08-FEB93AEF9DA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70" y="2571750"/>
            <a:ext cx="2378141" cy="17836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6E1E3E-1686-F33C-882A-E81734DD6BDE}"/>
              </a:ext>
            </a:extLst>
          </p:cNvPr>
          <p:cNvSpPr txBox="1"/>
          <p:nvPr/>
        </p:nvSpPr>
        <p:spPr>
          <a:xfrm>
            <a:off x="2308367" y="4397948"/>
            <a:ext cx="2378141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SQXL being installed in SM18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F4F185-7C20-753A-8ABF-82FD82EEB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780" y="1636142"/>
            <a:ext cx="5607392" cy="777600"/>
          </a:xfrm>
          <a:prstGeom prst="rect">
            <a:avLst/>
          </a:prstGeom>
        </p:spPr>
      </p:pic>
      <p:pic>
        <p:nvPicPr>
          <p:cNvPr id="14" name="D415796C-6590-4320-8A6F-1EF2EDEEB876" descr="IMG_9439.JPG">
            <a:extLst>
              <a:ext uri="{FF2B5EF4-FFF2-40B4-BE49-F238E27FC236}">
                <a16:creationId xmlns:a16="http://schemas.microsoft.com/office/drawing/2014/main" id="{2EB4EF35-A871-2053-69D5-C6E7961C7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6627" y="2571750"/>
            <a:ext cx="2378141" cy="1783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 group of people riding a roller coaster&#10;&#10;Description automatically generated with low confidence">
            <a:extLst>
              <a:ext uri="{FF2B5EF4-FFF2-40B4-BE49-F238E27FC236}">
                <a16:creationId xmlns:a16="http://schemas.microsoft.com/office/drawing/2014/main" id="{9E396A52-8B41-2E25-1DD0-4DB8144100D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28068"/>
            <a:ext cx="2556790" cy="1142697"/>
          </a:xfrm>
          <a:prstGeom prst="rect">
            <a:avLst/>
          </a:prstGeom>
        </p:spPr>
      </p:pic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431B6A99-0EF7-D4E1-89A6-E3606C55958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65"/>
          <a:stretch/>
        </p:blipFill>
        <p:spPr>
          <a:xfrm>
            <a:off x="6257194" y="2586392"/>
            <a:ext cx="2222743" cy="17543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74CE52F-B4BB-0615-71F9-69367D681607}"/>
              </a:ext>
            </a:extLst>
          </p:cNvPr>
          <p:cNvSpPr txBox="1"/>
          <p:nvPr/>
        </p:nvSpPr>
        <p:spPr>
          <a:xfrm>
            <a:off x="6197374" y="4359333"/>
            <a:ext cx="2489426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 dirty="0">
                <a:solidFill>
                  <a:srgbClr val="0055A0"/>
                </a:solidFill>
              </a:rPr>
              <a:t>A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ssembly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of the return module at 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Kriosystem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.</a:t>
            </a:r>
          </a:p>
        </p:txBody>
      </p:sp>
      <p:pic>
        <p:nvPicPr>
          <p:cNvPr id="12" name="Picture 11" descr="A picture containing indoor, device, miller&#10;&#10;Description automatically generated">
            <a:extLst>
              <a:ext uri="{FF2B5EF4-FFF2-40B4-BE49-F238E27FC236}">
                <a16:creationId xmlns:a16="http://schemas.microsoft.com/office/drawing/2014/main" id="{B31BA79D-A50F-2189-3EA8-340FFA8A7F0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162" b="20595"/>
          <a:stretch/>
        </p:blipFill>
        <p:spPr>
          <a:xfrm>
            <a:off x="6257194" y="1293530"/>
            <a:ext cx="2222743" cy="10543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EE85DA-E85C-7540-3E2A-61DD4DD3D333}"/>
              </a:ext>
            </a:extLst>
          </p:cNvPr>
          <p:cNvSpPr txBox="1"/>
          <p:nvPr/>
        </p:nvSpPr>
        <p:spPr>
          <a:xfrm>
            <a:off x="6197374" y="2323815"/>
            <a:ext cx="2489426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kern="0" dirty="0">
                <a:solidFill>
                  <a:srgbClr val="0055A0"/>
                </a:solidFill>
              </a:rPr>
              <a:t>A</a:t>
            </a:r>
            <a:r>
              <a:rPr kumimoji="0" lang="en-GB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ssembly</a:t>
            </a: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of </a:t>
            </a:r>
            <a:r>
              <a:rPr lang="en-GB" sz="900" kern="0" dirty="0">
                <a:solidFill>
                  <a:srgbClr val="0055A0"/>
                </a:solidFill>
              </a:rPr>
              <a:t>flowmeter boxes at CERN</a:t>
            </a: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34954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81DF7F57-FE80-CA01-4E42-8618524DD85C}"/>
              </a:ext>
            </a:extLst>
          </p:cNvPr>
          <p:cNvGrpSpPr/>
          <p:nvPr/>
        </p:nvGrpSpPr>
        <p:grpSpPr>
          <a:xfrm>
            <a:off x="879614" y="2460096"/>
            <a:ext cx="3604247" cy="1853548"/>
            <a:chOff x="1773737" y="3419718"/>
            <a:chExt cx="3604247" cy="1853548"/>
          </a:xfrm>
        </p:grpSpPr>
        <p:pic>
          <p:nvPicPr>
            <p:cNvPr id="30" name="Picture 29" descr="Engineering drawing&#10;&#10;Description automatically generated">
              <a:extLst>
                <a:ext uri="{FF2B5EF4-FFF2-40B4-BE49-F238E27FC236}">
                  <a16:creationId xmlns:a16="http://schemas.microsoft.com/office/drawing/2014/main" id="{ABFFA2DF-5A92-D71A-69E4-AADA3B0D0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73737" y="3419718"/>
              <a:ext cx="3604247" cy="1853548"/>
            </a:xfrm>
            <a:prstGeom prst="rect">
              <a:avLst/>
            </a:prstGeom>
          </p:spPr>
        </p:pic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0C8E2FAE-F19C-0BEB-8C30-53BE5190E87B}"/>
                </a:ext>
              </a:extLst>
            </p:cNvPr>
            <p:cNvSpPr/>
            <p:nvPr/>
          </p:nvSpPr>
          <p:spPr>
            <a:xfrm>
              <a:off x="3063107" y="3582100"/>
              <a:ext cx="560937" cy="1627464"/>
            </a:xfrm>
            <a:prstGeom prst="roundRect">
              <a:avLst>
                <a:gd name="adj" fmla="val 6240"/>
              </a:avLst>
            </a:prstGeom>
            <a:noFill/>
            <a:ln w="19050">
              <a:solidFill>
                <a:srgbClr val="FFC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0A29F63-B5F9-ECC8-D69C-0EEA939E9555}"/>
                </a:ext>
              </a:extLst>
            </p:cNvPr>
            <p:cNvSpPr/>
            <p:nvPr/>
          </p:nvSpPr>
          <p:spPr>
            <a:xfrm>
              <a:off x="3646663" y="3795270"/>
              <a:ext cx="560937" cy="1477996"/>
            </a:xfrm>
            <a:prstGeom prst="roundRect">
              <a:avLst>
                <a:gd name="adj" fmla="val 6824"/>
              </a:avLst>
            </a:prstGeom>
            <a:noFill/>
            <a:ln w="1905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4226E89D-C071-7055-C6B4-EDB201C3DD4F}"/>
                </a:ext>
              </a:extLst>
            </p:cNvPr>
            <p:cNvSpPr/>
            <p:nvPr/>
          </p:nvSpPr>
          <p:spPr>
            <a:xfrm>
              <a:off x="2796518" y="4169328"/>
              <a:ext cx="243969" cy="470552"/>
            </a:xfrm>
            <a:prstGeom prst="roundRect">
              <a:avLst>
                <a:gd name="adj" fmla="val 6824"/>
              </a:avLst>
            </a:prstGeom>
            <a:noFill/>
            <a:ln w="19050">
              <a:solidFill>
                <a:srgbClr val="FF0000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CE009FF6-A4E7-B8B8-D227-A4DA6EB006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85" b="1185"/>
          <a:stretch/>
        </p:blipFill>
        <p:spPr>
          <a:xfrm>
            <a:off x="4273329" y="705039"/>
            <a:ext cx="2348013" cy="1719286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Status of the String infrastructure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097F99-67CE-5219-ED21-3574FB5F8DDC}"/>
              </a:ext>
            </a:extLst>
          </p:cNvPr>
          <p:cNvSpPr txBox="1"/>
          <p:nvPr/>
        </p:nvSpPr>
        <p:spPr>
          <a:xfrm>
            <a:off x="345093" y="699523"/>
            <a:ext cx="379486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100" kern="0" dirty="0">
                <a:solidFill>
                  <a:srgbClr val="0055A0"/>
                </a:solidFill>
              </a:rPr>
              <a:t>Manufacturing and installation of the heater unit completed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Warm Quench Buffer (WQB) connected to SH18 infrastructure and compressor station during shutdown in January 2022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Thermometers for WQB wall temperature monitoring, installed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8B0DA2-197A-A9D7-404A-073FA7C3480B}"/>
              </a:ext>
            </a:extLst>
          </p:cNvPr>
          <p:cNvSpPr txBox="1"/>
          <p:nvPr/>
        </p:nvSpPr>
        <p:spPr>
          <a:xfrm>
            <a:off x="3991148" y="3247087"/>
            <a:ext cx="497333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Order for new CC drive unit placed with Linde (delivery </a:t>
            </a:r>
            <a:r>
              <a:rPr lang="en-GB" sz="1100" dirty="0">
                <a:solidFill>
                  <a:srgbClr val="0055A0"/>
                </a:solidFill>
                <a:latin typeface="Arial"/>
              </a:rPr>
              <a:t>end of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2022)</a:t>
            </a:r>
          </a:p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Refurbishment and extension of the Cold Compressor box, ongoing</a:t>
            </a:r>
          </a:p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GB" sz="1100" dirty="0">
                <a:solidFill>
                  <a:srgbClr val="0055A0"/>
                </a:solidFill>
                <a:latin typeface="Arial"/>
              </a:rPr>
              <a:t>Installation of the Cold Compressor unit planned during the SM18 shutdown (1</a:t>
            </a:r>
            <a:r>
              <a:rPr lang="en-GB" sz="1100" baseline="30000" dirty="0">
                <a:solidFill>
                  <a:srgbClr val="0055A0"/>
                </a:solidFill>
                <a:latin typeface="Arial"/>
              </a:rPr>
              <a:t>st</a:t>
            </a:r>
            <a:r>
              <a:rPr lang="en-GB" sz="1100" dirty="0">
                <a:solidFill>
                  <a:srgbClr val="0055A0"/>
                </a:solidFill>
                <a:latin typeface="Arial"/>
              </a:rPr>
              <a:t> quarter 2023)</a:t>
            </a:r>
          </a:p>
          <a:p>
            <a:pPr marL="285750" indent="-285750" defTabSz="914400"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GB" sz="1100" dirty="0">
                <a:solidFill>
                  <a:srgbClr val="0055A0"/>
                </a:solidFill>
                <a:latin typeface="Arial"/>
              </a:rPr>
              <a:t>Warm piping and quench line extension, to be completed by mid-2023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A picture containing green&#10;&#10;Description automatically generated">
            <a:extLst>
              <a:ext uri="{FF2B5EF4-FFF2-40B4-BE49-F238E27FC236}">
                <a16:creationId xmlns:a16="http://schemas.microsoft.com/office/drawing/2014/main" id="{195F941D-F6BC-0640-B067-E492A026AFC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07733" y="994076"/>
            <a:ext cx="2312297" cy="1734223"/>
          </a:xfrm>
          <a:prstGeom prst="rect">
            <a:avLst/>
          </a:prstGeom>
        </p:spPr>
      </p:pic>
      <p:pic>
        <p:nvPicPr>
          <p:cNvPr id="13" name="Picture 12" descr="A picture containing skating, person, board&#10;&#10;Description automatically generated">
            <a:extLst>
              <a:ext uri="{FF2B5EF4-FFF2-40B4-BE49-F238E27FC236}">
                <a16:creationId xmlns:a16="http://schemas.microsoft.com/office/drawing/2014/main" id="{6365B7C2-A100-65AE-FDE0-91AA163D0E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831" y="940981"/>
            <a:ext cx="1264324" cy="94824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4ECCDA-AFD0-2F90-B80E-850F39CD5FCB}"/>
              </a:ext>
            </a:extLst>
          </p:cNvPr>
          <p:cNvSpPr txBox="1"/>
          <p:nvPr/>
        </p:nvSpPr>
        <p:spPr>
          <a:xfrm>
            <a:off x="6695675" y="2648004"/>
            <a:ext cx="1735318" cy="3693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WQB connected to SM18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cryo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infrastructure</a:t>
            </a: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230A32-C8A6-8527-8331-7542009D6112}"/>
              </a:ext>
            </a:extLst>
          </p:cNvPr>
          <p:cNvSpPr txBox="1"/>
          <p:nvPr/>
        </p:nvSpPr>
        <p:spPr>
          <a:xfrm>
            <a:off x="7791779" y="1469294"/>
            <a:ext cx="1264324" cy="507831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Installation of thermometers on top of WQB</a:t>
            </a: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9B3160-2556-F3AA-0130-7CFA1F60667D}"/>
              </a:ext>
            </a:extLst>
          </p:cNvPr>
          <p:cNvCxnSpPr>
            <a:cxnSpLocks/>
          </p:cNvCxnSpPr>
          <p:nvPr/>
        </p:nvCxnSpPr>
        <p:spPr>
          <a:xfrm flipH="1" flipV="1">
            <a:off x="7563334" y="822854"/>
            <a:ext cx="322684" cy="267017"/>
          </a:xfrm>
          <a:prstGeom prst="straightConnector1">
            <a:avLst/>
          </a:prstGeom>
          <a:noFill/>
          <a:ln w="38100" cap="flat" cmpd="sng" algn="ctr">
            <a:solidFill>
              <a:srgbClr val="0055A0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9E82ADD-069C-049E-B80F-8A7AC07D1627}"/>
              </a:ext>
            </a:extLst>
          </p:cNvPr>
          <p:cNvSpPr txBox="1"/>
          <p:nvPr/>
        </p:nvSpPr>
        <p:spPr>
          <a:xfrm>
            <a:off x="4273328" y="2340918"/>
            <a:ext cx="2348013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Heater unit outside SM18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645DDBC-3EA2-C72F-62DB-AD1238E8F85B}"/>
              </a:ext>
            </a:extLst>
          </p:cNvPr>
          <p:cNvSpPr txBox="1"/>
          <p:nvPr/>
        </p:nvSpPr>
        <p:spPr>
          <a:xfrm>
            <a:off x="2285906" y="2219866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TL04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D1F8C12-BA2C-8E4E-C140-BEE6B0791592}"/>
              </a:ext>
            </a:extLst>
          </p:cNvPr>
          <p:cNvSpPr txBox="1"/>
          <p:nvPr/>
        </p:nvSpPr>
        <p:spPr>
          <a:xfrm>
            <a:off x="3766458" y="2689966"/>
            <a:ext cx="5068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TL03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1146591-82C1-FF6C-EFE4-BBAF0399ABB3}"/>
              </a:ext>
            </a:extLst>
          </p:cNvPr>
          <p:cNvSpPr txBox="1"/>
          <p:nvPr/>
        </p:nvSpPr>
        <p:spPr>
          <a:xfrm>
            <a:off x="3337465" y="3907261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CCU box</a:t>
            </a:r>
          </a:p>
        </p:txBody>
      </p:sp>
      <p:pic>
        <p:nvPicPr>
          <p:cNvPr id="24" name="Picture 23" descr="A picture containing red&#10;&#10;Description automatically generated">
            <a:extLst>
              <a:ext uri="{FF2B5EF4-FFF2-40B4-BE49-F238E27FC236}">
                <a16:creationId xmlns:a16="http://schemas.microsoft.com/office/drawing/2014/main" id="{7EBFEF9C-D3C8-B2CB-086D-28D9B34975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4326" y="2561344"/>
            <a:ext cx="2182915" cy="163718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4FAEE6A-B1A1-FD0C-A639-91FF2D76E386}"/>
              </a:ext>
            </a:extLst>
          </p:cNvPr>
          <p:cNvSpPr txBox="1"/>
          <p:nvPr/>
        </p:nvSpPr>
        <p:spPr>
          <a:xfrm>
            <a:off x="128538" y="4240563"/>
            <a:ext cx="1637187" cy="2308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kern="0" dirty="0">
                <a:solidFill>
                  <a:srgbClr val="0055A0"/>
                </a:solidFill>
              </a:rPr>
              <a:t>C</a:t>
            </a:r>
            <a:r>
              <a:rPr lang="en-GB" sz="900" kern="0" dirty="0">
                <a:solidFill>
                  <a:srgbClr val="0055A0"/>
                </a:solidFill>
              </a:rPr>
              <a:t>CU box being refurbished</a:t>
            </a: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E30364-5B89-FAFC-F10A-84645A9B983F}"/>
              </a:ext>
            </a:extLst>
          </p:cNvPr>
          <p:cNvSpPr txBox="1"/>
          <p:nvPr/>
        </p:nvSpPr>
        <p:spPr>
          <a:xfrm>
            <a:off x="1893952" y="4321396"/>
            <a:ext cx="1409465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Existing, requiring refurbishment</a:t>
            </a:r>
            <a:endParaRPr lang="en-GB" sz="900" b="1" dirty="0">
              <a:solidFill>
                <a:srgbClr val="FFC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5C6D32-2771-45FB-C696-8A077A90E5E8}"/>
              </a:ext>
            </a:extLst>
          </p:cNvPr>
          <p:cNvSpPr txBox="1"/>
          <p:nvPr/>
        </p:nvSpPr>
        <p:spPr>
          <a:xfrm>
            <a:off x="2584960" y="2407034"/>
            <a:ext cx="1409465" cy="2308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FF0000"/>
                </a:solidFill>
              </a:rPr>
              <a:t>In production</a:t>
            </a:r>
            <a:endParaRPr lang="en-GB" sz="9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05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Status of the electrical &amp; control systems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FA48DF-B5F5-4CE7-9AF9-90644B7E927D}"/>
              </a:ext>
            </a:extLst>
          </p:cNvPr>
          <p:cNvSpPr txBox="1"/>
          <p:nvPr/>
        </p:nvSpPr>
        <p:spPr>
          <a:xfrm>
            <a:off x="413750" y="699219"/>
            <a:ext cx="487833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ELECTRICITY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Electrical cabinet for PCDS, CCU and heater unit, installed.                                                 CCU part to be finalized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Electrical cabinets and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fieldboxes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for the SQXL, completed and installed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Manufacturing of the crates for IT magnets instrumentation, in progress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100" kern="0" dirty="0">
                <a:solidFill>
                  <a:srgbClr val="0055A0"/>
                </a:solidFill>
              </a:rPr>
              <a:t>PCDS,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heaters unit and WQB cabling, completed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Cabling for SQXL and magnets dependent on SQXL installation and cabling campaign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566DE0-55D7-CF7D-E212-A91E24DEAB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712" y="2739374"/>
            <a:ext cx="1731390" cy="22691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71A6CE-BBEF-9C76-BC7D-2BD6B35070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8500" y="780065"/>
            <a:ext cx="3553325" cy="18506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2A2E8F-A1DD-F5F1-C9D7-733137C2FF81}"/>
              </a:ext>
            </a:extLst>
          </p:cNvPr>
          <p:cNvSpPr txBox="1"/>
          <p:nvPr/>
        </p:nvSpPr>
        <p:spPr>
          <a:xfrm>
            <a:off x="5218499" y="2383691"/>
            <a:ext cx="3553325" cy="246221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All electrical </a:t>
            </a:r>
            <a:r>
              <a:rPr kumimoji="0" lang="en-GB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cryo</a:t>
            </a: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cabinets installed in SM18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7ED693-8E9A-DBF2-5F6A-936B5DBC44DD}"/>
              </a:ext>
            </a:extLst>
          </p:cNvPr>
          <p:cNvSpPr txBox="1"/>
          <p:nvPr/>
        </p:nvSpPr>
        <p:spPr>
          <a:xfrm>
            <a:off x="2213712" y="4643593"/>
            <a:ext cx="1731390" cy="3693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PCDS, CCU and heater unit cabinet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362ECE-7E92-338C-3A33-EBBEA5A696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541" y="2739374"/>
            <a:ext cx="1539371" cy="14327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2B26244-CBD5-8C41-0552-B32AF0FFF2C3}"/>
              </a:ext>
            </a:extLst>
          </p:cNvPr>
          <p:cNvSpPr txBox="1"/>
          <p:nvPr/>
        </p:nvSpPr>
        <p:spPr>
          <a:xfrm>
            <a:off x="519541" y="3941333"/>
            <a:ext cx="1539371" cy="230832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24V rack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02CA037-F409-7BC6-97D9-97A46C39A583}"/>
              </a:ext>
            </a:extLst>
          </p:cNvPr>
          <p:cNvSpPr txBox="1"/>
          <p:nvPr/>
        </p:nvSpPr>
        <p:spPr>
          <a:xfrm>
            <a:off x="4283968" y="3115284"/>
            <a:ext cx="4762831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CONTROL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PLC skeleton including all instrumentation, completed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100" kern="0" dirty="0">
                <a:solidFill>
                  <a:srgbClr val="0055A0"/>
                </a:solidFill>
              </a:rPr>
              <a:t>Synoptic of </a:t>
            </a:r>
            <a:r>
              <a:rPr lang="en-GB" sz="1100" kern="0" dirty="0" err="1">
                <a:solidFill>
                  <a:srgbClr val="0055A0"/>
                </a:solidFill>
              </a:rPr>
              <a:t>cryo</a:t>
            </a:r>
            <a:r>
              <a:rPr lang="en-GB" sz="1100" kern="0" dirty="0">
                <a:solidFill>
                  <a:srgbClr val="0055A0"/>
                </a:solidFill>
              </a:rPr>
              <a:t> infrastructure, in progress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Front End Computer (FEC) installation, completed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Control logic and interlocks, in progress</a:t>
            </a:r>
          </a:p>
        </p:txBody>
      </p:sp>
    </p:spTree>
    <p:extLst>
      <p:ext uri="{BB962C8B-B14F-4D97-AF65-F5344CB8AC3E}">
        <p14:creationId xmlns:p14="http://schemas.microsoft.com/office/powerpoint/2010/main" val="323246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A5D72823-1EE3-AAC3-C679-9F56EB177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0950" y="3089208"/>
            <a:ext cx="2746607" cy="139584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-20704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Interfaces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BC8ABEA-6D0B-D921-D9E2-0896D75D32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8"/>
          <a:stretch/>
        </p:blipFill>
        <p:spPr>
          <a:xfrm>
            <a:off x="5580112" y="798828"/>
            <a:ext cx="2746607" cy="200443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04375D8-B3C8-14CB-9E38-67385E66DDEA}"/>
              </a:ext>
            </a:extLst>
          </p:cNvPr>
          <p:cNvSpPr txBox="1"/>
          <p:nvPr/>
        </p:nvSpPr>
        <p:spPr>
          <a:xfrm>
            <a:off x="5590950" y="548932"/>
            <a:ext cx="2735769" cy="2308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SQXL – IT magnets interface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A1EF6B7-C26F-D5E8-8665-C6E60EF04EC7}"/>
              </a:ext>
            </a:extLst>
          </p:cNvPr>
          <p:cNvSpPr txBox="1"/>
          <p:nvPr/>
        </p:nvSpPr>
        <p:spPr>
          <a:xfrm>
            <a:off x="6828651" y="3328452"/>
            <a:ext cx="1431775" cy="230832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DFX electrical interfaces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81E8558-826F-A7E6-FA5B-806715F3714D}"/>
              </a:ext>
            </a:extLst>
          </p:cNvPr>
          <p:cNvCxnSpPr>
            <a:cxnSpLocks/>
          </p:cNvCxnSpPr>
          <p:nvPr/>
        </p:nvCxnSpPr>
        <p:spPr>
          <a:xfrm>
            <a:off x="3696247" y="2612680"/>
            <a:ext cx="1811857" cy="808137"/>
          </a:xfrm>
          <a:prstGeom prst="straightConnector1">
            <a:avLst/>
          </a:prstGeom>
          <a:ln>
            <a:solidFill>
              <a:srgbClr val="377AB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5D773D9-D5BB-7155-3864-BA305B5C3FED}"/>
              </a:ext>
            </a:extLst>
          </p:cNvPr>
          <p:cNvCxnSpPr>
            <a:cxnSpLocks/>
          </p:cNvCxnSpPr>
          <p:nvPr/>
        </p:nvCxnSpPr>
        <p:spPr>
          <a:xfrm>
            <a:off x="3780280" y="1059582"/>
            <a:ext cx="1727824" cy="296787"/>
          </a:xfrm>
          <a:prstGeom prst="straightConnector1">
            <a:avLst/>
          </a:prstGeom>
          <a:ln>
            <a:solidFill>
              <a:srgbClr val="377AB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F414E87-4F48-9535-CECD-1490200F51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059" y="555705"/>
            <a:ext cx="3147221" cy="275381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8F4E946-63B1-9565-D7EE-E8EEB105AB3B}"/>
              </a:ext>
            </a:extLst>
          </p:cNvPr>
          <p:cNvSpPr txBox="1"/>
          <p:nvPr/>
        </p:nvSpPr>
        <p:spPr>
          <a:xfrm>
            <a:off x="467544" y="3667689"/>
            <a:ext cx="48965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SzTx/>
              <a:tabLst/>
              <a:defRPr/>
            </a:pPr>
            <a:r>
              <a:rPr lang="en-US" sz="1100" kern="0" dirty="0">
                <a:solidFill>
                  <a:srgbClr val="FF0000"/>
                </a:solidFill>
              </a:rPr>
              <a:t>*</a:t>
            </a:r>
            <a:r>
              <a:rPr lang="en-US" sz="1100" kern="0" dirty="0">
                <a:solidFill>
                  <a:srgbClr val="0055A0"/>
                </a:solidFill>
              </a:rPr>
              <a:t> S</a:t>
            </a:r>
            <a:r>
              <a:rPr lang="en-GB" sz="1100" kern="0" dirty="0">
                <a:solidFill>
                  <a:srgbClr val="0055A0"/>
                </a:solidFill>
              </a:rPr>
              <a:t>QXL – IT magnets interconnection is performed by WP3. Detailed flanges and procedure in work, to be jointly defined by WP3 and TE-CRG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91254A-7BDD-D727-5074-72032B46A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059" y="3323451"/>
            <a:ext cx="3580403" cy="24083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FFC99B0-C0DF-0DA5-9377-F514C9FD4582}"/>
              </a:ext>
            </a:extLst>
          </p:cNvPr>
          <p:cNvSpPr txBox="1"/>
          <p:nvPr/>
        </p:nvSpPr>
        <p:spPr>
          <a:xfrm>
            <a:off x="2526808" y="85854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1841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7E09887-30BC-EDDD-2D6C-B5033D2A1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54" y="1685038"/>
            <a:ext cx="6697179" cy="25733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 idx="4294967295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Schedule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686800" y="4696546"/>
            <a:ext cx="360000" cy="270000"/>
          </a:xfrm>
          <a:prstGeom prst="rect">
            <a:avLst/>
          </a:prstGeo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ECD9225-86D4-E60B-CBDF-5BF068EB9772}"/>
              </a:ext>
            </a:extLst>
          </p:cNvPr>
          <p:cNvCxnSpPr>
            <a:cxnSpLocks/>
          </p:cNvCxnSpPr>
          <p:nvPr/>
        </p:nvCxnSpPr>
        <p:spPr>
          <a:xfrm>
            <a:off x="4204217" y="1864657"/>
            <a:ext cx="0" cy="2142776"/>
          </a:xfrm>
          <a:prstGeom prst="line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C7FDF09-1C37-F3DF-B673-95DA731F1DC1}"/>
              </a:ext>
            </a:extLst>
          </p:cNvPr>
          <p:cNvSpPr txBox="1"/>
          <p:nvPr/>
        </p:nvSpPr>
        <p:spPr>
          <a:xfrm>
            <a:off x="3987814" y="4024585"/>
            <a:ext cx="318506" cy="1566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FF0000"/>
                </a:solidFill>
              </a:rPr>
              <a:t>today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E97293E-41CB-8AA2-668A-C2F1A40EB9B5}"/>
              </a:ext>
            </a:extLst>
          </p:cNvPr>
          <p:cNvCxnSpPr>
            <a:cxnSpLocks/>
          </p:cNvCxnSpPr>
          <p:nvPr/>
        </p:nvCxnSpPr>
        <p:spPr>
          <a:xfrm flipH="1">
            <a:off x="4306320" y="2174246"/>
            <a:ext cx="1" cy="368264"/>
          </a:xfrm>
          <a:prstGeom prst="straightConnector1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67CE223-AA74-2410-90EC-E3CFF86C2AC7}"/>
              </a:ext>
            </a:extLst>
          </p:cNvPr>
          <p:cNvSpPr txBox="1"/>
          <p:nvPr/>
        </p:nvSpPr>
        <p:spPr>
          <a:xfrm>
            <a:off x="4638423" y="2301832"/>
            <a:ext cx="1044853" cy="215444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0055A0">
                <a:lumMod val="60000"/>
                <a:lumOff val="4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CCU installed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60000"/>
                  <a:lumOff val="4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DEA18B-6279-BA7B-BC94-7F591BAEA9A2}"/>
              </a:ext>
            </a:extLst>
          </p:cNvPr>
          <p:cNvSpPr txBox="1"/>
          <p:nvPr/>
        </p:nvSpPr>
        <p:spPr>
          <a:xfrm>
            <a:off x="4289553" y="1938353"/>
            <a:ext cx="995723" cy="215444"/>
          </a:xfrm>
          <a:prstGeom prst="rect">
            <a:avLst/>
          </a:prstGeom>
          <a:noFill/>
          <a:ln>
            <a:solidFill>
              <a:srgbClr val="0055A0">
                <a:lumMod val="60000"/>
                <a:lumOff val="40000"/>
              </a:srgbClr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</a:rPr>
              <a:t>SQXL installed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0055A0">
                  <a:lumMod val="60000"/>
                  <a:lumOff val="4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23A7158-DB5C-38EC-C200-3659ADE5B3FB}"/>
              </a:ext>
            </a:extLst>
          </p:cNvPr>
          <p:cNvCxnSpPr>
            <a:cxnSpLocks/>
          </p:cNvCxnSpPr>
          <p:nvPr/>
        </p:nvCxnSpPr>
        <p:spPr>
          <a:xfrm>
            <a:off x="4638423" y="2540562"/>
            <a:ext cx="0" cy="366591"/>
          </a:xfrm>
          <a:prstGeom prst="straightConnector1">
            <a:avLst/>
          </a:prstGeom>
          <a:noFill/>
          <a:ln w="1905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  <a:headEnd type="none" w="med" len="med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CA9D99A-5304-0F39-F0A9-9B3BAFB48544}"/>
              </a:ext>
            </a:extLst>
          </p:cNvPr>
          <p:cNvCxnSpPr>
            <a:cxnSpLocks/>
          </p:cNvCxnSpPr>
          <p:nvPr/>
        </p:nvCxnSpPr>
        <p:spPr>
          <a:xfrm flipV="1">
            <a:off x="4701923" y="3815201"/>
            <a:ext cx="0" cy="209384"/>
          </a:xfrm>
          <a:prstGeom prst="straightConnector1">
            <a:avLst/>
          </a:prstGeom>
          <a:noFill/>
          <a:ln w="19050" cap="flat" cmpd="sng" algn="ctr">
            <a:solidFill>
              <a:srgbClr val="2D9DFF"/>
            </a:solidFill>
            <a:prstDash val="solid"/>
            <a:headEnd type="none" w="med" len="me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C45DE1C-F9ED-413E-DB80-DD0CA6326110}"/>
              </a:ext>
            </a:extLst>
          </p:cNvPr>
          <p:cNvSpPr txBox="1"/>
          <p:nvPr/>
        </p:nvSpPr>
        <p:spPr>
          <a:xfrm>
            <a:off x="4381795" y="4057129"/>
            <a:ext cx="2380999" cy="215444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2D9D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D9DFF"/>
                </a:solidFill>
                <a:effectLst/>
                <a:uLnTx/>
                <a:uFillTx/>
              </a:rPr>
              <a:t>Ready for </a:t>
            </a:r>
            <a:r>
              <a:rPr kumimoji="0" lang="en-US" sz="800" b="0" i="0" u="none" strike="noStrike" kern="0" cap="none" spc="0" normalizeH="0" baseline="0" noProof="0" dirty="0" err="1">
                <a:ln>
                  <a:noFill/>
                </a:ln>
                <a:solidFill>
                  <a:srgbClr val="2D9DFF"/>
                </a:solidFill>
                <a:effectLst/>
                <a:uLnTx/>
                <a:uFillTx/>
              </a:rPr>
              <a:t>cryo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2D9DFF"/>
                </a:solidFill>
                <a:effectLst/>
                <a:uLnTx/>
                <a:uFillTx/>
              </a:rPr>
              <a:t> commissioning wo magnets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rgbClr val="2D9DFF"/>
              </a:solidFill>
              <a:effectLst/>
              <a:uLnTx/>
              <a:uFillTx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D7055E-0F72-69A0-CF36-FF581AE0501C}"/>
              </a:ext>
            </a:extLst>
          </p:cNvPr>
          <p:cNvSpPr txBox="1"/>
          <p:nvPr/>
        </p:nvSpPr>
        <p:spPr>
          <a:xfrm>
            <a:off x="612000" y="680551"/>
            <a:ext cx="8080658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>
              <a:spcAft>
                <a:spcPts val="3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PCDS: installed &amp; tested, String infrastructure: to be completed in 2023</a:t>
            </a:r>
          </a:p>
          <a:p>
            <a:pPr marL="171450" indent="-171450" defTabSz="914400">
              <a:spcAft>
                <a:spcPts val="3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Manufacturing and installation of SQXL: schedule shift of ~10 months . End of installation in October</a:t>
            </a:r>
          </a:p>
          <a:p>
            <a:pPr marL="171450" indent="-171450" defTabSz="914400">
              <a:spcAft>
                <a:spcPts val="3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Cold compressor drive unit and box: installation planned during SM18 shutdown of March 2023</a:t>
            </a:r>
          </a:p>
          <a:p>
            <a:pPr marL="171450" indent="-171450" defTabSz="914400">
              <a:spcAft>
                <a:spcPts val="300"/>
              </a:spcAft>
              <a:buClr>
                <a:schemeClr val="accent6"/>
              </a:buClr>
              <a:buFont typeface="Wingdings" panose="05000000000000000000" pitchFamily="2" charset="2"/>
              <a:buChar char="§"/>
              <a:defRPr/>
            </a:pPr>
            <a:r>
              <a:rPr lang="en-US" sz="1100" kern="0" dirty="0">
                <a:solidFill>
                  <a:srgbClr val="0055A0"/>
                </a:solidFill>
              </a:rPr>
              <a:t>Cold commissioning of the cryogenic system without magnets from May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0CB1D2-4C5C-FD8C-7179-42FC8E0191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269" y="1712106"/>
            <a:ext cx="1823907" cy="234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7101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8946e33d-fd2f-4ae4-8ee9-d90c129cdf9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12768</TotalTime>
  <Words>1129</Words>
  <Application>Microsoft Office PowerPoint</Application>
  <PresentationFormat>On-screen Show (16:9)</PresentationFormat>
  <Paragraphs>169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12th HL-LHC Collaboration meeting, Uppsala, 22.09.2022 Status of the cryogenics system of the HL-LHC IT String</vt:lpstr>
      <vt:lpstr>Overview – Cryogenics for WP16 </vt:lpstr>
      <vt:lpstr>Layout of the cryogenic system</vt:lpstr>
      <vt:lpstr>Status of the proximity cryogenics</vt:lpstr>
      <vt:lpstr>Status of the SQXL</vt:lpstr>
      <vt:lpstr>Status of the String infrastructure</vt:lpstr>
      <vt:lpstr>Status of the electrical &amp; control systems</vt:lpstr>
      <vt:lpstr>Interfaces</vt:lpstr>
      <vt:lpstr>Schedule</vt:lpstr>
      <vt:lpstr>Commissioning without magnets</vt:lpstr>
      <vt:lpstr>Commissioning with magnets &amp; operation</vt:lpstr>
      <vt:lpstr>Conclusions</vt:lpstr>
      <vt:lpstr>Operation modes &amp; requirements</vt:lpstr>
      <vt:lpstr>Commissioning without magnets</vt:lpstr>
      <vt:lpstr>Commissioning with magnets &amp; operation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Antonio Perin</cp:lastModifiedBy>
  <cp:revision>370</cp:revision>
  <cp:lastPrinted>2022-09-02T08:01:46Z</cp:lastPrinted>
  <dcterms:created xsi:type="dcterms:W3CDTF">2016-02-12T09:02:01Z</dcterms:created>
  <dcterms:modified xsi:type="dcterms:W3CDTF">2022-09-22T06:35:06Z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