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3" r:id="rId2"/>
    <p:sldId id="268" r:id="rId3"/>
    <p:sldId id="267" r:id="rId4"/>
    <p:sldId id="269" r:id="rId5"/>
    <p:sldId id="271" r:id="rId6"/>
    <p:sldId id="272" r:id="rId7"/>
    <p:sldId id="270" r:id="rId8"/>
    <p:sldId id="276" r:id="rId9"/>
    <p:sldId id="279" r:id="rId10"/>
    <p:sldId id="278" r:id="rId11"/>
    <p:sldId id="273" r:id="rId12"/>
    <p:sldId id="274" r:id="rId13"/>
    <p:sldId id="275" r:id="rId14"/>
    <p:sldId id="281" r:id="rId15"/>
    <p:sldId id="282" r:id="rId16"/>
    <p:sldId id="283" r:id="rId17"/>
    <p:sldId id="284" r:id="rId18"/>
    <p:sldId id="280" r:id="rId19"/>
    <p:sldId id="266" r:id="rId20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130" d="100"/>
          <a:sy n="130" d="100"/>
        </p:scale>
        <p:origin x="276" y="270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06/09/2022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06/09/2022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23999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marL="514350" indent="-514350" algn="l">
              <a:buSzPct val="70000"/>
              <a:buFont typeface="+mj-lt"/>
              <a:buAutoNum type="arabicPeriod"/>
              <a:defRPr/>
            </a:lvl1pPr>
            <a:lvl2pPr marL="914400" indent="-457200" algn="l">
              <a:buSzPct val="70000"/>
              <a:buFont typeface="+mj-lt"/>
              <a:buAutoNum type="arabicPeriod"/>
              <a:defRPr/>
            </a:lvl2pPr>
            <a:lvl3pPr marL="1371600" indent="-457200" algn="l">
              <a:buSzPct val="70000"/>
              <a:buFont typeface="+mj-lt"/>
              <a:buAutoNum type="arabicPeriod"/>
              <a:defRPr/>
            </a:lvl3pPr>
            <a:lvl4pPr marL="1714500" indent="-342900" algn="l">
              <a:buSzPct val="70000"/>
              <a:buFont typeface="+mj-lt"/>
              <a:buAutoNum type="arabicPeriod"/>
              <a:defRPr/>
            </a:lvl4pPr>
            <a:lvl5pPr marL="2171700" indent="-342900" algn="l">
              <a:buSzPct val="70000"/>
              <a:buFont typeface="+mj-lt"/>
              <a:buAutoNum type="arabicPeriod"/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64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HL-LHC Collaboration Meeting 2022 – Tomasz Podzorny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3" r:id="rId4"/>
    <p:sldLayoutId id="2147483654" r:id="rId5"/>
    <p:sldLayoutId id="2147483655" r:id="rId6"/>
    <p:sldLayoutId id="2147483657" r:id="rId7"/>
    <p:sldLayoutId id="2147483658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microsoft.com/office/2007/relationships/hdphoto" Target="../media/hdphoto1.wd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4.jpeg"/><Relationship Id="rId4" Type="http://schemas.microsoft.com/office/2007/relationships/hdphoto" Target="../media/hdphoto2.wdp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DAQ systems for WP7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Tomasz Podzorny</a:t>
            </a:r>
            <a:br>
              <a:rPr lang="en-US" dirty="0" smtClean="0"/>
            </a:br>
            <a:r>
              <a:rPr lang="en-US" sz="1600" dirty="0" smtClean="0"/>
              <a:t>On behalf of the TE-MPE EDAQ team </a:t>
            </a:r>
            <a:endParaRPr lang="en-GB" sz="1600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b="0" i="0" dirty="0" smtClean="0">
                <a:solidFill>
                  <a:schemeClr val="bg2"/>
                </a:solidFill>
              </a:rPr>
              <a:t>12</a:t>
            </a:r>
            <a:r>
              <a:rPr lang="en-US" b="0" i="0" baseline="30000" dirty="0" smtClean="0">
                <a:solidFill>
                  <a:schemeClr val="bg2"/>
                </a:solidFill>
              </a:rPr>
              <a:t>th</a:t>
            </a:r>
            <a:r>
              <a:rPr lang="en-US" b="0" i="0" dirty="0" smtClean="0">
                <a:solidFill>
                  <a:schemeClr val="bg2"/>
                </a:solidFill>
              </a:rPr>
              <a:t> HL-LHC Collaboration Meeting </a:t>
            </a:r>
            <a:r>
              <a:rPr lang="en-CH" b="0" i="0" dirty="0" smtClean="0">
                <a:solidFill>
                  <a:schemeClr val="bg2"/>
                </a:solidFill>
              </a:rPr>
              <a:t>–</a:t>
            </a:r>
            <a:r>
              <a:rPr lang="en-US" b="0" i="0" dirty="0" smtClean="0">
                <a:solidFill>
                  <a:schemeClr val="bg2"/>
                </a:solidFill>
              </a:rPr>
              <a:t> Uppsala, Sweden </a:t>
            </a:r>
            <a:r>
              <a:rPr lang="en-CH" b="0" i="0" dirty="0" smtClean="0">
                <a:solidFill>
                  <a:schemeClr val="bg2"/>
                </a:solidFill>
              </a:rPr>
              <a:t>–</a:t>
            </a:r>
            <a:r>
              <a:rPr lang="en-US" b="0" i="0" dirty="0" smtClean="0">
                <a:solidFill>
                  <a:schemeClr val="bg2"/>
                </a:solidFill>
              </a:rPr>
              <a:t> 19-22 September 2022</a:t>
            </a:r>
            <a:endParaRPr lang="en-GB" b="0" i="0" dirty="0">
              <a:solidFill>
                <a:schemeClr val="bg2"/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Dataflow diagram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7" descr="Diagram&#10;&#10;Description automatically generated">
            <a:extLst>
              <a:ext uri="{FF2B5EF4-FFF2-40B4-BE49-F238E27FC236}">
                <a16:creationId xmlns:a16="http://schemas.microsoft.com/office/drawing/2014/main" id="{60E370D5-6377-2534-CD5A-566E272244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7598" y="3193945"/>
            <a:ext cx="2418348" cy="1479416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469234" y="721324"/>
            <a:ext cx="8379992" cy="3012426"/>
            <a:chOff x="469234" y="721324"/>
            <a:chExt cx="8379992" cy="3012426"/>
          </a:xfrm>
        </p:grpSpPr>
        <p:pic>
          <p:nvPicPr>
            <p:cNvPr id="8" name="Picture 8" descr="Diagram&#10;&#10;Description automatically generated">
              <a:extLst>
                <a:ext uri="{FF2B5EF4-FFF2-40B4-BE49-F238E27FC236}">
                  <a16:creationId xmlns:a16="http://schemas.microsoft.com/office/drawing/2014/main" id="{E65E514D-A791-BF0F-E4DF-B52EB0B9768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9234" y="721324"/>
              <a:ext cx="8379992" cy="2395429"/>
            </a:xfrm>
            <a:prstGeom prst="rect">
              <a:avLst/>
            </a:prstGeom>
          </p:spPr>
        </p:pic>
        <p:sp>
          <p:nvSpPr>
            <p:cNvPr id="5" name="Right Brace 4"/>
            <p:cNvSpPr/>
            <p:nvPr/>
          </p:nvSpPr>
          <p:spPr>
            <a:xfrm rot="5400000">
              <a:off x="3318355" y="1020200"/>
              <a:ext cx="347050" cy="4608512"/>
            </a:xfrm>
            <a:prstGeom prst="rightBrace">
              <a:avLst/>
            </a:prstGeom>
            <a:ln>
              <a:solidFill>
                <a:schemeClr val="accent6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A5A48FF-BD8F-78DB-8FF0-BBBC03DD3ABE}"/>
                </a:ext>
              </a:extLst>
            </p:cNvPr>
            <p:cNvSpPr txBox="1"/>
            <p:nvPr/>
          </p:nvSpPr>
          <p:spPr>
            <a:xfrm>
              <a:off x="2875806" y="3579862"/>
              <a:ext cx="1232148" cy="15388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45720" tIns="0" rIns="4572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000" b="1" dirty="0">
                  <a:solidFill>
                    <a:schemeClr val="accent5"/>
                  </a:solidFill>
                </a:rPr>
                <a:t>Domain agnostic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804248" y="4673361"/>
            <a:ext cx="1983104" cy="142875"/>
          </a:xfrm>
          <a:prstGeom prst="rect">
            <a:avLst/>
          </a:prstGeom>
        </p:spPr>
        <p:txBody>
          <a:bodyPr vert="horz" wrap="square" lIns="45720" tIns="0" rIns="45720" bIns="0" rtlCol="0" anchor="t">
            <a:normAutofit/>
          </a:bodyPr>
          <a:lstStyle/>
          <a:p>
            <a:r>
              <a:rPr lang="en-US" sz="800" noProof="0" dirty="0">
                <a:latin typeface="Verdana"/>
                <a:ea typeface="Verdana"/>
                <a:cs typeface="Verdana" panose="020B0604030504040204" pitchFamily="34" charset="0"/>
              </a:rPr>
              <a:t>Courtesy of </a:t>
            </a:r>
            <a:r>
              <a:rPr lang="en-US" sz="800" dirty="0">
                <a:latin typeface="Verdana"/>
                <a:ea typeface="Verdana"/>
                <a:cs typeface="Verdana" panose="020B0604030504040204" pitchFamily="34" charset="0"/>
              </a:rPr>
              <a:t>L. Rayon</a:t>
            </a:r>
            <a:r>
              <a:rPr lang="en-US" sz="800" noProof="0" dirty="0">
                <a:latin typeface="Verdana"/>
                <a:ea typeface="Verdana"/>
                <a:cs typeface="Verdana" panose="020B0604030504040204" pitchFamily="34" charset="0"/>
              </a:rPr>
              <a:t> and MPE-CB</a:t>
            </a:r>
            <a:endParaRPr lang="en-GB" sz="800" noProof="0" dirty="0">
              <a:latin typeface="Verdana"/>
              <a:ea typeface="Verdana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81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QPS Ethernet hardware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6260293" cy="3680222"/>
          </a:xfrm>
        </p:spPr>
        <p:txBody>
          <a:bodyPr>
            <a:normAutofit lnSpcReduction="10000"/>
          </a:bodyPr>
          <a:lstStyle/>
          <a:p>
            <a:r>
              <a:rPr lang="en-US" sz="1800" b="1" dirty="0" smtClean="0"/>
              <a:t>Reference design</a:t>
            </a:r>
          </a:p>
          <a:p>
            <a:r>
              <a:rPr lang="en-US" sz="1800" dirty="0" smtClean="0"/>
              <a:t>Microcontroller based</a:t>
            </a:r>
          </a:p>
          <a:p>
            <a:pPr lvl="1"/>
            <a:r>
              <a:rPr lang="en-US" sz="1400" dirty="0" smtClean="0"/>
              <a:t>Performant Cortex M4F architecture</a:t>
            </a:r>
          </a:p>
          <a:p>
            <a:pPr lvl="1"/>
            <a:r>
              <a:rPr lang="en-US" sz="1400" dirty="0" smtClean="0"/>
              <a:t>Rich peripheral set, and large FLASH and RAM memories </a:t>
            </a:r>
          </a:p>
          <a:p>
            <a:pPr lvl="1"/>
            <a:r>
              <a:rPr lang="en-US" sz="1400" dirty="0" smtClean="0"/>
              <a:t>100 Mbps Ethernet with HW PTP timestamping</a:t>
            </a:r>
          </a:p>
          <a:p>
            <a:pPr lvl="1"/>
            <a:r>
              <a:rPr lang="en-US" sz="1400" dirty="0" smtClean="0"/>
              <a:t>Full speed USB (12 Mbps)</a:t>
            </a:r>
          </a:p>
          <a:p>
            <a:pPr lvl="1"/>
            <a:r>
              <a:rPr lang="en-US" sz="1400" dirty="0" smtClean="0"/>
              <a:t>SPI or QSPI internal communication interface</a:t>
            </a:r>
          </a:p>
          <a:p>
            <a:r>
              <a:rPr lang="en-US" sz="1800" dirty="0" smtClean="0"/>
              <a:t>TCXO oscillator</a:t>
            </a:r>
          </a:p>
          <a:p>
            <a:r>
              <a:rPr lang="en-US" sz="1800" dirty="0" smtClean="0"/>
              <a:t>Adaptable and modular bare metal firmware</a:t>
            </a:r>
          </a:p>
          <a:p>
            <a:pPr lvl="1"/>
            <a:r>
              <a:rPr lang="en-US" sz="1400" dirty="0" smtClean="0"/>
              <a:t>Implements PTP and EDAQ modules</a:t>
            </a:r>
          </a:p>
          <a:p>
            <a:pPr lvl="1"/>
            <a:r>
              <a:rPr lang="en-US" sz="1400" dirty="0" smtClean="0"/>
              <a:t>Controls local time for accurate timestamping</a:t>
            </a:r>
          </a:p>
          <a:p>
            <a:pPr lvl="1"/>
            <a:r>
              <a:rPr lang="en-US" sz="1400" dirty="0" smtClean="0"/>
              <a:t>Implements data acquisition and device specific control</a:t>
            </a:r>
          </a:p>
          <a:p>
            <a:r>
              <a:rPr lang="en-US" sz="1800" b="1" dirty="0"/>
              <a:t>Data throughput up to 22 Mbps</a:t>
            </a:r>
          </a:p>
          <a:p>
            <a:r>
              <a:rPr lang="en-US" sz="1800" b="1" dirty="0"/>
              <a:t>Continuous logging rate up to 10 kHz</a:t>
            </a:r>
            <a:endParaRPr lang="en-US" sz="1800" b="1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8440" b="93200" l="1120" r="980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060" t="6052" r="1760" b="5936"/>
          <a:stretch/>
        </p:blipFill>
        <p:spPr>
          <a:xfrm rot="16200000" flipH="1" flipV="1">
            <a:off x="5637010" y="1796443"/>
            <a:ext cx="4274729" cy="180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853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cards</a:t>
            </a:r>
            <a:endParaRPr lang="en-GB" dirty="0"/>
          </a:p>
        </p:txBody>
      </p:sp>
      <p:pic>
        <p:nvPicPr>
          <p:cNvPr id="2" name="Content Placeholder 1"/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373" b="99886" l="95" r="9977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322320" y="1914891"/>
            <a:ext cx="3010853" cy="1664970"/>
          </a:xfrm>
        </p:spPr>
      </p:pic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 cstate="hq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440" b="93200" l="1120" r="9801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060" t="6052" r="1760" b="5936"/>
          <a:stretch/>
        </p:blipFill>
        <p:spPr>
          <a:xfrm rot="16200000" flipH="1" flipV="1">
            <a:off x="5637010" y="1796443"/>
            <a:ext cx="4274729" cy="1804163"/>
          </a:xfrm>
          <a:prstGeom prst="rect">
            <a:avLst/>
          </a:prstGeom>
        </p:spPr>
      </p:pic>
      <p:sp>
        <p:nvSpPr>
          <p:cNvPr id="11" name="Espace réservé du contenu 8"/>
          <p:cNvSpPr txBox="1">
            <a:spLocks/>
          </p:cNvSpPr>
          <p:nvPr/>
        </p:nvSpPr>
        <p:spPr>
          <a:xfrm>
            <a:off x="612001" y="914401"/>
            <a:ext cx="4320040" cy="368022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 smtClean="0"/>
              <a:t>Reference DAQ card</a:t>
            </a:r>
          </a:p>
          <a:p>
            <a:r>
              <a:rPr lang="en-US" sz="1800" dirty="0" smtClean="0"/>
              <a:t>UQDS 2.0 and generic use cases</a:t>
            </a:r>
          </a:p>
          <a:p>
            <a:r>
              <a:rPr lang="en-US" sz="1800" dirty="0" smtClean="0"/>
              <a:t>Integration very advanced</a:t>
            </a:r>
          </a:p>
          <a:p>
            <a:pPr lvl="1"/>
            <a:r>
              <a:rPr lang="en-US" sz="1400" dirty="0" smtClean="0"/>
              <a:t>Development methodology and toolchain is fully established </a:t>
            </a:r>
          </a:p>
          <a:p>
            <a:pPr lvl="1"/>
            <a:r>
              <a:rPr lang="en-US" sz="1400" dirty="0" smtClean="0"/>
              <a:t>Core firmware modules developed</a:t>
            </a:r>
          </a:p>
          <a:p>
            <a:pPr lvl="1"/>
            <a:r>
              <a:rPr lang="en-US" sz="1400" dirty="0" smtClean="0"/>
              <a:t>Stable data acquisition and control processes</a:t>
            </a:r>
          </a:p>
          <a:p>
            <a:pPr marL="0" indent="0">
              <a:buNone/>
            </a:pPr>
            <a:r>
              <a:rPr lang="en-US" sz="1800" b="1" dirty="0" smtClean="0"/>
              <a:t>HL-LHC Energy Extraction systems</a:t>
            </a:r>
          </a:p>
          <a:p>
            <a:r>
              <a:rPr lang="en-US" sz="1800" dirty="0" smtClean="0"/>
              <a:t>Rapid design </a:t>
            </a:r>
            <a:r>
              <a:rPr lang="en-US" sz="1800" dirty="0"/>
              <a:t>cycle</a:t>
            </a:r>
          </a:p>
          <a:p>
            <a:r>
              <a:rPr lang="en-US" sz="1800" dirty="0" smtClean="0"/>
              <a:t>Card partially validated</a:t>
            </a:r>
          </a:p>
          <a:p>
            <a:r>
              <a:rPr lang="en-US" sz="1800" dirty="0" smtClean="0"/>
              <a:t>Features</a:t>
            </a:r>
          </a:p>
          <a:p>
            <a:pPr lvl="1"/>
            <a:r>
              <a:rPr lang="en-US" sz="1400" dirty="0" smtClean="0"/>
              <a:t>Core functionality as the reference card</a:t>
            </a:r>
          </a:p>
          <a:p>
            <a:pPr lvl="1"/>
            <a:r>
              <a:rPr lang="en-US" sz="1400" dirty="0" smtClean="0"/>
              <a:t>Analog: 5 inputs</a:t>
            </a:r>
          </a:p>
          <a:p>
            <a:pPr lvl="1"/>
            <a:r>
              <a:rPr lang="en-US" sz="1400" dirty="0" smtClean="0"/>
              <a:t>Digital: 56 inputs and 5 command outputs</a:t>
            </a:r>
          </a:p>
        </p:txBody>
      </p:sp>
    </p:spTree>
    <p:extLst>
      <p:ext uri="{BB962C8B-B14F-4D97-AF65-F5344CB8AC3E}">
        <p14:creationId xmlns:p14="http://schemas.microsoft.com/office/powerpoint/2010/main" val="3900515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0000"/>
                    </a14:imgEffect>
                    <a14:imgEffect>
                      <a14:brightnessContrast bright="-10000"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92684" y="1755367"/>
            <a:ext cx="4172697" cy="1780548"/>
          </a:xfrm>
          <a:prstGeom prst="rect">
            <a:avLst/>
          </a:prstGeom>
          <a:ln>
            <a:noFill/>
          </a:ln>
          <a:effectLst>
            <a:softEdge rad="38100"/>
          </a:effectLst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DSP and communication card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6276758" cy="3680222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Applications</a:t>
            </a:r>
          </a:p>
          <a:p>
            <a:pPr lvl="1"/>
            <a:r>
              <a:rPr lang="en-US" sz="1400" dirty="0" smtClean="0"/>
              <a:t>UQDS 3.0 versatile digital platform</a:t>
            </a:r>
          </a:p>
          <a:p>
            <a:pPr lvl="1"/>
            <a:r>
              <a:rPr lang="en-US" sz="1400" dirty="0" smtClean="0"/>
              <a:t>PDSU main processing unit</a:t>
            </a:r>
          </a:p>
          <a:p>
            <a:pPr lvl="1"/>
            <a:r>
              <a:rPr lang="en-US" sz="1400" dirty="0" smtClean="0"/>
              <a:t>CLIQ data acquisition and control unit</a:t>
            </a:r>
          </a:p>
          <a:p>
            <a:r>
              <a:rPr lang="en-US" sz="1800" dirty="0" smtClean="0"/>
              <a:t>Identical microcontroller subsystem as the reference card</a:t>
            </a:r>
          </a:p>
          <a:p>
            <a:pPr lvl="1"/>
            <a:r>
              <a:rPr lang="en-US" sz="1400" dirty="0" smtClean="0"/>
              <a:t>Shared development methodology, modules and toolchain</a:t>
            </a:r>
          </a:p>
          <a:p>
            <a:r>
              <a:rPr lang="en-US" sz="1800" dirty="0" smtClean="0"/>
              <a:t>Slight evolution of UQDS FPGA subsystem</a:t>
            </a:r>
          </a:p>
          <a:p>
            <a:pPr lvl="1"/>
            <a:r>
              <a:rPr lang="en-US" sz="1400" dirty="0" smtClean="0"/>
              <a:t>High performance and DSP optimized IGLOO2</a:t>
            </a:r>
          </a:p>
          <a:p>
            <a:pPr lvl="1"/>
            <a:r>
              <a:rPr lang="en-US" sz="1400" dirty="0" smtClean="0"/>
              <a:t>32 MB RAM memory</a:t>
            </a:r>
          </a:p>
          <a:p>
            <a:pPr lvl="1"/>
            <a:r>
              <a:rPr lang="en-US" sz="1400" dirty="0" smtClean="0"/>
              <a:t>288 general purpose IO ports</a:t>
            </a:r>
          </a:p>
          <a:p>
            <a:pPr lvl="1"/>
            <a:r>
              <a:rPr lang="en-US" sz="1400" dirty="0" smtClean="0"/>
              <a:t>Shared </a:t>
            </a:r>
            <a:r>
              <a:rPr lang="en-US" sz="1400" dirty="0"/>
              <a:t>development methodology, modules and </a:t>
            </a:r>
            <a:r>
              <a:rPr lang="en-US" sz="1400" dirty="0" smtClean="0"/>
              <a:t>toolchain</a:t>
            </a:r>
          </a:p>
          <a:p>
            <a:r>
              <a:rPr lang="en-US" sz="1800" dirty="0" smtClean="0"/>
              <a:t>Features</a:t>
            </a:r>
          </a:p>
          <a:p>
            <a:pPr lvl="1"/>
            <a:r>
              <a:rPr lang="en-US" sz="1400" b="1" dirty="0" smtClean="0"/>
              <a:t>Streamlined development for high performance applications </a:t>
            </a:r>
          </a:p>
          <a:p>
            <a:pPr lvl="1"/>
            <a:r>
              <a:rPr lang="en-US" sz="1400" b="1" dirty="0" smtClean="0"/>
              <a:t>Compact crate layout and superb design flexibility</a:t>
            </a:r>
          </a:p>
          <a:p>
            <a:endParaRPr lang="en-US" sz="1800" dirty="0"/>
          </a:p>
          <a:p>
            <a:pPr lvl="1"/>
            <a:endParaRPr lang="en-US" sz="1400" dirty="0" smtClean="0"/>
          </a:p>
          <a:p>
            <a:endParaRPr lang="en-US" sz="18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4589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benchmarks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Content Placeholder 1"/>
          <p:cNvSpPr txBox="1">
            <a:spLocks/>
          </p:cNvSpPr>
          <p:nvPr/>
        </p:nvSpPr>
        <p:spPr>
          <a:xfrm>
            <a:off x="697832" y="1157676"/>
            <a:ext cx="2407520" cy="910018"/>
          </a:xfrm>
          <a:prstGeom prst="rect">
            <a:avLst/>
          </a:prstGeom>
        </p:spPr>
        <p:txBody>
          <a:bodyPr vert="horz" lIns="91440" tIns="45720" rIns="91440" bIns="45720" anchor="t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charset="2"/>
              <a:buNone/>
            </a:pPr>
            <a:r>
              <a:rPr lang="en-US" sz="1400" b="1" dirty="0">
                <a:latin typeface="Verdana"/>
                <a:ea typeface="Verdana"/>
                <a:cs typeface="Arial"/>
              </a:rPr>
              <a:t>Objective</a:t>
            </a:r>
          </a:p>
          <a:p>
            <a:pPr marL="36195" indent="0" algn="just">
              <a:buFont typeface="Wingdings" charset="2"/>
              <a:buNone/>
            </a:pPr>
            <a:r>
              <a:rPr lang="en-US" sz="1200" dirty="0">
                <a:latin typeface="Verdana"/>
                <a:ea typeface="Verdana"/>
                <a:cs typeface="Arial"/>
              </a:rPr>
              <a:t>Monitor the driver process with varying workloads from simulated devices.</a:t>
            </a:r>
            <a:endParaRPr lang="en-US" sz="1200" dirty="0">
              <a:latin typeface="Verdana"/>
              <a:ea typeface="Verdana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C02265-142E-3207-93F3-D22E7659B3F3}"/>
              </a:ext>
            </a:extLst>
          </p:cNvPr>
          <p:cNvSpPr txBox="1"/>
          <p:nvPr/>
        </p:nvSpPr>
        <p:spPr>
          <a:xfrm>
            <a:off x="6883696" y="4531960"/>
            <a:ext cx="1983104" cy="142875"/>
          </a:xfrm>
          <a:prstGeom prst="rect">
            <a:avLst/>
          </a:prstGeom>
        </p:spPr>
        <p:txBody>
          <a:bodyPr vert="horz" wrap="square" lIns="45720" tIns="0" rIns="45720" bIns="0" rtlCol="0" anchor="t">
            <a:normAutofit/>
          </a:bodyPr>
          <a:lstStyle/>
          <a:p>
            <a:r>
              <a:rPr lang="en-US" sz="800" noProof="0" dirty="0">
                <a:latin typeface="Verdana"/>
                <a:ea typeface="Verdana"/>
                <a:cs typeface="Verdana" panose="020B0604030504040204" pitchFamily="34" charset="0"/>
              </a:rPr>
              <a:t>Courtesy of </a:t>
            </a:r>
            <a:r>
              <a:rPr lang="en-US" sz="800" dirty="0">
                <a:latin typeface="Verdana"/>
                <a:ea typeface="Verdana"/>
                <a:cs typeface="Verdana" panose="020B0604030504040204" pitchFamily="34" charset="0"/>
              </a:rPr>
              <a:t>L. Rayon and</a:t>
            </a:r>
            <a:r>
              <a:rPr lang="en-US" sz="800" noProof="0" dirty="0">
                <a:latin typeface="Verdana"/>
                <a:ea typeface="Verdana"/>
                <a:cs typeface="Verdana" panose="020B0604030504040204" pitchFamily="34" charset="0"/>
              </a:rPr>
              <a:t> MPE-CB</a:t>
            </a:r>
            <a:endParaRPr lang="en-GB" sz="800" noProof="0" dirty="0">
              <a:latin typeface="Verdana"/>
              <a:ea typeface="Verdana"/>
              <a:cs typeface="Verdana" panose="020B0604030504040204" pitchFamily="34" charset="0"/>
            </a:endParaRPr>
          </a:p>
        </p:txBody>
      </p:sp>
      <p:pic>
        <p:nvPicPr>
          <p:cNvPr id="9" name="Picture 8" descr="Treemap chart&#10;&#10;Description automatically generated">
            <a:extLst>
              <a:ext uri="{FF2B5EF4-FFF2-40B4-BE49-F238E27FC236}">
                <a16:creationId xmlns:a16="http://schemas.microsoft.com/office/drawing/2014/main" id="{1046A8C0-04D8-486B-A239-9FBC2DCBCD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41" y="2292118"/>
            <a:ext cx="8698831" cy="2151840"/>
          </a:xfrm>
          <a:prstGeom prst="rect">
            <a:avLst/>
          </a:prstGeom>
        </p:spPr>
      </p:pic>
      <p:sp>
        <p:nvSpPr>
          <p:cNvPr id="10" name="Rectangle: Rounded Corners 8">
            <a:extLst>
              <a:ext uri="{FF2B5EF4-FFF2-40B4-BE49-F238E27FC236}">
                <a16:creationId xmlns:a16="http://schemas.microsoft.com/office/drawing/2014/main" id="{E114C1DF-2E7D-179F-545E-A4F49C66A7DA}"/>
              </a:ext>
            </a:extLst>
          </p:cNvPr>
          <p:cNvSpPr/>
          <p:nvPr/>
        </p:nvSpPr>
        <p:spPr>
          <a:xfrm>
            <a:off x="697832" y="1085487"/>
            <a:ext cx="2484521" cy="1118629"/>
          </a:xfrm>
          <a:prstGeom prst="roundRect">
            <a:avLst/>
          </a:prstGeom>
          <a:noFill/>
          <a:ln>
            <a:solidFill>
              <a:srgbClr val="9CBE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: Rounded Corners 12">
            <a:extLst>
              <a:ext uri="{FF2B5EF4-FFF2-40B4-BE49-F238E27FC236}">
                <a16:creationId xmlns:a16="http://schemas.microsoft.com/office/drawing/2014/main" id="{39AC9E67-A5DE-1759-7B14-60ADA50A031B}"/>
              </a:ext>
            </a:extLst>
          </p:cNvPr>
          <p:cNvSpPr/>
          <p:nvPr/>
        </p:nvSpPr>
        <p:spPr>
          <a:xfrm>
            <a:off x="3507205" y="1103533"/>
            <a:ext cx="2484521" cy="1100583"/>
          </a:xfrm>
          <a:prstGeom prst="roundRect">
            <a:avLst/>
          </a:prstGeom>
          <a:noFill/>
          <a:ln>
            <a:solidFill>
              <a:srgbClr val="9CBE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: Rounded Corners 13">
            <a:extLst>
              <a:ext uri="{FF2B5EF4-FFF2-40B4-BE49-F238E27FC236}">
                <a16:creationId xmlns:a16="http://schemas.microsoft.com/office/drawing/2014/main" id="{82F2B908-7950-BA59-C9E9-B875F837ED46}"/>
              </a:ext>
            </a:extLst>
          </p:cNvPr>
          <p:cNvSpPr/>
          <p:nvPr/>
        </p:nvSpPr>
        <p:spPr>
          <a:xfrm>
            <a:off x="6292515" y="1085485"/>
            <a:ext cx="2484521" cy="1118631"/>
          </a:xfrm>
          <a:prstGeom prst="roundRect">
            <a:avLst/>
          </a:prstGeom>
          <a:noFill/>
          <a:ln>
            <a:solidFill>
              <a:srgbClr val="9CBE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D40ACF8-4AB1-F473-1A90-A56F0FC0F501}"/>
              </a:ext>
            </a:extLst>
          </p:cNvPr>
          <p:cNvSpPr txBox="1"/>
          <p:nvPr/>
        </p:nvSpPr>
        <p:spPr>
          <a:xfrm>
            <a:off x="667753" y="771550"/>
            <a:ext cx="3880184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45720" tIns="0" rIns="4572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chemeClr val="accent5"/>
                </a:solidFill>
                <a:latin typeface="Verdana"/>
                <a:ea typeface="Verdana"/>
                <a:cs typeface="+mn-lt"/>
              </a:rPr>
              <a:t>EDAQ driver stress-testing</a:t>
            </a:r>
            <a:endParaRPr lang="en-US" dirty="0">
              <a:solidFill>
                <a:schemeClr val="accent5"/>
              </a:solidFill>
              <a:latin typeface="Arial"/>
              <a:ea typeface="Verdana"/>
              <a:cs typeface="Arial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3EC645E-6D46-CF6A-2221-58CF3E6C4005}"/>
              </a:ext>
            </a:extLst>
          </p:cNvPr>
          <p:cNvSpPr txBox="1"/>
          <p:nvPr/>
        </p:nvSpPr>
        <p:spPr>
          <a:xfrm>
            <a:off x="3627521" y="1157676"/>
            <a:ext cx="2334127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45720" tIns="0" rIns="4572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Test Conditions</a:t>
            </a:r>
          </a:p>
          <a:p>
            <a:pPr marL="171450" indent="-171450">
              <a:buClr>
                <a:schemeClr val="accent6"/>
              </a:buClr>
              <a:buFont typeface="Arial"/>
              <a:buChar char="•"/>
            </a:pPr>
            <a:r>
              <a:rPr lang="en-US" sz="1200" dirty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4 simulated devices​</a:t>
            </a:r>
            <a:endParaRPr lang="en-US" sz="1400" b="1" dirty="0">
              <a:solidFill>
                <a:schemeClr val="accent5"/>
              </a:solidFill>
              <a:latin typeface="Verdana"/>
              <a:ea typeface="Verdana"/>
              <a:cs typeface="Arial"/>
            </a:endParaRPr>
          </a:p>
          <a:p>
            <a:pPr marL="171450" indent="-171450">
              <a:buClr>
                <a:schemeClr val="accent6"/>
              </a:buClr>
              <a:buFont typeface="Arial"/>
              <a:buChar char="•"/>
            </a:pPr>
            <a:r>
              <a:rPr lang="en-US" sz="1200" b="1" dirty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20kHz</a:t>
            </a:r>
            <a:r>
              <a:rPr lang="en-US" sz="1200" dirty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 </a:t>
            </a:r>
            <a:r>
              <a:rPr lang="en-US" sz="1200" dirty="0" smtClean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sampling rate</a:t>
            </a:r>
            <a:endParaRPr lang="en-US" sz="1400" b="1" dirty="0">
              <a:solidFill>
                <a:schemeClr val="accent5"/>
              </a:solidFill>
              <a:latin typeface="Verdana"/>
              <a:ea typeface="Verdana"/>
              <a:cs typeface="Arial"/>
            </a:endParaRPr>
          </a:p>
          <a:p>
            <a:pPr marL="171450" indent="-171450">
              <a:buClr>
                <a:schemeClr val="accent6"/>
              </a:buClr>
              <a:buFont typeface="Arial"/>
              <a:buChar char="•"/>
            </a:pPr>
            <a:r>
              <a:rPr lang="en-US" sz="1200" b="1" dirty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1 Gbps total throughput</a:t>
            </a:r>
            <a:r>
              <a:rPr lang="en-US" sz="1200" b="1" dirty="0" smtClean="0">
                <a:latin typeface="Verdana"/>
                <a:ea typeface="Verdana"/>
                <a:cs typeface="Arial"/>
              </a:rPr>
              <a:t>​​</a:t>
            </a:r>
            <a:endParaRPr lang="en-US" sz="1400" b="1" dirty="0">
              <a:latin typeface="Verdana"/>
              <a:ea typeface="Verdana"/>
              <a:cs typeface="Arial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9EFC8BF-C376-CB88-C667-95DA099FDE83}"/>
              </a:ext>
            </a:extLst>
          </p:cNvPr>
          <p:cNvSpPr txBox="1"/>
          <p:nvPr/>
        </p:nvSpPr>
        <p:spPr>
          <a:xfrm>
            <a:off x="6479006" y="1157676"/>
            <a:ext cx="2267953" cy="76944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45720" tIns="0" rIns="4572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b="1" dirty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Monitored metrics​​</a:t>
            </a:r>
            <a:endParaRPr lang="en-US" b="1" dirty="0">
              <a:solidFill>
                <a:schemeClr val="accent5"/>
              </a:solidFill>
              <a:cs typeface="Arial"/>
            </a:endParaRPr>
          </a:p>
          <a:p>
            <a:pPr marL="171450" indent="-171450">
              <a:buClr>
                <a:schemeClr val="accent6"/>
              </a:buClr>
              <a:buFont typeface="Arial"/>
              <a:buChar char="•"/>
            </a:pPr>
            <a:r>
              <a:rPr lang="en-US" sz="1200" dirty="0" smtClean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 </a:t>
            </a:r>
            <a:r>
              <a:rPr lang="en-US" sz="1200" dirty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CPU utilization​​</a:t>
            </a:r>
          </a:p>
          <a:p>
            <a:pPr marL="171450" indent="-171450">
              <a:buClr>
                <a:schemeClr val="accent6"/>
              </a:buClr>
              <a:buFont typeface="Arial"/>
              <a:buChar char="•"/>
            </a:pPr>
            <a:r>
              <a:rPr lang="en-US" sz="1200" dirty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 </a:t>
            </a:r>
            <a:r>
              <a:rPr lang="en-US" sz="1200" dirty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Memory consumption​​</a:t>
            </a:r>
          </a:p>
          <a:p>
            <a:pPr marL="171450" indent="-171450">
              <a:buClr>
                <a:schemeClr val="accent6"/>
              </a:buClr>
              <a:buFont typeface="Arial"/>
              <a:buChar char="•"/>
            </a:pPr>
            <a:r>
              <a:rPr lang="en-US" sz="1200" dirty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 Dropped </a:t>
            </a:r>
            <a:r>
              <a:rPr lang="en-US" sz="1200" dirty="0">
                <a:solidFill>
                  <a:schemeClr val="accent5"/>
                </a:solidFill>
                <a:latin typeface="Verdana"/>
                <a:ea typeface="Verdana"/>
                <a:cs typeface="Arial"/>
              </a:rPr>
              <a:t>messages</a:t>
            </a:r>
            <a:endParaRPr lang="en-US" sz="1200" dirty="0">
              <a:solidFill>
                <a:schemeClr val="accent5"/>
              </a:solidFill>
              <a:latin typeface="Verdana"/>
              <a:ea typeface="Verdan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06674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throughput and scalability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7" descr="Chart&#10;&#10;Description automatically generated">
            <a:extLst>
              <a:ext uri="{FF2B5EF4-FFF2-40B4-BE49-F238E27FC236}">
                <a16:creationId xmlns:a16="http://schemas.microsoft.com/office/drawing/2014/main" id="{1A2DF2A6-DB36-2A28-315C-5CC1780EDB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011" y="671467"/>
            <a:ext cx="7041978" cy="3872271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ED75E64-1B7C-BD63-4E64-6CB016A14373}"/>
              </a:ext>
            </a:extLst>
          </p:cNvPr>
          <p:cNvSpPr txBox="1"/>
          <p:nvPr/>
        </p:nvSpPr>
        <p:spPr>
          <a:xfrm>
            <a:off x="6732240" y="4624388"/>
            <a:ext cx="1617344" cy="142875"/>
          </a:xfrm>
          <a:prstGeom prst="rect">
            <a:avLst/>
          </a:prstGeom>
        </p:spPr>
        <p:txBody>
          <a:bodyPr vert="horz" wrap="square" lIns="45720" tIns="0" rIns="45720" bIns="0" rtlCol="0" anchor="t">
            <a:normAutofit/>
          </a:bodyPr>
          <a:lstStyle/>
          <a:p>
            <a:r>
              <a:rPr lang="en-US" sz="800" noProof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Courtesy of M. Murillo Moya</a:t>
            </a:r>
            <a:endParaRPr lang="en-GB" sz="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638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 performance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id="{1A5766E8-F9A0-D6F3-8D32-C5E1A94E8B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822924"/>
            <a:ext cx="3491088" cy="358937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8A652272-B12B-A482-8EAC-6220650A9AE4}"/>
              </a:ext>
            </a:extLst>
          </p:cNvPr>
          <p:cNvGrpSpPr/>
          <p:nvPr/>
        </p:nvGrpSpPr>
        <p:grpSpPr>
          <a:xfrm>
            <a:off x="4716016" y="1114425"/>
            <a:ext cx="4019550" cy="2696185"/>
            <a:chOff x="4838700" y="1114425"/>
            <a:chExt cx="4019550" cy="2696185"/>
          </a:xfrm>
        </p:grpSpPr>
        <p:pic>
          <p:nvPicPr>
            <p:cNvPr id="10" name="Picture 9" descr="Graphical user interface, diagram&#10;&#10;Description automatically generated">
              <a:extLst>
                <a:ext uri="{FF2B5EF4-FFF2-40B4-BE49-F238E27FC236}">
                  <a16:creationId xmlns:a16="http://schemas.microsoft.com/office/drawing/2014/main" id="{D1390B8F-5D04-B5E9-F690-3DFA2412BC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38700" y="1337651"/>
              <a:ext cx="4019550" cy="2472959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437BD77-4549-2B6D-D7AC-02EA6169FD0A}"/>
                </a:ext>
              </a:extLst>
            </p:cNvPr>
            <p:cNvSpPr txBox="1"/>
            <p:nvPr/>
          </p:nvSpPr>
          <p:spPr>
            <a:xfrm>
              <a:off x="5233988" y="1114425"/>
              <a:ext cx="3228974" cy="153888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45720" tIns="0" rIns="45720" bIns="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GB" sz="1000" dirty="0" smtClean="0">
                  <a:solidFill>
                    <a:srgbClr val="000000"/>
                  </a:solidFill>
                  <a:latin typeface="Verdana"/>
                  <a:ea typeface="Verdana"/>
                </a:rPr>
                <a:t>Synchronized PPS output stability</a:t>
              </a:r>
              <a:endParaRPr lang="en-GB" sz="1000" dirty="0">
                <a:solidFill>
                  <a:srgbClr val="000000"/>
                </a:solidFill>
                <a:latin typeface="Verdana"/>
                <a:ea typeface="Verdana"/>
                <a:cs typeface="Arial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B9C462BD-76C6-6D3C-C6F6-E22FE7592242}"/>
              </a:ext>
            </a:extLst>
          </p:cNvPr>
          <p:cNvSpPr txBox="1"/>
          <p:nvPr/>
        </p:nvSpPr>
        <p:spPr>
          <a:xfrm>
            <a:off x="5868144" y="4587974"/>
            <a:ext cx="2667497" cy="178524"/>
          </a:xfrm>
          <a:prstGeom prst="rect">
            <a:avLst/>
          </a:prstGeom>
        </p:spPr>
        <p:txBody>
          <a:bodyPr vert="horz" wrap="square" lIns="45720" tIns="0" rIns="45720" bIns="0" rtlCol="0" anchor="t">
            <a:normAutofit/>
          </a:bodyPr>
          <a:lstStyle/>
          <a:p>
            <a:r>
              <a:rPr lang="en-GB" sz="800" dirty="0" smtClean="0">
                <a:latin typeface="Verdana"/>
                <a:ea typeface="Verdana"/>
                <a:cs typeface="Verdana" panose="020B0604030504040204" pitchFamily="34" charset="0"/>
              </a:rPr>
              <a:t>Courtesy of M. Christensen and M. Murillo Moya</a:t>
            </a:r>
            <a:endParaRPr lang="en-GB" sz="800" dirty="0" smtClean="0">
              <a:ea typeface="+mn-lt"/>
              <a:cs typeface="+mn-lt"/>
            </a:endParaRPr>
          </a:p>
          <a:p>
            <a:endParaRPr lang="en-GB" sz="800" dirty="0">
              <a:latin typeface="Verdana"/>
              <a:ea typeface="Verdana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154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Synchronization performance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Picture 9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93E1D2E7-6348-E7FC-14CA-12CE1BE650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941720"/>
            <a:ext cx="3840480" cy="3540094"/>
          </a:xfrm>
          <a:prstGeom prst="rect">
            <a:avLst/>
          </a:prstGeom>
        </p:spPr>
      </p:pic>
      <p:pic>
        <p:nvPicPr>
          <p:cNvPr id="8" name="Picture 10" descr="Chart&#10;&#10;Description automatically generated">
            <a:extLst>
              <a:ext uri="{FF2B5EF4-FFF2-40B4-BE49-F238E27FC236}">
                <a16:creationId xmlns:a16="http://schemas.microsoft.com/office/drawing/2014/main" id="{632AE5C4-2273-ED43-625C-6386DC541A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59504" y="941720"/>
            <a:ext cx="3840480" cy="354009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9C462BD-76C6-6D3C-C6F6-E22FE7592242}"/>
              </a:ext>
            </a:extLst>
          </p:cNvPr>
          <p:cNvSpPr txBox="1"/>
          <p:nvPr/>
        </p:nvSpPr>
        <p:spPr>
          <a:xfrm>
            <a:off x="5868144" y="4587974"/>
            <a:ext cx="2667497" cy="178524"/>
          </a:xfrm>
          <a:prstGeom prst="rect">
            <a:avLst/>
          </a:prstGeom>
        </p:spPr>
        <p:txBody>
          <a:bodyPr vert="horz" wrap="square" lIns="45720" tIns="0" rIns="45720" bIns="0" rtlCol="0" anchor="t">
            <a:normAutofit/>
          </a:bodyPr>
          <a:lstStyle/>
          <a:p>
            <a:r>
              <a:rPr lang="en-GB" sz="800" dirty="0" smtClean="0">
                <a:latin typeface="Verdana"/>
                <a:ea typeface="Verdana"/>
                <a:cs typeface="Verdana" panose="020B0604030504040204" pitchFamily="34" charset="0"/>
              </a:rPr>
              <a:t>Courtesy of M. Christensen and M. Murillo Moya</a:t>
            </a:r>
            <a:endParaRPr lang="en-GB" sz="800" dirty="0" smtClean="0">
              <a:ea typeface="+mn-lt"/>
              <a:cs typeface="+mn-lt"/>
            </a:endParaRPr>
          </a:p>
          <a:p>
            <a:endParaRPr lang="en-GB" sz="800" dirty="0">
              <a:latin typeface="Verdana"/>
              <a:ea typeface="Verdana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557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Great interest in high data throughput for QPS</a:t>
            </a:r>
          </a:p>
          <a:p>
            <a:pPr lvl="1"/>
            <a:r>
              <a:rPr lang="en-US" sz="1400" b="1" dirty="0" smtClean="0"/>
              <a:t>High quality data is mandatory for automatic analyses of events</a:t>
            </a:r>
          </a:p>
          <a:p>
            <a:pPr lvl="1"/>
            <a:r>
              <a:rPr lang="en-US" sz="1400" b="1" dirty="0" smtClean="0"/>
              <a:t>Ethernet will be the baseline for developments underway</a:t>
            </a:r>
          </a:p>
          <a:p>
            <a:r>
              <a:rPr lang="en-US" sz="1800" dirty="0" smtClean="0"/>
              <a:t>Reference hardware design validated</a:t>
            </a:r>
          </a:p>
          <a:p>
            <a:pPr lvl="1"/>
            <a:r>
              <a:rPr lang="en-US" sz="1400" dirty="0" smtClean="0"/>
              <a:t>Firmware development methodology and toolchain established</a:t>
            </a:r>
          </a:p>
          <a:p>
            <a:pPr lvl="1"/>
            <a:r>
              <a:rPr lang="en-US" sz="1400" dirty="0" smtClean="0"/>
              <a:t>Core functional modules stable and operational</a:t>
            </a:r>
            <a:endParaRPr lang="en-US" sz="1400" dirty="0"/>
          </a:p>
          <a:p>
            <a:r>
              <a:rPr lang="en-US" sz="1800" dirty="0" smtClean="0"/>
              <a:t>Selected communication architecture tested</a:t>
            </a:r>
            <a:endParaRPr lang="en-US" sz="1000" dirty="0" smtClean="0"/>
          </a:p>
          <a:p>
            <a:pPr lvl="1"/>
            <a:r>
              <a:rPr lang="en-US" sz="1400" dirty="0" smtClean="0"/>
              <a:t>Configuration of the system and communication protocol specified</a:t>
            </a:r>
          </a:p>
          <a:p>
            <a:r>
              <a:rPr lang="en-US" sz="1800" dirty="0" smtClean="0"/>
              <a:t>Low level software stack operational and mature</a:t>
            </a:r>
          </a:p>
          <a:p>
            <a:pPr lvl="1"/>
            <a:r>
              <a:rPr lang="en-US" sz="1400" dirty="0" smtClean="0"/>
              <a:t>Stable firmware and </a:t>
            </a:r>
            <a:r>
              <a:rPr lang="en-US" sz="1400" dirty="0"/>
              <a:t>EDAQ driver, QPS clients library and C++/ Python bindings</a:t>
            </a:r>
            <a:r>
              <a:rPr lang="en-US" sz="1400" dirty="0" smtClean="0"/>
              <a:t> </a:t>
            </a:r>
          </a:p>
          <a:p>
            <a:r>
              <a:rPr lang="en-US" sz="1800" b="1" dirty="0" smtClean="0"/>
              <a:t>All required technologies validated and available</a:t>
            </a:r>
          </a:p>
          <a:p>
            <a:pPr lvl="1"/>
            <a:r>
              <a:rPr lang="en-US" sz="1400" dirty="0"/>
              <a:t>Requirements are fulfilled</a:t>
            </a:r>
            <a:endParaRPr lang="en-US" sz="1400" dirty="0" smtClean="0"/>
          </a:p>
          <a:p>
            <a:pPr lvl="1"/>
            <a:r>
              <a:rPr lang="en-US" sz="1400" dirty="0" smtClean="0"/>
              <a:t>Standard solutions throughout the entire operational stack</a:t>
            </a:r>
          </a:p>
          <a:p>
            <a:pPr marL="457200" lvl="1" indent="0">
              <a:buNone/>
            </a:pPr>
            <a:endParaRPr lang="en-US" sz="14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637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51800" y="3147814"/>
            <a:ext cx="6440400" cy="1481336"/>
          </a:xfrm>
        </p:spPr>
        <p:txBody>
          <a:bodyPr/>
          <a:lstStyle/>
          <a:p>
            <a:r>
              <a:rPr lang="en-US" dirty="0" smtClean="0"/>
              <a:t>Acknowledgements: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The TE-MPE EDAQ team: Jonas Andresen, Magnus Christensen, Marc-Antoine Galilee, Guzman Martin Garcia, Jean-Christophe Garnier, Maria Murillo Moya, Laura Rayon Ropero and Emanuel </a:t>
            </a:r>
            <a:r>
              <a:rPr lang="en-GB" dirty="0" smtClean="0"/>
              <a:t>Thaller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TE-MPE-EP: Daniel Calcoen, Vincent Froidbise, Jelena Spasic, Jens Steckert and</a:t>
            </a:r>
            <a:r>
              <a:rPr lang="en-GB" dirty="0" smtClean="0"/>
              <a:t> </a:t>
            </a:r>
            <a:r>
              <a:rPr lang="en-US" dirty="0" smtClean="0"/>
              <a:t>Vito</a:t>
            </a:r>
            <a:r>
              <a:rPr lang="en-GB" dirty="0"/>
              <a:t> </a:t>
            </a:r>
            <a:r>
              <a:rPr lang="en-US" dirty="0" smtClean="0"/>
              <a:t>Vizziello</a:t>
            </a: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Reiner Denz and Daniel Wollmann </a:t>
            </a:r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HL-LHC quench protection system</a:t>
            </a:r>
          </a:p>
          <a:p>
            <a:r>
              <a:rPr lang="en-US" sz="1800" dirty="0" smtClean="0"/>
              <a:t>Requirements for QPS data acquisition</a:t>
            </a:r>
          </a:p>
          <a:p>
            <a:r>
              <a:rPr lang="en-US" sz="1800" dirty="0" smtClean="0"/>
              <a:t>System architecture and configuration</a:t>
            </a:r>
          </a:p>
          <a:p>
            <a:r>
              <a:rPr lang="en-US" sz="1800" dirty="0" smtClean="0"/>
              <a:t>Communication and software stack</a:t>
            </a:r>
          </a:p>
          <a:p>
            <a:r>
              <a:rPr lang="en-US" sz="1800" dirty="0"/>
              <a:t>QPS data acquisition </a:t>
            </a:r>
            <a:r>
              <a:rPr lang="en-US" sz="1800" dirty="0" smtClean="0"/>
              <a:t>hardware</a:t>
            </a:r>
          </a:p>
          <a:p>
            <a:r>
              <a:rPr lang="en-US" sz="1800" dirty="0" smtClean="0"/>
              <a:t>Development status and validation</a:t>
            </a:r>
          </a:p>
          <a:p>
            <a:r>
              <a:rPr lang="en-US" sz="1800" dirty="0" smtClean="0"/>
              <a:t>Summary</a:t>
            </a:r>
          </a:p>
          <a:p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1330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HL-LHC quench protection system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UQDS based systems are the baseline for quench detection</a:t>
            </a:r>
          </a:p>
          <a:p>
            <a:pPr lvl="1"/>
            <a:r>
              <a:rPr lang="en-US" sz="1400" dirty="0"/>
              <a:t>H</a:t>
            </a:r>
            <a:r>
              <a:rPr lang="en-US" sz="1400" dirty="0" smtClean="0"/>
              <a:t>ighly configurable with extensive processing capabilities</a:t>
            </a:r>
          </a:p>
          <a:p>
            <a:pPr lvl="1"/>
            <a:r>
              <a:rPr lang="en-US" sz="1400" b="1" dirty="0" smtClean="0"/>
              <a:t>High definition data available</a:t>
            </a:r>
            <a:endParaRPr lang="en-US" sz="1400" dirty="0" smtClean="0"/>
          </a:p>
          <a:p>
            <a:r>
              <a:rPr lang="en-US" sz="1800" b="1" dirty="0" smtClean="0"/>
              <a:t>Only QDS enables detailed analyses of effects occurring in superconducting circuits </a:t>
            </a:r>
          </a:p>
          <a:p>
            <a:pPr lvl="1"/>
            <a:r>
              <a:rPr lang="en-US" sz="1400" dirty="0" smtClean="0"/>
              <a:t>SM18 tests have demonstrated that protection of Nb</a:t>
            </a:r>
            <a:r>
              <a:rPr lang="en-US" sz="1400" baseline="-25000" dirty="0" smtClean="0"/>
              <a:t>3</a:t>
            </a:r>
            <a:r>
              <a:rPr lang="en-US" sz="1400" dirty="0" smtClean="0"/>
              <a:t>Sn magnets is demanding</a:t>
            </a:r>
          </a:p>
          <a:p>
            <a:pPr lvl="1"/>
            <a:r>
              <a:rPr lang="en-US" sz="1400" dirty="0" smtClean="0"/>
              <a:t>Powering of HL-LHC circuits is expected to be non-trivial</a:t>
            </a:r>
          </a:p>
          <a:p>
            <a:pPr lvl="1"/>
            <a:r>
              <a:rPr lang="en-US" sz="1400" dirty="0" smtClean="0"/>
              <a:t>Efficient commissioning and operation will require high quality data</a:t>
            </a:r>
          </a:p>
          <a:p>
            <a:r>
              <a:rPr lang="en-US" sz="1800" b="1" dirty="0" smtClean="0"/>
              <a:t>Data acquisition is a key to reliable and smooth operation</a:t>
            </a:r>
            <a:endParaRPr lang="en-US" sz="1800" b="1" dirty="0" smtClean="0"/>
          </a:p>
          <a:p>
            <a:pPr lvl="1"/>
            <a:r>
              <a:rPr lang="en-US" sz="1400" dirty="0" smtClean="0"/>
              <a:t>High quality data is mandatory for automatic analysis of events</a:t>
            </a:r>
          </a:p>
          <a:p>
            <a:r>
              <a:rPr lang="en-US" sz="1800" dirty="0" smtClean="0"/>
              <a:t>DAQ design considerably benefits from HL-LHC radiation </a:t>
            </a:r>
            <a:r>
              <a:rPr lang="en-US" sz="1800" dirty="0"/>
              <a:t>shielded </a:t>
            </a:r>
            <a:r>
              <a:rPr lang="en-US" sz="1800" dirty="0" smtClean="0"/>
              <a:t>areas</a:t>
            </a:r>
            <a:endParaRPr lang="en-US" sz="1800" dirty="0"/>
          </a:p>
          <a:p>
            <a:pPr lvl="1"/>
            <a:endParaRPr lang="en-US" sz="16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1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Requirements for QPS data acquisition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High data bandwidth: 1-20 Mbps per node</a:t>
            </a:r>
          </a:p>
          <a:p>
            <a:r>
              <a:rPr lang="en-US" sz="1800" dirty="0" smtClean="0"/>
              <a:t>Number of nodes per network segment: up to 40</a:t>
            </a:r>
          </a:p>
          <a:p>
            <a:r>
              <a:rPr lang="en-US" sz="1800" dirty="0"/>
              <a:t>High accuracy timestamping: ≤1 </a:t>
            </a:r>
            <a:r>
              <a:rPr lang="en-US" sz="1800" dirty="0" smtClean="0"/>
              <a:t>us</a:t>
            </a:r>
          </a:p>
          <a:p>
            <a:r>
              <a:rPr lang="en-US" sz="1800" dirty="0" smtClean="0"/>
              <a:t>Decoupled hardware from the controls infrastructure</a:t>
            </a:r>
          </a:p>
          <a:p>
            <a:pPr lvl="1"/>
            <a:r>
              <a:rPr lang="en-US" sz="1400" dirty="0" smtClean="0"/>
              <a:t>Eases hardware and software upgrades</a:t>
            </a:r>
          </a:p>
          <a:p>
            <a:pPr lvl="1"/>
            <a:r>
              <a:rPr lang="en-US" sz="1400" dirty="0" smtClean="0"/>
              <a:t>Guarantees long-term obsolescence management</a:t>
            </a:r>
          </a:p>
          <a:p>
            <a:r>
              <a:rPr lang="en-US" sz="1800" dirty="0" smtClean="0"/>
              <a:t>Low to moderate complexity</a:t>
            </a:r>
          </a:p>
          <a:p>
            <a:pPr lvl="1"/>
            <a:r>
              <a:rPr lang="en-US" sz="1400" dirty="0" smtClean="0"/>
              <a:t>Lightweight communication stack</a:t>
            </a:r>
            <a:endParaRPr lang="en-US" sz="1400" dirty="0"/>
          </a:p>
          <a:p>
            <a:pPr lvl="1"/>
            <a:r>
              <a:rPr lang="en-US" sz="1400" dirty="0" smtClean="0"/>
              <a:t>Portability between hardware platforms</a:t>
            </a:r>
          </a:p>
          <a:p>
            <a:r>
              <a:rPr lang="en-US" sz="1800" dirty="0" smtClean="0"/>
              <a:t>Industrially accepted solutions</a:t>
            </a:r>
          </a:p>
          <a:p>
            <a:pPr lvl="1"/>
            <a:r>
              <a:rPr lang="en-US" sz="1400" dirty="0" smtClean="0"/>
              <a:t>Key for flexibility and scalability and eases maintenance and training experts</a:t>
            </a:r>
            <a:endParaRPr lang="en-US" sz="1400" dirty="0"/>
          </a:p>
          <a:p>
            <a:pPr lvl="1"/>
            <a:r>
              <a:rPr lang="en-US" sz="1400" dirty="0" smtClean="0"/>
              <a:t>Reduces risk of accumulation of the technical debt</a:t>
            </a:r>
            <a:endParaRPr lang="en-US" sz="16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7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QPS system architecture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6" name="Content Placeholder 6" descr="Diagram&#10;&#10;Description automatically generated">
            <a:extLst>
              <a:ext uri="{FF2B5EF4-FFF2-40B4-BE49-F238E27FC236}">
                <a16:creationId xmlns:a16="http://schemas.microsoft.com/office/drawing/2014/main" id="{CA014F42-9BD8-E23C-291C-23EAD82C4FB8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5922" y="692708"/>
            <a:ext cx="5532155" cy="3871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18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DAQ infrastructure configuration 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560" y="698072"/>
            <a:ext cx="1815329" cy="3865867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2793058" y="674329"/>
            <a:ext cx="5816342" cy="4294235"/>
            <a:chOff x="2793058" y="674329"/>
            <a:chExt cx="5816342" cy="4294235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93058" y="674329"/>
              <a:ext cx="5816342" cy="4227934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ED75E64-1B7C-BD63-4E64-6CB016A14373}"/>
                </a:ext>
              </a:extLst>
            </p:cNvPr>
            <p:cNvSpPr txBox="1"/>
            <p:nvPr/>
          </p:nvSpPr>
          <p:spPr>
            <a:xfrm>
              <a:off x="2877512" y="4825689"/>
              <a:ext cx="1617344" cy="142875"/>
            </a:xfrm>
            <a:prstGeom prst="rect">
              <a:avLst/>
            </a:prstGeom>
          </p:spPr>
          <p:txBody>
            <a:bodyPr vert="horz" wrap="square" lIns="45720" tIns="0" rIns="45720" bIns="0" rtlCol="0" anchor="t">
              <a:normAutofit/>
            </a:bodyPr>
            <a:lstStyle/>
            <a:p>
              <a:r>
                <a:rPr lang="en-US" sz="800" noProof="0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Courtesy of M. Murillo Moya</a:t>
              </a:r>
              <a:endParaRPr lang="en-GB" sz="800" noProof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2661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843991"/>
            <a:ext cx="4084028" cy="3836952"/>
          </a:xfrm>
          <a:prstGeom prst="rect">
            <a:avLst/>
          </a:prstGeom>
          <a:effectLst/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Front-end computer configuration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sz="1800" dirty="0" smtClean="0"/>
              <a:t>Hardware</a:t>
            </a:r>
          </a:p>
          <a:p>
            <a:pPr lvl="1"/>
            <a:r>
              <a:rPr lang="en-GB" sz="1400" dirty="0" smtClean="0"/>
              <a:t>NIC#1: Intel I210</a:t>
            </a:r>
          </a:p>
          <a:p>
            <a:pPr lvl="1"/>
            <a:r>
              <a:rPr lang="en-GB" sz="1400" dirty="0" smtClean="0"/>
              <a:t>NIC#2: Oregano Systems syn1588 </a:t>
            </a:r>
            <a:r>
              <a:rPr lang="en-GB" sz="1400" dirty="0" smtClean="0"/>
              <a:t>PCIe</a:t>
            </a:r>
            <a:endParaRPr lang="en-GB" sz="1400" dirty="0" smtClean="0"/>
          </a:p>
          <a:p>
            <a:pPr lvl="1"/>
            <a:r>
              <a:rPr lang="en-GB" sz="1400" dirty="0" smtClean="0"/>
              <a:t>CTRIE: CERN GMT receiver</a:t>
            </a:r>
          </a:p>
          <a:p>
            <a:r>
              <a:rPr lang="en-GB" sz="1800" dirty="0" smtClean="0"/>
              <a:t>Configuration</a:t>
            </a:r>
          </a:p>
          <a:p>
            <a:pPr lvl="1"/>
            <a:r>
              <a:rPr lang="en-GB" sz="1400" dirty="0" smtClean="0"/>
              <a:t>Static IPs and constrained packet routing</a:t>
            </a:r>
          </a:p>
          <a:p>
            <a:pPr lvl="1"/>
            <a:r>
              <a:rPr lang="en-GB" sz="1400" dirty="0" smtClean="0"/>
              <a:t>Specific buffer sizes for Ethernet sockets</a:t>
            </a:r>
          </a:p>
          <a:p>
            <a:r>
              <a:rPr lang="en-GB" sz="1800" dirty="0" smtClean="0"/>
              <a:t>Synchronisation services</a:t>
            </a:r>
          </a:p>
          <a:p>
            <a:pPr lvl="1"/>
            <a:r>
              <a:rPr lang="en-GB" sz="1400" dirty="0" smtClean="0"/>
              <a:t>PTP server</a:t>
            </a:r>
          </a:p>
          <a:p>
            <a:pPr lvl="1"/>
            <a:r>
              <a:rPr lang="en-GB" sz="1400" dirty="0" smtClean="0"/>
              <a:t>LTIM with custom configuration</a:t>
            </a:r>
          </a:p>
          <a:p>
            <a:pPr lvl="1"/>
            <a:r>
              <a:rPr lang="en-GB" sz="1400" dirty="0" smtClean="0"/>
              <a:t>CTRIE to NIC#2 servo-controller </a:t>
            </a:r>
          </a:p>
          <a:p>
            <a:r>
              <a:rPr lang="en-GB" sz="1800" dirty="0" smtClean="0"/>
              <a:t>DAQ services</a:t>
            </a:r>
          </a:p>
          <a:p>
            <a:pPr lvl="1"/>
            <a:r>
              <a:rPr lang="en-GB" sz="1400" dirty="0" smtClean="0"/>
              <a:t>Communication server – EDAQ driver</a:t>
            </a:r>
          </a:p>
          <a:p>
            <a:pPr lvl="1"/>
            <a:r>
              <a:rPr lang="en-GB" sz="1400" dirty="0" smtClean="0"/>
              <a:t>FESA controls application – </a:t>
            </a:r>
            <a:r>
              <a:rPr lang="en-GB" sz="1400" dirty="0" smtClean="0"/>
              <a:t>DQAmEth</a:t>
            </a:r>
            <a:endParaRPr lang="en-GB" sz="14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8385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EDAQ communication protocol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3707904" y="914401"/>
            <a:ext cx="4824096" cy="3680222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Protocol uses UDP for transport</a:t>
            </a:r>
          </a:p>
          <a:p>
            <a:pPr lvl="1"/>
            <a:r>
              <a:rPr lang="en-US" sz="1400" dirty="0" smtClean="0"/>
              <a:t>Limited buffering available on devices’ side</a:t>
            </a:r>
          </a:p>
          <a:p>
            <a:pPr lvl="1"/>
            <a:r>
              <a:rPr lang="en-US" sz="1400" dirty="0" smtClean="0"/>
              <a:t>Lighter implementation with facilitated porting</a:t>
            </a:r>
          </a:p>
          <a:p>
            <a:r>
              <a:rPr lang="en-US" sz="1800" dirty="0" smtClean="0"/>
              <a:t>Protocol without time constraints</a:t>
            </a:r>
          </a:p>
          <a:p>
            <a:pPr lvl="1"/>
            <a:r>
              <a:rPr lang="en-US" sz="1400" dirty="0" smtClean="0"/>
              <a:t>Data emission initiated by both server and client</a:t>
            </a:r>
          </a:p>
          <a:p>
            <a:pPr lvl="1"/>
            <a:r>
              <a:rPr lang="en-US" sz="1400" dirty="0" smtClean="0"/>
              <a:t>Deterministic transactions enable real time control</a:t>
            </a:r>
          </a:p>
          <a:p>
            <a:r>
              <a:rPr lang="en-US" sz="1800" dirty="0" smtClean="0"/>
              <a:t>Protocol implements:</a:t>
            </a:r>
          </a:p>
          <a:p>
            <a:pPr lvl="1"/>
            <a:r>
              <a:rPr lang="en-US" sz="1400" dirty="0"/>
              <a:t>Buffering on the server </a:t>
            </a:r>
            <a:r>
              <a:rPr lang="en-US" sz="1400" dirty="0" smtClean="0"/>
              <a:t>side</a:t>
            </a:r>
          </a:p>
          <a:p>
            <a:pPr lvl="1"/>
            <a:r>
              <a:rPr lang="en-US" sz="1400" dirty="0" smtClean="0"/>
              <a:t>Transactions with different delivery guarantees</a:t>
            </a:r>
            <a:endParaRPr lang="en-US" sz="1400" dirty="0"/>
          </a:p>
          <a:p>
            <a:pPr lvl="1"/>
            <a:r>
              <a:rPr lang="en-US" sz="1400" dirty="0" smtClean="0"/>
              <a:t>Data ordering, loss detection and retransmission</a:t>
            </a:r>
          </a:p>
          <a:p>
            <a:pPr lvl="1"/>
            <a:r>
              <a:rPr lang="en-US" sz="1400" dirty="0" smtClean="0"/>
              <a:t>Data corruption detection</a:t>
            </a:r>
          </a:p>
          <a:p>
            <a:r>
              <a:rPr lang="en-US" sz="1800" dirty="0" smtClean="0"/>
              <a:t>Strict layered architecture</a:t>
            </a:r>
          </a:p>
          <a:p>
            <a:pPr lvl="1"/>
            <a:r>
              <a:rPr lang="en-US" sz="1400" dirty="0" smtClean="0"/>
              <a:t>Protocol is application agnostic</a:t>
            </a:r>
          </a:p>
          <a:p>
            <a:pPr lvl="1"/>
            <a:r>
              <a:rPr lang="en-US" sz="1400" dirty="0"/>
              <a:t>Facilitated definition of devices </a:t>
            </a:r>
            <a:r>
              <a:rPr lang="en-US" sz="1400" dirty="0" smtClean="0"/>
              <a:t>types</a:t>
            </a:r>
            <a:endParaRPr lang="en-US" sz="14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235" y="1120214"/>
            <a:ext cx="2012103" cy="290307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592" y="1120213"/>
            <a:ext cx="972640" cy="290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72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QPS DAQ stack overview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/>
              <a:t>HL-LHC Collaboration Meeting 2022 – Tomasz Podzorny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682072" y="4569199"/>
            <a:ext cx="1983104" cy="142875"/>
          </a:xfrm>
          <a:prstGeom prst="rect">
            <a:avLst/>
          </a:prstGeom>
        </p:spPr>
        <p:txBody>
          <a:bodyPr vert="horz" wrap="square" lIns="45720" tIns="0" rIns="45720" bIns="0" rtlCol="0" anchor="t">
            <a:normAutofit/>
          </a:bodyPr>
          <a:lstStyle/>
          <a:p>
            <a:r>
              <a:rPr lang="en-US" sz="800" noProof="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Courtesy of M-A Galilee and MPE-CB</a:t>
            </a:r>
            <a:endParaRPr lang="en-GB" sz="800" noProof="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8" name="Picture 6" descr="Diagram&#10;&#10;Description automatically generated">
            <a:extLst>
              <a:ext uri="{FF2B5EF4-FFF2-40B4-BE49-F238E27FC236}">
                <a16:creationId xmlns:a16="http://schemas.microsoft.com/office/drawing/2014/main" id="{2857FD12-F7A9-7613-0B22-5FA025341A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754632"/>
            <a:ext cx="6968447" cy="3611243"/>
          </a:xfrm>
          <a:prstGeom prst="rect">
            <a:avLst/>
          </a:prstGeom>
        </p:spPr>
      </p:pic>
      <p:pic>
        <p:nvPicPr>
          <p:cNvPr id="9" name="Picture 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71AB9AC-380C-D1D8-F62B-08B9733405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0534" y="754632"/>
            <a:ext cx="1241139" cy="374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233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15004</TotalTime>
  <Words>999</Words>
  <Application>Microsoft Office PowerPoint</Application>
  <PresentationFormat>On-screen Show (16:9)</PresentationFormat>
  <Paragraphs>194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Verdana</vt:lpstr>
      <vt:lpstr>Wingdings</vt:lpstr>
      <vt:lpstr>Thème Office</vt:lpstr>
      <vt:lpstr>DAQ systems for WP7</vt:lpstr>
      <vt:lpstr>Contents</vt:lpstr>
      <vt:lpstr>HL-LHC quench protection system</vt:lpstr>
      <vt:lpstr>Requirements for QPS data acquisition</vt:lpstr>
      <vt:lpstr>QPS system architecture</vt:lpstr>
      <vt:lpstr>DAQ infrastructure configuration </vt:lpstr>
      <vt:lpstr>Front-end computer configuration</vt:lpstr>
      <vt:lpstr>EDAQ communication protocol</vt:lpstr>
      <vt:lpstr>QPS DAQ stack overview</vt:lpstr>
      <vt:lpstr>Dataflow diagram</vt:lpstr>
      <vt:lpstr>QPS Ethernet hardware</vt:lpstr>
      <vt:lpstr>Communication cards</vt:lpstr>
      <vt:lpstr>DSP and communication card</vt:lpstr>
      <vt:lpstr>Software benchmarks</vt:lpstr>
      <vt:lpstr>Data throughput and scalability</vt:lpstr>
      <vt:lpstr>Synchronization performance</vt:lpstr>
      <vt:lpstr>Synchronization performance</vt:lpstr>
      <vt:lpstr>Summary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DAQ systems for WP7</dc:title>
  <dc:creator>Tomasz Podzorny</dc:creator>
  <cp:lastModifiedBy>Tomasz Podzorny</cp:lastModifiedBy>
  <cp:revision>286</cp:revision>
  <dcterms:created xsi:type="dcterms:W3CDTF">2016-02-12T09:02:01Z</dcterms:created>
  <dcterms:modified xsi:type="dcterms:W3CDTF">2022-09-14T14:33:15Z</dcterms:modified>
</cp:coreProperties>
</file>