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2" r:id="rId2"/>
    <p:sldId id="644" r:id="rId3"/>
    <p:sldId id="632" r:id="rId4"/>
    <p:sldId id="449" r:id="rId5"/>
    <p:sldId id="690" r:id="rId6"/>
    <p:sldId id="596" r:id="rId7"/>
    <p:sldId id="691" r:id="rId8"/>
    <p:sldId id="640" r:id="rId9"/>
    <p:sldId id="639" r:id="rId10"/>
    <p:sldId id="492" r:id="rId11"/>
    <p:sldId id="630" r:id="rId12"/>
    <p:sldId id="692" r:id="rId13"/>
    <p:sldId id="629" r:id="rId14"/>
    <p:sldId id="660" r:id="rId15"/>
    <p:sldId id="266" r:id="rId16"/>
  </p:sldIdLst>
  <p:sldSz cx="9144000" cy="5143500" type="screen16x9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9C84"/>
    <a:srgbClr val="FF33CC"/>
    <a:srgbClr val="3333FF"/>
    <a:srgbClr val="FFFFCC"/>
    <a:srgbClr val="33CC33"/>
    <a:srgbClr val="00CC66"/>
    <a:srgbClr val="00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65707" autoAdjust="0"/>
  </p:normalViewPr>
  <p:slideViewPr>
    <p:cSldViewPr snapToObjects="1" showGuides="1">
      <p:cViewPr varScale="1">
        <p:scale>
          <a:sx n="60" d="100"/>
          <a:sy n="60" d="100"/>
        </p:scale>
        <p:origin x="1460" y="4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3FE3F9-4E8B-403A-9DA7-49822E0FE1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C3F39A2-BC6E-4582-A7FE-16B96848D637}">
      <dgm:prSet phldrT="[Text]" custT="1"/>
      <dgm:spPr/>
      <dgm:t>
        <a:bodyPr/>
        <a:lstStyle/>
        <a:p>
          <a:r>
            <a:rPr lang="en-US" sz="1600" dirty="0"/>
            <a:t>Q4 2022</a:t>
          </a:r>
        </a:p>
        <a:p>
          <a:r>
            <a:rPr lang="en-GB" sz="1600" dirty="0"/>
            <a:t>CLIQ pre-series unit by the industry</a:t>
          </a:r>
        </a:p>
      </dgm:t>
    </dgm:pt>
    <dgm:pt modelId="{7D708191-6829-4BCA-A37A-7205C42A4A01}" type="parTrans" cxnId="{534AC32D-9119-43D2-9A5D-9E6AF4B44452}">
      <dgm:prSet/>
      <dgm:spPr/>
      <dgm:t>
        <a:bodyPr/>
        <a:lstStyle/>
        <a:p>
          <a:endParaRPr lang="en-GB"/>
        </a:p>
      </dgm:t>
    </dgm:pt>
    <dgm:pt modelId="{DF67AE87-1D9B-45D6-865C-BDF14A9B1CF3}" type="sibTrans" cxnId="{534AC32D-9119-43D2-9A5D-9E6AF4B44452}">
      <dgm:prSet/>
      <dgm:spPr/>
      <dgm:t>
        <a:bodyPr/>
        <a:lstStyle/>
        <a:p>
          <a:endParaRPr lang="en-GB"/>
        </a:p>
      </dgm:t>
    </dgm:pt>
    <dgm:pt modelId="{C611EA9D-CE4F-4053-A951-6AD726D1717E}">
      <dgm:prSet phldrT="[Text]" custT="1"/>
      <dgm:spPr/>
      <dgm:t>
        <a:bodyPr/>
        <a:lstStyle/>
        <a:p>
          <a:r>
            <a:rPr lang="en-US" sz="1600" dirty="0"/>
            <a:t>Q1 2023 </a:t>
          </a:r>
        </a:p>
        <a:p>
          <a:r>
            <a:rPr lang="en-US" sz="1600" dirty="0"/>
            <a:t>CE and environmental studies with pre-series</a:t>
          </a:r>
          <a:endParaRPr lang="en-GB" sz="1600" dirty="0"/>
        </a:p>
      </dgm:t>
    </dgm:pt>
    <dgm:pt modelId="{F1B61977-41A5-4934-825E-35B2C52D5603}" type="parTrans" cxnId="{25FD7A99-61DE-42EF-8D48-6891BEC69A67}">
      <dgm:prSet/>
      <dgm:spPr/>
      <dgm:t>
        <a:bodyPr/>
        <a:lstStyle/>
        <a:p>
          <a:endParaRPr lang="en-GB"/>
        </a:p>
      </dgm:t>
    </dgm:pt>
    <dgm:pt modelId="{1A0B27BA-A1C5-4182-B041-5BA0A8EDD10B}" type="sibTrans" cxnId="{25FD7A99-61DE-42EF-8D48-6891BEC69A67}">
      <dgm:prSet/>
      <dgm:spPr/>
      <dgm:t>
        <a:bodyPr/>
        <a:lstStyle/>
        <a:p>
          <a:endParaRPr lang="en-GB"/>
        </a:p>
      </dgm:t>
    </dgm:pt>
    <dgm:pt modelId="{367172E1-2BFC-42B7-843D-ED333DA40748}">
      <dgm:prSet phldrT="[Text]" custT="1"/>
      <dgm:spPr/>
      <dgm:t>
        <a:bodyPr/>
        <a:lstStyle/>
        <a:p>
          <a:r>
            <a:rPr lang="en-US" sz="1600" dirty="0"/>
            <a:t>Q2 2023</a:t>
          </a:r>
        </a:p>
        <a:p>
          <a:r>
            <a:rPr lang="en-US" sz="1600" dirty="0"/>
            <a:t>CLIQ units for IT String facility</a:t>
          </a:r>
        </a:p>
        <a:p>
          <a:r>
            <a:rPr lang="en-US" sz="1600" dirty="0"/>
            <a:t>(6+2 units )</a:t>
          </a:r>
          <a:endParaRPr lang="en-GB" sz="1600" dirty="0"/>
        </a:p>
      </dgm:t>
    </dgm:pt>
    <dgm:pt modelId="{E4F5A5BE-FDD4-4059-BBBE-DCE611C59D6A}" type="parTrans" cxnId="{8EC9F685-07CB-44E3-BAA9-B1AEE523129E}">
      <dgm:prSet/>
      <dgm:spPr/>
      <dgm:t>
        <a:bodyPr/>
        <a:lstStyle/>
        <a:p>
          <a:endParaRPr lang="en-GB"/>
        </a:p>
      </dgm:t>
    </dgm:pt>
    <dgm:pt modelId="{0C87E89C-96EE-4CDD-A299-0BF61D743F84}" type="sibTrans" cxnId="{8EC9F685-07CB-44E3-BAA9-B1AEE523129E}">
      <dgm:prSet/>
      <dgm:spPr/>
      <dgm:t>
        <a:bodyPr/>
        <a:lstStyle/>
        <a:p>
          <a:endParaRPr lang="en-GB"/>
        </a:p>
      </dgm:t>
    </dgm:pt>
    <dgm:pt modelId="{C1841875-2B73-4B7A-B9FC-74D9BE31017A}">
      <dgm:prSet phldrT="[Text]" custT="1"/>
      <dgm:spPr/>
      <dgm:t>
        <a:bodyPr/>
        <a:lstStyle/>
        <a:p>
          <a:r>
            <a:rPr lang="en-US" sz="1600" dirty="0"/>
            <a:t>Q4 2024 CLIQ series production</a:t>
          </a:r>
        </a:p>
        <a:p>
          <a:r>
            <a:rPr lang="en-US" sz="1600" dirty="0"/>
            <a:t>(24 units)</a:t>
          </a:r>
          <a:endParaRPr lang="en-GB" sz="1600" dirty="0"/>
        </a:p>
      </dgm:t>
    </dgm:pt>
    <dgm:pt modelId="{6104643B-E86F-4543-90D8-B8E1BB3BCA4F}" type="parTrans" cxnId="{EF826F34-BD2D-4559-B027-D6F0453E0F0D}">
      <dgm:prSet/>
      <dgm:spPr/>
      <dgm:t>
        <a:bodyPr/>
        <a:lstStyle/>
        <a:p>
          <a:endParaRPr lang="en-GB"/>
        </a:p>
      </dgm:t>
    </dgm:pt>
    <dgm:pt modelId="{1CF6C870-FF76-435A-9586-8CC453BA5A60}" type="sibTrans" cxnId="{EF826F34-BD2D-4559-B027-D6F0453E0F0D}">
      <dgm:prSet/>
      <dgm:spPr/>
      <dgm:t>
        <a:bodyPr/>
        <a:lstStyle/>
        <a:p>
          <a:endParaRPr lang="en-GB"/>
        </a:p>
      </dgm:t>
    </dgm:pt>
    <dgm:pt modelId="{30DC1D4B-097E-40EE-BC38-1D8D528D2372}" type="pres">
      <dgm:prSet presAssocID="{3B3FE3F9-4E8B-403A-9DA7-49822E0FE175}" presName="CompostProcess" presStyleCnt="0">
        <dgm:presLayoutVars>
          <dgm:dir/>
          <dgm:resizeHandles val="exact"/>
        </dgm:presLayoutVars>
      </dgm:prSet>
      <dgm:spPr/>
    </dgm:pt>
    <dgm:pt modelId="{E868D766-2C81-4AF6-B087-36D1F0145508}" type="pres">
      <dgm:prSet presAssocID="{3B3FE3F9-4E8B-403A-9DA7-49822E0FE175}" presName="arrow" presStyleLbl="bgShp" presStyleIdx="0" presStyleCnt="1" custScaleX="117647" custLinFactNeighborX="1832" custLinFactNeighborY="-35826"/>
      <dgm:spPr/>
    </dgm:pt>
    <dgm:pt modelId="{AB1E9E0B-D3CA-4241-91F0-E4FCF738723D}" type="pres">
      <dgm:prSet presAssocID="{3B3FE3F9-4E8B-403A-9DA7-49822E0FE175}" presName="linearProcess" presStyleCnt="0"/>
      <dgm:spPr/>
    </dgm:pt>
    <dgm:pt modelId="{6CFEC44F-1331-482B-B4BB-F8923927F660}" type="pres">
      <dgm:prSet presAssocID="{AC3F39A2-BC6E-4582-A7FE-16B96848D637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56A7F1-67BE-4121-A2ED-1E62E6BC9A8F}" type="pres">
      <dgm:prSet presAssocID="{DF67AE87-1D9B-45D6-865C-BDF14A9B1CF3}" presName="sibTrans" presStyleCnt="0"/>
      <dgm:spPr/>
    </dgm:pt>
    <dgm:pt modelId="{BC7CD0CB-0B75-4304-AC67-094FA3985234}" type="pres">
      <dgm:prSet presAssocID="{C611EA9D-CE4F-4053-A951-6AD726D1717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169CB-6E84-40BE-B858-5302C345BACB}" type="pres">
      <dgm:prSet presAssocID="{1A0B27BA-A1C5-4182-B041-5BA0A8EDD10B}" presName="sibTrans" presStyleCnt="0"/>
      <dgm:spPr/>
    </dgm:pt>
    <dgm:pt modelId="{A29F5C4D-7548-482E-8F07-02E293E3FFC4}" type="pres">
      <dgm:prSet presAssocID="{367172E1-2BFC-42B7-843D-ED333DA4074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13B57-B12B-4405-A6C6-FFEFF8D10568}" type="pres">
      <dgm:prSet presAssocID="{0C87E89C-96EE-4CDD-A299-0BF61D743F84}" presName="sibTrans" presStyleCnt="0"/>
      <dgm:spPr/>
    </dgm:pt>
    <dgm:pt modelId="{CE5A5568-5C5E-4B4E-A842-605660196B3F}" type="pres">
      <dgm:prSet presAssocID="{C1841875-2B73-4B7A-B9FC-74D9BE31017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844196-4782-42E4-A478-1E5D367274EB}" type="presOf" srcId="{C1841875-2B73-4B7A-B9FC-74D9BE31017A}" destId="{CE5A5568-5C5E-4B4E-A842-605660196B3F}" srcOrd="0" destOrd="0" presId="urn:microsoft.com/office/officeart/2005/8/layout/hProcess9"/>
    <dgm:cxn modelId="{8EC9F685-07CB-44E3-BAA9-B1AEE523129E}" srcId="{3B3FE3F9-4E8B-403A-9DA7-49822E0FE175}" destId="{367172E1-2BFC-42B7-843D-ED333DA40748}" srcOrd="2" destOrd="0" parTransId="{E4F5A5BE-FDD4-4059-BBBE-DCE611C59D6A}" sibTransId="{0C87E89C-96EE-4CDD-A299-0BF61D743F84}"/>
    <dgm:cxn modelId="{F21D17D8-7E99-48B6-9730-284FD06A3664}" type="presOf" srcId="{C611EA9D-CE4F-4053-A951-6AD726D1717E}" destId="{BC7CD0CB-0B75-4304-AC67-094FA3985234}" srcOrd="0" destOrd="0" presId="urn:microsoft.com/office/officeart/2005/8/layout/hProcess9"/>
    <dgm:cxn modelId="{006D972A-C40E-4478-9AC9-FD1791B843E5}" type="presOf" srcId="{3B3FE3F9-4E8B-403A-9DA7-49822E0FE175}" destId="{30DC1D4B-097E-40EE-BC38-1D8D528D2372}" srcOrd="0" destOrd="0" presId="urn:microsoft.com/office/officeart/2005/8/layout/hProcess9"/>
    <dgm:cxn modelId="{EF826F34-BD2D-4559-B027-D6F0453E0F0D}" srcId="{3B3FE3F9-4E8B-403A-9DA7-49822E0FE175}" destId="{C1841875-2B73-4B7A-B9FC-74D9BE31017A}" srcOrd="3" destOrd="0" parTransId="{6104643B-E86F-4543-90D8-B8E1BB3BCA4F}" sibTransId="{1CF6C870-FF76-435A-9586-8CC453BA5A60}"/>
    <dgm:cxn modelId="{D6E7DA49-17D3-4EA5-88DD-16260C8918BB}" type="presOf" srcId="{AC3F39A2-BC6E-4582-A7FE-16B96848D637}" destId="{6CFEC44F-1331-482B-B4BB-F8923927F660}" srcOrd="0" destOrd="0" presId="urn:microsoft.com/office/officeart/2005/8/layout/hProcess9"/>
    <dgm:cxn modelId="{25FD7A99-61DE-42EF-8D48-6891BEC69A67}" srcId="{3B3FE3F9-4E8B-403A-9DA7-49822E0FE175}" destId="{C611EA9D-CE4F-4053-A951-6AD726D1717E}" srcOrd="1" destOrd="0" parTransId="{F1B61977-41A5-4934-825E-35B2C52D5603}" sibTransId="{1A0B27BA-A1C5-4182-B041-5BA0A8EDD10B}"/>
    <dgm:cxn modelId="{0209F63F-AE3E-4B1F-9383-0168B3F51EA6}" type="presOf" srcId="{367172E1-2BFC-42B7-843D-ED333DA40748}" destId="{A29F5C4D-7548-482E-8F07-02E293E3FFC4}" srcOrd="0" destOrd="0" presId="urn:microsoft.com/office/officeart/2005/8/layout/hProcess9"/>
    <dgm:cxn modelId="{534AC32D-9119-43D2-9A5D-9E6AF4B44452}" srcId="{3B3FE3F9-4E8B-403A-9DA7-49822E0FE175}" destId="{AC3F39A2-BC6E-4582-A7FE-16B96848D637}" srcOrd="0" destOrd="0" parTransId="{7D708191-6829-4BCA-A37A-7205C42A4A01}" sibTransId="{DF67AE87-1D9B-45D6-865C-BDF14A9B1CF3}"/>
    <dgm:cxn modelId="{B67E2251-FDCF-4090-ADCC-CEA0A4596182}" type="presParOf" srcId="{30DC1D4B-097E-40EE-BC38-1D8D528D2372}" destId="{E868D766-2C81-4AF6-B087-36D1F0145508}" srcOrd="0" destOrd="0" presId="urn:microsoft.com/office/officeart/2005/8/layout/hProcess9"/>
    <dgm:cxn modelId="{4E65620F-8A97-4B69-BE2D-11EA3482BDEE}" type="presParOf" srcId="{30DC1D4B-097E-40EE-BC38-1D8D528D2372}" destId="{AB1E9E0B-D3CA-4241-91F0-E4FCF738723D}" srcOrd="1" destOrd="0" presId="urn:microsoft.com/office/officeart/2005/8/layout/hProcess9"/>
    <dgm:cxn modelId="{C9F701E4-70D0-4F0E-AAE7-6A22A16EF9F7}" type="presParOf" srcId="{AB1E9E0B-D3CA-4241-91F0-E4FCF738723D}" destId="{6CFEC44F-1331-482B-B4BB-F8923927F660}" srcOrd="0" destOrd="0" presId="urn:microsoft.com/office/officeart/2005/8/layout/hProcess9"/>
    <dgm:cxn modelId="{735718B0-B220-456E-BD16-B3A467511181}" type="presParOf" srcId="{AB1E9E0B-D3CA-4241-91F0-E4FCF738723D}" destId="{2156A7F1-67BE-4121-A2ED-1E62E6BC9A8F}" srcOrd="1" destOrd="0" presId="urn:microsoft.com/office/officeart/2005/8/layout/hProcess9"/>
    <dgm:cxn modelId="{A3C53C6D-694B-46C8-AF4E-242599F5D4A3}" type="presParOf" srcId="{AB1E9E0B-D3CA-4241-91F0-E4FCF738723D}" destId="{BC7CD0CB-0B75-4304-AC67-094FA3985234}" srcOrd="2" destOrd="0" presId="urn:microsoft.com/office/officeart/2005/8/layout/hProcess9"/>
    <dgm:cxn modelId="{ED0D187A-D0B3-4F77-988D-2C2E4B011FBA}" type="presParOf" srcId="{AB1E9E0B-D3CA-4241-91F0-E4FCF738723D}" destId="{FE6169CB-6E84-40BE-B858-5302C345BACB}" srcOrd="3" destOrd="0" presId="urn:microsoft.com/office/officeart/2005/8/layout/hProcess9"/>
    <dgm:cxn modelId="{39AACED2-ED9C-4FF4-A481-90345DA2A5B5}" type="presParOf" srcId="{AB1E9E0B-D3CA-4241-91F0-E4FCF738723D}" destId="{A29F5C4D-7548-482E-8F07-02E293E3FFC4}" srcOrd="4" destOrd="0" presId="urn:microsoft.com/office/officeart/2005/8/layout/hProcess9"/>
    <dgm:cxn modelId="{3FB91FD1-18D4-4DB3-9C07-3E4874D568FE}" type="presParOf" srcId="{AB1E9E0B-D3CA-4241-91F0-E4FCF738723D}" destId="{B1413B57-B12B-4405-A6C6-FFEFF8D10568}" srcOrd="5" destOrd="0" presId="urn:microsoft.com/office/officeart/2005/8/layout/hProcess9"/>
    <dgm:cxn modelId="{1FD0755E-C1B4-45B1-80A4-D4898C8CE933}" type="presParOf" srcId="{AB1E9E0B-D3CA-4241-91F0-E4FCF738723D}" destId="{CE5A5568-5C5E-4B4E-A842-605660196B3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8D766-2C81-4AF6-B087-36D1F0145508}">
      <dsp:nvSpPr>
        <dsp:cNvPr id="0" name=""/>
        <dsp:cNvSpPr/>
      </dsp:nvSpPr>
      <dsp:spPr>
        <a:xfrm>
          <a:off x="3" y="0"/>
          <a:ext cx="7128788" cy="319201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EC44F-1331-482B-B4BB-F8923927F660}">
      <dsp:nvSpPr>
        <dsp:cNvPr id="0" name=""/>
        <dsp:cNvSpPr/>
      </dsp:nvSpPr>
      <dsp:spPr>
        <a:xfrm>
          <a:off x="1740" y="957604"/>
          <a:ext cx="1595450" cy="1276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Q4 2022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/>
            <a:t>CLIQ pre-series unit by the industry</a:t>
          </a:r>
        </a:p>
      </dsp:txBody>
      <dsp:txXfrm>
        <a:off x="64069" y="1019933"/>
        <a:ext cx="1470792" cy="1152148"/>
      </dsp:txXfrm>
    </dsp:sp>
    <dsp:sp modelId="{BC7CD0CB-0B75-4304-AC67-094FA3985234}">
      <dsp:nvSpPr>
        <dsp:cNvPr id="0" name=""/>
        <dsp:cNvSpPr/>
      </dsp:nvSpPr>
      <dsp:spPr>
        <a:xfrm>
          <a:off x="1845027" y="957604"/>
          <a:ext cx="1595450" cy="1276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Q1 2023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CE and environmental studies with pre-series</a:t>
          </a:r>
          <a:endParaRPr lang="en-GB" sz="1600" kern="1200" dirty="0"/>
        </a:p>
      </dsp:txBody>
      <dsp:txXfrm>
        <a:off x="1907356" y="1019933"/>
        <a:ext cx="1470792" cy="1152148"/>
      </dsp:txXfrm>
    </dsp:sp>
    <dsp:sp modelId="{A29F5C4D-7548-482E-8F07-02E293E3FFC4}">
      <dsp:nvSpPr>
        <dsp:cNvPr id="0" name=""/>
        <dsp:cNvSpPr/>
      </dsp:nvSpPr>
      <dsp:spPr>
        <a:xfrm>
          <a:off x="3688314" y="957604"/>
          <a:ext cx="1595450" cy="1276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Q2 2023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CLIQ units for IT String facility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(6+2 units )</a:t>
          </a:r>
          <a:endParaRPr lang="en-GB" sz="1600" kern="1200" dirty="0"/>
        </a:p>
      </dsp:txBody>
      <dsp:txXfrm>
        <a:off x="3750643" y="1019933"/>
        <a:ext cx="1470792" cy="1152148"/>
      </dsp:txXfrm>
    </dsp:sp>
    <dsp:sp modelId="{CE5A5568-5C5E-4B4E-A842-605660196B3F}">
      <dsp:nvSpPr>
        <dsp:cNvPr id="0" name=""/>
        <dsp:cNvSpPr/>
      </dsp:nvSpPr>
      <dsp:spPr>
        <a:xfrm>
          <a:off x="5531601" y="957604"/>
          <a:ext cx="1595450" cy="1276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Q4 2024 CLIQ series production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(24 units)</a:t>
          </a:r>
          <a:endParaRPr lang="en-GB" sz="1600" kern="1200" dirty="0"/>
        </a:p>
      </dsp:txBody>
      <dsp:txXfrm>
        <a:off x="5593930" y="1019933"/>
        <a:ext cx="1470792" cy="1152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672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1790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37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104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395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394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797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87691" y="4829253"/>
            <a:ext cx="6627000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15616" y="4829253"/>
            <a:ext cx="7571184" cy="2025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2"/>
                </a:solidFill>
              </a:defRPr>
            </a:lvl1pPr>
          </a:lstStyle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1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1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12th HL-LHC Collaboration Meeting.    David Carrillo on behalf of the CLIQ project team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15616" y="4829253"/>
            <a:ext cx="7571184" cy="2025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2"/>
                </a:solidFill>
              </a:defRPr>
            </a:lvl1pPr>
          </a:lstStyle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12th HL-LHC Collaboration Meeting.    David Carrillo on behalf of the CLIQ project team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8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ieeexplore.ieee.org/stamp/stamp.jsp?tp=&amp;arnumber=828052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547664" y="1790670"/>
            <a:ext cx="6552728" cy="666456"/>
          </a:xfrm>
        </p:spPr>
        <p:txBody>
          <a:bodyPr/>
          <a:lstStyle/>
          <a:p>
            <a:pPr algn="ctr"/>
            <a:r>
              <a:rPr lang="en-GB" sz="2800" dirty="0"/>
              <a:t>CLIQ - experience from prototype production &amp; fabrication status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2195736" y="3075806"/>
            <a:ext cx="4672390" cy="557213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David CARRILLO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</a:p>
          <a:p>
            <a:r>
              <a:rPr lang="en-US" sz="1600" dirty="0">
                <a:solidFill>
                  <a:schemeClr val="tx1"/>
                </a:solidFill>
              </a:rPr>
              <a:t>on behalf of </a:t>
            </a:r>
            <a:r>
              <a:rPr lang="en-GB" sz="1600" dirty="0">
                <a:solidFill>
                  <a:schemeClr val="tx1"/>
                </a:solidFill>
              </a:rPr>
              <a:t>the CLIQ project team</a:t>
            </a: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403648" y="3894113"/>
            <a:ext cx="6408712" cy="196454"/>
          </a:xfrm>
        </p:spPr>
        <p:txBody>
          <a:bodyPr>
            <a:noAutofit/>
          </a:bodyPr>
          <a:lstStyle/>
          <a:p>
            <a:pPr algn="ctr"/>
            <a:r>
              <a:rPr lang="en-US" sz="2000" b="0" i="0" dirty="0">
                <a:solidFill>
                  <a:schemeClr val="bg2"/>
                </a:solidFill>
              </a:rPr>
              <a:t>12</a:t>
            </a:r>
            <a:r>
              <a:rPr lang="en-US" sz="2000" b="0" i="0" baseline="30000" dirty="0">
                <a:solidFill>
                  <a:schemeClr val="bg2"/>
                </a:solidFill>
              </a:rPr>
              <a:t>th </a:t>
            </a:r>
            <a:r>
              <a:rPr lang="en-US" sz="2000" b="0" i="0" dirty="0">
                <a:solidFill>
                  <a:schemeClr val="bg2"/>
                </a:solidFill>
              </a:rPr>
              <a:t>HL-LHC Collaboration Meeting.  Uppsala. Sweden</a:t>
            </a:r>
          </a:p>
          <a:p>
            <a:pPr algn="ctr"/>
            <a:r>
              <a:rPr lang="en-US" sz="1400" b="0" i="0" dirty="0">
                <a:solidFill>
                  <a:schemeClr val="bg2"/>
                </a:solidFill>
              </a:rPr>
              <a:t> 19</a:t>
            </a:r>
            <a:r>
              <a:rPr lang="en-US" sz="1400" b="0" i="0" baseline="30000" dirty="0">
                <a:solidFill>
                  <a:schemeClr val="bg2"/>
                </a:solidFill>
              </a:rPr>
              <a:t>th</a:t>
            </a:r>
            <a:r>
              <a:rPr lang="en-US" sz="1400" b="0" i="0" dirty="0">
                <a:solidFill>
                  <a:schemeClr val="bg2"/>
                </a:solidFill>
              </a:rPr>
              <a:t> – 22</a:t>
            </a:r>
            <a:r>
              <a:rPr lang="en-US" sz="1400" b="0" i="0" baseline="30000" dirty="0">
                <a:solidFill>
                  <a:schemeClr val="bg2"/>
                </a:solidFill>
              </a:rPr>
              <a:t>nd</a:t>
            </a:r>
            <a:r>
              <a:rPr lang="en-US" sz="1400" b="0" i="0" dirty="0">
                <a:solidFill>
                  <a:schemeClr val="bg2"/>
                </a:solidFill>
              </a:rPr>
              <a:t> Sep 2022 </a:t>
            </a:r>
            <a:endParaRPr lang="en-GB" sz="1400" b="0" i="0" dirty="0">
              <a:solidFill>
                <a:schemeClr val="bg2"/>
              </a:solidFill>
            </a:endParaRPr>
          </a:p>
        </p:txBody>
      </p:sp>
      <p:pic>
        <p:nvPicPr>
          <p:cNvPr id="6" name="Image 11" descr="HLU-logoN-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88" y="236003"/>
            <a:ext cx="2840358" cy="115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FF376-3616-C153-F31C-118E0BB77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278877"/>
            <a:ext cx="5940000" cy="540000"/>
          </a:xfrm>
        </p:spPr>
        <p:txBody>
          <a:bodyPr/>
          <a:lstStyle/>
          <a:p>
            <a:r>
              <a:rPr lang="en-US" dirty="0"/>
              <a:t>Accomplished milestones. </a:t>
            </a:r>
            <a:br>
              <a:rPr lang="en-US" dirty="0"/>
            </a:br>
            <a:r>
              <a:rPr lang="en-US" dirty="0"/>
              <a:t>Spurious triggering detection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3E46F-2696-CB2A-9684-FE7473A23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1A19E2-2BE4-B703-663C-24BF73B8586F}"/>
              </a:ext>
            </a:extLst>
          </p:cNvPr>
          <p:cNvSpPr txBox="1">
            <a:spLocks/>
          </p:cNvSpPr>
          <p:nvPr/>
        </p:nvSpPr>
        <p:spPr>
          <a:xfrm>
            <a:off x="347851" y="818877"/>
            <a:ext cx="4728205" cy="368022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/>
              <a:t>New budget time requirements for the interlock in case of a CLIQ spurious </a:t>
            </a:r>
            <a:r>
              <a:rPr lang="en-US" sz="1600" dirty="0" smtClean="0"/>
              <a:t>triggering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en-US" sz="1600" dirty="0" smtClean="0"/>
              <a:t> </a:t>
            </a:r>
            <a:r>
              <a:rPr lang="en-US" sz="1600" dirty="0"/>
              <a:t>called for a campaign on the CLIQ current sensors immunity </a:t>
            </a:r>
            <a:r>
              <a:rPr lang="en-US" sz="1600" dirty="0" smtClean="0"/>
              <a:t>tests </a:t>
            </a:r>
          </a:p>
          <a:p>
            <a:pPr marL="342900" lvl="1" indent="0" algn="just">
              <a:buNone/>
            </a:pPr>
            <a:r>
              <a:rPr lang="en-US" sz="1300" dirty="0" smtClean="0">
                <a:solidFill>
                  <a:schemeClr val="accent6">
                    <a:lumMod val="75000"/>
                  </a:schemeClr>
                </a:solidFill>
              </a:rPr>
              <a:t>*see </a:t>
            </a:r>
            <a:r>
              <a:rPr lang="en-US" sz="1300" dirty="0">
                <a:solidFill>
                  <a:schemeClr val="accent6">
                    <a:lumMod val="75000"/>
                  </a:schemeClr>
                </a:solidFill>
              </a:rPr>
              <a:t>presentation by </a:t>
            </a:r>
            <a:r>
              <a:rPr lang="en-US" sz="1300" dirty="0" smtClean="0">
                <a:solidFill>
                  <a:schemeClr val="accent6">
                    <a:lumMod val="75000"/>
                  </a:schemeClr>
                </a:solidFill>
              </a:rPr>
              <a:t>C. Hernalsteens &amp; D. </a:t>
            </a:r>
            <a:r>
              <a:rPr lang="en-US" sz="1300" dirty="0" smtClean="0">
                <a:solidFill>
                  <a:schemeClr val="accent6">
                    <a:lumMod val="75000"/>
                  </a:schemeClr>
                </a:solidFill>
              </a:rPr>
              <a:t>Wollmann</a:t>
            </a:r>
            <a:r>
              <a:rPr lang="en-GB" sz="1300" dirty="0" smtClean="0">
                <a:solidFill>
                  <a:schemeClr val="accent6">
                    <a:lumMod val="75000"/>
                  </a:schemeClr>
                </a:solidFill>
              </a:rPr>
              <a:t> about the criticality of </a:t>
            </a:r>
            <a:r>
              <a:rPr lang="en-GB" sz="1300" dirty="0">
                <a:solidFill>
                  <a:schemeClr val="accent6">
                    <a:lumMod val="75000"/>
                  </a:schemeClr>
                </a:solidFill>
              </a:rPr>
              <a:t>fast </a:t>
            </a:r>
            <a:r>
              <a:rPr lang="en-GB" sz="1300" dirty="0" smtClean="0">
                <a:solidFill>
                  <a:schemeClr val="accent6">
                    <a:lumMod val="75000"/>
                  </a:schemeClr>
                </a:solidFill>
              </a:rPr>
              <a:t>failures (Wed 16h30)</a:t>
            </a:r>
            <a:endParaRPr lang="en-US" sz="1600" dirty="0"/>
          </a:p>
          <a:p>
            <a:pPr algn="just"/>
            <a:r>
              <a:rPr lang="en-US" sz="1600" dirty="0"/>
              <a:t>Fast transients (up to 5 kV) applied by capacitive coupling to the monitoring and power cables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Present baseline sensors (main current transformer from Schneider and branch current transformers from </a:t>
            </a:r>
            <a:r>
              <a:rPr lang="en-US" sz="1600" dirty="0" err="1"/>
              <a:t>N.Talema</a:t>
            </a:r>
            <a:r>
              <a:rPr lang="en-US" sz="1600" dirty="0"/>
              <a:t>) found sufficient to detect a spurious trigger with the new requirements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Nevertheless, two </a:t>
            </a:r>
            <a:r>
              <a:rPr lang="en-US" sz="1600" dirty="0" err="1"/>
              <a:t>Rogowski</a:t>
            </a:r>
            <a:r>
              <a:rPr lang="en-US" sz="1600" dirty="0"/>
              <a:t> coils have been added (negligible delay and cost impact) in order to have a complementary method detection, and also faster in case of future change of requirements</a:t>
            </a:r>
            <a:endParaRPr lang="en-US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B7B82-DC78-993C-6CF1-740688F99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5148064" y="772398"/>
            <a:ext cx="3995936" cy="4371949"/>
            <a:chOff x="3765257" y="2265920"/>
            <a:chExt cx="2180623" cy="2907498"/>
          </a:xfrm>
        </p:grpSpPr>
        <p:pic>
          <p:nvPicPr>
            <p:cNvPr id="23" name="Picture 22" descr="A picture containing indoor, equipment, cluttered&#10;&#10;Description automatically generated">
              <a:extLst>
                <a:ext uri="{FF2B5EF4-FFF2-40B4-BE49-F238E27FC236}">
                  <a16:creationId xmlns:a16="http://schemas.microsoft.com/office/drawing/2014/main" id="{AA7127F4-0506-0E3B-BE3C-29EC0B8E5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401820" y="2629357"/>
              <a:ext cx="2907498" cy="218062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B4EA53-14AE-1EC8-7B43-99255BB99F7D}"/>
                </a:ext>
              </a:extLst>
            </p:cNvPr>
            <p:cNvSpPr txBox="1"/>
            <p:nvPr/>
          </p:nvSpPr>
          <p:spPr>
            <a:xfrm>
              <a:off x="4195079" y="4869501"/>
              <a:ext cx="1727003" cy="204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Burst/Fast transient tests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849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Accomplished milestones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64CEFE-7ECC-4A13-A959-0BF2050B4062}"/>
              </a:ext>
            </a:extLst>
          </p:cNvPr>
          <p:cNvSpPr txBox="1">
            <a:spLocks/>
          </p:cNvSpPr>
          <p:nvPr/>
        </p:nvSpPr>
        <p:spPr>
          <a:xfrm>
            <a:off x="612000" y="709434"/>
            <a:ext cx="8352488" cy="1018454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 fontScale="925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500" dirty="0"/>
              <a:t>Qualification of CLIQv3 prototype </a:t>
            </a:r>
            <a:r>
              <a:rPr lang="en-US" sz="2600" dirty="0"/>
              <a:t>finished in 2022</a:t>
            </a:r>
          </a:p>
          <a:p>
            <a:pPr algn="just"/>
            <a:r>
              <a:rPr lang="en-GB" sz="2500" dirty="0"/>
              <a:t>Worldwide shortage of electronics forced the re-design of most of the CLIQ boards during 2022 </a:t>
            </a:r>
          </a:p>
          <a:p>
            <a:endParaRPr lang="en-GB" sz="2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19EEAD2-D129-45CE-9C95-3941D25DA5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694"/>
          <a:stretch/>
        </p:blipFill>
        <p:spPr>
          <a:xfrm>
            <a:off x="5724128" y="1679907"/>
            <a:ext cx="3151900" cy="346350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864CEFE-7ECC-4A13-A959-0BF2050B4062}"/>
              </a:ext>
            </a:extLst>
          </p:cNvPr>
          <p:cNvSpPr txBox="1">
            <a:spLocks/>
          </p:cNvSpPr>
          <p:nvPr/>
        </p:nvSpPr>
        <p:spPr>
          <a:xfrm>
            <a:off x="1602000" y="1831610"/>
            <a:ext cx="4742284" cy="36048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pic>
        <p:nvPicPr>
          <p:cNvPr id="11" name="Picture 10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8AADE92C-D4B2-E859-0392-4A86B7A43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27888"/>
            <a:ext cx="4644008" cy="3415522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F679CA6-0AAE-47F3-8B53-3DFC2195E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4EA53-14AE-1EC8-7B43-99255BB99F7D}"/>
              </a:ext>
            </a:extLst>
          </p:cNvPr>
          <p:cNvSpPr txBox="1"/>
          <p:nvPr/>
        </p:nvSpPr>
        <p:spPr>
          <a:xfrm>
            <a:off x="6715828" y="4563327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CLIQv3 prototype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A53-14AE-1EC8-7B43-99255BB99F7D}"/>
              </a:ext>
            </a:extLst>
          </p:cNvPr>
          <p:cNvSpPr txBox="1"/>
          <p:nvPr/>
        </p:nvSpPr>
        <p:spPr>
          <a:xfrm>
            <a:off x="612000" y="443254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CLIQv3 prototype qualification 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Ongoing activities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64CEFE-7ECC-4A13-A959-0BF2050B4062}"/>
              </a:ext>
            </a:extLst>
          </p:cNvPr>
          <p:cNvSpPr txBox="1">
            <a:spLocks/>
          </p:cNvSpPr>
          <p:nvPr/>
        </p:nvSpPr>
        <p:spPr>
          <a:xfrm>
            <a:off x="683568" y="843558"/>
            <a:ext cx="5400600" cy="351850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CLIQ pre-series unit being assembled 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Green light given for their pre-series production of the recently re-designed CLIQ boards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/>
              <a:t>Control &amp; monitoring boards firmware development</a:t>
            </a:r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F679CA6-0AAE-47F3-8B53-3DFC2195E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  <p:pic>
        <p:nvPicPr>
          <p:cNvPr id="11" name="Picture 10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945F1AFD-8915-49B7-82E1-E3AF9236CD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30844" y="2228266"/>
            <a:ext cx="3056589" cy="27738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288" y="0"/>
            <a:ext cx="2635624" cy="1976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B4EA53-14AE-1EC8-7B43-99255BB99F7D}"/>
              </a:ext>
            </a:extLst>
          </p:cNvPr>
          <p:cNvSpPr txBox="1"/>
          <p:nvPr/>
        </p:nvSpPr>
        <p:spPr>
          <a:xfrm>
            <a:off x="6372199" y="4214084"/>
            <a:ext cx="2674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One of the CLIQ control boards re-designed due to the shortage of components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A53-14AE-1EC8-7B43-99255BB99F7D}"/>
              </a:ext>
            </a:extLst>
          </p:cNvPr>
          <p:cNvSpPr txBox="1"/>
          <p:nvPr/>
        </p:nvSpPr>
        <p:spPr>
          <a:xfrm>
            <a:off x="6532643" y="1676467"/>
            <a:ext cx="3164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CLIQ pre-series unit assembly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01F50-0D9E-4D0E-BC72-3B9647B3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4D096-882B-4F7B-8F1A-8977C7026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E3071AA-7E89-41E6-855F-7CF37219E7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4703880"/>
              </p:ext>
            </p:extLst>
          </p:nvPr>
        </p:nvGraphicFramePr>
        <p:xfrm>
          <a:off x="1259632" y="884683"/>
          <a:ext cx="7128792" cy="3192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833B9-D186-4DC3-9280-0954E8777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5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E243D-5122-4B7F-B2BF-7E5C9E466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1EBC0-EEDE-4F27-8F4C-6C0EFA9C2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915566"/>
            <a:ext cx="7272808" cy="3321144"/>
          </a:xfrm>
        </p:spPr>
        <p:txBody>
          <a:bodyPr>
            <a:normAutofit/>
          </a:bodyPr>
          <a:lstStyle/>
          <a:p>
            <a:pPr algn="just"/>
            <a:r>
              <a:rPr lang="en-GB" sz="2000" dirty="0"/>
              <a:t>CLIQ machine version prototype fully qualified</a:t>
            </a:r>
          </a:p>
          <a:p>
            <a:pPr algn="just"/>
            <a:r>
              <a:rPr lang="en-GB" sz="2000" dirty="0"/>
              <a:t>Dependability studies validated by the reliability run (more than 8000 discharges)</a:t>
            </a:r>
          </a:p>
          <a:p>
            <a:pPr algn="just"/>
            <a:r>
              <a:rPr lang="en-GB" sz="2000" dirty="0"/>
              <a:t>CE marking studies (including safety assessment) for CLIQv2, CLIQv3 immunity tests performed</a:t>
            </a:r>
          </a:p>
          <a:p>
            <a:pPr algn="just"/>
            <a:r>
              <a:rPr lang="en-US" sz="2000" dirty="0"/>
              <a:t>CLIQ Machine version (v3) pre-series being assembled</a:t>
            </a:r>
            <a:endParaRPr lang="en-GB" sz="2000" dirty="0"/>
          </a:p>
          <a:p>
            <a:pPr algn="just"/>
            <a:r>
              <a:rPr lang="en-GB" sz="2000" dirty="0"/>
              <a:t>CE marking and CLIQ String production expected in Q2 2023 (as long as a all components are delivered according to present information from suppliers) </a:t>
            </a:r>
          </a:p>
          <a:p>
            <a:pPr algn="just"/>
            <a:endParaRPr lang="en-GB" sz="2000" dirty="0"/>
          </a:p>
          <a:p>
            <a:pPr algn="just"/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02F67-9C8B-4295-9C58-C1419BDFB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82FDC97-60C3-4F9F-A07D-387707E5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16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688" y="2302657"/>
            <a:ext cx="5442765" cy="919350"/>
          </a:xfrm>
        </p:spPr>
        <p:txBody>
          <a:bodyPr/>
          <a:lstStyle/>
          <a:p>
            <a:r>
              <a:rPr lang="en-US" dirty="0"/>
              <a:t>Thank you very much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11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04B15-EE8C-45D9-BAE3-F1FDBAF6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7C741-4118-4BBB-B657-30C712639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857099"/>
            <a:ext cx="6686112" cy="3680222"/>
          </a:xfrm>
        </p:spPr>
        <p:txBody>
          <a:bodyPr>
            <a:normAutofit/>
          </a:bodyPr>
          <a:lstStyle/>
          <a:p>
            <a:pPr lvl="1"/>
            <a:r>
              <a:rPr lang="en-US" sz="2400" b="1" dirty="0"/>
              <a:t>Key figures </a:t>
            </a:r>
          </a:p>
          <a:p>
            <a:pPr lvl="1"/>
            <a:r>
              <a:rPr lang="en-US" sz="2400" b="1" dirty="0"/>
              <a:t>From prototypes to machine version</a:t>
            </a:r>
          </a:p>
          <a:p>
            <a:pPr lvl="1"/>
            <a:r>
              <a:rPr lang="en-US" sz="2400" b="1" dirty="0"/>
              <a:t>Accomplished milestones</a:t>
            </a:r>
          </a:p>
          <a:p>
            <a:pPr lvl="1"/>
            <a:r>
              <a:rPr lang="en-US" sz="2400" b="1" dirty="0"/>
              <a:t>Ongoing activities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47115-6F68-4C88-AF38-44A800FE3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CA826-3FF4-4303-A13D-644AF8A79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3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F19BA-D755-4068-B805-1688328BE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B7244-2777-46FF-80E5-4C1E7F2E1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/>
              <a:t>Coupling-Loss Induced Quench (CLIQ) is a quench protection method based on a discharge resulting in high inter-filament and inter-strand coupling losses </a:t>
            </a:r>
          </a:p>
          <a:p>
            <a:pPr algn="just"/>
            <a:endParaRPr lang="en-US" sz="2400" dirty="0"/>
          </a:p>
          <a:p>
            <a:pPr algn="just"/>
            <a:r>
              <a:rPr lang="en-GB" sz="2400" b="1" dirty="0"/>
              <a:t>CLIQ is in the baseline of the HL-LHC </a:t>
            </a:r>
            <a:r>
              <a:rPr lang="en-GB" sz="2400" dirty="0"/>
              <a:t>project </a:t>
            </a:r>
            <a:r>
              <a:rPr lang="en-GB" sz="2400" b="1" dirty="0"/>
              <a:t>for the protection of  the new Inner Triplet magnets</a:t>
            </a:r>
            <a:r>
              <a:rPr lang="en-GB" sz="2400" dirty="0"/>
              <a:t> that will be installed during LS3 </a:t>
            </a:r>
          </a:p>
          <a:p>
            <a:pPr algn="just"/>
            <a:endParaRPr lang="en-GB" sz="18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662D1-6BB1-4BF8-8A71-5995FF4C0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E12A6E-0628-49D8-A6BA-15634373E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77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747617"/>
              </p:ext>
            </p:extLst>
          </p:nvPr>
        </p:nvGraphicFramePr>
        <p:xfrm>
          <a:off x="1763688" y="522972"/>
          <a:ext cx="5764504" cy="212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4" imgW="8048485" imgH="2971800" progId="Visio.Drawing.15">
                  <p:embed/>
                </p:oleObj>
              </mc:Choice>
              <mc:Fallback>
                <p:oleObj r:id="rId4" imgW="8048485" imgH="2971800" progId="Visio.Drawing.15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22972"/>
                        <a:ext cx="5764504" cy="2125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CLIQ. Numbers and key parameters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95990" y="2911796"/>
            <a:ext cx="2916324" cy="1728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</a:rPr>
              <a:t>Q1 and Q3: </a:t>
            </a:r>
            <a:r>
              <a:rPr lang="en-US" sz="1400" dirty="0">
                <a:latin typeface="Calibri" panose="020F0502020204030204" pitchFamily="34" charset="0"/>
              </a:rPr>
              <a:t>2 CLIQ units each, with V=600 V, 40 mF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</a:rPr>
              <a:t>Q2a and Q2b: </a:t>
            </a:r>
            <a:r>
              <a:rPr lang="en-US" sz="1400" dirty="0">
                <a:latin typeface="Calibri" panose="020F0502020204030204" pitchFamily="34" charset="0"/>
              </a:rPr>
              <a:t>1 CLIQ unit each, with V=1000 V, 40 mF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I peak ~ 2- 3 kA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Triggering time = 1 </a:t>
            </a:r>
            <a:r>
              <a:rPr lang="en-US" sz="1400" dirty="0" err="1">
                <a:latin typeface="Calibri" panose="020F0502020204030204" pitchFamily="34" charset="0"/>
              </a:rPr>
              <a:t>ms</a:t>
            </a:r>
            <a:endParaRPr lang="en-US" sz="1400" dirty="0">
              <a:latin typeface="Calibri" panose="020F0502020204030204" pitchFamily="34" charset="0"/>
            </a:endParaRP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Resistance CLIQ circuit &lt; 50 </a:t>
            </a:r>
            <a:r>
              <a:rPr lang="en-US" sz="1400" dirty="0" err="1">
                <a:latin typeface="Calibri" panose="020F0502020204030204" pitchFamily="34" charset="0"/>
              </a:rPr>
              <a:t>m</a:t>
            </a:r>
            <a:r>
              <a:rPr lang="en-US" sz="1400" dirty="0" err="1">
                <a:latin typeface="Symbol" panose="05050102010706020507" pitchFamily="18" charset="2"/>
              </a:rPr>
              <a:t>W</a:t>
            </a:r>
            <a:endParaRPr lang="en-US" sz="1400" dirty="0">
              <a:latin typeface="Symbol" panose="05050102010706020507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75917" y="2911796"/>
            <a:ext cx="225850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1350" b="1" dirty="0"/>
              <a:t>The Inner </a:t>
            </a:r>
            <a:r>
              <a:rPr lang="en-GB" altLang="en-US" sz="1350" b="1"/>
              <a:t>Triplet circuit needs </a:t>
            </a:r>
            <a:r>
              <a:rPr lang="en-GB" altLang="en-US" sz="1350" dirty="0"/>
              <a:t>6 CLIQ units for QP (+ 48 DQHDS) per IP side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530225" y="2878689"/>
            <a:ext cx="3082089" cy="1775464"/>
          </a:xfrm>
          <a:prstGeom prst="roundRect">
            <a:avLst>
              <a:gd name="adj" fmla="val 7932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ounded Rectangle 11"/>
          <p:cNvSpPr/>
          <p:nvPr/>
        </p:nvSpPr>
        <p:spPr>
          <a:xfrm>
            <a:off x="5266247" y="2856033"/>
            <a:ext cx="2368177" cy="979092"/>
          </a:xfrm>
          <a:prstGeom prst="roundRect">
            <a:avLst>
              <a:gd name="adj" fmla="val 7932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TextBox 12"/>
          <p:cNvSpPr txBox="1"/>
          <p:nvPr/>
        </p:nvSpPr>
        <p:spPr>
          <a:xfrm>
            <a:off x="4940849" y="3980079"/>
            <a:ext cx="2871511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24 CLIQ in the machine</a:t>
            </a:r>
          </a:p>
          <a:p>
            <a:r>
              <a:rPr lang="en-US" b="1" dirty="0">
                <a:solidFill>
                  <a:srgbClr val="FFC000"/>
                </a:solidFill>
              </a:rPr>
              <a:t>6+2 CLIQ for the String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5" name="Group 4"/>
          <p:cNvGrpSpPr/>
          <p:nvPr/>
        </p:nvGrpSpPr>
        <p:grpSpPr>
          <a:xfrm>
            <a:off x="2469485" y="2456796"/>
            <a:ext cx="4463990" cy="288935"/>
            <a:chOff x="1461942" y="2415113"/>
            <a:chExt cx="4126791" cy="232708"/>
          </a:xfrm>
        </p:grpSpPr>
        <p:sp>
          <p:nvSpPr>
            <p:cNvPr id="21" name="Rectangle 20"/>
            <p:cNvSpPr/>
            <p:nvPr/>
          </p:nvSpPr>
          <p:spPr>
            <a:xfrm>
              <a:off x="2924944" y="2448685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11839" y="2448685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91209" y="2422228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62940" y="2415113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461942" y="2433556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197771" y="2437689"/>
              <a:ext cx="225793" cy="19913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1DA67281-C5AA-4FD4-AB78-1D194B4E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5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48277" y="159309"/>
            <a:ext cx="4542075" cy="4050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GB" dirty="0" err="1"/>
              <a:t>rototypes</a:t>
            </a:r>
            <a:r>
              <a:rPr lang="en-GB" dirty="0"/>
              <a:t> timeline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67545" y="4116289"/>
            <a:ext cx="8065337" cy="721698"/>
            <a:chOff x="1342691" y="2044075"/>
            <a:chExt cx="6055369" cy="724458"/>
          </a:xfrm>
        </p:grpSpPr>
        <p:sp>
          <p:nvSpPr>
            <p:cNvPr id="43" name="Striped Right Arrow 42"/>
            <p:cNvSpPr/>
            <p:nvPr/>
          </p:nvSpPr>
          <p:spPr>
            <a:xfrm>
              <a:off x="1342691" y="2044075"/>
              <a:ext cx="5730660" cy="517442"/>
            </a:xfrm>
            <a:prstGeom prst="stripedRightArrow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  <a:latin typeface="Arial"/>
                </a:rPr>
                <a:t>CLIQ prototypes timeline</a:t>
              </a:r>
              <a:endParaRPr lang="en-GB" sz="16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411710" y="2416106"/>
              <a:ext cx="5352221" cy="262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>
                  <a:solidFill>
                    <a:prstClr val="black"/>
                  </a:solidFill>
                  <a:latin typeface="Arial"/>
                </a:rPr>
                <a:t>2015					2017				2021</a:t>
              </a:r>
              <a:endParaRPr lang="en-GB" sz="28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CB260F-4D16-67CA-E3A5-62637C366242}"/>
                </a:ext>
              </a:extLst>
            </p:cNvPr>
            <p:cNvSpPr/>
            <p:nvPr/>
          </p:nvSpPr>
          <p:spPr>
            <a:xfrm>
              <a:off x="6508745" y="2397788"/>
              <a:ext cx="889315" cy="370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GB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467544" y="559163"/>
            <a:ext cx="8496944" cy="35856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1803" y="1071555"/>
            <a:ext cx="4299080" cy="2720858"/>
            <a:chOff x="580801" y="1020450"/>
            <a:chExt cx="5803982" cy="3737395"/>
          </a:xfrm>
        </p:grpSpPr>
        <p:grpSp>
          <p:nvGrpSpPr>
            <p:cNvPr id="32" name="Group 31"/>
            <p:cNvGrpSpPr/>
            <p:nvPr/>
          </p:nvGrpSpPr>
          <p:grpSpPr>
            <a:xfrm>
              <a:off x="580801" y="1993111"/>
              <a:ext cx="2190300" cy="2668242"/>
              <a:chOff x="-1155329" y="336306"/>
              <a:chExt cx="2190300" cy="2668242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155329" y="336306"/>
                <a:ext cx="2190300" cy="2668242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381763" y="2683486"/>
                <a:ext cx="538395" cy="24633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prstClr val="white"/>
                    </a:solidFill>
                    <a:latin typeface="Arial"/>
                  </a:rPr>
                  <a:t>v1</a:t>
                </a:r>
                <a:endParaRPr lang="en-GB" sz="900" b="1" dirty="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410176" y="1020450"/>
              <a:ext cx="2501460" cy="3737395"/>
              <a:chOff x="225520" y="1418983"/>
              <a:chExt cx="2501460" cy="373739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5520" y="1418983"/>
                <a:ext cx="2501460" cy="373739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115517" y="4743249"/>
                <a:ext cx="457379" cy="30259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prstClr val="white"/>
                    </a:solidFill>
                    <a:latin typeface="Arial"/>
                  </a:rPr>
                  <a:t>v2</a:t>
                </a:r>
                <a:endParaRPr lang="en-GB" sz="900" b="1" dirty="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6" name="Right Arrow 5"/>
            <p:cNvSpPr/>
            <p:nvPr/>
          </p:nvSpPr>
          <p:spPr>
            <a:xfrm>
              <a:off x="6047517" y="3133427"/>
              <a:ext cx="337266" cy="30083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2937028" y="3169000"/>
              <a:ext cx="337267" cy="30083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</p:grpSp>
      <p:pic>
        <p:nvPicPr>
          <p:cNvPr id="8" name="Picture 7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BC232089-0B35-4CE5-9052-68F612966C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1532" y="693572"/>
            <a:ext cx="2952876" cy="33788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5DDDF27-400D-4012-86B0-5E519E7E5805}"/>
              </a:ext>
            </a:extLst>
          </p:cNvPr>
          <p:cNvSpPr/>
          <p:nvPr/>
        </p:nvSpPr>
        <p:spPr>
          <a:xfrm>
            <a:off x="7626216" y="3563907"/>
            <a:ext cx="348557" cy="22694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prstClr val="white"/>
                </a:solidFill>
                <a:latin typeface="Arial"/>
              </a:rPr>
              <a:t>v3</a:t>
            </a:r>
            <a:endParaRPr lang="en-GB" sz="9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91533" y="3718128"/>
            <a:ext cx="2334683" cy="8912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b="1" dirty="0">
                <a:solidFill>
                  <a:schemeClr val="tx1"/>
                </a:solidFill>
              </a:rPr>
              <a:t>CLIQ unit = CLIQv3 unit = Machine Version unit</a:t>
            </a:r>
            <a:endParaRPr lang="en-GB" sz="1200" b="1" dirty="0">
              <a:solidFill>
                <a:schemeClr val="tx1"/>
              </a:solidFill>
            </a:endParaRPr>
          </a:p>
          <a:p>
            <a:pPr lvl="0"/>
            <a:endParaRPr lang="en-GB" sz="1050" dirty="0"/>
          </a:p>
          <a:p>
            <a:endParaRPr lang="en-GB" sz="1238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EE5D2A7-F15A-4866-9CD4-740C58FE9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5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v3 - Machine 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059832" y="4456583"/>
            <a:ext cx="383442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Layout of the CLIQ machine version</a:t>
            </a:r>
            <a:endParaRPr lang="en-GB" sz="1600" b="1" dirty="0"/>
          </a:p>
        </p:txBody>
      </p:sp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376" y="540337"/>
            <a:ext cx="6242999" cy="38741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8005" y="648155"/>
            <a:ext cx="1035436" cy="3639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tx2"/>
              </a:solidFill>
            </a:endParaRPr>
          </a:p>
          <a:p>
            <a:pPr algn="ctr"/>
            <a:r>
              <a:rPr lang="en-US" sz="1200" b="1" dirty="0">
                <a:solidFill>
                  <a:schemeClr val="tx2"/>
                </a:solidFill>
              </a:rPr>
              <a:t>  CLIQ v3</a:t>
            </a: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Redundant trigger</a:t>
            </a:r>
          </a:p>
          <a:p>
            <a:pPr algn="ctr"/>
            <a:endParaRPr lang="en-US" sz="1050" dirty="0">
              <a:solidFill>
                <a:schemeClr val="tx2"/>
              </a:solidFill>
            </a:endParaRP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Redundant 230 </a:t>
            </a: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VAC power supply</a:t>
            </a:r>
          </a:p>
          <a:p>
            <a:pPr algn="ctr"/>
            <a:endParaRPr lang="en-US" sz="1050" dirty="0">
              <a:solidFill>
                <a:schemeClr val="tx2"/>
              </a:solidFill>
            </a:endParaRP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Capacitor bank in square configuration (4x40 mF, 1000 V DC)</a:t>
            </a:r>
          </a:p>
          <a:p>
            <a:pPr algn="ctr"/>
            <a:endParaRPr lang="en-US" sz="1050" dirty="0">
              <a:solidFill>
                <a:schemeClr val="tx2"/>
              </a:solidFill>
            </a:endParaRP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Monitoring and control unit</a:t>
            </a:r>
          </a:p>
          <a:p>
            <a:pPr algn="ctr"/>
            <a:endParaRPr lang="en-US" sz="1050" dirty="0">
              <a:solidFill>
                <a:schemeClr val="tx2"/>
              </a:solidFill>
            </a:endParaRP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C=40 mF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3603CA9-31CB-479D-9FBA-90CF3D2F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29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BB1BB99-2CBE-4EF2-8E3C-DB4739F7A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7664" y="4837277"/>
            <a:ext cx="6453336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F923812-2F4C-46FA-8271-AB519DE6D391}"/>
              </a:ext>
            </a:extLst>
          </p:cNvPr>
          <p:cNvSpPr txBox="1">
            <a:spLocks/>
          </p:cNvSpPr>
          <p:nvPr/>
        </p:nvSpPr>
        <p:spPr>
          <a:xfrm>
            <a:off x="3000058" y="4148862"/>
            <a:ext cx="3433772" cy="108902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r>
              <a:rPr lang="en-US" sz="1200" b="1" dirty="0">
                <a:solidFill>
                  <a:srgbClr val="5A5A5A"/>
                </a:solidFill>
                <a:latin typeface="Arial"/>
              </a:rPr>
              <a:t>Conceptual Design Review – </a:t>
            </a:r>
            <a:r>
              <a:rPr lang="en-US" sz="1200" dirty="0">
                <a:solidFill>
                  <a:srgbClr val="5A5A5A"/>
                </a:solidFill>
                <a:latin typeface="Arial"/>
              </a:rPr>
              <a:t>	Apr 2020</a:t>
            </a:r>
          </a:p>
          <a:p>
            <a:pPr>
              <a:buClr>
                <a:srgbClr val="FB963C"/>
              </a:buClr>
            </a:pPr>
            <a:endParaRPr lang="en-US" sz="1200" dirty="0">
              <a:solidFill>
                <a:srgbClr val="5A5A5A"/>
              </a:solidFill>
              <a:latin typeface="Arial"/>
            </a:endParaRPr>
          </a:p>
          <a:p>
            <a:pPr>
              <a:buClr>
                <a:srgbClr val="FB963C"/>
              </a:buClr>
            </a:pPr>
            <a:r>
              <a:rPr lang="en-US" sz="1200" b="1" dirty="0">
                <a:solidFill>
                  <a:srgbClr val="5A5A5A"/>
                </a:solidFill>
                <a:latin typeface="Arial"/>
              </a:rPr>
              <a:t>Production Readiness Review </a:t>
            </a:r>
            <a:r>
              <a:rPr lang="en-US" sz="1200" dirty="0">
                <a:solidFill>
                  <a:srgbClr val="5A5A5A"/>
                </a:solidFill>
                <a:latin typeface="Arial"/>
              </a:rPr>
              <a:t>–  Dec 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944" y="-22696"/>
            <a:ext cx="5940000" cy="540000"/>
          </a:xfrm>
        </p:spPr>
        <p:txBody>
          <a:bodyPr/>
          <a:lstStyle/>
          <a:p>
            <a:r>
              <a:rPr lang="en-US" sz="1600" dirty="0"/>
              <a:t>Accomplished milestones 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B28E25D-A8E3-4103-884D-CDBF8CB2B3A0}"/>
              </a:ext>
            </a:extLst>
          </p:cNvPr>
          <p:cNvSpPr txBox="1">
            <a:spLocks/>
          </p:cNvSpPr>
          <p:nvPr/>
        </p:nvSpPr>
        <p:spPr>
          <a:xfrm>
            <a:off x="43808" y="3961265"/>
            <a:ext cx="3040489" cy="843162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Two CLIQ versions fully validated (</a:t>
            </a:r>
            <a:r>
              <a:rPr lang="en-GB" sz="2000" b="1" dirty="0"/>
              <a:t>11 units manufactured)</a:t>
            </a:r>
          </a:p>
          <a:p>
            <a:r>
              <a:rPr lang="en-US" sz="2000" dirty="0"/>
              <a:t>Industrialization of CLIQv2 units</a:t>
            </a:r>
            <a:endParaRPr lang="en-GB" sz="20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pic>
        <p:nvPicPr>
          <p:cNvPr id="21" name="Picture 20" descr="A picture containing text, indoor, floor, ceiling&#10;&#10;Description automatically generated">
            <a:extLst>
              <a:ext uri="{FF2B5EF4-FFF2-40B4-BE49-F238E27FC236}">
                <a16:creationId xmlns:a16="http://schemas.microsoft.com/office/drawing/2014/main" id="{6E49C9DD-92C3-494C-9637-FCC0150A973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273"/>
            <a:ext cx="2864919" cy="37138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7" y="1726463"/>
            <a:ext cx="1555956" cy="2036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13C4C19-C21D-4C74-8077-EC2A9EFF8C72}"/>
              </a:ext>
            </a:extLst>
          </p:cNvPr>
          <p:cNvSpPr/>
          <p:nvPr/>
        </p:nvSpPr>
        <p:spPr>
          <a:xfrm>
            <a:off x="7308304" y="396281"/>
            <a:ext cx="1738496" cy="8156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>
              <a:tabLst>
                <a:tab pos="228600" algn="l"/>
              </a:tabLst>
            </a:pPr>
            <a:r>
              <a:rPr lang="es-ES" sz="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E. Ravaioli, et al. </a:t>
            </a:r>
            <a:r>
              <a:rPr lang="en-GB" sz="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"Quench Protection Performance Measurements in the First MQXF Magnet Models," in IEEE Transactions on Applied Superconductivity, vol. 28, no. 3, pp. 1-6, April 2018, Art no. 4701606</a:t>
            </a:r>
            <a:endParaRPr lang="en-GB" sz="7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28600" algn="l"/>
              </a:tabLst>
            </a:pPr>
            <a:endParaRPr lang="en-US" sz="5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63ADE32-35AE-4315-9B9A-7A7355427209}"/>
              </a:ext>
            </a:extLst>
          </p:cNvPr>
          <p:cNvGrpSpPr/>
          <p:nvPr/>
        </p:nvGrpSpPr>
        <p:grpSpPr>
          <a:xfrm>
            <a:off x="4762068" y="363085"/>
            <a:ext cx="2372759" cy="2914748"/>
            <a:chOff x="-1" y="596139"/>
            <a:chExt cx="2645431" cy="311492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99B0E9E-9586-4859-B8E1-4BB2CC290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" y="596139"/>
              <a:ext cx="2645431" cy="24806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1DFC3BC-AEE5-4CC6-AFCF-7FE38A08440E}"/>
                </a:ext>
              </a:extLst>
            </p:cNvPr>
            <p:cNvSpPr txBox="1"/>
            <p:nvPr/>
          </p:nvSpPr>
          <p:spPr>
            <a:xfrm>
              <a:off x="-1" y="2671892"/>
              <a:ext cx="2645431" cy="10391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Comparison between MQXFS1b magnet discharges obtained by triggering outer-layer heaters only, or outer-layer heaters and one CLIQ unit charged to different voltage levels. Measured magnet current </a:t>
              </a:r>
              <a:r>
                <a:rPr lang="en-GB" sz="800" dirty="0" err="1"/>
                <a:t>Im</a:t>
              </a:r>
              <a:r>
                <a:rPr lang="en-GB" sz="800" dirty="0"/>
                <a:t> vs time</a:t>
              </a:r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64F842A-6F0E-403F-99D3-BA34FC08DE09}"/>
              </a:ext>
            </a:extLst>
          </p:cNvPr>
          <p:cNvSpPr txBox="1">
            <a:spLocks/>
          </p:cNvSpPr>
          <p:nvPr/>
        </p:nvSpPr>
        <p:spPr>
          <a:xfrm>
            <a:off x="7164288" y="1334318"/>
            <a:ext cx="1796846" cy="10547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Extensive R&amp;D program at the SM18 test facilities at CERN and at Fermilab with CLIQv1 and CLIQv2</a:t>
            </a:r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D96813-11CF-4251-A2CF-05C96623B61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0329" y="2953947"/>
            <a:ext cx="2683469" cy="20987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659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5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3970"/>
            <a:ext cx="4283816" cy="540000"/>
          </a:xfrm>
        </p:spPr>
        <p:txBody>
          <a:bodyPr/>
          <a:lstStyle/>
          <a:p>
            <a:r>
              <a:rPr lang="en-US" sz="2400" dirty="0"/>
              <a:t>Accomplished milestones 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4" name="Picture 13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582FF49A-0D1B-4990-95B0-777B69A0062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4812" y="1542180"/>
            <a:ext cx="2935576" cy="2201682"/>
          </a:xfrm>
          <a:prstGeom prst="rect">
            <a:avLst/>
          </a:prstGeom>
        </p:spPr>
      </p:pic>
      <p:sp>
        <p:nvSpPr>
          <p:cNvPr id="22" name="Content Placeholder 8">
            <a:extLst>
              <a:ext uri="{FF2B5EF4-FFF2-40B4-BE49-F238E27FC236}">
                <a16:creationId xmlns:a16="http://schemas.microsoft.com/office/drawing/2014/main" id="{EC1F5D77-4D33-4665-A144-C8E84742930B}"/>
              </a:ext>
            </a:extLst>
          </p:cNvPr>
          <p:cNvSpPr txBox="1">
            <a:spLocks/>
          </p:cNvSpPr>
          <p:nvPr/>
        </p:nvSpPr>
        <p:spPr>
          <a:xfrm>
            <a:off x="5436096" y="3756539"/>
            <a:ext cx="3344507" cy="847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C</a:t>
            </a:r>
            <a:r>
              <a:rPr lang="en-GB" sz="1600" b="1" dirty="0"/>
              <a:t>E marking studies of CLIQv2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7686302-4B31-40D7-A5CD-FF0720B7CE9A}"/>
              </a:ext>
            </a:extLst>
          </p:cNvPr>
          <p:cNvSpPr txBox="1">
            <a:spLocks/>
          </p:cNvSpPr>
          <p:nvPr/>
        </p:nvSpPr>
        <p:spPr>
          <a:xfrm>
            <a:off x="436635" y="653936"/>
            <a:ext cx="4639421" cy="10637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Reliability run with CLIQv2 units </a:t>
            </a:r>
            <a:r>
              <a:rPr lang="en-GB" sz="1500" dirty="0"/>
              <a:t>(&gt;8000 cycles of charge/discharge in nominal conditions)</a:t>
            </a:r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endParaRPr lang="en-US" sz="1575" dirty="0"/>
          </a:p>
          <a:p>
            <a:endParaRPr lang="en-GB" sz="1575" dirty="0"/>
          </a:p>
        </p:txBody>
      </p:sp>
      <p:pic>
        <p:nvPicPr>
          <p:cNvPr id="16" name="Content Placeholder 6">
            <a:extLst>
              <a:ext uri="{FF2B5EF4-FFF2-40B4-BE49-F238E27FC236}">
                <a16:creationId xmlns:a16="http://schemas.microsoft.com/office/drawing/2014/main" id="{9C5C532A-0502-4946-99B8-80573E7839D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" y="1419622"/>
            <a:ext cx="3983313" cy="3714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B72976-AFB2-462F-AC24-5D7FA8943AB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064" y="1"/>
            <a:ext cx="2852935" cy="2139701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118B2B4-652A-44BB-AD16-6583B9D1D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7813" y="4837277"/>
            <a:ext cx="5678388" cy="2025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071D52F-2567-C5EF-1883-5D2BAEF65944}"/>
              </a:ext>
            </a:extLst>
          </p:cNvPr>
          <p:cNvSpPr txBox="1">
            <a:spLocks/>
          </p:cNvSpPr>
          <p:nvPr/>
        </p:nvSpPr>
        <p:spPr>
          <a:xfrm>
            <a:off x="3991692" y="4087533"/>
            <a:ext cx="5055107" cy="94973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Core system of CLIQv1, v2 and v3 is the same, so previous prototypes, already in SM18 and </a:t>
            </a:r>
            <a:r>
              <a:rPr lang="en-US" sz="1600" dirty="0" err="1" smtClean="0"/>
              <a:t>Fermilab</a:t>
            </a:r>
            <a:r>
              <a:rPr lang="en-US" sz="1600" dirty="0" smtClean="0"/>
              <a:t> </a:t>
            </a:r>
            <a:r>
              <a:rPr lang="en-US" sz="1600" dirty="0"/>
              <a:t>are considered reliable and safe </a:t>
            </a:r>
          </a:p>
          <a:p>
            <a:r>
              <a:rPr lang="en-US" sz="1600" dirty="0"/>
              <a:t>CE marking will be eventually repeated on the CLIQv3 units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0325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B4F60-15A9-41FC-AFE5-C6412A40C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7514"/>
            <a:ext cx="6984776" cy="540000"/>
          </a:xfrm>
        </p:spPr>
        <p:txBody>
          <a:bodyPr/>
          <a:lstStyle/>
          <a:p>
            <a:pPr algn="l"/>
            <a:r>
              <a:rPr lang="en-US" dirty="0"/>
              <a:t>Accomplished milestones.</a:t>
            </a:r>
            <a:br>
              <a:rPr lang="en-US" dirty="0"/>
            </a:br>
            <a:r>
              <a:rPr lang="en-US" dirty="0"/>
              <a:t>Qualification and production of of CLIQ capacitors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AE121-FECC-454A-A34B-5D543D017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12857"/>
            <a:ext cx="5796135" cy="937269"/>
          </a:xfrm>
        </p:spPr>
        <p:txBody>
          <a:bodyPr>
            <a:normAutofit/>
          </a:bodyPr>
          <a:lstStyle/>
          <a:p>
            <a:r>
              <a:rPr lang="en-US" sz="1800" b="1" dirty="0"/>
              <a:t>Capacitors for the String already delivered (Q1 2022)</a:t>
            </a:r>
            <a:endParaRPr lang="en-GB" sz="1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31C9F-8C3B-40B9-A273-72EB77603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DD164C-D9F3-49F2-BA10-0CF7257E10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19" r="20982"/>
          <a:stretch/>
        </p:blipFill>
        <p:spPr>
          <a:xfrm>
            <a:off x="1188671" y="1474713"/>
            <a:ext cx="2303575" cy="18457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E87DB9-04CF-4774-8C97-526BFCF01C1B}"/>
              </a:ext>
            </a:extLst>
          </p:cNvPr>
          <p:cNvSpPr txBox="1"/>
          <p:nvPr/>
        </p:nvSpPr>
        <p:spPr>
          <a:xfrm>
            <a:off x="1188670" y="3312826"/>
            <a:ext cx="2073862" cy="27699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Endurance tests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AF97D1-A73E-4D8C-B6E5-61D769862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027" y="756540"/>
            <a:ext cx="1797445" cy="21859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34F19C-C2DD-48B6-833D-6C3DF82A48AE}"/>
              </a:ext>
            </a:extLst>
          </p:cNvPr>
          <p:cNvSpPr txBox="1"/>
          <p:nvPr/>
        </p:nvSpPr>
        <p:spPr>
          <a:xfrm>
            <a:off x="7156005" y="2978691"/>
            <a:ext cx="1598647" cy="26161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Thermal stability test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929C81-5478-4C9A-BE60-299142D655FA}"/>
              </a:ext>
            </a:extLst>
          </p:cNvPr>
          <p:cNvSpPr txBox="1"/>
          <p:nvPr/>
        </p:nvSpPr>
        <p:spPr>
          <a:xfrm>
            <a:off x="3924823" y="2942443"/>
            <a:ext cx="1952769" cy="26161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Self-healing tests</a:t>
            </a:r>
            <a:endParaRPr lang="en-GB" sz="11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0DE9C2-D2F2-498B-BA5F-108221DB19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60" b="18243"/>
          <a:stretch/>
        </p:blipFill>
        <p:spPr>
          <a:xfrm>
            <a:off x="3850852" y="1233369"/>
            <a:ext cx="2303575" cy="16561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6821C1-452F-4701-8429-317CC4B1D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9" y="3620563"/>
            <a:ext cx="3117780" cy="14167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C3D622-C042-481E-AA1D-B3ECB726AB5F}"/>
              </a:ext>
            </a:extLst>
          </p:cNvPr>
          <p:cNvSpPr txBox="1"/>
          <p:nvPr/>
        </p:nvSpPr>
        <p:spPr>
          <a:xfrm>
            <a:off x="2386288" y="4594487"/>
            <a:ext cx="2362883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Inversion tests 80%</a:t>
            </a:r>
            <a:endParaRPr lang="en-GB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235BD6-F8FF-4A1D-A6F6-B13AA82AB9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0088" y="3297361"/>
            <a:ext cx="2810913" cy="184613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3798C-C345-86F3-5A70-1A71F0C7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12th HL-LHC Collaboration Meeting.    David Carrillo on behalf of the CLIQ project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22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983</Words>
  <Application>Microsoft Office PowerPoint</Application>
  <PresentationFormat>On-screen Show (16:9)</PresentationFormat>
  <Paragraphs>221</Paragraphs>
  <Slides>15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Wingdings</vt:lpstr>
      <vt:lpstr>Thème Office</vt:lpstr>
      <vt:lpstr>Visio.Drawing.15</vt:lpstr>
      <vt:lpstr>CLIQ - experience from prototype production &amp; fabrication status</vt:lpstr>
      <vt:lpstr>Contents</vt:lpstr>
      <vt:lpstr>Introduction</vt:lpstr>
      <vt:lpstr>CLIQ. Numbers and key parameters</vt:lpstr>
      <vt:lpstr>Prototypes timeline</vt:lpstr>
      <vt:lpstr>CLIQ v3 - Machine version</vt:lpstr>
      <vt:lpstr>Accomplished milestones </vt:lpstr>
      <vt:lpstr>Accomplished milestones </vt:lpstr>
      <vt:lpstr>Accomplished milestones. Qualification and production of of CLIQ capacitors</vt:lpstr>
      <vt:lpstr>Accomplished milestones.  Spurious triggering detection </vt:lpstr>
      <vt:lpstr>Accomplished milestones</vt:lpstr>
      <vt:lpstr>Ongoing activities</vt:lpstr>
      <vt:lpstr>Next steps</vt:lpstr>
      <vt:lpstr>CONCLUSIONS</vt:lpstr>
      <vt:lpstr>Thank you very much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2021-06-21T06:54:35Z</dcterms:created>
  <dcterms:modified xsi:type="dcterms:W3CDTF">2022-09-22T05:25:59Z</dcterms:modified>
</cp:coreProperties>
</file>