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0"/>
  </p:notesMasterIdLst>
  <p:sldIdLst>
    <p:sldId id="300" r:id="rId5"/>
    <p:sldId id="596" r:id="rId6"/>
    <p:sldId id="597" r:id="rId7"/>
    <p:sldId id="350" r:id="rId8"/>
    <p:sldId id="331" r:id="rId9"/>
    <p:sldId id="607" r:id="rId10"/>
    <p:sldId id="600" r:id="rId11"/>
    <p:sldId id="601" r:id="rId12"/>
    <p:sldId id="602" r:id="rId13"/>
    <p:sldId id="603" r:id="rId14"/>
    <p:sldId id="604" r:id="rId15"/>
    <p:sldId id="605" r:id="rId16"/>
    <p:sldId id="598" r:id="rId17"/>
    <p:sldId id="599" r:id="rId18"/>
    <p:sldId id="60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5698" autoAdjust="0"/>
  </p:normalViewPr>
  <p:slideViewPr>
    <p:cSldViewPr snapToGrid="0">
      <p:cViewPr varScale="1">
        <p:scale>
          <a:sx n="107" d="100"/>
          <a:sy n="107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AF751-047C-48C0-B0B4-521A7D6F44D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8165B-EE07-4416-B7AE-6C1767501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8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854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8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78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50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1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3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81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0"/>
            <a:ext cx="8587200" cy="360000"/>
          </a:xfrm>
        </p:spPr>
        <p:txBody>
          <a:bodyPr/>
          <a:lstStyle/>
          <a:p>
            <a:r>
              <a:rPr lang="en-GB" noProof="0"/>
              <a:t>12th HL-LHC Collaboration Meeting, 19-22 September 2022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7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9587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62863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569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104393/contributions/4646312/attachments/2366741/4041862/Meeting%2016122021F%20Tuner%20SPS%20and%20LHC%20for%20RF.ppt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3324" y="2727193"/>
            <a:ext cx="8203497" cy="968997"/>
          </a:xfrm>
        </p:spPr>
        <p:txBody>
          <a:bodyPr/>
          <a:lstStyle/>
          <a:p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SPS DQW Module: Tests &amp; next steps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63452" y="3384885"/>
            <a:ext cx="6802607" cy="766393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r>
              <a:rPr lang="en-GB" sz="2400" b="1" dirty="0"/>
              <a:t>HL-LHC WP4</a:t>
            </a:r>
          </a:p>
          <a:p>
            <a:r>
              <a:rPr lang="en-GB" sz="2400" b="1" dirty="0"/>
              <a:t>CERN &amp; Collaborations</a:t>
            </a:r>
          </a:p>
          <a:p>
            <a:endParaRPr lang="en-GB" b="1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856000" y="6019801"/>
            <a:ext cx="6480000" cy="457200"/>
          </a:xfrm>
        </p:spPr>
        <p:txBody>
          <a:bodyPr>
            <a:normAutofit/>
          </a:bodyPr>
          <a:lstStyle/>
          <a:p>
            <a:r>
              <a:rPr lang="en-GB" dirty="0"/>
              <a:t>19 September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A04FD8-7E8C-4EE5-98A4-54A5E9108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12th HL-LHC Collaboration Meeting, 19-22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2116373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2E7AD-7948-6171-5117-233B734C0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Pushing more: 1.7 MV in both cavities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01EB63-C463-14AC-A711-044CF1D24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921193-1812-14F0-3A86-652B85D6A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30C3E161-8DC2-C1D9-80C6-8848D89305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41" y="1189918"/>
            <a:ext cx="6262434" cy="466792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6DF6571-AB6D-1269-E81B-47D80B82E429}"/>
                  </a:ext>
                </a:extLst>
              </p:cNvPr>
              <p:cNvSpPr txBox="1"/>
              <p:nvPr/>
            </p:nvSpPr>
            <p:spPr>
              <a:xfrm>
                <a:off x="1152525" y="2362200"/>
                <a:ext cx="7344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6DF6571-AB6D-1269-E81B-47D80B82E4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525" y="2362200"/>
                <a:ext cx="734432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E22CAD-78CB-CB0B-DA17-D9EAAF06EDEC}"/>
                  </a:ext>
                </a:extLst>
              </p:cNvPr>
              <p:cNvSpPr txBox="1"/>
              <p:nvPr/>
            </p:nvSpPr>
            <p:spPr>
              <a:xfrm>
                <a:off x="1152525" y="4764741"/>
                <a:ext cx="7296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−9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E22CAD-78CB-CB0B-DA17-D9EAAF06ED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525" y="4764741"/>
                <a:ext cx="729622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E410D89B-14F5-9FBF-FB9E-EFFD96E491D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75"/>
          <a:stretch/>
        </p:blipFill>
        <p:spPr>
          <a:xfrm>
            <a:off x="5772615" y="3305274"/>
            <a:ext cx="6419385" cy="24769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03329E-CD76-DBBC-BF89-849018F41B78}"/>
              </a:ext>
            </a:extLst>
          </p:cNvPr>
          <p:cNvSpPr txBox="1"/>
          <p:nvPr/>
        </p:nvSpPr>
        <p:spPr>
          <a:xfrm>
            <a:off x="6813918" y="1405989"/>
            <a:ext cx="49041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vacuum rise, </a:t>
            </a:r>
            <a:r>
              <a:rPr lang="en-US" dirty="0" err="1"/>
              <a:t>cryo</a:t>
            </a:r>
            <a:r>
              <a:rPr lang="en-US" dirty="0"/>
              <a:t> conditions lost</a:t>
            </a:r>
          </a:p>
          <a:p>
            <a:endParaRPr lang="en-US" dirty="0"/>
          </a:p>
          <a:p>
            <a:r>
              <a:rPr lang="en-US" dirty="0"/>
              <a:t>To go higher in voltage, we need to setup a PLL in the RF conditioning loop which is presently done in open loop. This guarantees conditioning on tune with the cavity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8CAB74-A4B3-B603-846A-8D7DC7E7E207}"/>
              </a:ext>
            </a:extLst>
          </p:cNvPr>
          <p:cNvSpPr txBox="1"/>
          <p:nvPr/>
        </p:nvSpPr>
        <p:spPr>
          <a:xfrm>
            <a:off x="6024282" y="5963092"/>
            <a:ext cx="5102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this incident, turbo pumps turned on ~1day</a:t>
            </a:r>
          </a:p>
        </p:txBody>
      </p:sp>
    </p:spTree>
    <p:extLst>
      <p:ext uri="{BB962C8B-B14F-4D97-AF65-F5344CB8AC3E}">
        <p14:creationId xmlns:p14="http://schemas.microsoft.com/office/powerpoint/2010/main" val="2186249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1212-6D9B-E46D-0A7C-D1CA05FCB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days later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7D0A8B-6445-5887-27E8-1E926EFDC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F9746-C611-9897-5487-84A6027AA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B805B539-A0B0-57E2-C581-8D71C5698D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367626"/>
            <a:ext cx="9639300" cy="2521539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0CA18EC1-8037-3094-6E06-7D550F2B72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469" y="3235157"/>
            <a:ext cx="6215062" cy="33011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ED7081-8624-4743-6F1B-19741F7E0A8C}"/>
              </a:ext>
            </a:extLst>
          </p:cNvPr>
          <p:cNvSpPr txBox="1"/>
          <p:nvPr/>
        </p:nvSpPr>
        <p:spPr>
          <a:xfrm>
            <a:off x="7682753" y="3894170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~31 mbar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DFD053-6DC0-CFBC-A320-8C5D7C9D444D}"/>
              </a:ext>
            </a:extLst>
          </p:cNvPr>
          <p:cNvSpPr txBox="1"/>
          <p:nvPr/>
        </p:nvSpPr>
        <p:spPr>
          <a:xfrm>
            <a:off x="6958000" y="1631576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1.5 MV (overnight)</a:t>
            </a:r>
          </a:p>
        </p:txBody>
      </p:sp>
    </p:spTree>
    <p:extLst>
      <p:ext uri="{BB962C8B-B14F-4D97-AF65-F5344CB8AC3E}">
        <p14:creationId xmlns:p14="http://schemas.microsoft.com/office/powerpoint/2010/main" val="3910830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8CA5A-EA4B-7C0C-1E1F-CB01F68B1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2 MV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AAD62E-F8B3-A502-832E-FFA5DEB3A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A8633A-2D17-FE16-2BE1-78D476DC4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 descr="Calendar&#10;&#10;Description automatically generated">
            <a:extLst>
              <a:ext uri="{FF2B5EF4-FFF2-40B4-BE49-F238E27FC236}">
                <a16:creationId xmlns:a16="http://schemas.microsoft.com/office/drawing/2014/main" id="{C01EB479-A048-84FD-E212-7F247B046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9" y="900000"/>
            <a:ext cx="9113496" cy="2474638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E05EB698-A862-6972-BE46-536B311B99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783" y="2985621"/>
            <a:ext cx="4799732" cy="35769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AA33B53-D948-5152-E7E3-7C059B782E24}"/>
                  </a:ext>
                </a:extLst>
              </p:cNvPr>
              <p:cNvSpPr txBox="1"/>
              <p:nvPr/>
            </p:nvSpPr>
            <p:spPr>
              <a:xfrm>
                <a:off x="4985552" y="3211494"/>
                <a:ext cx="14509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dirty="0"/>
                  <a:t> mb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AA33B53-D948-5152-E7E3-7C059B782E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552" y="3211494"/>
                <a:ext cx="1450975" cy="369332"/>
              </a:xfrm>
              <a:prstGeom prst="rect">
                <a:avLst/>
              </a:prstGeom>
              <a:blipFill>
                <a:blip r:embed="rId4"/>
                <a:stretch>
                  <a:fillRect t="-10000" r="-294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1E632A8-88E0-1AFB-6665-50C4FFFDD580}"/>
              </a:ext>
            </a:extLst>
          </p:cNvPr>
          <p:cNvSpPr txBox="1"/>
          <p:nvPr/>
        </p:nvSpPr>
        <p:spPr>
          <a:xfrm>
            <a:off x="9507617" y="900000"/>
            <a:ext cx="2399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Very slow increase in steps of 0.01 MV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D9718-7A05-17CA-98D4-4A61BDD97B79}"/>
              </a:ext>
            </a:extLst>
          </p:cNvPr>
          <p:cNvSpPr txBox="1"/>
          <p:nvPr/>
        </p:nvSpPr>
        <p:spPr>
          <a:xfrm>
            <a:off x="9699812" y="2070847"/>
            <a:ext cx="1717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 1 ~1.9 MV</a:t>
            </a:r>
          </a:p>
          <a:p>
            <a:r>
              <a:rPr lang="en-US" dirty="0"/>
              <a:t>Cav 2 ~1.8 MV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460B8B-5B4E-0F4A-CC71-DF0CA3B964B1}"/>
              </a:ext>
            </a:extLst>
          </p:cNvPr>
          <p:cNvSpPr txBox="1"/>
          <p:nvPr/>
        </p:nvSpPr>
        <p:spPr>
          <a:xfrm>
            <a:off x="8112266" y="3558546"/>
            <a:ext cx="3795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Voltage oscillations visible even on SEL. RF Conditioning needed</a:t>
            </a:r>
          </a:p>
        </p:txBody>
      </p:sp>
    </p:spTree>
    <p:extLst>
      <p:ext uri="{BB962C8B-B14F-4D97-AF65-F5344CB8AC3E}">
        <p14:creationId xmlns:p14="http://schemas.microsoft.com/office/powerpoint/2010/main" val="3537145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0E466DF-DB8E-2B98-6D97-702BE9572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569" y="1137959"/>
            <a:ext cx="8028432" cy="49804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4D279F-453A-6ED1-42FB-B71F13809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2022 Overview, Period 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FF719D-A739-17CE-4FA0-122E0465D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7DB8C2-DFA3-7184-706A-635E15A2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47A277-8B2E-16A4-89F2-8EB065B973D1}"/>
              </a:ext>
            </a:extLst>
          </p:cNvPr>
          <p:cNvSpPr txBox="1"/>
          <p:nvPr/>
        </p:nvSpPr>
        <p:spPr>
          <a:xfrm>
            <a:off x="301432" y="371475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2K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0628404-769F-543E-21C0-47D255C55E5D}"/>
              </a:ext>
            </a:extLst>
          </p:cNvPr>
          <p:cNvCxnSpPr>
            <a:cxnSpLocks/>
          </p:cNvCxnSpPr>
          <p:nvPr/>
        </p:nvCxnSpPr>
        <p:spPr>
          <a:xfrm>
            <a:off x="762000" y="3918466"/>
            <a:ext cx="8191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8779D4E-2738-ED74-0AB2-1C5B17C0C75D}"/>
              </a:ext>
            </a:extLst>
          </p:cNvPr>
          <p:cNvSpPr txBox="1"/>
          <p:nvPr/>
        </p:nvSpPr>
        <p:spPr>
          <a:xfrm>
            <a:off x="1650066" y="1984693"/>
            <a:ext cx="461665" cy="219547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Cooldown (mid-Aug)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115B9A-F833-66AF-D0FD-070C1376AD29}"/>
              </a:ext>
            </a:extLst>
          </p:cNvPr>
          <p:cNvSpPr txBox="1"/>
          <p:nvPr/>
        </p:nvSpPr>
        <p:spPr>
          <a:xfrm>
            <a:off x="8636337" y="5106693"/>
            <a:ext cx="307430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dirty="0"/>
              <a:t>Warmup (expected mid-Oct)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370BD2-F474-ECA8-A3A4-20EF6FD69B87}"/>
              </a:ext>
            </a:extLst>
          </p:cNvPr>
          <p:cNvSpPr txBox="1"/>
          <p:nvPr/>
        </p:nvSpPr>
        <p:spPr>
          <a:xfrm>
            <a:off x="6680388" y="1619395"/>
            <a:ext cx="461665" cy="225125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MD3 (1 MV,  12-Sep)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54B5F1-3BCA-9327-024B-41227C845619}"/>
              </a:ext>
            </a:extLst>
          </p:cNvPr>
          <p:cNvSpPr txBox="1"/>
          <p:nvPr/>
        </p:nvSpPr>
        <p:spPr>
          <a:xfrm>
            <a:off x="8605561" y="855558"/>
            <a:ext cx="461665" cy="301621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MD4 (28-Sep, high intensity)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DCEE65-B7FF-E945-3EF4-CC2C20FBB490}"/>
              </a:ext>
            </a:extLst>
          </p:cNvPr>
          <p:cNvSpPr txBox="1"/>
          <p:nvPr/>
        </p:nvSpPr>
        <p:spPr>
          <a:xfrm>
            <a:off x="3138949" y="2862295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Conditioning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715293-C684-6F26-427D-F3EF21F330E8}"/>
              </a:ext>
            </a:extLst>
          </p:cNvPr>
          <p:cNvSpPr txBox="1"/>
          <p:nvPr/>
        </p:nvSpPr>
        <p:spPr>
          <a:xfrm>
            <a:off x="5097573" y="2862295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LLRF setup</a:t>
            </a:r>
          </a:p>
        </p:txBody>
      </p:sp>
    </p:spTree>
    <p:extLst>
      <p:ext uri="{BB962C8B-B14F-4D97-AF65-F5344CB8AC3E}">
        <p14:creationId xmlns:p14="http://schemas.microsoft.com/office/powerpoint/2010/main" val="3313321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100C2-1548-FAB1-2A85-AB28907F6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15-Sep (COLDEX MD, Crabs off but Scrubbing)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8653C-5EB9-310F-F601-16589326F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12th HL-LHC Collaboration Meeting, 19-22 September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791772-83EC-E648-9D2D-E0321B3C9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6E1738-EB6D-2542-6351-4497B6726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53" y="3489570"/>
            <a:ext cx="5673047" cy="27364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BA3C55-28C8-3C66-FBDD-92DB14065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188" y="954953"/>
            <a:ext cx="9332259" cy="25048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F0D14A-5891-31EC-D272-7B39816CD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951" y="2627244"/>
            <a:ext cx="5673047" cy="372910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CB00171-CDB2-E999-C3BD-E26E44FAC581}"/>
                  </a:ext>
                </a:extLst>
              </p:cNvPr>
              <p:cNvSpPr txBox="1"/>
              <p:nvPr/>
            </p:nvSpPr>
            <p:spPr>
              <a:xfrm>
                <a:off x="8964705" y="2636576"/>
                <a:ext cx="9909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dirty="0"/>
                  <a:t>mb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CB00171-CDB2-E999-C3BD-E26E44FAC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4705" y="2636576"/>
                <a:ext cx="990912" cy="369332"/>
              </a:xfrm>
              <a:prstGeom prst="rect">
                <a:avLst/>
              </a:prstGeom>
              <a:blipFill>
                <a:blip r:embed="rId5"/>
                <a:stretch>
                  <a:fillRect t="-10000" r="-555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05863FC-CA0A-FB02-6612-37249545216A}"/>
                  </a:ext>
                </a:extLst>
              </p:cNvPr>
              <p:cNvSpPr txBox="1"/>
              <p:nvPr/>
            </p:nvSpPr>
            <p:spPr>
              <a:xfrm>
                <a:off x="9538447" y="1515781"/>
                <a:ext cx="267701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Up to 4 batches 72b</a:t>
                </a:r>
              </a:p>
              <a:p>
                <a:r>
                  <a:rPr lang="en-US" dirty="0"/>
                  <a:t>Intensity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~1.2×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05863FC-CA0A-FB02-6612-372495452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8447" y="1515781"/>
                <a:ext cx="2677015" cy="646331"/>
              </a:xfrm>
              <a:prstGeom prst="rect">
                <a:avLst/>
              </a:prstGeom>
              <a:blipFill>
                <a:blip r:embed="rId6"/>
                <a:stretch>
                  <a:fillRect l="-2050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1315E2B-ECD5-9966-AE72-AB3FCCC75D99}"/>
              </a:ext>
            </a:extLst>
          </p:cNvPr>
          <p:cNvSpPr txBox="1"/>
          <p:nvPr/>
        </p:nvSpPr>
        <p:spPr>
          <a:xfrm>
            <a:off x="1272987" y="45387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28.2 mbar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EE446D-9F6F-DE32-DB2E-382FDF63C29E}"/>
              </a:ext>
            </a:extLst>
          </p:cNvPr>
          <p:cNvSpPr txBox="1"/>
          <p:nvPr/>
        </p:nvSpPr>
        <p:spPr>
          <a:xfrm>
            <a:off x="3250620" y="3611887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28.5 mbar</a:t>
            </a:r>
          </a:p>
        </p:txBody>
      </p:sp>
    </p:spTree>
    <p:extLst>
      <p:ext uri="{BB962C8B-B14F-4D97-AF65-F5344CB8AC3E}">
        <p14:creationId xmlns:p14="http://schemas.microsoft.com/office/powerpoint/2010/main" val="4019604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28421-233D-80FB-00D8-12F5F4980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comments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F513E3-1FB5-1658-2DE9-5B8794F2A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57835"/>
            <a:ext cx="10560000" cy="4906963"/>
          </a:xfrm>
        </p:spPr>
        <p:txBody>
          <a:bodyPr>
            <a:normAutofit/>
          </a:bodyPr>
          <a:lstStyle/>
          <a:p>
            <a:r>
              <a:rPr lang="en-US" sz="2400" dirty="0"/>
              <a:t>The cool-down of the module and stability at 2K well understood and feasible ~2 weeks</a:t>
            </a:r>
          </a:p>
          <a:p>
            <a:pPr lvl="1"/>
            <a:r>
              <a:rPr lang="en-US" sz="2000" dirty="0"/>
              <a:t>Note that each thermal cycle or warm up has to be closely coordinated with vacuum for TMPs to be opened/closed</a:t>
            </a:r>
          </a:p>
          <a:p>
            <a:r>
              <a:rPr lang="en-US" sz="2400" dirty="0"/>
              <a:t>RF conditioning up to 10 kW (but low voltage) also relatively fast after thermal cycle ~1 week or less</a:t>
            </a:r>
          </a:p>
          <a:p>
            <a:pPr lvl="1"/>
            <a:r>
              <a:rPr lang="en-US" sz="2000" dirty="0"/>
              <a:t>To move to 2MV and higher, we need special setup with RF conditioning</a:t>
            </a:r>
          </a:p>
          <a:p>
            <a:r>
              <a:rPr lang="en-US" sz="2400" dirty="0"/>
              <a:t>LLRF setup including closing feedback has improved dramatically and up to 1 MV can easily be done ~ 1day</a:t>
            </a:r>
          </a:p>
          <a:p>
            <a:pPr lvl="1"/>
            <a:r>
              <a:rPr lang="en-US" sz="2000" dirty="0"/>
              <a:t>A setup to start with SEL and lock to driven loop is being implemented for easier </a:t>
            </a:r>
            <a:r>
              <a:rPr lang="en-US" sz="2000" dirty="0" err="1"/>
              <a:t>freq</a:t>
            </a:r>
            <a:r>
              <a:rPr lang="en-US" sz="2000" dirty="0"/>
              <a:t> finding and setup (“automatic sequencer”)</a:t>
            </a:r>
          </a:p>
          <a:p>
            <a:r>
              <a:rPr lang="en-US" sz="2400" dirty="0"/>
              <a:t>No effect seen yet at low voltage with sector valves opened and closed several times &amp; strong beam conditioning of the bypass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A11319-98F8-3263-4832-EBEA78962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8A6DB-5569-6867-6A55-491830976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4969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8A77A-814D-4A5B-A36A-34C5C5E66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DQW-SPS Re-commissioning, 2022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F6C74D6-0A6C-46EA-AF1C-BCB510F82B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99958" y="897085"/>
                <a:ext cx="10560000" cy="1324747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Module at 2K Mar-Jun &amp; Sep-Oct</a:t>
                </a:r>
              </a:p>
              <a:p>
                <a:r>
                  <a:rPr lang="en-US" dirty="0"/>
                  <a:t>Scrubbing successfully performed at 26 GeV up to </a:t>
                </a:r>
                <a:r>
                  <a:rPr lang="en-US" b="1" dirty="0"/>
                  <a:t>5-batches of 72 bunches at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  <m:r>
                      <a:rPr lang="en-US" b="1" i="0" smtClean="0">
                        <a:latin typeface="Cambria Math" panose="02040503050406030204" pitchFamily="18" charset="0"/>
                      </a:rPr>
                      <m:t>𝐩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𝐛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3 out of 4 MDs completed this year, last MD foreseen for Sep 28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F6C74D6-0A6C-46EA-AF1C-BCB510F82B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9958" y="897085"/>
                <a:ext cx="10560000" cy="1324747"/>
              </a:xfrm>
              <a:blipFill>
                <a:blip r:embed="rId2"/>
                <a:stretch>
                  <a:fillRect l="-1616" t="-11982" b="-14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0300D0-8A4E-4248-9731-94B7C04E2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HL-WP4 Technical Update, 31 March 2022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10BCE1-45F7-4969-81D0-D3CEB1BD7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D8B6A20-472A-42D2-BF2F-7C3A42A62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788" y="2934127"/>
            <a:ext cx="3935191" cy="28245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F523BE1-CD60-4A4F-9FF9-2D8C71CE831D}"/>
              </a:ext>
            </a:extLst>
          </p:cNvPr>
          <p:cNvSpPr txBox="1"/>
          <p:nvPr/>
        </p:nvSpPr>
        <p:spPr>
          <a:xfrm>
            <a:off x="2060382" y="433294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C1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9B5599-9F56-4651-A6EF-0D520134E03D}"/>
              </a:ext>
            </a:extLst>
          </p:cNvPr>
          <p:cNvSpPr txBox="1"/>
          <p:nvPr/>
        </p:nvSpPr>
        <p:spPr>
          <a:xfrm>
            <a:off x="2220803" y="366075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C2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54D9FF-89EA-4FC5-AE8B-265C2E5CFA2E}"/>
              </a:ext>
            </a:extLst>
          </p:cNvPr>
          <p:cNvSpPr txBox="1"/>
          <p:nvPr/>
        </p:nvSpPr>
        <p:spPr>
          <a:xfrm>
            <a:off x="98599" y="2871537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300K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F2404F-4762-4C9F-8DBA-0A0CCBB76740}"/>
              </a:ext>
            </a:extLst>
          </p:cNvPr>
          <p:cNvSpPr txBox="1"/>
          <p:nvPr/>
        </p:nvSpPr>
        <p:spPr>
          <a:xfrm>
            <a:off x="4077041" y="476011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2K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D7597B-CA05-4CDD-A5E9-A722A7A84D6F}"/>
              </a:ext>
            </a:extLst>
          </p:cNvPr>
          <p:cNvSpPr txBox="1"/>
          <p:nvPr/>
        </p:nvSpPr>
        <p:spPr>
          <a:xfrm>
            <a:off x="431298" y="5551478"/>
            <a:ext cx="8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11-Mar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2E68A1-32E6-43F6-975A-D4E1731D9AF0}"/>
              </a:ext>
            </a:extLst>
          </p:cNvPr>
          <p:cNvSpPr txBox="1"/>
          <p:nvPr/>
        </p:nvSpPr>
        <p:spPr>
          <a:xfrm>
            <a:off x="3968583" y="555147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17-Mar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D6AF9B5-E259-4457-8F1C-55DF40F249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316" y="2185483"/>
            <a:ext cx="5456155" cy="40421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FFBDEE-C781-4D5C-B237-4CE1BDAD71B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2" b="7870"/>
          <a:stretch/>
        </p:blipFill>
        <p:spPr>
          <a:xfrm>
            <a:off x="3513770" y="2589509"/>
            <a:ext cx="2702546" cy="191582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AB31C30-9272-4E77-A044-A8CD889E2A49}"/>
              </a:ext>
            </a:extLst>
          </p:cNvPr>
          <p:cNvSpPr txBox="1"/>
          <p:nvPr/>
        </p:nvSpPr>
        <p:spPr>
          <a:xfrm>
            <a:off x="6411951" y="5912606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17-Mar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CDA6F2-750C-4B38-A84A-A0799E57AF1C}"/>
              </a:ext>
            </a:extLst>
          </p:cNvPr>
          <p:cNvSpPr txBox="1"/>
          <p:nvPr/>
        </p:nvSpPr>
        <p:spPr>
          <a:xfrm>
            <a:off x="10793285" y="5912606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23-Mar</a:t>
            </a:r>
          </a:p>
        </p:txBody>
      </p:sp>
    </p:spTree>
    <p:extLst>
      <p:ext uri="{BB962C8B-B14F-4D97-AF65-F5344CB8AC3E}">
        <p14:creationId xmlns:p14="http://schemas.microsoft.com/office/powerpoint/2010/main" val="2879813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D279F-453A-6ED1-42FB-B71F13809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2022 Overview, Period 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FF719D-A739-17CE-4FA0-122E0465D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7DB8C2-DFA3-7184-706A-635E15A2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3BEABD-8F7D-5A1E-1C7F-0A55BDD52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900000"/>
            <a:ext cx="7914715" cy="51810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47A277-8B2E-16A4-89F2-8EB065B973D1}"/>
              </a:ext>
            </a:extLst>
          </p:cNvPr>
          <p:cNvSpPr txBox="1"/>
          <p:nvPr/>
        </p:nvSpPr>
        <p:spPr>
          <a:xfrm>
            <a:off x="215707" y="461962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2K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0628404-769F-543E-21C0-47D255C55E5D}"/>
              </a:ext>
            </a:extLst>
          </p:cNvPr>
          <p:cNvCxnSpPr>
            <a:stCxn id="7" idx="3"/>
          </p:cNvCxnSpPr>
          <p:nvPr/>
        </p:nvCxnSpPr>
        <p:spPr>
          <a:xfrm>
            <a:off x="695325" y="4804291"/>
            <a:ext cx="8191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8779D4E-2738-ED74-0AB2-1C5B17C0C75D}"/>
              </a:ext>
            </a:extLst>
          </p:cNvPr>
          <p:cNvSpPr txBox="1"/>
          <p:nvPr/>
        </p:nvSpPr>
        <p:spPr>
          <a:xfrm>
            <a:off x="1183341" y="1340653"/>
            <a:ext cx="461665" cy="242630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Cooldown (mid-March)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115B9A-F833-66AF-D0FD-070C1376AD29}"/>
              </a:ext>
            </a:extLst>
          </p:cNvPr>
          <p:cNvSpPr txBox="1"/>
          <p:nvPr/>
        </p:nvSpPr>
        <p:spPr>
          <a:xfrm>
            <a:off x="8256494" y="1343107"/>
            <a:ext cx="461665" cy="207146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Warmup (end-May)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370BD2-F474-ECA8-A3A4-20EF6FD69B87}"/>
              </a:ext>
            </a:extLst>
          </p:cNvPr>
          <p:cNvSpPr txBox="1"/>
          <p:nvPr/>
        </p:nvSpPr>
        <p:spPr>
          <a:xfrm>
            <a:off x="6042213" y="1753861"/>
            <a:ext cx="461665" cy="213584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MD1 (1 MV,  4 May)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54B5F1-3BCA-9327-024B-41227C845619}"/>
              </a:ext>
            </a:extLst>
          </p:cNvPr>
          <p:cNvSpPr txBox="1"/>
          <p:nvPr/>
        </p:nvSpPr>
        <p:spPr>
          <a:xfrm>
            <a:off x="6938686" y="1624806"/>
            <a:ext cx="461665" cy="22469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MD2 (1 MV,  11 May)</a:t>
            </a:r>
          </a:p>
        </p:txBody>
      </p:sp>
    </p:spTree>
    <p:extLst>
      <p:ext uri="{BB962C8B-B14F-4D97-AF65-F5344CB8AC3E}">
        <p14:creationId xmlns:p14="http://schemas.microsoft.com/office/powerpoint/2010/main" val="2656748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 Result: Emittance Growth with RF noise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767" y="899999"/>
            <a:ext cx="11002485" cy="2044175"/>
          </a:xfrm>
        </p:spPr>
        <p:txBody>
          <a:bodyPr>
            <a:normAutofit/>
          </a:bodyPr>
          <a:lstStyle/>
          <a:p>
            <a:pPr algn="l"/>
            <a:r>
              <a:rPr lang="en-US" sz="2800" dirty="0"/>
              <a:t>Measured growth smaller by x4 than predicted (2018 &amp; 2022)</a:t>
            </a:r>
          </a:p>
          <a:p>
            <a:pPr algn="l"/>
            <a:r>
              <a:rPr lang="en-US" sz="2800" dirty="0"/>
              <a:t>Suppression of emittance growth due SPS machine impedance confirmed – </a:t>
            </a:r>
            <a:r>
              <a:rPr lang="en-US" sz="2800" b="1" dirty="0"/>
              <a:t>see talk by </a:t>
            </a:r>
            <a:r>
              <a:rPr lang="en-GB" b="1" dirty="0"/>
              <a:t>N. </a:t>
            </a:r>
            <a:r>
              <a:rPr lang="en-GB" b="1" dirty="0" err="1"/>
              <a:t>Triantafyllou</a:t>
            </a:r>
            <a:r>
              <a:rPr lang="en-GB" b="1" dirty="0"/>
              <a:t> Thursday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C3DF9B-6A86-47BD-6355-936F765BC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id="{E68A9887-7897-AFBD-3E94-6AD6B4746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483" y="2613788"/>
            <a:ext cx="3985272" cy="356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D8FFE6B-8112-5ADF-19F6-44FB1F7FA1E5}"/>
              </a:ext>
            </a:extLst>
          </p:cNvPr>
          <p:cNvSpPr txBox="1"/>
          <p:nvPr/>
        </p:nvSpPr>
        <p:spPr>
          <a:xfrm>
            <a:off x="9033208" y="3225427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May 2022 Measurements</a:t>
            </a:r>
          </a:p>
        </p:txBody>
      </p:sp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A23F840A-C081-20AE-6515-F95A636929B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705" y="2853805"/>
            <a:ext cx="3345624" cy="334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839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303D8-2A57-476B-BD9F-E068A58CE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2271" y="290664"/>
            <a:ext cx="9937376" cy="720000"/>
          </a:xfrm>
        </p:spPr>
        <p:txBody>
          <a:bodyPr/>
          <a:lstStyle/>
          <a:p>
            <a:r>
              <a:rPr lang="en-GB" dirty="0"/>
              <a:t>Frequency Drifts observed during “Quiet Periods”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63966-D36A-4E79-9A70-7820AAE94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CERN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7021-DB70-4C02-8BEC-A1D2E6E8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C51121-DD59-459B-9C86-5654AC39D99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847" y="252688"/>
            <a:ext cx="2793883" cy="64367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717AB9-B298-4682-90FB-B2DBBE253B12}"/>
              </a:ext>
            </a:extLst>
          </p:cNvPr>
          <p:cNvSpPr txBox="1"/>
          <p:nvPr/>
        </p:nvSpPr>
        <p:spPr>
          <a:xfrm>
            <a:off x="3052619" y="1535498"/>
            <a:ext cx="32103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Feedthrough bellow: sensitive to pressure (</a:t>
            </a:r>
            <a:r>
              <a:rPr lang="en-GB" sz="1400" dirty="0" err="1"/>
              <a:t>atm</a:t>
            </a:r>
            <a:r>
              <a:rPr lang="en-GB" sz="1400" dirty="0"/>
              <a:t>)</a:t>
            </a:r>
          </a:p>
          <a:p>
            <a:r>
              <a:rPr lang="en-GB" sz="1400" dirty="0"/>
              <a:t>1% change </a:t>
            </a:r>
            <a:r>
              <a:rPr lang="en-GB" sz="1400" dirty="0" err="1"/>
              <a:t>atm</a:t>
            </a:r>
            <a:r>
              <a:rPr lang="en-GB" sz="1400" dirty="0"/>
              <a:t> &gt;&gt; ~ 3N </a:t>
            </a:r>
            <a:r>
              <a:rPr lang="fr-CH" sz="1400" dirty="0"/>
              <a:t>*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1CDDC8-37D3-4F27-B533-36429F18409A}"/>
              </a:ext>
            </a:extLst>
          </p:cNvPr>
          <p:cNvSpPr txBox="1"/>
          <p:nvPr/>
        </p:nvSpPr>
        <p:spPr>
          <a:xfrm>
            <a:off x="3153205" y="2596354"/>
            <a:ext cx="279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Temperature gradient, change will change tuner load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D16214-55D3-47C9-80EE-EFCCFA5E25C5}"/>
              </a:ext>
            </a:extLst>
          </p:cNvPr>
          <p:cNvSpPr txBox="1"/>
          <p:nvPr/>
        </p:nvSpPr>
        <p:spPr>
          <a:xfrm>
            <a:off x="3124339" y="3519684"/>
            <a:ext cx="3210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Thermalisation temperature not measured, refer to FPC thermalisation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69B8E4-7103-4E08-889F-6E2C6A5CF67A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1582271" y="3657210"/>
            <a:ext cx="1542068" cy="1240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1480F5A-3099-4CFE-A4C5-4E62BDDD2DC7}"/>
              </a:ext>
            </a:extLst>
          </p:cNvPr>
          <p:cNvCxnSpPr>
            <a:cxnSpLocks/>
          </p:cNvCxnSpPr>
          <p:nvPr/>
        </p:nvCxnSpPr>
        <p:spPr>
          <a:xfrm flipH="1">
            <a:off x="1728990" y="2180992"/>
            <a:ext cx="1395347" cy="4153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C47A762-786A-4981-BE0A-8FAB6DD94B6B}"/>
              </a:ext>
            </a:extLst>
          </p:cNvPr>
          <p:cNvSpPr txBox="1"/>
          <p:nvPr/>
        </p:nvSpPr>
        <p:spPr>
          <a:xfrm>
            <a:off x="2706803" y="4719423"/>
            <a:ext cx="37657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He Tank feedthrough + cavity surface. Sensitive to He tank pressure (and temperature when saturated liquid)</a:t>
            </a:r>
          </a:p>
          <a:p>
            <a:r>
              <a:rPr lang="en-GB" sz="1400" dirty="0"/>
              <a:t>1 mbar &gt;~3 N*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BC4362D-62D6-431C-B6A2-EDA92B4FCDB1}"/>
              </a:ext>
            </a:extLst>
          </p:cNvPr>
          <p:cNvCxnSpPr>
            <a:cxnSpLocks/>
          </p:cNvCxnSpPr>
          <p:nvPr/>
        </p:nvCxnSpPr>
        <p:spPr>
          <a:xfrm flipH="1">
            <a:off x="1582271" y="5151677"/>
            <a:ext cx="116092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C463782-7B7E-4047-9D1C-57C3D2FD7431}"/>
              </a:ext>
            </a:extLst>
          </p:cNvPr>
          <p:cNvSpPr txBox="1"/>
          <p:nvPr/>
        </p:nvSpPr>
        <p:spPr>
          <a:xfrm>
            <a:off x="2774580" y="5745727"/>
            <a:ext cx="15584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* </a:t>
            </a:r>
            <a:r>
              <a:rPr lang="en-GB" sz="1400" dirty="0"/>
              <a:t>Rough estimate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9B1BAF-0695-137D-2E09-6732EB0E3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0959" y="1428943"/>
            <a:ext cx="5570043" cy="363858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2BB771-73C3-B4BE-7684-DA6D6037F22E}"/>
              </a:ext>
            </a:extLst>
          </p:cNvPr>
          <p:cNvSpPr txBox="1"/>
          <p:nvPr/>
        </p:nvSpPr>
        <p:spPr>
          <a:xfrm>
            <a:off x="6997750" y="5381326"/>
            <a:ext cx="437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K. </a:t>
            </a:r>
            <a:r>
              <a:rPr lang="en-US" dirty="0" err="1"/>
              <a:t>Artoos</a:t>
            </a:r>
            <a:r>
              <a:rPr lang="en-US" dirty="0"/>
              <a:t> – </a:t>
            </a:r>
            <a:r>
              <a:rPr lang="en-US" dirty="0">
                <a:hlinkClick r:id="rId4"/>
              </a:rPr>
              <a:t>Tuner Observations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054915-7684-2919-7399-58701E2FDF84}"/>
              </a:ext>
            </a:extLst>
          </p:cNvPr>
          <p:cNvSpPr txBox="1"/>
          <p:nvPr/>
        </p:nvSpPr>
        <p:spPr>
          <a:xfrm>
            <a:off x="8390964" y="1107342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2K no tuner changes</a:t>
            </a:r>
          </a:p>
        </p:txBody>
      </p:sp>
    </p:spTree>
    <p:extLst>
      <p:ext uri="{BB962C8B-B14F-4D97-AF65-F5344CB8AC3E}">
        <p14:creationId xmlns:p14="http://schemas.microsoft.com/office/powerpoint/2010/main" val="3967193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BDB79-7EB0-7BD7-1688-55239B452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Tuner Loop Updates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99A75F-7B98-353F-AF40-3E51F7A75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A6A36A-76C7-ACB6-0519-35956A5A4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79276FDB-E587-BF72-9243-4A5A53B246E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04" y="694764"/>
            <a:ext cx="3843591" cy="546847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E8A2BF0-B9DB-23FC-F36F-C0CB62C50983}"/>
                  </a:ext>
                </a:extLst>
              </p:cNvPr>
              <p:cNvSpPr txBox="1"/>
              <p:nvPr/>
            </p:nvSpPr>
            <p:spPr>
              <a:xfrm>
                <a:off x="5099497" y="1255059"/>
                <a:ext cx="6276503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tuner loop functions on signals from the field antenna (TRAN) and input (FWD)</a:t>
                </a:r>
              </a:p>
              <a:p>
                <a:endParaRPr lang="en-US" dirty="0"/>
              </a:p>
              <a:p>
                <a:r>
                  <a:rPr lang="en-US" dirty="0"/>
                  <a:t>The phase difference is converted to an error signal which is then converted into number of steps based on FB gain and voltage-squared.</a:t>
                </a:r>
              </a:p>
              <a:p>
                <a:endParaRPr lang="en-US" dirty="0"/>
              </a:p>
              <a:p>
                <a:r>
                  <a:rPr lang="en-US" dirty="0"/>
                  <a:t>This principle was adopted form LINAC4 tuner loop which is identical to what is implemented in SPS-DQW test module</a:t>
                </a:r>
              </a:p>
              <a:p>
                <a:endParaRPr lang="en-US" dirty="0"/>
              </a:p>
              <a:p>
                <a:r>
                  <a:rPr lang="en-US" dirty="0"/>
                  <a:t>In 2022, the steps were changed with voltage &amp; not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like in the past and some minor upgrade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E8A2BF0-B9DB-23FC-F36F-C0CB62C509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9497" y="1255059"/>
                <a:ext cx="6276503" cy="3416320"/>
              </a:xfrm>
              <a:prstGeom prst="rect">
                <a:avLst/>
              </a:prstGeom>
              <a:blipFill>
                <a:blip r:embed="rId3"/>
                <a:stretch>
                  <a:fillRect l="-875" t="-1071" r="-1749" b="-19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9BB4E031-9F20-14D7-3334-1ABBF09BCF6C}"/>
              </a:ext>
            </a:extLst>
          </p:cNvPr>
          <p:cNvSpPr txBox="1"/>
          <p:nvPr/>
        </p:nvSpPr>
        <p:spPr>
          <a:xfrm>
            <a:off x="4558809" y="5260870"/>
            <a:ext cx="7229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Since, then the appears to have improved stability than in the past. However, the RF-on flattop has to be long enough for the tuner to latch and add correctly which is not true in all SPS cycle</a:t>
            </a:r>
          </a:p>
        </p:txBody>
      </p:sp>
    </p:spTree>
    <p:extLst>
      <p:ext uri="{BB962C8B-B14F-4D97-AF65-F5344CB8AC3E}">
        <p14:creationId xmlns:p14="http://schemas.microsoft.com/office/powerpoint/2010/main" val="1977978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C1F3-CAE9-79EA-D82F-B60309B61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Pushing the Voltage – slowly (May 2022)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C33A7C-BBD1-AAC2-C8DE-738AAF681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8C69F8-07A1-FD5D-206F-6D14D6DC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 descr="Timeline&#10;&#10;Description automatically generated">
            <a:extLst>
              <a:ext uri="{FF2B5EF4-FFF2-40B4-BE49-F238E27FC236}">
                <a16:creationId xmlns:a16="http://schemas.microsoft.com/office/drawing/2014/main" id="{A8CCB8B2-E86A-A1BA-122C-498FFB7BF7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" y="2188452"/>
            <a:ext cx="11249025" cy="320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518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C1F3-CAE9-79EA-D82F-B60309B61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Pushing the Voltage – slowly (May 2022)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C33A7C-BBD1-AAC2-C8DE-738AAF681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8C69F8-07A1-FD5D-206F-6D14D6DC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 descr="Application&#10;&#10;Description automatically generated with medium confidence">
            <a:extLst>
              <a:ext uri="{FF2B5EF4-FFF2-40B4-BE49-F238E27FC236}">
                <a16:creationId xmlns:a16="http://schemas.microsoft.com/office/drawing/2014/main" id="{A82DDE86-CC93-5F71-F0A0-980FE94135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50" y="872192"/>
            <a:ext cx="11487150" cy="32448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9C632B-11FA-1440-EB2B-AF2A37CCB38F}"/>
              </a:ext>
            </a:extLst>
          </p:cNvPr>
          <p:cNvSpPr txBox="1"/>
          <p:nvPr/>
        </p:nvSpPr>
        <p:spPr>
          <a:xfrm>
            <a:off x="6467475" y="1352550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~1.5 MV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4C0F60-C028-01AA-166C-7416CAC6A431}"/>
              </a:ext>
            </a:extLst>
          </p:cNvPr>
          <p:cNvGrpSpPr/>
          <p:nvPr/>
        </p:nvGrpSpPr>
        <p:grpSpPr>
          <a:xfrm>
            <a:off x="728383" y="3198602"/>
            <a:ext cx="5986290" cy="3479398"/>
            <a:chOff x="2933700" y="3037561"/>
            <a:chExt cx="5986290" cy="3479398"/>
          </a:xfrm>
        </p:grpSpPr>
        <p:pic>
          <p:nvPicPr>
            <p:cNvPr id="10" name="Picture 9" descr="A picture containing text, electronics, computer&#10;&#10;Description automatically generated">
              <a:extLst>
                <a:ext uri="{FF2B5EF4-FFF2-40B4-BE49-F238E27FC236}">
                  <a16:creationId xmlns:a16="http://schemas.microsoft.com/office/drawing/2014/main" id="{588789F3-8CF4-F0A9-5E57-C38173CC17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706"/>
            <a:stretch/>
          </p:blipFill>
          <p:spPr>
            <a:xfrm>
              <a:off x="2933700" y="3037561"/>
              <a:ext cx="5895974" cy="3479398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C4B348B-C93E-9222-FF5C-AA82CEACDADE}"/>
                </a:ext>
              </a:extLst>
            </p:cNvPr>
            <p:cNvCxnSpPr/>
            <p:nvPr/>
          </p:nvCxnSpPr>
          <p:spPr>
            <a:xfrm>
              <a:off x="7045700" y="4219015"/>
              <a:ext cx="0" cy="100012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B183937-E506-1F24-A6E0-EF2223D75F69}"/>
                </a:ext>
              </a:extLst>
            </p:cNvPr>
            <p:cNvSpPr txBox="1"/>
            <p:nvPr/>
          </p:nvSpPr>
          <p:spPr>
            <a:xfrm>
              <a:off x="6584035" y="3523289"/>
              <a:ext cx="461665" cy="1605568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3PM (start RF)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CF0FF5D-77B4-4E72-F270-F02C923B440E}"/>
                </a:ext>
              </a:extLst>
            </p:cNvPr>
            <p:cNvSpPr txBox="1"/>
            <p:nvPr/>
          </p:nvSpPr>
          <p:spPr>
            <a:xfrm>
              <a:off x="3738281" y="5091096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28 mbar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8F95E1-B14A-7FCF-ABD8-15CF2EDA7B50}"/>
                </a:ext>
              </a:extLst>
            </p:cNvPr>
            <p:cNvSpPr txBox="1"/>
            <p:nvPr/>
          </p:nvSpPr>
          <p:spPr>
            <a:xfrm>
              <a:off x="7888939" y="3818110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31 mbar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7730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4E8BB-D6B2-2DFA-AC81-8A6E4C59F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Cryo</a:t>
            </a:r>
            <a:r>
              <a:rPr lang="en-US" dirty="0"/>
              <a:t> Evolution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6E38D4-477D-25C2-00FE-3373601AE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12th HL-LHC Collaboration Meeting, 19-22 September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B358B2-63C0-3F89-600C-3221A4CBE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258BD919-1EE8-7C6E-34D6-7327A17374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0" y="1286167"/>
            <a:ext cx="7596187" cy="48003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86D6D7-0A23-B14A-3EB4-CAB74CA7E01F}"/>
              </a:ext>
            </a:extLst>
          </p:cNvPr>
          <p:cNvSpPr txBox="1"/>
          <p:nvPr/>
        </p:nvSpPr>
        <p:spPr>
          <a:xfrm>
            <a:off x="2924175" y="1943100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1.5 MV (overnight)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0B14AE-B35E-415B-C016-3A86C5A2386B}"/>
              </a:ext>
            </a:extLst>
          </p:cNvPr>
          <p:cNvSpPr txBox="1"/>
          <p:nvPr/>
        </p:nvSpPr>
        <p:spPr>
          <a:xfrm>
            <a:off x="4401502" y="3830121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Power cut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186948-6DE1-A074-60E7-4145CF989A35}"/>
              </a:ext>
            </a:extLst>
          </p:cNvPr>
          <p:cNvSpPr txBox="1"/>
          <p:nvPr/>
        </p:nvSpPr>
        <p:spPr>
          <a:xfrm>
            <a:off x="6503193" y="2291721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Restart RF at 1.5 MV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C438EF-4CD1-C44D-31E3-BAA2B81DF288}"/>
              </a:ext>
            </a:extLst>
          </p:cNvPr>
          <p:cNvSpPr txBox="1"/>
          <p:nvPr/>
        </p:nvSpPr>
        <p:spPr>
          <a:xfrm>
            <a:off x="7162800" y="900000"/>
            <a:ext cx="3995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Increase in ~0.5 MV </a:t>
            </a:r>
            <a:r>
              <a:rPr lang="en-US" dirty="0">
                <a:sym typeface="Wingdings" panose="05000000000000000000" pitchFamily="2" charset="2"/>
              </a:rPr>
              <a:t> 3 mbar is real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6397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F49B01D9AEA045814FF7F2BA4722C2" ma:contentTypeVersion="0" ma:contentTypeDescription="Create a new document." ma:contentTypeScope="" ma:versionID="656b29beff1e80359c4cbbd1d7ce3c0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8710C4-54E8-4321-9C79-98B8EDD56E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AB9FD5-3832-4A41-BCBF-FBEDF17216BC}">
  <ds:schemaRefs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8C214BE-DF91-4B3A-A6AB-AB5291CF0A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66602</TotalTime>
  <Words>836</Words>
  <Application>Microsoft Office PowerPoint</Application>
  <PresentationFormat>Widescreen</PresentationFormat>
  <Paragraphs>125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Wingdings</vt:lpstr>
      <vt:lpstr>Thème Office</vt:lpstr>
      <vt:lpstr>SPS DQW Module: Tests &amp; next steps</vt:lpstr>
      <vt:lpstr>DQW-SPS Re-commissioning, 2022</vt:lpstr>
      <vt:lpstr>2022 Overview, Period 1</vt:lpstr>
      <vt:lpstr>Highlight Result: Emittance Growth with RF noise</vt:lpstr>
      <vt:lpstr>Frequency Drifts observed during “Quiet Periods”</vt:lpstr>
      <vt:lpstr>Tuner Loop Updates</vt:lpstr>
      <vt:lpstr>Pushing the Voltage – slowly (May 2022)</vt:lpstr>
      <vt:lpstr>Pushing the Voltage – slowly (May 2022)</vt:lpstr>
      <vt:lpstr>Cryo Evolution</vt:lpstr>
      <vt:lpstr>Pushing more: 1.7 MV in both cavities</vt:lpstr>
      <vt:lpstr>2 days later</vt:lpstr>
      <vt:lpstr>Towards 2 MV</vt:lpstr>
      <vt:lpstr>2022 Overview, Period 2</vt:lpstr>
      <vt:lpstr>15-Sep (COLDEX MD, Crabs off but Scrubbing)</vt:lpstr>
      <vt:lpstr>Some comments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 #1 – Protons meet Crabs</dc:title>
  <dc:creator>Rama Calaga</dc:creator>
  <cp:lastModifiedBy>Rama Calaga</cp:lastModifiedBy>
  <cp:revision>1006</cp:revision>
  <dcterms:created xsi:type="dcterms:W3CDTF">2018-05-24T10:53:35Z</dcterms:created>
  <dcterms:modified xsi:type="dcterms:W3CDTF">2022-09-21T09:06:16Z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0x01010067F49B01D9AEA045814FF7F2BA4722C2</vt:lpwstr>
  </property>
</Properties>
</file>