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slides/slide8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7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4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notesMasterIdLst>
    <p:notesMasterId r:id="rId4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9144000" cy="5143500" type="screen16x9"/>
  <p:notesSz cx="9144000" cy="5143500"/>
  <p:defaultTextStyle>
    <a:defPPr>
      <a:defRPr lang="en-GB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notesMaster" Target="notesMasters/notesMaster1.xml"/><Relationship Id="rId42" Type="http://schemas.openxmlformats.org/officeDocument/2006/relationships/presProps" Target="presProps.xml" /><Relationship Id="rId43" Type="http://schemas.openxmlformats.org/officeDocument/2006/relationships/tableStyles" Target="tableStyles.xml" /><Relationship Id="rId44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 hidden="0"/>
          <p:cNvSpPr>
            <a:spLocks noGrp="1"/>
          </p:cNvSpPr>
          <p:nvPr isPhoto="0" userDrawn="0">
            <p:ph type="hdr" sz="quarter" hasCustomPrompt="0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idx="2" hasCustomPrompt="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idx="3" hasCustomPrompt="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 hidden="0"/>
          <p:cNvSpPr>
            <a:spLocks noGrp="1"/>
          </p:cNvSpPr>
          <p:nvPr isPhoto="0" userDrawn="0">
            <p:ph type="body" sz="quarter" idx="1" hasCustomPrompt="0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4" hasCustomPrompt="0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3" Type="http://schemas.openxmlformats.org/officeDocument/2006/relationships/hyperlink" Target="https://indico.cern.ch/event/1079026/contributions/4546345/attachments/2331686/3973652/BGV_HLLHC_BK_211021.pdf" TargetMode="Externa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3" Type="http://schemas.openxmlformats.org/officeDocument/2006/relationships/hyperlink" Target="https://edms.cern.ch/document/2769059/0.1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Overview of activities in last 2 years </a:t>
            </a: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  <a:p>
            <a:pPr>
              <a:defRPr/>
            </a:pP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 lvl="1" algn="l" defTabSz="457200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defRPr/>
            </a:pP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162719" indent="-162719" algn="ctr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Strategy:</a:t>
            </a:r>
            <a:endParaRPr sz="1200" b="1" strike="noStrike" cap="none" spc="0">
              <a:solidFill>
                <a:schemeClr val="accent5"/>
              </a:solidFill>
            </a:endParaRPr>
          </a:p>
          <a:p>
            <a:pPr marL="239819" marR="0" indent="-239819" algn="l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Phase 1: generic BGV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 setup to ease navigation of extensive parameter space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39819" marR="0" indent="-239819" algn="l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Efficiently identify impact of design parameters and provide first estimates of promising setup’s dimensions and identify promising technologies.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39819" marR="0" indent="-239819" algn="l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Phase 2: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simulate specific detector technologies and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detailed setup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1200" b="0" strike="noStrike" cap="none" spc="0">
              <a:solidFill>
                <a:schemeClr val="accent5"/>
              </a:solidFill>
            </a:endParaRPr>
          </a:p>
          <a:p>
            <a:pPr marL="239819" marR="0" indent="-239819" algn="l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b="0" strike="noStrike" cap="none" spc="0">
              <a:solidFill>
                <a:schemeClr val="accent5"/>
              </a:solidFill>
            </a:endParaRPr>
          </a:p>
          <a:p>
            <a:pPr marL="162719" indent="-162719" algn="ctr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Conclusions: </a:t>
            </a:r>
            <a:endParaRPr sz="1200" b="1" strike="noStrike" cap="none" spc="0">
              <a:solidFill>
                <a:schemeClr val="accent5"/>
              </a:solidFill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Performance results point towards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possibility of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tracker with a high spatial resolution.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Promising candidate: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Si pixel tracker with detector layers ~250 mm apart.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33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Localised gas target improves performance, but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xtended gas target is no show stopper.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(</a:t>
            </a:r>
            <a:r>
              <a:rPr lang="en-GB" sz="1200" b="0" i="0" u="sng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  <a:hlinkClick r:id="rId3" tooltip="https://indico.cern.ch/event/1079026/contributions/4546345/attachments/2331686/3973652/BGV_HLLHC_BK_211021.pdf"/>
              </a:rPr>
              <a:t>BGV talk at 2021 Hilumi Collaboration Meeting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IBIC paper 2021).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strike="noStrike" cap="none" spc="0">
              <a:solidFill>
                <a:schemeClr val="accent5"/>
              </a:solidFill>
            </a:endParaRPr>
          </a:p>
          <a:p>
            <a:pPr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Furthermore: analysis framework that can be later adapted and used with measurements.</a:t>
            </a:r>
            <a:endParaRPr sz="1200" strike="noStrike" cap="none" spc="0">
              <a:solidFill>
                <a:schemeClr val="accent5"/>
              </a:solidFill>
            </a:endParaRPr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Keep in mind: mechanical stability, integrational requirements such as impedance and  also performance (EW thickness) 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 marL="239818" marR="0" lvl="1" indent="-239818" algn="l" defTabSz="457200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Why Timepix4?</a:t>
            </a:r>
            <a:endParaRPr sz="1200" i="0" strike="noStrike" cap="none" spc="0">
              <a:solidFill>
                <a:schemeClr val="accent5"/>
              </a:solidFill>
            </a:endParaRPr>
          </a:p>
          <a:p>
            <a:pPr marL="639868" marR="0" lvl="2" indent="-239818" algn="l" defTabSz="457200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Timepix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XP within Beam Instrumentation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group.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639868" marR="0" lvl="2" indent="-239818" algn="l" defTabSz="457200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Size.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639868" marR="0" lvl="2" indent="-239818" algn="l" defTabSz="457200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Reliable technology.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Time resolution to suppress background events.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ABP = </a:t>
            </a:r>
            <a:r>
              <a:rPr sz="12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BE</a:t>
            </a: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sz="12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ABP</a:t>
            </a: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(Accelerators and Beam Physics Group)</a:t>
            </a:r>
            <a:r>
              <a:rPr/>
              <a:t>, alignment: </a:t>
            </a:r>
            <a:r>
              <a:rPr sz="11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BE-GM</a:t>
            </a:r>
            <a:br>
              <a:rPr/>
            </a:br>
            <a:r>
              <a:rPr u="sng">
                <a:solidFill>
                  <a:schemeClr val="hlink"/>
                </a:solidFill>
                <a:hlinkClick r:id="rId3" tooltip="https://edms.cern.ch/document/2769059/0.1"/>
              </a:rPr>
              <a:t>https://edms.cern.ch/document/2769059/0.1</a:t>
            </a:r>
            <a:r>
              <a:rPr/>
              <a:t> (Joao integration doc)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apositive de titr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Presentation title - line 1 - Arial 30pt - bold </a:t>
            </a:r>
            <a:r>
              <a:rPr lang="en-GB"/>
              <a:t>HiLumi</a:t>
            </a:r>
            <a:r>
              <a:rPr lang="en-GB"/>
              <a:t> dark grey - line 2</a:t>
            </a:r>
            <a:br>
              <a:rPr lang="en-GB"/>
            </a:br>
            <a:r>
              <a:rPr lang="en-GB"/>
              <a:t>line 3</a:t>
            </a:r>
            <a:br>
              <a:rPr lang="en-GB"/>
            </a:br>
            <a:r>
              <a:rPr lang="en-GB"/>
              <a:t>line 4   </a:t>
            </a:r>
            <a:endParaRPr lang="en-GB"/>
          </a:p>
        </p:txBody>
      </p:sp>
      <p:sp>
        <p:nvSpPr>
          <p:cNvPr id="3" name="Sous-titre 2" hidden="0"/>
          <p:cNvSpPr>
            <a:spLocks noGrp="1"/>
          </p:cNvSpPr>
          <p:nvPr isPhoto="0" userDrawn="0">
            <p:ph type="subTitle" idx="1" hasCustomPrompt="1"/>
          </p:nvPr>
        </p:nvSpPr>
        <p:spPr bwMode="auto"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GB"/>
              <a:t>Author(s</a:t>
            </a:r>
            <a:r>
              <a:rPr lang="en-GB"/>
              <a:t>)  - Arial 20 pt – </a:t>
            </a:r>
            <a:r>
              <a:rPr lang="en-GB"/>
              <a:t>HiLumi</a:t>
            </a:r>
            <a:r>
              <a:rPr lang="en-GB"/>
              <a:t> dark grey</a:t>
            </a:r>
            <a:endParaRPr lang="en-GB"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pic>
        <p:nvPicPr>
          <p:cNvPr id="12" name="Image 11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/>
            </a:pPr>
            <a:r>
              <a:rPr lang="en-GB" sz="1600" b="0" i="0" u="none" strike="noStrike" cap="none" spc="0">
                <a:ln>
                  <a:noFill/>
                </a:ln>
                <a:solidFill>
                  <a:schemeClr val="bg2"/>
                </a:solidFill>
                <a:latin typeface="+mn-lt"/>
                <a:ea typeface="+mn-ea"/>
                <a:cs typeface="+mn-cs"/>
              </a:rPr>
              <a:t>Conference - Location - Date</a:t>
            </a:r>
            <a:endParaRPr/>
          </a:p>
          <a:p>
            <a:pPr lvl="0">
              <a:defRPr/>
            </a:pPr>
            <a:endParaRPr lang="en-GB"/>
          </a:p>
        </p:txBody>
      </p:sp>
      <p:grpSp>
        <p:nvGrpSpPr>
          <p:cNvPr id="9" name="Grouper 8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10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3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3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>
            <a:off x="612000" y="914400"/>
            <a:ext cx="7920000" cy="3680222"/>
          </a:xfrm>
        </p:spPr>
        <p:txBody>
          <a:bodyPr lIns="0" tIns="0" rIns="0" bIns="0"/>
          <a:lstStyle/>
          <a:p>
            <a:pPr lvl="0">
              <a:defRPr/>
            </a:pPr>
            <a:r>
              <a:rPr lang="en-GB"/>
              <a:t>Click to modify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9" name="Grouper 8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10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2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a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3" name="Espace réservé du texte 2" hidden="0"/>
          <p:cNvSpPr>
            <a:spLocks noGrp="1"/>
          </p:cNvSpPr>
          <p:nvPr isPhoto="0" userDrawn="0">
            <p:ph type="body" idx="1" hasCustomPrompt="1"/>
          </p:nvPr>
        </p:nvSpPr>
        <p:spPr bwMode="auto"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 </a:t>
            </a:r>
            <a:endParaRPr/>
          </a:p>
        </p:txBody>
      </p:sp>
      <p:sp>
        <p:nvSpPr>
          <p:cNvPr id="4" name="Espace réservé du contenu 3" hidden="0"/>
          <p:cNvSpPr>
            <a:spLocks noGrp="1"/>
          </p:cNvSpPr>
          <p:nvPr isPhoto="0" userDrawn="0">
            <p:ph sz="half" idx="2" hasCustomPrompt="1"/>
          </p:nvPr>
        </p:nvSpPr>
        <p:spPr bwMode="auto"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5" name="Espace réservé du texte 4" hidden="0"/>
          <p:cNvSpPr>
            <a:spLocks noGrp="1"/>
          </p:cNvSpPr>
          <p:nvPr isPhoto="0" userDrawn="0">
            <p:ph type="body" sz="quarter" idx="3" hasCustomPrompt="1"/>
          </p:nvPr>
        </p:nvSpPr>
        <p:spPr bwMode="auto"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6" name="Espace réservé du contenu 5" hidden="0"/>
          <p:cNvSpPr>
            <a:spLocks noGrp="1"/>
          </p:cNvSpPr>
          <p:nvPr isPhoto="0" userDrawn="0">
            <p:ph sz="quarter" idx="4" hasCustomPrompt="1"/>
          </p:nvPr>
        </p:nvSpPr>
        <p:spPr bwMode="auto"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8" name="Espace réservé du pied de page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9" name="Espace réservé du numéro de diapositive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11" name="Grouper 10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ZoneTexte 12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4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re seu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7" name="Grouper 6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ZoneTexte 8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0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3200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4" name="Espace réservé du numéro de diapositive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6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ZoneTexte 7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9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Image avec légen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GB"/>
          </a:p>
        </p:txBody>
      </p:sp>
      <p:sp>
        <p:nvSpPr>
          <p:cNvPr id="4" name="Espace réservé du texte 3" hidden="0"/>
          <p:cNvSpPr>
            <a:spLocks noGrp="1"/>
          </p:cNvSpPr>
          <p:nvPr isPhoto="0" userDrawn="0">
            <p:ph type="body" sz="half" idx="2" hasCustomPrompt="1"/>
          </p:nvPr>
        </p:nvSpPr>
        <p:spPr bwMode="auto"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GB"/>
              <a:t>Text – image caption – comments ....</a:t>
            </a:r>
            <a:endParaRPr/>
          </a:p>
        </p:txBody>
      </p:sp>
      <p:sp>
        <p:nvSpPr>
          <p:cNvPr id="6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0800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7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9" name="Espace réservé du contenu 8" hidden="0"/>
          <p:cNvSpPr>
            <a:spLocks noGrp="1"/>
          </p:cNvSpPr>
          <p:nvPr isPhoto="0" userDrawn="0">
            <p:ph sz="quarter" idx="14" hasCustomPrompt="1"/>
          </p:nvPr>
        </p:nvSpPr>
        <p:spPr bwMode="auto"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>
              <a:defRPr/>
            </a:pPr>
            <a:r>
              <a:rPr lang="en-GB"/>
              <a:t>Image title</a:t>
            </a:r>
            <a:endParaRPr lang="en-GB"/>
          </a:p>
        </p:txBody>
      </p:sp>
      <p:grpSp>
        <p:nvGrpSpPr>
          <p:cNvPr id="8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7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2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sposition personnalisé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/>
              <a:t>Thank you message....</a:t>
            </a:r>
            <a:endParaRPr lang="en-GB"/>
          </a:p>
        </p:txBody>
      </p:sp>
      <p:sp>
        <p:nvSpPr>
          <p:cNvPr id="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51800" y="4767263"/>
            <a:ext cx="6440400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8" name="Espace réservé du texte 7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>
              <a:defRPr/>
            </a:pPr>
            <a:r>
              <a:rPr lang="en-GB"/>
              <a:t>Credits if needed: reference 1, reference 2 ...</a:t>
            </a:r>
            <a:endParaRPr lang="en-GB"/>
          </a:p>
        </p:txBody>
      </p:sp>
      <p:pic>
        <p:nvPicPr>
          <p:cNvPr id="7" name="Image 6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ZoneTexte 11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3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9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3" name="Espace réservé du texte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1" hdr="0" sldNum="1"/>
  <p:txStyles>
    <p:titleStyle>
      <a:lvl1pPr algn="ctr" defTabSz="457200">
        <a:spcBef>
          <a:spcPts val="0"/>
        </a:spcBef>
        <a:buNone/>
        <a:defRPr sz="2800" b="1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>
        <a:spcBef>
          <a:spcPts val="0"/>
        </a:spcBef>
        <a:buClr>
          <a:schemeClr val="accent6"/>
        </a:buClr>
        <a:buFont typeface="Wingdings"/>
        <a:buChar char="§"/>
        <a:defRPr sz="28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>
        <a:spcBef>
          <a:spcPts val="0"/>
        </a:spcBef>
        <a:buClr>
          <a:schemeClr val="accent6"/>
        </a:buClr>
        <a:buFont typeface="Wingdings"/>
        <a:buChar char="§"/>
        <a:defRPr sz="24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20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8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6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941314/files/p245.pdf" TargetMode="External"/><Relationship Id="rId3" Type="http://schemas.openxmlformats.org/officeDocument/2006/relationships/image" Target="../media/image26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g"/><Relationship Id="rId3" Type="http://schemas.openxmlformats.org/officeDocument/2006/relationships/hyperlink" Target="https://edms.cern.ch/document/1282994/1.0" TargetMode="External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hyperlink" Target="https://indico.cern.ch/event/1165410/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edms.cern.ch/document/1395361/0" TargetMode="External"/><Relationship Id="rId3" Type="http://schemas.openxmlformats.org/officeDocument/2006/relationships/image" Target="../media/image30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hyperlink" Target="https://edms.cern.ch/document/1395360/0" TargetMode="Externa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openxmlformats.org/officeDocument/2006/relationships/image" Target="../media/image27.jp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jp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hyperlink" Target="https://indico.cern.ch/event/1165410/" TargetMode="External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hyperlink" Target="https://edms.cern.ch/ui/file/1324635/1.0/LHC-BGV-EC-0002-10-00.pdf" TargetMode="External"/><Relationship Id="rId5" Type="http://schemas.openxmlformats.org/officeDocument/2006/relationships/hyperlink" Target="https://indico.cern.ch/event/944582/contributions/3969283/attachments/2084543/3501967/BGV2020.pdf" TargetMode="External"/><Relationship Id="rId6" Type="http://schemas.openxmlformats.org/officeDocument/2006/relationships/hyperlink" Target="https://indico.cern.ch/event/1154258/" TargetMode="External"/><Relationship Id="rId7" Type="http://schemas.openxmlformats.org/officeDocument/2006/relationships/hyperlink" Target="https://indico.cern.ch/event/1164689/" TargetMode="External"/><Relationship Id="rId8" Type="http://schemas.openxmlformats.org/officeDocument/2006/relationships/image" Target="../media/image37.png"/><Relationship Id="rId9" Type="http://schemas.openxmlformats.org/officeDocument/2006/relationships/hyperlink" Target="https://indico.cern.ch/event/1165410/" TargetMode="Externa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Relationship Id="rId3" Type="http://schemas.openxmlformats.org/officeDocument/2006/relationships/image" Target="../media/image27.jp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g"/><Relationship Id="rId3" Type="http://schemas.openxmlformats.org/officeDocument/2006/relationships/image" Target="../media/image42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g"/><Relationship Id="rId3" Type="http://schemas.openxmlformats.org/officeDocument/2006/relationships/image" Target="../media/image4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png"/><Relationship Id="rId3" Type="http://schemas.openxmlformats.org/officeDocument/2006/relationships/hyperlink" Target="https://indico.cern.ch/event/1137639/" TargetMode="External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png"/></Relationships>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/Relationships>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/Relationships>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dms.cern.ch/document/2677605/1" TargetMode="External"/><Relationship Id="rId3" Type="http://schemas.openxmlformats.org/officeDocument/2006/relationships/image" Target="../media/image56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hyperlink" Target="https://journals.aps.org/prab/abstract/10.1103/PhysRevAccelBeams.22.042801" TargetMode="Externa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837340/" TargetMode="External"/><Relationship Id="rId3" Type="http://schemas.openxmlformats.org/officeDocument/2006/relationships/image" Target="../media/image7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slide" Target="slide16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hyperlink" Target="https://indico.cern.ch/event/1079026/contributions/4546345/attachments/2331686/3973652/BGV_HLLHC_BK_211021.pdf" TargetMode="External"/><Relationship Id="rId5" Type="http://schemas.openxmlformats.org/officeDocument/2006/relationships/hyperlink" Target="https://cds.cern.ch/record/2815958/files/document.pdf" TargetMode="Externa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Titre 17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 flipH="0" flipV="0">
            <a:off x="990598" y="1943906"/>
            <a:ext cx="7767078" cy="334685"/>
          </a:xfrm>
        </p:spPr>
        <p:txBody>
          <a:bodyPr/>
          <a:lstStyle/>
          <a:p>
            <a:pPr>
              <a:defRPr/>
            </a:pPr>
            <a:r>
              <a:rPr sz="2200" b="1" i="0" u="none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Status of the Beam Gas Vertex (BGV) Monitor</a:t>
            </a:r>
            <a:endParaRPr sz="7200"/>
          </a:p>
        </p:txBody>
      </p:sp>
      <p:sp>
        <p:nvSpPr>
          <p:cNvPr id="19" name="Sous-titre 18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 flipH="0" flipV="0">
            <a:off x="600183" y="2676559"/>
            <a:ext cx="8025649" cy="1730340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r>
              <a:rPr lang="en-GB" sz="1600">
                <a:latin typeface="Liberation Sans"/>
                <a:ea typeface="Liberation Sans"/>
                <a:cs typeface="Liberation Sans"/>
              </a:rPr>
              <a:t>Bernadette Kolbinger on behalf of the BGV team (CERN SY-BI-XEI)</a:t>
            </a:r>
            <a:endParaRPr sz="1600"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endParaRPr sz="1400"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en-GB" sz="1400" i="1">
                <a:latin typeface="Liberation Sans"/>
                <a:ea typeface="Liberation Sans"/>
                <a:cs typeface="Liberation Sans"/>
              </a:rPr>
              <a:t>Acknowledgements</a:t>
            </a:r>
            <a:r>
              <a:rPr lang="en-GB" sz="1400">
                <a:latin typeface="Liberation Sans"/>
                <a:ea typeface="Liberation Sans"/>
                <a:cs typeface="Liberation Sans"/>
              </a:rPr>
              <a:t>:</a:t>
            </a:r>
            <a:endParaRPr sz="1400"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en-GB" sz="1400" u="sng">
                <a:latin typeface="Liberation Sans"/>
                <a:ea typeface="Liberation Sans"/>
                <a:cs typeface="Liberation Sans"/>
              </a:rPr>
              <a:t>BGV team</a:t>
            </a:r>
            <a:r>
              <a:rPr lang="en-GB" sz="1400">
                <a:latin typeface="Liberation Sans"/>
                <a:ea typeface="Liberation Sans"/>
                <a:cs typeface="Liberation Sans"/>
              </a:rPr>
              <a:t>: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H. Guerin,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J. Storey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en-GB" sz="1400" b="0" i="0" u="sng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With input from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:   G. Breggliozzi,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A. Galloro,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D. Hynds,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R. Kersevan,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R. De Maria,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J. Oliveira,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R. Plackett,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D. Prelipcean, T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 Ramos Garcia,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B. Salvant, G. Schneider,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T. Lefevre, B. Salvant,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A. Salzburger,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H. Sandberg,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R. Veness 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pic>
        <p:nvPicPr>
          <p:cNvPr id="5" name="Image 4" descr="CERN-logo_outline.jp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  <p:sp>
        <p:nvSpPr>
          <p:cNvPr id="569311903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054099" y="4573524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120552138" name="Sous-titre 18" hidden="0"/>
          <p:cNvSpPr>
            <a:spLocks noGrp="1"/>
          </p:cNvSpPr>
          <p:nvPr isPhoto="0" userDrawn="0"/>
        </p:nvSpPr>
        <p:spPr bwMode="auto">
          <a:xfrm flipH="0" flipV="0">
            <a:off x="990598" y="2278591"/>
            <a:ext cx="2146348" cy="261407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/>
          </a:bodyPr>
          <a:lstStyle>
            <a:lvl1pPr marL="0" indent="0" algn="l" defTabSz="457200">
              <a:spcBef>
                <a:spcPts val="0"/>
              </a:spcBef>
              <a:buClr>
                <a:schemeClr val="accent6"/>
              </a:buClr>
              <a:buFont typeface="Wingdings"/>
              <a:buNone/>
              <a:defRPr sz="2000" b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None/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1400"/>
              <a:t>WP 13.7</a:t>
            </a:r>
            <a:endParaRPr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48277261" name="" hidden="0"/>
          <p:cNvPicPr>
            <a:picLocks noChangeAspect="1"/>
          </p:cNvPicPr>
          <p:nvPr isPhoto="0" userDrawn="0"/>
        </p:nvPicPr>
        <p:blipFill>
          <a:blip r:embed="rId3"/>
          <a:srcRect l="18752" t="11073" r="17405" b="4182"/>
          <a:stretch/>
        </p:blipFill>
        <p:spPr bwMode="auto">
          <a:xfrm flipH="0" flipV="0">
            <a:off x="3488940" y="-16712"/>
            <a:ext cx="5658228" cy="3734535"/>
          </a:xfrm>
          <a:prstGeom prst="rect">
            <a:avLst/>
          </a:prstGeom>
        </p:spPr>
      </p:pic>
      <p:sp>
        <p:nvSpPr>
          <p:cNvPr id="1540471990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65365" y="140447"/>
            <a:ext cx="2773111" cy="5400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algn="l">
              <a:defRPr/>
            </a:pPr>
            <a:r>
              <a:rPr sz="2200"/>
              <a:t>Integration aspects</a:t>
            </a:r>
            <a:endParaRPr sz="2400"/>
          </a:p>
        </p:txBody>
      </p:sp>
      <p:sp>
        <p:nvSpPr>
          <p:cNvPr id="233298477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1009246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7ECEC02-A6EB-5C46-7F2E-205E3141F189}" type="slidenum">
              <a:rPr lang="fr-FR"/>
              <a:t/>
            </a:fld>
            <a:endParaRPr lang="fr-FR"/>
          </a:p>
        </p:txBody>
      </p:sp>
      <p:sp>
        <p:nvSpPr>
          <p:cNvPr id="1292753136" name="" hidden="0"/>
          <p:cNvSpPr txBox="1"/>
          <p:nvPr isPhoto="0" userDrawn="0"/>
        </p:nvSpPr>
        <p:spPr bwMode="auto">
          <a:xfrm flipH="0" flipV="0">
            <a:off x="174322" y="805004"/>
            <a:ext cx="4431229" cy="127359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1" marR="0" lvl="0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Location: LSS of Point4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beam 2 device at s ~-220 m, beam 1 device at s ~142 m.</a:t>
            </a:r>
            <a:endParaRPr lang="en-GB"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Total instrument length ~6 m (demonstrator: ~11 m).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lvl="0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Integration study on-going - taking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inputs from integration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(WP15),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ABP, survey &amp; alignment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impedance and vacuum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teams into account for instrument design. </a:t>
            </a:r>
            <a:endParaRPr lang="en-GB" sz="1200" b="1" i="0" u="none" strike="noStrike" cap="none" spc="0">
              <a:solidFill>
                <a:schemeClr val="accent6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38975480" name="" hidden="0"/>
          <p:cNvSpPr txBox="1"/>
          <p:nvPr isPhoto="0" userDrawn="0"/>
        </p:nvSpPr>
        <p:spPr bwMode="auto">
          <a:xfrm flipH="0" flipV="0">
            <a:off x="85643" y="2376817"/>
            <a:ext cx="6145061" cy="95024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1" marR="0" lvl="0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FLUKA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study of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radiation environment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downstream of BGV: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lvl="0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Impact on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magnets (heat loads) and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other equipment and electronics (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TID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fluence).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lvl="0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Caused radiation impacts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total max. up-time of BGV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and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max. gas pressure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 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lvl="0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Integrated pressure ~25% less compared to demonstrator.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426174089" name="" hidden="0"/>
          <p:cNvSpPr txBox="1"/>
          <p:nvPr isPhoto="0" userDrawn="0"/>
        </p:nvSpPr>
        <p:spPr bwMode="auto">
          <a:xfrm rot="1887767" flipH="0" flipV="0">
            <a:off x="6255416" y="2843827"/>
            <a:ext cx="1432349" cy="3048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700"/>
              <a:t>Support structures preliminary</a:t>
            </a:r>
            <a:endParaRPr/>
          </a:p>
          <a:p>
            <a:pPr>
              <a:defRPr/>
            </a:pPr>
            <a:r>
              <a:rPr sz="700"/>
              <a:t>Drawing by M.T. Ramos Garcia </a:t>
            </a:r>
            <a:endParaRPr sz="700"/>
          </a:p>
        </p:txBody>
      </p:sp>
      <p:grpSp>
        <p:nvGrpSpPr>
          <p:cNvPr id="1644844660" name="" hidden="0"/>
          <p:cNvGrpSpPr/>
          <p:nvPr isPhoto="0" userDrawn="0"/>
        </p:nvGrpSpPr>
        <p:grpSpPr bwMode="auto">
          <a:xfrm>
            <a:off x="2000036" y="3472843"/>
            <a:ext cx="5664757" cy="1267204"/>
            <a:chOff x="0" y="0"/>
            <a:chExt cx="5664757" cy="1267204"/>
          </a:xfrm>
        </p:grpSpPr>
        <p:pic>
          <p:nvPicPr>
            <p:cNvPr id="79013260" name="" hidden="0"/>
            <p:cNvPicPr>
              <a:picLocks noChangeAspect="1"/>
            </p:cNvPicPr>
            <p:nvPr isPhoto="0" userDrawn="0"/>
          </p:nvPicPr>
          <p:blipFill>
            <a:blip r:embed="rId4"/>
            <a:srcRect l="6182" t="-1698" r="5421" b="1697"/>
            <a:stretch/>
          </p:blipFill>
          <p:spPr bwMode="auto">
            <a:xfrm rot="0" flipH="0" flipV="0">
              <a:off x="0" y="0"/>
              <a:ext cx="5664758" cy="1267205"/>
            </a:xfrm>
            <a:prstGeom prst="rect">
              <a:avLst/>
            </a:prstGeom>
          </p:spPr>
        </p:pic>
        <p:sp>
          <p:nvSpPr>
            <p:cNvPr id="2085226388" name="" hidden="0"/>
            <p:cNvSpPr txBox="1"/>
            <p:nvPr isPhoto="0" userDrawn="0"/>
          </p:nvSpPr>
          <p:spPr bwMode="auto">
            <a:xfrm rot="0" flipH="0" flipV="0">
              <a:off x="434256" y="792911"/>
              <a:ext cx="1347102" cy="21339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l">
                <a:defRPr/>
              </a:pPr>
              <a:r>
                <a:rPr lang="en-GB" sz="800" b="0" i="1" u="none" strike="noStrike" cap="none" spc="0">
                  <a:solidFill>
                    <a:schemeClr val="accent5"/>
                  </a:solidFill>
                  <a:latin typeface="Arial"/>
                  <a:ea typeface="Arial"/>
                  <a:cs typeface="Arial"/>
                </a:rPr>
                <a:t>Work by D. Prelipcean</a:t>
              </a:r>
              <a:endParaRPr sz="1400"/>
            </a:p>
          </p:txBody>
        </p:sp>
      </p:grpSp>
      <p:sp>
        <p:nvSpPr>
          <p:cNvPr id="630719580" name="" hidden="0"/>
          <p:cNvSpPr/>
          <p:nvPr isPhoto="0" userDrawn="0"/>
        </p:nvSpPr>
        <p:spPr bwMode="auto">
          <a:xfrm rot="0" flipH="0" flipV="0">
            <a:off x="5056048" y="4175058"/>
            <a:ext cx="2446942" cy="45723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ctr">
              <a:defRPr/>
            </a:pPr>
            <a:r>
              <a:rPr sz="2400" b="1">
                <a:ln>
                  <a:noFill/>
                </a:ln>
                <a:solidFill>
                  <a:schemeClr val="accent1">
                    <a:alpha val="38999"/>
                  </a:schemeClr>
                </a:solidFill>
              </a:rPr>
              <a:t>PRELIMINARY</a:t>
            </a:r>
            <a:endParaRPr sz="5400" b="1">
              <a:ln>
                <a:noFill/>
              </a:ln>
              <a:solidFill>
                <a:schemeClr val="accent1">
                  <a:alpha val="38999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0090742" name="" hidden="0"/>
          <p:cNvSpPr/>
          <p:nvPr isPhoto="0" userDrawn="0"/>
        </p:nvSpPr>
        <p:spPr bwMode="auto">
          <a:xfrm flipH="0" flipV="0">
            <a:off x="246390" y="3126921"/>
            <a:ext cx="5311393" cy="1142997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6200000" scaled="1"/>
          </a:gradFill>
          <a:ln w="9525" cap="flat" cmpd="sng" algn="ctr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14446887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503343" y="107946"/>
            <a:ext cx="7920000" cy="365809"/>
          </a:xfrm>
        </p:spPr>
        <p:txBody>
          <a:bodyPr/>
          <a:lstStyle/>
          <a:p>
            <a:pPr>
              <a:defRPr/>
            </a:pPr>
            <a:r>
              <a:rPr sz="2200"/>
              <a:t>Expected performance – bunch width precision</a:t>
            </a:r>
            <a:endParaRPr sz="2200"/>
          </a:p>
        </p:txBody>
      </p:sp>
      <p:sp>
        <p:nvSpPr>
          <p:cNvPr id="1209345839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466920850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50E13CE-4C6C-1E5B-CDEE-692D790A74B8}" type="slidenum">
              <a:rPr lang="fr-FR"/>
              <a:t/>
            </a:fld>
            <a:endParaRPr lang="fr-FR"/>
          </a:p>
        </p:txBody>
      </p:sp>
      <p:sp>
        <p:nvSpPr>
          <p:cNvPr id="362463242" name="" hidden="0"/>
          <p:cNvSpPr txBox="1"/>
          <p:nvPr isPhoto="0" userDrawn="0"/>
        </p:nvSpPr>
        <p:spPr bwMode="auto">
          <a:xfrm flipH="0" flipV="0">
            <a:off x="332142" y="2331448"/>
            <a:ext cx="5879718" cy="7414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9" marR="0" indent="-283879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7 TeV protons (most stringent case).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83878" marR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Accept events with </a:t>
            </a:r>
            <a:r>
              <a:rPr sz="1200" b="1" strike="noStrike" cap="none" spc="0">
                <a:solidFill>
                  <a:schemeClr val="accent5"/>
                </a:solidFill>
              </a:rPr>
              <a:t>N</a:t>
            </a:r>
            <a:r>
              <a:rPr sz="1200" b="1" strike="noStrike" cap="none" spc="0" baseline="-25000">
                <a:solidFill>
                  <a:schemeClr val="accent5"/>
                </a:solidFill>
              </a:rPr>
              <a:t>tracks</a:t>
            </a:r>
            <a:r>
              <a:rPr sz="1200" b="1" strike="noStrike" cap="none" spc="0">
                <a:solidFill>
                  <a:schemeClr val="accent5"/>
                </a:solidFill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bi"/>
                        </m:rPr>
                        <a:rPr sz="12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≥</m:t>
                      </m:r>
                    </m:oMath>
                  </m:oMathPara>
                </a14:m>
              </mc:Choice>
              <mc:Fallback/>
            </mc:AlternateContent>
            <a:r>
              <a:rPr sz="1200" b="1" strike="noStrike" cap="none" spc="0">
                <a:solidFill>
                  <a:schemeClr val="accent5"/>
                </a:solidFill>
              </a:rPr>
              <a:t> 6</a:t>
            </a:r>
            <a:r>
              <a:rPr sz="1200" b="1" strike="noStrike" cap="none" spc="0">
                <a:solidFill>
                  <a:schemeClr val="accent5"/>
                </a:solidFill>
              </a:rPr>
              <a:t>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byssinica SIL"/>
                <a:ea typeface="Abyssinica SIL"/>
                <a:cs typeface="Abyssinica SIL"/>
              </a:rPr>
              <a:t>➡ </a:t>
            </a:r>
            <a:r>
              <a:rPr sz="1200" b="1" strike="noStrike" cap="none" spc="0">
                <a:solidFill>
                  <a:schemeClr val="accent5"/>
                </a:solidFill>
              </a:rPr>
              <a:t>14.6 % of total number of collisions</a:t>
            </a:r>
            <a:r>
              <a:rPr sz="1200" strike="noStrike" cap="none" spc="0">
                <a:solidFill>
                  <a:schemeClr val="accent5"/>
                </a:solidFill>
              </a:rPr>
              <a:t>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Cut on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N</a:t>
            </a:r>
            <a:r>
              <a:rPr lang="en-GB" sz="1200" b="1" i="0" u="none" strike="noStrike" cap="none" spc="0" baseline="-2500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tracks</a:t>
            </a:r>
            <a:r>
              <a:rPr sz="1200" strike="noStrike" cap="none" spc="0">
                <a:solidFill>
                  <a:schemeClr val="accent5"/>
                </a:solidFill>
              </a:rPr>
              <a:t> can be relaxed for larger beam sizes.</a:t>
            </a:r>
            <a:endParaRPr sz="1200" strike="noStrike" cap="none" spc="0">
              <a:solidFill>
                <a:schemeClr val="accent5"/>
              </a:solidFill>
            </a:endParaRPr>
          </a:p>
        </p:txBody>
      </p:sp>
      <p:pic>
        <p:nvPicPr>
          <p:cNvPr id="901054750" name="" hidden="0"/>
          <p:cNvPicPr>
            <a:picLocks noChangeAspect="1"/>
          </p:cNvPicPr>
          <p:nvPr isPhoto="0" userDrawn="0"/>
        </p:nvPicPr>
        <p:blipFill>
          <a:blip r:embed="rId2"/>
          <a:srcRect l="0" t="48264" r="0" b="0"/>
          <a:stretch/>
        </p:blipFill>
        <p:spPr bwMode="auto">
          <a:xfrm flipH="0" flipV="0">
            <a:off x="1857298" y="672007"/>
            <a:ext cx="3497223" cy="1501174"/>
          </a:xfrm>
          <a:prstGeom prst="rect">
            <a:avLst/>
          </a:prstGeom>
        </p:spPr>
      </p:pic>
      <p:pic>
        <p:nvPicPr>
          <p:cNvPr id="1470515140" name="" hidden="0"/>
          <p:cNvPicPr>
            <a:picLocks noChangeAspect="1"/>
          </p:cNvPicPr>
          <p:nvPr isPhoto="0" userDrawn="0"/>
        </p:nvPicPr>
        <p:blipFill>
          <a:blip r:embed="rId3"/>
          <a:srcRect l="0" t="10000" r="7409" b="0"/>
          <a:stretch/>
        </p:blipFill>
        <p:spPr bwMode="auto">
          <a:xfrm flipH="0" flipV="0">
            <a:off x="6250395" y="2990849"/>
            <a:ext cx="2479582" cy="1808160"/>
          </a:xfrm>
          <a:prstGeom prst="rect">
            <a:avLst/>
          </a:prstGeom>
        </p:spPr>
      </p:pic>
      <p:sp>
        <p:nvSpPr>
          <p:cNvPr id="554303819" name="" hidden="0"/>
          <p:cNvSpPr txBox="1"/>
          <p:nvPr isPhoto="0" userDrawn="0"/>
        </p:nvSpPr>
        <p:spPr bwMode="auto">
          <a:xfrm flipH="0" flipV="0">
            <a:off x="246389" y="3095169"/>
            <a:ext cx="5962153" cy="137310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defRPr/>
            </a:pPr>
            <a:r>
              <a:rPr sz="1200" b="1" strike="noStrike" cap="none" spc="0">
                <a:solidFill>
                  <a:schemeClr val="accent1">
                    <a:lumMod val="75000"/>
                  </a:schemeClr>
                </a:solidFill>
              </a:rPr>
              <a:t>Precision on bunch width:</a:t>
            </a:r>
            <a:endParaRPr sz="900" strike="noStrike" cap="none" spc="0">
              <a:solidFill>
                <a:schemeClr val="accent5"/>
              </a:solidFill>
            </a:endParaRPr>
          </a:p>
          <a:p>
            <a:pPr marL="283878" marR="0" lvl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Reminder: bunch-by-bunch measurements with ~1% precision in ~1 min.</a:t>
            </a:r>
            <a:endParaRPr sz="900" strike="noStrike" cap="none" spc="0">
              <a:solidFill>
                <a:schemeClr val="accent5"/>
              </a:solidFill>
            </a:endParaRPr>
          </a:p>
          <a:p>
            <a:pPr marL="283878" marR="0" lvl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1" strike="noStrike" cap="none" spc="0">
                <a:solidFill>
                  <a:schemeClr val="accent5"/>
                </a:solidFill>
              </a:rPr>
              <a:t>How many interactions in 1 min with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N</a:t>
            </a:r>
            <a:r>
              <a:rPr lang="en-GB" sz="1200" b="1" i="0" u="none" strike="noStrike" cap="none" spc="0" baseline="-2500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tracks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bi"/>
                        </m:rPr>
                        <a:rPr sz="9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≥</m:t>
                      </m:r>
                    </m:oMath>
                  </m:oMathPara>
                </a14:m>
              </mc:Choice>
              <mc:Fallback/>
            </mc:AlternateContent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6?</a:t>
            </a:r>
            <a:endParaRPr sz="900" strike="noStrike" cap="none" spc="0">
              <a:solidFill>
                <a:schemeClr val="accent5"/>
              </a:solidFill>
            </a:endParaRPr>
          </a:p>
          <a:p>
            <a:pPr marL="283878" marR="0" lvl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Assume a gas pressure of 10</a:t>
            </a:r>
            <a:r>
              <a:rPr sz="1200" strike="noStrike" cap="none" spc="0" baseline="30000">
                <a:solidFill>
                  <a:schemeClr val="accent5"/>
                </a:solidFill>
              </a:rPr>
              <a:t>-7</a:t>
            </a:r>
            <a:r>
              <a:rPr sz="1200" strike="noStrike" cap="none" spc="0">
                <a:solidFill>
                  <a:schemeClr val="accent5"/>
                </a:solidFill>
              </a:rPr>
              <a:t> mbar.</a:t>
            </a:r>
            <a:endParaRPr sz="900" strike="noStrike" cap="none" spc="0">
              <a:solidFill>
                <a:schemeClr val="accent5"/>
              </a:solidFill>
            </a:endParaRPr>
          </a:p>
          <a:p>
            <a:pPr marL="283878" marR="0" lvl="0" indent="-283878"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1740 recorded coll. in 1 min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byssinica SIL"/>
                <a:ea typeface="Abyssinica SIL"/>
                <a:cs typeface="Abyssinica SIL"/>
              </a:rPr>
              <a:t>➡</a:t>
            </a:r>
            <a:r>
              <a:rPr sz="1200"/>
              <a:t> </a:t>
            </a:r>
            <a:r>
              <a:rPr sz="1200" b="1" strike="noStrike" cap="none" spc="0">
                <a:solidFill>
                  <a:schemeClr val="bg2"/>
                </a:solidFill>
              </a:rPr>
              <a:t>bunch width relative precision 1.7</a:t>
            </a:r>
            <a:r>
              <a:rPr sz="1200" b="1" strike="noStrike" cap="none" spc="0">
                <a:solidFill>
                  <a:schemeClr val="bg2"/>
                </a:solidFill>
              </a:rPr>
              <a:t> %.</a:t>
            </a:r>
            <a:endParaRPr sz="900" b="1" strike="noStrike" cap="none" spc="0">
              <a:solidFill>
                <a:schemeClr val="bg2"/>
              </a:solidFill>
            </a:endParaRPr>
          </a:p>
          <a:p>
            <a:pPr lvl="0"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defRPr/>
            </a:pPr>
            <a:endParaRPr lang="en-GB" sz="900" strike="noStrike" cap="none" spc="0">
              <a:solidFill>
                <a:schemeClr val="accent5"/>
              </a:solidFill>
            </a:endParaRPr>
          </a:p>
        </p:txBody>
      </p:sp>
      <p:pic>
        <p:nvPicPr>
          <p:cNvPr id="798464637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5795664" y="567138"/>
            <a:ext cx="3129013" cy="2474836"/>
          </a:xfrm>
          <a:prstGeom prst="rect">
            <a:avLst/>
          </a:prstGeom>
        </p:spPr>
      </p:pic>
      <p:sp>
        <p:nvSpPr>
          <p:cNvPr id="934166130" name="" hidden="0"/>
          <p:cNvSpPr txBox="1"/>
          <p:nvPr isPhoto="0" userDrawn="0"/>
        </p:nvSpPr>
        <p:spPr bwMode="auto">
          <a:xfrm flipH="0" flipV="0">
            <a:off x="6746477" y="543007"/>
            <a:ext cx="2120357" cy="44052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>
                <a:solidFill>
                  <a:srgbClr val="FF0000"/>
                </a:solidFill>
              </a:rPr>
              <a:t>transverse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1100" b="1" i="1" strike="noStrike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bi"/>
                            </m:rPr>
                            <a:rPr lang="en-GB" sz="1100" u="none" strike="noStrike" cap="none" spc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bi"/>
                            </m:rPr>
                            <a:rPr sz="1100" strike="noStrike" cap="none" spc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sz="1100">
                <a:solidFill>
                  <a:srgbClr val="FF0000"/>
                </a:solidFill>
              </a:rPr>
              <a:t> vs measured #tracks per collision.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539009862" name="" hidden="0"/>
          <p:cNvSpPr txBox="1"/>
          <p:nvPr isPhoto="0" userDrawn="0"/>
        </p:nvSpPr>
        <p:spPr bwMode="auto">
          <a:xfrm flipH="0" flipV="0">
            <a:off x="7871735" y="1685507"/>
            <a:ext cx="815063" cy="259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>
                <a:solidFill>
                  <a:schemeClr val="accent5"/>
                </a:solidFill>
              </a:rPr>
              <a:t>166 µm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945099813" name="" hidden="0"/>
          <p:cNvSpPr txBox="1"/>
          <p:nvPr isPhoto="0" userDrawn="0"/>
        </p:nvSpPr>
        <p:spPr bwMode="auto">
          <a:xfrm flipH="0" flipV="0">
            <a:off x="408792" y="1319712"/>
            <a:ext cx="2762609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/>
              <a:t>simulation set-up including</a:t>
            </a:r>
            <a:endParaRPr sz="900"/>
          </a:p>
          <a:p>
            <a:pPr>
              <a:defRPr/>
            </a:pPr>
            <a:r>
              <a:rPr sz="900"/>
              <a:t>all important materials.</a:t>
            </a:r>
            <a:endParaRPr sz="9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4727715" name="" hidden="0"/>
          <p:cNvSpPr/>
          <p:nvPr isPhoto="0" userDrawn="0"/>
        </p:nvSpPr>
        <p:spPr bwMode="auto">
          <a:xfrm flipH="0" flipV="0">
            <a:off x="77040" y="3739680"/>
            <a:ext cx="5873749" cy="717549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6200000" scaled="1"/>
          </a:gradFill>
          <a:ln w="9525" cap="flat" cmpd="sng" algn="ctr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619612058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88199" y="33399"/>
            <a:ext cx="7920000" cy="540000"/>
          </a:xfrm>
        </p:spPr>
        <p:txBody>
          <a:bodyPr/>
          <a:lstStyle/>
          <a:p>
            <a:pPr>
              <a:defRPr/>
            </a:pPr>
            <a:r>
              <a:rPr sz="2200"/>
              <a:t>Vertex response and resolution for a profile measurement</a:t>
            </a:r>
            <a:endParaRPr sz="2200"/>
          </a:p>
        </p:txBody>
      </p:sp>
      <p:sp>
        <p:nvSpPr>
          <p:cNvPr id="164864681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206097731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E6EA46F-C4F2-2463-E24E-0D7B25BAD47B}" type="slidenum">
              <a:rPr lang="fr-FR"/>
              <a:t/>
            </a:fld>
            <a:endParaRPr lang="fr-FR"/>
          </a:p>
        </p:txBody>
      </p:sp>
      <p:pic>
        <p:nvPicPr>
          <p:cNvPr id="1146374842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335026" y="556910"/>
            <a:ext cx="4681499" cy="2184699"/>
          </a:xfrm>
          <a:prstGeom prst="rect">
            <a:avLst/>
          </a:prstGeom>
        </p:spPr>
      </p:pic>
      <p:pic>
        <p:nvPicPr>
          <p:cNvPr id="569465963" name="" hidden="0"/>
          <p:cNvPicPr>
            <a:picLocks noChangeAspect="1"/>
          </p:cNvPicPr>
          <p:nvPr isPhoto="0" userDrawn="0"/>
        </p:nvPicPr>
        <p:blipFill>
          <a:blip r:embed="rId3"/>
          <a:srcRect l="2675" t="8100" r="7659" b="0"/>
          <a:stretch/>
        </p:blipFill>
        <p:spPr bwMode="auto">
          <a:xfrm flipH="0" flipV="0">
            <a:off x="6148999" y="2741610"/>
            <a:ext cx="2717799" cy="2089149"/>
          </a:xfrm>
          <a:prstGeom prst="rect">
            <a:avLst/>
          </a:prstGeom>
        </p:spPr>
      </p:pic>
      <p:sp>
        <p:nvSpPr>
          <p:cNvPr id="203027419" name="" hidden="0"/>
          <p:cNvSpPr txBox="1"/>
          <p:nvPr isPhoto="0" userDrawn="0"/>
        </p:nvSpPr>
        <p:spPr bwMode="auto">
          <a:xfrm flipH="0" flipV="0">
            <a:off x="5362063" y="638168"/>
            <a:ext cx="1265379" cy="426755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>
                <a:solidFill>
                  <a:schemeClr val="accent2"/>
                </a:solidFill>
              </a:rPr>
              <a:t>Simulation, Truth </a:t>
            </a:r>
            <a:endParaRPr sz="1100"/>
          </a:p>
          <a:p>
            <a:pPr>
              <a:defRPr/>
            </a:pPr>
            <a:r>
              <a:rPr sz="1100">
                <a:solidFill>
                  <a:srgbClr val="2ACC25"/>
                </a:solidFill>
              </a:rPr>
              <a:t>Simulation, SVM</a:t>
            </a:r>
            <a:endParaRPr sz="1600"/>
          </a:p>
        </p:txBody>
      </p:sp>
      <p:sp>
        <p:nvSpPr>
          <p:cNvPr id="1993489973" name="" hidden="0"/>
          <p:cNvSpPr txBox="1"/>
          <p:nvPr isPhoto="0" userDrawn="0"/>
        </p:nvSpPr>
        <p:spPr bwMode="auto">
          <a:xfrm flipH="0" flipV="0">
            <a:off x="7075718" y="668649"/>
            <a:ext cx="1811679" cy="365795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/>
              <a:t>relat. difference Truth and SVM, </a:t>
            </a:r>
            <a:endParaRPr sz="900"/>
          </a:p>
          <a:p>
            <a:pPr>
              <a:defRPr/>
            </a:pPr>
            <a:r>
              <a:rPr sz="900"/>
              <a:t>x- and y-vertex resolution.</a:t>
            </a:r>
            <a:endParaRPr sz="1600"/>
          </a:p>
        </p:txBody>
      </p:sp>
      <p:sp>
        <p:nvSpPr>
          <p:cNvPr id="141854791" name="" hidden="0"/>
          <p:cNvSpPr txBox="1"/>
          <p:nvPr isPhoto="0" userDrawn="0"/>
        </p:nvSpPr>
        <p:spPr bwMode="auto">
          <a:xfrm flipH="0" flipV="0">
            <a:off x="7736159" y="2846698"/>
            <a:ext cx="1069405" cy="365795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chemeClr val="accent6"/>
                </a:solidFill>
              </a:rPr>
              <a:t>true response</a:t>
            </a:r>
            <a:endParaRPr sz="900">
              <a:solidFill>
                <a:schemeClr val="accent6"/>
              </a:solidFill>
            </a:endParaRPr>
          </a:p>
          <a:p>
            <a:pPr>
              <a:defRPr/>
            </a:pPr>
            <a:r>
              <a:rPr sz="900">
                <a:solidFill>
                  <a:srgbClr val="00B0F0"/>
                </a:solidFill>
              </a:rPr>
              <a:t>approx. response</a:t>
            </a:r>
            <a:endParaRPr sz="1000">
              <a:solidFill>
                <a:srgbClr val="00B0F0"/>
              </a:solidFill>
            </a:endParaRPr>
          </a:p>
        </p:txBody>
      </p:sp>
      <p:sp>
        <p:nvSpPr>
          <p:cNvPr id="1429532063" name="" hidden="0"/>
          <p:cNvSpPr txBox="1"/>
          <p:nvPr isPhoto="0" userDrawn="0"/>
        </p:nvSpPr>
        <p:spPr bwMode="auto">
          <a:xfrm flipH="0" flipV="0">
            <a:off x="6475249" y="2846698"/>
            <a:ext cx="986793" cy="365795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rgbClr val="00B0F0"/>
                </a:solidFill>
              </a:rPr>
              <a:t>Events with 6 tracks.</a:t>
            </a:r>
            <a:endParaRPr sz="900">
              <a:solidFill>
                <a:srgbClr val="00B0F0"/>
              </a:solidFill>
            </a:endParaRPr>
          </a:p>
        </p:txBody>
      </p:sp>
      <p:sp>
        <p:nvSpPr>
          <p:cNvPr id="2059266283" name="" hidden="0"/>
          <p:cNvSpPr txBox="1"/>
          <p:nvPr isPhoto="0" userDrawn="0"/>
        </p:nvSpPr>
        <p:spPr bwMode="auto">
          <a:xfrm flipH="0" flipV="0">
            <a:off x="121002" y="680805"/>
            <a:ext cx="4218448" cy="230421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3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During the measurements - need to determine response and vertex resolution. </a:t>
            </a:r>
            <a:endParaRPr sz="13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marR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3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Common method of LHC experiments:</a:t>
            </a:r>
            <a:r>
              <a:rPr sz="13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br>
              <a:rPr sz="13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</a:br>
            <a:r>
              <a:rPr sz="13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split vertex method (SVM)</a:t>
            </a:r>
            <a:r>
              <a:rPr sz="13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/>
          </a:p>
          <a:p>
            <a:pPr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defRPr/>
            </a:pPr>
            <a:endParaRPr sz="1300" b="1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3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Filter for collisions with N tracks in detector.</a:t>
            </a:r>
            <a:endParaRPr sz="13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3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Split N tracks into two groups, fit same vertex twice 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➡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v</a:t>
            </a:r>
            <a:r>
              <a:rPr lang="en-GB" sz="1300" b="0" i="0" u="none" strike="noStrike" cap="none" spc="0" baseline="-25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1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&amp; v</a:t>
            </a:r>
            <a:r>
              <a:rPr lang="en-GB" sz="1300" b="0" i="0" u="none" strike="noStrike" cap="none" spc="0" baseline="-25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2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3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3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v</a:t>
            </a:r>
            <a:r>
              <a:rPr sz="1300" strike="noStrike" cap="none" spc="0" baseline="-25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1</a:t>
            </a:r>
            <a:r>
              <a:rPr sz="13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- v</a:t>
            </a:r>
            <a:r>
              <a:rPr sz="1300" strike="noStrike" cap="none" spc="0" baseline="-25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2</a:t>
            </a:r>
            <a:r>
              <a:rPr sz="13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, is measure for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1300" b="1" i="1" strike="noStrike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bi"/>
                            </m:rPr>
                            <a:rPr lang="en-GB" sz="1300" u="none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bi"/>
                            </m:rPr>
                            <a:rPr sz="1300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lang="en-GB" sz="13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sz="13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of events with N/2 tracks.</a:t>
            </a:r>
            <a:endParaRPr sz="13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1091053245" name="" hidden="0"/>
          <p:cNvSpPr txBox="1"/>
          <p:nvPr isPhoto="0" userDrawn="0"/>
        </p:nvSpPr>
        <p:spPr bwMode="auto">
          <a:xfrm flipH="0" flipV="0">
            <a:off x="77040" y="3029595"/>
            <a:ext cx="6035481" cy="160747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Applied to simulation data, SVM 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shows agreement of</a:t>
            </a:r>
            <a:r>
              <a:rPr sz="13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~ 6% with the true 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vertex resolution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(determined by comparison of reconstructed vertex to generator level).</a:t>
            </a:r>
            <a:r>
              <a:rPr sz="13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endParaRPr sz="13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defRPr/>
            </a:pPr>
            <a:endParaRPr sz="13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marR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Method to determine vertex response during BGV 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measurements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, no need to rely on simulations 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or additional measurement with known 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source!</a:t>
            </a:r>
            <a:endParaRPr sz="13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marR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3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736744683" name="" hidden="0"/>
          <p:cNvSpPr/>
          <p:nvPr isPhoto="0" userDrawn="0"/>
        </p:nvSpPr>
        <p:spPr bwMode="auto">
          <a:xfrm flipH="0" flipV="0">
            <a:off x="356248" y="1649259"/>
            <a:ext cx="3936999" cy="13080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67789983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467057" y="1719735"/>
            <a:ext cx="3526051" cy="1197436"/>
          </a:xfrm>
          <a:prstGeom prst="rect">
            <a:avLst/>
          </a:prstGeom>
        </p:spPr>
      </p:pic>
      <p:sp>
        <p:nvSpPr>
          <p:cNvPr id="978885052" name="" hidden="0"/>
          <p:cNvSpPr txBox="1"/>
          <p:nvPr isPhoto="0" userDrawn="0"/>
        </p:nvSpPr>
        <p:spPr bwMode="auto">
          <a:xfrm flipH="0" flipV="0">
            <a:off x="629298" y="1742641"/>
            <a:ext cx="1860873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/>
              <a:t>split N tracks in two groups, reconstruct vertex twice.</a:t>
            </a:r>
            <a:endParaRPr/>
          </a:p>
        </p:txBody>
      </p:sp>
      <p:sp>
        <p:nvSpPr>
          <p:cNvPr id="1512763622" name="" hidden="0"/>
          <p:cNvSpPr txBox="1"/>
          <p:nvPr isPhoto="0" userDrawn="0"/>
        </p:nvSpPr>
        <p:spPr bwMode="auto">
          <a:xfrm flipH="0" flipV="0">
            <a:off x="2842821" y="1837459"/>
            <a:ext cx="1494795" cy="48099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/>
              <a:t>difference of v</a:t>
            </a:r>
            <a:r>
              <a:rPr sz="800" baseline="-25000"/>
              <a:t>1</a:t>
            </a:r>
            <a:r>
              <a:rPr sz="800"/>
              <a:t> and v</a:t>
            </a:r>
            <a:r>
              <a:rPr sz="800" baseline="-25000"/>
              <a:t>2</a:t>
            </a:r>
            <a:r>
              <a:rPr sz="800"/>
              <a:t> is </a:t>
            </a:r>
            <a:endParaRPr sz="800"/>
          </a:p>
          <a:p>
            <a:pPr>
              <a:defRPr/>
            </a:pPr>
            <a:r>
              <a:rPr sz="800"/>
              <a:t>measure for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800" b="1" i="1" strike="noStrike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bi"/>
                            </m:rPr>
                            <a:rPr lang="en-GB" sz="800" u="none" strike="noStrike" cap="none" spc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bi"/>
                            </m:rPr>
                            <a:rPr sz="800" strike="noStrike" cap="none" spc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lang="en-GB" sz="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events </a:t>
            </a:r>
            <a:br>
              <a:rPr lang="en-GB" sz="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N/2 tracks.</a:t>
            </a:r>
            <a:endParaRPr sz="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0" flipV="0">
            <a:off x="7404836" y="3825614"/>
            <a:ext cx="421598" cy="0"/>
          </a:xfrm>
          <a:prstGeom prst="line">
            <a:avLst/>
          </a:prstGeom>
          <a:ln w="19049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599639869" name="" hidden="0"/>
          <p:cNvSpPr txBox="1"/>
          <p:nvPr isPhoto="0" userDrawn="0"/>
        </p:nvSpPr>
        <p:spPr bwMode="auto">
          <a:xfrm flipH="0" flipV="0">
            <a:off x="7433915" y="3793654"/>
            <a:ext cx="363475" cy="3048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left"/>
                    </m:oMathParaPr>
                    <m:oMath>
                      <m:sSub>
                        <m:sSubPr>
                          <m:ctrlPr>
                            <a:rPr sz="1400" b="1" i="1" strike="noStrike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bi"/>
                            </m:rPr>
                            <a:rPr lang="en-GB" sz="1400" u="none" strike="noStrike" cap="none" spc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bi"/>
                            </m:rPr>
                            <a:rPr sz="1400" strike="noStrike" cap="none" spc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endParaRPr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2317131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83526"/>
            <a:ext cx="7920000" cy="540000"/>
          </a:xfr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sz="2400"/>
              <a:t>Summary &amp; outlook</a:t>
            </a:r>
            <a:endParaRPr sz="2600"/>
          </a:p>
        </p:txBody>
      </p:sp>
      <p:sp>
        <p:nvSpPr>
          <p:cNvPr id="1845370934" name="Espace réservé du contenu 3" hidden="0"/>
          <p:cNvSpPr>
            <a:spLocks noGrp="1"/>
          </p:cNvSpPr>
          <p:nvPr isPhoto="0" userDrawn="0">
            <p:ph sz="half" idx="2" hasCustomPrompt="1"/>
          </p:nvPr>
        </p:nvSpPr>
        <p:spPr bwMode="auto">
          <a:xfrm flipH="0" flipV="0">
            <a:off x="457200" y="686606"/>
            <a:ext cx="8074800" cy="3724494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algn="l">
              <a:spcBef>
                <a:spcPts val="566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The 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BGV is currently being 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optimised for the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HL-LHC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– work on 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conceptual design report.</a:t>
            </a:r>
            <a:endParaRPr sz="13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lvl="0"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Design is based on extensive performance study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- 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based on established tools, support from experts.</a:t>
            </a:r>
            <a:endParaRPr sz="13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lvl="0"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Gas target baseline: extended neon gas target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with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~1m 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density plateau of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10</a:t>
            </a:r>
            <a:r>
              <a:rPr lang="en-GB" sz="1300" b="1" i="0" u="none" strike="noStrike" cap="none" spc="0" baseline="3000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-7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mbar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via injection of neon into gas chamber. </a:t>
            </a:r>
            <a:endParaRPr sz="13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lvl="0"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tracker 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based on silicon pixel detectors  in collaboration with University of Oxford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1300" b="1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lvl="0"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Integration constraints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are taken into account, no showstoppers identified.</a:t>
            </a:r>
            <a:endParaRPr sz="13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lvl="0"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Performance study shows promising results in accord with specifications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- bunch width precision 1.7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% in 1 min.</a:t>
            </a:r>
            <a:endParaRPr sz="13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lvl="0"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Method of measuring vertex response and resolution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for deconvolution of true profile. </a:t>
            </a:r>
            <a:endParaRPr lang="en-GB" sz="13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lvl="0" algn="l">
              <a:spcBef>
                <a:spcPts val="564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On-going: deconvolution, detector alignment, pattern recognition.</a:t>
            </a:r>
            <a:endParaRPr sz="1300"/>
          </a:p>
          <a:p>
            <a:pPr marL="457200" lvl="1" indent="0" algn="l">
              <a:spcBef>
                <a:spcPts val="565"/>
              </a:spcBef>
              <a:buClr>
                <a:schemeClr val="accent6"/>
              </a:buClr>
              <a:buFont typeface="Wingdings"/>
              <a:buNone/>
              <a:defRPr/>
            </a:pPr>
            <a:endParaRPr sz="13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lvl="0"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Next milestone -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sz="1300" b="1" i="0" u="none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Review of BGV (&amp; BGI) proposal on October 19th 2022.</a:t>
            </a:r>
            <a:endParaRPr sz="1300" b="1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28010290" name="Espace réservé du pied de page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419876524" name="Espace réservé du numéro de diapositive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CC3FBCF-6751-CDA3-4CCC-53D758D819C7}" type="slidenum">
              <a:rPr lang="fr-FR"/>
              <a:t/>
            </a:fld>
            <a:endParaRPr lang="fr-FR"/>
          </a:p>
        </p:txBody>
      </p:sp>
      <p:sp>
        <p:nvSpPr>
          <p:cNvPr id="1849309341" name="Espace réservé du contenu 8" hidden="0"/>
          <p:cNvSpPr>
            <a:spLocks noGrp="1"/>
          </p:cNvSpPr>
          <p:nvPr isPhoto="0" userDrawn="0"/>
        </p:nvSpPr>
        <p:spPr bwMode="auto">
          <a:xfrm>
            <a:off x="535374" y="3986847"/>
            <a:ext cx="7918448" cy="285750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 fontScale="85000" lnSpcReduction="3000"/>
          </a:bodyPr>
          <a:lstStyle>
            <a:lvl1pPr marL="342900" indent="-342900" algn="ctr" defTabSz="457200">
              <a:spcBef>
                <a:spcPts val="0"/>
              </a:spcBef>
              <a:buClr>
                <a:schemeClr val="accent6"/>
              </a:buClr>
              <a:buFontTx/>
              <a:buNone/>
              <a:defRPr sz="18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0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6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600" b="1"/>
              <a:t>Thank </a:t>
            </a:r>
            <a:r>
              <a:rPr sz="2600" b="1"/>
              <a:t>you </a:t>
            </a:r>
            <a:r>
              <a:rPr sz="2600" b="1"/>
              <a:t>for your attention</a:t>
            </a:r>
            <a:r>
              <a:rPr sz="2600" b="1"/>
              <a:t>!</a:t>
            </a:r>
            <a:endParaRPr sz="26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4383487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9" y="4767261"/>
            <a:ext cx="65507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248078411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6C56A9-15DC-B126-EB7B-6ABCF72A521A}" type="slidenum">
              <a:rPr lang="fr-FR"/>
              <a:t/>
            </a:fld>
            <a:endParaRPr lang="fr-FR"/>
          </a:p>
        </p:txBody>
      </p:sp>
      <p:sp>
        <p:nvSpPr>
          <p:cNvPr id="506500506" name="Espace réservé du contenu 8" hidden="0"/>
          <p:cNvSpPr>
            <a:spLocks noGrp="1"/>
          </p:cNvSpPr>
          <p:nvPr isPhoto="0" userDrawn="0">
            <p:ph sz="quarter" idx="14" hasCustomPrompt="1"/>
          </p:nvPr>
        </p:nvSpPr>
        <p:spPr bwMode="auto">
          <a:xfrm>
            <a:off x="697593" y="2036388"/>
            <a:ext cx="7918449" cy="285750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 fontScale="85000" lnSpcReduction="3000"/>
          </a:bodyPr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sz="2600"/>
              <a:t>BACK UP</a:t>
            </a:r>
            <a:endParaRPr sz="2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14726947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7" y="4767258"/>
            <a:ext cx="6550796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7998779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7717422-303C-11CA-2CCF-122AA330F0EF}" type="slidenum">
              <a:rPr lang="fr-FR"/>
              <a:t/>
            </a:fld>
            <a:endParaRPr lang="fr-FR"/>
          </a:p>
        </p:txBody>
      </p:sp>
      <p:pic>
        <p:nvPicPr>
          <p:cNvPr id="1621421320" name="" hidden="0"/>
          <p:cNvPicPr>
            <a:picLocks noChangeAspect="1"/>
          </p:cNvPicPr>
          <p:nvPr isPhoto="0" userDrawn="0"/>
        </p:nvPicPr>
        <p:blipFill>
          <a:blip r:embed="rId2"/>
          <a:srcRect l="4896" t="19670" r="23820" b="30304"/>
          <a:stretch/>
        </p:blipFill>
        <p:spPr bwMode="auto">
          <a:xfrm flipH="0" flipV="0">
            <a:off x="766800" y="303399"/>
            <a:ext cx="6532008" cy="2586691"/>
          </a:xfrm>
          <a:prstGeom prst="rect">
            <a:avLst/>
          </a:prstGeom>
        </p:spPr>
      </p:pic>
      <p:pic>
        <p:nvPicPr>
          <p:cNvPr id="1525289252" name="" hidden="0"/>
          <p:cNvPicPr>
            <a:picLocks noChangeAspect="1"/>
          </p:cNvPicPr>
          <p:nvPr isPhoto="0" userDrawn="0"/>
        </p:nvPicPr>
        <p:blipFill>
          <a:blip r:embed="rId2"/>
          <a:srcRect l="0" t="72766" r="23819" b="18203"/>
          <a:stretch/>
        </p:blipFill>
        <p:spPr bwMode="auto">
          <a:xfrm flipH="0" flipV="0">
            <a:off x="1567975" y="2744343"/>
            <a:ext cx="5600944" cy="374626"/>
          </a:xfrm>
          <a:prstGeom prst="rect">
            <a:avLst/>
          </a:prstGeom>
        </p:spPr>
      </p:pic>
      <p:sp>
        <p:nvSpPr>
          <p:cNvPr id="788357801" name="Titre 1" hidden="0"/>
          <p:cNvSpPr>
            <a:spLocks noGrp="1"/>
          </p:cNvSpPr>
          <p:nvPr isPhoto="0" userDrawn="0"/>
        </p:nvSpPr>
        <p:spPr bwMode="auto">
          <a:xfrm>
            <a:off x="766800" y="33399"/>
            <a:ext cx="7920000" cy="540000"/>
          </a:xfrm>
        </p:spPr>
        <p:txBody>
          <a:bodyPr vert="horz" lIns="0" tIns="0" rIns="0" bIns="0" rtlCol="0" anchor="ctr" anchorCtr="1">
            <a:noAutofit/>
          </a:bodyPr>
          <a:lstStyle>
            <a:lvl1pPr algn="ctr" defTabSz="457200">
              <a:spcBef>
                <a:spcPts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sz="2200"/>
              <a:t>Inelastic collisions</a:t>
            </a:r>
            <a:endParaRPr sz="2200"/>
          </a:p>
        </p:txBody>
      </p:sp>
      <p:pic>
        <p:nvPicPr>
          <p:cNvPr id="360514983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2816297" y="3262813"/>
            <a:ext cx="3104299" cy="508746"/>
          </a:xfrm>
          <a:prstGeom prst="rect">
            <a:avLst/>
          </a:prstGeom>
        </p:spPr>
      </p:pic>
      <p:sp>
        <p:nvSpPr>
          <p:cNvPr id="1038457073" name="" hidden="0"/>
          <p:cNvSpPr txBox="1"/>
          <p:nvPr isPhoto="0" userDrawn="0"/>
        </p:nvSpPr>
        <p:spPr bwMode="auto">
          <a:xfrm flipH="0" flipV="0">
            <a:off x="112702" y="3097561"/>
            <a:ext cx="7838622" cy="100792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19" marR="0" indent="-239819" algn="l" defTabSz="457200">
              <a:lnSpc>
                <a:spcPct val="100000"/>
              </a:lnSpc>
              <a:spcBef>
                <a:spcPts val="423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300" b="0" strike="noStrike" cap="none" spc="0">
                <a:solidFill>
                  <a:schemeClr val="accent5"/>
                </a:solidFill>
              </a:rPr>
              <a:t>Rate of inelastic collisions per bunch</a:t>
            </a:r>
            <a:r>
              <a:rPr sz="1300" b="0" strike="noStrike" cap="none" spc="0">
                <a:solidFill>
                  <a:schemeClr val="accent5"/>
                </a:solidFill>
              </a:rPr>
              <a:t>:</a:t>
            </a:r>
            <a:endParaRPr sz="1300" b="0" strike="noStrike" cap="none" spc="0">
              <a:solidFill>
                <a:schemeClr val="accent5"/>
              </a:solidFill>
            </a:endParaRPr>
          </a:p>
          <a:p>
            <a:pPr marL="239819" marR="0" indent="-239819" algn="l" defTabSz="457200">
              <a:lnSpc>
                <a:spcPct val="100000"/>
              </a:lnSpc>
              <a:spcBef>
                <a:spcPts val="423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300" b="0" strike="noStrike" cap="none" spc="0">
              <a:solidFill>
                <a:schemeClr val="accent5"/>
              </a:solidFill>
            </a:endParaRPr>
          </a:p>
          <a:p>
            <a:pPr marL="239819" marR="0" indent="-239819" algn="l" defTabSz="457200">
              <a:lnSpc>
                <a:spcPct val="100000"/>
              </a:lnSpc>
              <a:spcBef>
                <a:spcPts val="423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3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with the revolution frequency (</a:t>
            </a:r>
            <a:r>
              <a:rPr sz="1300" b="0" i="0" u="none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11245 Hz</a:t>
            </a:r>
            <a:r>
              <a:rPr sz="13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), the number of protons per bunch N (2.2 x 10¹¹), the gas density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13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ρ</m:t>
                      </m:r>
                    </m:oMath>
                  </m:oMathPara>
                </a14:m>
              </mc:Choice>
              <mc:Fallback/>
            </mc:AlternateContent>
            <a:r>
              <a:rPr sz="13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and the gas width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13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Δ</m:t>
                      </m:r>
                    </m:oMath>
                  </m:oMathPara>
                </a14:m>
              </mc:Choice>
              <mc:Fallback/>
            </mc:AlternateContent>
            <a:r>
              <a:rPr sz="13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z.</a:t>
            </a:r>
            <a:endParaRPr sz="13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96458110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1124" y="0"/>
            <a:ext cx="9121745" cy="5143500"/>
          </a:xfrm>
          <a:prstGeom prst="rect">
            <a:avLst/>
          </a:prstGeom>
        </p:spPr>
      </p:pic>
      <p:sp>
        <p:nvSpPr>
          <p:cNvPr id="753567873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BE26F6A-82EB-E915-D858-4EE720B88AE6}" type="slidenum">
              <a:rPr lang="fr-FR"/>
              <a:t/>
            </a:fld>
            <a:endParaRPr lang="fr-FR"/>
          </a:p>
        </p:txBody>
      </p:sp>
      <p:sp>
        <p:nvSpPr>
          <p:cNvPr id="1568887936" name="" hidden="0"/>
          <p:cNvSpPr/>
          <p:nvPr isPhoto="0" userDrawn="0"/>
        </p:nvSpPr>
        <p:spPr bwMode="auto">
          <a:xfrm flipH="0" flipV="0">
            <a:off x="7975262" y="4767259"/>
            <a:ext cx="761998" cy="26669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  <a:lin ang="16200000" scaled="1"/>
          </a:gra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39966293" name="" hidden="0"/>
          <p:cNvSpPr/>
          <p:nvPr isPhoto="0" userDrawn="0"/>
        </p:nvSpPr>
        <p:spPr bwMode="auto">
          <a:xfrm flipH="0" flipV="0">
            <a:off x="5855347" y="4273547"/>
            <a:ext cx="1263649" cy="26669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  <a:lin ang="16200000" scaled="1"/>
          </a:gra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04733235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7" y="4767259"/>
            <a:ext cx="6550797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7228206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9" y="4767262"/>
            <a:ext cx="65507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507401532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51DB4-8517-2C83-96E8-B93415DB243C}" type="slidenum">
              <a:rPr lang="fr-FR"/>
              <a:t/>
            </a:fld>
            <a:endParaRPr lang="fr-FR"/>
          </a:p>
        </p:txBody>
      </p:sp>
      <p:pic>
        <p:nvPicPr>
          <p:cNvPr id="1522914490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73571" y="1078857"/>
            <a:ext cx="7963178" cy="3249997"/>
          </a:xfrm>
          <a:prstGeom prst="rect">
            <a:avLst/>
          </a:prstGeom>
        </p:spPr>
      </p:pic>
      <p:pic>
        <p:nvPicPr>
          <p:cNvPr id="1970938093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182838" y="222288"/>
            <a:ext cx="2267637" cy="794543"/>
          </a:xfrm>
          <a:prstGeom prst="rect">
            <a:avLst/>
          </a:prstGeom>
        </p:spPr>
      </p:pic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1" flipV="0">
            <a:off x="577856" y="634999"/>
            <a:ext cx="518618" cy="1738690"/>
          </a:xfrm>
          <a:prstGeom prst="curvedConnector3">
            <a:avLst>
              <a:gd name="adj1" fmla="val 111627"/>
            </a:avLst>
          </a:prstGeom>
          <a:ln w="19049" cap="flat" cmpd="sng" algn="ctr">
            <a:solidFill>
              <a:schemeClr val="accent5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824843563" name="" hidden="0"/>
          <p:cNvSpPr/>
          <p:nvPr isPhoto="0" userDrawn="0"/>
        </p:nvSpPr>
        <p:spPr bwMode="auto">
          <a:xfrm flipH="0" flipV="0">
            <a:off x="1096475" y="202991"/>
            <a:ext cx="936885" cy="811967"/>
          </a:xfrm>
          <a:prstGeom prst="ellipse">
            <a:avLst/>
          </a:prstGeom>
          <a:noFill/>
          <a:ln w="19049" cap="flat" cmpd="sng" algn="ctr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5011273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604866710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F305FCC-CFE0-D55C-0946-2A5E0FAE2EA6}" type="slidenum">
              <a:rPr lang="fr-FR"/>
              <a:t/>
            </a:fld>
            <a:endParaRPr lang="fr-FR"/>
          </a:p>
        </p:txBody>
      </p:sp>
      <p:sp>
        <p:nvSpPr>
          <p:cNvPr id="51121121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/>
              <a:t>Emittance growth (negligible)</a:t>
            </a:r>
            <a:endParaRPr/>
          </a:p>
        </p:txBody>
      </p:sp>
      <p:sp>
        <p:nvSpPr>
          <p:cNvPr id="336988756" name="" hidden="0"/>
          <p:cNvSpPr txBox="1"/>
          <p:nvPr isPhoto="0" userDrawn="0"/>
        </p:nvSpPr>
        <p:spPr bwMode="auto">
          <a:xfrm flipH="0" flipV="0">
            <a:off x="803732" y="674999"/>
            <a:ext cx="7831314" cy="3789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accent5"/>
                </a:solidFill>
              </a:rPr>
              <a:t>Consider beam particles scattered elastically within BGV gas target.</a:t>
            </a:r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accent5"/>
                </a:solidFill>
              </a:rPr>
              <a:t>Emittance growth budget should be below 10 to 15 %. </a:t>
            </a:r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accent5"/>
                </a:solidFill>
              </a:rPr>
              <a:t>Emittance growth per turn of gas target with length L [</a:t>
            </a:r>
            <a:r>
              <a:rPr sz="1400" b="0" u="sng" strike="noStrike" cap="none" spc="0">
                <a:solidFill>
                  <a:schemeClr val="accent5"/>
                </a:solidFill>
                <a:hlinkClick r:id="rId2" tooltip="https://cds.cern.ch/record/941314/files/p245.pdf"/>
              </a:rPr>
              <a:t>Ref</a:t>
            </a:r>
            <a:r>
              <a:rPr sz="1400" b="0" strike="noStrike" cap="none" spc="0">
                <a:solidFill>
                  <a:schemeClr val="accent5"/>
                </a:solidFill>
              </a:rPr>
              <a:t>]:</a:t>
            </a:r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Δ</m:t>
                      </m:r>
                      <m:r>
                        <m:rPr/>
                        <a:rPr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ε = </m:t>
                      </m:r>
                      <m:f>
                        <m:fPr>
                          <m:ctrlPr>
                            <a:rPr i="1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>
                              <m:sty m:val="i"/>
                            </m:rPr>
                            <a:rPr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i"/>
                            </m:rPr>
                            <a:rPr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i="1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i"/>
                            </m:rPr>
                            <a:rPr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i"/>
                            </m:rPr>
                            <a:rPr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p</m:t>
                          </m:r>
                        </m:sub>
                      </m:sSub>
                      <m:r>
                        <m:rPr/>
                        <a:rPr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²</m:t>
                      </m:r>
                      <m:d>
                        <m:dPr>
                          <m:ctrlPr>
                            <a:rPr i="1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1800" i="1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i"/>
                                </m:rPr>
                                <a:rPr sz="1800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13.6 MeV</m:t>
                              </m:r>
                            </m:num>
                            <m:den>
                              <m:r>
                                <m:rPr>
                                  <m:sty m:val="i"/>
                                </m:rPr>
                                <a:rPr sz="1800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p</m:t>
                              </m:r>
                              <m:sSub>
                                <m:sSubPr>
                                  <m:ctrlPr>
                                    <a:rPr sz="1800" i="1" u="none" strike="noStrike">
                                      <a:solidFill>
                                        <a:schemeClr val="accent5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/>
                                    <a:rPr lang="en-GB" sz="1800" u="none" strike="noStrike" cap="none" spc="0">
                                      <a:solidFill>
                                        <a:schemeClr val="accent5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m:rPr>
                                      <m:sty m:val="i"/>
                                    </m:rPr>
                                    <a:rPr sz="1800" u="none" strike="noStrike">
                                      <a:solidFill>
                                        <a:schemeClr val="accent5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r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m:rPr/>
                        <a:rPr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²</m:t>
                      </m:r>
                      <m:acc>
                        <m:accPr>
                          <m:chr m:val="̅"/>
                          <m:ctrlPr>
                            <a:rPr i="1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sz="1800" i="1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 lang="en-GB" sz="1800" u="none" strike="noStrike" cap="none" spc="0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β</m:t>
                              </m:r>
                            </m:e>
                            <m:sub>
                              <m:r>
                                <m:rPr>
                                  <m:sty m:val="i"/>
                                </m:rPr>
                                <a:rPr sz="1800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x</m:t>
                              </m:r>
                            </m:sub>
                          </m:sSub>
                        </m:e>
                      </m:acc>
                      <m:f>
                        <m:fPr>
                          <m:ctrlPr>
                            <a:rPr i="1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>
                              <m:sty m:val="i"/>
                            </m:rPr>
                            <a:rPr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L</m:t>
                          </m:r>
                        </m:num>
                        <m:den>
                          <m:sSub>
                            <m:sSubPr>
                              <m:ctrlPr>
                                <a:rPr sz="1800" i="1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i"/>
                                </m:rPr>
                                <a:rPr sz="1800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i"/>
                                </m:rPr>
                                <a:rPr sz="1800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rad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</mc:Choice>
              <mc:Fallback/>
            </mc:AlternateContent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accent5"/>
                </a:solidFill>
              </a:rPr>
              <a:t>q</a:t>
            </a:r>
            <a:r>
              <a:rPr sz="1400" b="0" strike="noStrike" cap="none" spc="0" baseline="-25000">
                <a:solidFill>
                  <a:schemeClr val="accent5"/>
                </a:solidFill>
              </a:rPr>
              <a:t>p</a:t>
            </a:r>
            <a:r>
              <a:rPr sz="1400" b="0" strike="noStrike" cap="none" spc="0">
                <a:solidFill>
                  <a:schemeClr val="accent5"/>
                </a:solidFill>
              </a:rPr>
              <a:t> is the charge of the projectile, p the momentum,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i="1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lang="en-GB" sz="1800" u="none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β</m:t>
                          </m:r>
                        </m:e>
                        <m:sub>
                          <m:r>
                            <m:rPr>
                              <m:sty m:val="i"/>
                            </m:rPr>
                            <a:rPr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r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sz="1400" b="0" strike="noStrike" cap="none" spc="0">
                <a:solidFill>
                  <a:schemeClr val="accent5"/>
                </a:solidFill>
              </a:rPr>
              <a:t> the relat. velocity,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acc>
                        <m:accPr>
                          <m:chr m:val="̅"/>
                          <m:ctrlPr>
                            <a:rPr sz="1400" i="1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sz="1400" i="1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 lang="en-GB" sz="1400" u="none" strike="noStrike" cap="none" spc="0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β</m:t>
                              </m:r>
                            </m:e>
                            <m:sub>
                              <m:r>
                                <m:rPr>
                                  <m:sty m:val="i"/>
                                </m:rPr>
                                <a:rPr sz="1400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x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</mc:Choice>
              <mc:Fallback/>
            </mc:AlternateContent>
            <a:r>
              <a:rPr sz="1400" b="0" strike="noStrike" cap="none" spc="0">
                <a:solidFill>
                  <a:schemeClr val="accent5"/>
                </a:solidFill>
              </a:rPr>
              <a:t> the average transverse beta-function along the gas targets length L. L</a:t>
            </a:r>
            <a:r>
              <a:rPr sz="1400" b="0" strike="noStrike" cap="none" spc="0" baseline="-25000">
                <a:solidFill>
                  <a:schemeClr val="accent5"/>
                </a:solidFill>
              </a:rPr>
              <a:t>rad</a:t>
            </a:r>
            <a:r>
              <a:rPr sz="1400" b="0" strike="noStrike" cap="none" spc="0">
                <a:solidFill>
                  <a:schemeClr val="accent5"/>
                </a:solidFill>
              </a:rPr>
              <a:t> is the radiation length of neon.</a:t>
            </a:r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42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accent5"/>
                </a:solidFill>
              </a:rPr>
              <a:t>For running the BGV 2h per fill: 0.16 %  (beam 1) and 0.08 % (beam 2).</a:t>
            </a:r>
            <a:endParaRPr sz="1400" b="0" strike="noStrike" cap="none" spc="0">
              <a:solidFill>
                <a:schemeClr val="accent5"/>
              </a:solidFill>
            </a:endParaRPr>
          </a:p>
        </p:txBody>
      </p:sp>
      <p:pic>
        <p:nvPicPr>
          <p:cNvPr id="198245335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145204" y="2690046"/>
            <a:ext cx="3426795" cy="1331656"/>
          </a:xfrm>
          <a:prstGeom prst="rect">
            <a:avLst/>
          </a:prstGeom>
        </p:spPr>
      </p:pic>
      <p:sp>
        <p:nvSpPr>
          <p:cNvPr id="1958150558" name="" hidden="0"/>
          <p:cNvSpPr txBox="1"/>
          <p:nvPr isPhoto="0" userDrawn="0"/>
        </p:nvSpPr>
        <p:spPr bwMode="auto">
          <a:xfrm flipH="0" flipV="0">
            <a:off x="4789930" y="3218695"/>
            <a:ext cx="3330284" cy="27435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200" b="1">
                <a:solidFill>
                  <a:schemeClr val="bg2"/>
                </a:solidFill>
              </a:rPr>
              <a:t>from latest IBIC paper by H. Guerin et al.</a:t>
            </a:r>
            <a:endParaRPr sz="1200" b="1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9703104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453108499" name="Espace réservé du numéro de diapositive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41A0910-806A-DBF3-EB68-B043D8D4AB0E}" type="slidenum">
              <a:rPr lang="fr-FR"/>
              <a:t/>
            </a:fld>
            <a:endParaRPr lang="fr-FR"/>
          </a:p>
        </p:txBody>
      </p:sp>
      <p:pic>
        <p:nvPicPr>
          <p:cNvPr id="1196007477" name="Image 6" descr="CERN-logo_outline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434150" y="4563937"/>
            <a:ext cx="486861" cy="478800"/>
          </a:xfrm>
          <a:prstGeom prst="rect">
            <a:avLst/>
          </a:prstGeom>
        </p:spPr>
      </p:pic>
      <p:sp>
        <p:nvSpPr>
          <p:cNvPr id="968879761" name="Titre 2" hidden="0"/>
          <p:cNvSpPr>
            <a:spLocks noGrp="1"/>
          </p:cNvSpPr>
          <p:nvPr isPhoto="0" userDrawn="0"/>
        </p:nvSpPr>
        <p:spPr bwMode="auto">
          <a:xfrm>
            <a:off x="690073" y="213073"/>
            <a:ext cx="7920000" cy="540000"/>
          </a:xfrm>
        </p:spPr>
        <p:txBody>
          <a:bodyPr vert="horz" lIns="0" tIns="0" rIns="0" bIns="0" rtlCol="0" anchor="ctr" anchorCtr="1">
            <a:noAutofit/>
          </a:bodyPr>
          <a:lstStyle>
            <a:lvl1pPr algn="ctr" defTabSz="457200">
              <a:spcBef>
                <a:spcPts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/>
              <a:t>Location and space reservations</a:t>
            </a:r>
            <a:endParaRPr lang="en-GB"/>
          </a:p>
        </p:txBody>
      </p:sp>
      <p:sp>
        <p:nvSpPr>
          <p:cNvPr id="188604641" name="Espace réservé du contenu 8" hidden="0"/>
          <p:cNvSpPr>
            <a:spLocks noGrp="1"/>
          </p:cNvSpPr>
          <p:nvPr isPhoto="0" userDrawn="0"/>
        </p:nvSpPr>
        <p:spPr bwMode="auto">
          <a:xfrm>
            <a:off x="612000" y="793966"/>
            <a:ext cx="7920000" cy="3680219"/>
          </a:xfrm>
        </p:spPr>
        <p:txBody>
          <a:bodyPr vert="horz" lIns="0" tIns="0" rIns="0" bIns="0" rtlCol="0">
            <a:normAutofit/>
          </a:bodyPr>
          <a:lstStyle>
            <a:lvl1pPr marL="0" indent="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None/>
              <a:defRPr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None/>
              <a:defRPr sz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None/>
              <a:defRPr sz="10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None/>
              <a:defRPr sz="9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None/>
              <a:defRPr sz="9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>
              <a:spcBef>
                <a:spcPts val="0"/>
              </a:spcBef>
              <a:buFont typeface="Arial"/>
              <a:buNone/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>
              <a:spcBef>
                <a:spcPts val="0"/>
              </a:spcBef>
              <a:buFont typeface="Arial"/>
              <a:buNone/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>
              <a:spcBef>
                <a:spcPts val="0"/>
              </a:spcBef>
              <a:buFont typeface="Arial"/>
              <a:buNone/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>
              <a:spcBef>
                <a:spcPts val="0"/>
              </a:spcBef>
              <a:buFont typeface="Arial"/>
              <a:buNone/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9819" indent="-239819" algn="just">
              <a:buClr>
                <a:schemeClr val="accent6"/>
              </a:buClr>
              <a:buFont typeface="Arial"/>
              <a:buChar char="•"/>
              <a:defRPr/>
            </a:pPr>
            <a:r>
              <a:rPr sz="1000"/>
              <a:t>Initial space reservation from </a:t>
            </a:r>
            <a:r>
              <a:rPr sz="1000" u="sng">
                <a:solidFill>
                  <a:schemeClr val="hlink"/>
                </a:solidFill>
                <a:hlinkClick r:id="rId3" tooltip="https://edms.cern.ch/document/1282994/1.0"/>
              </a:rPr>
              <a:t>LHC-BGV-EC-0001</a:t>
            </a:r>
            <a:endParaRPr sz="1000"/>
          </a:p>
          <a:p>
            <a:pPr marL="239818" indent="-239818" algn="just">
              <a:buClr>
                <a:schemeClr val="accent6"/>
              </a:buClr>
              <a:buFont typeface="Arial"/>
              <a:buChar char="•"/>
              <a:defRPr/>
            </a:pPr>
            <a:endParaRPr sz="800"/>
          </a:p>
          <a:p>
            <a:pPr marL="239819" indent="-239819" algn="just">
              <a:buClr>
                <a:schemeClr val="accent6"/>
              </a:buClr>
              <a:buFont typeface="Arial"/>
              <a:buChar char="•"/>
              <a:defRPr/>
            </a:pPr>
            <a:r>
              <a:rPr sz="1000" b="1"/>
              <a:t>B2-BGV</a:t>
            </a:r>
            <a:r>
              <a:rPr sz="1000"/>
              <a:t> is foreseen to be installed where the demonstrator is on left of IP4, with space reservation </a:t>
            </a:r>
            <a:r>
              <a:rPr sz="1000" b="1"/>
              <a:t>[-244, -200]m</a:t>
            </a:r>
            <a:r>
              <a:rPr sz="1000"/>
              <a:t> </a:t>
            </a:r>
            <a:endParaRPr sz="1000"/>
          </a:p>
          <a:p>
            <a:pPr marL="239818" indent="-239818" algn="just">
              <a:buClr>
                <a:schemeClr val="accent6"/>
              </a:buClr>
              <a:buFont typeface="Arial"/>
              <a:buChar char="•"/>
              <a:defRPr/>
            </a:pPr>
            <a:r>
              <a:rPr sz="1000"/>
              <a:t>([9753.081, 9797.081]m DCUM) w.r.t IP4 centre</a:t>
            </a:r>
            <a:endParaRPr sz="1000"/>
          </a:p>
          <a:p>
            <a:pPr marL="239818" indent="-239818" algn="just">
              <a:buClr>
                <a:schemeClr val="accent6"/>
              </a:buClr>
              <a:buFont typeface="Arial"/>
              <a:buChar char="•"/>
              <a:defRPr/>
            </a:pPr>
            <a:endParaRPr sz="800"/>
          </a:p>
          <a:p>
            <a:pPr marL="239819" indent="-239819" algn="just">
              <a:buClr>
                <a:schemeClr val="accent6"/>
              </a:buClr>
              <a:buFont typeface="Arial"/>
              <a:buChar char="•"/>
              <a:defRPr/>
            </a:pPr>
            <a:r>
              <a:rPr sz="1000"/>
              <a:t>The initially foreseen location for B1-BGV was </a:t>
            </a:r>
            <a:r>
              <a:rPr lang="en-GB" sz="1000"/>
              <a:t>symmetric </a:t>
            </a:r>
            <a:r>
              <a:rPr sz="1000"/>
              <a:t>to IP4 centre </a:t>
            </a:r>
            <a:r>
              <a:rPr sz="1000" b="1"/>
              <a:t>[200, 244]m</a:t>
            </a:r>
            <a:r>
              <a:rPr sz="1000"/>
              <a:t> but now shows too demanding beam optics for instrument vertex </a:t>
            </a:r>
            <a:r>
              <a:rPr lang="en-GB" sz="1000"/>
              <a:t>resolution.</a:t>
            </a:r>
            <a:endParaRPr sz="1000"/>
          </a:p>
          <a:p>
            <a:pPr marL="239818" indent="-239818" algn="just">
              <a:buClr>
                <a:schemeClr val="accent6"/>
              </a:buClr>
              <a:buFont typeface="Arial"/>
              <a:buChar char="•"/>
              <a:defRPr/>
            </a:pPr>
            <a:endParaRPr sz="800"/>
          </a:p>
          <a:p>
            <a:pPr marL="239819" indent="-239819" algn="just">
              <a:buClr>
                <a:schemeClr val="accent6"/>
              </a:buClr>
              <a:buFont typeface="Arial"/>
              <a:buChar char="•"/>
              <a:defRPr/>
            </a:pPr>
            <a:r>
              <a:rPr sz="1000"/>
              <a:t>The new foreseen location is now </a:t>
            </a:r>
            <a:r>
              <a:rPr sz="1000" b="1"/>
              <a:t>[141.052, 148.572</a:t>
            </a:r>
            <a:r>
              <a:rPr sz="1000" b="1"/>
              <a:t>]m</a:t>
            </a:r>
            <a:r>
              <a:rPr sz="1000"/>
              <a:t> ([10138.133, 10145.653]m DCUM) w.r.t IP4 centre for </a:t>
            </a:r>
            <a:r>
              <a:rPr sz="1000" b="1"/>
              <a:t>B1-BGV</a:t>
            </a:r>
            <a:r>
              <a:rPr sz="1000"/>
              <a:t>.</a:t>
            </a:r>
            <a:endParaRPr sz="1000"/>
          </a:p>
          <a:p>
            <a:pPr marL="239818" indent="-239818" algn="just">
              <a:buClr>
                <a:schemeClr val="accent6"/>
              </a:buClr>
              <a:buFont typeface="Arial"/>
              <a:buChar char="•"/>
              <a:defRPr/>
            </a:pPr>
            <a:r>
              <a:rPr sz="1000"/>
              <a:t>Possibly additional 1.2m on each side of this location, currently occupied by disconnected BQKH&amp;V (confirmed by Thibaut).</a:t>
            </a:r>
            <a:endParaRPr sz="1000"/>
          </a:p>
          <a:p>
            <a:pPr marL="239818" indent="-239818" algn="just">
              <a:buClr>
                <a:schemeClr val="accent6"/>
              </a:buClr>
              <a:buFont typeface="Arial"/>
              <a:buChar char="•"/>
              <a:defRPr/>
            </a:pPr>
            <a:endParaRPr sz="800"/>
          </a:p>
          <a:p>
            <a:pPr algn="just">
              <a:defRPr/>
            </a:pPr>
            <a:endParaRPr sz="800"/>
          </a:p>
        </p:txBody>
      </p:sp>
      <p:pic>
        <p:nvPicPr>
          <p:cNvPr id="1027060208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-3153" y="2420669"/>
            <a:ext cx="4497075" cy="2248536"/>
          </a:xfrm>
          <a:prstGeom prst="rect">
            <a:avLst/>
          </a:prstGeom>
        </p:spPr>
      </p:pic>
      <p:pic>
        <p:nvPicPr>
          <p:cNvPr id="1824162985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4451166" y="2420669"/>
            <a:ext cx="4493702" cy="2246850"/>
          </a:xfrm>
          <a:prstGeom prst="rect">
            <a:avLst/>
          </a:prstGeom>
        </p:spPr>
      </p:pic>
      <p:sp>
        <p:nvSpPr>
          <p:cNvPr id="1659417287" name="" hidden="0"/>
          <p:cNvSpPr txBox="1"/>
          <p:nvPr isPhoto="0" userDrawn="0"/>
        </p:nvSpPr>
        <p:spPr bwMode="auto">
          <a:xfrm flipH="0" flipV="0">
            <a:off x="687276" y="49916"/>
            <a:ext cx="6385621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/>
              <a:t>slide taken from HiLumi integration meeting 03/06/22:</a:t>
            </a:r>
            <a:endParaRPr sz="800"/>
          </a:p>
          <a:p>
            <a:pPr>
              <a:defRPr/>
            </a:pPr>
            <a:r>
              <a:rPr sz="800" u="sng">
                <a:hlinkClick r:id="rId6" tooltip="https://indico.cern.ch/event/1165410/"/>
              </a:rPr>
              <a:t>https://indico.cern.ch/event/1165410/</a:t>
            </a:r>
            <a:endParaRPr sz="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itre 7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Outline</a:t>
            </a:r>
            <a:endParaRPr lang="en-GB"/>
          </a:p>
        </p:txBody>
      </p:sp>
      <p:sp>
        <p:nvSpPr>
          <p:cNvPr id="9" name="Espace réservé du contenu 8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612000" y="914400"/>
            <a:ext cx="7920000" cy="3397944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/>
          </a:bodyPr>
          <a:lstStyle/>
          <a:p>
            <a:pPr algn="l">
              <a:buClr>
                <a:schemeClr val="accent6"/>
              </a:buClr>
              <a:buFont typeface="Wingdings"/>
              <a:buChar char="w"/>
              <a:defRPr/>
            </a:pPr>
            <a:r>
              <a:rPr sz="1600" b="1"/>
              <a:t>Introduction</a:t>
            </a:r>
            <a:endParaRPr sz="1600" b="1"/>
          </a:p>
          <a:p>
            <a:pPr algn="l">
              <a:buClr>
                <a:schemeClr val="accent6"/>
              </a:buClr>
              <a:buFont typeface="Wingdings"/>
              <a:buChar char="w"/>
              <a:defRPr/>
            </a:pPr>
            <a:endParaRPr sz="1600"/>
          </a:p>
          <a:p>
            <a:pPr lvl="0" algn="l">
              <a:buClr>
                <a:schemeClr val="accent6"/>
              </a:buClr>
              <a:buFont typeface="Wingdings"/>
              <a:buChar char="w"/>
              <a:defRPr/>
            </a:pPr>
            <a:r>
              <a:rPr sz="1600" b="1"/>
              <a:t>Simulations</a:t>
            </a:r>
            <a:endParaRPr sz="1600" b="1"/>
          </a:p>
          <a:p>
            <a:pPr lvl="0" algn="l">
              <a:buClr>
                <a:schemeClr val="accent6"/>
              </a:buClr>
              <a:buFont typeface="Wingdings"/>
              <a:buChar char="w"/>
              <a:defRPr/>
            </a:pPr>
            <a:endParaRPr sz="1600"/>
          </a:p>
          <a:p>
            <a:pPr lvl="0" algn="l">
              <a:buClr>
                <a:schemeClr val="accent6"/>
              </a:buClr>
              <a:buFont typeface="Wingdings"/>
              <a:buChar char="w"/>
              <a:defRPr/>
            </a:pPr>
            <a:r>
              <a:rPr sz="1600" b="1"/>
              <a:t>Status of the new design</a:t>
            </a:r>
            <a:endParaRPr sz="1600"/>
          </a:p>
          <a:p>
            <a:pPr lvl="1" algn="l"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Gas target</a:t>
            </a:r>
            <a:endParaRPr sz="1400" b="0"/>
          </a:p>
          <a:p>
            <a:pPr lvl="1" algn="l">
              <a:buClr>
                <a:schemeClr val="accent6"/>
              </a:buClr>
              <a:buFont typeface="Wingdings"/>
              <a:buChar char="w"/>
              <a:defRPr/>
            </a:pPr>
            <a:r>
              <a:rPr sz="1400" b="0"/>
              <a:t>Tracking detector</a:t>
            </a:r>
            <a:endParaRPr sz="1800" b="0"/>
          </a:p>
          <a:p>
            <a:pPr lvl="1" algn="l">
              <a:buClr>
                <a:schemeClr val="accent6"/>
              </a:buClr>
              <a:buFont typeface="Wingdings"/>
              <a:buChar char="w"/>
              <a:defRPr/>
            </a:pPr>
            <a:r>
              <a:rPr sz="1400" b="0"/>
              <a:t>Integration</a:t>
            </a:r>
            <a:endParaRPr sz="1800" b="0"/>
          </a:p>
          <a:p>
            <a:pPr lvl="0" algn="l">
              <a:buClr>
                <a:schemeClr val="accent6"/>
              </a:buClr>
              <a:buFont typeface="Wingdings"/>
              <a:buChar char="w"/>
              <a:defRPr/>
            </a:pPr>
            <a:endParaRPr sz="1200"/>
          </a:p>
          <a:p>
            <a:pPr lvl="0" algn="l">
              <a:buClr>
                <a:schemeClr val="accent6"/>
              </a:buClr>
              <a:buFont typeface="Wingdings"/>
              <a:buChar char="w"/>
              <a:defRPr/>
            </a:pPr>
            <a:r>
              <a:rPr sz="1600" b="1"/>
              <a:t>Expected performance</a:t>
            </a:r>
            <a:endParaRPr sz="1200"/>
          </a:p>
          <a:p>
            <a:pPr lvl="0" algn="l">
              <a:buClr>
                <a:schemeClr val="accent6"/>
              </a:buClr>
              <a:buFont typeface="Wingdings"/>
              <a:buChar char="w"/>
              <a:defRPr/>
            </a:pPr>
            <a:endParaRPr sz="1200"/>
          </a:p>
          <a:p>
            <a:pPr lvl="0" algn="l">
              <a:buClr>
                <a:schemeClr val="accent6"/>
              </a:buClr>
              <a:buFont typeface="Wingdings"/>
              <a:buChar char="w"/>
              <a:defRPr/>
            </a:pPr>
            <a:r>
              <a:rPr sz="1600" b="1"/>
              <a:t>Summary &amp; outlook</a:t>
            </a:r>
            <a:endParaRPr sz="1200"/>
          </a:p>
        </p:txBody>
      </p:sp>
      <p:sp>
        <p:nvSpPr>
          <p:cNvPr id="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pic>
        <p:nvPicPr>
          <p:cNvPr id="7" name="Image 6" descr="CERN-logo_outline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95691052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9" y="4767262"/>
            <a:ext cx="65507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700251675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DC89DA7-0BE3-85FD-22E0-C9612E801F30}" type="slidenum">
              <a:rPr lang="fr-FR"/>
              <a:t/>
            </a:fld>
            <a:endParaRPr lang="fr-FR"/>
          </a:p>
        </p:txBody>
      </p:sp>
      <p:sp>
        <p:nvSpPr>
          <p:cNvPr id="988252994" name="" hidden="0"/>
          <p:cNvSpPr/>
          <p:nvPr isPhoto="0" userDrawn="0"/>
        </p:nvSpPr>
        <p:spPr bwMode="auto">
          <a:xfrm>
            <a:off x="572737" y="903119"/>
            <a:ext cx="4524845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u="sng">
                <a:hlinkClick r:id="rId2" tooltip="https://edms.cern.ch/document/1395361/0"/>
              </a:rPr>
              <a:t>https://edms.cern.ch/document/1395361/0</a:t>
            </a:r>
            <a:endParaRPr/>
          </a:p>
        </p:txBody>
      </p:sp>
      <p:sp>
        <p:nvSpPr>
          <p:cNvPr id="62061267" name="Titre 2" hidden="0"/>
          <p:cNvSpPr>
            <a:spLocks noGrp="1"/>
          </p:cNvSpPr>
          <p:nvPr isPhoto="0" userDrawn="0"/>
        </p:nvSpPr>
        <p:spPr bwMode="auto">
          <a:xfrm>
            <a:off x="628767" y="135000"/>
            <a:ext cx="7920000" cy="540000"/>
          </a:xfrm>
        </p:spPr>
        <p:txBody>
          <a:bodyPr vert="horz" lIns="0" tIns="0" rIns="0" bIns="0" rtlCol="0" anchor="ctr" anchorCtr="1">
            <a:noAutofit/>
          </a:bodyPr>
          <a:lstStyle>
            <a:lvl1pPr algn="ctr" defTabSz="457200">
              <a:spcBef>
                <a:spcPts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/>
              <a:t>BGV2 foreseen location</a:t>
            </a:r>
            <a:endParaRPr lang="en-GB"/>
          </a:p>
        </p:txBody>
      </p:sp>
      <p:pic>
        <p:nvPicPr>
          <p:cNvPr id="1991566058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258354" y="1792609"/>
            <a:ext cx="8548767" cy="1674900"/>
          </a:xfrm>
          <a:prstGeom prst="rect">
            <a:avLst/>
          </a:prstGeom>
        </p:spPr>
      </p:pic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0" flipV="1">
            <a:off x="7864705" y="2826774"/>
            <a:ext cx="474487" cy="889843"/>
          </a:xfrm>
          <a:prstGeom prst="line">
            <a:avLst/>
          </a:prstGeom>
          <a:ln w="2857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123789456" name="" hidden="0"/>
          <p:cNvSpPr txBox="1"/>
          <p:nvPr isPhoto="0" userDrawn="0"/>
        </p:nvSpPr>
        <p:spPr bwMode="auto">
          <a:xfrm flipH="0" flipV="0">
            <a:off x="6557352" y="3716617"/>
            <a:ext cx="2409444" cy="5791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BGV demonstrator location</a:t>
            </a:r>
            <a:endParaRPr sz="1600">
              <a:solidFill>
                <a:schemeClr val="bg2"/>
              </a:solidFill>
              <a:latin typeface="Liberation Sans"/>
              <a:ea typeface="Liberation Sans"/>
              <a:cs typeface="Liberation Sans"/>
            </a:endParaRPr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0" flipV="1">
            <a:off x="1518064" y="1771854"/>
            <a:ext cx="6585564" cy="0"/>
          </a:xfrm>
          <a:prstGeom prst="line">
            <a:avLst/>
          </a:prstGeom>
          <a:ln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758487933" name="" hidden="0"/>
          <p:cNvSpPr txBox="1"/>
          <p:nvPr isPhoto="0" userDrawn="0"/>
        </p:nvSpPr>
        <p:spPr bwMode="auto">
          <a:xfrm flipH="0" flipV="0">
            <a:off x="4015092" y="1533493"/>
            <a:ext cx="1147384" cy="259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~40 m</a:t>
            </a:r>
            <a:endParaRPr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9851666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17444" y="1421621"/>
            <a:ext cx="8569355" cy="2109992"/>
          </a:xfrm>
          <a:prstGeom prst="rect">
            <a:avLst/>
          </a:prstGeom>
        </p:spPr>
      </p:pic>
      <p:sp>
        <p:nvSpPr>
          <p:cNvPr id="473434466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9" y="4767262"/>
            <a:ext cx="65507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2143757297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0497528-2968-CC83-AB62-3838ACD2339C}" type="slidenum">
              <a:rPr lang="fr-FR"/>
              <a:t/>
            </a:fld>
            <a:endParaRPr lang="fr-FR"/>
          </a:p>
        </p:txBody>
      </p:sp>
      <p:sp>
        <p:nvSpPr>
          <p:cNvPr id="1036224280" name="" hidden="0"/>
          <p:cNvSpPr/>
          <p:nvPr isPhoto="0" userDrawn="0"/>
        </p:nvSpPr>
        <p:spPr bwMode="auto">
          <a:xfrm>
            <a:off x="572736" y="903118"/>
            <a:ext cx="4524736" cy="36579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u="sng">
                <a:hlinkClick r:id="rId3" tooltip="https://edms.cern.ch/document/1395360/0"/>
              </a:rPr>
              <a:t>https://edms.cern.ch/document/1395360/0</a:t>
            </a:r>
            <a:endParaRPr/>
          </a:p>
        </p:txBody>
      </p:sp>
      <p:sp>
        <p:nvSpPr>
          <p:cNvPr id="1003133091" name="Titre 2" hidden="0"/>
          <p:cNvSpPr>
            <a:spLocks noGrp="1"/>
          </p:cNvSpPr>
          <p:nvPr isPhoto="0" userDrawn="0"/>
        </p:nvSpPr>
        <p:spPr bwMode="auto">
          <a:xfrm>
            <a:off x="628767" y="135000"/>
            <a:ext cx="7920000" cy="540000"/>
          </a:xfrm>
        </p:spPr>
        <p:txBody>
          <a:bodyPr vert="horz" lIns="0" tIns="0" rIns="0" bIns="0" rtlCol="0" anchor="ctr" anchorCtr="1">
            <a:noAutofit/>
          </a:bodyPr>
          <a:lstStyle>
            <a:lvl1pPr algn="ctr" defTabSz="457200">
              <a:spcBef>
                <a:spcPts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/>
              <a:t>BGV1 foreseen location</a:t>
            </a:r>
            <a:endParaRPr lang="en-GB"/>
          </a:p>
        </p:txBody>
      </p:sp>
      <p:sp>
        <p:nvSpPr>
          <p:cNvPr id="792263078" name="" hidden="0"/>
          <p:cNvSpPr txBox="1"/>
          <p:nvPr isPhoto="0" userDrawn="0"/>
        </p:nvSpPr>
        <p:spPr bwMode="auto">
          <a:xfrm flipH="0" flipV="0">
            <a:off x="1825322" y="2119115"/>
            <a:ext cx="1362249" cy="2438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000">
                <a:solidFill>
                  <a:schemeClr val="bg2"/>
                </a:solidFill>
              </a:rPr>
              <a:t>foreseen location</a:t>
            </a:r>
            <a:endParaRPr sz="1000">
              <a:solidFill>
                <a:schemeClr val="bg2"/>
              </a:solidFill>
            </a:endParaRPr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0" flipV="0">
            <a:off x="2683607" y="3605892"/>
            <a:ext cx="5048249" cy="0"/>
          </a:xfrm>
          <a:prstGeom prst="line">
            <a:avLst/>
          </a:prstGeom>
          <a:ln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741958526" name="" hidden="0"/>
          <p:cNvSpPr txBox="1"/>
          <p:nvPr isPhoto="0" userDrawn="0"/>
        </p:nvSpPr>
        <p:spPr bwMode="auto">
          <a:xfrm flipH="0" flipV="0">
            <a:off x="4777092" y="3346776"/>
            <a:ext cx="1147491" cy="259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~20 m</a:t>
            </a:r>
            <a:endParaRPr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106969123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598" y="0"/>
            <a:ext cx="9128799" cy="5143498"/>
          </a:xfrm>
          <a:prstGeom prst="rect">
            <a:avLst/>
          </a:prstGeom>
        </p:spPr>
      </p:pic>
      <p:sp>
        <p:nvSpPr>
          <p:cNvPr id="1815782419" name="Espace réservé du numéro de diapositive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4A6637F-0D3D-1C3A-1D48-090F7133A020}" type="slidenum">
              <a:rPr lang="fr-FR"/>
              <a:t/>
            </a:fld>
            <a:endParaRPr lang="fr-FR"/>
          </a:p>
        </p:txBody>
      </p:sp>
      <p:sp>
        <p:nvSpPr>
          <p:cNvPr id="57280202" name="" hidden="0"/>
          <p:cNvSpPr/>
          <p:nvPr isPhoto="0" userDrawn="0"/>
        </p:nvSpPr>
        <p:spPr bwMode="auto">
          <a:xfrm flipH="0" flipV="0">
            <a:off x="7769998" y="4776036"/>
            <a:ext cx="916798" cy="26669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  <a:lin ang="16200000" scaled="1"/>
          </a:gra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14427974" name="Image 6" descr="CERN-logo_outline.jp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1434150" y="4563936"/>
            <a:ext cx="486859" cy="478800"/>
          </a:xfrm>
          <a:prstGeom prst="rect">
            <a:avLst/>
          </a:prstGeom>
        </p:spPr>
      </p:pic>
      <p:sp>
        <p:nvSpPr>
          <p:cNvPr id="1836890258" name="Titre 2" hidden="0"/>
          <p:cNvSpPr>
            <a:spLocks noGrp="1"/>
          </p:cNvSpPr>
          <p:nvPr isPhoto="0" userDrawn="0"/>
        </p:nvSpPr>
        <p:spPr bwMode="auto">
          <a:xfrm>
            <a:off x="612000" y="135000"/>
            <a:ext cx="7920000" cy="540000"/>
          </a:xfrm>
        </p:spPr>
        <p:txBody>
          <a:bodyPr vert="horz" lIns="0" tIns="0" rIns="0" bIns="0" rtlCol="0" anchor="ctr" anchorCtr="1">
            <a:noAutofit/>
          </a:bodyPr>
          <a:lstStyle>
            <a:lvl1pPr algn="ctr" defTabSz="457200">
              <a:spcBef>
                <a:spcPts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74287143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891972876" name="" hidden="0"/>
          <p:cNvSpPr txBox="1"/>
          <p:nvPr isPhoto="0" userDrawn="0"/>
        </p:nvSpPr>
        <p:spPr bwMode="auto">
          <a:xfrm flipH="0" flipV="0">
            <a:off x="5003431" y="2932205"/>
            <a:ext cx="3686176" cy="11582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Materials:</a:t>
            </a:r>
            <a:endParaRPr sz="14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sz="14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Steel, apart from:</a:t>
            </a:r>
            <a:endParaRPr sz="14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sz="14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exit window and reduced aperture beam pip</a:t>
            </a:r>
            <a:r>
              <a:rPr sz="14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e: Al alloy AA2219 (rad. length 89 mm, 5x higher compared to steel)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0080537" name="Titre 2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layout</a:t>
            </a:r>
            <a:endParaRPr lang="en-GB"/>
          </a:p>
        </p:txBody>
      </p:sp>
      <p:sp>
        <p:nvSpPr>
          <p:cNvPr id="2005714200" name="Espace réservé du pied de page 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713869668" name="Espace réservé du numéro de diapositive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B4A8B3E-E843-7A25-4D4B-733A7F19FCC0}" type="slidenum">
              <a:rPr lang="fr-FR"/>
              <a:t/>
            </a:fld>
            <a:endParaRPr lang="fr-FR"/>
          </a:p>
        </p:txBody>
      </p:sp>
      <p:pic>
        <p:nvPicPr>
          <p:cNvPr id="1227345260" name="Image 6" descr="CERN-logo_outline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434150" y="4563937"/>
            <a:ext cx="486861" cy="478800"/>
          </a:xfrm>
          <a:prstGeom prst="rect">
            <a:avLst/>
          </a:prstGeom>
        </p:spPr>
      </p:pic>
      <p:pic>
        <p:nvPicPr>
          <p:cNvPr id="1817690946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3820560" y="49918"/>
            <a:ext cx="5272767" cy="2976561"/>
          </a:xfrm>
          <a:prstGeom prst="rect">
            <a:avLst/>
          </a:prstGeom>
        </p:spPr>
      </p:pic>
      <p:sp>
        <p:nvSpPr>
          <p:cNvPr id="1253427460" name="" hidden="0"/>
          <p:cNvSpPr txBox="1"/>
          <p:nvPr isPhoto="0" userDrawn="0"/>
        </p:nvSpPr>
        <p:spPr bwMode="auto">
          <a:xfrm flipH="0" flipV="0">
            <a:off x="5218497" y="1097735"/>
            <a:ext cx="1854294" cy="24387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000"/>
              <a:t>Demonstrator</a:t>
            </a:r>
            <a:endParaRPr sz="1000"/>
          </a:p>
        </p:txBody>
      </p:sp>
      <p:sp>
        <p:nvSpPr>
          <p:cNvPr id="1565328422" name="" hidden="0"/>
          <p:cNvSpPr txBox="1"/>
          <p:nvPr isPhoto="0" userDrawn="0"/>
        </p:nvSpPr>
        <p:spPr bwMode="auto">
          <a:xfrm flipH="0" flipV="0">
            <a:off x="6345342" y="1538199"/>
            <a:ext cx="1122696" cy="24387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000"/>
              <a:t>Future BGV</a:t>
            </a:r>
            <a:endParaRPr sz="1000"/>
          </a:p>
        </p:txBody>
      </p:sp>
      <p:sp>
        <p:nvSpPr>
          <p:cNvPr id="1526312844" name="" hidden="0"/>
          <p:cNvSpPr txBox="1"/>
          <p:nvPr isPhoto="0" userDrawn="0"/>
        </p:nvSpPr>
        <p:spPr bwMode="auto">
          <a:xfrm flipH="0" flipV="0">
            <a:off x="375066" y="690583"/>
            <a:ext cx="2754993" cy="243843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just">
              <a:defRPr/>
            </a:pPr>
            <a:r>
              <a:rPr sz="1100">
                <a:solidFill>
                  <a:schemeClr val="accent5"/>
                </a:solidFill>
              </a:rPr>
              <a:t>The beam chamber layout has been modified compared to the demonstrator device:</a:t>
            </a:r>
            <a:endParaRPr sz="1100">
              <a:solidFill>
                <a:schemeClr val="accent5"/>
              </a:solidFill>
            </a:endParaRPr>
          </a:p>
          <a:p>
            <a:pPr marL="217791" indent="-217791" algn="just">
              <a:buFont typeface="Arial"/>
              <a:buChar char="•"/>
              <a:defRPr/>
            </a:pPr>
            <a:r>
              <a:rPr sz="1100">
                <a:solidFill>
                  <a:srgbClr val="7030A0"/>
                </a:solidFill>
              </a:rPr>
              <a:t>Smaller aperture of the downstream small radius beam pipe</a:t>
            </a:r>
            <a:r>
              <a:rPr sz="1100">
                <a:solidFill>
                  <a:schemeClr val="accent5"/>
                </a:solidFill>
              </a:rPr>
              <a:t> to maximise track acceptance</a:t>
            </a:r>
            <a:endParaRPr sz="1100">
              <a:solidFill>
                <a:schemeClr val="accent5"/>
              </a:solidFill>
            </a:endParaRPr>
          </a:p>
          <a:p>
            <a:pPr marL="217791" indent="-217791" algn="just">
              <a:buFont typeface="Arial"/>
              <a:buChar char="•"/>
              <a:defRPr/>
            </a:pPr>
            <a:r>
              <a:rPr sz="1100">
                <a:solidFill>
                  <a:schemeClr val="accent3"/>
                </a:solidFill>
              </a:rPr>
              <a:t>Smaller gas tank diameter</a:t>
            </a:r>
            <a:r>
              <a:rPr sz="1100">
                <a:solidFill>
                  <a:schemeClr val="accent5"/>
                </a:solidFill>
              </a:rPr>
              <a:t> to reduce beam-coupling impedance</a:t>
            </a:r>
            <a:endParaRPr sz="1100">
              <a:solidFill>
                <a:schemeClr val="accent5"/>
              </a:solidFill>
            </a:endParaRPr>
          </a:p>
          <a:p>
            <a:pPr marL="217791" indent="-217791" algn="just">
              <a:buFont typeface="Arial"/>
              <a:buChar char="•"/>
              <a:defRPr/>
            </a:pPr>
            <a:r>
              <a:rPr sz="1100">
                <a:solidFill>
                  <a:srgbClr val="0070C0"/>
                </a:solidFill>
              </a:rPr>
              <a:t>Shorter total length (upstream taper, distance between pumps)</a:t>
            </a:r>
            <a:r>
              <a:rPr sz="1100">
                <a:solidFill>
                  <a:schemeClr val="accent5"/>
                </a:solidFill>
              </a:rPr>
              <a:t>, to fit into the new B1-BGV location and reduce the radiations due to the longitudinal gas density profile tails.</a:t>
            </a:r>
            <a:endParaRPr sz="1100">
              <a:solidFill>
                <a:schemeClr val="accent5"/>
              </a:solidFill>
            </a:endParaRPr>
          </a:p>
          <a:p>
            <a:pPr marL="217791" indent="-217791" algn="just">
              <a:buFont typeface="Arial"/>
              <a:buChar char="•"/>
              <a:defRPr/>
            </a:pPr>
            <a:endParaRPr sz="1100">
              <a:solidFill>
                <a:schemeClr val="accent5"/>
              </a:solidFill>
            </a:endParaRPr>
          </a:p>
        </p:txBody>
      </p:sp>
      <p:graphicFrame>
        <p:nvGraphicFramePr>
          <p:cNvPr id="691197616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163675" y="3026478"/>
          <a:ext cx="8816643" cy="1381757"/>
        </p:xfrm>
        <a:graphic>
          <a:graphicData uri="http://schemas.openxmlformats.org/drawingml/2006/table">
            <a:tbl>
              <a:tblPr firstRow="1" firstCol="0" lastRow="0" lastCol="0" bandRow="1" bandCol="0"/>
              <a:tblGrid>
                <a:gridCol w="900000"/>
                <a:gridCol w="900000"/>
                <a:gridCol w="630000"/>
                <a:gridCol w="720000"/>
                <a:gridCol w="711972"/>
                <a:gridCol w="823659"/>
                <a:gridCol w="823662"/>
                <a:gridCol w="823662"/>
                <a:gridCol w="687037"/>
                <a:gridCol w="960280"/>
                <a:gridCol w="823662"/>
              </a:tblGrid>
              <a:tr h="314838">
                <a:tc>
                  <a:txBody>
                    <a:bodyPr/>
                    <a:p>
                      <a:pPr algn="ctr">
                        <a:defRPr/>
                      </a:pP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Cone 1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Upstream chamber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Upstream taper</a:t>
                      </a:r>
                      <a:endParaRPr sz="900"/>
                    </a:p>
                  </a:txBody>
                  <a:tcPr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Tank cylinder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Exit window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Detectors beam pipe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Cone 2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Transition beam pipe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Cone 3</a:t>
                      </a:r>
                      <a:endParaRPr sz="900"/>
                    </a:p>
                  </a:txBody>
                  <a:tcPr/>
                </a:tc>
              </a:tr>
              <a:tr h="176138">
                <a:tc rowSpan="2"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Demonstrator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900"/>
                        <a:t>ID (mm)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900" b="0" i="0" u="none" strike="noStrike" cap="none" spc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52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900"/>
                    </a:p>
                  </a:txBody>
                  <a:tcPr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212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52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58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900"/>
                    </a:p>
                  </a:txBody>
                  <a:tcPr/>
                </a:tc>
              </a:tr>
              <a:tr h="176138">
                <a:tc vMerge="1"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900"/>
                        <a:t>length (mm)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48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1108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815</a:t>
                      </a:r>
                      <a:endParaRPr sz="900"/>
                    </a:p>
                  </a:txBody>
                  <a:tcPr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1185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50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251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12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988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44</a:t>
                      </a:r>
                      <a:endParaRPr sz="900"/>
                    </a:p>
                  </a:txBody>
                  <a:tcPr/>
                </a:tc>
              </a:tr>
              <a:tr h="176138">
                <a:tc rowSpan="2"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Future BGV</a:t>
                      </a:r>
                      <a:endParaRPr sz="900"/>
                    </a:p>
                    <a:p>
                      <a:pPr algn="ctr">
                        <a:defRPr/>
                      </a:pP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900"/>
                        <a:t>ID (mm)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50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900"/>
                    </a:p>
                  </a:txBody>
                  <a:tcPr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 b="1">
                          <a:solidFill>
                            <a:schemeClr val="accent3"/>
                          </a:solidFill>
                        </a:rPr>
                        <a:t>130</a:t>
                      </a:r>
                      <a:endParaRPr sz="90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 b="1">
                          <a:solidFill>
                            <a:srgbClr val="7030A0"/>
                          </a:solidFill>
                        </a:rPr>
                        <a:t>45</a:t>
                      </a:r>
                      <a:endParaRPr sz="90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50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900"/>
                    </a:p>
                  </a:txBody>
                  <a:tcPr/>
                </a:tc>
              </a:tr>
              <a:tr h="176138">
                <a:tc vMerge="1"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900"/>
                        <a:t>length (mm)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50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 b="1">
                          <a:solidFill>
                            <a:srgbClr val="0070C0"/>
                          </a:solidFill>
                        </a:rPr>
                        <a:t>250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 b="1">
                          <a:solidFill>
                            <a:srgbClr val="0070C0"/>
                          </a:solidFill>
                        </a:rPr>
                        <a:t>477</a:t>
                      </a:r>
                      <a:endParaRPr sz="900"/>
                    </a:p>
                  </a:txBody>
                  <a:tcPr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700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11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 b="1">
                          <a:solidFill>
                            <a:srgbClr val="0070C0"/>
                          </a:solidFill>
                        </a:rPr>
                        <a:t>200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12</a:t>
                      </a:r>
                      <a:endParaRPr sz="900"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 b="1">
                          <a:solidFill>
                            <a:srgbClr val="0070C0"/>
                          </a:solidFill>
                        </a:rPr>
                        <a:t>350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900"/>
                        <a:t>100</a:t>
                      </a:r>
                      <a:endParaRPr sz="90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3219904" name="" hidden="0"/>
          <p:cNvPicPr>
            <a:picLocks noChangeAspect="1"/>
          </p:cNvPicPr>
          <p:nvPr isPhoto="0" userDrawn="0"/>
        </p:nvPicPr>
        <p:blipFill>
          <a:blip r:embed="rId4"/>
          <a:srcRect l="6996" t="20087" r="0" b="27131"/>
          <a:stretch/>
        </p:blipFill>
        <p:spPr bwMode="auto">
          <a:xfrm flipH="0" flipV="0">
            <a:off x="5839322" y="1909803"/>
            <a:ext cx="2847474" cy="1027930"/>
          </a:xfrm>
          <a:prstGeom prst="rect">
            <a:avLst/>
          </a:prstGeom>
        </p:spPr>
      </p:pic>
      <p:sp>
        <p:nvSpPr>
          <p:cNvPr id="565267923" name="" hidden="0"/>
          <p:cNvSpPr txBox="1"/>
          <p:nvPr isPhoto="0" userDrawn="0"/>
        </p:nvSpPr>
        <p:spPr bwMode="auto">
          <a:xfrm flipH="0" flipV="0">
            <a:off x="3310867" y="690584"/>
            <a:ext cx="4435078" cy="24387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1000">
                <a:solidFill>
                  <a:schemeClr val="accent5"/>
                </a:solidFill>
              </a:rPr>
              <a:t>Old and new design shown side-by-side for comparison:</a:t>
            </a:r>
            <a:endParaRPr sz="1000">
              <a:solidFill>
                <a:schemeClr val="accent5"/>
              </a:solidFill>
            </a:endParaRPr>
          </a:p>
        </p:txBody>
      </p:sp>
      <p:sp>
        <p:nvSpPr>
          <p:cNvPr id="814906077" name="" hidden="0"/>
          <p:cNvSpPr txBox="1"/>
          <p:nvPr isPhoto="0" userDrawn="0"/>
        </p:nvSpPr>
        <p:spPr bwMode="auto">
          <a:xfrm flipH="0" flipV="0">
            <a:off x="2148383" y="4483260"/>
            <a:ext cx="5683053" cy="39627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1000">
                <a:solidFill>
                  <a:schemeClr val="accent5"/>
                </a:solidFill>
              </a:rPr>
              <a:t>+ 500mm beam pipes at each pump connection + </a:t>
            </a:r>
            <a:r>
              <a:rPr sz="1000" b="1">
                <a:solidFill>
                  <a:srgbClr val="0070C0"/>
                </a:solidFill>
              </a:rPr>
              <a:t>750mm</a:t>
            </a:r>
            <a:r>
              <a:rPr sz="1000" b="1">
                <a:solidFill>
                  <a:srgbClr val="0070C0"/>
                </a:solidFill>
              </a:rPr>
              <a:t> </a:t>
            </a:r>
            <a:r>
              <a:rPr sz="1000">
                <a:solidFill>
                  <a:schemeClr val="accent5"/>
                </a:solidFill>
              </a:rPr>
              <a:t>between pumps for the future instrument (vs. 2000mm demonstrator) -&gt; total length ~</a:t>
            </a:r>
            <a:r>
              <a:rPr sz="1000" b="1">
                <a:solidFill>
                  <a:srgbClr val="0070C0"/>
                </a:solidFill>
              </a:rPr>
              <a:t>5.5m </a:t>
            </a:r>
            <a:r>
              <a:rPr sz="1000" b="0">
                <a:solidFill>
                  <a:schemeClr val="accent5"/>
                </a:solidFill>
              </a:rPr>
              <a:t>(vs. ~10m total demonstrator length)</a:t>
            </a:r>
            <a:endParaRPr sz="1000" b="0">
              <a:solidFill>
                <a:schemeClr val="accent5"/>
              </a:solidFill>
            </a:endParaRPr>
          </a:p>
        </p:txBody>
      </p:sp>
      <p:sp>
        <p:nvSpPr>
          <p:cNvPr id="959875509" name="" hidden="0"/>
          <p:cNvSpPr txBox="1"/>
          <p:nvPr isPhoto="0" userDrawn="0"/>
        </p:nvSpPr>
        <p:spPr bwMode="auto">
          <a:xfrm flipH="0" flipV="0">
            <a:off x="687276" y="49917"/>
            <a:ext cx="6385586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/>
              <a:t>slide taken from HiLumi integration meeting 03/06/22:</a:t>
            </a:r>
            <a:endParaRPr sz="800"/>
          </a:p>
          <a:p>
            <a:pPr>
              <a:defRPr/>
            </a:pPr>
            <a:r>
              <a:rPr sz="800" u="sng">
                <a:hlinkClick r:id="rId5" tooltip="https://indico.cern.ch/event/1165410/"/>
              </a:rPr>
              <a:t>https://indico.cern.ch/event/1165410/</a:t>
            </a:r>
            <a:endParaRPr sz="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4070602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226045" y="2991493"/>
            <a:ext cx="2480384" cy="1860287"/>
          </a:xfrm>
          <a:prstGeom prst="rect">
            <a:avLst/>
          </a:prstGeom>
        </p:spPr>
      </p:pic>
      <p:pic>
        <p:nvPicPr>
          <p:cNvPr id="162152144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629699" y="2930643"/>
            <a:ext cx="2642657" cy="1981991"/>
          </a:xfrm>
          <a:prstGeom prst="rect">
            <a:avLst/>
          </a:prstGeom>
        </p:spPr>
      </p:pic>
      <p:sp>
        <p:nvSpPr>
          <p:cNvPr id="1745539980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8" y="4767260"/>
            <a:ext cx="6550798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115351099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52424-F66D-4E0E-BCAF-932A31F1A312}" type="slidenum">
              <a:rPr lang="fr-FR"/>
              <a:t/>
            </a:fld>
            <a:endParaRPr lang="fr-FR"/>
          </a:p>
        </p:txBody>
      </p:sp>
      <p:sp>
        <p:nvSpPr>
          <p:cNvPr id="1551827129" name="Titre 2" hidden="0"/>
          <p:cNvSpPr>
            <a:spLocks noGrp="1"/>
          </p:cNvSpPr>
          <p:nvPr isPhoto="0" userDrawn="0"/>
        </p:nvSpPr>
        <p:spPr bwMode="auto">
          <a:xfrm>
            <a:off x="612000" y="135000"/>
            <a:ext cx="7920000" cy="540000"/>
          </a:xfrm>
        </p:spPr>
        <p:txBody>
          <a:bodyPr vert="horz" lIns="0" tIns="0" rIns="0" bIns="0" rtlCol="0" anchor="ctr" anchorCtr="1">
            <a:noAutofit/>
          </a:bodyPr>
          <a:lstStyle>
            <a:lvl1pPr algn="ctr" defTabSz="457200">
              <a:spcBef>
                <a:spcPts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/>
              <a:t>Aperture profile</a:t>
            </a:r>
            <a:endParaRPr lang="en-GB"/>
          </a:p>
        </p:txBody>
      </p:sp>
      <p:sp>
        <p:nvSpPr>
          <p:cNvPr id="46656953" name="" hidden="0"/>
          <p:cNvSpPr txBox="1"/>
          <p:nvPr isPhoto="0" userDrawn="0"/>
        </p:nvSpPr>
        <p:spPr bwMode="auto">
          <a:xfrm flipH="0" flipV="0">
            <a:off x="523530" y="705045"/>
            <a:ext cx="6949221" cy="27435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§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Preliminary aperture profile of B1-BGV (position can be shifted along z), total length ~6 m:</a:t>
            </a:r>
            <a:endParaRPr sz="1400" strike="noStrike" cap="none" spc="0"/>
          </a:p>
        </p:txBody>
      </p:sp>
      <p:sp>
        <p:nvSpPr>
          <p:cNvPr id="789674838" name="" hidden="0"/>
          <p:cNvSpPr txBox="1"/>
          <p:nvPr isPhoto="0" userDrawn="0"/>
        </p:nvSpPr>
        <p:spPr bwMode="auto">
          <a:xfrm flipH="0" flipV="0">
            <a:off x="4782298" y="3643740"/>
            <a:ext cx="1310904" cy="1981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700">
                <a:solidFill>
                  <a:srgbClr val="00B050"/>
                </a:solidFill>
              </a:rPr>
              <a:t>aperture </a:t>
            </a:r>
            <a:r>
              <a:rPr sz="700">
                <a:solidFill>
                  <a:srgbClr val="00B050"/>
                </a:solidFill>
              </a:rPr>
              <a:t>profile</a:t>
            </a:r>
            <a:endParaRPr sz="700">
              <a:solidFill>
                <a:srgbClr val="00B050"/>
              </a:solidFill>
            </a:endParaRPr>
          </a:p>
        </p:txBody>
      </p:sp>
      <p:sp>
        <p:nvSpPr>
          <p:cNvPr id="753557768" name="" hidden="0"/>
          <p:cNvSpPr txBox="1"/>
          <p:nvPr isPhoto="0" userDrawn="0"/>
        </p:nvSpPr>
        <p:spPr bwMode="auto">
          <a:xfrm flipH="0" flipV="0">
            <a:off x="1981197" y="3404764"/>
            <a:ext cx="1139172" cy="1981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700">
                <a:solidFill>
                  <a:srgbClr val="00B050"/>
                </a:solidFill>
              </a:rPr>
              <a:t>aperture </a:t>
            </a:r>
            <a:r>
              <a:rPr sz="700">
                <a:solidFill>
                  <a:srgbClr val="00B050"/>
                </a:solidFill>
              </a:rPr>
              <a:t>profile</a:t>
            </a:r>
            <a:endParaRPr sz="700">
              <a:solidFill>
                <a:srgbClr val="00B050"/>
              </a:solidFill>
            </a:endParaRPr>
          </a:p>
        </p:txBody>
      </p:sp>
      <p:sp>
        <p:nvSpPr>
          <p:cNvPr id="1729246987" name="" hidden="0"/>
          <p:cNvSpPr txBox="1"/>
          <p:nvPr isPhoto="0" userDrawn="0"/>
        </p:nvSpPr>
        <p:spPr bwMode="auto">
          <a:xfrm flipH="0" flipV="0">
            <a:off x="629701" y="4348242"/>
            <a:ext cx="2753914" cy="5791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700"/>
              <a:t>aperture (0.0225 m)</a:t>
            </a:r>
            <a:endParaRPr sz="700"/>
          </a:p>
          <a:p>
            <a:pPr algn="ctr">
              <a:defRPr/>
            </a:pPr>
            <a:r>
              <a:rPr sz="700"/>
              <a:t>aperture+tol. (</a:t>
            </a:r>
            <a:r>
              <a:rPr lang="en-GB" sz="7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0.0225 m + 0.015 m</a:t>
            </a:r>
            <a:r>
              <a:rPr sz="700"/>
              <a:t>)</a:t>
            </a:r>
            <a:endParaRPr sz="700"/>
          </a:p>
          <a:p>
            <a:pPr algn="ctr">
              <a:defRPr/>
            </a:pPr>
            <a:endParaRPr/>
          </a:p>
        </p:txBody>
      </p:sp>
      <p:cxnSp>
        <p:nvCxnSpPr>
          <p:cNvPr id="299048270" name="" hidden="0"/>
          <p:cNvCxnSpPr>
            <a:cxnSpLocks/>
          </p:cNvCxnSpPr>
          <p:nvPr isPhoto="0" userDrawn="0"/>
        </p:nvCxnSpPr>
        <p:spPr bwMode="auto">
          <a:xfrm flipH="0" flipV="1">
            <a:off x="1288019" y="4205367"/>
            <a:ext cx="0" cy="33588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531216015" name="" hidden="0"/>
          <p:cNvCxnSpPr>
            <a:cxnSpLocks/>
          </p:cNvCxnSpPr>
          <p:nvPr isPhoto="0" userDrawn="0"/>
        </p:nvCxnSpPr>
        <p:spPr bwMode="auto">
          <a:xfrm flipH="0" flipV="1">
            <a:off x="1573768" y="4243466"/>
            <a:ext cx="0" cy="21456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85566897" name="" hidden="0"/>
          <p:cNvSpPr txBox="1"/>
          <p:nvPr isPhoto="0" userDrawn="0"/>
        </p:nvSpPr>
        <p:spPr bwMode="auto">
          <a:xfrm flipH="0" flipV="0">
            <a:off x="523530" y="2751035"/>
            <a:ext cx="6871638" cy="27435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§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Reduced-diameter beam pipe placement - as close to beta x/y crossing point as possible.</a:t>
            </a:r>
            <a:endParaRPr sz="1400" strike="noStrike" cap="none" spc="0"/>
          </a:p>
        </p:txBody>
      </p:sp>
      <p:sp>
        <p:nvSpPr>
          <p:cNvPr id="566229530" name="" hidden="0"/>
          <p:cNvSpPr txBox="1"/>
          <p:nvPr isPhoto="0" userDrawn="0"/>
        </p:nvSpPr>
        <p:spPr bwMode="auto">
          <a:xfrm flipH="0" flipV="0">
            <a:off x="5686344" y="3121305"/>
            <a:ext cx="3117910" cy="16459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184748" indent="-184748" algn="just">
              <a:buFont typeface="Arial"/>
              <a:buChar char="•"/>
              <a:defRPr/>
            </a:pPr>
            <a:r>
              <a:rPr sz="1000">
                <a:solidFill>
                  <a:schemeClr val="accent5"/>
                </a:solidFill>
              </a:rPr>
              <a:t>Plots by Riccardo de Maria (BE-ABP-LNO).</a:t>
            </a:r>
            <a:endParaRPr sz="1000">
              <a:solidFill>
                <a:schemeClr val="accent5"/>
              </a:solidFill>
            </a:endParaRPr>
          </a:p>
          <a:p>
            <a:pPr algn="just">
              <a:defRPr/>
            </a:pPr>
            <a:endParaRPr sz="800">
              <a:solidFill>
                <a:schemeClr val="accent5"/>
              </a:solidFill>
            </a:endParaRPr>
          </a:p>
          <a:p>
            <a:pPr marL="184748" indent="-184748" algn="just">
              <a:buFont typeface="Arial"/>
              <a:buChar char="•"/>
              <a:defRPr/>
            </a:pPr>
            <a:r>
              <a:rPr sz="1000" b="1">
                <a:solidFill>
                  <a:schemeClr val="accent5"/>
                </a:solidFill>
              </a:rPr>
              <a:t>Tolerance budget</a:t>
            </a:r>
            <a:r>
              <a:rPr sz="1000">
                <a:solidFill>
                  <a:schemeClr val="accent5"/>
                </a:solidFill>
              </a:rPr>
              <a:t>: </a:t>
            </a:r>
            <a:r>
              <a:rPr sz="1000" b="1">
                <a:solidFill>
                  <a:schemeClr val="accent5"/>
                </a:solidFill>
              </a:rPr>
              <a:t>1.5 mm</a:t>
            </a:r>
            <a:r>
              <a:rPr sz="1000">
                <a:solidFill>
                  <a:schemeClr val="accent5"/>
                </a:solidFill>
              </a:rPr>
              <a:t> (estimation from demonstrator page 6: </a:t>
            </a:r>
            <a:r>
              <a:rPr lang="en-GB" sz="10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4" tooltip="https://edms.cern.ch/ui/file/1324635/1.0/LHC-BGV-EC-0002-10-00.pdf"/>
              </a:rPr>
              <a:t>LHC-BGV-EC-0002</a:t>
            </a:r>
            <a:r>
              <a:rPr sz="1000">
                <a:solidFill>
                  <a:schemeClr val="accent5"/>
                </a:solidFill>
              </a:rPr>
              <a:t>).</a:t>
            </a:r>
            <a:endParaRPr sz="1000">
              <a:solidFill>
                <a:schemeClr val="accent5"/>
              </a:solidFill>
            </a:endParaRPr>
          </a:p>
          <a:p>
            <a:pPr algn="just">
              <a:defRPr/>
            </a:pPr>
            <a:endParaRPr sz="800">
              <a:solidFill>
                <a:schemeClr val="accent5"/>
              </a:solidFill>
            </a:endParaRPr>
          </a:p>
          <a:p>
            <a:pPr marL="184748" indent="-184748" algn="just">
              <a:buFont typeface="Arial"/>
              <a:buChar char="•"/>
              <a:defRPr/>
            </a:pPr>
            <a:r>
              <a:rPr sz="1000">
                <a:solidFill>
                  <a:schemeClr val="accent5"/>
                </a:solidFill>
              </a:rPr>
              <a:t>Smallest aperture size: 22.5 mm (inner radius)</a:t>
            </a:r>
            <a:r>
              <a:rPr sz="1000">
                <a:solidFill>
                  <a:schemeClr val="accent5"/>
                </a:solidFill>
              </a:rPr>
              <a:t>.</a:t>
            </a:r>
            <a:endParaRPr sz="1000">
              <a:solidFill>
                <a:schemeClr val="accent5"/>
              </a:solidFill>
            </a:endParaRPr>
          </a:p>
          <a:p>
            <a:pPr algn="just">
              <a:defRPr/>
            </a:pPr>
            <a:endParaRPr sz="800">
              <a:solidFill>
                <a:schemeClr val="accent5"/>
              </a:solidFill>
            </a:endParaRPr>
          </a:p>
          <a:p>
            <a:pPr marL="184748" indent="-184748" algn="just">
              <a:buFont typeface="Arial"/>
              <a:buChar char="•"/>
              <a:defRPr/>
            </a:pPr>
            <a:r>
              <a:rPr sz="1000">
                <a:solidFill>
                  <a:schemeClr val="accent5"/>
                </a:solidFill>
              </a:rPr>
              <a:t>Ok from ABP (if tol. can be guaranteed). </a:t>
            </a:r>
            <a:endParaRPr sz="1000">
              <a:solidFill>
                <a:schemeClr val="accent5"/>
              </a:solidFill>
            </a:endParaRPr>
          </a:p>
          <a:p>
            <a:pPr algn="just">
              <a:defRPr/>
            </a:pPr>
            <a:endParaRPr sz="800">
              <a:solidFill>
                <a:schemeClr val="accent5"/>
              </a:solidFill>
            </a:endParaRPr>
          </a:p>
          <a:p>
            <a:pPr marL="184747" indent="-184747" algn="just">
              <a:buFont typeface="Arial"/>
              <a:buChar char="•"/>
              <a:defRPr/>
            </a:pPr>
            <a:r>
              <a:rPr sz="1000">
                <a:solidFill>
                  <a:schemeClr val="accent5"/>
                </a:solidFill>
              </a:rPr>
              <a:t>See: </a:t>
            </a:r>
            <a:r>
              <a:rPr sz="1000" u="sng">
                <a:solidFill>
                  <a:schemeClr val="hlink"/>
                </a:solidFill>
                <a:hlinkClick r:id="rId5" tooltip="https://indico.cern.ch/event/944582/contributions/3969283/attachments/2084543/3501967/BGV2020.pdf"/>
              </a:rPr>
              <a:t>initial discussion</a:t>
            </a:r>
            <a:r>
              <a:rPr sz="1000">
                <a:solidFill>
                  <a:schemeClr val="accent5"/>
                </a:solidFill>
              </a:rPr>
              <a:t> (2020), </a:t>
            </a:r>
            <a:r>
              <a:rPr sz="1000" u="sng">
                <a:solidFill>
                  <a:schemeClr val="accent5"/>
                </a:solidFill>
                <a:hlinkClick r:id="rId6" tooltip="https://indico.cern.ch/event/1154258/"/>
              </a:rPr>
              <a:t>WP2 meeting</a:t>
            </a:r>
            <a:r>
              <a:rPr sz="1000">
                <a:solidFill>
                  <a:schemeClr val="accent5"/>
                </a:solidFill>
              </a:rPr>
              <a:t> (2022) and recent </a:t>
            </a:r>
            <a:r>
              <a:rPr sz="1000" u="sng">
                <a:solidFill>
                  <a:schemeClr val="accent5"/>
                </a:solidFill>
                <a:hlinkClick r:id="rId7" tooltip="https://indico.cern.ch/event/1164689/"/>
              </a:rPr>
              <a:t>follow-up</a:t>
            </a:r>
            <a:r>
              <a:rPr sz="1000">
                <a:solidFill>
                  <a:schemeClr val="accent5"/>
                </a:solidFill>
              </a:rPr>
              <a:t> discussion.</a:t>
            </a:r>
            <a:endParaRPr sz="1000">
              <a:solidFill>
                <a:schemeClr val="accent5"/>
              </a:solidFill>
            </a:endParaRPr>
          </a:p>
        </p:txBody>
      </p:sp>
      <p:sp>
        <p:nvSpPr>
          <p:cNvPr id="951498318" name="" hidden="0"/>
          <p:cNvSpPr txBox="1"/>
          <p:nvPr isPhoto="0" userDrawn="0"/>
        </p:nvSpPr>
        <p:spPr bwMode="auto">
          <a:xfrm rot="16199932" flipH="0" flipV="0">
            <a:off x="948055" y="1657581"/>
            <a:ext cx="1053266" cy="1981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700">
                <a:solidFill>
                  <a:schemeClr val="accent5"/>
                </a:solidFill>
              </a:rPr>
              <a:t>aperture radius (mm)</a:t>
            </a:r>
            <a:endParaRPr sz="700">
              <a:solidFill>
                <a:schemeClr val="accent5"/>
              </a:solidFill>
            </a:endParaRPr>
          </a:p>
        </p:txBody>
      </p:sp>
      <p:pic>
        <p:nvPicPr>
          <p:cNvPr id="794141943" name="" hidden="0"/>
          <p:cNvPicPr>
            <a:picLocks noChangeAspect="1"/>
          </p:cNvPicPr>
          <p:nvPr isPhoto="0" userDrawn="0"/>
        </p:nvPicPr>
        <p:blipFill>
          <a:blip r:embed="rId8"/>
          <a:stretch/>
        </p:blipFill>
        <p:spPr bwMode="auto">
          <a:xfrm flipH="0" flipV="0">
            <a:off x="1573772" y="979401"/>
            <a:ext cx="6417454" cy="1711320"/>
          </a:xfrm>
          <a:prstGeom prst="rect">
            <a:avLst/>
          </a:prstGeom>
        </p:spPr>
      </p:pic>
      <p:sp>
        <p:nvSpPr>
          <p:cNvPr id="1514554514" name="" hidden="0"/>
          <p:cNvSpPr txBox="1"/>
          <p:nvPr isPhoto="0" userDrawn="0"/>
        </p:nvSpPr>
        <p:spPr bwMode="auto">
          <a:xfrm flipH="0" flipV="0">
            <a:off x="687276" y="49916"/>
            <a:ext cx="6385621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/>
              <a:t>slide taken from HiLumi integration meeting 03/06/22:</a:t>
            </a:r>
            <a:endParaRPr sz="800"/>
          </a:p>
          <a:p>
            <a:pPr>
              <a:defRPr/>
            </a:pPr>
            <a:r>
              <a:rPr sz="800" u="sng">
                <a:hlinkClick r:id="rId9" tooltip="https://indico.cern.ch/event/1165410/"/>
              </a:rPr>
              <a:t>https://indico.cern.ch/event/1165410/</a:t>
            </a:r>
            <a:endParaRPr sz="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75858722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569"/>
            <a:ext cx="9144000" cy="5142358"/>
          </a:xfrm>
          <a:prstGeom prst="rect">
            <a:avLst/>
          </a:prstGeom>
        </p:spPr>
      </p:pic>
      <p:sp>
        <p:nvSpPr>
          <p:cNvPr id="872540568" name="Espace réservé du numéro de diapositive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303214-45A3-527C-5F70-04E7E398AF0A}" type="slidenum">
              <a:rPr lang="fr-FR"/>
              <a:t/>
            </a:fld>
            <a:endParaRPr lang="fr-FR"/>
          </a:p>
        </p:txBody>
      </p:sp>
      <p:pic>
        <p:nvPicPr>
          <p:cNvPr id="2005482491" name="Image 6" descr="CERN-logo_outline.jp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1036748" y="4662861"/>
            <a:ext cx="486859" cy="478800"/>
          </a:xfrm>
          <a:prstGeom prst="rect">
            <a:avLst/>
          </a:prstGeom>
        </p:spPr>
      </p:pic>
      <p:sp>
        <p:nvSpPr>
          <p:cNvPr id="1852398995" name="" hidden="0"/>
          <p:cNvSpPr/>
          <p:nvPr isPhoto="0" userDrawn="0"/>
        </p:nvSpPr>
        <p:spPr bwMode="auto">
          <a:xfrm flipH="0" flipV="0">
            <a:off x="7924798" y="4770562"/>
            <a:ext cx="761998" cy="26669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  <a:lin ang="16200000" scaled="1"/>
          </a:gra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20382209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044319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Longitudinal gas profile comparison</a:t>
            </a:r>
            <a:endParaRPr/>
          </a:p>
        </p:txBody>
      </p:sp>
      <p:sp>
        <p:nvSpPr>
          <p:cNvPr id="61881788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2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2053168272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9CF1FF0-DCA6-3C1B-F226-4BE9D5885903}" type="slidenum">
              <a:rPr lang="fr-FR"/>
              <a:t/>
            </a:fld>
            <a:endParaRPr lang="fr-FR"/>
          </a:p>
        </p:txBody>
      </p:sp>
      <p:pic>
        <p:nvPicPr>
          <p:cNvPr id="122716093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686336" y="1821857"/>
            <a:ext cx="7771322" cy="2002990"/>
          </a:xfrm>
          <a:prstGeom prst="rect">
            <a:avLst/>
          </a:prstGeom>
        </p:spPr>
      </p:pic>
      <p:sp>
        <p:nvSpPr>
          <p:cNvPr id="828233360" name="" hidden="0"/>
          <p:cNvSpPr txBox="1"/>
          <p:nvPr isPhoto="0" userDrawn="0"/>
        </p:nvSpPr>
        <p:spPr bwMode="auto">
          <a:xfrm flipH="0" flipV="0">
            <a:off x="1035081" y="915145"/>
            <a:ext cx="7297951" cy="33531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>
                <a:solidFill>
                  <a:schemeClr val="accent5"/>
                </a:solidFill>
              </a:rPr>
              <a:t>Molflow simulations by H. Guerin, with input from R. Kersevan</a:t>
            </a:r>
            <a:endParaRPr sz="1600"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4018476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65149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Performance study</a:t>
            </a:r>
            <a:r>
              <a:rPr/>
              <a:t> - overview</a:t>
            </a:r>
            <a:endParaRPr/>
          </a:p>
        </p:txBody>
      </p:sp>
      <p:sp>
        <p:nvSpPr>
          <p:cNvPr id="117871708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349805120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9B5585B-724F-00AD-5CA4-13E06B3E62DB}" type="slidenum">
              <a:rPr lang="fr-FR"/>
              <a:t/>
            </a:fld>
            <a:endParaRPr lang="fr-FR"/>
          </a:p>
        </p:txBody>
      </p:sp>
      <p:sp>
        <p:nvSpPr>
          <p:cNvPr id="369157484" name="" hidden="0"/>
          <p:cNvSpPr txBox="1"/>
          <p:nvPr isPhoto="0" userDrawn="0"/>
        </p:nvSpPr>
        <p:spPr bwMode="auto">
          <a:xfrm flipH="0" flipV="0">
            <a:off x="294863" y="898363"/>
            <a:ext cx="3838131" cy="12122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21" marR="0" indent="-239821" algn="l" defTabSz="457200">
              <a:lnSpc>
                <a:spcPct val="100000"/>
              </a:lnSpc>
              <a:spcBef>
                <a:spcPts val="42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chemeClr val="accent5"/>
                </a:solidFill>
              </a:rPr>
              <a:t>Initially: generic BGV</a:t>
            </a:r>
            <a:r>
              <a:rPr sz="1400" strike="noStrike" cap="none" spc="0">
                <a:solidFill>
                  <a:schemeClr val="accent5"/>
                </a:solidFill>
              </a:rPr>
              <a:t> setup to ease navigation of extensive parameter space</a:t>
            </a:r>
            <a:r>
              <a:rPr sz="1400" strike="noStrike" cap="none" spc="0">
                <a:solidFill>
                  <a:schemeClr val="accent5"/>
                </a:solidFill>
              </a:rPr>
              <a:t>.</a:t>
            </a:r>
            <a:endParaRPr sz="1400" strike="noStrike" cap="none" spc="0">
              <a:solidFill>
                <a:schemeClr val="accent5"/>
              </a:solidFill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42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chemeClr val="accent5"/>
                </a:solidFill>
              </a:rPr>
              <a:t>Goal</a:t>
            </a:r>
            <a:r>
              <a:rPr sz="1400" strike="noStrike" cap="none" spc="0">
                <a:solidFill>
                  <a:schemeClr val="accent5"/>
                </a:solidFill>
              </a:rPr>
              <a:t>: efficiently identify impact of design parameters and provide first estimates of promising setup’s dimensions etc. </a:t>
            </a:r>
            <a:endParaRPr sz="1400" strike="noStrike" cap="none" spc="0">
              <a:solidFill>
                <a:schemeClr val="accent5"/>
              </a:solidFill>
            </a:endParaRPr>
          </a:p>
        </p:txBody>
      </p:sp>
      <p:pic>
        <p:nvPicPr>
          <p:cNvPr id="79421304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148017" y="732150"/>
            <a:ext cx="4718782" cy="1818367"/>
          </a:xfrm>
          <a:prstGeom prst="rect">
            <a:avLst/>
          </a:prstGeom>
        </p:spPr>
      </p:pic>
      <p:pic>
        <p:nvPicPr>
          <p:cNvPr id="303212718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716383" y="2617073"/>
            <a:ext cx="2801424" cy="1975004"/>
          </a:xfrm>
          <a:prstGeom prst="rect">
            <a:avLst/>
          </a:prstGeom>
        </p:spPr>
      </p:pic>
      <p:sp>
        <p:nvSpPr>
          <p:cNvPr id="84511856" name="" hidden="0"/>
          <p:cNvSpPr txBox="1"/>
          <p:nvPr isPhoto="0" userDrawn="0"/>
        </p:nvSpPr>
        <p:spPr bwMode="auto">
          <a:xfrm flipH="0" flipV="0">
            <a:off x="3715327" y="2935519"/>
            <a:ext cx="5248983" cy="15849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21" marR="0" indent="-23982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</a:rPr>
              <a:t>detector parameters studied:</a:t>
            </a:r>
            <a:endParaRPr sz="1400" strike="noStrike" cap="none" spc="0">
              <a:solidFill>
                <a:schemeClr val="accent5"/>
              </a:solidFill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</a:rPr>
              <a:t>material budget, size, separation, spatial resolution.</a:t>
            </a:r>
            <a:endParaRPr sz="1400" strike="noStrike" cap="none" spc="0">
              <a:solidFill>
                <a:schemeClr val="accent5"/>
              </a:solidFill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</a:rPr>
              <a:t>extended gas target of 1 m in z.</a:t>
            </a:r>
            <a:endParaRPr sz="1400" strike="noStrike" cap="none" spc="0">
              <a:solidFill>
                <a:schemeClr val="accent5"/>
              </a:solidFill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400" strike="noStrike" cap="none" spc="0">
              <a:solidFill>
                <a:schemeClr val="accent5"/>
              </a:solidFill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chemeClr val="accent5"/>
                </a:solidFill>
              </a:rPr>
              <a:t>Evaluation of performance</a:t>
            </a:r>
            <a:r>
              <a:rPr sz="1400" strike="noStrike" cap="none" spc="0">
                <a:solidFill>
                  <a:schemeClr val="accent5"/>
                </a:solidFill>
              </a:rPr>
              <a:t>:</a:t>
            </a:r>
            <a:endParaRPr sz="1400" strike="noStrike" cap="none" spc="0">
              <a:solidFill>
                <a:schemeClr val="accent5"/>
              </a:solidFill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</a:rPr>
              <a:t>compare reconstructed vertices to generator level vertices.</a:t>
            </a:r>
            <a:endParaRPr sz="1400" strike="noStrike" cap="none" spc="0">
              <a:solidFill>
                <a:schemeClr val="accent5"/>
              </a:solidFill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</a:rPr>
              <a:t>determine response and vertex resolution.</a:t>
            </a:r>
            <a:endParaRPr sz="1400" strike="noStrike" cap="none" spc="0">
              <a:solidFill>
                <a:schemeClr val="accent5"/>
              </a:solidFill>
            </a:endParaRPr>
          </a:p>
        </p:txBody>
      </p:sp>
      <p:sp>
        <p:nvSpPr>
          <p:cNvPr id="1246231297" name="" hidden="0"/>
          <p:cNvSpPr txBox="1"/>
          <p:nvPr isPhoto="0" userDrawn="0"/>
        </p:nvSpPr>
        <p:spPr bwMode="auto">
          <a:xfrm flipH="0" flipV="0">
            <a:off x="4396112" y="1952585"/>
            <a:ext cx="875757" cy="228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chemeClr val="bg1"/>
                </a:solidFill>
              </a:rPr>
              <a:t>neon</a:t>
            </a:r>
            <a:endParaRPr sz="12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1518978" name="Espace réservé du numéro de diapositive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2A419DF-B989-FDA3-BF1A-49E407CE4D15}" type="slidenum">
              <a:rPr lang="fr-FR"/>
              <a:t/>
            </a:fld>
            <a:endParaRPr lang="fr-FR"/>
          </a:p>
        </p:txBody>
      </p:sp>
      <p:pic>
        <p:nvPicPr>
          <p:cNvPr id="1279190077" name="Image 6" descr="CERN-logo_outline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434150" y="4563936"/>
            <a:ext cx="486859" cy="478800"/>
          </a:xfrm>
          <a:prstGeom prst="rect">
            <a:avLst/>
          </a:prstGeom>
        </p:spPr>
      </p:pic>
      <p:sp>
        <p:nvSpPr>
          <p:cNvPr id="908239284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pic>
        <p:nvPicPr>
          <p:cNvPr id="11406378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-19047" y="-19011"/>
            <a:ext cx="9144000" cy="45829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14941722" name="Espace réservé du numéro de diapositive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A085EBD-2621-A068-12E7-A142EF72B228}" type="slidenum">
              <a:rPr lang="fr-FR"/>
              <a:t/>
            </a:fld>
            <a:endParaRPr lang="fr-FR"/>
          </a:p>
        </p:txBody>
      </p:sp>
      <p:pic>
        <p:nvPicPr>
          <p:cNvPr id="1046949891" name="Image 6" descr="CERN-logo_outline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434150" y="4563936"/>
            <a:ext cx="486859" cy="478800"/>
          </a:xfrm>
          <a:prstGeom prst="rect">
            <a:avLst/>
          </a:prstGeom>
        </p:spPr>
      </p:pic>
      <p:sp>
        <p:nvSpPr>
          <p:cNvPr id="585866773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pic>
        <p:nvPicPr>
          <p:cNvPr id="447627273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806697" y="902792"/>
            <a:ext cx="5779148" cy="3156381"/>
          </a:xfrm>
          <a:prstGeom prst="rect">
            <a:avLst/>
          </a:prstGeom>
        </p:spPr>
      </p:pic>
      <p:sp>
        <p:nvSpPr>
          <p:cNvPr id="1644602479" name="" hidden="0"/>
          <p:cNvSpPr txBox="1"/>
          <p:nvPr isPhoto="0" userDrawn="0"/>
        </p:nvSpPr>
        <p:spPr bwMode="auto">
          <a:xfrm flipH="0" flipV="0">
            <a:off x="656814" y="289558"/>
            <a:ext cx="8132411" cy="36579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b="1">
                <a:solidFill>
                  <a:schemeClr val="accent1">
                    <a:lumMod val="75000"/>
                  </a:schemeClr>
                </a:solidFill>
              </a:rPr>
              <a:t>Distance source-detector vs mean #tracks per event</a:t>
            </a:r>
            <a:endParaRPr b="1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166495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78228"/>
            <a:ext cx="7920000" cy="540000"/>
          </a:xfrm>
        </p:spPr>
        <p:txBody>
          <a:bodyPr anchor="ctr" anchorCtr="1"/>
          <a:lstStyle/>
          <a:p>
            <a:pPr>
              <a:defRPr/>
            </a:pPr>
            <a:r>
              <a:rPr/>
              <a:t>Introduction - principle</a:t>
            </a:r>
            <a:endParaRPr/>
          </a:p>
        </p:txBody>
      </p:sp>
      <p:pic>
        <p:nvPicPr>
          <p:cNvPr id="721360696" name="" hidden="0"/>
          <p:cNvPicPr>
            <a:picLocks noChangeAspect="1"/>
          </p:cNvPicPr>
          <p:nvPr isPhoto="0" userDrawn="0">
            <p:ph idx="1" hasCustomPrompt="1"/>
          </p:nvPr>
        </p:nvPicPr>
        <p:blipFill>
          <a:blip r:embed="rId2"/>
          <a:stretch/>
        </p:blipFill>
        <p:spPr bwMode="auto">
          <a:xfrm rot="0" flipH="0" flipV="0">
            <a:off x="892279" y="1687521"/>
            <a:ext cx="7007144" cy="2184422"/>
          </a:xfrm>
          <a:prstGeom prst="rect">
            <a:avLst/>
          </a:prstGeom>
        </p:spPr>
      </p:pic>
      <p:sp>
        <p:nvSpPr>
          <p:cNvPr id="1931014092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348941585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5DA89C1-0C94-E84F-0CD5-B1037AEEAA3E}" type="slidenum">
              <a:rPr lang="fr-FR"/>
              <a:t/>
            </a:fld>
            <a:endParaRPr lang="fr-FR"/>
          </a:p>
        </p:txBody>
      </p:sp>
      <p:sp>
        <p:nvSpPr>
          <p:cNvPr id="667061437" name="" hidden="0"/>
          <p:cNvSpPr txBox="1"/>
          <p:nvPr isPhoto="0" userDrawn="0"/>
        </p:nvSpPr>
        <p:spPr bwMode="auto">
          <a:xfrm flipH="0" flipV="0">
            <a:off x="727417" y="675000"/>
            <a:ext cx="7732053" cy="9271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28806" marR="0" indent="-228806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fr-FR" sz="13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Noninvasive transverse beam profile monitor</a:t>
            </a: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based on the reconstruction of vertices of </a:t>
            </a: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inelastic hadronic beam-gas interactions </a:t>
            </a: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- </a:t>
            </a:r>
            <a:r>
              <a:rPr lang="fr-FR" sz="1300" b="1" i="0" u="none" strike="noStrike" cap="none" spc="0">
                <a:solidFill>
                  <a:schemeClr val="accent1">
                    <a:lumMod val="75000"/>
                  </a:schemeClr>
                </a:solidFill>
                <a:latin typeface="Liberation Sans"/>
                <a:ea typeface="Liberation Sans"/>
                <a:cs typeface="Liberation Sans"/>
              </a:rPr>
              <a:t>BGV (Beam Gas Vertex)</a:t>
            </a: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monitor.</a:t>
            </a:r>
            <a:endParaRPr sz="13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28806" marR="0" indent="-228806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Provide </a:t>
            </a:r>
            <a:r>
              <a:rPr lang="fr-FR" sz="13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continuous emittance and beam profile measurement</a:t>
            </a: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throughout the LHC accelerator cycle (450 GeV to 7 TeV). </a:t>
            </a:r>
            <a:endParaRPr sz="1800"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28259037" name="" hidden="0"/>
          <p:cNvSpPr txBox="1"/>
          <p:nvPr isPhoto="0" userDrawn="0"/>
        </p:nvSpPr>
        <p:spPr bwMode="auto">
          <a:xfrm flipH="0" flipV="0">
            <a:off x="705145" y="4031316"/>
            <a:ext cx="7733709" cy="4572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3" marR="0" indent="-217793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fr-FR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Consists of: a gas target, a forward tracking detector and computing resources dedicated to event reconstruction.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88504335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106983"/>
            <a:ext cx="7920000" cy="540000"/>
          </a:xfrm>
        </p:spPr>
        <p:txBody>
          <a:bodyPr/>
          <a:lstStyle/>
          <a:p>
            <a:pPr>
              <a:defRPr/>
            </a:pPr>
            <a:r>
              <a:rPr sz="2400"/>
              <a:t>Results and conclusions of generic BGV study</a:t>
            </a:r>
            <a:endParaRPr/>
          </a:p>
        </p:txBody>
      </p:sp>
      <p:sp>
        <p:nvSpPr>
          <p:cNvPr id="1898186493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69212861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C8C1293-351B-EE9C-D46D-7D21A43C64A2}" type="slidenum">
              <a:rPr lang="fr-FR"/>
              <a:t/>
            </a:fld>
            <a:endParaRPr lang="fr-FR"/>
          </a:p>
        </p:txBody>
      </p:sp>
      <p:sp>
        <p:nvSpPr>
          <p:cNvPr id="897270270" name="" hidden="0"/>
          <p:cNvSpPr txBox="1"/>
          <p:nvPr isPhoto="0" userDrawn="0"/>
        </p:nvSpPr>
        <p:spPr bwMode="auto">
          <a:xfrm flipH="0" flipV="0">
            <a:off x="370558" y="778982"/>
            <a:ext cx="3970417" cy="127515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1" strike="noStrike" cap="none" spc="0">
                <a:solidFill>
                  <a:schemeClr val="accent5"/>
                </a:solidFill>
              </a:rPr>
              <a:t>Distance between vertices and first detector layer </a:t>
            </a:r>
            <a:r>
              <a:rPr sz="1200" strike="noStrike" cap="none" spc="0">
                <a:solidFill>
                  <a:schemeClr val="accent5"/>
                </a:solidFill>
              </a:rPr>
              <a:t>that showed highest average number of tracks is </a:t>
            </a:r>
            <a:r>
              <a:rPr sz="1200" b="1" strike="noStrike" cap="none" spc="0">
                <a:solidFill>
                  <a:schemeClr val="accent5"/>
                </a:solidFill>
              </a:rPr>
              <a:t>550 mm</a:t>
            </a:r>
            <a:r>
              <a:rPr sz="1200" strike="noStrike" cap="none" spc="0">
                <a:solidFill>
                  <a:schemeClr val="accent5"/>
                </a:solidFill>
              </a:rPr>
              <a:t>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Extended gas target is no show stopper.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Performance results point towards a </a:t>
            </a:r>
            <a:r>
              <a:rPr sz="1200" b="1" strike="noStrike" cap="none" spc="0">
                <a:solidFill>
                  <a:schemeClr val="accent5"/>
                </a:solidFill>
              </a:rPr>
              <a:t>compact tracker with a high spatial resolution.</a:t>
            </a:r>
            <a:endParaRPr sz="1200" b="1" strike="noStrike" cap="none" spc="0">
              <a:solidFill>
                <a:schemeClr val="accent5"/>
              </a:solidFill>
            </a:endParaRPr>
          </a:p>
        </p:txBody>
      </p:sp>
      <p:sp>
        <p:nvSpPr>
          <p:cNvPr id="1340371009" name="" hidden="0"/>
          <p:cNvSpPr txBox="1"/>
          <p:nvPr isPhoto="0" userDrawn="0"/>
        </p:nvSpPr>
        <p:spPr bwMode="auto">
          <a:xfrm flipH="0" flipV="0">
            <a:off x="4396110" y="1952583"/>
            <a:ext cx="875755" cy="228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chemeClr val="bg1"/>
                </a:solidFill>
              </a:rPr>
              <a:t>neon</a:t>
            </a:r>
            <a:endParaRPr sz="1200">
              <a:solidFill>
                <a:schemeClr val="bg1"/>
              </a:solidFill>
            </a:endParaRPr>
          </a:p>
        </p:txBody>
      </p:sp>
      <p:pic>
        <p:nvPicPr>
          <p:cNvPr id="15100711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318407" y="778983"/>
            <a:ext cx="4390692" cy="2129485"/>
          </a:xfrm>
          <a:prstGeom prst="rect">
            <a:avLst/>
          </a:prstGeom>
        </p:spPr>
      </p:pic>
      <p:pic>
        <p:nvPicPr>
          <p:cNvPr id="2094516284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907281" y="2287406"/>
            <a:ext cx="2896544" cy="2297785"/>
          </a:xfrm>
          <a:prstGeom prst="rect">
            <a:avLst/>
          </a:prstGeom>
        </p:spPr>
      </p:pic>
      <p:sp>
        <p:nvSpPr>
          <p:cNvPr id="1291206294" name="" hidden="0"/>
          <p:cNvSpPr txBox="1"/>
          <p:nvPr isPhoto="0" userDrawn="0"/>
        </p:nvSpPr>
        <p:spPr bwMode="auto">
          <a:xfrm flipH="0" flipV="0">
            <a:off x="4054725" y="3436299"/>
            <a:ext cx="4712004" cy="9093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Eliminates any x/y hit association issues (demonstrator BGV).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Promising candidate: compact Si pixel tracker with detector layer ~250 mm apart.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Fits within space between the LHC beam pipes.</a:t>
            </a:r>
            <a:endParaRPr sz="1200" strike="noStrike" cap="none" spc="0"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43667707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718971" y="82806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Gas curtain target - performance</a:t>
            </a:r>
            <a:endParaRPr/>
          </a:p>
        </p:txBody>
      </p:sp>
      <p:sp>
        <p:nvSpPr>
          <p:cNvPr id="560498912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99359860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54D9D25-B615-AEBF-C567-113D3E89770D}" type="slidenum">
              <a:rPr lang="fr-FR"/>
              <a:t/>
            </a:fld>
            <a:endParaRPr lang="fr-FR"/>
          </a:p>
        </p:txBody>
      </p:sp>
      <p:pic>
        <p:nvPicPr>
          <p:cNvPr id="1645113858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402641" y="849127"/>
            <a:ext cx="6586459" cy="3704388"/>
          </a:xfrm>
          <a:prstGeom prst="rect">
            <a:avLst/>
          </a:prstGeom>
        </p:spPr>
      </p:pic>
      <p:sp>
        <p:nvSpPr>
          <p:cNvPr id="2029351072" name="" hidden="0"/>
          <p:cNvSpPr txBox="1"/>
          <p:nvPr isPhoto="0" userDrawn="0"/>
        </p:nvSpPr>
        <p:spPr bwMode="auto">
          <a:xfrm flipH="0" flipV="0">
            <a:off x="718971" y="553060"/>
            <a:ext cx="2492804" cy="24387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/>
              <a:t>slide from:  </a:t>
            </a:r>
            <a:r>
              <a:rPr sz="1000" u="sng">
                <a:hlinkClick r:id="rId3" tooltip="https://indico.cern.ch/event/1137639/"/>
              </a:rPr>
              <a:t>BI/TB Meeting, March 2022</a:t>
            </a:r>
            <a:endParaRPr sz="1000"/>
          </a:p>
        </p:txBody>
      </p:sp>
      <p:sp>
        <p:nvSpPr>
          <p:cNvPr id="196640918" name="" hidden="0"/>
          <p:cNvSpPr/>
          <p:nvPr isPhoto="0" userDrawn="0"/>
        </p:nvSpPr>
        <p:spPr bwMode="auto">
          <a:xfrm rot="1889626" flipH="0" flipV="0">
            <a:off x="4092057" y="2023849"/>
            <a:ext cx="4954847" cy="914436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ctr">
              <a:defRPr/>
            </a:pPr>
            <a:r>
              <a:rPr sz="5400" b="1">
                <a:ln>
                  <a:noFill/>
                </a:ln>
                <a:solidFill>
                  <a:schemeClr val="accent1">
                    <a:alpha val="21999"/>
                  </a:schemeClr>
                </a:solidFill>
              </a:rPr>
              <a:t>PRELIMINARY</a:t>
            </a:r>
            <a:endParaRPr sz="5400" b="1">
              <a:ln>
                <a:noFill/>
              </a:ln>
              <a:solidFill>
                <a:schemeClr val="accent1">
                  <a:alpha val="21999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8743577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9" y="4767262"/>
            <a:ext cx="65507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420621425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AF3C729-C78A-A66E-FAF8-32268C225D8F}" type="slidenum">
              <a:rPr lang="fr-FR"/>
              <a:t/>
            </a:fld>
            <a:endParaRPr lang="fr-FR"/>
          </a:p>
        </p:txBody>
      </p:sp>
      <p:sp>
        <p:nvSpPr>
          <p:cNvPr id="2132381770" name="" hidden="0"/>
          <p:cNvSpPr txBox="1"/>
          <p:nvPr isPhoto="0" userDrawn="0"/>
        </p:nvSpPr>
        <p:spPr bwMode="auto">
          <a:xfrm flipH="0" flipV="0">
            <a:off x="656813" y="289557"/>
            <a:ext cx="8134138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b="1">
                <a:solidFill>
                  <a:schemeClr val="accent1">
                    <a:lumMod val="75000"/>
                  </a:schemeClr>
                </a:solidFill>
              </a:rPr>
              <a:t>Vertex residuals examples (x, y, z)</a:t>
            </a:r>
            <a:endParaRPr b="1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80843963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67241" y="1373024"/>
            <a:ext cx="8219558" cy="19437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25987378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86582" y="255997"/>
            <a:ext cx="7998341" cy="4239120"/>
          </a:xfrm>
          <a:prstGeom prst="rect">
            <a:avLst/>
          </a:prstGeom>
        </p:spPr>
      </p:pic>
      <p:sp>
        <p:nvSpPr>
          <p:cNvPr id="447652709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32181" y="255996"/>
            <a:ext cx="4586315" cy="625927"/>
          </a:xfrm>
        </p:spPr>
        <p:txBody>
          <a:bodyPr/>
          <a:lstStyle/>
          <a:p>
            <a:pPr algn="l">
              <a:defRPr/>
            </a:pPr>
            <a:r>
              <a:rPr sz="2200"/>
              <a:t>A glimpse in the future? -</a:t>
            </a:r>
            <a:br>
              <a:rPr sz="2200"/>
            </a:br>
            <a:r>
              <a:rPr sz="2200"/>
              <a:t>ATLAS iTk prototype</a:t>
            </a:r>
            <a:endParaRPr sz="2200"/>
          </a:p>
        </p:txBody>
      </p:sp>
      <p:sp>
        <p:nvSpPr>
          <p:cNvPr id="1579635346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2105800444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40E2CC4-C3ED-FF48-51AF-7DD5B9A491F1}" type="slidenum">
              <a:rPr lang="fr-FR"/>
              <a:t/>
            </a:fld>
            <a:endParaRPr lang="fr-FR"/>
          </a:p>
        </p:txBody>
      </p:sp>
      <p:sp>
        <p:nvSpPr>
          <p:cNvPr id="964363973" name="" hidden="0"/>
          <p:cNvSpPr txBox="1"/>
          <p:nvPr isPhoto="0" userDrawn="0"/>
        </p:nvSpPr>
        <p:spPr bwMode="auto">
          <a:xfrm flipH="0" flipV="0">
            <a:off x="632181" y="985717"/>
            <a:ext cx="4209015" cy="30483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i="1">
                <a:solidFill>
                  <a:schemeClr val="accent5"/>
                </a:solidFill>
              </a:rPr>
              <a:t>pictures by courtesy of D. Hynds </a:t>
            </a:r>
            <a:endParaRPr/>
          </a:p>
        </p:txBody>
      </p:sp>
      <p:sp>
        <p:nvSpPr>
          <p:cNvPr id="22849401" name="" hidden="0"/>
          <p:cNvSpPr txBox="1"/>
          <p:nvPr isPhoto="0" userDrawn="0"/>
        </p:nvSpPr>
        <p:spPr bwMode="auto">
          <a:xfrm flipH="0" flipV="0">
            <a:off x="4789860" y="1047748"/>
            <a:ext cx="4161377" cy="36579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sp>
        <p:nvSpPr>
          <p:cNvPr id="1852228290" name="" hidden="0"/>
          <p:cNvSpPr txBox="1"/>
          <p:nvPr isPhoto="0" userDrawn="0"/>
        </p:nvSpPr>
        <p:spPr bwMode="auto">
          <a:xfrm flipH="0" flipV="0">
            <a:off x="4789859" y="3160202"/>
            <a:ext cx="3580194" cy="36579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51608534" name="" hidden="0"/>
          <p:cNvPicPr>
            <a:picLocks noChangeAspect="1"/>
          </p:cNvPicPr>
          <p:nvPr isPhoto="0" userDrawn="0"/>
        </p:nvPicPr>
        <p:blipFill>
          <a:blip r:embed="rId2"/>
          <a:srcRect l="3934" t="0" r="0" b="0"/>
          <a:stretch/>
        </p:blipFill>
        <p:spPr bwMode="auto">
          <a:xfrm flipH="0" flipV="0">
            <a:off x="21510" y="3208891"/>
            <a:ext cx="5169686" cy="1693365"/>
          </a:xfrm>
          <a:prstGeom prst="rect">
            <a:avLst/>
          </a:prstGeom>
        </p:spPr>
      </p:pic>
      <p:sp>
        <p:nvSpPr>
          <p:cNvPr id="1155146290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774215804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27752" y="4819882"/>
            <a:ext cx="360000" cy="270000"/>
          </a:xfrm>
        </p:spPr>
        <p:txBody>
          <a:bodyPr/>
          <a:lstStyle/>
          <a:p>
            <a:pPr>
              <a:defRPr/>
            </a:pPr>
            <a:fld id="{5C55FE74-1930-743A-DB2B-941E7433FFDD}" type="slidenum">
              <a:rPr lang="fr-FR"/>
              <a:t/>
            </a:fld>
            <a:endParaRPr lang="fr-FR"/>
          </a:p>
        </p:txBody>
      </p:sp>
      <p:pic>
        <p:nvPicPr>
          <p:cNvPr id="1266494019" name="" hidden="0"/>
          <p:cNvPicPr>
            <a:picLocks noChangeAspect="1"/>
          </p:cNvPicPr>
          <p:nvPr isPhoto="0" userDrawn="0"/>
        </p:nvPicPr>
        <p:blipFill>
          <a:blip r:embed="rId3"/>
          <a:srcRect l="32860" t="28887" r="6786" b="22537"/>
          <a:stretch/>
        </p:blipFill>
        <p:spPr bwMode="auto">
          <a:xfrm rot="0" flipH="0" flipV="0">
            <a:off x="4985280" y="189220"/>
            <a:ext cx="3973455" cy="3047955"/>
          </a:xfrm>
          <a:prstGeom prst="rect">
            <a:avLst/>
          </a:prstGeom>
        </p:spPr>
      </p:pic>
      <p:sp>
        <p:nvSpPr>
          <p:cNvPr id="291607077" name="" hidden="0"/>
          <p:cNvSpPr txBox="1"/>
          <p:nvPr isPhoto="0" userDrawn="0"/>
        </p:nvSpPr>
        <p:spPr bwMode="auto">
          <a:xfrm rot="0" flipH="0" flipV="0">
            <a:off x="4998388" y="2857563"/>
            <a:ext cx="854847" cy="30483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700"/>
              <a:t>picture provided</a:t>
            </a:r>
            <a:endParaRPr sz="700"/>
          </a:p>
          <a:p>
            <a:pPr>
              <a:defRPr/>
            </a:pPr>
            <a:r>
              <a:rPr sz="700"/>
              <a:t>by J. Oliveira</a:t>
            </a:r>
            <a:endParaRPr sz="700"/>
          </a:p>
        </p:txBody>
      </p:sp>
      <p:sp>
        <p:nvSpPr>
          <p:cNvPr id="10811536" name="" hidden="0"/>
          <p:cNvSpPr txBox="1"/>
          <p:nvPr isPhoto="0" userDrawn="0"/>
        </p:nvSpPr>
        <p:spPr bwMode="auto">
          <a:xfrm rot="0" flipH="0" flipV="0">
            <a:off x="5044141" y="955370"/>
            <a:ext cx="2014452" cy="24387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>
                <a:solidFill>
                  <a:schemeClr val="accent2">
                    <a:lumMod val="20000"/>
                    <a:lumOff val="80000"/>
                  </a:schemeClr>
                </a:solidFill>
              </a:rPr>
              <a:t>survey space reservation</a:t>
            </a:r>
            <a:endParaRPr/>
          </a:p>
        </p:txBody>
      </p:sp>
      <p:sp>
        <p:nvSpPr>
          <p:cNvPr id="332079921" name="" hidden="0"/>
          <p:cNvSpPr txBox="1"/>
          <p:nvPr isPhoto="0" userDrawn="0"/>
        </p:nvSpPr>
        <p:spPr bwMode="auto">
          <a:xfrm rot="0" flipH="0" flipV="0">
            <a:off x="5008771" y="1450317"/>
            <a:ext cx="2015487" cy="50295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chemeClr val="accent6">
                    <a:lumMod val="75000"/>
                  </a:schemeClr>
                </a:solidFill>
              </a:rPr>
              <a:t>transport </a:t>
            </a:r>
            <a:endParaRPr sz="90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sz="900">
                <a:solidFill>
                  <a:schemeClr val="accent6">
                    <a:lumMod val="75000"/>
                  </a:schemeClr>
                </a:solidFill>
              </a:rPr>
              <a:t>space </a:t>
            </a:r>
            <a:endParaRPr sz="90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sz="900">
                <a:solidFill>
                  <a:schemeClr val="accent6">
                    <a:lumMod val="75000"/>
                  </a:schemeClr>
                </a:solidFill>
              </a:rPr>
              <a:t>reservation</a:t>
            </a:r>
            <a:endParaRPr sz="1200"/>
          </a:p>
        </p:txBody>
      </p:sp>
      <p:sp>
        <p:nvSpPr>
          <p:cNvPr id="1794049752" name="" hidden="0"/>
          <p:cNvSpPr txBox="1"/>
          <p:nvPr isPhoto="0" userDrawn="0"/>
        </p:nvSpPr>
        <p:spPr bwMode="auto">
          <a:xfrm rot="0" flipH="0" flipV="0">
            <a:off x="7884243" y="2516886"/>
            <a:ext cx="906809" cy="64011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rgbClr val="7030A0"/>
                </a:solidFill>
              </a:rPr>
              <a:t>QRL space</a:t>
            </a:r>
            <a:endParaRPr sz="900">
              <a:solidFill>
                <a:srgbClr val="7030A0"/>
              </a:solidFill>
            </a:endParaRPr>
          </a:p>
          <a:p>
            <a:pPr>
              <a:defRPr/>
            </a:pPr>
            <a:r>
              <a:rPr sz="900">
                <a:solidFill>
                  <a:srgbClr val="7030A0"/>
                </a:solidFill>
              </a:rPr>
              <a:t>reseveration</a:t>
            </a:r>
            <a:endParaRPr sz="1400"/>
          </a:p>
        </p:txBody>
      </p:sp>
      <p:sp>
        <p:nvSpPr>
          <p:cNvPr id="239719106" name="TextBox 9" hidden="0"/>
          <p:cNvSpPr txBox="1"/>
          <p:nvPr isPhoto="0" userDrawn="0"/>
        </p:nvSpPr>
        <p:spPr bwMode="auto">
          <a:xfrm rot="0" flipH="0" flipV="0">
            <a:off x="5973615" y="2036535"/>
            <a:ext cx="665046" cy="16767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100"/>
              <a:t>928 mm</a:t>
            </a:r>
            <a:endParaRPr lang="en-GB" sz="1100"/>
          </a:p>
        </p:txBody>
      </p:sp>
      <p:cxnSp>
        <p:nvCxnSpPr>
          <p:cNvPr id="319602626" name="Straight Connector 11" hidden="0"/>
          <p:cNvCxnSpPr>
            <a:cxnSpLocks/>
          </p:cNvCxnSpPr>
          <p:nvPr isPhoto="0" userDrawn="0"/>
        </p:nvCxnSpPr>
        <p:spPr bwMode="auto">
          <a:xfrm rot="0" flipH="0" flipV="0">
            <a:off x="6867859" y="1875528"/>
            <a:ext cx="0" cy="193087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9085892" name="Straight Arrow Connector 24" hidden="0"/>
          <p:cNvCxnSpPr>
            <a:cxnSpLocks/>
          </p:cNvCxnSpPr>
          <p:nvPr isPhoto="0" userDrawn="0"/>
        </p:nvCxnSpPr>
        <p:spPr bwMode="auto">
          <a:xfrm rot="0" flipH="0" flipV="0">
            <a:off x="7162943" y="2038997"/>
            <a:ext cx="481986" cy="0"/>
          </a:xfrm>
          <a:prstGeom prst="straightConnector1">
            <a:avLst/>
          </a:prstGeom>
          <a:ln w="12699" cap="flat" cmpd="sng" algn="ctr">
            <a:solidFill>
              <a:schemeClr val="tx1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2037443" name="TextBox 25" hidden="0"/>
          <p:cNvSpPr txBox="1"/>
          <p:nvPr isPhoto="0" userDrawn="0"/>
        </p:nvSpPr>
        <p:spPr bwMode="auto">
          <a:xfrm rot="0" flipH="0" flipV="0">
            <a:off x="7108183" y="2085966"/>
            <a:ext cx="681577" cy="16767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100"/>
              <a:t>436 mm</a:t>
            </a:r>
            <a:endParaRPr lang="en-GB" sz="1100"/>
          </a:p>
        </p:txBody>
      </p:sp>
      <p:cxnSp>
        <p:nvCxnSpPr>
          <p:cNvPr id="1535725549" name="Straight Arrow Connector 29" hidden="0"/>
          <p:cNvCxnSpPr>
            <a:cxnSpLocks/>
          </p:cNvCxnSpPr>
          <p:nvPr isPhoto="0" userDrawn="0"/>
        </p:nvCxnSpPr>
        <p:spPr bwMode="auto">
          <a:xfrm rot="0" flipH="1" flipV="1">
            <a:off x="6983730" y="1367048"/>
            <a:ext cx="0" cy="474921"/>
          </a:xfrm>
          <a:prstGeom prst="straightConnector1">
            <a:avLst/>
          </a:prstGeom>
          <a:ln w="12699" cap="flat" cmpd="sng" algn="ctr">
            <a:solidFill>
              <a:schemeClr val="tx1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0594457" name="TextBox 30" hidden="0"/>
          <p:cNvSpPr txBox="1"/>
          <p:nvPr isPhoto="0" userDrawn="0"/>
        </p:nvSpPr>
        <p:spPr bwMode="auto">
          <a:xfrm rot="0" flipH="0" flipV="0">
            <a:off x="7024258" y="1534154"/>
            <a:ext cx="670833" cy="16767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100"/>
              <a:t>447 mm</a:t>
            </a:r>
            <a:endParaRPr lang="en-GB"/>
          </a:p>
        </p:txBody>
      </p:sp>
      <p:cxnSp>
        <p:nvCxnSpPr>
          <p:cNvPr id="1107435724" name="Straight Connector 11" hidden="0"/>
          <p:cNvCxnSpPr>
            <a:cxnSpLocks/>
          </p:cNvCxnSpPr>
          <p:nvPr isPhoto="0" userDrawn="0"/>
        </p:nvCxnSpPr>
        <p:spPr bwMode="auto">
          <a:xfrm rot="0" flipH="0" flipV="0">
            <a:off x="7116023" y="1872486"/>
            <a:ext cx="0" cy="193087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444547" name="" hidden="0"/>
          <p:cNvCxnSpPr>
            <a:cxnSpLocks/>
          </p:cNvCxnSpPr>
          <p:nvPr isPhoto="0" userDrawn="0"/>
        </p:nvCxnSpPr>
        <p:spPr bwMode="auto">
          <a:xfrm rot="5399875" flipH="1" flipV="1">
            <a:off x="6983226" y="1749209"/>
            <a:ext cx="0" cy="246547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01181908" name="" hidden="0"/>
          <p:cNvCxnSpPr>
            <a:cxnSpLocks/>
          </p:cNvCxnSpPr>
          <p:nvPr isPhoto="0" userDrawn="0"/>
        </p:nvCxnSpPr>
        <p:spPr bwMode="auto">
          <a:xfrm rot="0" flipH="1" flipV="1">
            <a:off x="5745456" y="2009637"/>
            <a:ext cx="1100124" cy="0"/>
          </a:xfrm>
          <a:prstGeom prst="line">
            <a:avLst/>
          </a:prstGeom>
          <a:ln w="12699" cap="flat" cmpd="sng" algn="ctr">
            <a:solidFill>
              <a:schemeClr val="tx1"/>
            </a:solidFill>
            <a:prstDash val="solid"/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718012467" name="" hidden="0"/>
          <p:cNvCxnSpPr>
            <a:cxnSpLocks/>
          </p:cNvCxnSpPr>
          <p:nvPr isPhoto="0" userDrawn="0"/>
        </p:nvCxnSpPr>
        <p:spPr bwMode="auto">
          <a:xfrm rot="0" flipH="1" flipV="0">
            <a:off x="6986052" y="1904553"/>
            <a:ext cx="0" cy="1258855"/>
          </a:xfrm>
          <a:prstGeom prst="line">
            <a:avLst/>
          </a:prstGeom>
          <a:ln w="12699" cap="flat" cmpd="sng" algn="ctr">
            <a:solidFill>
              <a:schemeClr val="tx1"/>
            </a:solidFill>
            <a:prstDash val="solid"/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882498455" name="TextBox 9" hidden="0"/>
          <p:cNvSpPr txBox="1"/>
          <p:nvPr isPhoto="0" userDrawn="0"/>
        </p:nvSpPr>
        <p:spPr bwMode="auto">
          <a:xfrm rot="0" flipH="0" flipV="0">
            <a:off x="7011882" y="2464880"/>
            <a:ext cx="746343" cy="182916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200"/>
              <a:t>1100 mm</a:t>
            </a:r>
            <a:endParaRPr lang="en-GB" sz="1200"/>
          </a:p>
        </p:txBody>
      </p:sp>
      <p:pic>
        <p:nvPicPr>
          <p:cNvPr id="1762957085" name="" hidden="0"/>
          <p:cNvPicPr>
            <a:picLocks noChangeAspect="1"/>
          </p:cNvPicPr>
          <p:nvPr isPhoto="0" userDrawn="0"/>
        </p:nvPicPr>
        <p:blipFill>
          <a:blip r:embed="rId4"/>
          <a:srcRect l="1518" t="38720" r="60463" b="36505"/>
          <a:stretch/>
        </p:blipFill>
        <p:spPr bwMode="auto">
          <a:xfrm rot="0" flipH="0" flipV="0">
            <a:off x="1274031" y="2004280"/>
            <a:ext cx="2091915" cy="1047357"/>
          </a:xfrm>
          <a:prstGeom prst="rect">
            <a:avLst/>
          </a:prstGeom>
          <a:ln w="28575">
            <a:noFill/>
            <a:prstDash val="solid"/>
          </a:ln>
          <a:effectLst/>
        </p:spPr>
      </p:pic>
      <p:sp>
        <p:nvSpPr>
          <p:cNvPr id="902029718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05667" y="140635"/>
            <a:ext cx="4438470" cy="540000"/>
          </a:xfrm>
        </p:spPr>
        <p:txBody>
          <a:bodyPr anchor="ctr" anchorCtr="1"/>
          <a:lstStyle/>
          <a:p>
            <a:pPr algn="l">
              <a:defRPr/>
            </a:pPr>
            <a:r>
              <a:rPr sz="2200"/>
              <a:t>Detector space and placement</a:t>
            </a:r>
            <a:endParaRPr sz="2600"/>
          </a:p>
        </p:txBody>
      </p:sp>
      <p:grpSp>
        <p:nvGrpSpPr>
          <p:cNvPr id="693444554" name="" hidden="0"/>
          <p:cNvGrpSpPr/>
          <p:nvPr isPhoto="0" userDrawn="0"/>
        </p:nvGrpSpPr>
        <p:grpSpPr bwMode="auto">
          <a:xfrm>
            <a:off x="8468937" y="2765742"/>
            <a:ext cx="492935" cy="454141"/>
            <a:chOff x="0" y="0"/>
            <a:chExt cx="492935" cy="454141"/>
          </a:xfrm>
        </p:grpSpPr>
        <p:sp>
          <p:nvSpPr>
            <p:cNvPr id="1993929445" name="" hidden="0"/>
            <p:cNvSpPr txBox="1"/>
            <p:nvPr isPhoto="0" userDrawn="0"/>
          </p:nvSpPr>
          <p:spPr bwMode="auto">
            <a:xfrm rot="0" flipH="0" flipV="0">
              <a:off x="246501" y="179786"/>
              <a:ext cx="246435" cy="274356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20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x</a:t>
              </a:r>
              <a:endParaRPr sz="1200"/>
            </a:p>
          </p:txBody>
        </p:sp>
        <p:cxnSp>
          <p:nvCxnSpPr>
            <p:cNvPr id="1438560459" name="" hidden="0"/>
            <p:cNvCxnSpPr>
              <a:cxnSpLocks/>
            </p:cNvCxnSpPr>
            <p:nvPr isPhoto="0" userDrawn="0"/>
          </p:nvCxnSpPr>
          <p:spPr bwMode="auto">
            <a:xfrm rot="0" flipH="0" flipV="0">
              <a:off x="49216" y="420975"/>
              <a:ext cx="378409" cy="0"/>
            </a:xfrm>
            <a:prstGeom prst="line">
              <a:avLst/>
            </a:prstGeom>
            <a:ln w="19049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84420861" name="" hidden="0"/>
            <p:cNvCxnSpPr>
              <a:cxnSpLocks/>
            </p:cNvCxnSpPr>
            <p:nvPr isPhoto="0" userDrawn="0"/>
          </p:nvCxnSpPr>
          <p:spPr bwMode="auto">
            <a:xfrm rot="0" flipH="0" flipV="1">
              <a:off x="49216" y="100840"/>
              <a:ext cx="0" cy="320130"/>
            </a:xfrm>
            <a:prstGeom prst="line">
              <a:avLst/>
            </a:prstGeom>
            <a:ln w="19049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515540166" name="" hidden="0"/>
            <p:cNvSpPr txBox="1"/>
            <p:nvPr isPhoto="0" userDrawn="0"/>
          </p:nvSpPr>
          <p:spPr bwMode="auto">
            <a:xfrm rot="0" flipH="0" flipV="0">
              <a:off x="0" y="0"/>
              <a:ext cx="246501" cy="274356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20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y</a:t>
              </a:r>
              <a:endParaRPr sz="1200"/>
            </a:p>
          </p:txBody>
        </p:sp>
      </p:grpSp>
      <p:sp>
        <p:nvSpPr>
          <p:cNvPr id="1640911720" name="" hidden="0"/>
          <p:cNvSpPr txBox="1"/>
          <p:nvPr isPhoto="0" userDrawn="0"/>
        </p:nvSpPr>
        <p:spPr bwMode="auto">
          <a:xfrm flipH="0" flipV="0">
            <a:off x="5218497" y="3583116"/>
            <a:ext cx="3680217" cy="98796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61848" marR="0" indent="-261848"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Place detector layers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transversally as close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to beam axis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as possible. </a:t>
            </a:r>
            <a:endParaRPr lang="en-GB" sz="14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61848" marR="0" indent="-261848"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Size of 1st detector layer is determined by diameter of gas tank.</a:t>
            </a:r>
            <a:endParaRPr lang="en-GB" sz="11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23361001" name="" hidden="0"/>
          <p:cNvSpPr txBox="1"/>
          <p:nvPr isPhoto="0" userDrawn="0"/>
        </p:nvSpPr>
        <p:spPr bwMode="auto">
          <a:xfrm flipH="0" flipV="0">
            <a:off x="4979047" y="190497"/>
            <a:ext cx="3748883" cy="274356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200"/>
              <a:t>Tunnel cross section, location for BGV beam 1</a:t>
            </a:r>
            <a:endParaRPr/>
          </a:p>
        </p:txBody>
      </p:sp>
      <p:grpSp>
        <p:nvGrpSpPr>
          <p:cNvPr id="295307476" name="" hidden="0"/>
          <p:cNvGrpSpPr/>
          <p:nvPr isPhoto="0" userDrawn="0"/>
        </p:nvGrpSpPr>
        <p:grpSpPr bwMode="auto">
          <a:xfrm flipH="0" flipV="0">
            <a:off x="3374586" y="2553096"/>
            <a:ext cx="493043" cy="454141"/>
            <a:chOff x="0" y="0"/>
            <a:chExt cx="493043" cy="454141"/>
          </a:xfrm>
        </p:grpSpPr>
        <p:sp>
          <p:nvSpPr>
            <p:cNvPr id="351869199" name="" hidden="0"/>
            <p:cNvSpPr txBox="1"/>
            <p:nvPr isPhoto="0" userDrawn="0"/>
          </p:nvSpPr>
          <p:spPr bwMode="auto">
            <a:xfrm rot="0" flipH="0" flipV="0">
              <a:off x="246501" y="179786"/>
              <a:ext cx="246542" cy="274356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20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x</a:t>
              </a:r>
              <a:endParaRPr sz="1200"/>
            </a:p>
          </p:txBody>
        </p:sp>
        <p:cxnSp>
          <p:nvCxnSpPr>
            <p:cNvPr id="1946201625" name="" hidden="0"/>
            <p:cNvCxnSpPr>
              <a:cxnSpLocks/>
            </p:cNvCxnSpPr>
            <p:nvPr isPhoto="0" userDrawn="0"/>
          </p:nvCxnSpPr>
          <p:spPr bwMode="auto">
            <a:xfrm rot="0" flipH="0" flipV="0">
              <a:off x="49215" y="420975"/>
              <a:ext cx="378408" cy="0"/>
            </a:xfrm>
            <a:prstGeom prst="line">
              <a:avLst/>
            </a:prstGeom>
            <a:ln w="19049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22511363" name="" hidden="0"/>
            <p:cNvCxnSpPr>
              <a:cxnSpLocks/>
            </p:cNvCxnSpPr>
            <p:nvPr isPhoto="0" userDrawn="0"/>
          </p:nvCxnSpPr>
          <p:spPr bwMode="auto">
            <a:xfrm rot="0" flipH="0" flipV="1">
              <a:off x="49215" y="100839"/>
              <a:ext cx="0" cy="320130"/>
            </a:xfrm>
            <a:prstGeom prst="line">
              <a:avLst/>
            </a:prstGeom>
            <a:ln w="19049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509088147" name="" hidden="0"/>
            <p:cNvSpPr txBox="1"/>
            <p:nvPr isPhoto="0" userDrawn="0"/>
          </p:nvSpPr>
          <p:spPr bwMode="auto">
            <a:xfrm rot="0" flipH="0" flipV="0">
              <a:off x="0" y="0"/>
              <a:ext cx="246609" cy="274356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20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y</a:t>
              </a:r>
              <a:endParaRPr sz="1200"/>
            </a:p>
          </p:txBody>
        </p:sp>
      </p:grpSp>
      <p:sp>
        <p:nvSpPr>
          <p:cNvPr id="1992621589" name="" hidden="0"/>
          <p:cNvSpPr txBox="1"/>
          <p:nvPr isPhoto="0" userDrawn="0"/>
        </p:nvSpPr>
        <p:spPr bwMode="auto">
          <a:xfrm flipH="0" flipV="0">
            <a:off x="357012" y="726786"/>
            <a:ext cx="4624121" cy="138153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61848" marR="0" lvl="0" indent="-26184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300" strike="noStrike" cap="none" spc="0">
                <a:solidFill>
                  <a:schemeClr val="accent5"/>
                </a:solidFill>
              </a:rPr>
              <a:t>Integrational space constraints (reserved areas in tunnel).</a:t>
            </a:r>
            <a:endParaRPr sz="1300" strike="noStrike" cap="none" spc="0">
              <a:solidFill>
                <a:schemeClr val="accent5"/>
              </a:solidFill>
            </a:endParaRPr>
          </a:p>
          <a:p>
            <a:pPr marL="261848" marR="0" lvl="0" indent="-26184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Allow access to beam pipes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for e.g. baking prior to runs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 Take into account for 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detector support.</a:t>
            </a:r>
            <a:endParaRPr sz="1300" strike="noStrike" cap="none" spc="0">
              <a:solidFill>
                <a:schemeClr val="accent5"/>
              </a:solidFill>
            </a:endParaRPr>
          </a:p>
          <a:p>
            <a:pPr marL="261848" marR="0" lvl="0" indent="-26184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Space constraint transversally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due to 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second beam pipe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:</a:t>
            </a:r>
            <a:endParaRPr sz="13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790626841" name="" hidden="0"/>
          <p:cNvSpPr txBox="1"/>
          <p:nvPr isPhoto="0" userDrawn="0"/>
        </p:nvSpPr>
        <p:spPr bwMode="auto">
          <a:xfrm flipH="0" flipV="0">
            <a:off x="208733" y="2803532"/>
            <a:ext cx="1772676" cy="25911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>
                <a:solidFill>
                  <a:schemeClr val="accent5"/>
                </a:solidFill>
              </a:rPr>
              <a:t>BGV detector beam pipe</a:t>
            </a:r>
            <a:endParaRPr sz="1600">
              <a:solidFill>
                <a:schemeClr val="accent5"/>
              </a:solidFill>
            </a:endParaRPr>
          </a:p>
        </p:txBody>
      </p:sp>
      <p:sp>
        <p:nvSpPr>
          <p:cNvPr id="1910131797" name="" hidden="0"/>
          <p:cNvSpPr txBox="1"/>
          <p:nvPr isPhoto="0" userDrawn="0"/>
        </p:nvSpPr>
        <p:spPr bwMode="auto">
          <a:xfrm flipH="0" flipV="0">
            <a:off x="3045393" y="2100154"/>
            <a:ext cx="1844383" cy="24387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>
                <a:solidFill>
                  <a:schemeClr val="accent5"/>
                </a:solidFill>
              </a:rPr>
              <a:t>other LHC beam pipe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2098472327" name="" hidden="0"/>
          <p:cNvCxnSpPr>
            <a:cxnSpLocks/>
          </p:cNvCxnSpPr>
          <p:nvPr isPhoto="0" userDrawn="0"/>
        </p:nvCxnSpPr>
        <p:spPr bwMode="auto">
          <a:xfrm flipH="0" flipV="1">
            <a:off x="870321" y="2710876"/>
            <a:ext cx="403706" cy="157696"/>
          </a:xfrm>
          <a:prstGeom prst="line">
            <a:avLst/>
          </a:prstGeom>
          <a:ln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13696150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81050" y="956379"/>
            <a:ext cx="4144942" cy="3439026"/>
          </a:xfrm>
          <a:prstGeom prst="rect">
            <a:avLst/>
          </a:prstGeom>
        </p:spPr>
      </p:pic>
      <p:sp>
        <p:nvSpPr>
          <p:cNvPr id="1734741465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436111" y="110441"/>
            <a:ext cx="7920000" cy="540000"/>
          </a:xfrm>
        </p:spPr>
        <p:txBody>
          <a:bodyPr/>
          <a:lstStyle/>
          <a:p>
            <a:pPr>
              <a:defRPr/>
            </a:pPr>
            <a:r>
              <a:rPr sz="2200"/>
              <a:t>Details of updated geometry</a:t>
            </a:r>
            <a:endParaRPr sz="2200"/>
          </a:p>
        </p:txBody>
      </p:sp>
      <p:sp>
        <p:nvSpPr>
          <p:cNvPr id="99609368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652480502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061620-540B-4CE7-1458-D1530F8A47BA}" type="slidenum">
              <a:rPr lang="fr-FR"/>
              <a:t/>
            </a:fld>
            <a:endParaRPr lang="fr-FR"/>
          </a:p>
        </p:txBody>
      </p:sp>
      <p:sp>
        <p:nvSpPr>
          <p:cNvPr id="210032768" name="" hidden="0"/>
          <p:cNvSpPr txBox="1"/>
          <p:nvPr isPhoto="0" userDrawn="0"/>
        </p:nvSpPr>
        <p:spPr bwMode="auto">
          <a:xfrm flipH="0" flipV="0">
            <a:off x="268528" y="652605"/>
            <a:ext cx="3647566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spcBef>
                <a:spcPts val="565"/>
              </a:spcBef>
              <a:defRPr/>
            </a:pPr>
            <a:r>
              <a:rPr sz="1600" b="1" i="1">
                <a:solidFill>
                  <a:schemeClr val="accent5"/>
                </a:solidFill>
              </a:rPr>
              <a:t>Tracker simulation geometry</a:t>
            </a:r>
            <a:endParaRPr sz="1100" b="1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2055771" name="" hidden="0"/>
          <p:cNvSpPr txBox="1"/>
          <p:nvPr isPhoto="0" userDrawn="0"/>
        </p:nvSpPr>
        <p:spPr bwMode="auto">
          <a:xfrm flipH="0" flipV="0">
            <a:off x="4225992" y="956379"/>
            <a:ext cx="4918970" cy="318942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21" marR="0" indent="-239821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</a:rPr>
              <a:t>Dimensions based on generic BGV dimensions.</a:t>
            </a:r>
            <a:endParaRPr sz="1400" strike="noStrike" cap="none" spc="0">
              <a:solidFill>
                <a:schemeClr val="accent5"/>
              </a:solidFill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rgbClr val="469E19"/>
                </a:solidFill>
              </a:rPr>
              <a:t>Module</a:t>
            </a:r>
            <a:r>
              <a:rPr sz="1400" strike="noStrike" cap="none" spc="0">
                <a:solidFill>
                  <a:schemeClr val="accent5"/>
                </a:solidFill>
              </a:rPr>
              <a:t>:</a:t>
            </a:r>
            <a:endParaRPr sz="1400" strike="noStrike" cap="none" spc="0">
              <a:solidFill>
                <a:schemeClr val="accent5"/>
              </a:solidFill>
            </a:endParaRPr>
          </a:p>
          <a:p>
            <a:pPr marL="639871" marR="0" lvl="2" indent="-239821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</a:rPr>
              <a:t>Material: Sensor 300 µm Si, Timepix 700 µm Si, Flex cable: 8 µm Cu, 170 µm Kapton, 300 µm C, Glue.</a:t>
            </a:r>
            <a:endParaRPr sz="1400" strike="noStrike" cap="none" spc="0">
              <a:solidFill>
                <a:schemeClr val="accent5"/>
              </a:solidFill>
            </a:endParaRPr>
          </a:p>
          <a:p>
            <a:pPr marL="639871" marR="0" lvl="2" indent="-239821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</a:rPr>
              <a:t>Transverse size: 24.7 mm x 29.96 mm.</a:t>
            </a:r>
            <a:endParaRPr sz="1400" strike="noStrike" cap="none" spc="0">
              <a:solidFill>
                <a:schemeClr val="accent5"/>
              </a:solidFill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chemeClr val="accent5"/>
                </a:solidFill>
              </a:rPr>
              <a:t>Support half rings</a:t>
            </a:r>
            <a:r>
              <a:rPr sz="1400" strike="noStrike" cap="none" spc="0">
                <a:solidFill>
                  <a:schemeClr val="accent5"/>
                </a:solidFill>
              </a:rPr>
              <a:t>: dz = 1 mm carbon fibre.</a:t>
            </a:r>
            <a:endParaRPr sz="1400" strike="noStrike" cap="none" spc="0">
              <a:solidFill>
                <a:schemeClr val="accent5"/>
              </a:solidFill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rgbClr val="469E19"/>
                </a:solidFill>
              </a:rPr>
              <a:t>122 modules in total</a:t>
            </a:r>
            <a:r>
              <a:rPr sz="1400" b="0" strike="noStrike" cap="none" spc="0">
                <a:solidFill>
                  <a:schemeClr val="accent5"/>
                </a:solidFill>
              </a:rPr>
              <a:t>.</a:t>
            </a:r>
            <a:endParaRPr sz="1400" b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chemeClr val="accent5"/>
                </a:solidFill>
              </a:rPr>
              <a:t>Reconstruction analysis:</a:t>
            </a:r>
            <a:endParaRPr sz="1400" b="0" strike="noStrike" cap="none" spc="0">
              <a:solidFill>
                <a:schemeClr val="accent5"/>
              </a:solidFill>
            </a:endParaRPr>
          </a:p>
          <a:p>
            <a:pPr marL="639870" marR="0" lvl="1" indent="-239820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0" strike="noStrike" cap="none" spc="0">
                <a:solidFill>
                  <a:schemeClr val="accent5"/>
                </a:solidFill>
              </a:rPr>
              <a:t>Gaussian smearin</a:t>
            </a:r>
            <a:r>
              <a:rPr sz="1200" b="0" strike="noStrike" cap="none" spc="0">
                <a:solidFill>
                  <a:schemeClr val="accent5"/>
                </a:solidFill>
              </a:rPr>
              <a:t>g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12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σ</m:t>
                      </m:r>
                      <m:r>
                        <m:rPr/>
                        <a:rPr sz="12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=</m:t>
                      </m:r>
                      <m:r>
                        <m:rPr>
                          <m:sty m:val="i"/>
                        </m:rPr>
                        <a:rPr sz="10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55</m:t>
                      </m:r>
                      <m:r>
                        <m:rPr>
                          <m:sty m:val="i"/>
                        </m:rPr>
                        <a:rPr sz="10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µ</m:t>
                      </m:r>
                      <m:r>
                        <m:rPr>
                          <m:sty m:val="p"/>
                        </m:rPr>
                        <a:rPr sz="10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m</m:t>
                      </m:r>
                    </m:oMath>
                  </m:oMathPara>
                </a14:m>
              </mc:Choice>
              <mc:Fallback/>
            </mc:AlternateContent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i"/>
                        </m:rPr>
                        <a:rPr sz="10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sz="1000" i="1" u="none" strike="noStrike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radPr>
                        <m:deg>
                          <m:r>
                            <m:rPr/>
                            <a:rPr sz="100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/>
                          </m:r>
                        </m:deg>
                        <m:e>
                          <m:r>
                            <m:rPr>
                              <m:sty m:val="i"/>
                            </m:rPr>
                            <a:rPr sz="1000" u="none" strike="noStrike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12</m:t>
                          </m:r>
                        </m:e>
                      </m:rad>
                    </m:oMath>
                  </m:oMathPara>
                </a14:m>
              </mc:Choice>
              <mc:Fallback/>
            </mc:AlternateContent>
            <a:r>
              <a:rPr sz="1000" b="0" strike="noStrike" cap="none" spc="0">
                <a:solidFill>
                  <a:schemeClr val="accent5"/>
                </a:solidFill>
              </a:rPr>
              <a:t> </a:t>
            </a:r>
            <a:r>
              <a:rPr sz="1200" b="0" strike="noStrike" cap="none" spc="0">
                <a:solidFill>
                  <a:schemeClr val="accent5"/>
                </a:solidFill>
              </a:rPr>
              <a:t>o</a:t>
            </a:r>
            <a:r>
              <a:rPr sz="1200" b="0" strike="noStrike" cap="none" spc="0">
                <a:solidFill>
                  <a:schemeClr val="accent5"/>
                </a:solidFill>
              </a:rPr>
              <a:t>f hits (spatial resolution).</a:t>
            </a:r>
            <a:endParaRPr sz="1200" b="0" strike="noStrike" cap="none" spc="0">
              <a:solidFill>
                <a:schemeClr val="accent5"/>
              </a:solidFill>
            </a:endParaRPr>
          </a:p>
          <a:p>
            <a:pPr marL="639870" marR="0" lvl="1" indent="-239820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0" strike="noStrike" cap="none" spc="0">
                <a:solidFill>
                  <a:schemeClr val="accent5"/>
                </a:solidFill>
              </a:rPr>
              <a:t>Track and vertex fitting. </a:t>
            </a:r>
            <a:endParaRPr sz="1200" b="0" strike="noStrike" cap="none" spc="0">
              <a:solidFill>
                <a:schemeClr val="accent5"/>
              </a:solidFill>
            </a:endParaRPr>
          </a:p>
          <a:p>
            <a:pPr marL="639870" marR="0" lvl="1" indent="-239820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0" strike="noStrike" cap="none" spc="0">
                <a:solidFill>
                  <a:schemeClr val="accent5"/>
                </a:solidFill>
              </a:rPr>
              <a:t>To be added: digitisation, clustering, track finding.</a:t>
            </a:r>
            <a:endParaRPr sz="1200" b="0" strike="noStrike" cap="none" spc="0">
              <a:solidFill>
                <a:schemeClr val="accent5"/>
              </a:solidFill>
            </a:endParaRPr>
          </a:p>
          <a:p>
            <a:pPr marL="639870" marR="0" lvl="1" indent="-239820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0" strike="noStrike" cap="none" spc="0">
                <a:solidFill>
                  <a:schemeClr val="accent5"/>
                </a:solidFill>
              </a:rPr>
              <a:t>3D track info of timepix4 not yet included in analysis.</a:t>
            </a:r>
            <a:endParaRPr sz="1200" b="0" strike="noStrike" cap="none" spc="0">
              <a:solidFill>
                <a:schemeClr val="accent5"/>
              </a:solidFill>
            </a:endParaRPr>
          </a:p>
        </p:txBody>
      </p:sp>
      <p:sp>
        <p:nvSpPr>
          <p:cNvPr id="1192471997" name="" hidden="0"/>
          <p:cNvSpPr txBox="1"/>
          <p:nvPr isPhoto="0" userDrawn="0"/>
        </p:nvSpPr>
        <p:spPr bwMode="auto">
          <a:xfrm rot="0" flipH="0" flipV="0">
            <a:off x="815095" y="2797558"/>
            <a:ext cx="1007000" cy="259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>
                <a:solidFill>
                  <a:schemeClr val="accent5"/>
                </a:solidFill>
              </a:rPr>
              <a:t>122 modules</a:t>
            </a:r>
            <a:endParaRPr sz="1100">
              <a:solidFill>
                <a:schemeClr val="accent5"/>
              </a:solidFill>
            </a:endParaRPr>
          </a:p>
        </p:txBody>
      </p:sp>
      <p:sp>
        <p:nvSpPr>
          <p:cNvPr id="738171339" name="" hidden="0"/>
          <p:cNvSpPr txBox="1"/>
          <p:nvPr isPhoto="0" userDrawn="0"/>
        </p:nvSpPr>
        <p:spPr bwMode="auto">
          <a:xfrm rot="0" flipH="0" flipV="0">
            <a:off x="815095" y="2212450"/>
            <a:ext cx="1701036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chemeClr val="accent5"/>
                </a:solidFill>
              </a:rPr>
              <a:t>support rings 100% CF,</a:t>
            </a:r>
            <a:endParaRPr sz="900">
              <a:solidFill>
                <a:schemeClr val="accent5"/>
              </a:solidFill>
            </a:endParaRPr>
          </a:p>
          <a:p>
            <a:pPr>
              <a:defRPr/>
            </a:pPr>
            <a:r>
              <a:rPr sz="900">
                <a:solidFill>
                  <a:schemeClr val="accent5"/>
                </a:solidFill>
              </a:rPr>
              <a:t> 1 mm thickness</a:t>
            </a:r>
            <a:endParaRPr sz="900">
              <a:solidFill>
                <a:schemeClr val="accent5"/>
              </a:solidFill>
            </a:endParaRPr>
          </a:p>
        </p:txBody>
      </p:sp>
      <p:sp>
        <p:nvSpPr>
          <p:cNvPr id="2043573116" name="" hidden="0"/>
          <p:cNvSpPr txBox="1"/>
          <p:nvPr isPhoto="0" userDrawn="0"/>
        </p:nvSpPr>
        <p:spPr bwMode="auto">
          <a:xfrm rot="0" flipH="0" flipV="0">
            <a:off x="204743" y="4009135"/>
            <a:ext cx="2311533" cy="2133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GB" sz="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x/X0 = 0.0216 (1 mm CF plus 1 Module)</a:t>
            </a:r>
            <a:endParaRPr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7521656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391618" y="14347"/>
            <a:ext cx="8434800" cy="540000"/>
          </a:xfrm>
        </p:spPr>
        <p:txBody>
          <a:bodyPr anchor="ctr" anchorCtr="1"/>
          <a:lstStyle/>
          <a:p>
            <a:pPr>
              <a:defRPr/>
            </a:pPr>
            <a:r>
              <a:rPr sz="2200"/>
              <a:t>Hit and event rate estimation for DAQ via G4 simulations</a:t>
            </a:r>
            <a:endParaRPr sz="2600"/>
          </a:p>
        </p:txBody>
      </p:sp>
      <p:sp>
        <p:nvSpPr>
          <p:cNvPr id="776306074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772633239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036BE66-9F64-C898-1593-1F560F8BF23E}" type="slidenum">
              <a:rPr lang="fr-FR"/>
              <a:t/>
            </a:fld>
            <a:endParaRPr lang="fr-FR"/>
          </a:p>
        </p:txBody>
      </p:sp>
      <p:sp>
        <p:nvSpPr>
          <p:cNvPr id="1596339694" name="" hidden="0"/>
          <p:cNvSpPr txBox="1"/>
          <p:nvPr isPhoto="0" userDrawn="0"/>
        </p:nvSpPr>
        <p:spPr bwMode="auto">
          <a:xfrm flipH="0" flipV="0">
            <a:off x="354187" y="554346"/>
            <a:ext cx="6694164" cy="136096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Collision rate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6 x 10</a:t>
            </a:r>
            <a:r>
              <a:rPr lang="en-GB" sz="1200" b="0" i="0" u="none" strike="noStrike" cap="none" spc="0" baseline="30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5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Hz,</a:t>
            </a: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(7 TeV &amp; gas pressure of 10</a:t>
            </a:r>
            <a:r>
              <a:rPr sz="1200" strike="noStrike" cap="none" spc="0" baseline="30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-7</a:t>
            </a: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mbar).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Total number of secondaries traversing all detector modules</a:t>
            </a: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:</a:t>
            </a:r>
            <a:b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</a:b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8.96 x 10</a:t>
            </a:r>
            <a:r>
              <a:rPr sz="1200" strike="noStrike" cap="none" spc="0" baseline="30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6</a:t>
            </a: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per sec.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Geometric digitisation - average pixel cluster size is 1.5 pixels. </a:t>
            </a:r>
            <a:r>
              <a:rPr sz="12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1.35 x 10</a:t>
            </a:r>
            <a:r>
              <a:rPr sz="1200" b="1" strike="noStrike" cap="none" spc="0" baseline="30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7</a:t>
            </a:r>
            <a:r>
              <a:rPr sz="12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activated pixels/s</a:t>
            </a: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Assume event size of 128 bit (64 bit plus padding). </a:t>
            </a:r>
            <a:r>
              <a:rPr sz="1200" strike="noStrike" cap="none" spc="0">
                <a:solidFill>
                  <a:schemeClr val="accent1">
                    <a:lumMod val="75000"/>
                  </a:schemeClr>
                </a:solidFill>
                <a:latin typeface="Liberation Sans"/>
                <a:ea typeface="Liberation Sans"/>
                <a:cs typeface="Liberation Sans"/>
              </a:rPr>
              <a:t>Total amount of </a:t>
            </a:r>
            <a:r>
              <a:rPr sz="1200" b="1" strike="noStrike" cap="none" spc="0">
                <a:solidFill>
                  <a:schemeClr val="accent1">
                    <a:lumMod val="75000"/>
                  </a:schemeClr>
                </a:solidFill>
                <a:latin typeface="Liberation Sans"/>
                <a:ea typeface="Liberation Sans"/>
                <a:cs typeface="Liberation Sans"/>
              </a:rPr>
              <a:t>1.72 Gbit/s</a:t>
            </a:r>
            <a:r>
              <a:rPr sz="1200" strike="noStrike" cap="none" spc="0">
                <a:solidFill>
                  <a:schemeClr val="accent1">
                    <a:lumMod val="75000"/>
                  </a:schemeClr>
                </a:solidFill>
                <a:latin typeface="Liberation Sans"/>
                <a:ea typeface="Liberation Sans"/>
                <a:cs typeface="Liberation Sans"/>
              </a:rPr>
              <a:t> data</a:t>
            </a: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Better estimation: Allpix2 and inclusion of background source</a:t>
            </a: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549248064" name="" hidden="0"/>
          <p:cNvSpPr txBox="1"/>
          <p:nvPr isPhoto="0" userDrawn="0"/>
        </p:nvSpPr>
        <p:spPr bwMode="auto">
          <a:xfrm flipH="0" flipV="0">
            <a:off x="174107" y="3725264"/>
            <a:ext cx="4228026" cy="8530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3" marR="0" indent="-217793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1" strike="noStrike" cap="none" spc="0">
                <a:solidFill>
                  <a:schemeClr val="accent1">
                    <a:lumMod val="75000"/>
                  </a:schemeClr>
                </a:solidFill>
              </a:rPr>
              <a:t>Dat</a:t>
            </a:r>
            <a:r>
              <a:rPr sz="1200" b="1" strike="noStrike" cap="none" spc="0">
                <a:solidFill>
                  <a:schemeClr val="accent1">
                    <a:lumMod val="75000"/>
                  </a:schemeClr>
                </a:solidFill>
              </a:rPr>
              <a:t>a amount of “interesting” events (</a:t>
            </a:r>
            <a:r>
              <a:rPr lang="en-GB" sz="1200" b="1" i="0" u="none" strike="noStrike" cap="none" spc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</a:rPr>
              <a:t>N</a:t>
            </a:r>
            <a:r>
              <a:rPr lang="en-GB" sz="1200" b="1" i="0" u="none" strike="noStrike" cap="none" spc="0" baseline="-2500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</a:rPr>
              <a:t>tracks</a:t>
            </a:r>
            <a:r>
              <a:rPr lang="en-GB" sz="1200" b="1" i="0" u="none" strike="noStrike" cap="none" spc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bi"/>
                        </m:rPr>
                        <a:rPr sz="1200" strike="noStrike" cap="none" spc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≥</m:t>
                      </m:r>
                    </m:oMath>
                  </m:oMathPara>
                </a14:m>
              </mc:Choice>
              <mc:Fallback/>
            </mc:AlternateContent>
            <a:r>
              <a:rPr lang="en-GB" sz="1200" b="1" i="0" u="none" strike="noStrike" cap="none" spc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</a:rPr>
              <a:t> 6</a:t>
            </a:r>
            <a:r>
              <a:rPr sz="1200" b="1" strike="noStrike" cap="none" spc="0">
                <a:solidFill>
                  <a:schemeClr val="accent1">
                    <a:lumMod val="75000"/>
                  </a:schemeClr>
                </a:solidFill>
              </a:rPr>
              <a:t>)</a:t>
            </a:r>
            <a:r>
              <a:rPr sz="1200" strike="noStrike" cap="none" spc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sz="700" strike="noStrike" cap="none" spc="0">
                <a:solidFill>
                  <a:schemeClr val="accent1">
                    <a:lumMod val="75000"/>
                  </a:schemeClr>
                </a:solidFill>
                <a:latin typeface="Liberation Sans"/>
                <a:ea typeface="Liberation Sans"/>
                <a:cs typeface="Liberation Sans"/>
              </a:rPr>
              <a:t> </a:t>
            </a:r>
            <a:endParaRPr sz="700" strike="noStrike" cap="none" spc="0">
              <a:solidFill>
                <a:schemeClr val="accent1">
                  <a:lumMod val="75000"/>
                </a:schemeClr>
              </a:solidFill>
              <a:latin typeface="Liberation Sans"/>
              <a:ea typeface="Liberation Sans"/>
              <a:cs typeface="Liberation Sans"/>
            </a:endParaRPr>
          </a:p>
          <a:p>
            <a:pPr marL="217793" marR="0" indent="-217793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~45 average activated pixels per event. 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3" marR="0" indent="-217793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Total event r</a:t>
            </a:r>
            <a:r>
              <a:rPr sz="1200" strike="noStrike" cap="none" spc="0">
                <a:solidFill>
                  <a:schemeClr val="accent5"/>
                </a:solidFill>
              </a:rPr>
              <a:t>ate of N</a:t>
            </a:r>
            <a:r>
              <a:rPr lang="en-GB" sz="1200" b="0" i="0" u="none" strike="noStrike" cap="none" spc="0" baseline="-2500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tracks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1200" strike="noStrike" cap="none" spc="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≥</m:t>
                      </m:r>
                    </m:oMath>
                  </m:oMathPara>
                </a14:m>
              </mc:Choice>
              <mc:Fallback/>
            </mc:AlternateContent>
            <a:r>
              <a:rPr sz="1200" strike="noStrike" cap="none" spc="0">
                <a:solidFill>
                  <a:schemeClr val="accent5"/>
                </a:solidFill>
              </a:rPr>
              <a:t> 6: </a:t>
            </a:r>
            <a:r>
              <a:rPr sz="1200" strike="noStrike" cap="none" spc="0">
                <a:solidFill>
                  <a:schemeClr val="accent5"/>
                </a:solidFill>
              </a:rPr>
              <a:t>53 kHz, </a:t>
            </a:r>
            <a:r>
              <a:rPr sz="1200" strike="noStrike" cap="none" spc="0">
                <a:solidFill>
                  <a:schemeClr val="accent5"/>
                </a:solidFill>
              </a:rPr>
              <a:t>2.37 x 10</a:t>
            </a:r>
            <a:r>
              <a:rPr sz="1200" strike="noStrike" cap="none" spc="0" baseline="30000">
                <a:solidFill>
                  <a:schemeClr val="accent5"/>
                </a:solidFill>
              </a:rPr>
              <a:t>6</a:t>
            </a:r>
            <a:r>
              <a:rPr sz="1200" strike="noStrike" cap="none" spc="0">
                <a:solidFill>
                  <a:schemeClr val="accent5"/>
                </a:solidFill>
              </a:rPr>
              <a:t> pixels/s.</a:t>
            </a:r>
            <a:r>
              <a:rPr lang="en-GB" sz="1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3" marR="0" indent="-217793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1" strike="noStrike" cap="none" spc="0">
                <a:solidFill>
                  <a:schemeClr val="accent5"/>
                </a:solidFill>
              </a:rPr>
              <a:t>0.3 Gbit/s</a:t>
            </a:r>
            <a:r>
              <a:rPr sz="1200" strike="noStrike" cap="none" spc="0">
                <a:solidFill>
                  <a:schemeClr val="accent5"/>
                </a:solidFill>
              </a:rPr>
              <a:t>.</a:t>
            </a:r>
            <a:endParaRPr sz="1200" strike="noStrike" cap="none" spc="0">
              <a:solidFill>
                <a:schemeClr val="accent5"/>
              </a:solidFill>
            </a:endParaRPr>
          </a:p>
        </p:txBody>
      </p:sp>
      <p:pic>
        <p:nvPicPr>
          <p:cNvPr id="353273768" name="" hidden="0"/>
          <p:cNvPicPr>
            <a:picLocks noChangeAspect="1"/>
          </p:cNvPicPr>
          <p:nvPr isPhoto="0" userDrawn="0"/>
        </p:nvPicPr>
        <p:blipFill>
          <a:blip r:embed="rId2"/>
          <a:srcRect l="0" t="0" r="66516" b="0"/>
          <a:stretch/>
        </p:blipFill>
        <p:spPr bwMode="auto">
          <a:xfrm flipH="0" flipV="0">
            <a:off x="7195647" y="407532"/>
            <a:ext cx="1640638" cy="1587529"/>
          </a:xfrm>
          <a:prstGeom prst="rect">
            <a:avLst/>
          </a:prstGeom>
        </p:spPr>
      </p:pic>
      <p:sp>
        <p:nvSpPr>
          <p:cNvPr id="1662991809" name="" hidden="0"/>
          <p:cNvSpPr txBox="1"/>
          <p:nvPr isPhoto="0" userDrawn="0"/>
        </p:nvSpPr>
        <p:spPr bwMode="auto">
          <a:xfrm flipH="0" flipV="0">
            <a:off x="4609017" y="4127144"/>
            <a:ext cx="4072701" cy="64011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3" marR="0" indent="-217793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1" strike="noStrike" cap="none" spc="0">
                <a:solidFill>
                  <a:schemeClr val="accent1">
                    <a:lumMod val="75000"/>
                  </a:schemeClr>
                </a:solidFill>
              </a:rPr>
              <a:t>Processing time</a:t>
            </a:r>
            <a:r>
              <a:rPr sz="1200" strike="noStrike" cap="none" spc="0">
                <a:solidFill>
                  <a:schemeClr val="accent5"/>
                </a:solidFill>
              </a:rPr>
              <a:t> for reconstruction per recorded collision: ~6 ms (rough conservative estimate).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3" marR="0" indent="-217793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</a:rPr>
              <a:t>with 100 CPUs - 16.7 kHz.</a:t>
            </a:r>
            <a:endParaRPr sz="1200" strike="noStrike" cap="none" spc="0">
              <a:solidFill>
                <a:schemeClr val="accent5"/>
              </a:solidFill>
            </a:endParaRPr>
          </a:p>
        </p:txBody>
      </p:sp>
      <p:pic>
        <p:nvPicPr>
          <p:cNvPr id="19776859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7106" y="2132967"/>
            <a:ext cx="2113797" cy="1506295"/>
          </a:xfrm>
          <a:prstGeom prst="rect">
            <a:avLst/>
          </a:prstGeom>
        </p:spPr>
      </p:pic>
      <p:pic>
        <p:nvPicPr>
          <p:cNvPr id="884454821" name="" hidden="0"/>
          <p:cNvPicPr>
            <a:picLocks noChangeAspect="1"/>
          </p:cNvPicPr>
          <p:nvPr isPhoto="0" userDrawn="0"/>
        </p:nvPicPr>
        <p:blipFill>
          <a:blip r:embed="rId4"/>
          <a:srcRect l="2214" t="7338" r="0" b="0"/>
          <a:stretch/>
        </p:blipFill>
        <p:spPr bwMode="auto">
          <a:xfrm flipH="0" flipV="0">
            <a:off x="4819276" y="1915312"/>
            <a:ext cx="4313124" cy="2043553"/>
          </a:xfrm>
          <a:prstGeom prst="rect">
            <a:avLst/>
          </a:prstGeom>
        </p:spPr>
      </p:pic>
      <p:sp>
        <p:nvSpPr>
          <p:cNvPr id="1813041760" name="" hidden="0"/>
          <p:cNvSpPr txBox="1"/>
          <p:nvPr isPhoto="0" userDrawn="0"/>
        </p:nvSpPr>
        <p:spPr bwMode="auto">
          <a:xfrm rot="0" flipH="0" flipV="0">
            <a:off x="5751590" y="2027539"/>
            <a:ext cx="946540" cy="198155"/>
          </a:xfrm>
          <a:prstGeom prst="rect">
            <a:avLst/>
          </a:prstGeom>
          <a:solidFill>
            <a:schemeClr val="accent6">
              <a:alpha val="55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700" strike="noStrike" cap="none" spc="0">
                <a:solidFill>
                  <a:schemeClr val="accent5"/>
                </a:solidFill>
              </a:rPr>
              <a:t>ring 1 of layer 1</a:t>
            </a:r>
            <a:endParaRPr sz="800" strike="noStrike" cap="none" spc="0">
              <a:solidFill>
                <a:schemeClr val="accent5"/>
              </a:solidFill>
            </a:endParaRPr>
          </a:p>
        </p:txBody>
      </p:sp>
      <p:pic>
        <p:nvPicPr>
          <p:cNvPr id="122671544" name="" hidden="0"/>
          <p:cNvPicPr>
            <a:picLocks noChangeAspect="1"/>
          </p:cNvPicPr>
          <p:nvPr isPhoto="0" userDrawn="0"/>
        </p:nvPicPr>
        <p:blipFill>
          <a:blip r:embed="rId5"/>
          <a:srcRect l="0" t="50081" r="0" b="0"/>
          <a:stretch/>
        </p:blipFill>
        <p:spPr bwMode="auto">
          <a:xfrm rot="0" flipH="0" flipV="0">
            <a:off x="2163246" y="2362464"/>
            <a:ext cx="2592309" cy="1057321"/>
          </a:xfrm>
          <a:prstGeom prst="rect">
            <a:avLst/>
          </a:prstGeom>
        </p:spPr>
      </p:pic>
      <p:cxnSp>
        <p:nvCxnSpPr>
          <p:cNvPr id="1081446296" name="" hidden="0"/>
          <p:cNvCxnSpPr>
            <a:cxnSpLocks/>
          </p:cNvCxnSpPr>
          <p:nvPr isPhoto="0" userDrawn="0"/>
        </p:nvCxnSpPr>
        <p:spPr bwMode="auto">
          <a:xfrm rot="0" flipH="1" flipV="0">
            <a:off x="2506050" y="2225693"/>
            <a:ext cx="3318807" cy="530120"/>
          </a:xfrm>
          <a:prstGeom prst="line">
            <a:avLst/>
          </a:prstGeom>
          <a:ln w="19049" cap="flat" cmpd="sng" algn="ctr">
            <a:solidFill>
              <a:srgbClr val="FCBB87"/>
            </a:solidFill>
            <a:prstDash val="dash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03591185" name="" hidden="0"/>
          <p:cNvSpPr txBox="1"/>
          <p:nvPr isPhoto="0" userDrawn="0"/>
        </p:nvSpPr>
        <p:spPr bwMode="auto">
          <a:xfrm rot="0" flipH="0" flipV="0">
            <a:off x="6401093" y="2452304"/>
            <a:ext cx="939450" cy="198155"/>
          </a:xfrm>
          <a:prstGeom prst="rect">
            <a:avLst/>
          </a:prstGeom>
          <a:solidFill>
            <a:schemeClr val="accent6">
              <a:alpha val="82999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700" strike="noStrike" cap="none" spc="0">
                <a:solidFill>
                  <a:schemeClr val="accent5"/>
                </a:solidFill>
              </a:rPr>
              <a:t>ring 1 of layer 2</a:t>
            </a:r>
            <a:endParaRPr sz="700" strike="noStrike" cap="none" spc="0">
              <a:solidFill>
                <a:schemeClr val="accent5"/>
              </a:solidFill>
            </a:endParaRPr>
          </a:p>
        </p:txBody>
      </p:sp>
      <p:cxnSp>
        <p:nvCxnSpPr>
          <p:cNvPr id="210906848" name="" hidden="0"/>
          <p:cNvCxnSpPr>
            <a:cxnSpLocks/>
          </p:cNvCxnSpPr>
          <p:nvPr isPhoto="0" userDrawn="0"/>
        </p:nvCxnSpPr>
        <p:spPr bwMode="auto">
          <a:xfrm rot="0" flipH="1" flipV="0">
            <a:off x="3459401" y="2598842"/>
            <a:ext cx="3014959" cy="214122"/>
          </a:xfrm>
          <a:prstGeom prst="line">
            <a:avLst/>
          </a:prstGeom>
          <a:ln w="19049" cap="flat" cmpd="sng" algn="ctr">
            <a:solidFill>
              <a:srgbClr val="FB963C"/>
            </a:solidFill>
            <a:prstDash val="dash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630615037" name="" hidden="0"/>
          <p:cNvSpPr txBox="1"/>
          <p:nvPr isPhoto="0" userDrawn="0"/>
        </p:nvSpPr>
        <p:spPr bwMode="auto">
          <a:xfrm rot="0" flipH="0" flipV="0">
            <a:off x="5367020" y="3873478"/>
            <a:ext cx="3309277" cy="228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/>
              <a:t>upstream                                                              downstream</a:t>
            </a:r>
            <a:endParaRPr/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0" flipV="1">
            <a:off x="5969647" y="3987797"/>
            <a:ext cx="1885949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86360342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436110" y="154047"/>
            <a:ext cx="7920000" cy="540000"/>
          </a:xfrm>
        </p:spPr>
        <p:txBody>
          <a:bodyPr/>
          <a:lstStyle/>
          <a:p>
            <a:pPr>
              <a:defRPr/>
            </a:pPr>
            <a:r>
              <a:rPr sz="2200"/>
              <a:t>Detector read-out</a:t>
            </a:r>
            <a:endParaRPr sz="2200"/>
          </a:p>
        </p:txBody>
      </p:sp>
      <p:sp>
        <p:nvSpPr>
          <p:cNvPr id="10963130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533884128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0AF8F8B-DABF-3A46-A5B6-57CC29116F44}" type="slidenum">
              <a:rPr lang="fr-FR"/>
              <a:t/>
            </a:fld>
            <a:endParaRPr lang="fr-FR"/>
          </a:p>
        </p:txBody>
      </p:sp>
      <p:sp>
        <p:nvSpPr>
          <p:cNvPr id="1531395454" name="" hidden="0"/>
          <p:cNvSpPr txBox="1"/>
          <p:nvPr isPhoto="0" userDrawn="0"/>
        </p:nvSpPr>
        <p:spPr bwMode="auto">
          <a:xfrm flipH="0" flipV="0">
            <a:off x="4789861" y="1047749"/>
            <a:ext cx="4161378" cy="36579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sp>
        <p:nvSpPr>
          <p:cNvPr id="1648156803" name="" hidden="0"/>
          <p:cNvSpPr txBox="1"/>
          <p:nvPr isPhoto="0" userDrawn="0"/>
        </p:nvSpPr>
        <p:spPr bwMode="auto">
          <a:xfrm flipH="0" flipV="0">
            <a:off x="366257" y="844677"/>
            <a:ext cx="3765801" cy="319408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3" marR="0" indent="-217793" algn="l" defTabSz="457200">
              <a:lnSpc>
                <a:spcPct val="100000"/>
              </a:lnSpc>
              <a:spcBef>
                <a:spcPts val="56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Read-out system </a:t>
            </a:r>
            <a:r>
              <a:rPr lang="en-GB" sz="1200" b="1" i="0" u="sng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  <a:hlinkClick r:id="rId2" tooltip="https://edms.cern.ch/document/2677605/1"/>
              </a:rPr>
              <a:t>mock-up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based on Beam Gas Ionisation monitor (BGI) by H. Sandberg.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3" marR="0" indent="-217793" algn="l" defTabSz="457200">
              <a:lnSpc>
                <a:spcPct val="100000"/>
              </a:lnSpc>
              <a:spcBef>
                <a:spcPts val="56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Around 120 timepix4 modules.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3" marR="0" indent="-217793" algn="l" defTabSz="457200">
              <a:lnSpc>
                <a:spcPct val="100000"/>
              </a:lnSpc>
              <a:spcBef>
                <a:spcPts val="56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Frontend: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Low Power Giga Bit Transceiver (lpGBT) + an optical link module for data transmission (VTRx+) + DC/DC power supply.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3" marR="0" indent="-217793" algn="l" defTabSz="457200">
              <a:lnSpc>
                <a:spcPct val="100000"/>
              </a:lnSpc>
              <a:spcBef>
                <a:spcPts val="56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Backend: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Based around a system-on-chip (SoC) from Xilinx: contains both programmable logic (FPGA) and processors.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3" marR="0" indent="-217793" algn="l" defTabSz="457200">
              <a:lnSpc>
                <a:spcPct val="100000"/>
              </a:lnSpc>
              <a:spcBef>
                <a:spcPts val="56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Flexibility to process data in both gateware and software on Zynq -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possibility to do some steps of the analysis on backend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3" marR="0" indent="-217793" algn="l" defTabSz="457200">
              <a:lnSpc>
                <a:spcPct val="100000"/>
              </a:lnSpc>
              <a:spcBef>
                <a:spcPts val="56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Analyse selected events with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reconstruction software on CPU farm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similar to demonstrator (~100 CPUs).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317230363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150344" y="844677"/>
            <a:ext cx="4800894" cy="35382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3161617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/>
              <a:t>History – BGV demonstrator</a:t>
            </a:r>
            <a:endParaRPr/>
          </a:p>
        </p:txBody>
      </p:sp>
      <p:sp>
        <p:nvSpPr>
          <p:cNvPr id="1920681652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681990595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BF2FB10-979F-DBBD-3263-B22B31679B19}" type="slidenum">
              <a:rPr lang="fr-FR"/>
              <a:t/>
            </a:fld>
            <a:endParaRPr lang="fr-FR"/>
          </a:p>
        </p:txBody>
      </p:sp>
      <p:pic>
        <p:nvPicPr>
          <p:cNvPr id="54597188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15828" y="1160866"/>
            <a:ext cx="5279368" cy="2081189"/>
          </a:xfrm>
          <a:prstGeom prst="rect">
            <a:avLst/>
          </a:prstGeom>
        </p:spPr>
      </p:pic>
      <p:sp>
        <p:nvSpPr>
          <p:cNvPr id="1450093210" name="" hidden="0"/>
          <p:cNvSpPr txBox="1"/>
          <p:nvPr isPhoto="0" userDrawn="0"/>
        </p:nvSpPr>
        <p:spPr bwMode="auto">
          <a:xfrm flipH="0" flipV="0">
            <a:off x="692325" y="745286"/>
            <a:ext cx="7994936" cy="3048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Installed, commissioned and operated in LHC Run 2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(</a:t>
            </a:r>
            <a:r>
              <a:rPr lang="en-GB" sz="1400" b="0" i="0" u="sng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  <a:hlinkClick r:id="rId3" tooltip="https://journals.aps.org/prab/abstract/10.1103/PhysRevAccelBeams.22.042801"/>
              </a:rPr>
              <a:t>PhysRevAB</a:t>
            </a:r>
            <a:r>
              <a:rPr sz="1400">
                <a:solidFill>
                  <a:schemeClr val="accent5"/>
                </a:solidFill>
              </a:rPr>
              <a:t>)</a:t>
            </a:r>
            <a:endParaRPr sz="14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1740805677" name="" hidden="0"/>
          <p:cNvSpPr txBox="1"/>
          <p:nvPr isPhoto="0" userDrawn="0"/>
        </p:nvSpPr>
        <p:spPr bwMode="auto">
          <a:xfrm flipH="0" flipV="0">
            <a:off x="5378986" y="1406213"/>
            <a:ext cx="3668063" cy="10169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21" marR="0" indent="-239821" algn="l" defTabSz="457200">
              <a:lnSpc>
                <a:spcPct val="100000"/>
              </a:lnSpc>
              <a:spcBef>
                <a:spcPts val="56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Tracking detector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based on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scintillating fibre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stations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(LHCb SciFi).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56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Neon gas target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of ~1.8m length and  10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-7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mbar (~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200 kHz interaction rate).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441697712" name="" hidden="0"/>
          <p:cNvSpPr txBox="1"/>
          <p:nvPr isPhoto="0" userDrawn="0"/>
        </p:nvSpPr>
        <p:spPr bwMode="auto">
          <a:xfrm flipH="0" flipV="0">
            <a:off x="346419" y="3334167"/>
            <a:ext cx="8521317" cy="10454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21" marR="0" indent="-239821" algn="just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Successful beam size measurements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(200 µm to 800 µm), throughout the LHC cycle with required precision.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Bunch-by-bunch measurements.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39821" marR="0" indent="-239821" algn="just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Coherent with other beam size measuring devices.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39820" marR="0" indent="-239820" algn="just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Reconstruction of beam-gas interaction vertices not possi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ble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Abyssinica SIL"/>
                <a:ea typeface="Abyssinica SIL"/>
                <a:cs typeface="Abyssinica SIL"/>
              </a:rPr>
              <a:t>➡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n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o beam profile measurement.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5335125" name="" hidden="0"/>
          <p:cNvSpPr/>
          <p:nvPr isPhoto="0" userDrawn="0"/>
        </p:nvSpPr>
        <p:spPr bwMode="auto">
          <a:xfrm flipH="0" flipV="0">
            <a:off x="580914" y="2335002"/>
            <a:ext cx="7831666" cy="1478315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  <a:gs pos="100000">
                <a:srgbClr val="B3E8FF"/>
              </a:gs>
            </a:gsLst>
            <a:lin ang="16200000" scaled="1"/>
          </a:gradFill>
          <a:ln w="9525" cap="flat" cmpd="sng" algn="ctr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15347345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/>
              <a:t>Future BGV</a:t>
            </a:r>
            <a:endParaRPr/>
          </a:p>
        </p:txBody>
      </p:sp>
      <p:sp>
        <p:nvSpPr>
          <p:cNvPr id="764892491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39885143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1401313-B8F2-F1BB-DEE8-B50D375D5782}" type="slidenum">
              <a:rPr lang="fr-FR"/>
              <a:t/>
            </a:fld>
            <a:endParaRPr lang="fr-FR"/>
          </a:p>
        </p:txBody>
      </p:sp>
      <p:sp>
        <p:nvSpPr>
          <p:cNvPr id="1902089147" name="" hidden="0"/>
          <p:cNvSpPr txBox="1"/>
          <p:nvPr isPhoto="0" userDrawn="0"/>
        </p:nvSpPr>
        <p:spPr bwMode="auto">
          <a:xfrm flipH="0" flipV="0">
            <a:off x="400731" y="674999"/>
            <a:ext cx="8286463" cy="153492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600" b="0" i="0" u="sng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  <a:hlinkClick r:id="rId2" tooltip="https://indico.cern.ch/event/837340/"/>
              </a:rPr>
              <a:t>Beam size review</a:t>
            </a: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after Run 2 Oct. 2019:</a:t>
            </a:r>
            <a:endParaRPr lang="en-GB" sz="16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algn="ctr">
              <a:spcBef>
                <a:spcPts val="113"/>
              </a:spcBef>
              <a:defRPr/>
            </a:pPr>
            <a:r>
              <a:rPr lang="en-GB" sz="1400" b="0" i="1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“None of the present instruments provide a bunch-by-bunch profile measurement for the physics beam </a:t>
            </a:r>
            <a:r>
              <a:rPr lang="en-GB" sz="1400" b="0" i="1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along the whole cycle. An additional non-invasive measurement device complementary to the WS and </a:t>
            </a:r>
            <a:r>
              <a:rPr lang="en-GB" sz="1400" b="0" i="1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BSRT devices is therefore required."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algn="ctr">
              <a:spcBef>
                <a:spcPts val="113"/>
              </a:spcBef>
              <a:defRPr/>
            </a:pPr>
            <a:r>
              <a:rPr lang="en-GB" sz="1600" b="1" i="0" u="none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Case for a new device is solid.</a:t>
            </a:r>
            <a:endParaRPr sz="1600" b="1" i="0" u="none" strike="noStrike" cap="none" spc="0">
              <a:solidFill>
                <a:schemeClr val="bg2"/>
              </a:solidFill>
              <a:latin typeface="Liberation Sans"/>
              <a:ea typeface="Liberation Sans"/>
              <a:cs typeface="Liberation Sans"/>
            </a:endParaRPr>
          </a:p>
          <a:p>
            <a:pPr marL="283878" marR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Work on </a:t>
            </a:r>
            <a:r>
              <a:rPr lang="en-GB" sz="16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new design</a:t>
            </a:r>
            <a:r>
              <a:rPr lang="en-GB" sz="16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- </a:t>
            </a:r>
            <a:r>
              <a:rPr lang="en-GB" sz="16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conceptual design report </a:t>
            </a: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will be</a:t>
            </a: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reviewed in </a:t>
            </a:r>
            <a:r>
              <a:rPr lang="en-GB" sz="16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October 2022</a:t>
            </a: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lang="en-GB" sz="1600" b="1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691912910" name="" hidden="0"/>
          <p:cNvSpPr txBox="1"/>
          <p:nvPr isPhoto="0" userDrawn="0"/>
        </p:nvSpPr>
        <p:spPr bwMode="auto">
          <a:xfrm flipH="0" flipV="0">
            <a:off x="612000" y="2361670"/>
            <a:ext cx="7800867" cy="14249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spcBef>
                <a:spcPts val="340"/>
              </a:spcBef>
              <a:defRPr/>
            </a:pPr>
            <a:r>
              <a:rPr sz="1500" b="1">
                <a:solidFill>
                  <a:schemeClr val="accent6">
                    <a:lumMod val="50000"/>
                  </a:schemeClr>
                </a:solidFill>
                <a:latin typeface="Liberation Sans"/>
                <a:ea typeface="Liberation Sans"/>
                <a:cs typeface="Liberation Sans"/>
              </a:rPr>
              <a:t> Requirements for the future HL-LHC transverse beam profile monitor</a:t>
            </a:r>
            <a:r>
              <a:rPr sz="1500" b="1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:</a:t>
            </a:r>
            <a:endParaRPr sz="1500" b="1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50835" marR="0" indent="-250835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5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Emittance measurement with </a:t>
            </a:r>
            <a:r>
              <a:rPr sz="15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accuracy</a:t>
            </a:r>
            <a:r>
              <a:rPr sz="15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bi"/>
                        </m:rPr>
                        <a:rPr strike="noStrike" cap="none" spc="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≤</m:t>
                      </m:r>
                    </m:oMath>
                  </m:oMathPara>
                </a14:m>
              </mc:Choice>
              <mc:Fallback/>
            </mc:AlternateContent>
            <a:r>
              <a:rPr sz="15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sz="15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10 %</a:t>
            </a:r>
            <a:r>
              <a:rPr sz="15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(beam size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trike="noStrike" cap="none" spc="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≤</m:t>
                      </m:r>
                    </m:oMath>
                  </m:oMathPara>
                </a14:m>
              </mc:Choice>
              <mc:Fallback/>
            </mc:AlternateContent>
            <a:r>
              <a:rPr sz="15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5%).</a:t>
            </a:r>
            <a:endParaRPr sz="15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50835" marR="0" indent="-250835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5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Bunch-by-bunch</a:t>
            </a:r>
            <a:r>
              <a:rPr sz="15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measurements of </a:t>
            </a:r>
            <a:r>
              <a:rPr sz="15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beam size with ~ 1 % precision after ~1 min</a:t>
            </a:r>
            <a:r>
              <a:rPr sz="15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of accumulating data.</a:t>
            </a:r>
            <a:endParaRPr sz="15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50835" marR="0" indent="-250835" algn="l" defTabSz="45720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5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Provide </a:t>
            </a:r>
            <a:r>
              <a:rPr sz="15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transverse profile</a:t>
            </a:r>
            <a:r>
              <a:rPr sz="15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measurements</a:t>
            </a:r>
            <a:r>
              <a:rPr sz="16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6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grpSp>
        <p:nvGrpSpPr>
          <p:cNvPr id="1833532799" name="" hidden="0"/>
          <p:cNvGrpSpPr/>
          <p:nvPr isPhoto="0" userDrawn="0"/>
        </p:nvGrpSpPr>
        <p:grpSpPr bwMode="auto">
          <a:xfrm flipH="0" flipV="0">
            <a:off x="6695466" y="3417325"/>
            <a:ext cx="1506923" cy="1102693"/>
            <a:chOff x="0" y="0"/>
            <a:chExt cx="1506923" cy="1102693"/>
          </a:xfrm>
        </p:grpSpPr>
        <p:sp>
          <p:nvSpPr>
            <p:cNvPr id="1267144929" name="" hidden="0"/>
            <p:cNvSpPr/>
            <p:nvPr isPhoto="0" userDrawn="0"/>
          </p:nvSpPr>
          <p:spPr bwMode="auto">
            <a:xfrm flipH="0" flipV="0">
              <a:off x="0" y="0"/>
              <a:ext cx="1498801" cy="1087618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/>
                </a:gs>
              </a:gsLst>
              <a:lin ang="16200000" scaled="1"/>
            </a:gradFill>
            <a:ln w="12699" cap="flat" cmpd="sng" algn="ctr">
              <a:solidFill>
                <a:schemeClr val="bg2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46274906" name="" hidden="0"/>
            <p:cNvPicPr>
              <a:picLocks noChangeAspect="1"/>
            </p:cNvPicPr>
            <p:nvPr isPhoto="0" userDrawn="0"/>
          </p:nvPicPr>
          <p:blipFill>
            <a:blip r:embed="rId3"/>
            <a:srcRect l="53899" t="0" r="34911" b="19394"/>
            <a:stretch/>
          </p:blipFill>
          <p:spPr bwMode="auto">
            <a:xfrm flipH="0" flipV="0">
              <a:off x="505780" y="268621"/>
              <a:ext cx="690537" cy="701771"/>
            </a:xfrm>
            <a:prstGeom prst="rect">
              <a:avLst/>
            </a:prstGeom>
          </p:spPr>
        </p:pic>
        <p:cxnSp>
          <p:nvCxnSpPr>
            <p:cNvPr id="703905449" name="" hidden="0"/>
            <p:cNvCxnSpPr>
              <a:cxnSpLocks/>
            </p:cNvCxnSpPr>
            <p:nvPr isPhoto="0" userDrawn="0"/>
          </p:nvCxnSpPr>
          <p:spPr bwMode="auto">
            <a:xfrm flipH="0" flipV="0">
              <a:off x="149887" y="917499"/>
              <a:ext cx="1171259" cy="290"/>
            </a:xfrm>
            <a:prstGeom prst="line">
              <a:avLst/>
            </a:prstGeom>
            <a:ln w="12699" cap="flat" cmpd="sng" algn="ctr">
              <a:solidFill>
                <a:schemeClr val="accent5"/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93758424" name="" hidden="0"/>
            <p:cNvCxnSpPr>
              <a:cxnSpLocks/>
            </p:cNvCxnSpPr>
            <p:nvPr isPhoto="0" userDrawn="0"/>
          </p:nvCxnSpPr>
          <p:spPr bwMode="auto">
            <a:xfrm flipH="0" flipV="1">
              <a:off x="149887" y="113776"/>
              <a:ext cx="0" cy="803721"/>
            </a:xfrm>
            <a:prstGeom prst="line">
              <a:avLst/>
            </a:prstGeom>
            <a:ln w="12699" cap="flat" cmpd="sng" algn="ctr">
              <a:solidFill>
                <a:schemeClr val="accent5"/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78962953" name="" hidden="0"/>
            <p:cNvCxnSpPr>
              <a:cxnSpLocks/>
            </p:cNvCxnSpPr>
            <p:nvPr isPhoto="0" userDrawn="0"/>
          </p:nvCxnSpPr>
          <p:spPr bwMode="auto">
            <a:xfrm rot="16199969" flipH="0" flipV="1">
              <a:off x="480780" y="547521"/>
              <a:ext cx="740538" cy="0"/>
            </a:xfrm>
            <a:prstGeom prst="line">
              <a:avLst/>
            </a:prstGeom>
            <a:ln w="12699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895196" name="" hidden="0"/>
            <p:cNvCxnSpPr>
              <a:cxnSpLocks/>
            </p:cNvCxnSpPr>
            <p:nvPr isPhoto="0" userDrawn="0"/>
          </p:nvCxnSpPr>
          <p:spPr bwMode="auto">
            <a:xfrm rot="16199969" flipH="0" flipV="1">
              <a:off x="843507" y="512660"/>
              <a:ext cx="0" cy="228407"/>
            </a:xfrm>
            <a:prstGeom prst="line">
              <a:avLst/>
            </a:prstGeom>
            <a:ln w="12699" cap="flat" cmpd="sng" algn="ctr">
              <a:solidFill>
                <a:schemeClr val="accent6"/>
              </a:solidFill>
              <a:prstDash val="solid"/>
              <a:headEnd type="arrow" len="me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389839827" name="" hidden="0"/>
            <p:cNvSpPr txBox="1"/>
            <p:nvPr isPhoto="0" userDrawn="0"/>
          </p:nvSpPr>
          <p:spPr bwMode="auto">
            <a:xfrm flipH="0" flipV="0">
              <a:off x="945914" y="534177"/>
              <a:ext cx="561009" cy="19815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700">
                  <a:solidFill>
                    <a:schemeClr val="accent6"/>
                  </a:solidFill>
                </a:rPr>
                <a:t>precision</a:t>
              </a:r>
              <a:endParaRPr sz="1600"/>
            </a:p>
          </p:txBody>
        </p:sp>
        <p:cxnSp>
          <p:nvCxnSpPr>
            <p:cNvPr id="1119130533" name="" hidden="0"/>
            <p:cNvCxnSpPr>
              <a:cxnSpLocks/>
            </p:cNvCxnSpPr>
            <p:nvPr isPhoto="0" userDrawn="0"/>
          </p:nvCxnSpPr>
          <p:spPr bwMode="auto">
            <a:xfrm rot="16199969" flipH="0" flipV="1">
              <a:off x="44223" y="547521"/>
              <a:ext cx="740538" cy="0"/>
            </a:xfrm>
            <a:prstGeom prst="line">
              <a:avLst/>
            </a:prstGeom>
            <a:ln w="12699" cap="flat" cmpd="sng" algn="ctr">
              <a:solidFill>
                <a:srgbClr val="469E19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28517221" name="" hidden="0"/>
            <p:cNvSpPr txBox="1"/>
            <p:nvPr isPhoto="0" userDrawn="0"/>
          </p:nvSpPr>
          <p:spPr bwMode="auto">
            <a:xfrm flipH="0" flipV="0">
              <a:off x="71192" y="903978"/>
              <a:ext cx="703961" cy="19815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700">
                  <a:solidFill>
                    <a:srgbClr val="469E19"/>
                  </a:solidFill>
                </a:rPr>
                <a:t>true value</a:t>
              </a:r>
              <a:endParaRPr sz="1400">
                <a:solidFill>
                  <a:srgbClr val="469E19"/>
                </a:solidFill>
              </a:endParaRPr>
            </a:p>
          </p:txBody>
        </p:sp>
        <p:sp>
          <p:nvSpPr>
            <p:cNvPr id="586028993" name="" hidden="0"/>
            <p:cNvSpPr txBox="1"/>
            <p:nvPr isPhoto="0" userDrawn="0"/>
          </p:nvSpPr>
          <p:spPr bwMode="auto">
            <a:xfrm flipH="0" flipV="0">
              <a:off x="558506" y="889297"/>
              <a:ext cx="561208" cy="21339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 sz="80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mean</a:t>
              </a:r>
              <a:endParaRPr sz="1600">
                <a:solidFill>
                  <a:schemeClr val="bg2"/>
                </a:solidFill>
              </a:endParaRPr>
            </a:p>
          </p:txBody>
        </p:sp>
        <p:cxnSp>
          <p:nvCxnSpPr>
            <p:cNvPr id="1127411645" name="" hidden="0"/>
            <p:cNvCxnSpPr>
              <a:cxnSpLocks/>
            </p:cNvCxnSpPr>
            <p:nvPr isPhoto="0" userDrawn="0"/>
          </p:nvCxnSpPr>
          <p:spPr bwMode="auto">
            <a:xfrm rot="16199969" flipH="0" flipV="1">
              <a:off x="632467" y="-37015"/>
              <a:ext cx="0" cy="428538"/>
            </a:xfrm>
            <a:prstGeom prst="line">
              <a:avLst/>
            </a:prstGeom>
            <a:ln w="12699" cap="flat" cmpd="sng" algn="ctr">
              <a:solidFill>
                <a:schemeClr val="bg2"/>
              </a:solidFill>
              <a:prstDash val="solid"/>
              <a:headEnd type="arrow" len="me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420553865" name="" hidden="0"/>
            <p:cNvSpPr txBox="1"/>
            <p:nvPr isPhoto="0" userDrawn="0"/>
          </p:nvSpPr>
          <p:spPr bwMode="auto">
            <a:xfrm flipH="0" flipV="0">
              <a:off x="320853" y="17447"/>
              <a:ext cx="647341" cy="21339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 sz="800">
                  <a:solidFill>
                    <a:schemeClr val="bg2"/>
                  </a:solidFill>
                </a:rPr>
                <a:t>accuracy</a:t>
              </a:r>
              <a:endParaRPr sz="1600">
                <a:solidFill>
                  <a:schemeClr val="bg2"/>
                </a:solidFill>
              </a:endParaRPr>
            </a:p>
          </p:txBody>
        </p:sp>
      </p:grpSp>
      <p:sp>
        <p:nvSpPr>
          <p:cNvPr id="1935604525" name="" hidden="0"/>
          <p:cNvSpPr txBox="1"/>
          <p:nvPr isPhoto="0" userDrawn="0"/>
        </p:nvSpPr>
        <p:spPr bwMode="auto">
          <a:xfrm flipH="0" flipV="0">
            <a:off x="504503" y="3910362"/>
            <a:ext cx="6127950" cy="5181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add. design goals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: aim for simplicity, maintainable by small team, minimise R&amp;D: robust technologies.</a:t>
            </a:r>
            <a:endParaRPr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6194131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52500"/>
            <a:ext cx="7920000" cy="540000"/>
          </a:xfrm>
        </p:spPr>
        <p:txBody>
          <a:bodyPr anchor="ctr" anchorCtr="1"/>
          <a:lstStyle/>
          <a:p>
            <a:pPr>
              <a:defRPr/>
            </a:pPr>
            <a:r>
              <a:rPr sz="2400"/>
              <a:t>BGV performance - what’s important?</a:t>
            </a:r>
            <a:endParaRPr/>
          </a:p>
        </p:txBody>
      </p:sp>
      <p:sp>
        <p:nvSpPr>
          <p:cNvPr id="1115482929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368786897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5239950-5E7C-941D-542C-8EE695CECD87}" type="slidenum">
              <a:rPr lang="fr-FR"/>
              <a:t/>
            </a:fld>
            <a:endParaRPr lang="fr-FR"/>
          </a:p>
        </p:txBody>
      </p:sp>
      <p:sp>
        <p:nvSpPr>
          <p:cNvPr id="1821772660" name="" hidden="0"/>
          <p:cNvSpPr txBox="1"/>
          <p:nvPr isPhoto="0" userDrawn="0"/>
        </p:nvSpPr>
        <p:spPr bwMode="auto">
          <a:xfrm flipH="0" flipV="0">
            <a:off x="710798" y="758041"/>
            <a:ext cx="6058746" cy="5181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Method: deduce beam profile from spatial distribution of </a:t>
            </a:r>
            <a:r>
              <a:rPr lang="en-GB" sz="1400" b="0" i="0" u="sng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reconstructed vertices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pic>
        <p:nvPicPr>
          <p:cNvPr id="97121812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279197" y="1373317"/>
            <a:ext cx="6585601" cy="932959"/>
          </a:xfrm>
          <a:prstGeom prst="rect">
            <a:avLst/>
          </a:prstGeom>
        </p:spPr>
      </p:pic>
      <p:sp>
        <p:nvSpPr>
          <p:cNvPr id="1503284087" name="" hidden="0"/>
          <p:cNvSpPr txBox="1"/>
          <p:nvPr isPhoto="0" userDrawn="0"/>
        </p:nvSpPr>
        <p:spPr bwMode="auto">
          <a:xfrm flipH="0" flipV="0">
            <a:off x="580914" y="2504259"/>
            <a:ext cx="7691742" cy="182641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Key performance measure = response function</a:t>
            </a: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 Not easy to determine with high precision - keep its</a:t>
            </a:r>
            <a:r>
              <a:rPr sz="1400" b="0" strike="noStrike" cap="none" spc="0">
                <a:solidFill>
                  <a:schemeClr val="accent2">
                    <a:lumMod val="60000"/>
                    <a:lumOff val="40000"/>
                  </a:schemeClr>
                </a:solidFill>
                <a:latin typeface="Liberation Sans"/>
                <a:ea typeface="Liberation Sans"/>
                <a:cs typeface="Liberation Sans"/>
              </a:rPr>
              <a:t> width (= vertex resolution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1400" b="1" i="1" strike="noStrike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bi"/>
                            </m:rPr>
                            <a:rPr lang="en-GB" sz="1400" u="none" strike="noStrike" cap="none" spc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bi"/>
                            </m:rPr>
                            <a:rPr sz="1400" strike="noStrike" cap="none" spc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sz="1400" b="0" strike="noStrike" cap="none" spc="0">
                <a:solidFill>
                  <a:schemeClr val="accent2">
                    <a:lumMod val="60000"/>
                    <a:lumOff val="40000"/>
                  </a:schemeClr>
                </a:solidFill>
                <a:latin typeface="Liberation Sans"/>
                <a:ea typeface="Liberation Sans"/>
                <a:cs typeface="Liberation Sans"/>
              </a:rPr>
              <a:t>)</a:t>
            </a:r>
            <a:r>
              <a:rPr sz="1400" b="0" strike="noStrike" cap="none" spc="0">
                <a:solidFill>
                  <a:schemeClr val="accent2">
                    <a:lumMod val="60000"/>
                    <a:lumOff val="40000"/>
                  </a:schemeClr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small!</a:t>
            </a: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defRPr/>
            </a:pP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marR="0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What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1400" b="1" i="1" strike="noStrike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bi"/>
                            </m:rPr>
                            <a:rPr lang="en-GB" sz="1400" u="none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bi"/>
                            </m:rPr>
                            <a:rPr sz="1400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do we need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, to achieve a beam size measurement with accuracy of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bi"/>
                        </m:rPr>
                        <a:rPr sz="14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≤</m:t>
                      </m:r>
                      <m:r>
                        <m:rPr>
                          <m:sty m:val="bi"/>
                        </m:rPr>
                        <a:rPr sz="14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 5 %</m:t>
                      </m:r>
                    </m:oMath>
                  </m:oMathPara>
                </a14:m>
              </mc:Choice>
              <mc:Fallback/>
            </mc:AlternateContent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?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➡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Depends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on beam size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!</a:t>
            </a:r>
            <a:endParaRPr sz="1400" b="1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Minimum beam size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at BGV locations is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235 µm (7 TeV)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 Assume knowledge of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1400" b="1" i="1" strike="noStrike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bi"/>
                            </m:rPr>
                            <a:rPr lang="en-GB" sz="1400" u="none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bi"/>
                            </m:rPr>
                            <a:rPr sz="1400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with 10 % ac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curacy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Abyssinica SIL"/>
                <a:ea typeface="Abyssinica SIL"/>
                <a:cs typeface="Abyssinica SIL"/>
              </a:rPr>
              <a:t>➡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1400" b="0" i="1" strike="noStrike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i"/>
                            </m:rPr>
                            <a:rPr lang="en-GB" sz="1400" u="none" strike="noStrike" cap="none" spc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i"/>
                            </m:rPr>
                            <a:rPr sz="1400" strike="noStrike" cap="none" spc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lang="en-GB" sz="1400" b="0" i="0" u="none" strike="noStrike" cap="none" spc="0">
                <a:solidFill>
                  <a:srgbClr val="FF0000"/>
                </a:solidFill>
                <a:latin typeface="Liberation Sans"/>
                <a:ea typeface="Liberation Sans"/>
                <a:cs typeface="Liberation Sans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i"/>
                        </m:rPr>
                        <a:rPr sz="140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≲</m:t>
                      </m:r>
                    </m:oMath>
                  </m:oMathPara>
                </a14:m>
              </mc:Choice>
              <mc:Fallback/>
            </mc:AlternateContent>
            <a:r>
              <a:rPr lang="en-GB" sz="1400" b="0" i="0" u="none" strike="noStrike" cap="none" spc="0">
                <a:solidFill>
                  <a:srgbClr val="FF0000"/>
                </a:solidFill>
                <a:latin typeface="Liberation Sans"/>
                <a:ea typeface="Liberation Sans"/>
                <a:cs typeface="Liberation Sans"/>
              </a:rPr>
              <a:t> 166 </a:t>
            </a:r>
            <a:r>
              <a:rPr lang="en-GB" sz="1400" b="0" i="0" u="none" strike="noStrike" cap="none" spc="0">
                <a:solidFill>
                  <a:srgbClr val="FF0000"/>
                </a:solidFill>
                <a:latin typeface="Liberation Sans"/>
                <a:ea typeface="Liberation Sans"/>
                <a:cs typeface="Liberation Sans"/>
              </a:rPr>
              <a:t>µm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(see </a:t>
            </a:r>
            <a:r>
              <a:rPr lang="en-GB" sz="1400" b="0" i="0" u="sng" strike="noStrike" cap="none" spc="0">
                <a:solidFill>
                  <a:schemeClr val="hlink"/>
                </a:solidFill>
                <a:latin typeface="Liberation Sans"/>
                <a:ea typeface="Liberation Sans"/>
                <a:cs typeface="Liberation Sans"/>
                <a:hlinkClick r:id="rId3" action="ppaction://hlinksldjump" tooltip="Slide 16"/>
              </a:rPr>
              <a:t>calculation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)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0" flipV="0">
            <a:off x="1716406" y="1166968"/>
            <a:ext cx="1280512" cy="579445"/>
          </a:xfrm>
          <a:prstGeom prst="line">
            <a:avLst/>
          </a:prstGeom>
          <a:ln w="12699" cap="flat" cmpd="sng" algn="ctr">
            <a:solidFill>
              <a:schemeClr val="accent5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33702932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238105" y="51631"/>
            <a:ext cx="6617871" cy="540000"/>
          </a:xfrm>
        </p:spPr>
        <p:txBody>
          <a:bodyPr/>
          <a:lstStyle/>
          <a:p>
            <a:pPr>
              <a:defRPr/>
            </a:pPr>
            <a:r>
              <a:rPr sz="2400"/>
              <a:t>Performance study &amp; optimisation</a:t>
            </a:r>
            <a:endParaRPr sz="2400"/>
          </a:p>
        </p:txBody>
      </p:sp>
      <p:sp>
        <p:nvSpPr>
          <p:cNvPr id="135480803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64417642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5FF8929-155E-1829-E4A2-AF235566D607}" type="slidenum">
              <a:rPr lang="fr-FR"/>
              <a:t/>
            </a:fld>
            <a:endParaRPr lang="fr-FR"/>
          </a:p>
        </p:txBody>
      </p:sp>
      <p:pic>
        <p:nvPicPr>
          <p:cNvPr id="982896127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13399" y="1945333"/>
            <a:ext cx="7846520" cy="1079997"/>
          </a:xfrm>
          <a:prstGeom prst="rect">
            <a:avLst/>
          </a:prstGeom>
        </p:spPr>
      </p:pic>
      <p:grpSp>
        <p:nvGrpSpPr>
          <p:cNvPr id="1611174506" name="" hidden="0"/>
          <p:cNvGrpSpPr/>
          <p:nvPr isPhoto="0" userDrawn="0"/>
        </p:nvGrpSpPr>
        <p:grpSpPr bwMode="auto">
          <a:xfrm>
            <a:off x="464195" y="654994"/>
            <a:ext cx="8402666" cy="1120010"/>
            <a:chOff x="0" y="0"/>
            <a:chExt cx="8402666" cy="1120010"/>
          </a:xfrm>
        </p:grpSpPr>
        <p:sp>
          <p:nvSpPr>
            <p:cNvPr id="878027379" name="" hidden="0"/>
            <p:cNvSpPr/>
            <p:nvPr isPhoto="0" userDrawn="0"/>
          </p:nvSpPr>
          <p:spPr bwMode="auto">
            <a:xfrm flipH="0" flipV="0">
              <a:off x="23341" y="0"/>
              <a:ext cx="5736247" cy="1120011"/>
            </a:xfrm>
            <a:prstGeom prst="rect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75000"/>
                  </a:schemeClr>
                </a:gs>
                <a:gs pos="100000">
                  <a:srgbClr val="B3E8FF"/>
                </a:gs>
              </a:gsLst>
              <a:lin ang="16200000" scaled="1"/>
            </a:gradFill>
            <a:ln w="9525" cap="flat" cmpd="sng" algn="ctr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9092120" name="" hidden="0"/>
            <p:cNvSpPr txBox="1"/>
            <p:nvPr isPhoto="0" userDrawn="0"/>
          </p:nvSpPr>
          <p:spPr bwMode="auto">
            <a:xfrm flipH="0" flipV="0">
              <a:off x="0" y="31878"/>
              <a:ext cx="5760704" cy="1055739"/>
            </a:xfrm>
            <a:prstGeom prst="rect">
              <a:avLst/>
            </a:prstGeom>
            <a:noFill/>
            <a:ln w="19049">
              <a:noFill/>
              <a:prstDash val="solid"/>
            </a:ln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marL="162719" indent="-162719" algn="l" defTabSz="457200">
                <a:lnSpc>
                  <a:spcPct val="100000"/>
                </a:lnSpc>
                <a:spcBef>
                  <a:spcPts val="563"/>
                </a:spcBef>
                <a:spcAft>
                  <a:spcPts val="0"/>
                </a:spcAft>
                <a:buFont typeface="Wingdings"/>
                <a:buChar char="w"/>
                <a:defRPr/>
              </a:pPr>
              <a:r>
                <a:rPr lang="en-GB" sz="1200" b="1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What impacts the vertex resolution</a:t>
              </a:r>
              <a:r>
                <a:rPr lang="en-GB" sz="1200" b="1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 </a:t>
              </a:r>
              <mc:AlternateContent xmlns:mc="http://schemas.openxmlformats.org/markup-compatibility/2006" xmlns:m="http://schemas.openxmlformats.org/officeDocument/2006/math">
                <mc:Choice xmlns:a14="http://schemas.microsoft.com/office/drawing/2010/main" Requires="a14">
                  <a14:m>
                    <m:oMathPara>
                      <m:oMathParaPr/>
                      <m:oMath>
                        <m:sSub>
                          <m:sSubPr>
                            <m:ctrlPr>
                              <a:rPr sz="1200" b="1" i="1" strike="noStrike">
                                <a:solidFill>
                                  <a:schemeClr val="accent5"/>
                                </a:solidFill>
                                <a:latin typeface="Cambria Math"/>
                                <a:ea typeface="Cambria Math"/>
                                <a:cs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bi"/>
                              </m:rPr>
                              <a:rPr lang="en-GB" sz="1200" u="none" strike="noStrike" cap="none" spc="0">
                                <a:solidFill>
                                  <a:schemeClr val="accent5"/>
                                </a:solidFill>
                                <a:latin typeface="Cambria Math"/>
                                <a:ea typeface="Cambria Math"/>
                                <a:cs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bi"/>
                              </m:rPr>
                              <a:rPr sz="1200" strike="noStrike" cap="none" spc="0">
                                <a:solidFill>
                                  <a:schemeClr val="accent5"/>
                                </a:solidFill>
                                <a:latin typeface="Cambria Math"/>
                                <a:ea typeface="Cambria Math"/>
                                <a:cs typeface="Cambria Math"/>
                              </a:rPr>
                              <m:t>v</m:t>
                            </m:r>
                          </m:sub>
                        </m:sSub>
                      </m:oMath>
                    </m:oMathPara>
                  </a14:m>
                </mc:Choice>
                <mc:Fallback/>
              </mc:AlternateContent>
              <a:r>
                <a:rPr lang="en-GB" sz="1200" b="1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? </a:t>
              </a:r>
              <a:endPara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endParaRPr>
            </a:p>
            <a:p>
              <a:pPr marL="162718" indent="-162718" algn="l" defTabSz="457200">
                <a:lnSpc>
                  <a:spcPct val="100000"/>
                </a:lnSpc>
                <a:spcBef>
                  <a:spcPts val="562"/>
                </a:spcBef>
                <a:spcAft>
                  <a:spcPts val="0"/>
                </a:spcAft>
                <a:buFont typeface="Wingdings"/>
                <a:buChar char="w"/>
                <a:defRPr/>
              </a:pPr>
              <a:r>
                <a:rPr lang="en-GB" sz="1200" b="1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 </a:t>
              </a:r>
              <a:r>
                <a:rPr lang="en-GB" sz="1200" b="1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What are the requirements for BGV gas target and tracker</a:t>
              </a: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, to:</a:t>
              </a:r>
              <a:endParaRPr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endParaRPr>
            </a:p>
            <a:p>
              <a:pPr marL="562770" lvl="1" indent="-162719" algn="l" defTabSz="457200">
                <a:lnSpc>
                  <a:spcPct val="100000"/>
                </a:lnSpc>
                <a:spcBef>
                  <a:spcPts val="563"/>
                </a:spcBef>
                <a:spcAft>
                  <a:spcPts val="0"/>
                </a:spcAft>
                <a:buFont typeface="Wingdings"/>
                <a:buChar char="w"/>
                <a:defRPr/>
              </a:pP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fulfilling performance specifications,</a:t>
              </a:r>
              <a:endPara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endParaRPr>
            </a:p>
            <a:p>
              <a:pPr marL="562770" lvl="1" indent="-162719" algn="l" defTabSz="457200">
                <a:lnSpc>
                  <a:spcPct val="100000"/>
                </a:lnSpc>
                <a:spcBef>
                  <a:spcPts val="563"/>
                </a:spcBef>
                <a:spcAft>
                  <a:spcPts val="0"/>
                </a:spcAft>
                <a:buFont typeface="Wingdings"/>
                <a:buChar char="w"/>
                <a:defRPr/>
              </a:pP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within the boundary conditions of: </a:t>
              </a: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feasibility of integrating it into the </a:t>
              </a: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LHC</a:t>
              </a: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?</a:t>
              </a:r>
              <a:endParaRPr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endParaRPr>
            </a:p>
          </p:txBody>
        </p:sp>
        <p:sp>
          <p:nvSpPr>
            <p:cNvPr id="2135470178" name="" hidden="0"/>
            <p:cNvSpPr txBox="1"/>
            <p:nvPr isPhoto="0" userDrawn="0"/>
          </p:nvSpPr>
          <p:spPr bwMode="auto">
            <a:xfrm flipH="0" flipV="0">
              <a:off x="6192507" y="322002"/>
              <a:ext cx="2210158" cy="731556"/>
            </a:xfrm>
            <a:prstGeom prst="rect">
              <a:avLst/>
            </a:prstGeom>
            <a:solidFill>
              <a:schemeClr val="bg1">
                <a:alpha val="99999"/>
              </a:schemeClr>
            </a:solidFill>
            <a:ln w="19049">
              <a:noFill/>
              <a:prstDash val="solid"/>
            </a:ln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 sz="1400" b="1">
                  <a:solidFill>
                    <a:schemeClr val="accent5"/>
                  </a:solidFill>
                </a:rPr>
                <a:t>answer with </a:t>
              </a:r>
              <a:r>
                <a:rPr sz="1400" b="1">
                  <a:solidFill>
                    <a:schemeClr val="accent5"/>
                  </a:solidFill>
                </a:rPr>
                <a:t>complete simulation study!</a:t>
              </a:r>
              <a:endParaRPr sz="1400" b="1">
                <a:solidFill>
                  <a:schemeClr val="accent5"/>
                </a:solidFill>
              </a:endParaRPr>
            </a:p>
            <a:p>
              <a:pPr algn="ctr">
                <a:defRPr/>
              </a:pPr>
              <a:endParaRPr sz="1400" b="1">
                <a:solidFill>
                  <a:schemeClr val="accent5"/>
                </a:solidFill>
              </a:endParaRPr>
            </a:p>
          </p:txBody>
        </p:sp>
        <p:sp>
          <p:nvSpPr>
            <p:cNvPr id="1634483869" name="" hidden="0"/>
            <p:cNvSpPr/>
            <p:nvPr isPhoto="0" userDrawn="0"/>
          </p:nvSpPr>
          <p:spPr bwMode="auto">
            <a:xfrm flipH="0" flipV="0">
              <a:off x="5759589" y="380046"/>
              <a:ext cx="495299" cy="317499"/>
            </a:xfrm>
            <a:prstGeom prst="rightArrow">
              <a:avLst>
                <a:gd name="adj1" fmla="val 50000"/>
                <a:gd name="adj2" fmla="val 47999"/>
              </a:avLst>
            </a:prstGeom>
            <a:solidFill>
              <a:schemeClr val="accent6">
                <a:lumMod val="60000"/>
                <a:lumOff val="40000"/>
                <a:alpha val="99999"/>
              </a:schemeClr>
            </a:solidFill>
            <a:ln w="12699" cap="flat" cmpd="sng" algn="ctr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/>
            </a:p>
          </p:txBody>
        </p:sp>
      </p:grpSp>
      <p:sp>
        <p:nvSpPr>
          <p:cNvPr id="227214873" name="" hidden="0"/>
          <p:cNvSpPr txBox="1"/>
          <p:nvPr isPhoto="0" userDrawn="0"/>
        </p:nvSpPr>
        <p:spPr bwMode="auto">
          <a:xfrm flipH="0" flipV="0">
            <a:off x="1493339" y="1945333"/>
            <a:ext cx="3346082" cy="27435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➡ </a:t>
            </a:r>
            <a:r>
              <a:rPr sz="1200">
                <a:solidFill>
                  <a:schemeClr val="accent5"/>
                </a:solidFill>
              </a:rPr>
              <a:t>simulation and reconstruction framework</a:t>
            </a:r>
            <a:endParaRPr sz="1200">
              <a:solidFill>
                <a:schemeClr val="accent5"/>
              </a:solidFill>
            </a:endParaRPr>
          </a:p>
        </p:txBody>
      </p:sp>
      <p:sp>
        <p:nvSpPr>
          <p:cNvPr id="168928205" name="" hidden="0"/>
          <p:cNvSpPr txBox="1"/>
          <p:nvPr isPhoto="0" userDrawn="0"/>
        </p:nvSpPr>
        <p:spPr bwMode="auto">
          <a:xfrm flipH="0" flipV="0">
            <a:off x="487545" y="3206960"/>
            <a:ext cx="3705887" cy="1260756"/>
          </a:xfrm>
          <a:prstGeom prst="rect">
            <a:avLst/>
          </a:prstGeom>
          <a:solidFill>
            <a:schemeClr val="accent6">
              <a:alpha val="48000"/>
            </a:schemeClr>
          </a:solidFill>
          <a:ln w="19049">
            <a:solidFill>
              <a:schemeClr val="accent5"/>
            </a:solidFill>
            <a:prstDash val="solid"/>
          </a:ln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 defTabSz="457200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Test important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design parameters and their impact on performance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:</a:t>
            </a:r>
            <a:endParaRPr lang="en-GB"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Detector dimensions, material budget, position resolution etc.</a:t>
            </a:r>
            <a:endParaRPr lang="en-GB"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Gas target extension, pressure, gas species etc. </a:t>
            </a:r>
            <a:endParaRPr lang="en-GB"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39056317" name="" hidden="0"/>
          <p:cNvSpPr/>
          <p:nvPr isPhoto="0" userDrawn="0"/>
        </p:nvSpPr>
        <p:spPr bwMode="auto">
          <a:xfrm flipH="0" flipV="0">
            <a:off x="4193252" y="3685642"/>
            <a:ext cx="495298" cy="317498"/>
          </a:xfrm>
          <a:prstGeom prst="rightArrow">
            <a:avLst>
              <a:gd name="adj1" fmla="val 50000"/>
              <a:gd name="adj2" fmla="val 47999"/>
            </a:avLst>
          </a:prstGeom>
          <a:gradFill>
            <a:gsLst>
              <a:gs pos="0">
                <a:schemeClr val="accent1">
                  <a:alpha val="65000"/>
                </a:schemeClr>
              </a:gs>
              <a:gs pos="100000">
                <a:schemeClr val="accent6">
                  <a:alpha val="65000"/>
                </a:schemeClr>
              </a:gs>
            </a:gsLst>
            <a:lin ang="10800000" scaled="1"/>
          </a:gradFill>
          <a:ln w="12699" cap="flat" cmpd="sng" algn="ctr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243441826" name="" hidden="0"/>
          <p:cNvSpPr txBox="1"/>
          <p:nvPr isPhoto="0" userDrawn="0"/>
        </p:nvSpPr>
        <p:spPr bwMode="auto">
          <a:xfrm flipH="0" flipV="0">
            <a:off x="4684134" y="3294798"/>
            <a:ext cx="4070635" cy="1084996"/>
          </a:xfrm>
          <a:prstGeom prst="rect">
            <a:avLst/>
          </a:prstGeom>
          <a:solidFill>
            <a:schemeClr val="accent1">
              <a:alpha val="67000"/>
            </a:schemeClr>
          </a:solidFill>
          <a:ln w="19049">
            <a:solidFill>
              <a:schemeClr val="accent5"/>
            </a:solidFill>
            <a:prstDash val="solid"/>
          </a:ln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spcBef>
                <a:spcPts val="283"/>
              </a:spcBef>
              <a:defRPr/>
            </a:pPr>
            <a:r>
              <a:rPr sz="1200" b="1">
                <a:solidFill>
                  <a:schemeClr val="accent5"/>
                </a:solidFill>
              </a:rPr>
              <a:t>Conclusions</a:t>
            </a:r>
            <a:endParaRPr sz="1200" b="1">
              <a:solidFill>
                <a:schemeClr val="accent5"/>
              </a:solidFill>
            </a:endParaRPr>
          </a:p>
          <a:p>
            <a:pPr marL="217793" indent="-217793">
              <a:spcBef>
                <a:spcPts val="283"/>
              </a:spcBef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Results point towards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possibility of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tracker with a high spatial resolution.</a:t>
            </a:r>
            <a:endParaRPr sz="1200">
              <a:solidFill>
                <a:schemeClr val="accent5"/>
              </a:solidFill>
            </a:endParaRPr>
          </a:p>
          <a:p>
            <a:pPr marL="217793" indent="-217793">
              <a:spcBef>
                <a:spcPts val="340"/>
              </a:spcBef>
              <a:buFont typeface="Wingdings"/>
              <a:buChar char="w"/>
              <a:defRPr/>
            </a:pPr>
            <a:r>
              <a:rPr sz="1200" b="1">
                <a:solidFill>
                  <a:schemeClr val="accent5"/>
                </a:solidFill>
              </a:rPr>
              <a:t>Extended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gas target</a:t>
            </a:r>
            <a:r>
              <a:rPr sz="1200" b="1">
                <a:solidFill>
                  <a:schemeClr val="accent5"/>
                </a:solidFill>
              </a:rPr>
              <a:t> </a:t>
            </a:r>
            <a:r>
              <a:rPr sz="1200">
                <a:solidFill>
                  <a:schemeClr val="accent5"/>
                </a:solidFill>
              </a:rPr>
              <a:t>not a show stopper - </a:t>
            </a:r>
            <a:br>
              <a:rPr sz="1200">
                <a:solidFill>
                  <a:schemeClr val="accent5"/>
                </a:solidFill>
              </a:rPr>
            </a:b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~1 m neon, with ~10</a:t>
            </a:r>
            <a:r>
              <a:rPr lang="en-GB" sz="1200" b="1" i="0" u="none" strike="noStrike" cap="none" spc="0" baseline="3000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-7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mbar</a:t>
            </a:r>
            <a:r>
              <a:rPr sz="1200">
                <a:solidFill>
                  <a:schemeClr val="accent5"/>
                </a:solidFill>
              </a:rPr>
              <a:t>.</a:t>
            </a:r>
            <a:endParaRPr sz="1200">
              <a:solidFill>
                <a:schemeClr val="accent5"/>
              </a:solidFill>
            </a:endParaRPr>
          </a:p>
        </p:txBody>
      </p:sp>
      <p:sp>
        <p:nvSpPr>
          <p:cNvPr id="350831258" name="" hidden="0"/>
          <p:cNvSpPr txBox="1"/>
          <p:nvPr isPhoto="0" userDrawn="0"/>
        </p:nvSpPr>
        <p:spPr bwMode="auto">
          <a:xfrm flipH="0" flipV="0">
            <a:off x="2013324" y="4553863"/>
            <a:ext cx="4409644" cy="2133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en-GB" sz="800" b="0" i="0" u="sng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  <a:hlinkClick r:id="rId4" tooltip="https://indico.cern.ch/event/1079026/contributions/4546345/attachments/2331686/3973652/BGV_HLLHC_BK_211021.pdf"/>
              </a:rPr>
              <a:t>➡</a:t>
            </a:r>
            <a:r>
              <a:rPr lang="en-GB" sz="800" b="0" i="0" u="sng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  <a:hlinkClick r:id="rId4" tooltip="https://indico.cern.ch/event/1079026/contributions/4546345/attachments/2331686/3973652/BGV_HLLHC_BK_211021.pdf"/>
              </a:rPr>
              <a:t> see: </a:t>
            </a:r>
            <a:r>
              <a:rPr lang="en-GB" sz="800" b="0" i="0" u="sng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  <a:hlinkClick r:id="rId4" tooltip="https://indico.cern.ch/event/1079026/contributions/4546345/attachments/2331686/3973652/BGV_HLLHC_BK_211021.pdf"/>
              </a:rPr>
              <a:t>BGV talk at 2021 Hilumi Collaboration Meeting</a:t>
            </a:r>
            <a:r>
              <a:rPr lang="en-GB" sz="8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</a:t>
            </a:r>
            <a:r>
              <a:rPr lang="en-GB" sz="800" b="0" i="0" u="sng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  <a:hlinkClick r:id="rId5" tooltip="https://cds.cern.ch/record/2815958/files/document.pdf"/>
              </a:rPr>
              <a:t>IBIC paper 2021</a:t>
            </a:r>
            <a:r>
              <a:rPr lang="en-GB" sz="8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or back-up slides.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30658960" name="" hidden="0"/>
          <p:cNvPicPr>
            <a:picLocks noChangeAspect="1"/>
          </p:cNvPicPr>
          <p:nvPr isPhoto="0" userDrawn="0"/>
        </p:nvPicPr>
        <p:blipFill>
          <a:blip r:embed="rId3"/>
          <a:srcRect l="4214" t="28803" r="4212" b="26765"/>
          <a:stretch/>
        </p:blipFill>
        <p:spPr bwMode="auto">
          <a:xfrm flipH="0" flipV="0">
            <a:off x="3543" y="868522"/>
            <a:ext cx="9145317" cy="2206388"/>
          </a:xfrm>
          <a:prstGeom prst="rect">
            <a:avLst/>
          </a:prstGeom>
        </p:spPr>
      </p:pic>
      <p:sp>
        <p:nvSpPr>
          <p:cNvPr id="368117173" name="" hidden="0"/>
          <p:cNvSpPr/>
          <p:nvPr isPhoto="0" userDrawn="0"/>
        </p:nvSpPr>
        <p:spPr bwMode="auto">
          <a:xfrm flipH="0" flipV="0">
            <a:off x="4572000" y="1352428"/>
            <a:ext cx="1074458" cy="374423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1609269281" name="" hidden="0"/>
          <p:cNvSpPr/>
          <p:nvPr isPhoto="0" userDrawn="0"/>
        </p:nvSpPr>
        <p:spPr bwMode="auto">
          <a:xfrm flipH="0" flipV="0">
            <a:off x="140503" y="2209192"/>
            <a:ext cx="8861670" cy="2359988"/>
          </a:xfrm>
          <a:prstGeom prst="rect">
            <a:avLst/>
          </a:prstGeom>
          <a:solidFill>
            <a:schemeClr val="bg1">
              <a:alpha val="84999"/>
            </a:schemeClr>
          </a:soli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1907088268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-6211" y="65186"/>
            <a:ext cx="7920000" cy="364932"/>
          </a:xfrm>
        </p:spPr>
        <p:txBody>
          <a:bodyPr/>
          <a:lstStyle/>
          <a:p>
            <a:pPr algn="ctr">
              <a:defRPr/>
            </a:pPr>
            <a:r>
              <a:rPr sz="2400"/>
              <a:t>BGV gas target &amp; chamber</a:t>
            </a:r>
            <a:endParaRPr/>
          </a:p>
        </p:txBody>
      </p:sp>
      <p:sp>
        <p:nvSpPr>
          <p:cNvPr id="1183082840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089565118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3482451-82ED-F4B0-327B-0B7EE21CC5AB}" type="slidenum">
              <a:rPr lang="fr-FR"/>
              <a:t/>
            </a:fld>
            <a:endParaRPr lang="fr-FR"/>
          </a:p>
        </p:txBody>
      </p:sp>
      <p:grpSp>
        <p:nvGrpSpPr>
          <p:cNvPr id="1300732945" name="" hidden="0"/>
          <p:cNvGrpSpPr/>
          <p:nvPr isPhoto="0" userDrawn="0"/>
        </p:nvGrpSpPr>
        <p:grpSpPr bwMode="auto">
          <a:xfrm flipH="0" flipV="0">
            <a:off x="4619304" y="2327919"/>
            <a:ext cx="4355990" cy="2241947"/>
            <a:chOff x="0" y="0"/>
            <a:chExt cx="4355990" cy="2241947"/>
          </a:xfrm>
        </p:grpSpPr>
        <p:pic>
          <p:nvPicPr>
            <p:cNvPr id="1121206216" name="" hidden="0"/>
            <p:cNvPicPr>
              <a:picLocks noChangeAspect="1"/>
            </p:cNvPicPr>
            <p:nvPr isPhoto="0" userDrawn="0"/>
          </p:nvPicPr>
          <p:blipFill>
            <a:blip r:embed="rId4"/>
            <a:stretch/>
          </p:blipFill>
          <p:spPr bwMode="auto">
            <a:xfrm flipH="0" flipV="0">
              <a:off x="0" y="0"/>
              <a:ext cx="4319839" cy="2241948"/>
            </a:xfrm>
            <a:prstGeom prst="rect">
              <a:avLst/>
            </a:prstGeom>
          </p:spPr>
        </p:pic>
        <p:sp>
          <p:nvSpPr>
            <p:cNvPr id="1115922286" name="" hidden="0"/>
            <p:cNvSpPr txBox="1"/>
            <p:nvPr isPhoto="0" userDrawn="0"/>
          </p:nvSpPr>
          <p:spPr bwMode="auto">
            <a:xfrm flipH="0" flipV="0">
              <a:off x="2466477" y="119135"/>
              <a:ext cx="1889512" cy="33531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800"/>
                <a:t>Molflow simulations of longitudinal gas density profile, </a:t>
              </a:r>
              <a:r>
                <a:rPr sz="800"/>
                <a:t>work by H. Guerin</a:t>
              </a:r>
              <a:endParaRPr sz="2000"/>
            </a:p>
          </p:txBody>
        </p:sp>
      </p:grpSp>
      <p:sp>
        <p:nvSpPr>
          <p:cNvPr id="50673730" name="" hidden="0"/>
          <p:cNvSpPr txBox="1"/>
          <p:nvPr isPhoto="0" userDrawn="0"/>
        </p:nvSpPr>
        <p:spPr bwMode="auto">
          <a:xfrm flipH="0" flipV="0">
            <a:off x="7841312" y="3089864"/>
            <a:ext cx="1097832" cy="30483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>
                <a:solidFill>
                  <a:schemeClr val="accent6">
                    <a:lumMod val="75000"/>
                  </a:schemeClr>
                </a:solidFill>
              </a:rPr>
              <a:t>Neon</a:t>
            </a:r>
            <a:endParaRPr sz="1400"/>
          </a:p>
        </p:txBody>
      </p:sp>
      <p:sp>
        <p:nvSpPr>
          <p:cNvPr id="704839112" name="" hidden="0"/>
          <p:cNvSpPr txBox="1"/>
          <p:nvPr isPhoto="0" userDrawn="0"/>
        </p:nvSpPr>
        <p:spPr bwMode="auto">
          <a:xfrm flipH="0" flipV="0">
            <a:off x="222754" y="2445530"/>
            <a:ext cx="4353518" cy="200933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1" marR="0" lvl="0" indent="-217791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Redesign of the demonstrator target - more compact. 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lvl="0" indent="-217791"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tx2"/>
                </a:solidFill>
                <a:latin typeface="Arial"/>
                <a:ea typeface="Arial"/>
                <a:cs typeface="Arial"/>
              </a:rPr>
              <a:t>Neon </a:t>
            </a:r>
            <a:r>
              <a:rPr lang="en-GB" sz="1200" b="0" i="0" u="none" strike="noStrike" cap="none" spc="0">
                <a:solidFill>
                  <a:schemeClr val="tx2"/>
                </a:solidFill>
                <a:latin typeface="Arial"/>
                <a:ea typeface="Arial"/>
                <a:cs typeface="Arial"/>
              </a:rPr>
              <a:t>gas injected on the tank via a capillary</a:t>
            </a:r>
            <a:r>
              <a:rPr sz="9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9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lvl="0" indent="-217791"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Distributed gas target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with density plateau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12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Δ</m:t>
                      </m:r>
                      <m:r>
                        <m:rPr/>
                        <a:rPr sz="12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z</m:t>
                      </m:r>
                    </m:oMath>
                  </m:oMathPara>
                </a14:m>
              </mc:Choice>
              <mc:Fallback/>
            </mc:AlternateContent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~ 1m.</a:t>
            </a:r>
            <a:endParaRPr lang="en-GB"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lvl="0" indent="-217791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10</a:t>
            </a:r>
            <a:r>
              <a:rPr lang="en-GB" sz="1200" b="1" i="0" u="none" strike="noStrike" cap="none" spc="0" baseline="3000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−7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mbar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at plateau ⇒ ~200 Hz inelastic collisions per bunch.</a:t>
            </a:r>
            <a:endParaRPr lang="en-GB"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lvl="0" indent="-217791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Gas tank design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: taking impedance, performance needs and mechanical stability into consideration.</a:t>
            </a:r>
            <a:endParaRPr sz="9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lvl="0" indent="-217791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Exit window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(0.9 mm to ~2 mm), aluminium alloy.</a:t>
            </a:r>
            <a:endParaRPr lang="en-GB"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lvl="0" indent="-217791" algn="l" defTabSz="457200">
              <a:lnSpc>
                <a:spcPct val="100000"/>
              </a:lnSpc>
              <a:spcBef>
                <a:spcPts val="33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Potential future upgrade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: gas curtain target.</a:t>
            </a:r>
            <a:endParaRPr lang="en-GB"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0" flipV="1">
            <a:off x="6639013" y="2840690"/>
            <a:ext cx="336549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483970944" name="" hidden="0"/>
          <p:cNvSpPr txBox="1"/>
          <p:nvPr isPhoto="0" userDrawn="0"/>
        </p:nvSpPr>
        <p:spPr bwMode="auto">
          <a:xfrm flipH="0" flipV="0">
            <a:off x="6610997" y="2841426"/>
            <a:ext cx="698024" cy="2438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en-GB" sz="10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~1m</a:t>
            </a:r>
            <a:endParaRPr/>
          </a:p>
        </p:txBody>
      </p:sp>
      <p:sp>
        <p:nvSpPr>
          <p:cNvPr id="538707628" name="" hidden="0"/>
          <p:cNvSpPr txBox="1"/>
          <p:nvPr isPhoto="0" userDrawn="0"/>
        </p:nvSpPr>
        <p:spPr bwMode="auto">
          <a:xfrm rot="0" flipH="0" flipV="0">
            <a:off x="4365744" y="430119"/>
            <a:ext cx="1285281" cy="259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100">
                <a:solidFill>
                  <a:schemeClr val="bg2">
                    <a:lumMod val="75000"/>
                  </a:schemeClr>
                </a:solidFill>
              </a:rPr>
              <a:t>gas injection</a:t>
            </a:r>
            <a:endParaRPr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389784589" name="" hidden="0"/>
          <p:cNvCxnSpPr>
            <a:cxnSpLocks/>
          </p:cNvCxnSpPr>
          <p:nvPr isPhoto="0" userDrawn="0"/>
        </p:nvCxnSpPr>
        <p:spPr bwMode="auto">
          <a:xfrm rot="0" flipH="0" flipV="0">
            <a:off x="4876688" y="660855"/>
            <a:ext cx="198424" cy="560074"/>
          </a:xfrm>
          <a:prstGeom prst="line">
            <a:avLst/>
          </a:prstGeom>
          <a:ln w="19049" cap="flat" cmpd="sng" algn="ctr">
            <a:solidFill>
              <a:schemeClr val="tx2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79967921" name="" hidden="0"/>
          <p:cNvSpPr txBox="1"/>
          <p:nvPr isPhoto="0" userDrawn="0"/>
        </p:nvSpPr>
        <p:spPr bwMode="auto">
          <a:xfrm rot="0" flipH="0" flipV="0">
            <a:off x="1758668" y="841653"/>
            <a:ext cx="772726" cy="2438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000"/>
              <a:t>ion pump</a:t>
            </a:r>
            <a:endParaRPr/>
          </a:p>
        </p:txBody>
      </p:sp>
      <p:sp>
        <p:nvSpPr>
          <p:cNvPr id="406365321" name="" hidden="0"/>
          <p:cNvSpPr txBox="1"/>
          <p:nvPr isPhoto="0" userDrawn="0"/>
        </p:nvSpPr>
        <p:spPr bwMode="auto">
          <a:xfrm rot="0" flipH="0" flipV="0">
            <a:off x="-658" y="841653"/>
            <a:ext cx="772762" cy="2438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000"/>
              <a:t>ion pump</a:t>
            </a:r>
            <a:endParaRPr/>
          </a:p>
        </p:txBody>
      </p:sp>
      <p:sp>
        <p:nvSpPr>
          <p:cNvPr id="1490180521" name="" hidden="0"/>
          <p:cNvSpPr txBox="1"/>
          <p:nvPr isPhoto="0" userDrawn="0"/>
        </p:nvSpPr>
        <p:spPr bwMode="auto">
          <a:xfrm rot="0" flipH="0" flipV="0">
            <a:off x="8516094" y="841653"/>
            <a:ext cx="772762" cy="2438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000"/>
              <a:t>ion pump</a:t>
            </a:r>
            <a:endParaRPr/>
          </a:p>
        </p:txBody>
      </p:sp>
      <p:sp>
        <p:nvSpPr>
          <p:cNvPr id="1153690792" name="" hidden="0"/>
          <p:cNvSpPr txBox="1"/>
          <p:nvPr isPhoto="0" userDrawn="0"/>
        </p:nvSpPr>
        <p:spPr bwMode="auto">
          <a:xfrm rot="0" flipH="0" flipV="0">
            <a:off x="6538330" y="746584"/>
            <a:ext cx="772798" cy="2438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000"/>
              <a:t>ion pump</a:t>
            </a:r>
            <a:endParaRPr/>
          </a:p>
        </p:txBody>
      </p:sp>
      <p:sp>
        <p:nvSpPr>
          <p:cNvPr id="1810914755" name="" hidden="0"/>
          <p:cNvSpPr txBox="1"/>
          <p:nvPr isPhoto="0" userDrawn="0"/>
        </p:nvSpPr>
        <p:spPr bwMode="auto">
          <a:xfrm flipH="0" flipV="0">
            <a:off x="7378691" y="605396"/>
            <a:ext cx="1765966" cy="2133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/>
              <a:t>drawing by M.T. Ramos Garcia </a:t>
            </a:r>
            <a:endParaRPr sz="2000"/>
          </a:p>
        </p:txBody>
      </p:sp>
      <p:sp>
        <p:nvSpPr>
          <p:cNvPr id="1409297573" name="" hidden="0"/>
          <p:cNvSpPr/>
          <p:nvPr isPhoto="0" userDrawn="0"/>
        </p:nvSpPr>
        <p:spPr bwMode="auto">
          <a:xfrm flipH="0" flipV="0">
            <a:off x="3319554" y="1352428"/>
            <a:ext cx="1297542" cy="785147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1124177844" name="" hidden="0"/>
          <p:cNvSpPr/>
          <p:nvPr isPhoto="0" userDrawn="0"/>
        </p:nvSpPr>
        <p:spPr bwMode="auto">
          <a:xfrm rot="5399909" flipH="0" flipV="0">
            <a:off x="3908376" y="1176277"/>
            <a:ext cx="119899" cy="1091045"/>
          </a:xfrm>
          <a:prstGeom prst="rightBrace">
            <a:avLst>
              <a:gd name="adj1" fmla="val 67177"/>
              <a:gd name="adj2" fmla="val 50000"/>
            </a:avLst>
          </a:prstGeom>
          <a:noFill/>
          <a:ln w="19049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1053204821" name="" hidden="0"/>
          <p:cNvSpPr txBox="1"/>
          <p:nvPr isPhoto="0" userDrawn="0"/>
        </p:nvSpPr>
        <p:spPr bwMode="auto">
          <a:xfrm flipH="0" flipV="0">
            <a:off x="2922633" y="1773578"/>
            <a:ext cx="2152479" cy="3962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000">
                <a:solidFill>
                  <a:schemeClr val="accent3">
                    <a:lumMod val="60000"/>
                    <a:lumOff val="40000"/>
                  </a:schemeClr>
                </a:solidFill>
              </a:rPr>
              <a:t>detector beam pipe with</a:t>
            </a:r>
            <a:endParaRPr sz="100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sz="1000">
                <a:solidFill>
                  <a:schemeClr val="accent3">
                    <a:lumMod val="60000"/>
                    <a:lumOff val="40000"/>
                  </a:schemeClr>
                </a:solidFill>
              </a:rPr>
              <a:t>reduced diameter</a:t>
            </a:r>
            <a:endParaRPr/>
          </a:p>
        </p:txBody>
      </p:sp>
      <p:cxnSp>
        <p:nvCxnSpPr>
          <p:cNvPr id="2131422199" name="" hidden="0"/>
          <p:cNvCxnSpPr>
            <a:cxnSpLocks/>
          </p:cNvCxnSpPr>
          <p:nvPr isPhoto="0" userDrawn="0"/>
        </p:nvCxnSpPr>
        <p:spPr bwMode="auto">
          <a:xfrm flipH="1" flipV="1">
            <a:off x="91829" y="1220931"/>
            <a:ext cx="9052828" cy="0"/>
          </a:xfrm>
          <a:prstGeom prst="line">
            <a:avLst/>
          </a:prstGeom>
          <a:ln w="19049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494475262" name="TextBox 36" hidden="0"/>
          <p:cNvSpPr txBox="1"/>
          <p:nvPr isPhoto="0" userDrawn="0"/>
        </p:nvSpPr>
        <p:spPr bwMode="auto">
          <a:xfrm rot="0" flipH="0" flipV="0">
            <a:off x="4711603" y="1467735"/>
            <a:ext cx="793933" cy="25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100">
                <a:solidFill>
                  <a:schemeClr val="accent2"/>
                </a:solidFill>
              </a:rPr>
              <a:t>700 mm</a:t>
            </a:r>
            <a:endParaRPr sz="1100"/>
          </a:p>
        </p:txBody>
      </p:sp>
      <p:sp>
        <p:nvSpPr>
          <p:cNvPr id="1246404352" name="Left Brace 21" hidden="0"/>
          <p:cNvSpPr/>
          <p:nvPr isPhoto="0" userDrawn="0"/>
        </p:nvSpPr>
        <p:spPr bwMode="auto">
          <a:xfrm rot="5399909" flipH="1" flipV="0">
            <a:off x="5034512" y="978785"/>
            <a:ext cx="143073" cy="977900"/>
          </a:xfrm>
          <a:prstGeom prst="leftBrace">
            <a:avLst>
              <a:gd name="adj1" fmla="val 8333"/>
              <a:gd name="adj2" fmla="val 50000"/>
            </a:avLst>
          </a:prstGeom>
          <a:ln w="12699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77399064" name="Left Brace 21" hidden="0"/>
          <p:cNvSpPr/>
          <p:nvPr isPhoto="0" userDrawn="0"/>
        </p:nvSpPr>
        <p:spPr bwMode="auto">
          <a:xfrm rot="5399909" flipH="1" flipV="0">
            <a:off x="3666888" y="1086209"/>
            <a:ext cx="143065" cy="762300"/>
          </a:xfrm>
          <a:prstGeom prst="leftBrace">
            <a:avLst>
              <a:gd name="adj1" fmla="val 8333"/>
              <a:gd name="adj2" fmla="val 50000"/>
            </a:avLst>
          </a:prstGeom>
          <a:ln w="12699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42024017" name="Left Brace 21" hidden="0"/>
          <p:cNvSpPr/>
          <p:nvPr isPhoto="0" userDrawn="0"/>
        </p:nvSpPr>
        <p:spPr bwMode="auto">
          <a:xfrm rot="5399909" flipH="1" flipV="0">
            <a:off x="4276353" y="1239802"/>
            <a:ext cx="143064" cy="456629"/>
          </a:xfrm>
          <a:prstGeom prst="leftBrace">
            <a:avLst>
              <a:gd name="adj1" fmla="val 8333"/>
              <a:gd name="adj2" fmla="val 50000"/>
            </a:avLst>
          </a:prstGeom>
          <a:ln w="12699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21987271" name="TextBox 32" hidden="0"/>
          <p:cNvSpPr txBox="1"/>
          <p:nvPr isPhoto="0" userDrawn="0"/>
        </p:nvSpPr>
        <p:spPr bwMode="auto">
          <a:xfrm rot="0" flipH="0" flipV="0">
            <a:off x="3953788" y="1468116"/>
            <a:ext cx="788194" cy="25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100">
                <a:solidFill>
                  <a:schemeClr val="accent2"/>
                </a:solidFill>
              </a:rPr>
              <a:t>200 mm</a:t>
            </a:r>
            <a:endParaRPr sz="1100"/>
          </a:p>
        </p:txBody>
      </p:sp>
      <p:sp>
        <p:nvSpPr>
          <p:cNvPr id="1354053242" name="TextBox 33" hidden="0"/>
          <p:cNvSpPr txBox="1"/>
          <p:nvPr isPhoto="0" userDrawn="0"/>
        </p:nvSpPr>
        <p:spPr bwMode="auto">
          <a:xfrm rot="0" flipH="0" flipV="0">
            <a:off x="3371576" y="1467359"/>
            <a:ext cx="753611" cy="25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100">
                <a:solidFill>
                  <a:schemeClr val="accent2"/>
                </a:solidFill>
              </a:rPr>
              <a:t>550 mm</a:t>
            </a:r>
            <a:endParaRPr sz="1600"/>
          </a:p>
        </p:txBody>
      </p:sp>
      <p:sp>
        <p:nvSpPr>
          <p:cNvPr id="285408403" name="" hidden="0"/>
          <p:cNvSpPr/>
          <p:nvPr isPhoto="0" userDrawn="0"/>
        </p:nvSpPr>
        <p:spPr bwMode="auto">
          <a:xfrm flipH="0" flipV="0">
            <a:off x="5594997" y="1351674"/>
            <a:ext cx="1016001" cy="37442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1395732779" name="TextBox 36" hidden="0"/>
          <p:cNvSpPr txBox="1"/>
          <p:nvPr isPhoto="0" userDrawn="0"/>
        </p:nvSpPr>
        <p:spPr bwMode="auto">
          <a:xfrm rot="0" flipH="0" flipV="0">
            <a:off x="5626423" y="1467359"/>
            <a:ext cx="794040" cy="25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100">
                <a:solidFill>
                  <a:schemeClr val="accent2"/>
                </a:solidFill>
              </a:rPr>
              <a:t>727 mm</a:t>
            </a:r>
            <a:endParaRPr sz="1100"/>
          </a:p>
        </p:txBody>
      </p:sp>
      <p:sp>
        <p:nvSpPr>
          <p:cNvPr id="1825306871" name="Left Brace 21" hidden="0"/>
          <p:cNvSpPr/>
          <p:nvPr isPhoto="0" userDrawn="0"/>
        </p:nvSpPr>
        <p:spPr bwMode="auto">
          <a:xfrm rot="5399909" flipH="1" flipV="0">
            <a:off x="5967698" y="1023123"/>
            <a:ext cx="143073" cy="888473"/>
          </a:xfrm>
          <a:prstGeom prst="leftBrace">
            <a:avLst>
              <a:gd name="adj1" fmla="val 8333"/>
              <a:gd name="adj2" fmla="val 50000"/>
            </a:avLst>
          </a:prstGeom>
          <a:ln w="12699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95066691" name="" hidden="0"/>
          <p:cNvSpPr txBox="1"/>
          <p:nvPr isPhoto="0" userDrawn="0"/>
        </p:nvSpPr>
        <p:spPr bwMode="auto">
          <a:xfrm flipH="0" flipV="0">
            <a:off x="7311129" y="1001863"/>
            <a:ext cx="1767298" cy="2133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>
                <a:solidFill>
                  <a:schemeClr val="accent5"/>
                </a:solidFill>
              </a:rPr>
              <a:t>nominal LHC beam pipe</a:t>
            </a:r>
            <a:endParaRPr sz="2000">
              <a:solidFill>
                <a:schemeClr val="accent5"/>
              </a:solidFill>
            </a:endParaRPr>
          </a:p>
        </p:txBody>
      </p:sp>
      <p:sp>
        <p:nvSpPr>
          <p:cNvPr id="1184595294" name="" hidden="0"/>
          <p:cNvSpPr txBox="1"/>
          <p:nvPr isPhoto="0" userDrawn="0"/>
        </p:nvSpPr>
        <p:spPr bwMode="auto">
          <a:xfrm flipH="0" flipV="0">
            <a:off x="517469" y="1001862"/>
            <a:ext cx="1767333" cy="2133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>
                <a:solidFill>
                  <a:schemeClr val="accent5"/>
                </a:solidFill>
              </a:rPr>
              <a:t>nominal LHC beam pipe</a:t>
            </a:r>
            <a:endParaRPr sz="2000">
              <a:solidFill>
                <a:schemeClr val="accent5"/>
              </a:solidFill>
            </a:endParaRPr>
          </a:p>
        </p:txBody>
      </p:sp>
      <p:sp>
        <p:nvSpPr>
          <p:cNvPr id="480932304" name="" hidden="0"/>
          <p:cNvSpPr/>
          <p:nvPr isPhoto="0" userDrawn="0"/>
        </p:nvSpPr>
        <p:spPr bwMode="auto">
          <a:xfrm flipH="0" flipV="0">
            <a:off x="91829" y="1370580"/>
            <a:ext cx="2122529" cy="37442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419345389" name="Left Brace 21" hidden="0"/>
          <p:cNvSpPr/>
          <p:nvPr isPhoto="0" userDrawn="0"/>
        </p:nvSpPr>
        <p:spPr bwMode="auto">
          <a:xfrm rot="5399909" flipH="1" flipV="0">
            <a:off x="1074545" y="462540"/>
            <a:ext cx="143073" cy="2011149"/>
          </a:xfrm>
          <a:prstGeom prst="leftBrace">
            <a:avLst>
              <a:gd name="adj1" fmla="val 8333"/>
              <a:gd name="adj2" fmla="val 50000"/>
            </a:avLst>
          </a:prstGeom>
          <a:ln w="12699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rot="0" flipH="1" flipV="1">
            <a:off x="838612" y="452639"/>
            <a:ext cx="0" cy="37725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137728239" name="" hidden="0"/>
          <p:cNvCxnSpPr>
            <a:cxnSpLocks/>
          </p:cNvCxnSpPr>
          <p:nvPr isPhoto="0" userDrawn="0"/>
        </p:nvCxnSpPr>
        <p:spPr bwMode="auto">
          <a:xfrm rot="0" flipH="0" flipV="0">
            <a:off x="838612" y="829895"/>
            <a:ext cx="384784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785906605" name="" hidden="0"/>
          <p:cNvSpPr txBox="1"/>
          <p:nvPr isPhoto="0" userDrawn="0"/>
        </p:nvSpPr>
        <p:spPr bwMode="auto">
          <a:xfrm rot="0" flipH="0" flipV="0">
            <a:off x="791477" y="303832"/>
            <a:ext cx="259150" cy="274356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200"/>
              <a:t>y</a:t>
            </a:r>
            <a:endParaRPr/>
          </a:p>
        </p:txBody>
      </p:sp>
      <p:sp>
        <p:nvSpPr>
          <p:cNvPr id="321270273" name="" hidden="0"/>
          <p:cNvSpPr txBox="1"/>
          <p:nvPr isPhoto="0" userDrawn="0"/>
        </p:nvSpPr>
        <p:spPr bwMode="auto">
          <a:xfrm rot="0" flipH="0" flipV="0">
            <a:off x="1125361" y="589817"/>
            <a:ext cx="259150" cy="274356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200"/>
              <a:t>z</a:t>
            </a:r>
            <a:endParaRPr/>
          </a:p>
        </p:txBody>
      </p:sp>
      <p:sp>
        <p:nvSpPr>
          <p:cNvPr id="1938472923" name="TextBox 36" hidden="0"/>
          <p:cNvSpPr txBox="1"/>
          <p:nvPr isPhoto="0" userDrawn="0"/>
        </p:nvSpPr>
        <p:spPr bwMode="auto">
          <a:xfrm rot="0" flipH="0" flipV="0">
            <a:off x="748971" y="1522643"/>
            <a:ext cx="794220" cy="25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100">
                <a:solidFill>
                  <a:schemeClr val="accent2"/>
                </a:solidFill>
              </a:rPr>
              <a:t>1300 mm</a:t>
            </a:r>
            <a:endParaRPr sz="1100"/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1" flipV="0">
            <a:off x="4271125" y="868522"/>
            <a:ext cx="94619" cy="31737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25222749" name="TextBox 32" hidden="0"/>
          <p:cNvSpPr txBox="1"/>
          <p:nvPr isPhoto="0" userDrawn="0"/>
        </p:nvSpPr>
        <p:spPr bwMode="auto">
          <a:xfrm rot="0" flipH="0" flipV="0">
            <a:off x="4029486" y="660855"/>
            <a:ext cx="788482" cy="24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000">
                <a:solidFill>
                  <a:schemeClr val="accent2"/>
                </a:solidFill>
                <a:latin typeface="Liberation Sans"/>
                <a:ea typeface="Liberation Sans"/>
                <a:cs typeface="Liberation Sans"/>
              </a:rPr>
              <a:t>Ø</a:t>
            </a:r>
            <a:r>
              <a:rPr lang="en-GB" sz="1000">
                <a:solidFill>
                  <a:schemeClr val="accent2"/>
                </a:solidFill>
              </a:rPr>
              <a:t>45 mm</a:t>
            </a:r>
            <a:endParaRPr sz="1100"/>
          </a:p>
        </p:txBody>
      </p:sp>
      <p:cxnSp>
        <p:nvCxnSpPr>
          <p:cNvPr id="2003128790" name="" hidden="0"/>
          <p:cNvCxnSpPr>
            <a:cxnSpLocks/>
          </p:cNvCxnSpPr>
          <p:nvPr isPhoto="0" userDrawn="0"/>
        </p:nvCxnSpPr>
        <p:spPr bwMode="auto">
          <a:xfrm flipH="1" flipV="0">
            <a:off x="3482605" y="868522"/>
            <a:ext cx="94618" cy="31737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95322419" name="TextBox 32" hidden="0"/>
          <p:cNvSpPr txBox="1"/>
          <p:nvPr isPhoto="0" userDrawn="0"/>
        </p:nvSpPr>
        <p:spPr bwMode="auto">
          <a:xfrm rot="0" flipH="0" flipV="0">
            <a:off x="3240966" y="660855"/>
            <a:ext cx="788590" cy="24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000">
                <a:solidFill>
                  <a:schemeClr val="accent2"/>
                </a:solidFill>
                <a:latin typeface="Liberation Sans"/>
                <a:ea typeface="Liberation Sans"/>
                <a:cs typeface="Liberation Sans"/>
              </a:rPr>
              <a:t>Ø</a:t>
            </a:r>
            <a:r>
              <a:rPr lang="en-GB" sz="1000">
                <a:solidFill>
                  <a:schemeClr val="accent2"/>
                </a:solidFill>
              </a:rPr>
              <a:t>50 mm</a:t>
            </a:r>
            <a:endParaRPr sz="1100"/>
          </a:p>
        </p:txBody>
      </p:sp>
      <p:cxnSp>
        <p:nvCxnSpPr>
          <p:cNvPr id="1543670120" name="" hidden="0"/>
          <p:cNvCxnSpPr>
            <a:cxnSpLocks/>
          </p:cNvCxnSpPr>
          <p:nvPr isPhoto="0" userDrawn="0"/>
        </p:nvCxnSpPr>
        <p:spPr bwMode="auto">
          <a:xfrm flipH="1" flipV="0">
            <a:off x="6102997" y="868522"/>
            <a:ext cx="94618" cy="31737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74488219" name="TextBox 32" hidden="0"/>
          <p:cNvSpPr txBox="1"/>
          <p:nvPr isPhoto="0" userDrawn="0"/>
        </p:nvSpPr>
        <p:spPr bwMode="auto">
          <a:xfrm rot="0" flipH="0" flipV="0">
            <a:off x="5861359" y="660855"/>
            <a:ext cx="788626" cy="24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000">
                <a:solidFill>
                  <a:schemeClr val="accent2"/>
                </a:solidFill>
                <a:latin typeface="Liberation Sans"/>
                <a:ea typeface="Liberation Sans"/>
                <a:cs typeface="Liberation Sans"/>
              </a:rPr>
              <a:t>Ø</a:t>
            </a:r>
            <a:r>
              <a:rPr lang="en-GB" sz="1000">
                <a:solidFill>
                  <a:schemeClr val="accent2"/>
                </a:solidFill>
              </a:rPr>
              <a:t>50 mm</a:t>
            </a:r>
            <a:endParaRPr sz="1100"/>
          </a:p>
        </p:txBody>
      </p:sp>
      <p:cxnSp>
        <p:nvCxnSpPr>
          <p:cNvPr id="261062486" name="" hidden="0"/>
          <p:cNvCxnSpPr>
            <a:cxnSpLocks/>
          </p:cNvCxnSpPr>
          <p:nvPr isPhoto="0" userDrawn="0"/>
        </p:nvCxnSpPr>
        <p:spPr bwMode="auto">
          <a:xfrm flipH="1" flipV="0">
            <a:off x="5410918" y="843177"/>
            <a:ext cx="94618" cy="31737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767137723" name="TextBox 32" hidden="0"/>
          <p:cNvSpPr txBox="1"/>
          <p:nvPr isPhoto="0" userDrawn="0"/>
        </p:nvSpPr>
        <p:spPr bwMode="auto">
          <a:xfrm rot="0" flipH="0" flipV="0">
            <a:off x="5169279" y="635511"/>
            <a:ext cx="788734" cy="24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000">
                <a:solidFill>
                  <a:schemeClr val="accent2"/>
                </a:solidFill>
                <a:latin typeface="Liberation Sans"/>
                <a:ea typeface="Liberation Sans"/>
                <a:cs typeface="Liberation Sans"/>
              </a:rPr>
              <a:t>Ø130</a:t>
            </a:r>
            <a:r>
              <a:rPr lang="en-GB" sz="1000">
                <a:solidFill>
                  <a:schemeClr val="accent2"/>
                </a:solidFill>
              </a:rPr>
              <a:t> mm</a:t>
            </a:r>
            <a:endParaRPr sz="1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5596517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436110" y="-17401"/>
            <a:ext cx="7920000" cy="540000"/>
          </a:xfrm>
        </p:spPr>
        <p:txBody>
          <a:bodyPr/>
          <a:lstStyle/>
          <a:p>
            <a:pPr>
              <a:defRPr/>
            </a:pPr>
            <a:r>
              <a:rPr sz="2200"/>
              <a:t>A BGV tracker based on silicon hybrid pixel detectors</a:t>
            </a:r>
            <a:endParaRPr sz="2200"/>
          </a:p>
        </p:txBody>
      </p:sp>
      <p:sp>
        <p:nvSpPr>
          <p:cNvPr id="1515844362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12th Hilumi Collaboration Meeting, Uppsala, 22nd September 2022</a:t>
            </a:r>
            <a:endParaRPr/>
          </a:p>
        </p:txBody>
      </p:sp>
      <p:sp>
        <p:nvSpPr>
          <p:cNvPr id="1962216093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419CE0A-9076-DBFA-DCC0-83C6B44D014F}" type="slidenum">
              <a:rPr lang="fr-FR"/>
              <a:t/>
            </a:fld>
            <a:endParaRPr lang="fr-FR"/>
          </a:p>
        </p:txBody>
      </p:sp>
      <p:sp>
        <p:nvSpPr>
          <p:cNvPr id="290504666" name="" hidden="0"/>
          <p:cNvSpPr txBox="1"/>
          <p:nvPr isPhoto="0" userDrawn="0"/>
        </p:nvSpPr>
        <p:spPr bwMode="auto">
          <a:xfrm flipH="0" flipV="0">
            <a:off x="347703" y="777494"/>
            <a:ext cx="4663128" cy="136795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21" marR="0" indent="-239821" algn="l" defTabSz="457200">
              <a:lnSpc>
                <a:spcPct val="100000"/>
              </a:lnSpc>
              <a:spcBef>
                <a:spcPts val="56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i="0" strike="noStrike" cap="none" spc="0">
                <a:solidFill>
                  <a:schemeClr val="accent5"/>
                </a:solidFill>
              </a:rPr>
              <a:t>Design based on the </a:t>
            </a:r>
            <a:r>
              <a:rPr sz="1200" b="1" i="0" strike="noStrike" cap="none" spc="0">
                <a:solidFill>
                  <a:schemeClr val="accent5"/>
                </a:solidFill>
              </a:rPr>
              <a:t>ATLAS ITk HiLumi upgrade</a:t>
            </a:r>
            <a:r>
              <a:rPr sz="1200" i="0" strike="noStrike" cap="none" spc="0">
                <a:solidFill>
                  <a:schemeClr val="accent5"/>
                </a:solidFill>
              </a:rPr>
              <a:t>.</a:t>
            </a:r>
            <a:endParaRPr sz="1200" i="0" strike="noStrike" cap="none" spc="0">
              <a:solidFill>
                <a:schemeClr val="accent5"/>
              </a:solidFill>
            </a:endParaRPr>
          </a:p>
          <a:p>
            <a:pPr marL="239820" marR="0" indent="-239820" algn="l" defTabSz="457200">
              <a:lnSpc>
                <a:spcPct val="100000"/>
              </a:lnSpc>
              <a:spcBef>
                <a:spcPts val="56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Timepix technology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: robust and widely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used detectors.</a:t>
            </a:r>
            <a:b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</a:b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XP within Beam Instrumentation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group.</a:t>
            </a:r>
            <a:endParaRPr lang="en-GB"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39820" marR="0" lvl="1" indent="-239820" algn="l" defTabSz="457200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1" i="0" strike="noStrike" cap="none" spc="0">
                <a:solidFill>
                  <a:schemeClr val="accent5"/>
                </a:solidFill>
              </a:rPr>
              <a:t>DAQ:</a:t>
            </a:r>
            <a:endParaRPr sz="1200" b="1" i="0" strike="noStrike" cap="none" spc="0">
              <a:solidFill>
                <a:schemeClr val="accent5"/>
              </a:solidFill>
            </a:endParaRPr>
          </a:p>
          <a:p>
            <a:pPr marL="639868" marR="0" lvl="2" indent="-239819" algn="l" defTabSz="457200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Read-out system based on BGI read-out.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639868" marR="0" lvl="2" indent="-239819" algn="l" defTabSz="457200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CPU farm in service tunnel for event reconstruction.</a:t>
            </a:r>
            <a:r>
              <a:rPr lang="en-GB" sz="11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a:endParaRPr lang="en-GB" sz="11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692170364" name="" hidden="0"/>
          <p:cNvPicPr>
            <a:picLocks noChangeAspect="1"/>
          </p:cNvPicPr>
          <p:nvPr isPhoto="0" userDrawn="0"/>
        </p:nvPicPr>
        <p:blipFill>
          <a:blip r:embed="rId3"/>
          <a:srcRect l="0" t="17727" r="0" b="0"/>
          <a:stretch/>
        </p:blipFill>
        <p:spPr bwMode="auto">
          <a:xfrm rot="0" flipH="0" flipV="0">
            <a:off x="540019" y="2363931"/>
            <a:ext cx="3589798" cy="2270108"/>
          </a:xfrm>
          <a:prstGeom prst="rect">
            <a:avLst/>
          </a:prstGeom>
        </p:spPr>
      </p:pic>
      <p:sp>
        <p:nvSpPr>
          <p:cNvPr id="159214549" name="" hidden="0"/>
          <p:cNvSpPr txBox="1"/>
          <p:nvPr isPhoto="0" userDrawn="0"/>
        </p:nvSpPr>
        <p:spPr bwMode="auto">
          <a:xfrm rot="0" flipH="0" flipV="0">
            <a:off x="1982930" y="3445281"/>
            <a:ext cx="2298071" cy="2133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/>
              <a:t>modules mounted on both sides of rings</a:t>
            </a:r>
            <a:endParaRPr/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rot="0" flipH="0" flipV="1">
            <a:off x="1089496" y="2363931"/>
            <a:ext cx="2141231" cy="0"/>
          </a:xfrm>
          <a:prstGeom prst="line">
            <a:avLst/>
          </a:prstGeom>
          <a:ln w="19049" cap="flat" cmpd="sng" algn="ctr">
            <a:solidFill>
              <a:schemeClr val="tx1"/>
            </a:solidFill>
            <a:prstDash val="solid"/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240405136" name="" hidden="0"/>
          <p:cNvSpPr txBox="1"/>
          <p:nvPr isPhoto="0" userDrawn="0"/>
        </p:nvSpPr>
        <p:spPr bwMode="auto">
          <a:xfrm rot="0" flipH="0" flipV="0">
            <a:off x="1982930" y="2145892"/>
            <a:ext cx="696284" cy="2438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/>
              <a:t>610 mm</a:t>
            </a:r>
            <a:endParaRPr sz="1600"/>
          </a:p>
        </p:txBody>
      </p:sp>
      <p:pic>
        <p:nvPicPr>
          <p:cNvPr id="32426406" name="" hidden="0"/>
          <p:cNvPicPr>
            <a:picLocks noChangeAspect="1"/>
          </p:cNvPicPr>
          <p:nvPr isPhoto="0" userDrawn="0"/>
        </p:nvPicPr>
        <p:blipFill>
          <a:blip r:embed="rId4"/>
          <a:srcRect l="21774" t="12814" r="23828" b="19208"/>
          <a:stretch/>
        </p:blipFill>
        <p:spPr bwMode="auto">
          <a:xfrm rot="0" flipH="0" flipV="0">
            <a:off x="4842271" y="422913"/>
            <a:ext cx="3844528" cy="4101892"/>
          </a:xfrm>
          <a:prstGeom prst="rect">
            <a:avLst/>
          </a:prstGeom>
        </p:spPr>
      </p:pic>
      <p:sp>
        <p:nvSpPr>
          <p:cNvPr id="1117728721" name="" hidden="0"/>
          <p:cNvSpPr txBox="1"/>
          <p:nvPr isPhoto="0" userDrawn="0"/>
        </p:nvSpPr>
        <p:spPr bwMode="auto">
          <a:xfrm rot="1887767" flipH="0" flipV="0">
            <a:off x="7619267" y="1812875"/>
            <a:ext cx="1432384" cy="3048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700"/>
              <a:t>Support structures preliminary</a:t>
            </a:r>
            <a:endParaRPr/>
          </a:p>
          <a:p>
            <a:pPr>
              <a:defRPr/>
            </a:pPr>
            <a:r>
              <a:rPr sz="700"/>
              <a:t>Drawing by M.T. Ramos Garcia </a:t>
            </a:r>
            <a:endParaRPr sz="700"/>
          </a:p>
        </p:txBody>
      </p:sp>
      <p:sp>
        <p:nvSpPr>
          <p:cNvPr id="417034866" name="" hidden="0"/>
          <p:cNvSpPr txBox="1"/>
          <p:nvPr isPhoto="0" userDrawn="0"/>
        </p:nvSpPr>
        <p:spPr bwMode="auto">
          <a:xfrm flipH="0" flipV="0">
            <a:off x="4396109" y="3411485"/>
            <a:ext cx="4470761" cy="1113318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19" marR="0" indent="-239819" algn="l" defTabSz="457200">
              <a:lnSpc>
                <a:spcPct val="100000"/>
              </a:lnSpc>
              <a:spcBef>
                <a:spcPts val="56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1" i="0" strike="noStrike" cap="none" spc="0">
                <a:solidFill>
                  <a:schemeClr val="accent5"/>
                </a:solidFill>
              </a:rPr>
              <a:t>Project planning on-going</a:t>
            </a:r>
            <a:r>
              <a:rPr sz="1200" i="0" strike="noStrike" cap="none" spc="0">
                <a:solidFill>
                  <a:schemeClr val="accent5"/>
                </a:solidFill>
              </a:rPr>
              <a:t>:</a:t>
            </a:r>
            <a:endParaRPr sz="900" i="0" strike="noStrike" cap="none" spc="0">
              <a:solidFill>
                <a:schemeClr val="accent5"/>
              </a:solidFill>
            </a:endParaRPr>
          </a:p>
          <a:p>
            <a:pPr marL="639870" marR="0" lvl="2" indent="-239820" algn="l" defTabSz="457200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i="0" strike="noStrike" cap="none" spc="0">
                <a:solidFill>
                  <a:schemeClr val="accent5"/>
                </a:solidFill>
              </a:rPr>
              <a:t>Module design &amp; building, support structure @</a:t>
            </a:r>
            <a:r>
              <a:rPr sz="1200" i="0" strike="noStrike" cap="none" spc="0">
                <a:solidFill>
                  <a:schemeClr val="accent5"/>
                </a:solidFill>
              </a:rPr>
              <a:t>Oxford</a:t>
            </a:r>
            <a:r>
              <a:rPr sz="1200" i="0" strike="noStrike" cap="none" spc="0">
                <a:solidFill>
                  <a:schemeClr val="accent5"/>
                </a:solidFill>
              </a:rPr>
              <a:t>.</a:t>
            </a:r>
            <a:endParaRPr sz="800" i="0" strike="noStrike" cap="none" spc="0">
              <a:solidFill>
                <a:schemeClr val="accent5"/>
              </a:solidFill>
            </a:endParaRPr>
          </a:p>
          <a:p>
            <a:pPr marL="639870" marR="0" lvl="2" indent="-239820" algn="l" defTabSz="457200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i="0" strike="noStrike" cap="none" spc="0">
                <a:solidFill>
                  <a:schemeClr val="accent5"/>
                </a:solidFill>
              </a:rPr>
              <a:t>Read-out, reconstruction software, commissioning @CERN.</a:t>
            </a:r>
            <a:endParaRPr sz="1200" i="0" strike="noStrike" cap="none" spc="0">
              <a:solidFill>
                <a:schemeClr val="accent5"/>
              </a:solidFill>
            </a:endParaRPr>
          </a:p>
          <a:p>
            <a:pPr marL="239820" marR="0" lvl="1" indent="-239820" algn="l" defTabSz="457200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i="0" strike="noStrike" cap="none" spc="0">
                <a:solidFill>
                  <a:schemeClr val="accent5"/>
                </a:solidFill>
              </a:rPr>
              <a:t>Installation could be foreseen in 2028.</a:t>
            </a:r>
            <a:endParaRPr sz="800" i="0" strike="noStrike" cap="none" spc="0">
              <a:solidFill>
                <a:schemeClr val="accent5"/>
              </a:solidFill>
            </a:endParaRPr>
          </a:p>
        </p:txBody>
      </p:sp>
      <p:sp>
        <p:nvSpPr>
          <p:cNvPr id="1705048734" name="" hidden="0"/>
          <p:cNvSpPr txBox="1"/>
          <p:nvPr isPhoto="0" userDrawn="0"/>
        </p:nvSpPr>
        <p:spPr bwMode="auto">
          <a:xfrm flipH="0" flipV="0">
            <a:off x="677700" y="392137"/>
            <a:ext cx="5601099" cy="274356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200" i="1">
                <a:solidFill>
                  <a:schemeClr val="accent5"/>
                </a:solidFill>
              </a:rPr>
              <a:t>Collaboration with Oxford University: D. Hynds and R. Plackett</a:t>
            </a:r>
            <a:endParaRPr sz="1600"/>
          </a:p>
        </p:txBody>
      </p:sp>
      <p:sp>
        <p:nvSpPr>
          <p:cNvPr id="1908514207" name="" hidden="0"/>
          <p:cNvSpPr txBox="1"/>
          <p:nvPr isPhoto="0" userDrawn="0"/>
        </p:nvSpPr>
        <p:spPr bwMode="auto">
          <a:xfrm flipH="0" flipV="0">
            <a:off x="6901511" y="777939"/>
            <a:ext cx="2233405" cy="4267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1100" b="1" i="0" strike="noStrike" cap="none" spc="0">
                <a:solidFill>
                  <a:schemeClr val="accent5"/>
                </a:solidFill>
              </a:rPr>
              <a:t>Around 120 timepix4 detectors, per device.</a:t>
            </a:r>
            <a:r>
              <a:rPr b="1" i="0" strike="noStrike" cap="none" spc="0">
                <a:solidFill>
                  <a:schemeClr val="accent5"/>
                </a:solidFill>
              </a:rPr>
              <a:t> </a:t>
            </a:r>
            <a:endParaRPr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0</Words>
  <Application>ONLYOFFICE/7.1.0.215</Application>
  <DocSecurity>0</DocSecurity>
  <PresentationFormat>On-screen Show (16:9)</PresentationFormat>
  <Paragraphs>0</Paragraphs>
  <Slides>37</Slides>
  <Notes>37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Manager/>
  <Company>APO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subject/>
  <dc:creator>André-Pierre OLIVIER</dc:creator>
  <cp:keywords/>
  <dc:description/>
  <dc:identifier/>
  <dc:language/>
  <cp:lastModifiedBy/>
  <cp:revision>78</cp:revision>
  <dcterms:created xsi:type="dcterms:W3CDTF">2016-02-12T09:02:01Z</dcterms:created>
  <dcterms:modified xsi:type="dcterms:W3CDTF">2022-09-22T06:11:21Z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