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63" r:id="rId2"/>
    <p:sldId id="1180" r:id="rId3"/>
    <p:sldId id="1182" r:id="rId4"/>
    <p:sldId id="1181" r:id="rId5"/>
    <p:sldId id="558" r:id="rId6"/>
    <p:sldId id="559" r:id="rId7"/>
    <p:sldId id="562" r:id="rId8"/>
    <p:sldId id="563" r:id="rId9"/>
    <p:sldId id="564" r:id="rId10"/>
    <p:sldId id="665" r:id="rId11"/>
    <p:sldId id="565" r:id="rId12"/>
    <p:sldId id="1135" r:id="rId13"/>
    <p:sldId id="1173" r:id="rId14"/>
    <p:sldId id="1137" r:id="rId15"/>
    <p:sldId id="1140" r:id="rId16"/>
    <p:sldId id="667" r:id="rId17"/>
    <p:sldId id="1158" r:id="rId18"/>
    <p:sldId id="1189" r:id="rId19"/>
    <p:sldId id="1174" r:id="rId20"/>
    <p:sldId id="1136" r:id="rId21"/>
    <p:sldId id="1175" r:id="rId22"/>
    <p:sldId id="1163" r:id="rId23"/>
    <p:sldId id="1164" r:id="rId24"/>
    <p:sldId id="1165" r:id="rId25"/>
    <p:sldId id="1166" r:id="rId26"/>
    <p:sldId id="1167" r:id="rId27"/>
    <p:sldId id="1168" r:id="rId28"/>
    <p:sldId id="1176" r:id="rId29"/>
    <p:sldId id="1188" r:id="rId30"/>
    <p:sldId id="1170" r:id="rId31"/>
    <p:sldId id="1177" r:id="rId32"/>
    <p:sldId id="1184" r:id="rId33"/>
    <p:sldId id="1185" r:id="rId34"/>
    <p:sldId id="1187" r:id="rId35"/>
    <p:sldId id="1178" r:id="rId36"/>
    <p:sldId id="1179" r:id="rId37"/>
    <p:sldId id="1141" r:id="rId38"/>
    <p:sldId id="1138" r:id="rId39"/>
    <p:sldId id="1139" r:id="rId40"/>
    <p:sldId id="1169" r:id="rId41"/>
    <p:sldId id="407" r:id="rId42"/>
    <p:sldId id="378" r:id="rId43"/>
    <p:sldId id="455" r:id="rId44"/>
    <p:sldId id="457" r:id="rId4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Jan Petrik" initials="JP" lastIdx="1" clrIdx="0">
    <p:extLst>
      <p:ext uri="{19B8F6BF-5375-455C-9EA6-DF929625EA0E}">
        <p15:presenceInfo xmlns:p15="http://schemas.microsoft.com/office/powerpoint/2012/main" userId="S-1-5-21-1526224874-1540688658-1361462980-6782950" providerId="AD"/>
      </p:ext>
    </p:extLst>
  </p:cmAuthor>
  <p:cmAuthor id="3" name="Paolo Ferracin" initials="PF" lastIdx="1" clrIdx="1">
    <p:extLst>
      <p:ext uri="{19B8F6BF-5375-455C-9EA6-DF929625EA0E}">
        <p15:presenceInfo xmlns:p15="http://schemas.microsoft.com/office/powerpoint/2012/main" userId="S-1-5-21-1715567821-1060284298-725345543-731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BE"/>
    <a:srgbClr val="08A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786" autoAdjust="0"/>
    <p:restoredTop sz="94660"/>
  </p:normalViewPr>
  <p:slideViewPr>
    <p:cSldViewPr snapToObjects="1" showGuides="1">
      <p:cViewPr varScale="1">
        <p:scale>
          <a:sx n="111" d="100"/>
          <a:sy n="111" d="100"/>
        </p:scale>
        <p:origin x="1584" y="10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854"/>
    </p:cViewPr>
  </p:sorterViewPr>
  <p:notesViewPr>
    <p:cSldViewPr snapToObjects="1">
      <p:cViewPr varScale="1">
        <p:scale>
          <a:sx n="121" d="100"/>
          <a:sy n="121" d="100"/>
        </p:scale>
        <p:origin x="75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990097"/>
            <a:ext cx="2664380" cy="1080000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278"/>
          <a:stretch/>
        </p:blipFill>
        <p:spPr>
          <a:xfrm>
            <a:off x="4186086" y="987640"/>
            <a:ext cx="2546154" cy="1080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13AF7AA-DCC1-49D7-AFC9-CFF742A0907F}"/>
              </a:ext>
            </a:extLst>
          </p:cNvPr>
          <p:cNvGrpSpPr/>
          <p:nvPr userDrawn="1"/>
        </p:nvGrpSpPr>
        <p:grpSpPr>
          <a:xfrm>
            <a:off x="6807360" y="908720"/>
            <a:ext cx="1365040" cy="1128708"/>
            <a:chOff x="1691680" y="1628800"/>
            <a:chExt cx="2016224" cy="166715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8B860F3-BE17-4AB8-B617-E1B00E3AA39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/>
            <a:srcRect l="4187" t="13254" r="66503" b="15381"/>
            <a:stretch/>
          </p:blipFill>
          <p:spPr>
            <a:xfrm>
              <a:off x="1691680" y="1628800"/>
              <a:ext cx="2016224" cy="14810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4F68E5C-C7D6-4A83-942F-BB5226300F1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/>
            <a:srcRect l="35347" t="61432" r="4963" b="15266"/>
            <a:stretch/>
          </p:blipFill>
          <p:spPr>
            <a:xfrm>
              <a:off x="1767191" y="3073805"/>
              <a:ext cx="1886227" cy="22214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73022" y="6265363"/>
            <a:ext cx="5458977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dirty="0"/>
              <a:t>Paolo Ferracin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91926" y="6261306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33"/>
          <a:stretch/>
        </p:blipFill>
        <p:spPr>
          <a:xfrm>
            <a:off x="1259632" y="6263451"/>
            <a:ext cx="1168023" cy="504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725F039-B72D-46E3-A5CC-8271924F0810}"/>
              </a:ext>
            </a:extLst>
          </p:cNvPr>
          <p:cNvGrpSpPr/>
          <p:nvPr userDrawn="1"/>
        </p:nvGrpSpPr>
        <p:grpSpPr>
          <a:xfrm>
            <a:off x="2435669" y="6261306"/>
            <a:ext cx="597356" cy="493935"/>
            <a:chOff x="1691680" y="1628800"/>
            <a:chExt cx="2016224" cy="166715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B86FA9-7466-46B3-B1E3-60149E2FBB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187" t="13254" r="66503" b="15381"/>
            <a:stretch/>
          </p:blipFill>
          <p:spPr>
            <a:xfrm>
              <a:off x="1691680" y="1628800"/>
              <a:ext cx="2016224" cy="1481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E30BA7-A8A1-4AD8-B62D-1EF4E52714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35347" t="61432" r="4963" b="15266"/>
            <a:stretch/>
          </p:blipFill>
          <p:spPr>
            <a:xfrm>
              <a:off x="1767191" y="3073805"/>
              <a:ext cx="1886227" cy="22214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4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it-IT" noProof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1463700" y="634925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/>
              <a:t>logo</a:t>
            </a:r>
          </a:p>
          <a:p>
            <a:pPr algn="ctr"/>
            <a:r>
              <a:rPr lang="en-GB" sz="900" dirty="0"/>
              <a:t>are</a:t>
            </a:r>
          </a:p>
        </p:txBody>
      </p:sp>
      <p:pic>
        <p:nvPicPr>
          <p:cNvPr id="9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822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MQXFA magnet assembly: lessons learnt from MQXFA07/08</a:t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80000" cy="1498104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P. Ferracin</a:t>
            </a:r>
          </a:p>
          <a:p>
            <a:endParaRPr lang="en-US" altLang="en-US" dirty="0">
              <a:solidFill>
                <a:schemeClr val="bg2"/>
              </a:solidFill>
            </a:endParaRPr>
          </a:p>
          <a:p>
            <a:r>
              <a:rPr lang="en-US" altLang="en-US" dirty="0">
                <a:solidFill>
                  <a:schemeClr val="bg2"/>
                </a:solidFill>
              </a:rPr>
              <a:t>on behalf of the MQXF collaboration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49"/>
            <a:ext cx="6480000" cy="7485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12th HL-LHC Collaboration Meeting </a:t>
            </a:r>
          </a:p>
          <a:p>
            <a:r>
              <a:rPr lang="en-US" dirty="0"/>
              <a:t>Uppsala, Sweden</a:t>
            </a:r>
          </a:p>
          <a:p>
            <a:r>
              <a:rPr lang="en-US" dirty="0"/>
              <a:t>September 19-22. 2022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949280"/>
            <a:ext cx="648072" cy="698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1261E-609D-44CA-B4E8-36AD2D7F5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gauges in MQXFA07-A08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30684-5C81-45B5-A85F-31F9020FC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150193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 major anomaly in </a:t>
            </a:r>
            <a:r>
              <a:rPr lang="en-US" dirty="0">
                <a:solidFill>
                  <a:schemeClr val="bg2"/>
                </a:solidFill>
              </a:rPr>
              <a:t>azimuthal pre-stress </a:t>
            </a:r>
            <a:r>
              <a:rPr lang="en-US" dirty="0"/>
              <a:t>of shell and coil</a:t>
            </a:r>
          </a:p>
          <a:p>
            <a:pPr lvl="1"/>
            <a:r>
              <a:rPr lang="en-US" dirty="0"/>
              <a:t>Nothing unusual in the coil unloading </a:t>
            </a:r>
          </a:p>
          <a:p>
            <a:pPr lvl="2"/>
            <a:r>
              <a:rPr lang="en-US" dirty="0"/>
              <a:t>However, measurements only on the RE (4 m from quenching)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49F73F-7C82-4DBB-AF17-6EA3735F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53C146-56A9-48C0-9D4B-5CE193E3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AE9D8D-CEBA-49B1-A7C5-548A0B336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16" y="2721139"/>
            <a:ext cx="6048672" cy="350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01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D0F80-71E8-453B-B926-F2F80A6EE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gauges in MQXFA07-A08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B155A-B774-4B1B-A73A-834F39B4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136464" cy="141771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“Suspicious” </a:t>
            </a:r>
            <a:r>
              <a:rPr lang="en-US" dirty="0">
                <a:solidFill>
                  <a:schemeClr val="bg2"/>
                </a:solidFill>
              </a:rPr>
              <a:t>coil </a:t>
            </a:r>
            <a:r>
              <a:rPr lang="en-US" i="1" dirty="0">
                <a:solidFill>
                  <a:schemeClr val="bg2"/>
                </a:solidFill>
              </a:rPr>
              <a:t>z </a:t>
            </a:r>
            <a:r>
              <a:rPr lang="en-US" dirty="0">
                <a:solidFill>
                  <a:schemeClr val="bg2"/>
                </a:solidFill>
              </a:rPr>
              <a:t>behavior </a:t>
            </a:r>
            <a:r>
              <a:rPr lang="en-US" dirty="0"/>
              <a:t>during loading/excitation, however</a:t>
            </a:r>
          </a:p>
          <a:p>
            <a:pPr lvl="1"/>
            <a:r>
              <a:rPr lang="en-US" dirty="0"/>
              <a:t>Visible also in some previous magnets</a:t>
            </a:r>
          </a:p>
          <a:p>
            <a:pPr lvl="1"/>
            <a:r>
              <a:rPr lang="en-US" dirty="0"/>
              <a:t>Not reproduced by any of the FE models</a:t>
            </a:r>
          </a:p>
          <a:p>
            <a:pPr lvl="1"/>
            <a:r>
              <a:rPr lang="en-US" dirty="0"/>
              <a:t>Again measured far from the quenching zone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DF3AC-3D27-45F7-9BF7-46EA2E015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AA8A9A-2B83-459C-A093-875247C8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A37FFF-EA63-4A20-8FD8-0A2069236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61" y="2748219"/>
            <a:ext cx="2987039" cy="16459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0EE44B-9DB9-4A2A-8C0A-B7108D1B6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537" y="4508930"/>
            <a:ext cx="2674463" cy="17373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507A03-170C-4448-96D8-5D109A1B41E1}"/>
              </a:ext>
            </a:extLst>
          </p:cNvPr>
          <p:cNvSpPr txBox="1"/>
          <p:nvPr/>
        </p:nvSpPr>
        <p:spPr>
          <a:xfrm>
            <a:off x="2442047" y="2344893"/>
            <a:ext cx="1261949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40FC51-176A-4AF3-B186-77DD0371B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768534"/>
            <a:ext cx="2987040" cy="16459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C506760-0AC3-4AD0-ADB0-6C9D714BD09E}"/>
              </a:ext>
            </a:extLst>
          </p:cNvPr>
          <p:cNvSpPr txBox="1"/>
          <p:nvPr/>
        </p:nvSpPr>
        <p:spPr>
          <a:xfrm>
            <a:off x="5652120" y="2344893"/>
            <a:ext cx="1261949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MQXFA08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2ABB35-97F5-439A-AFA1-439B0D450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4505446"/>
            <a:ext cx="2685788" cy="17408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1397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81F76-2ECF-4A49-A1E8-A27956D45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coil fabrication</a:t>
            </a:r>
            <a:br>
              <a:rPr lang="en-US" dirty="0"/>
            </a:br>
            <a:r>
              <a:rPr lang="en-US" dirty="0"/>
              <a:t>NCRs or off-normal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62A75-5CB0-4CF2-BE27-1E8BF9C30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70851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In MQXFA08, </a:t>
            </a:r>
            <a:r>
              <a:rPr lang="en-US" dirty="0">
                <a:solidFill>
                  <a:schemeClr val="bg2"/>
                </a:solidFill>
              </a:rPr>
              <a:t>splice</a:t>
            </a:r>
            <a:r>
              <a:rPr lang="en-US" dirty="0"/>
              <a:t> between the magnet negative lead, connected to inner layer LE Q3, and the test facility had resistance equal to 42 n</a:t>
            </a:r>
            <a:r>
              <a:rPr lang="en-US" dirty="0">
                <a:sym typeface="Symbol" panose="05050102010706020507" pitchFamily="18" charset="2"/>
              </a:rPr>
              <a:t></a:t>
            </a:r>
            <a:endParaRPr lang="en-US" dirty="0"/>
          </a:p>
          <a:p>
            <a:pPr lvl="1"/>
            <a:r>
              <a:rPr lang="en-US" dirty="0"/>
              <a:t>Thermal analysis from CERN did not show any significant impact on quench zone</a:t>
            </a:r>
          </a:p>
          <a:p>
            <a:r>
              <a:rPr lang="en-US" dirty="0"/>
              <a:t>A07 coil 214: </a:t>
            </a:r>
          </a:p>
          <a:p>
            <a:pPr lvl="1"/>
            <a:r>
              <a:rPr lang="en-US" dirty="0"/>
              <a:t>Some </a:t>
            </a:r>
            <a:r>
              <a:rPr lang="en-US" dirty="0">
                <a:solidFill>
                  <a:schemeClr val="bg2"/>
                </a:solidFill>
              </a:rPr>
              <a:t>strands popped out </a:t>
            </a:r>
            <a:r>
              <a:rPr lang="en-US" dirty="0"/>
              <a:t>during winding, then fixed, popped out overnight, fixed a second time</a:t>
            </a:r>
          </a:p>
          <a:p>
            <a:pPr lvl="2"/>
            <a:r>
              <a:rPr lang="en-US" dirty="0"/>
              <a:t>Occurred in previous coils</a:t>
            </a:r>
          </a:p>
          <a:p>
            <a:pPr lvl="1"/>
            <a:r>
              <a:rPr lang="en-US" dirty="0"/>
              <a:t>Affected by </a:t>
            </a:r>
            <a:r>
              <a:rPr lang="en-US" dirty="0">
                <a:solidFill>
                  <a:schemeClr val="bg2"/>
                </a:solidFill>
              </a:rPr>
              <a:t>COVID lockdown</a:t>
            </a:r>
            <a:r>
              <a:rPr lang="en-US" dirty="0"/>
              <a:t>: 14 weeks stop after winding &amp; curing of inner layer</a:t>
            </a:r>
          </a:p>
          <a:p>
            <a:r>
              <a:rPr lang="en-US" dirty="0"/>
              <a:t>A08 coil 213</a:t>
            </a:r>
          </a:p>
          <a:p>
            <a:pPr lvl="1"/>
            <a:r>
              <a:rPr lang="en-US" dirty="0"/>
              <a:t>Affected by </a:t>
            </a:r>
            <a:r>
              <a:rPr lang="en-US" dirty="0">
                <a:solidFill>
                  <a:schemeClr val="bg2"/>
                </a:solidFill>
              </a:rPr>
              <a:t>COVID lockdown</a:t>
            </a:r>
            <a:r>
              <a:rPr lang="en-US" dirty="0"/>
              <a:t>: 14 weeks stop in the reaction fixture, in the oven.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4B4A8-8664-461B-9498-01261E72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B8F413-96ED-42AD-A8D5-DA8E77F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8FB876-871F-4238-B206-24F750EB6D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86" b="12582"/>
          <a:stretch/>
        </p:blipFill>
        <p:spPr>
          <a:xfrm>
            <a:off x="4472052" y="3927712"/>
            <a:ext cx="4085309" cy="23575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8DDD2F-67F1-4B52-BDCD-7CF6CE7134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82" t="16759" r="304" b="15314"/>
          <a:stretch/>
        </p:blipFill>
        <p:spPr>
          <a:xfrm>
            <a:off x="323528" y="3927712"/>
            <a:ext cx="3591792" cy="23314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04334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297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26EC4-1825-4432-84F5-AF9DECFA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Disassembly: coil pack inspection</a:t>
            </a:r>
            <a:br>
              <a:rPr lang="en-US" dirty="0"/>
            </a:br>
            <a:r>
              <a:rPr lang="en-US" dirty="0"/>
              <a:t>Pole key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5EFA5-7E2E-4F44-868E-C2A5917CC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5434994" cy="159448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Spec. pole key gap (local </a:t>
            </a:r>
            <a:r>
              <a:rPr lang="en-US" dirty="0" err="1"/>
              <a:t>ave.</a:t>
            </a:r>
            <a:r>
              <a:rPr lang="en-US" dirty="0"/>
              <a:t> on cross-section)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0.200± 0.050 mm</a:t>
            </a:r>
          </a:p>
          <a:p>
            <a:r>
              <a:rPr lang="en-US" dirty="0"/>
              <a:t>Before to after the test</a:t>
            </a:r>
          </a:p>
          <a:p>
            <a:pPr lvl="1"/>
            <a:r>
              <a:rPr lang="en-US" dirty="0"/>
              <a:t>Q3 with an </a:t>
            </a:r>
            <a:r>
              <a:rPr lang="en-US" dirty="0">
                <a:solidFill>
                  <a:schemeClr val="bg2"/>
                </a:solidFill>
              </a:rPr>
              <a:t>very low </a:t>
            </a:r>
            <a:r>
              <a:rPr lang="en-US" dirty="0"/>
              <a:t>gap both before and after the test</a:t>
            </a:r>
          </a:p>
          <a:p>
            <a:pPr lvl="1"/>
            <a:r>
              <a:rPr lang="en-US" dirty="0"/>
              <a:t>Average decreased by about 0.100 mm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Same profiles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 </a:t>
            </a:r>
            <a:r>
              <a:rPr lang="en-US" dirty="0"/>
              <a:t>pre-load and test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D2A42-ED60-4110-B21E-67F9753E6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161F61-FB1A-4B22-90B4-670B90D94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766B5B-D71D-45EB-803B-000042C4D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50826"/>
            <a:ext cx="4572000" cy="33212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CC3A8DA-0768-4098-A2D8-34A27E34EB0A}"/>
              </a:ext>
            </a:extLst>
          </p:cNvPr>
          <p:cNvSpPr txBox="1"/>
          <p:nvPr/>
        </p:nvSpPr>
        <p:spPr>
          <a:xfrm>
            <a:off x="6046994" y="2708920"/>
            <a:ext cx="1479957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MQXFA07-p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E07A84-09C3-4D30-9ADC-391985F65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346" y="930281"/>
            <a:ext cx="2775580" cy="15944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4CA229-E5B7-438B-9496-DFBFB7516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50826"/>
            <a:ext cx="4572000" cy="33212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564A58-E714-4AF2-B4E6-3F85500B6773}"/>
              </a:ext>
            </a:extLst>
          </p:cNvPr>
          <p:cNvSpPr txBox="1"/>
          <p:nvPr/>
        </p:nvSpPr>
        <p:spPr>
          <a:xfrm>
            <a:off x="1547664" y="2708920"/>
            <a:ext cx="1261949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MQXFA07</a:t>
            </a:r>
          </a:p>
        </p:txBody>
      </p:sp>
    </p:spTree>
    <p:extLst>
      <p:ext uri="{BB962C8B-B14F-4D97-AF65-F5344CB8AC3E}">
        <p14:creationId xmlns:p14="http://schemas.microsoft.com/office/powerpoint/2010/main" val="3535837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212EBFA-E537-4130-9BFD-EE8392AF4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6704"/>
            <a:ext cx="4572000" cy="3319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67E3AE-F64C-40B5-B261-D745A40B5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73256"/>
            <a:ext cx="4572000" cy="3318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926EC4-1825-4432-84F5-AF9DECFA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Disassembly: coil pack inspection</a:t>
            </a:r>
            <a:br>
              <a:rPr lang="en-US" dirty="0"/>
            </a:br>
            <a:r>
              <a:rPr lang="en-US" dirty="0"/>
              <a:t>Pole key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5EFA5-7E2E-4F44-868E-C2A5917CC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5434994" cy="13457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Similar results </a:t>
            </a:r>
            <a:r>
              <a:rPr lang="en-US" dirty="0"/>
              <a:t>on MQXFA08</a:t>
            </a:r>
          </a:p>
          <a:p>
            <a:pPr lvl="1"/>
            <a:r>
              <a:rPr lang="en-US" dirty="0"/>
              <a:t>But not as dramatic as in A07-p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7D2A42-ED60-4110-B21E-67F9753E6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161F61-FB1A-4B22-90B4-670B90D94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564A58-E714-4AF2-B4E6-3F85500B6773}"/>
              </a:ext>
            </a:extLst>
          </p:cNvPr>
          <p:cNvSpPr txBox="1"/>
          <p:nvPr/>
        </p:nvSpPr>
        <p:spPr>
          <a:xfrm>
            <a:off x="1547664" y="2607372"/>
            <a:ext cx="1261949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C3A8DA-0768-4098-A2D8-34A27E34EB0A}"/>
              </a:ext>
            </a:extLst>
          </p:cNvPr>
          <p:cNvSpPr txBox="1"/>
          <p:nvPr/>
        </p:nvSpPr>
        <p:spPr>
          <a:xfrm>
            <a:off x="6046994" y="2607372"/>
            <a:ext cx="147995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MQXFA08-p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E07A84-09C3-4D30-9ADC-391985F65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346" y="930281"/>
            <a:ext cx="2775580" cy="159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3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38FF634-BEF7-41DE-8445-B4AF4A64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76321"/>
            <a:ext cx="4572000" cy="3318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14529-D600-4C6C-8123-9A5EDF032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Disassembly: coil pack inspection</a:t>
            </a:r>
            <a:br>
              <a:rPr lang="en-US" dirty="0"/>
            </a:br>
            <a:r>
              <a:rPr lang="en-US" dirty="0"/>
              <a:t>Pole key gap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C70261-8C5F-4171-87E5-B2A4EF8F6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9C86BE-68C7-4FD3-8C1A-56D9E2E4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57D8EA4-82B3-4FA6-9AD4-8AFB1E055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5544176" cy="138817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same conclusion could be drawn looking at the coil pack </a:t>
            </a:r>
            <a:r>
              <a:rPr lang="en-US" dirty="0">
                <a:solidFill>
                  <a:schemeClr val="bg2"/>
                </a:solidFill>
              </a:rPr>
              <a:t>dimensions</a:t>
            </a:r>
          </a:p>
          <a:p>
            <a:pPr lvl="1"/>
            <a:r>
              <a:rPr lang="en-US" dirty="0"/>
              <a:t>Significant </a:t>
            </a:r>
            <a:r>
              <a:rPr lang="en-US" dirty="0">
                <a:solidFill>
                  <a:schemeClr val="bg2"/>
                </a:solidFill>
              </a:rPr>
              <a:t>trapezoidal shape </a:t>
            </a:r>
          </a:p>
          <a:p>
            <a:pPr lvl="1"/>
            <a:r>
              <a:rPr lang="en-US" dirty="0"/>
              <a:t>No change from before to after test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0FC55E-F3EC-41E7-BF6E-6C62C978E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44112"/>
            <a:ext cx="4572000" cy="33171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E396681-8905-4771-A84B-0BA701D38CC9}"/>
              </a:ext>
            </a:extLst>
          </p:cNvPr>
          <p:cNvSpPr txBox="1"/>
          <p:nvPr/>
        </p:nvSpPr>
        <p:spPr>
          <a:xfrm>
            <a:off x="1039000" y="2607372"/>
            <a:ext cx="227927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MQXFA07 vs A07-p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8BF114-5FB0-470D-B48E-FBF77D7F20C1}"/>
              </a:ext>
            </a:extLst>
          </p:cNvPr>
          <p:cNvSpPr txBox="1"/>
          <p:nvPr/>
        </p:nvSpPr>
        <p:spPr>
          <a:xfrm>
            <a:off x="5647334" y="2607372"/>
            <a:ext cx="227927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MQXFA08 vs A08-p</a:t>
            </a:r>
          </a:p>
        </p:txBody>
      </p:sp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EFC06FFC-A358-452F-9602-6657743D4C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647" t="21224" r="32706" b="19151"/>
          <a:stretch/>
        </p:blipFill>
        <p:spPr>
          <a:xfrm>
            <a:off x="6809665" y="792823"/>
            <a:ext cx="1751506" cy="1751506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20D24D-5F6A-422B-81D9-8F1F3E8AD77A}"/>
              </a:ext>
            </a:extLst>
          </p:cNvPr>
          <p:cNvCxnSpPr>
            <a:cxnSpLocks/>
          </p:cNvCxnSpPr>
          <p:nvPr/>
        </p:nvCxnSpPr>
        <p:spPr>
          <a:xfrm>
            <a:off x="7020272" y="1412776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5C854F6-DD9F-4057-BD14-88F1852859A9}"/>
              </a:ext>
            </a:extLst>
          </p:cNvPr>
          <p:cNvCxnSpPr>
            <a:cxnSpLocks/>
          </p:cNvCxnSpPr>
          <p:nvPr/>
        </p:nvCxnSpPr>
        <p:spPr>
          <a:xfrm>
            <a:off x="7001342" y="1772816"/>
            <a:ext cx="13870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EB7F6CD-05D6-4444-A2C1-C70435324257}"/>
              </a:ext>
            </a:extLst>
          </p:cNvPr>
          <p:cNvSpPr txBox="1"/>
          <p:nvPr/>
        </p:nvSpPr>
        <p:spPr>
          <a:xfrm>
            <a:off x="6706807" y="122811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F96886-0CE4-4E40-BA17-24977A500066}"/>
              </a:ext>
            </a:extLst>
          </p:cNvPr>
          <p:cNvSpPr txBox="1"/>
          <p:nvPr/>
        </p:nvSpPr>
        <p:spPr>
          <a:xfrm>
            <a:off x="6707484" y="15881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589766-661E-42D9-B2DF-DF64143BBDB0}"/>
              </a:ext>
            </a:extLst>
          </p:cNvPr>
          <p:cNvSpPr txBox="1"/>
          <p:nvPr/>
        </p:nvSpPr>
        <p:spPr>
          <a:xfrm>
            <a:off x="8356249" y="121881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52F276-0057-4BE7-8589-B4AD94B0CE86}"/>
              </a:ext>
            </a:extLst>
          </p:cNvPr>
          <p:cNvSpPr txBox="1"/>
          <p:nvPr/>
        </p:nvSpPr>
        <p:spPr>
          <a:xfrm>
            <a:off x="8356926" y="15788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270947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5978-2965-4C3E-A546-A4A821238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coil-pack fabrication</a:t>
            </a:r>
            <a:br>
              <a:rPr lang="en-US" dirty="0"/>
            </a:br>
            <a:r>
              <a:rPr lang="en-US" dirty="0"/>
              <a:t>NCRs or off-normal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713E8-1129-4DCD-8F2D-F7541D365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9012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2"/>
                </a:solidFill>
              </a:rPr>
              <a:t>Changes</a:t>
            </a:r>
            <a:r>
              <a:rPr lang="en-US" dirty="0"/>
              <a:t> to magnet assembly procedures due to </a:t>
            </a:r>
            <a:r>
              <a:rPr lang="en-US" dirty="0" err="1"/>
              <a:t>Covid</a:t>
            </a:r>
            <a:r>
              <a:rPr lang="en-US" dirty="0"/>
              <a:t> requirements:</a:t>
            </a:r>
          </a:p>
          <a:p>
            <a:pPr lvl="1"/>
            <a:r>
              <a:rPr lang="en-US" dirty="0"/>
              <a:t>#1: change in </a:t>
            </a:r>
            <a:r>
              <a:rPr lang="en-US" dirty="0">
                <a:solidFill>
                  <a:schemeClr val="bg2"/>
                </a:solidFill>
              </a:rPr>
              <a:t>bolting procedure </a:t>
            </a:r>
            <a:r>
              <a:rPr lang="en-US" dirty="0"/>
              <a:t>for increasing tech distance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#2: the </a:t>
            </a:r>
            <a:r>
              <a:rPr lang="en-US" u="sng" dirty="0"/>
              <a:t>technician who had been leading the coil-pack assembly</a:t>
            </a:r>
            <a:r>
              <a:rPr lang="en-US" dirty="0"/>
              <a:t> operations up to magnet MQXFA05 was </a:t>
            </a:r>
            <a:r>
              <a:rPr lang="en-US" b="1" dirty="0"/>
              <a:t>removed from that task </a:t>
            </a:r>
            <a:r>
              <a:rPr lang="en-US" dirty="0"/>
              <a:t>(starting from MQXFA06) because not vaccinated.</a:t>
            </a:r>
          </a:p>
          <a:p>
            <a:r>
              <a:rPr lang="en-US" dirty="0"/>
              <a:t>Also, end-plate mis-aligned, so magnet </a:t>
            </a:r>
            <a:r>
              <a:rPr lang="en-US" dirty="0">
                <a:solidFill>
                  <a:schemeClr val="bg2"/>
                </a:solidFill>
              </a:rPr>
              <a:t>unloaded axially </a:t>
            </a:r>
            <a:r>
              <a:rPr lang="en-US" dirty="0"/>
              <a:t>and re-loaded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207315-D399-44C2-A2CF-4FA2F7CDF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ED001-308A-490F-8B88-E16A0233C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DC2708-C135-4D5F-AA71-5BB2CE309348}"/>
              </a:ext>
            </a:extLst>
          </p:cNvPr>
          <p:cNvPicPr/>
          <p:nvPr/>
        </p:nvPicPr>
        <p:blipFill rotWithShape="1">
          <a:blip r:embed="rId2"/>
          <a:srcRect l="49072" t="15775" r="39057" b="68095"/>
          <a:stretch/>
        </p:blipFill>
        <p:spPr bwMode="auto">
          <a:xfrm>
            <a:off x="2555776" y="2726713"/>
            <a:ext cx="1972816" cy="1122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Content Placeholder 22">
            <a:extLst>
              <a:ext uri="{FF2B5EF4-FFF2-40B4-BE49-F238E27FC236}">
                <a16:creationId xmlns:a16="http://schemas.microsoft.com/office/drawing/2014/main" id="{4A793BF7-E507-41E1-9D7A-84EF7C53B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043584"/>
            <a:ext cx="896190" cy="798645"/>
          </a:xfrm>
          <a:prstGeom prst="rect">
            <a:avLst/>
          </a:prstGeom>
        </p:spPr>
      </p:pic>
      <p:pic>
        <p:nvPicPr>
          <p:cNvPr id="8" name="Content Placeholder 22">
            <a:extLst>
              <a:ext uri="{FF2B5EF4-FFF2-40B4-BE49-F238E27FC236}">
                <a16:creationId xmlns:a16="http://schemas.microsoft.com/office/drawing/2014/main" id="{31D53C61-CAA9-4ACD-ACD4-8C00254E1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275856" y="3756390"/>
            <a:ext cx="896190" cy="8575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FA9AE1-7EE8-4FBF-956C-02A138981D67}"/>
              </a:ext>
            </a:extLst>
          </p:cNvPr>
          <p:cNvPicPr/>
          <p:nvPr/>
        </p:nvPicPr>
        <p:blipFill rotWithShape="1">
          <a:blip r:embed="rId2"/>
          <a:srcRect l="49072" t="15775" r="39057" b="68095"/>
          <a:stretch/>
        </p:blipFill>
        <p:spPr bwMode="auto">
          <a:xfrm>
            <a:off x="5025752" y="2726713"/>
            <a:ext cx="1972816" cy="1122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Content Placeholder 22">
            <a:extLst>
              <a:ext uri="{FF2B5EF4-FFF2-40B4-BE49-F238E27FC236}">
                <a16:creationId xmlns:a16="http://schemas.microsoft.com/office/drawing/2014/main" id="{59116E42-0518-4E48-878B-11EC70D55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832" y="2043584"/>
            <a:ext cx="896190" cy="798645"/>
          </a:xfrm>
          <a:prstGeom prst="rect">
            <a:avLst/>
          </a:prstGeom>
        </p:spPr>
      </p:pic>
      <p:pic>
        <p:nvPicPr>
          <p:cNvPr id="11" name="Content Placeholder 22">
            <a:extLst>
              <a:ext uri="{FF2B5EF4-FFF2-40B4-BE49-F238E27FC236}">
                <a16:creationId xmlns:a16="http://schemas.microsoft.com/office/drawing/2014/main" id="{2810EDA5-12AC-4BFE-8C90-675274979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5405748" y="3795597"/>
            <a:ext cx="904012" cy="8575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E61C42-29E8-427F-93BC-48373234B88F}"/>
              </a:ext>
            </a:extLst>
          </p:cNvPr>
          <p:cNvSpPr txBox="1"/>
          <p:nvPr/>
        </p:nvSpPr>
        <p:spPr>
          <a:xfrm>
            <a:off x="3227995" y="3215465"/>
            <a:ext cx="628377" cy="246221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74C863-3A8A-481E-A2B1-C981D9DEA120}"/>
              </a:ext>
            </a:extLst>
          </p:cNvPr>
          <p:cNvSpPr txBox="1"/>
          <p:nvPr/>
        </p:nvSpPr>
        <p:spPr>
          <a:xfrm>
            <a:off x="5697971" y="3195802"/>
            <a:ext cx="628377" cy="246221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A3768BE-CE8C-4AF3-B635-66D17569B9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16138" r="80945" b="44356"/>
          <a:stretch/>
        </p:blipFill>
        <p:spPr>
          <a:xfrm>
            <a:off x="283416" y="2492896"/>
            <a:ext cx="1491664" cy="176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05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81A48-6AF2-46CB-976C-CE08490AA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coil-pack fabrication</a:t>
            </a:r>
            <a:br>
              <a:rPr lang="en-US" dirty="0"/>
            </a:br>
            <a:r>
              <a:rPr lang="en-US" dirty="0"/>
              <a:t>NCRs or off-normal procedures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9139A-EFDA-428C-89C9-AB457371B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4752A-EE4B-4D22-9D45-3672896A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49C85F-21A1-4C00-A72F-D867FD997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308971"/>
            <a:ext cx="6634736" cy="48171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FF3A9F-16F4-4E2A-9ABE-89AE34B59CE3}"/>
              </a:ext>
            </a:extLst>
          </p:cNvPr>
          <p:cNvCxnSpPr/>
          <p:nvPr/>
        </p:nvCxnSpPr>
        <p:spPr>
          <a:xfrm>
            <a:off x="3347864" y="1412776"/>
            <a:ext cx="0" cy="38164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92B016-572F-4584-83C6-4EF4F58BF99C}"/>
              </a:ext>
            </a:extLst>
          </p:cNvPr>
          <p:cNvSpPr/>
          <p:nvPr/>
        </p:nvSpPr>
        <p:spPr>
          <a:xfrm>
            <a:off x="3419872" y="1412776"/>
            <a:ext cx="4330477" cy="3816424"/>
          </a:xfrm>
          <a:prstGeom prst="roundRect">
            <a:avLst/>
          </a:prstGeom>
          <a:solidFill>
            <a:schemeClr val="bg2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227FA2-4C78-4C7A-8C7B-C2D87407E139}"/>
              </a:ext>
            </a:extLst>
          </p:cNvPr>
          <p:cNvSpPr/>
          <p:nvPr/>
        </p:nvSpPr>
        <p:spPr>
          <a:xfrm>
            <a:off x="3995937" y="1169771"/>
            <a:ext cx="3826420" cy="4059429"/>
          </a:xfrm>
          <a:prstGeom prst="round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617255-5221-4A0B-91CF-D50C31E0B907}"/>
              </a:ext>
            </a:extLst>
          </p:cNvPr>
          <p:cNvSpPr txBox="1"/>
          <p:nvPr/>
        </p:nvSpPr>
        <p:spPr>
          <a:xfrm>
            <a:off x="1655530" y="106398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Covid</a:t>
            </a:r>
            <a:r>
              <a:rPr lang="en-US" dirty="0"/>
              <a:t> lockdown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23A41F-BD01-4511-97CC-F47A80163AE8}"/>
              </a:ext>
            </a:extLst>
          </p:cNvPr>
          <p:cNvSpPr txBox="1"/>
          <p:nvPr/>
        </p:nvSpPr>
        <p:spPr>
          <a:xfrm>
            <a:off x="3482784" y="179953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#1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7003DF-DC26-4F1F-81D8-66568442798F}"/>
              </a:ext>
            </a:extLst>
          </p:cNvPr>
          <p:cNvSpPr txBox="1"/>
          <p:nvPr/>
        </p:nvSpPr>
        <p:spPr>
          <a:xfrm>
            <a:off x="4432984" y="11084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#2</a:t>
            </a:r>
          </a:p>
        </p:txBody>
      </p:sp>
    </p:spTree>
    <p:extLst>
      <p:ext uri="{BB962C8B-B14F-4D97-AF65-F5344CB8AC3E}">
        <p14:creationId xmlns:p14="http://schemas.microsoft.com/office/powerpoint/2010/main" val="976965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53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CD288-BD07-43E4-BD2B-6C1D2E2A0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4AF59-4394-4BC9-A8A5-EABD5B62A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/>
              <a:t>: K. </a:t>
            </a:r>
            <a:r>
              <a:rPr lang="en-US" dirty="0" err="1"/>
              <a:t>Amm</a:t>
            </a:r>
            <a:r>
              <a:rPr lang="en-US" dirty="0"/>
              <a:t>, M. Anerella, A. Ben Yahia, H. </a:t>
            </a:r>
            <a:r>
              <a:rPr lang="en-US" dirty="0" err="1"/>
              <a:t>Hocker</a:t>
            </a:r>
            <a:r>
              <a:rPr lang="en-US" dirty="0"/>
              <a:t>, P. Joshi, J. Muratore, J. </a:t>
            </a:r>
            <a:r>
              <a:rPr lang="en-US" dirty="0" err="1"/>
              <a:t>Schmalzle</a:t>
            </a:r>
            <a:r>
              <a:rPr lang="en-US" dirty="0"/>
              <a:t>, H. Song,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>
                <a:sym typeface="Symbol"/>
              </a:rPr>
              <a:t>G. Ambrosio, G. Apollinari, M. Baldini, J. Blowers, R. Bossert, R. </a:t>
            </a:r>
            <a:r>
              <a:rPr lang="en-GB" altLang="en-US" dirty="0" err="1">
                <a:sym typeface="Symbol"/>
              </a:rPr>
              <a:t>Carcagno</a:t>
            </a:r>
            <a:r>
              <a:rPr lang="en-GB" altLang="en-US" dirty="0">
                <a:sym typeface="Symbol"/>
              </a:rPr>
              <a:t>, G. </a:t>
            </a:r>
            <a:r>
              <a:rPr lang="en-GB" altLang="en-US" dirty="0" err="1">
                <a:sym typeface="Symbol"/>
              </a:rPr>
              <a:t>Chlachidze</a:t>
            </a:r>
            <a:r>
              <a:rPr lang="en-GB" altLang="en-US" dirty="0">
                <a:sym typeface="Symbol"/>
              </a:rPr>
              <a:t>, J. DiMarco, S. </a:t>
            </a:r>
            <a:r>
              <a:rPr lang="en-GB" altLang="en-US" dirty="0" err="1">
                <a:sym typeface="Symbol"/>
              </a:rPr>
              <a:t>Feher</a:t>
            </a:r>
            <a:r>
              <a:rPr lang="en-GB" altLang="en-US" dirty="0">
                <a:sym typeface="Symbol"/>
              </a:rPr>
              <a:t>, S. </a:t>
            </a:r>
            <a:r>
              <a:rPr lang="en-GB" altLang="en-US" dirty="0" err="1">
                <a:sym typeface="Symbol"/>
              </a:rPr>
              <a:t>Krave</a:t>
            </a:r>
            <a:r>
              <a:rPr lang="en-GB" altLang="en-US" dirty="0">
                <a:sym typeface="Symbol"/>
              </a:rPr>
              <a:t>, V. Lombardo, </a:t>
            </a:r>
            <a:r>
              <a:rPr lang="en-US" dirty="0"/>
              <a:t>C. </a:t>
            </a:r>
            <a:r>
              <a:rPr lang="en-US" dirty="0" err="1"/>
              <a:t>Narug</a:t>
            </a:r>
            <a:r>
              <a:rPr lang="en-US" dirty="0"/>
              <a:t>, </a:t>
            </a:r>
            <a:r>
              <a:rPr lang="en-GB" altLang="en-US" dirty="0">
                <a:sym typeface="Symbol"/>
              </a:rPr>
              <a:t> A. </a:t>
            </a:r>
            <a:r>
              <a:rPr lang="en-GB" altLang="en-US" dirty="0" err="1">
                <a:sym typeface="Symbol"/>
              </a:rPr>
              <a:t>Nobrega</a:t>
            </a:r>
            <a:r>
              <a:rPr lang="en-GB" altLang="en-US" dirty="0">
                <a:sym typeface="Symbol"/>
              </a:rPr>
              <a:t>, V. </a:t>
            </a:r>
            <a:r>
              <a:rPr lang="en-GB" altLang="en-US" dirty="0" err="1">
                <a:sym typeface="Symbol"/>
              </a:rPr>
              <a:t>Marinozzi</a:t>
            </a:r>
            <a:r>
              <a:rPr lang="en-GB" altLang="en-US" dirty="0">
                <a:sym typeface="Symbol"/>
              </a:rPr>
              <a:t>, C. Orozco, T. Page M. Parker, S. </a:t>
            </a:r>
            <a:r>
              <a:rPr lang="en-GB" altLang="en-US" dirty="0" err="1">
                <a:sym typeface="Symbol"/>
              </a:rPr>
              <a:t>Stoynev</a:t>
            </a:r>
            <a:r>
              <a:rPr lang="en-GB" altLang="en-US" dirty="0">
                <a:sym typeface="Symbol"/>
              </a:rPr>
              <a:t>, T. Strauss, M. Turenne, D. </a:t>
            </a:r>
            <a:r>
              <a:rPr lang="en-GB" altLang="en-US" dirty="0" err="1">
                <a:sym typeface="Symbol"/>
              </a:rPr>
              <a:t>Turrioni</a:t>
            </a:r>
            <a:r>
              <a:rPr lang="en-GB" altLang="en-US" dirty="0">
                <a:sym typeface="Symbol"/>
              </a:rPr>
              <a:t>, A. </a:t>
            </a:r>
            <a:r>
              <a:rPr lang="en-GB" altLang="en-US" dirty="0" err="1">
                <a:sym typeface="Symbol"/>
              </a:rPr>
              <a:t>Vouris</a:t>
            </a:r>
            <a:r>
              <a:rPr lang="en-GB" altLang="en-US" dirty="0">
                <a:sym typeface="Symbol"/>
              </a:rPr>
              <a:t>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LBNL: </a:t>
            </a:r>
            <a:r>
              <a:rPr lang="en-US" dirty="0"/>
              <a:t>D. Cheng, P. Ferracin, L. Garcia Fajardo, E. Lee, M. </a:t>
            </a:r>
            <a:r>
              <a:rPr lang="en-US" dirty="0" err="1"/>
              <a:t>Marchevsky</a:t>
            </a:r>
            <a:r>
              <a:rPr lang="en-US" dirty="0"/>
              <a:t>, M. </a:t>
            </a:r>
            <a:r>
              <a:rPr lang="en-US" dirty="0" err="1"/>
              <a:t>Naus</a:t>
            </a:r>
            <a:r>
              <a:rPr lang="en-US" dirty="0"/>
              <a:t>, H. Pan, I. Pong, S. Prestemon, K. Ray, G. Sabbi, </a:t>
            </a:r>
            <a:r>
              <a:rPr lang="en-GB" altLang="en-US" dirty="0">
                <a:sym typeface="Symbol"/>
              </a:rPr>
              <a:t>G. Vallone, </a:t>
            </a:r>
            <a:r>
              <a:rPr lang="en-US" dirty="0"/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L. Cooley, J. Levitan, J. Lu, R. Walsh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A. Ballarino, M. Bajko, C. Barth, N. Bourcey, S. Izquierdo Bermudez, B. </a:t>
            </a:r>
            <a:r>
              <a:rPr lang="en-GB" altLang="en-US" dirty="0" err="1">
                <a:sym typeface="Symbol"/>
              </a:rPr>
              <a:t>Bulat</a:t>
            </a:r>
            <a:r>
              <a:rPr lang="en-GB" altLang="en-US" dirty="0">
                <a:sym typeface="Symbol"/>
              </a:rPr>
              <a:t>, M. </a:t>
            </a:r>
            <a:r>
              <a:rPr lang="en-GB" altLang="en-US" dirty="0" err="1">
                <a:sym typeface="Symbol"/>
              </a:rPr>
              <a:t>Cruovizier</a:t>
            </a:r>
            <a:r>
              <a:rPr lang="en-GB" altLang="en-US" dirty="0">
                <a:sym typeface="Symbol"/>
              </a:rPr>
              <a:t>, A. Devred, H. Felice, S. Ferradas Troitino, L. Fiscarelli, J. Fleiter, M. </a:t>
            </a:r>
            <a:r>
              <a:rPr lang="en-GB" altLang="en-US" dirty="0" err="1">
                <a:sym typeface="Symbol"/>
              </a:rPr>
              <a:t>Guinchard</a:t>
            </a:r>
            <a:r>
              <a:rPr lang="en-GB" altLang="en-US" dirty="0">
                <a:sym typeface="Symbol"/>
              </a:rPr>
              <a:t>, O. </a:t>
            </a:r>
            <a:r>
              <a:rPr lang="en-GB" altLang="en-US" dirty="0" err="1">
                <a:sym typeface="Symbol"/>
              </a:rPr>
              <a:t>Housiaux</a:t>
            </a:r>
            <a:r>
              <a:rPr lang="en-GB" altLang="en-US" dirty="0">
                <a:sym typeface="Symbol"/>
              </a:rPr>
              <a:t>, N. </a:t>
            </a:r>
            <a:r>
              <a:rPr lang="en-GB" altLang="en-US" dirty="0" err="1">
                <a:sym typeface="Symbol"/>
              </a:rPr>
              <a:t>Lusa</a:t>
            </a:r>
            <a:r>
              <a:rPr lang="en-GB" altLang="en-US" dirty="0">
                <a:sym typeface="Symbol"/>
              </a:rPr>
              <a:t>, F. Mangiarotti, A. Milanese, P. </a:t>
            </a:r>
            <a:r>
              <a:rPr lang="en-GB" altLang="en-US" dirty="0" err="1">
                <a:sym typeface="Symbol"/>
              </a:rPr>
              <a:t>Moyret</a:t>
            </a:r>
            <a:r>
              <a:rPr lang="en-GB" altLang="en-US" dirty="0">
                <a:sym typeface="Symbol"/>
              </a:rPr>
              <a:t>, C. Petrone, J.C. Perez, H. </a:t>
            </a:r>
            <a:r>
              <a:rPr lang="en-GB" altLang="en-US" dirty="0" err="1">
                <a:sym typeface="Symbol"/>
              </a:rPr>
              <a:t>Prin</a:t>
            </a:r>
            <a:r>
              <a:rPr lang="en-GB" altLang="en-US" dirty="0">
                <a:sym typeface="Symbol"/>
              </a:rPr>
              <a:t>, R. Principe, </a:t>
            </a:r>
            <a:r>
              <a:rPr lang="en-US" dirty="0"/>
              <a:t>E. Ravaioli, </a:t>
            </a:r>
            <a:r>
              <a:rPr lang="en-GB" altLang="en-US" dirty="0">
                <a:sym typeface="Symbol"/>
              </a:rPr>
              <a:t>T. </a:t>
            </a:r>
            <a:r>
              <a:rPr lang="en-GB" altLang="en-US" dirty="0" err="1">
                <a:sym typeface="Symbol"/>
              </a:rPr>
              <a:t>Sahner</a:t>
            </a:r>
            <a:r>
              <a:rPr lang="en-GB" altLang="en-US" dirty="0">
                <a:sym typeface="Symbol"/>
              </a:rPr>
              <a:t>, S. </a:t>
            </a:r>
            <a:r>
              <a:rPr lang="en-GB" altLang="en-US" dirty="0" err="1">
                <a:sym typeface="Symbol"/>
              </a:rPr>
              <a:t>Sgobba</a:t>
            </a:r>
            <a:r>
              <a:rPr lang="en-GB" altLang="en-US" dirty="0">
                <a:sym typeface="Symbol"/>
              </a:rPr>
              <a:t>, E. Todesco, J. Ferradas Troitino, G. </a:t>
            </a:r>
            <a:r>
              <a:rPr lang="en-GB" altLang="en-US" dirty="0" err="1">
                <a:sym typeface="Symbol"/>
              </a:rPr>
              <a:t>Willering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04BED-2AA5-478F-96AD-CC2709D88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4E417-A108-40D6-9507-708FD0673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870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6773-912E-4406-9A73-104C00D9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visual inspection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001F9-ADA2-4680-8DD7-84C5BEB7E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3749226" cy="50181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 Q3, </a:t>
            </a:r>
            <a:r>
              <a:rPr lang="en-US" dirty="0">
                <a:solidFill>
                  <a:schemeClr val="bg2"/>
                </a:solidFill>
              </a:rPr>
              <a:t>deep imprints </a:t>
            </a:r>
            <a:r>
              <a:rPr lang="en-US" dirty="0"/>
              <a:t>in the Kapton indicating collar lamination lines, G11 grain, and “lower pressure” spots at every hole </a:t>
            </a:r>
          </a:p>
          <a:p>
            <a:pPr lvl="1"/>
            <a:r>
              <a:rPr lang="en-US" dirty="0"/>
              <a:t>These imprints, all indicative of a </a:t>
            </a:r>
            <a:r>
              <a:rPr lang="en-US" dirty="0">
                <a:solidFill>
                  <a:schemeClr val="bg2"/>
                </a:solidFill>
              </a:rPr>
              <a:t>higher pressure</a:t>
            </a:r>
            <a:r>
              <a:rPr lang="en-US" dirty="0"/>
              <a:t>, not seen in the other quadrants.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bg2"/>
                </a:solidFill>
              </a:rPr>
              <a:t>G11 keys </a:t>
            </a:r>
            <a:r>
              <a:rPr lang="en-US" dirty="0"/>
              <a:t>in Q3 also showed high pressure imprints of collar lamination gaps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Not observed </a:t>
            </a:r>
            <a:r>
              <a:rPr lang="en-US" dirty="0"/>
              <a:t>in the other quadrants.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16EAB-07BA-4165-B496-8665E374D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825561-BBBC-4893-9802-518857F14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67F355-680F-4AED-AE38-5EFF504FE357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747238"/>
            <a:ext cx="4590429" cy="18233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CAE319-E7F9-4F3B-95A4-B94F3B73AAC7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232324"/>
            <a:ext cx="4566577" cy="21246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D24121B2-A298-4EBB-8794-B063AA2A40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647" t="21224" r="32706" b="19151"/>
          <a:stretch/>
        </p:blipFill>
        <p:spPr>
          <a:xfrm>
            <a:off x="7524328" y="1239627"/>
            <a:ext cx="1440160" cy="144016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885A42-35AA-4B41-BF57-F2D27E99D0B2}"/>
              </a:ext>
            </a:extLst>
          </p:cNvPr>
          <p:cNvCxnSpPr/>
          <p:nvPr/>
        </p:nvCxnSpPr>
        <p:spPr>
          <a:xfrm flipH="1" flipV="1">
            <a:off x="7982953" y="2279984"/>
            <a:ext cx="45431" cy="57856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186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335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314B3-736B-440E-909A-9312259A8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Effect of a close pole key gap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4DAAC-1293-4AB2-BBBF-1EA2E5DFB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70574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Three different finite element models: </a:t>
            </a:r>
          </a:p>
          <a:p>
            <a:pPr lvl="1"/>
            <a:r>
              <a:rPr lang="en-US" dirty="0"/>
              <a:t>360-degrees, full cross-section 2D model</a:t>
            </a:r>
          </a:p>
          <a:p>
            <a:pPr lvl="1"/>
            <a:r>
              <a:rPr lang="en-US" dirty="0"/>
              <a:t>360-degrees, full cross-section 3D model (MQXFS)</a:t>
            </a:r>
          </a:p>
          <a:p>
            <a:pPr lvl="1"/>
            <a:r>
              <a:rPr lang="en-US" dirty="0"/>
              <a:t>45-degrees, octant 3D model (MQXFS)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064DF-E1B5-4B51-9180-D37A6A3CC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CD8DC-9331-4EE0-A66F-D069FA8EA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3FCDB1-8FDE-4E66-A7A6-1A3CFE92E753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3386564"/>
            <a:ext cx="2835625" cy="273213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590878-888D-4A2E-901C-DAB7B8E8303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" r="2607" b="2816"/>
          <a:stretch/>
        </p:blipFill>
        <p:spPr bwMode="auto">
          <a:xfrm>
            <a:off x="3806702" y="3401306"/>
            <a:ext cx="2087880" cy="2729841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D141C6-214F-4227-A5B7-812BB679FB03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3" r="16175" b="5835"/>
          <a:stretch/>
        </p:blipFill>
        <p:spPr bwMode="auto">
          <a:xfrm>
            <a:off x="6313825" y="3401307"/>
            <a:ext cx="2218174" cy="271739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5455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D5B78-AFD2-43CF-90E3-5B77DC64E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360-degrees, full cross-section 2D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EE79-1AA4-4E09-AC54-CBD612ED3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06341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With a </a:t>
            </a:r>
            <a:r>
              <a:rPr lang="en-US" dirty="0">
                <a:solidFill>
                  <a:schemeClr val="bg2"/>
                </a:solidFill>
              </a:rPr>
              <a:t>close pole key gap </a:t>
            </a:r>
            <a:r>
              <a:rPr lang="en-US" dirty="0"/>
              <a:t>in Q3, the azimuthal pre-stress is 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Significantly lower </a:t>
            </a:r>
            <a:r>
              <a:rPr lang="en-US" dirty="0"/>
              <a:t>(~30 MPa reduction) in the Q3 </a:t>
            </a:r>
          </a:p>
          <a:p>
            <a:pPr lvl="1"/>
            <a:r>
              <a:rPr lang="en-US" dirty="0"/>
              <a:t>‘Medium’ on the opposite side (Q1), </a:t>
            </a:r>
          </a:p>
          <a:p>
            <a:pPr lvl="1"/>
            <a:r>
              <a:rPr lang="en-US" dirty="0"/>
              <a:t>“Maximum” on the two remaining quadrants </a:t>
            </a:r>
          </a:p>
          <a:p>
            <a:r>
              <a:rPr lang="en-US" dirty="0"/>
              <a:t>This effect is not measured by the </a:t>
            </a:r>
            <a:r>
              <a:rPr lang="en-US" dirty="0">
                <a:solidFill>
                  <a:schemeClr val="bg2"/>
                </a:solidFill>
              </a:rPr>
              <a:t>strain gauges</a:t>
            </a:r>
          </a:p>
          <a:p>
            <a:pPr lvl="1"/>
            <a:r>
              <a:rPr lang="en-US" dirty="0"/>
              <a:t>However, measurement on a single axial location in RE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66083-39F5-4314-91EA-D2FEA70A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4347F8-2016-4332-9A24-18074907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A4AF3B-57F4-44FF-9D82-E8AB16BD0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394897"/>
            <a:ext cx="2799574" cy="27104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BEC7CC8-22FC-48D3-AA65-4B3805829427}"/>
              </a:ext>
            </a:extLst>
          </p:cNvPr>
          <p:cNvSpPr txBox="1"/>
          <p:nvPr/>
        </p:nvSpPr>
        <p:spPr>
          <a:xfrm>
            <a:off x="971600" y="5666665"/>
            <a:ext cx="423514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Q3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0DD00B-B71C-4C71-BE9E-9ACBCDF58C97}"/>
              </a:ext>
            </a:extLst>
          </p:cNvPr>
          <p:cNvSpPr txBox="1"/>
          <p:nvPr/>
        </p:nvSpPr>
        <p:spPr>
          <a:xfrm>
            <a:off x="3203848" y="3573016"/>
            <a:ext cx="423514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Q1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798A5A-C940-455D-BAEE-71D677C282A8}"/>
              </a:ext>
            </a:extLst>
          </p:cNvPr>
          <p:cNvSpPr txBox="1"/>
          <p:nvPr/>
        </p:nvSpPr>
        <p:spPr>
          <a:xfrm>
            <a:off x="971600" y="3571527"/>
            <a:ext cx="423514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Q2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F51F6B-1772-402B-91F1-F61759B43D86}"/>
              </a:ext>
            </a:extLst>
          </p:cNvPr>
          <p:cNvSpPr txBox="1"/>
          <p:nvPr/>
        </p:nvSpPr>
        <p:spPr>
          <a:xfrm>
            <a:off x="3176260" y="5685335"/>
            <a:ext cx="423514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Q4</a:t>
            </a:r>
          </a:p>
        </p:txBody>
      </p: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888C8146-ADEB-4945-909F-267EAD391E83}"/>
              </a:ext>
            </a:extLst>
          </p:cNvPr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243177"/>
            <a:ext cx="2966418" cy="294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22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874E9-99B4-4521-8356-C8F095DA1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360-degrees, full cross-section 3D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CD376-F89E-442A-8CC4-79C00164D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Lower pre-stress in Q3 confirmed by 3D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05BF27-0475-4805-AAD2-9C4F4697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EE2D20-AD22-4632-A70D-6DCBC838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7F589-2200-43CB-9C63-5EA277F3541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94" y="2708920"/>
            <a:ext cx="8098020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6244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26DB-BEEC-4F71-98D3-5FFE9D88D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360-degrees, full cross-section 3D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27F25-DDDF-4563-9546-ED97C104D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Axial behavior</a:t>
            </a:r>
          </a:p>
          <a:p>
            <a:pPr lvl="1"/>
            <a:r>
              <a:rPr lang="en-US" dirty="0"/>
              <a:t>No difference in the rods stress, but less force axial pre-load on the Q3 coil</a:t>
            </a:r>
          </a:p>
          <a:p>
            <a:pPr lvl="2"/>
            <a:r>
              <a:rPr lang="en-US" dirty="0"/>
              <a:t>Lower azimuthal pre-stress results in less friction coil-structure </a:t>
            </a:r>
            <a:r>
              <a:rPr lang="en-US" dirty="0">
                <a:sym typeface="Wingdings" panose="05000000000000000000" pitchFamily="2" charset="2"/>
              </a:rPr>
              <a:t> “axially softer coil”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18CB7-76C6-43A8-9111-41FAC02B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11CC7-8EA9-49E0-8091-78BBAA3C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614BB2-7683-4315-B6EF-184C4FE788E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" r="2607" b="2816"/>
          <a:stretch/>
        </p:blipFill>
        <p:spPr bwMode="auto">
          <a:xfrm>
            <a:off x="630229" y="3396321"/>
            <a:ext cx="2087880" cy="27432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9F004444-23E6-4FD2-999A-06D3FF6A2D9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19787" y="3380270"/>
            <a:ext cx="2705267" cy="2743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B9FAA11-6B47-4788-9062-49943F00F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7482" y="3380270"/>
            <a:ext cx="2694517" cy="2743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4976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550DD-C6B1-4F1F-AB98-C98ECD94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360-degrees, full cross-section 3D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12369-05C9-4AEA-AB05-B85826E1A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1998587"/>
          </a:xfrm>
        </p:spPr>
        <p:txBody>
          <a:bodyPr>
            <a:normAutofit/>
          </a:bodyPr>
          <a:lstStyle/>
          <a:p>
            <a:r>
              <a:rPr lang="en-US" dirty="0"/>
              <a:t>“a3a4 LE area”</a:t>
            </a:r>
          </a:p>
          <a:p>
            <a:pPr lvl="1"/>
            <a:r>
              <a:rPr lang="en-US" dirty="0"/>
              <a:t>Contact between </a:t>
            </a:r>
            <a:r>
              <a:rPr lang="en-US" dirty="0">
                <a:solidFill>
                  <a:schemeClr val="bg2"/>
                </a:solidFill>
              </a:rPr>
              <a:t>wedge</a:t>
            </a:r>
            <a:r>
              <a:rPr lang="en-US" dirty="0"/>
              <a:t> and </a:t>
            </a:r>
            <a:r>
              <a:rPr lang="en-US" dirty="0">
                <a:solidFill>
                  <a:schemeClr val="bg2"/>
                </a:solidFill>
              </a:rPr>
              <a:t>end spacer </a:t>
            </a:r>
            <a:r>
              <a:rPr lang="en-US" dirty="0"/>
              <a:t>in L1</a:t>
            </a:r>
          </a:p>
          <a:p>
            <a:pPr lvl="1"/>
            <a:r>
              <a:rPr lang="en-US" dirty="0"/>
              <a:t>Considering </a:t>
            </a:r>
            <a:r>
              <a:rPr lang="en-US" dirty="0">
                <a:solidFill>
                  <a:schemeClr val="bg2"/>
                </a:solidFill>
              </a:rPr>
              <a:t>bonded</a:t>
            </a:r>
            <a:r>
              <a:rPr lang="en-US" dirty="0"/>
              <a:t> conditions</a:t>
            </a:r>
          </a:p>
          <a:p>
            <a:pPr lvl="2"/>
            <a:r>
              <a:rPr lang="en-US" dirty="0">
                <a:solidFill>
                  <a:schemeClr val="bg2"/>
                </a:solidFill>
              </a:rPr>
              <a:t>Tension</a:t>
            </a:r>
            <a:r>
              <a:rPr lang="en-US" dirty="0"/>
              <a:t> occurs in Q3 during excitation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74BFE1-D7CD-486D-8201-19DCBCD5B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0F2FB-F53E-420A-A3BB-90B194DD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09D348-A2FA-4CF8-BE97-E4D75B230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33" y="3212976"/>
            <a:ext cx="4133543" cy="2743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0710FA3-47AD-46A8-B62D-C9CA41ABEDD0}"/>
              </a:ext>
            </a:extLst>
          </p:cNvPr>
          <p:cNvSpPr/>
          <p:nvPr/>
        </p:nvSpPr>
        <p:spPr>
          <a:xfrm>
            <a:off x="754451" y="4725144"/>
            <a:ext cx="648072" cy="25443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4F34FC-AC1D-4234-A012-C336A80F37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3"/>
          <a:stretch/>
        </p:blipFill>
        <p:spPr bwMode="auto">
          <a:xfrm>
            <a:off x="5067911" y="3217787"/>
            <a:ext cx="2997602" cy="27432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29320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6D1A8-8D21-47E1-B55A-4D4D81DE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element analysis</a:t>
            </a:r>
            <a:br>
              <a:rPr lang="en-US" dirty="0"/>
            </a:br>
            <a:r>
              <a:rPr lang="en-US" dirty="0"/>
              <a:t>45-degrees, octant 3D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5CC3-66E0-4FF8-B5E0-1565A1998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137792"/>
          </a:xfrm>
        </p:spPr>
        <p:txBody>
          <a:bodyPr>
            <a:normAutofit fontScale="92500"/>
          </a:bodyPr>
          <a:lstStyle/>
          <a:p>
            <a:r>
              <a:rPr lang="en-US" dirty="0"/>
              <a:t>More detailed analysis with refined meshed </a:t>
            </a:r>
          </a:p>
          <a:p>
            <a:pPr lvl="1"/>
            <a:r>
              <a:rPr lang="en-US" dirty="0"/>
              <a:t>Not bonded, so as if </a:t>
            </a:r>
            <a:r>
              <a:rPr lang="en-US" dirty="0">
                <a:solidFill>
                  <a:schemeClr val="bg2"/>
                </a:solidFill>
              </a:rPr>
              <a:t>epoxy cracking </a:t>
            </a:r>
            <a:r>
              <a:rPr lang="en-US" dirty="0"/>
              <a:t>has occurred </a:t>
            </a:r>
          </a:p>
          <a:p>
            <a:pPr lvl="1"/>
            <a:r>
              <a:rPr lang="en-US" dirty="0"/>
              <a:t>The gap between wedge and end-spacer, induces a </a:t>
            </a:r>
            <a:r>
              <a:rPr lang="en-US" dirty="0">
                <a:solidFill>
                  <a:schemeClr val="bg2"/>
                </a:solidFill>
              </a:rPr>
              <a:t>spike in axial strain</a:t>
            </a:r>
            <a:r>
              <a:rPr lang="en-US" dirty="0"/>
              <a:t> in the coil, which can reach the 0.4% level </a:t>
            </a:r>
          </a:p>
          <a:p>
            <a:pPr lvl="2"/>
            <a:r>
              <a:rPr lang="en-US" dirty="0"/>
              <a:t>larger increase in the turn towards the pole.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6E5B5C-0F11-4D3D-BCCF-803D1EA9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684FD-6EAE-441A-A2E1-F331D424B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C0A513-40BB-4928-8F04-EBAADBC0CA8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3" r="16175" b="5835"/>
          <a:stretch/>
        </p:blipFill>
        <p:spPr bwMode="auto">
          <a:xfrm>
            <a:off x="697642" y="3401307"/>
            <a:ext cx="2218174" cy="271739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769D4A-8277-4D7C-9579-DC6660CC54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01307"/>
            <a:ext cx="3301943" cy="27432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DDC761-2B16-49BB-8950-E41DA36521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74"/>
          <a:stretch/>
        </p:blipFill>
        <p:spPr bwMode="auto">
          <a:xfrm>
            <a:off x="3403943" y="4791113"/>
            <a:ext cx="1364754" cy="1371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2B3ABF-31A2-4EE8-A620-D762FD676A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276" b="2028"/>
          <a:stretch/>
        </p:blipFill>
        <p:spPr>
          <a:xfrm>
            <a:off x="3403943" y="3382963"/>
            <a:ext cx="1384081" cy="13716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54697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Coil die penetration test, CT scan,</a:t>
            </a:r>
            <a:r>
              <a:rPr lang="en-GB" dirty="0">
                <a:solidFill>
                  <a:schemeClr val="bg2"/>
                </a:solidFill>
              </a:rPr>
              <a:t> metallurgical inspection</a:t>
            </a:r>
            <a:r>
              <a:rPr lang="en-US" dirty="0">
                <a:solidFill>
                  <a:schemeClr val="bg2"/>
                </a:solidFill>
              </a:rPr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018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8F09E-DD5F-449F-BC8D-A1BB05531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 scan and die penetrant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CE82-C2B2-40DA-A095-52D5A8EB6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92448" cy="25924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total 12 </a:t>
            </a:r>
            <a:r>
              <a:rPr lang="en-US" dirty="0">
                <a:solidFill>
                  <a:schemeClr val="bg2"/>
                </a:solidFill>
              </a:rPr>
              <a:t>popped strands </a:t>
            </a:r>
            <a:r>
              <a:rPr lang="en-US" dirty="0"/>
              <a:t>between LE and RE</a:t>
            </a:r>
          </a:p>
          <a:p>
            <a:pPr lvl="1"/>
            <a:r>
              <a:rPr lang="en-US" dirty="0"/>
              <a:t>But only one in the a3a4 segment, LE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Bubbles/blisters also in the </a:t>
            </a:r>
            <a:r>
              <a:rPr lang="en-US" dirty="0">
                <a:solidFill>
                  <a:schemeClr val="bg2"/>
                </a:solidFill>
              </a:rPr>
              <a:t>wedge - end-spacer interface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Horizontal cracks seen by </a:t>
            </a:r>
            <a:r>
              <a:rPr lang="en-US" dirty="0">
                <a:solidFill>
                  <a:schemeClr val="bg2"/>
                </a:solidFill>
              </a:rPr>
              <a:t>die-penetrant test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CERN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FD31C1-805D-4D02-B634-7F2F198F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B9269-320B-4788-BCD9-F56AE0576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ADFA00-8306-4B1F-88C5-8F8450E77E32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513"/>
            <a:ext cx="3921319" cy="2315788"/>
          </a:xfrm>
          <a:prstGeom prst="rect">
            <a:avLst/>
          </a:prstGeom>
          <a:noFill/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60A6829C-799D-4899-81AD-30E87E37F53E}"/>
              </a:ext>
            </a:extLst>
          </p:cNvPr>
          <p:cNvSpPr txBox="1"/>
          <p:nvPr/>
        </p:nvSpPr>
        <p:spPr>
          <a:xfrm>
            <a:off x="2178420" y="3811696"/>
            <a:ext cx="1728192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defRPr/>
            </a:pPr>
            <a:r>
              <a:rPr lang="en-GB" sz="1000" kern="0" dirty="0">
                <a:solidFill>
                  <a:schemeClr val="bg2"/>
                </a:solidFill>
              </a:rPr>
              <a:t>By </a:t>
            </a:r>
            <a:r>
              <a:rPr lang="nl-NL" sz="1000" dirty="0">
                <a:solidFill>
                  <a:schemeClr val="bg2"/>
                </a:solidFill>
              </a:rPr>
              <a:t>Bartosz BULAT, CERN </a:t>
            </a:r>
            <a:endParaRPr lang="en-GB" sz="1000" kern="0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E3AF52-40B2-6295-F815-731480BC9A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40" t="11306" r="8652" b="8314"/>
          <a:stretch/>
        </p:blipFill>
        <p:spPr>
          <a:xfrm>
            <a:off x="3995936" y="3811695"/>
            <a:ext cx="5121789" cy="23146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CD155F-ABF1-4830-8D36-D5BE47022BCE}"/>
              </a:ext>
            </a:extLst>
          </p:cNvPr>
          <p:cNvSpPr txBox="1"/>
          <p:nvPr/>
        </p:nvSpPr>
        <p:spPr>
          <a:xfrm>
            <a:off x="6471897" y="5849302"/>
            <a:ext cx="2643415" cy="27699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defRPr/>
            </a:pPr>
            <a:r>
              <a:rPr lang="en-GB" sz="1200" kern="0" dirty="0">
                <a:solidFill>
                  <a:schemeClr val="bg2"/>
                </a:solidFill>
              </a:rPr>
              <a:t>By Gonzalo </a:t>
            </a:r>
            <a:r>
              <a:rPr lang="en-GB" sz="1200" kern="0" dirty="0" err="1">
                <a:solidFill>
                  <a:schemeClr val="bg2"/>
                </a:solidFill>
              </a:rPr>
              <a:t>Arnau</a:t>
            </a:r>
            <a:r>
              <a:rPr lang="en-GB" sz="1200" kern="0" dirty="0">
                <a:solidFill>
                  <a:schemeClr val="bg2"/>
                </a:solidFill>
              </a:rPr>
              <a:t> Izquierdo, CERN</a:t>
            </a:r>
          </a:p>
        </p:txBody>
      </p:sp>
    </p:spTree>
    <p:extLst>
      <p:ext uri="{BB962C8B-B14F-4D97-AF65-F5344CB8AC3E}">
        <p14:creationId xmlns:p14="http://schemas.microsoft.com/office/powerpoint/2010/main" val="40359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6D040-5452-4413-A5D9-E9E15F8C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58716-681B-45E8-A0B7-33B55A35A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CERN</a:t>
            </a:r>
          </a:p>
          <a:p>
            <a:pPr lvl="1"/>
            <a:r>
              <a:rPr lang="en-US" dirty="0"/>
              <a:t>Coil die penetration test, </a:t>
            </a:r>
            <a:endParaRPr lang="en-GB" dirty="0"/>
          </a:p>
          <a:p>
            <a:pPr lvl="2"/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Gonzalo Arnau Izquierdo</a:t>
            </a:r>
          </a:p>
          <a:p>
            <a:pPr lvl="2"/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Alexandre </a:t>
            </a:r>
            <a:r>
              <a:rPr lang="es-E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Porret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/>
              <a:t>CT scan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s-E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Bartosz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Bulat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/>
              <a:t>Metallurgical inspection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M. Crouvizier </a:t>
            </a:r>
          </a:p>
          <a:p>
            <a:pPr lvl="2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Sgobba</a:t>
            </a:r>
          </a:p>
          <a:p>
            <a:pPr lvl="2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Moros</a:t>
            </a:r>
          </a:p>
          <a:p>
            <a:pPr lvl="3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Talk on Thursday, 8.30 am, “</a:t>
            </a:r>
            <a:r>
              <a:rPr lang="nl-NL" dirty="0">
                <a:solidFill>
                  <a:schemeClr val="bg2"/>
                </a:solidFill>
              </a:rPr>
              <a:t>Coil post-mortem inspection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 </a:t>
            </a: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s-ES" dirty="0"/>
          </a:p>
          <a:p>
            <a:pPr lvl="2"/>
            <a:endParaRPr lang="es-E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F2ACEE-4571-47DA-B1A3-C6C0E70D2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9B6C14-496D-4BA9-B4F8-336A1F736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253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FE813-4E92-4F3C-A8EF-422239D1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Metallurgical inspection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7FB1D-8D99-47D8-BDCC-E9433ACBE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48971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Longitudinal cuts of first row of Rutherford cables adjacent to the end spacer/copper wedge transition</a:t>
            </a:r>
          </a:p>
          <a:p>
            <a:pPr lvl="1"/>
            <a:r>
              <a:rPr lang="en-US" dirty="0"/>
              <a:t>Localized field of </a:t>
            </a:r>
            <a:r>
              <a:rPr lang="en-US" dirty="0">
                <a:solidFill>
                  <a:schemeClr val="bg2"/>
                </a:solidFill>
              </a:rPr>
              <a:t>cracked filaments</a:t>
            </a:r>
            <a:r>
              <a:rPr lang="en-US" dirty="0"/>
              <a:t>, especially at pole block, between resin and copper wedge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FD56E-89CA-4D84-A7A3-47FBD56C1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E8E91-583C-416A-95C0-904F5BCE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85260B-633B-494A-BAD3-9437B74C6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054005"/>
            <a:ext cx="5328592" cy="30341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CF14D6-E7F5-4EE3-8B5D-D386EA425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876" y="3054005"/>
            <a:ext cx="3020991" cy="2251245"/>
          </a:xfrm>
          <a:prstGeom prst="rect">
            <a:avLst/>
          </a:prstGeom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DB0356BE-52A2-4D77-94D9-DE6A509FC6BD}"/>
              </a:ext>
            </a:extLst>
          </p:cNvPr>
          <p:cNvSpPr txBox="1"/>
          <p:nvPr/>
        </p:nvSpPr>
        <p:spPr>
          <a:xfrm>
            <a:off x="5862202" y="3065866"/>
            <a:ext cx="2829724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defRPr/>
            </a:pPr>
            <a:r>
              <a:rPr lang="en-GB" sz="1000" kern="0" dirty="0">
                <a:solidFill>
                  <a:schemeClr val="bg2"/>
                </a:solidFill>
              </a:rPr>
              <a:t>By </a:t>
            </a:r>
            <a:r>
              <a:rPr lang="nl-NL" sz="1000" dirty="0">
                <a:solidFill>
                  <a:schemeClr val="bg2"/>
                </a:solidFill>
              </a:rPr>
              <a:t>M. Crouvizier, A. Moros, S. Sgobba, CERN </a:t>
            </a:r>
            <a:endParaRPr lang="en-GB" sz="1000" kern="0" dirty="0">
              <a:solidFill>
                <a:schemeClr val="bg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9065AA-A9F1-42FB-B58F-6D04D3D9FC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85" r="42350"/>
          <a:stretch/>
        </p:blipFill>
        <p:spPr>
          <a:xfrm rot="5400000">
            <a:off x="6923737" y="4227950"/>
            <a:ext cx="616795" cy="302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84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5629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BDCC-A9C9-4276-A9B0-7BC3A3B46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assembly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F308A-2BCC-4BE7-A0F5-4D0EDA169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5832208" cy="228325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Before</a:t>
            </a:r>
          </a:p>
          <a:p>
            <a:pPr lvl="1"/>
            <a:r>
              <a:rPr lang="en-US" dirty="0"/>
              <a:t>start with </a:t>
            </a:r>
            <a:r>
              <a:rPr lang="en-US" dirty="0">
                <a:solidFill>
                  <a:schemeClr val="bg2"/>
                </a:solidFill>
              </a:rPr>
              <a:t>squaring</a:t>
            </a:r>
            <a:r>
              <a:rPr lang="en-US" dirty="0"/>
              <a:t>, then </a:t>
            </a:r>
            <a:r>
              <a:rPr lang="en-US" dirty="0">
                <a:solidFill>
                  <a:schemeClr val="bg2"/>
                </a:solidFill>
              </a:rPr>
              <a:t>torqueing</a:t>
            </a:r>
          </a:p>
          <a:p>
            <a:r>
              <a:rPr lang="en-US" dirty="0"/>
              <a:t>Now</a:t>
            </a:r>
          </a:p>
          <a:p>
            <a:pPr lvl="1"/>
            <a:r>
              <a:rPr lang="en-US" dirty="0"/>
              <a:t>Start with </a:t>
            </a:r>
            <a:r>
              <a:rPr lang="en-US" dirty="0">
                <a:solidFill>
                  <a:schemeClr val="bg2"/>
                </a:solidFill>
              </a:rPr>
              <a:t>counter-trapezoidal shape </a:t>
            </a:r>
          </a:p>
          <a:p>
            <a:pPr lvl="1"/>
            <a:r>
              <a:rPr lang="en-US" dirty="0"/>
              <a:t>Then squaring while torqueing</a:t>
            </a:r>
          </a:p>
          <a:p>
            <a:r>
              <a:rPr lang="en-US" dirty="0"/>
              <a:t>More intensive use of pole-key </a:t>
            </a:r>
            <a:r>
              <a:rPr lang="en-US" dirty="0">
                <a:solidFill>
                  <a:schemeClr val="bg2"/>
                </a:solidFill>
              </a:rPr>
              <a:t>shims</a:t>
            </a:r>
            <a:r>
              <a:rPr lang="en-US" dirty="0"/>
              <a:t> and collar </a:t>
            </a:r>
            <a:r>
              <a:rPr lang="en-US" dirty="0">
                <a:solidFill>
                  <a:schemeClr val="bg2"/>
                </a:solidFill>
              </a:rPr>
              <a:t>spacers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4D029B-3DFB-402D-AFEA-4CD787C2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E75D5-33D6-4FD6-A52E-3D0BC837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9DF846-A582-4991-B5D2-9A2A5132E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52" y="3544562"/>
            <a:ext cx="3744416" cy="27167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3BD27E-4D5A-4CB4-8E13-A603A96E2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038" y="3562990"/>
            <a:ext cx="3749040" cy="27208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FE139A-7F06-4575-A7EC-E31F367D6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525" y="978668"/>
            <a:ext cx="1833841" cy="2445122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452CFF19-C32A-4B24-8F25-D5928B1E98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285" t="28860" b="14253"/>
          <a:stretch/>
        </p:blipFill>
        <p:spPr>
          <a:xfrm>
            <a:off x="6579647" y="2943220"/>
            <a:ext cx="860490" cy="44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349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74404A-4F0D-44EE-92AE-3CEC6BBF9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28" y="2986222"/>
            <a:ext cx="3749040" cy="27234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9AB3F7-2B96-4E90-B08A-2C6F807A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77ACA-1A6B-47AA-935E-062E24AB7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92448" cy="4906963"/>
          </a:xfrm>
        </p:spPr>
        <p:txBody>
          <a:bodyPr/>
          <a:lstStyle/>
          <a:p>
            <a:r>
              <a:rPr lang="en-US" dirty="0"/>
              <a:t>First we set a local minimum of </a:t>
            </a:r>
            <a:r>
              <a:rPr lang="en-US" dirty="0">
                <a:solidFill>
                  <a:schemeClr val="bg2"/>
                </a:solidFill>
              </a:rPr>
              <a:t>pole key gap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Min.</a:t>
            </a:r>
            <a:r>
              <a:rPr lang="en-US" dirty="0">
                <a:solidFill>
                  <a:schemeClr val="bg2"/>
                </a:solidFill>
              </a:rPr>
              <a:t> &gt; 0.100 mm</a:t>
            </a:r>
          </a:p>
          <a:p>
            <a:pPr lvl="2"/>
            <a:r>
              <a:rPr lang="en-US" dirty="0"/>
              <a:t>Implemented in A10, which met the test requirements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F8F49-175A-422C-9266-1AB2CF337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3BB55-0FCF-447F-BDA5-FD6140684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42F9A8-20F7-4BE2-B89F-78B77B040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164" y="3009797"/>
            <a:ext cx="3749040" cy="27208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5EAD5A-25E1-4E02-AD53-783BC45DD618}"/>
              </a:ext>
            </a:extLst>
          </p:cNvPr>
          <p:cNvSpPr txBox="1"/>
          <p:nvPr/>
        </p:nvSpPr>
        <p:spPr>
          <a:xfrm>
            <a:off x="1187624" y="2616890"/>
            <a:ext cx="216484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MQXFA07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ECA510-6CC9-42B6-846E-66D1919438EA}"/>
              </a:ext>
            </a:extLst>
          </p:cNvPr>
          <p:cNvSpPr txBox="1"/>
          <p:nvPr/>
        </p:nvSpPr>
        <p:spPr>
          <a:xfrm>
            <a:off x="5724128" y="2614253"/>
            <a:ext cx="137496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MQXFA10</a:t>
            </a:r>
          </a:p>
        </p:txBody>
      </p:sp>
    </p:spTree>
    <p:extLst>
      <p:ext uri="{BB962C8B-B14F-4D97-AF65-F5344CB8AC3E}">
        <p14:creationId xmlns:p14="http://schemas.microsoft.com/office/powerpoint/2010/main" val="73371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4D702E3-6BEA-4618-BEB5-BBDD88A92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119" y="3516490"/>
            <a:ext cx="3749040" cy="27208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9AB3F7-2B96-4E90-B08A-2C6F807A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77ACA-1A6B-47AA-935E-062E24AB7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92448" cy="4906963"/>
          </a:xfrm>
        </p:spPr>
        <p:txBody>
          <a:bodyPr/>
          <a:lstStyle/>
          <a:p>
            <a:r>
              <a:rPr lang="en-US" dirty="0"/>
              <a:t>Then we increased the </a:t>
            </a:r>
            <a:r>
              <a:rPr lang="en-US" dirty="0">
                <a:solidFill>
                  <a:schemeClr val="bg2"/>
                </a:solidFill>
              </a:rPr>
              <a:t>pole key gaps </a:t>
            </a:r>
            <a:r>
              <a:rPr lang="en-US" dirty="0"/>
              <a:t>for the following magnets</a:t>
            </a:r>
            <a:endParaRPr lang="en-US" dirty="0">
              <a:solidFill>
                <a:schemeClr val="bg2"/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Ave.</a:t>
            </a:r>
            <a:r>
              <a:rPr lang="en-US" dirty="0">
                <a:solidFill>
                  <a:schemeClr val="bg2"/>
                </a:solidFill>
              </a:rPr>
              <a:t> &gt; 0.350 mm,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min.</a:t>
            </a:r>
            <a:r>
              <a:rPr lang="en-US" dirty="0">
                <a:solidFill>
                  <a:schemeClr val="bg2"/>
                </a:solidFill>
              </a:rPr>
              <a:t> &gt; 0.300 mm</a:t>
            </a:r>
          </a:p>
          <a:p>
            <a:pPr lvl="2"/>
            <a:r>
              <a:rPr lang="en-US" dirty="0"/>
              <a:t>Implemented in A8b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F8F49-175A-422C-9266-1AB2CF337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3BB55-0FCF-447F-BDA5-FD6140684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42F9A8-20F7-4BE2-B89F-78B77B040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516490"/>
            <a:ext cx="3749040" cy="27208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5EAD5A-25E1-4E02-AD53-783BC45DD618}"/>
              </a:ext>
            </a:extLst>
          </p:cNvPr>
          <p:cNvSpPr txBox="1"/>
          <p:nvPr/>
        </p:nvSpPr>
        <p:spPr>
          <a:xfrm>
            <a:off x="994334" y="3148942"/>
            <a:ext cx="216484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ECA510-6CC9-42B6-846E-66D1919438EA}"/>
              </a:ext>
            </a:extLst>
          </p:cNvPr>
          <p:cNvSpPr txBox="1"/>
          <p:nvPr/>
        </p:nvSpPr>
        <p:spPr>
          <a:xfrm>
            <a:off x="5954304" y="3152927"/>
            <a:ext cx="137496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MQXFA8b</a:t>
            </a:r>
          </a:p>
        </p:txBody>
      </p:sp>
    </p:spTree>
    <p:extLst>
      <p:ext uri="{BB962C8B-B14F-4D97-AF65-F5344CB8AC3E}">
        <p14:creationId xmlns:p14="http://schemas.microsoft.com/office/powerpoint/2010/main" val="12137598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>
                <a:solidFill>
                  <a:schemeClr val="bg2"/>
                </a:solidFill>
              </a:rPr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8665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C7C01-D40B-43F9-A82D-F7D3BFC9D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EA855-C665-4837-9456-7AC81A21A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MQXFA07-A08 limited by quenches in “a3a4 LE”</a:t>
            </a:r>
          </a:p>
          <a:p>
            <a:pPr lvl="1"/>
            <a:r>
              <a:rPr lang="en-US" dirty="0"/>
              <a:t>Interpretation: </a:t>
            </a:r>
            <a:r>
              <a:rPr lang="en-US" dirty="0">
                <a:solidFill>
                  <a:schemeClr val="bg2"/>
                </a:solidFill>
              </a:rPr>
              <a:t>self-field instability </a:t>
            </a:r>
            <a:r>
              <a:rPr lang="en-US" dirty="0"/>
              <a:t>triggered by a </a:t>
            </a:r>
            <a:r>
              <a:rPr lang="en-US" dirty="0">
                <a:solidFill>
                  <a:schemeClr val="bg2"/>
                </a:solidFill>
              </a:rPr>
              <a:t>local degradation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Post-test coil-pack meas. and coil visual inspection 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Pole key gap closed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Q3 (quenching coil)</a:t>
            </a:r>
          </a:p>
          <a:p>
            <a:pPr lvl="1"/>
            <a:r>
              <a:rPr lang="en-US" dirty="0" err="1">
                <a:solidFill>
                  <a:schemeClr val="bg2"/>
                </a:solidFill>
              </a:rPr>
              <a:t>Covid</a:t>
            </a:r>
            <a:r>
              <a:rPr lang="en-US" dirty="0">
                <a:solidFill>
                  <a:schemeClr val="bg2"/>
                </a:solidFill>
              </a:rPr>
              <a:t> impact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both coil and magnet fabrication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2D-3D finite element analysis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Q3, lower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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pre-stress, </a:t>
            </a:r>
            <a:r>
              <a:rPr lang="en-US" dirty="0">
                <a:solidFill>
                  <a:schemeClr val="bg2"/>
                </a:solidFill>
              </a:rPr>
              <a:t>more tension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wedge/end-spacer</a:t>
            </a: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Debonding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bg2"/>
                </a:solidFill>
              </a:rPr>
              <a:t>spike in coil axial tension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strand damage  self-field instability behavior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Confirmed by metallographic inspection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Cracked filaments </a:t>
            </a:r>
            <a:r>
              <a:rPr lang="en-US" dirty="0"/>
              <a:t>between resin and copper wedge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assembly procedure and target gaps implemented</a:t>
            </a:r>
          </a:p>
          <a:p>
            <a:pPr lvl="1"/>
            <a:r>
              <a:rPr lang="en-US" dirty="0"/>
              <a:t> Implemented in MQXFA10 that met test requirements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961FA-BA31-47DF-99E4-62D3B5FE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75A361-0A1D-4BBF-A70D-BF257EBEC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9254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0316D-6DB4-4832-A8F2-0AD1DE35F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6D7A5-2538-4BBA-A125-916FB4C01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F1D54-18F5-4482-9B99-3E988F721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690D1-4735-4805-BE65-24C80232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352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4F96-A21A-4EE2-96AE-F1A2C89C3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visual inspection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DB5D2-8011-4DE0-B0B5-315E082F5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856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coil inner surface was characterized by many </a:t>
            </a:r>
            <a:r>
              <a:rPr lang="en-US" dirty="0">
                <a:solidFill>
                  <a:schemeClr val="bg2"/>
                </a:solidFill>
              </a:rPr>
              <a:t>bubbles/blisters</a:t>
            </a:r>
            <a:r>
              <a:rPr lang="en-US" dirty="0"/>
              <a:t>, predominantly on the LE</a:t>
            </a:r>
          </a:p>
          <a:p>
            <a:pPr lvl="1"/>
            <a:r>
              <a:rPr lang="en-US" dirty="0"/>
              <a:t>Also in the wedge/end-spacer interface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1C258-4A33-4AAE-BC83-50AAAE36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8CBBC2-BA02-4AF3-BFB5-2E457E8EE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D6A93A-3071-48CA-A8BA-C103B6CF817B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725815"/>
            <a:ext cx="4427984" cy="3191157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C62ACC-EF49-4E1E-B144-E4931FB25BE7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7" y="2724486"/>
            <a:ext cx="4427984" cy="3165701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59158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E60D-8396-49DC-8561-024B85F7E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penetrant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C5C5D-8E62-4910-AC0B-CA6F3EFB9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136464" cy="1777752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the “critical zone” (a2a3…quench antenna…)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Bubbles/blisters also in the </a:t>
            </a:r>
            <a:r>
              <a:rPr lang="en-US" dirty="0">
                <a:solidFill>
                  <a:schemeClr val="bg2"/>
                </a:solidFill>
              </a:rPr>
              <a:t>wedge - end-spacer interface</a:t>
            </a: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Observed in all coils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Horizontal cracks seen by </a:t>
            </a:r>
            <a:r>
              <a:rPr lang="en-US" dirty="0">
                <a:solidFill>
                  <a:schemeClr val="bg2"/>
                </a:solidFill>
              </a:rPr>
              <a:t>die-penetrant test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CERN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DACD7-2FC2-4EAF-B47D-A70F941C2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07775F-CDCF-4122-8716-812CA06E5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C05503-D63A-4CBD-94D8-736427935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16682" y="2525592"/>
            <a:ext cx="3105230" cy="413859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24438C2-24ED-4103-971F-00B2D46A4541}"/>
              </a:ext>
            </a:extLst>
          </p:cNvPr>
          <p:cNvSpPr/>
          <p:nvPr/>
        </p:nvSpPr>
        <p:spPr>
          <a:xfrm>
            <a:off x="2352565" y="4914482"/>
            <a:ext cx="432048" cy="69763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6A3DE4-9F0F-4FDC-BE78-4BFD762995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62" r="14524"/>
          <a:stretch/>
        </p:blipFill>
        <p:spPr bwMode="auto">
          <a:xfrm>
            <a:off x="4601695" y="3038873"/>
            <a:ext cx="1771009" cy="309153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E3AF52-40B2-6295-F815-731480BC9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977527" y="3865631"/>
            <a:ext cx="3270413" cy="14729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5B1D45-2C42-4ACC-A106-B78857F04E1E}"/>
              </a:ext>
            </a:extLst>
          </p:cNvPr>
          <p:cNvSpPr txBox="1"/>
          <p:nvPr/>
        </p:nvSpPr>
        <p:spPr>
          <a:xfrm>
            <a:off x="35496" y="3084932"/>
            <a:ext cx="870751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Coil 214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F74065-60DA-4E26-812E-5AC7755E991E}"/>
              </a:ext>
            </a:extLst>
          </p:cNvPr>
          <p:cNvSpPr txBox="1"/>
          <p:nvPr/>
        </p:nvSpPr>
        <p:spPr>
          <a:xfrm>
            <a:off x="4642145" y="3080725"/>
            <a:ext cx="870751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Coil 214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EBC874-7F02-49C0-BAD3-6789743B5AD2}"/>
              </a:ext>
            </a:extLst>
          </p:cNvPr>
          <p:cNvSpPr txBox="1"/>
          <p:nvPr/>
        </p:nvSpPr>
        <p:spPr>
          <a:xfrm>
            <a:off x="6948264" y="5736222"/>
            <a:ext cx="870752" cy="30777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Coil 213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A01B527-C548-4CE1-959E-9B65DC116C69}"/>
              </a:ext>
            </a:extLst>
          </p:cNvPr>
          <p:cNvSpPr/>
          <p:nvPr/>
        </p:nvSpPr>
        <p:spPr>
          <a:xfrm rot="5400000">
            <a:off x="5111830" y="5212381"/>
            <a:ext cx="250122" cy="465686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E65C7B2-3941-4E85-A832-9FF516A09CA6}"/>
              </a:ext>
            </a:extLst>
          </p:cNvPr>
          <p:cNvSpPr/>
          <p:nvPr/>
        </p:nvSpPr>
        <p:spPr>
          <a:xfrm rot="5400000">
            <a:off x="5737860" y="5154238"/>
            <a:ext cx="250122" cy="586509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2EA2AC4-653E-45F6-BBD7-C7D4FA903D61}"/>
              </a:ext>
            </a:extLst>
          </p:cNvPr>
          <p:cNvSpPr/>
          <p:nvPr/>
        </p:nvSpPr>
        <p:spPr>
          <a:xfrm rot="5400000">
            <a:off x="7849859" y="4476860"/>
            <a:ext cx="250122" cy="465686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73DA3F-1E77-4696-B8B6-A6A54427012D}"/>
              </a:ext>
            </a:extLst>
          </p:cNvPr>
          <p:cNvSpPr/>
          <p:nvPr/>
        </p:nvSpPr>
        <p:spPr>
          <a:xfrm rot="5400000">
            <a:off x="7065394" y="4396651"/>
            <a:ext cx="307777" cy="542038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4BAEC85A-1C05-D74D-64A0-080538EE3F2E}"/>
              </a:ext>
            </a:extLst>
          </p:cNvPr>
          <p:cNvSpPr txBox="1"/>
          <p:nvPr/>
        </p:nvSpPr>
        <p:spPr>
          <a:xfrm>
            <a:off x="4642145" y="6172264"/>
            <a:ext cx="3707067" cy="4616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57200">
              <a:defRPr/>
            </a:pPr>
            <a:r>
              <a:rPr lang="en-GB" sz="1200" kern="0" dirty="0">
                <a:solidFill>
                  <a:schemeClr val="bg2"/>
                </a:solidFill>
              </a:rPr>
              <a:t>By Gonzalo </a:t>
            </a:r>
            <a:r>
              <a:rPr lang="en-GB" sz="1200" kern="0" dirty="0" err="1">
                <a:solidFill>
                  <a:schemeClr val="bg2"/>
                </a:solidFill>
              </a:rPr>
              <a:t>Arnau</a:t>
            </a:r>
            <a:r>
              <a:rPr lang="en-GB" sz="1200" kern="0" dirty="0">
                <a:solidFill>
                  <a:schemeClr val="bg2"/>
                </a:solidFill>
              </a:rPr>
              <a:t> Izquierdo, Alexandre Porret, CERN</a:t>
            </a:r>
          </a:p>
        </p:txBody>
      </p:sp>
    </p:spTree>
    <p:extLst>
      <p:ext uri="{BB962C8B-B14F-4D97-AF65-F5344CB8AC3E}">
        <p14:creationId xmlns:p14="http://schemas.microsoft.com/office/powerpoint/2010/main" val="2074049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EFE56-9EFD-4A7E-AE85-9CE1AE19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D6554-052F-466F-B2A2-DD06A4808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079926" cy="720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US-HiLumi-doc-4293</a:t>
            </a:r>
          </a:p>
          <a:p>
            <a:r>
              <a:rPr lang="en-US" dirty="0"/>
              <a:t>https://edms.cern.ch/document/2777612/1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8353A7-98ED-4E4D-B9E7-257C1EC46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6AC67-2E88-4E4E-B9B8-D617E2367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B2AAEE-D114-4762-B373-CDE2EB1C79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19" t="15894" r="68900" b="5680"/>
          <a:stretch/>
        </p:blipFill>
        <p:spPr>
          <a:xfrm>
            <a:off x="2952041" y="2060848"/>
            <a:ext cx="3144994" cy="413288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35316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3B347-AE59-4C7A-B98A-3B3CE79E3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Metallurgical inspection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99B08-0CD2-490B-A8B4-2D1EE5AD5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1365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Inspection of SC filaments did </a:t>
            </a:r>
            <a:r>
              <a:rPr lang="en-GB" dirty="0">
                <a:solidFill>
                  <a:schemeClr val="bg2"/>
                </a:solidFill>
              </a:rPr>
              <a:t>not </a:t>
            </a:r>
            <a:r>
              <a:rPr lang="en-GB" dirty="0"/>
              <a:t>reveal any </a:t>
            </a:r>
            <a:r>
              <a:rPr lang="en-GB" dirty="0">
                <a:solidFill>
                  <a:schemeClr val="bg2"/>
                </a:solidFill>
              </a:rPr>
              <a:t>major events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Some radial “closed” microcracks can be observed</a:t>
            </a:r>
          </a:p>
          <a:p>
            <a:pPr lvl="1"/>
            <a:r>
              <a:rPr lang="en-US" dirty="0"/>
              <a:t>No collapsed filaments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2D13F-C13C-486F-AB7F-9A0AA44C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8C566-9F7C-4B98-9D08-062F7F33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4E8CC-5BEB-424E-8C0F-57F4EA77A890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5836" y="2276872"/>
            <a:ext cx="6137896" cy="3830155"/>
          </a:xfrm>
          <a:prstGeom prst="rect">
            <a:avLst/>
          </a:prstGeom>
          <a:noFill/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352F4F0C-A120-4DA8-8DE7-6E86BC8E24C7}"/>
              </a:ext>
            </a:extLst>
          </p:cNvPr>
          <p:cNvSpPr txBox="1"/>
          <p:nvPr/>
        </p:nvSpPr>
        <p:spPr>
          <a:xfrm>
            <a:off x="4644008" y="5860806"/>
            <a:ext cx="2829724" cy="24622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defRPr/>
            </a:pPr>
            <a:r>
              <a:rPr lang="en-GB" sz="1000" kern="0" dirty="0">
                <a:solidFill>
                  <a:schemeClr val="bg2"/>
                </a:solidFill>
              </a:rPr>
              <a:t>By </a:t>
            </a:r>
            <a:r>
              <a:rPr lang="nl-NL" sz="1000" dirty="0">
                <a:solidFill>
                  <a:schemeClr val="bg2"/>
                </a:solidFill>
              </a:rPr>
              <a:t>M. Crouvizier, A. Moros, S. Sgobba, CERN </a:t>
            </a:r>
            <a:endParaRPr lang="en-GB" sz="1000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370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9F8A4-057A-4FAE-8B59-12E5A200B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55A40-2BAF-41B0-8821-D77DE5E3E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12D5B-1E3A-4281-8A94-26CEC990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6DFDD-80A6-4548-81D7-506FA4D38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09311A-07FD-410C-A16F-BCDC1D9C1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96751"/>
            <a:ext cx="6590402" cy="494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164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C0448-8A63-4583-9656-18AD705D3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AB27F-66CA-4EF0-8BC5-9069FF330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13779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BFD1FF-A903-4C6B-A480-D04A8D98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E33DC-861F-48AD-87FA-DCA473703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A8C751F4-2D85-4F70-88ED-305226901B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43" r="22704"/>
          <a:stretch/>
        </p:blipFill>
        <p:spPr>
          <a:xfrm>
            <a:off x="5806844" y="3306259"/>
            <a:ext cx="2747291" cy="2889504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4CBFE88-912D-4037-BE7D-D202ABE637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47" t="21224" r="32706" b="19151"/>
          <a:stretch/>
        </p:blipFill>
        <p:spPr>
          <a:xfrm>
            <a:off x="3779912" y="3870593"/>
            <a:ext cx="1751506" cy="17515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2176C4-9D84-446E-B0B5-C50633239C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375" t="2553" r="21650" b="5344"/>
          <a:stretch/>
        </p:blipFill>
        <p:spPr>
          <a:xfrm>
            <a:off x="615464" y="3305777"/>
            <a:ext cx="2889985" cy="288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475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8C13-CA28-4B6A-9E4F-572F69CF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42B54-B250-4B21-9333-C051B3E2A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58873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 strain measurements….</a:t>
            </a:r>
          </a:p>
          <a:p>
            <a:pPr lvl="1"/>
            <a:r>
              <a:rPr lang="en-US" dirty="0"/>
              <a:t>Strain gauge </a:t>
            </a:r>
            <a:r>
              <a:rPr lang="en-US" dirty="0">
                <a:solidFill>
                  <a:schemeClr val="bg2"/>
                </a:solidFill>
              </a:rPr>
              <a:t>locations</a:t>
            </a:r>
          </a:p>
          <a:p>
            <a:pPr lvl="2"/>
            <a:r>
              <a:rPr lang="en-US" dirty="0"/>
              <a:t>Shell: 3 axial location, 4 quadrants, azimuthal and axial</a:t>
            </a:r>
          </a:p>
          <a:p>
            <a:pPr lvl="3"/>
            <a:r>
              <a:rPr lang="en-US" dirty="0"/>
              <a:t>Shell 2, shell 4, shell, 7</a:t>
            </a:r>
          </a:p>
          <a:p>
            <a:pPr lvl="2"/>
            <a:r>
              <a:rPr lang="en-US" dirty="0"/>
              <a:t>Coil: 1 axial location, 4 coils (pole), azimuthal and axial</a:t>
            </a:r>
          </a:p>
          <a:p>
            <a:pPr lvl="3"/>
            <a:r>
              <a:rPr lang="en-US" dirty="0"/>
              <a:t>Center of shell 7</a:t>
            </a:r>
          </a:p>
          <a:p>
            <a:pPr lvl="2"/>
            <a:r>
              <a:rPr lang="en-US" dirty="0"/>
              <a:t>Axial rods: 1 axial location, 4 rods, axial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A034A-79E9-4E3D-81AD-2F9E3A76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9A78ED-5EA9-4B33-A9FF-960A812D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B92E26-9E6E-47C1-B039-FD4A271E7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752274"/>
            <a:ext cx="3502218" cy="26290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B3F850-3044-4D35-A04B-C0360DC7C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4" y="4760551"/>
            <a:ext cx="5590450" cy="7623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91C56B9-9629-439B-832D-86D35FE76B1E}"/>
              </a:ext>
            </a:extLst>
          </p:cNvPr>
          <p:cNvSpPr txBox="1"/>
          <p:nvPr/>
        </p:nvSpPr>
        <p:spPr>
          <a:xfrm>
            <a:off x="827584" y="4496135"/>
            <a:ext cx="523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Shell gauges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2B8D5E-4F29-47E3-86CF-FF6B36C84415}"/>
              </a:ext>
            </a:extLst>
          </p:cNvPr>
          <p:cNvSpPr txBox="1"/>
          <p:nvPr/>
        </p:nvSpPr>
        <p:spPr>
          <a:xfrm>
            <a:off x="2170201" y="4464079"/>
            <a:ext cx="523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Shell gauges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5C08A2-ABB8-41AE-848D-9315DFE7E800}"/>
              </a:ext>
            </a:extLst>
          </p:cNvPr>
          <p:cNvSpPr txBox="1"/>
          <p:nvPr/>
        </p:nvSpPr>
        <p:spPr>
          <a:xfrm>
            <a:off x="4237495" y="4397511"/>
            <a:ext cx="573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Shell and coil gauges</a:t>
            </a:r>
          </a:p>
        </p:txBody>
      </p:sp>
    </p:spTree>
    <p:extLst>
      <p:ext uri="{BB962C8B-B14F-4D97-AF65-F5344CB8AC3E}">
        <p14:creationId xmlns:p14="http://schemas.microsoft.com/office/powerpoint/2010/main" val="13242319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0D03-374A-40C4-B6DF-B4050E2D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65383-2090-40FA-BED9-B456688EA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420758"/>
          </a:xfrm>
        </p:spPr>
        <p:txBody>
          <a:bodyPr>
            <a:normAutofit/>
          </a:bodyPr>
          <a:lstStyle/>
          <a:p>
            <a:r>
              <a:rPr lang="en-US" dirty="0"/>
              <a:t>On strain measurements….</a:t>
            </a:r>
          </a:p>
          <a:p>
            <a:pPr lvl="1"/>
            <a:r>
              <a:rPr lang="en-US" dirty="0"/>
              <a:t>Six fiber optic gauges installed on Q1 and Q2: </a:t>
            </a:r>
          </a:p>
          <a:p>
            <a:pPr lvl="2"/>
            <a:r>
              <a:rPr lang="en-US" dirty="0"/>
              <a:t>Three azimuthal (Z-gauges)</a:t>
            </a:r>
          </a:p>
          <a:p>
            <a:pPr lvl="2"/>
            <a:r>
              <a:rPr lang="en-US" dirty="0"/>
              <a:t>Three axial gauges (T-gauges)</a:t>
            </a:r>
          </a:p>
          <a:p>
            <a:pPr lvl="1"/>
            <a:r>
              <a:rPr lang="en-US" dirty="0"/>
              <a:t>They are located at three positions along the coils: </a:t>
            </a:r>
          </a:p>
          <a:p>
            <a:pPr lvl="2"/>
            <a:r>
              <a:rPr lang="en-US" dirty="0"/>
              <a:t>700 mm </a:t>
            </a:r>
          </a:p>
          <a:p>
            <a:pPr lvl="2"/>
            <a:r>
              <a:rPr lang="en-US" dirty="0"/>
              <a:t>1900 mm </a:t>
            </a:r>
          </a:p>
          <a:p>
            <a:pPr lvl="2"/>
            <a:r>
              <a:rPr lang="en-US" dirty="0"/>
              <a:t>3800 mm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5EB811-BEEF-43B8-B9A9-0DD39E7C8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53674-1ABC-44DE-B960-1D7AD62E3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B8E1A4-9075-4D21-94D4-E96D25AD99E4}"/>
              </a:ext>
            </a:extLst>
          </p:cNvPr>
          <p:cNvSpPr/>
          <p:nvPr/>
        </p:nvSpPr>
        <p:spPr>
          <a:xfrm>
            <a:off x="863600" y="4668847"/>
            <a:ext cx="7416799" cy="7763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F3D687-BBE0-45F1-B26F-A4747A10407E}"/>
              </a:ext>
            </a:extLst>
          </p:cNvPr>
          <p:cNvSpPr txBox="1"/>
          <p:nvPr/>
        </p:nvSpPr>
        <p:spPr>
          <a:xfrm>
            <a:off x="172528" y="4834051"/>
            <a:ext cx="59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77AEF-C79F-42B7-AEDA-7DFADCA70E1B}"/>
              </a:ext>
            </a:extLst>
          </p:cNvPr>
          <p:cNvSpPr txBox="1"/>
          <p:nvPr/>
        </p:nvSpPr>
        <p:spPr>
          <a:xfrm>
            <a:off x="8376248" y="4834051"/>
            <a:ext cx="59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7918FF-5DE1-410C-8E22-F1445AB67742}"/>
              </a:ext>
            </a:extLst>
          </p:cNvPr>
          <p:cNvSpPr/>
          <p:nvPr/>
        </p:nvSpPr>
        <p:spPr>
          <a:xfrm>
            <a:off x="1379425" y="4998406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170956-E7C9-4617-BA89-851444AD8550}"/>
              </a:ext>
            </a:extLst>
          </p:cNvPr>
          <p:cNvSpPr/>
          <p:nvPr/>
        </p:nvSpPr>
        <p:spPr>
          <a:xfrm>
            <a:off x="3971025" y="4998406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D937B5-BDC1-4B6C-A8C6-09BF15A9B52E}"/>
              </a:ext>
            </a:extLst>
          </p:cNvPr>
          <p:cNvSpPr/>
          <p:nvPr/>
        </p:nvSpPr>
        <p:spPr>
          <a:xfrm>
            <a:off x="6613584" y="4998406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9B2ABF-5297-45C1-994A-FD8EDACADAD7}"/>
              </a:ext>
            </a:extLst>
          </p:cNvPr>
          <p:cNvSpPr/>
          <p:nvPr/>
        </p:nvSpPr>
        <p:spPr>
          <a:xfrm rot="5400000">
            <a:off x="1727998" y="4998407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D605F5-334E-4866-9B69-533A4150E9C9}"/>
              </a:ext>
            </a:extLst>
          </p:cNvPr>
          <p:cNvSpPr/>
          <p:nvPr/>
        </p:nvSpPr>
        <p:spPr>
          <a:xfrm rot="5400000">
            <a:off x="4319274" y="4998408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DE1A65-EA40-44ED-805D-2417CFCB5907}"/>
              </a:ext>
            </a:extLst>
          </p:cNvPr>
          <p:cNvSpPr/>
          <p:nvPr/>
        </p:nvSpPr>
        <p:spPr>
          <a:xfrm rot="5400000">
            <a:off x="6962156" y="4998407"/>
            <a:ext cx="388189" cy="11725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EC9C08-29EB-497B-ACF3-85145DF78D77}"/>
              </a:ext>
            </a:extLst>
          </p:cNvPr>
          <p:cNvSpPr txBox="1"/>
          <p:nvPr/>
        </p:nvSpPr>
        <p:spPr>
          <a:xfrm>
            <a:off x="1767614" y="4624359"/>
            <a:ext cx="1360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5: 700-T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30CDD-22BD-46F9-BF10-538F51E7BB30}"/>
              </a:ext>
            </a:extLst>
          </p:cNvPr>
          <p:cNvSpPr txBox="1"/>
          <p:nvPr/>
        </p:nvSpPr>
        <p:spPr>
          <a:xfrm>
            <a:off x="4359214" y="4624359"/>
            <a:ext cx="1495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3: 1900-T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3C7AA-2B34-4EFA-9038-7E82B2B04FB6}"/>
              </a:ext>
            </a:extLst>
          </p:cNvPr>
          <p:cNvSpPr txBox="1"/>
          <p:nvPr/>
        </p:nvSpPr>
        <p:spPr>
          <a:xfrm>
            <a:off x="6900015" y="4624359"/>
            <a:ext cx="1461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1: 3800-T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47AE8A-B00B-446E-BC30-B27AAE46CD0D}"/>
              </a:ext>
            </a:extLst>
          </p:cNvPr>
          <p:cNvSpPr txBox="1"/>
          <p:nvPr/>
        </p:nvSpPr>
        <p:spPr>
          <a:xfrm>
            <a:off x="439785" y="5103226"/>
            <a:ext cx="1360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6: 700-Z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287D6B-F1EC-4091-96EE-80BA13247D7E}"/>
              </a:ext>
            </a:extLst>
          </p:cNvPr>
          <p:cNvSpPr txBox="1"/>
          <p:nvPr/>
        </p:nvSpPr>
        <p:spPr>
          <a:xfrm>
            <a:off x="2980585" y="5103226"/>
            <a:ext cx="1537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4: 1900-Z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FA18BD-57A0-4B4B-93A8-193EEC1BFB0E}"/>
              </a:ext>
            </a:extLst>
          </p:cNvPr>
          <p:cNvSpPr txBox="1"/>
          <p:nvPr/>
        </p:nvSpPr>
        <p:spPr>
          <a:xfrm>
            <a:off x="5698708" y="5103226"/>
            <a:ext cx="1461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Sensor 2: 3800-Z</a:t>
            </a:r>
          </a:p>
        </p:txBody>
      </p:sp>
    </p:spTree>
    <p:extLst>
      <p:ext uri="{BB962C8B-B14F-4D97-AF65-F5344CB8AC3E}">
        <p14:creationId xmlns:p14="http://schemas.microsoft.com/office/powerpoint/2010/main" val="711011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03C51-E5D5-40C9-86D2-6CB605F3E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653EE-A153-447E-BFB0-118086353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MQXFA07/A08 test results</a:t>
            </a:r>
          </a:p>
          <a:p>
            <a:endParaRPr lang="en-US" dirty="0"/>
          </a:p>
          <a:p>
            <a:r>
              <a:rPr lang="en-US" dirty="0"/>
              <a:t>Magnet disassembly: coil-pack</a:t>
            </a:r>
          </a:p>
          <a:p>
            <a:endParaRPr lang="en-US" dirty="0"/>
          </a:p>
          <a:p>
            <a:r>
              <a:rPr lang="en-US" dirty="0"/>
              <a:t>Coil visual inspection</a:t>
            </a:r>
          </a:p>
          <a:p>
            <a:endParaRPr lang="en-US" dirty="0"/>
          </a:p>
          <a:p>
            <a:r>
              <a:rPr lang="en-US" dirty="0"/>
              <a:t>Finite element analysis</a:t>
            </a:r>
          </a:p>
          <a:p>
            <a:endParaRPr lang="en-US" dirty="0"/>
          </a:p>
          <a:p>
            <a:r>
              <a:rPr lang="en-US" dirty="0"/>
              <a:t>Coil die penetration test, CT scan,</a:t>
            </a:r>
            <a:r>
              <a:rPr lang="en-GB" dirty="0"/>
              <a:t> metallurgical inspection</a:t>
            </a:r>
            <a:r>
              <a:rPr lang="en-US" dirty="0"/>
              <a:t>   </a:t>
            </a:r>
          </a:p>
          <a:p>
            <a:endParaRPr lang="en-US" dirty="0"/>
          </a:p>
          <a:p>
            <a:r>
              <a:rPr lang="en-US" dirty="0"/>
              <a:t>Corrective actions for magnet A10 and beyond</a:t>
            </a:r>
          </a:p>
          <a:p>
            <a:endParaRPr lang="en-US" dirty="0"/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93FA1-D946-48B8-94B7-C173E75D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EE475-D4CB-48E6-88DB-C8D5D3800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34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3BC4C71-3388-4D1F-A1D2-DFF7986504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26"/>
          <a:stretch/>
        </p:blipFill>
        <p:spPr>
          <a:xfrm>
            <a:off x="395536" y="3233189"/>
            <a:ext cx="3816424" cy="29870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C54BFA-CD1C-4106-BE10-56B5DD44F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MQXFA07 and A08 test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08EFF-0F1E-4B5D-99EC-52950EC44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079926" cy="2013989"/>
          </a:xfrm>
        </p:spPr>
        <p:txBody>
          <a:bodyPr>
            <a:normAutofit/>
          </a:bodyPr>
          <a:lstStyle/>
          <a:p>
            <a:r>
              <a:rPr lang="en-US" dirty="0"/>
              <a:t>Both magnets with </a:t>
            </a:r>
            <a:r>
              <a:rPr lang="en-US" dirty="0">
                <a:solidFill>
                  <a:schemeClr val="bg2"/>
                </a:solidFill>
              </a:rPr>
              <a:t>detraining </a:t>
            </a:r>
            <a:r>
              <a:rPr lang="en-US" dirty="0"/>
              <a:t>after few quenches</a:t>
            </a:r>
          </a:p>
          <a:p>
            <a:pPr lvl="1"/>
            <a:r>
              <a:rPr lang="en-US" dirty="0"/>
              <a:t>Reverse temperature and ramp-rate dependence</a:t>
            </a:r>
          </a:p>
          <a:p>
            <a:pPr lvl="1"/>
            <a:r>
              <a:rPr lang="en-US" dirty="0"/>
              <a:t>Both magnets limited by </a:t>
            </a:r>
            <a:r>
              <a:rPr lang="en-US" dirty="0">
                <a:solidFill>
                  <a:schemeClr val="bg2"/>
                </a:solidFill>
              </a:rPr>
              <a:t>segment a3-a4</a:t>
            </a:r>
          </a:p>
          <a:p>
            <a:pPr lvl="2"/>
            <a:r>
              <a:rPr lang="en-US" dirty="0"/>
              <a:t>Coil 214 in A07 and coil 213 in A08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43D7B5-937F-4B10-9D0E-FB0756699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2EA50D-1443-4CE2-907C-E7BF5244C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554035-2467-4CD9-BECA-072CC956E3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26"/>
          <a:stretch/>
        </p:blipFill>
        <p:spPr>
          <a:xfrm>
            <a:off x="4728361" y="3188095"/>
            <a:ext cx="3816424" cy="298708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CB47A7B-BC66-4576-ADAB-9B76AEED698C}"/>
              </a:ext>
            </a:extLst>
          </p:cNvPr>
          <p:cNvSpPr/>
          <p:nvPr/>
        </p:nvSpPr>
        <p:spPr>
          <a:xfrm>
            <a:off x="1190827" y="4365104"/>
            <a:ext cx="1220933" cy="854243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2BC336-6C32-4AA9-B4F9-6A75D50A5BE5}"/>
              </a:ext>
            </a:extLst>
          </p:cNvPr>
          <p:cNvSpPr/>
          <p:nvPr/>
        </p:nvSpPr>
        <p:spPr>
          <a:xfrm>
            <a:off x="5724128" y="4326419"/>
            <a:ext cx="2088232" cy="854243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28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58E35-A18E-4273-A7D7-97616CF41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a3a4….an “old friend”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B3BE7-9EC6-4E51-B80E-63BC68912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40588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Also in MQXFS3 (Oct 2016)</a:t>
            </a:r>
          </a:p>
          <a:p>
            <a:pPr lvl="1"/>
            <a:r>
              <a:rPr lang="en-US" dirty="0"/>
              <a:t>Detraining…a3a4…increase with ramp-rate,4.5 K….and </a:t>
            </a:r>
            <a:r>
              <a:rPr lang="en-US" dirty="0">
                <a:solidFill>
                  <a:schemeClr val="bg2"/>
                </a:solidFill>
              </a:rPr>
              <a:t>with axial loading</a:t>
            </a:r>
          </a:p>
          <a:p>
            <a:r>
              <a:rPr lang="en-US" dirty="0"/>
              <a:t>MQXFS1b (Oct 2016)</a:t>
            </a:r>
          </a:p>
          <a:p>
            <a:pPr lvl="1"/>
            <a:r>
              <a:rPr lang="en-US" dirty="0"/>
              <a:t>a3a4 appeared after increase of azimuthal, with low axial</a:t>
            </a:r>
          </a:p>
          <a:p>
            <a:pPr lvl="1"/>
            <a:r>
              <a:rPr lang="en-US" dirty="0"/>
              <a:t>No clear detraining, but more </a:t>
            </a:r>
            <a:r>
              <a:rPr lang="en-US" dirty="0">
                <a:solidFill>
                  <a:schemeClr val="bg2"/>
                </a:solidFill>
              </a:rPr>
              <a:t>erratic</a:t>
            </a:r>
            <a:r>
              <a:rPr lang="en-US" dirty="0"/>
              <a:t>….</a:t>
            </a:r>
          </a:p>
          <a:p>
            <a:endParaRPr lang="en-US" dirty="0"/>
          </a:p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3FD94E-16F3-44B9-B9BD-40E30F98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F06B-5149-43DF-AAC6-14CEABB7C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F29A29-25F9-4B35-BA98-E1339C889F5D}"/>
              </a:ext>
            </a:extLst>
          </p:cNvPr>
          <p:cNvGrpSpPr/>
          <p:nvPr/>
        </p:nvGrpSpPr>
        <p:grpSpPr>
          <a:xfrm>
            <a:off x="107504" y="2564904"/>
            <a:ext cx="3779912" cy="2985000"/>
            <a:chOff x="107504" y="3141163"/>
            <a:chExt cx="3779912" cy="2985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7A084DA-453A-4194-A737-E7AD95274F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7325"/>
            <a:stretch/>
          </p:blipFill>
          <p:spPr>
            <a:xfrm>
              <a:off x="107504" y="3141163"/>
              <a:ext cx="3779912" cy="2985000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5625699-A710-41A5-9DB4-64A234739A8B}"/>
                </a:ext>
              </a:extLst>
            </p:cNvPr>
            <p:cNvSpPr/>
            <p:nvPr/>
          </p:nvSpPr>
          <p:spPr>
            <a:xfrm>
              <a:off x="1403648" y="4067452"/>
              <a:ext cx="576064" cy="7297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0CB97D0-5A41-4F37-86BB-19A0A374E8C5}"/>
                </a:ext>
              </a:extLst>
            </p:cNvPr>
            <p:cNvSpPr/>
            <p:nvPr/>
          </p:nvSpPr>
          <p:spPr>
            <a:xfrm>
              <a:off x="2267744" y="4005064"/>
              <a:ext cx="432048" cy="7297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2E50454-4F04-4216-870A-9A928F6A38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750"/>
          <a:stretch/>
        </p:blipFill>
        <p:spPr>
          <a:xfrm>
            <a:off x="4716016" y="2564904"/>
            <a:ext cx="3851920" cy="29850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F499D0-10D7-428B-ACFD-933B4F6FF1A3}"/>
              </a:ext>
            </a:extLst>
          </p:cNvPr>
          <p:cNvSpPr/>
          <p:nvPr/>
        </p:nvSpPr>
        <p:spPr>
          <a:xfrm>
            <a:off x="6444208" y="3093707"/>
            <a:ext cx="1944216" cy="729700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39F764-FE88-4FFC-B3AF-E3D27ECB0087}"/>
              </a:ext>
            </a:extLst>
          </p:cNvPr>
          <p:cNvSpPr txBox="1">
            <a:spLocks/>
          </p:cNvSpPr>
          <p:nvPr/>
        </p:nvSpPr>
        <p:spPr>
          <a:xfrm>
            <a:off x="360308" y="5702889"/>
            <a:ext cx="8207628" cy="667647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Interpretation of behavior: </a:t>
            </a:r>
            <a:r>
              <a:rPr lang="en-US" dirty="0">
                <a:solidFill>
                  <a:schemeClr val="bg2"/>
                </a:solidFill>
              </a:rPr>
              <a:t>self-field instability </a:t>
            </a:r>
            <a:r>
              <a:rPr lang="en-US" dirty="0"/>
              <a:t>triggered by a </a:t>
            </a:r>
            <a:r>
              <a:rPr lang="en-US" dirty="0">
                <a:solidFill>
                  <a:schemeClr val="bg2"/>
                </a:solidFill>
              </a:rPr>
              <a:t>local issue</a:t>
            </a:r>
            <a:r>
              <a:rPr lang="en-US" dirty="0"/>
              <a:t>, likely affecting only some strands, that pushes more current in adjacent strand(s)</a:t>
            </a:r>
          </a:p>
          <a:p>
            <a:endParaRPr lang="en-US" dirty="0"/>
          </a:p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7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7BADD-87B6-4D0F-9CD8-56493924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MQXFA07 and A08 test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8F44-5459-430F-8408-E8B7C114B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3061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Quench location</a:t>
            </a:r>
          </a:p>
          <a:p>
            <a:pPr lvl="1"/>
            <a:r>
              <a:rPr lang="en-US" dirty="0"/>
              <a:t>a3a4: </a:t>
            </a:r>
            <a:r>
              <a:rPr lang="en-US" dirty="0">
                <a:solidFill>
                  <a:schemeClr val="bg2"/>
                </a:solidFill>
              </a:rPr>
              <a:t>multi-turn segment </a:t>
            </a:r>
            <a:r>
              <a:rPr lang="en-US" dirty="0"/>
              <a:t>including turns 2 to 6</a:t>
            </a:r>
          </a:p>
          <a:p>
            <a:pPr lvl="2"/>
            <a:r>
              <a:rPr lang="en-US" dirty="0"/>
              <a:t>Turns 2-5 are included in the pole-block multiturn</a:t>
            </a:r>
          </a:p>
          <a:p>
            <a:pPr lvl="2"/>
            <a:r>
              <a:rPr lang="en-US" dirty="0"/>
              <a:t>Turn 6 is the first turn outside the wedge</a:t>
            </a:r>
          </a:p>
          <a:p>
            <a:pPr lvl="1"/>
            <a:r>
              <a:rPr lang="en-US" dirty="0"/>
              <a:t>Quench antenna signals (50 mm long circuits) point out </a:t>
            </a:r>
            <a:r>
              <a:rPr lang="en-US" dirty="0">
                <a:solidFill>
                  <a:schemeClr val="bg2"/>
                </a:solidFill>
              </a:rPr>
              <a:t>LE</a:t>
            </a:r>
            <a:r>
              <a:rPr lang="en-US" dirty="0"/>
              <a:t>, where </a:t>
            </a:r>
            <a:r>
              <a:rPr lang="en-US" dirty="0">
                <a:solidFill>
                  <a:schemeClr val="bg2"/>
                </a:solidFill>
              </a:rPr>
              <a:t>pole block turns </a:t>
            </a:r>
            <a:r>
              <a:rPr lang="en-US" dirty="0"/>
              <a:t>go around the pole tip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0444B-3F4E-40A9-A3CD-CB0984D50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113DD2-7D93-41BB-9791-21FD5B822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A picture containing guitar&#10;&#10;Description automatically generated">
            <a:extLst>
              <a:ext uri="{FF2B5EF4-FFF2-40B4-BE49-F238E27FC236}">
                <a16:creationId xmlns:a16="http://schemas.microsoft.com/office/drawing/2014/main" id="{9C0A801F-F096-4919-ACAA-F749AA64F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12068" r="52751" b="17031"/>
          <a:stretch/>
        </p:blipFill>
        <p:spPr>
          <a:xfrm>
            <a:off x="755576" y="3566020"/>
            <a:ext cx="3240360" cy="262580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70C47A-029C-4567-A1A2-328F1271D793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3566020"/>
            <a:ext cx="3422258" cy="265864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1126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03AF-4DF1-4EB0-B860-D7822DC74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Again…lead end, pole block….an “old friend”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2BCAC3-4398-4264-A794-B8B090E9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Ferracin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5154F-80BC-4319-95B3-3F2796149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56208B-588E-4C33-845C-62BEA4BF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13" t="14256" r="50000" b="18019"/>
          <a:stretch/>
        </p:blipFill>
        <p:spPr>
          <a:xfrm>
            <a:off x="611999" y="2492896"/>
            <a:ext cx="3287925" cy="35868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FF028B-1D02-4324-844B-2A4ECB4217E4}"/>
              </a:ext>
            </a:extLst>
          </p:cNvPr>
          <p:cNvSpPr txBox="1"/>
          <p:nvPr/>
        </p:nvSpPr>
        <p:spPr>
          <a:xfrm>
            <a:off x="1619672" y="1484784"/>
            <a:ext cx="1133644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MQXFS3</a:t>
            </a:r>
          </a:p>
          <a:p>
            <a:pPr algn="ctr"/>
            <a:r>
              <a:rPr lang="en-US" sz="1200" dirty="0"/>
              <a:t>By H. Bajas </a:t>
            </a:r>
          </a:p>
          <a:p>
            <a:pPr algn="ctr"/>
            <a:r>
              <a:rPr lang="en-US" sz="1200" dirty="0"/>
              <a:t>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0125C0-450B-443A-AAB9-A8B80AA13EFE}"/>
              </a:ext>
            </a:extLst>
          </p:cNvPr>
          <p:cNvSpPr txBox="1"/>
          <p:nvPr/>
        </p:nvSpPr>
        <p:spPr>
          <a:xfrm>
            <a:off x="5740451" y="1503961"/>
            <a:ext cx="1677062" cy="7386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MQXFS1b</a:t>
            </a:r>
          </a:p>
          <a:p>
            <a:pPr algn="ctr"/>
            <a:r>
              <a:rPr lang="en-US" sz="1200" dirty="0"/>
              <a:t>By </a:t>
            </a:r>
            <a:r>
              <a:rPr lang="en-US" sz="1200" dirty="0" err="1"/>
              <a:t>Guram</a:t>
            </a:r>
            <a:r>
              <a:rPr lang="en-US" sz="1200" dirty="0"/>
              <a:t> </a:t>
            </a:r>
            <a:r>
              <a:rPr lang="en-US" sz="1200" dirty="0" err="1"/>
              <a:t>Chlachidze</a:t>
            </a:r>
            <a:endParaRPr lang="en-US" sz="1200" dirty="0"/>
          </a:p>
          <a:p>
            <a:pPr algn="ctr"/>
            <a:r>
              <a:rPr lang="en-US" sz="1200" dirty="0"/>
              <a:t>LARP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96B38A-6738-4471-BAA2-89B01CDE06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75"/>
          <a:stretch/>
        </p:blipFill>
        <p:spPr>
          <a:xfrm>
            <a:off x="3951787" y="2492896"/>
            <a:ext cx="5023065" cy="358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74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152165</TotalTime>
  <Words>2235</Words>
  <Application>Microsoft Office PowerPoint</Application>
  <PresentationFormat>On-screen Show (4:3)</PresentationFormat>
  <Paragraphs>441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Symbol</vt:lpstr>
      <vt:lpstr>Times New Roman</vt:lpstr>
      <vt:lpstr>Wingdings</vt:lpstr>
      <vt:lpstr>Thème Office</vt:lpstr>
      <vt:lpstr>MQXFA magnet assembly: lessons learnt from MQXFA07/08 </vt:lpstr>
      <vt:lpstr>Acknowledgements</vt:lpstr>
      <vt:lpstr>Acknowledgements</vt:lpstr>
      <vt:lpstr>References</vt:lpstr>
      <vt:lpstr>Outline</vt:lpstr>
      <vt:lpstr>MQXFA07 and A08 test results</vt:lpstr>
      <vt:lpstr>Segment a3a4….an “old friend”</vt:lpstr>
      <vt:lpstr>Back to MQXFA07 and A08 test results</vt:lpstr>
      <vt:lpstr>Again…lead end, pole block….an “old friend”</vt:lpstr>
      <vt:lpstr>Strain gauges in MQXFA07-A08 </vt:lpstr>
      <vt:lpstr>Strain gauges in MQXFA07-A08 </vt:lpstr>
      <vt:lpstr>Review of coil fabrication NCRs or off-normal procedures</vt:lpstr>
      <vt:lpstr>Outline</vt:lpstr>
      <vt:lpstr>Disassembly: coil pack inspection Pole key gap</vt:lpstr>
      <vt:lpstr>Disassembly: coil pack inspection Pole key gap</vt:lpstr>
      <vt:lpstr>Disassembly: coil pack inspection Pole key gap</vt:lpstr>
      <vt:lpstr>Review of coil-pack fabrication NCRs or off-normal procedures</vt:lpstr>
      <vt:lpstr>Review of coil-pack fabrication NCRs or off-normal procedures</vt:lpstr>
      <vt:lpstr>Outline</vt:lpstr>
      <vt:lpstr>Coil visual inspection</vt:lpstr>
      <vt:lpstr>Outline</vt:lpstr>
      <vt:lpstr>Finite element analysis Effect of a close pole key gap</vt:lpstr>
      <vt:lpstr>Finite element analysis 360-degrees, full cross-section 2D model</vt:lpstr>
      <vt:lpstr>Finite element analysis 360-degrees, full cross-section 3D model</vt:lpstr>
      <vt:lpstr>Finite element analysis 360-degrees, full cross-section 3D model</vt:lpstr>
      <vt:lpstr>Finite element analysis 360-degrees, full cross-section 3D model</vt:lpstr>
      <vt:lpstr>Finite element analysis 45-degrees, octant 3D model </vt:lpstr>
      <vt:lpstr>Outline</vt:lpstr>
      <vt:lpstr>CT scan and die penetrant test</vt:lpstr>
      <vt:lpstr>Metallurgical inspection</vt:lpstr>
      <vt:lpstr>Outline</vt:lpstr>
      <vt:lpstr>New assembly procedure</vt:lpstr>
      <vt:lpstr>New specifications</vt:lpstr>
      <vt:lpstr>New specifications</vt:lpstr>
      <vt:lpstr>Outline</vt:lpstr>
      <vt:lpstr>Conclusions</vt:lpstr>
      <vt:lpstr>Appendix</vt:lpstr>
      <vt:lpstr>Coil visual inspection (II)</vt:lpstr>
      <vt:lpstr>Die penetrant test</vt:lpstr>
      <vt:lpstr>Metallurgical inspection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2190</cp:revision>
  <dcterms:created xsi:type="dcterms:W3CDTF">2016-03-23T12:58:39Z</dcterms:created>
  <dcterms:modified xsi:type="dcterms:W3CDTF">2022-09-20T21:22:55Z</dcterms:modified>
</cp:coreProperties>
</file>