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7" r:id="rId2"/>
    <p:sldId id="670" r:id="rId3"/>
    <p:sldId id="677" r:id="rId4"/>
    <p:sldId id="678" r:id="rId5"/>
    <p:sldId id="679" r:id="rId6"/>
    <p:sldId id="681" r:id="rId7"/>
    <p:sldId id="698" r:id="rId8"/>
    <p:sldId id="684" r:id="rId9"/>
    <p:sldId id="682" r:id="rId10"/>
    <p:sldId id="699" r:id="rId11"/>
    <p:sldId id="706" r:id="rId12"/>
    <p:sldId id="707" r:id="rId13"/>
    <p:sldId id="700" r:id="rId14"/>
    <p:sldId id="701" r:id="rId15"/>
    <p:sldId id="687" r:id="rId16"/>
    <p:sldId id="688" r:id="rId17"/>
    <p:sldId id="702" r:id="rId18"/>
    <p:sldId id="703" r:id="rId19"/>
    <p:sldId id="705" r:id="rId20"/>
    <p:sldId id="704" r:id="rId21"/>
    <p:sldId id="674" r:id="rId22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8FDCE6F6-AC57-4F61-80B3-A72864B46012}">
          <p14:sldIdLst>
            <p14:sldId id="257"/>
            <p14:sldId id="670"/>
            <p14:sldId id="677"/>
            <p14:sldId id="678"/>
            <p14:sldId id="679"/>
            <p14:sldId id="681"/>
            <p14:sldId id="698"/>
            <p14:sldId id="684"/>
            <p14:sldId id="682"/>
            <p14:sldId id="699"/>
            <p14:sldId id="706"/>
            <p14:sldId id="707"/>
            <p14:sldId id="700"/>
            <p14:sldId id="701"/>
            <p14:sldId id="687"/>
            <p14:sldId id="688"/>
            <p14:sldId id="702"/>
            <p14:sldId id="703"/>
            <p14:sldId id="705"/>
            <p14:sldId id="704"/>
            <p14:sldId id="674"/>
          </p14:sldIdLst>
        </p14:section>
        <p14:section name="无标题节" id="{65A5C387-80D6-4CE9-AF1E-7EFCF0522CB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324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5807"/>
  </p:normalViewPr>
  <p:slideViewPr>
    <p:cSldViewPr snapToObjects="1" showGuides="1">
      <p:cViewPr varScale="1">
        <p:scale>
          <a:sx n="153" d="100"/>
          <a:sy n="153" d="100"/>
        </p:scale>
        <p:origin x="426" y="126"/>
      </p:cViewPr>
      <p:guideLst>
        <p:guide orient="horz" pos="32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WeChat%20Files\wxid_kwdhhc33pwre21\FileStorage\File\2022-09\23df343ea8739b96ddae7933c5371f9d_0f1b7aab18b9db99b5c424336b63b385_8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000" b="1">
                <a:solidFill>
                  <a:schemeClr val="tx1"/>
                </a:solidFill>
              </a:rPr>
              <a:t>The training history of MCBRD03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9.4407751075725202E-2"/>
          <c:y val="9.1920693928128877E-2"/>
          <c:w val="0.85359728361092424"/>
          <c:h val="0.84313497058220888"/>
        </c:manualLayout>
      </c:layout>
      <c:scatterChart>
        <c:scatterStyle val="lineMarker"/>
        <c:varyColors val="0"/>
        <c:ser>
          <c:idx val="0"/>
          <c:order val="0"/>
          <c:tx>
            <c:strRef>
              <c:f>'First cool test'!$B$1</c:f>
              <c:strCache>
                <c:ptCount val="1"/>
                <c:pt idx="0">
                  <c:v>Aperture 1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10"/>
            <c:marker>
              <c:symbol val="circle"/>
              <c:size val="8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D399-44FB-983D-6BC773E76993}"/>
              </c:ext>
            </c:extLst>
          </c:dPt>
          <c:dPt>
            <c:idx val="12"/>
            <c:marker>
              <c:symbol val="circle"/>
              <c:size val="8"/>
              <c:spPr>
                <a:solidFill>
                  <a:srgbClr val="00B050"/>
                </a:solidFill>
                <a:ln w="9525">
                  <a:solidFill>
                    <a:srgbClr val="00B0F0"/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D399-44FB-983D-6BC773E76993}"/>
              </c:ext>
            </c:extLst>
          </c:dPt>
          <c:xVal>
            <c:numRef>
              <c:f>'First cool test'!$A$2:$A$102</c:f>
              <c:numCache>
                <c:formatCode>General</c:formatCode>
                <c:ptCount val="10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</c:numCache>
            </c:numRef>
          </c:xVal>
          <c:yVal>
            <c:numRef>
              <c:f>'First cool test'!$B$2:$B$102</c:f>
              <c:numCache>
                <c:formatCode>General</c:formatCode>
                <c:ptCount val="101"/>
                <c:pt idx="0">
                  <c:v>341</c:v>
                </c:pt>
                <c:pt idx="1">
                  <c:v>348</c:v>
                </c:pt>
                <c:pt idx="2">
                  <c:v>358</c:v>
                </c:pt>
                <c:pt idx="3">
                  <c:v>380</c:v>
                </c:pt>
                <c:pt idx="4">
                  <c:v>397</c:v>
                </c:pt>
                <c:pt idx="5">
                  <c:v>412</c:v>
                </c:pt>
                <c:pt idx="6">
                  <c:v>400</c:v>
                </c:pt>
                <c:pt idx="7">
                  <c:v>420</c:v>
                </c:pt>
                <c:pt idx="8">
                  <c:v>420</c:v>
                </c:pt>
                <c:pt idx="9">
                  <c:v>422</c:v>
                </c:pt>
                <c:pt idx="10">
                  <c:v>422</c:v>
                </c:pt>
                <c:pt idx="11">
                  <c:v>-422</c:v>
                </c:pt>
                <c:pt idx="12">
                  <c:v>-422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399-44FB-983D-6BC773E76993}"/>
            </c:ext>
          </c:extLst>
        </c:ser>
        <c:ser>
          <c:idx val="1"/>
          <c:order val="1"/>
          <c:tx>
            <c:strRef>
              <c:f>'First cool test'!$C$1</c:f>
              <c:strCache>
                <c:ptCount val="1"/>
                <c:pt idx="0">
                  <c:v>Aperture 2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Pt>
            <c:idx val="13"/>
            <c:marker>
              <c:symbol val="diamond"/>
              <c:size val="8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D399-44FB-983D-6BC773E76993}"/>
              </c:ext>
            </c:extLst>
          </c:dPt>
          <c:dPt>
            <c:idx val="14"/>
            <c:marker>
              <c:symbol val="diamond"/>
              <c:size val="8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D399-44FB-983D-6BC773E76993}"/>
              </c:ext>
            </c:extLst>
          </c:dPt>
          <c:xVal>
            <c:numRef>
              <c:f>'First cool test'!$A$2:$A$102</c:f>
              <c:numCache>
                <c:formatCode>General</c:formatCode>
                <c:ptCount val="10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</c:numCache>
            </c:numRef>
          </c:xVal>
          <c:yVal>
            <c:numRef>
              <c:f>'First cool test'!$C$2:$C$102</c:f>
              <c:numCache>
                <c:formatCode>General</c:formatCode>
                <c:ptCount val="101"/>
                <c:pt idx="13">
                  <c:v>422</c:v>
                </c:pt>
                <c:pt idx="14">
                  <c:v>-422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399-44FB-983D-6BC773E769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5044000"/>
        <c:axId val="485043440"/>
      </c:scatterChart>
      <c:valAx>
        <c:axId val="485044000"/>
        <c:scaling>
          <c:orientation val="minMax"/>
          <c:max val="16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"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1200" b="1">
                    <a:solidFill>
                      <a:schemeClr val="tx1"/>
                    </a:solidFill>
                  </a:rPr>
                  <a:t>Quench Number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85043440"/>
        <c:crosses val="autoZero"/>
        <c:crossBetween val="midCat"/>
      </c:valAx>
      <c:valAx>
        <c:axId val="485043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1600" b="1">
                    <a:solidFill>
                      <a:schemeClr val="tx1"/>
                    </a:solidFill>
                  </a:rPr>
                  <a:t>Current [A]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85044000"/>
        <c:crosses val="autoZero"/>
        <c:crossBetween val="midCat"/>
      </c:valAx>
      <c:spPr>
        <a:noFill/>
        <a:ln w="15875"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8060868190732664"/>
          <c:y val="0.26250270760764566"/>
          <c:w val="0.1413550332230776"/>
          <c:h val="0.11360087424016235"/>
        </c:manualLayout>
      </c:layout>
      <c:overlay val="0"/>
      <c:spPr>
        <a:solidFill>
          <a:schemeClr val="bg1"/>
        </a:solidFill>
        <a:ln w="12700"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19050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t>20/09/2022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28105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t>20/09/2022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50092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3079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48385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4852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9335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903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20933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787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489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275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164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08143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890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Q. Xu,2nd SC Meeting for CCT, 28 July 2020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Xu,2nd SC Meeting for CCT, 28 July 2020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Xu,2nd SC Meeting for CCT, 28 July 2020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Xu,2nd SC Meeting for CCT, 28 July 2020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US" noProof="0"/>
              <a:t>Q. Xu,2nd SC Meeting for CCT, 28 July 2020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0"/>
              <a:t>单击图标添加图片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US" noProof="0"/>
              <a:t>Q. Xu,2nd SC Meeting for CCT, 28 July 2020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US" noProof="0"/>
              <a:t>Q. Xu,2nd SC Meeting for CCT, 28 July 2020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/>
              <a:t>Q. Xu,2nd SC Meeting for CCT, 28 July 2020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panose="05000000000000000000" pitchFamily="2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panose="05000000000000000000" pitchFamily="2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panose="05000000000000000000" pitchFamily="2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panose="05000000000000000000" pitchFamily="2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panose="05000000000000000000" pitchFamily="2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g"/><Relationship Id="rId3" Type="http://schemas.openxmlformats.org/officeDocument/2006/relationships/image" Target="../media/image6.png"/><Relationship Id="rId7" Type="http://schemas.openxmlformats.org/officeDocument/2006/relationships/image" Target="../media/image4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4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7.png"/><Relationship Id="rId7" Type="http://schemas.openxmlformats.org/officeDocument/2006/relationships/image" Target="../media/image5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Relationship Id="rId9" Type="http://schemas.openxmlformats.org/officeDocument/2006/relationships/image" Target="../media/image5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6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8.jpeg"/><Relationship Id="rId10" Type="http://schemas.openxmlformats.org/officeDocument/2006/relationships/image" Target="../media/image17.jpeg"/><Relationship Id="rId4" Type="http://schemas.openxmlformats.org/officeDocument/2006/relationships/image" Target="../media/image7.pn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8.jpeg"/><Relationship Id="rId10" Type="http://schemas.openxmlformats.org/officeDocument/2006/relationships/image" Target="../media/image23.jpeg"/><Relationship Id="rId4" Type="http://schemas.openxmlformats.org/officeDocument/2006/relationships/image" Target="../media/image7.png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5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30.jpeg"/><Relationship Id="rId5" Type="http://schemas.openxmlformats.org/officeDocument/2006/relationships/image" Target="../media/image7.png"/><Relationship Id="rId10" Type="http://schemas.openxmlformats.org/officeDocument/2006/relationships/image" Target="../media/image29.jpeg"/><Relationship Id="rId4" Type="http://schemas.openxmlformats.org/officeDocument/2006/relationships/image" Target="../media/image6.png"/><Relationship Id="rId9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3" Type="http://schemas.openxmlformats.org/officeDocument/2006/relationships/image" Target="../media/image6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34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6.pn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11" Type="http://schemas.openxmlformats.org/officeDocument/2006/relationships/image" Target="../media/image40.png"/><Relationship Id="rId5" Type="http://schemas.openxmlformats.org/officeDocument/2006/relationships/image" Target="../media/image8.jpeg"/><Relationship Id="rId10" Type="http://schemas.openxmlformats.org/officeDocument/2006/relationships/image" Target="../media/image39.jpeg"/><Relationship Id="rId4" Type="http://schemas.openxmlformats.org/officeDocument/2006/relationships/image" Target="../media/image7.png"/><Relationship Id="rId9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6.pn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ctrTitle"/>
          </p:nvPr>
        </p:nvSpPr>
        <p:spPr>
          <a:xfrm>
            <a:off x="630736" y="2085730"/>
            <a:ext cx="7772400" cy="124801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  <a:latin typeface="Book Antiqua" panose="02040602050305030304" pitchFamily="18" charset="0"/>
              </a:rPr>
              <a:t>Highlights on status of activities in BAMA</a:t>
            </a:r>
            <a:endParaRPr lang="en-GB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840536" y="3497169"/>
            <a:ext cx="33528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err="1"/>
              <a:t>Yingzhe</a:t>
            </a:r>
            <a:r>
              <a:rPr lang="en-US" altLang="zh-CN" dirty="0"/>
              <a:t> Wang</a:t>
            </a:r>
          </a:p>
          <a:p>
            <a:pPr algn="ctr"/>
            <a:r>
              <a:rPr lang="en-US" altLang="zh-CN" sz="1600" dirty="0"/>
              <a:t>IHEP, CAS</a:t>
            </a:r>
          </a:p>
        </p:txBody>
      </p:sp>
      <p:pic>
        <p:nvPicPr>
          <p:cNvPr id="12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05078" y="24956"/>
            <a:ext cx="562051" cy="515523"/>
          </a:xfrm>
          <a:prstGeom prst="rect">
            <a:avLst/>
          </a:prstGeom>
        </p:spPr>
      </p:pic>
      <p:pic>
        <p:nvPicPr>
          <p:cNvPr id="13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7129" y="12932"/>
            <a:ext cx="506957" cy="52754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4169" y="95315"/>
            <a:ext cx="891743" cy="41434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t>10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05078" y="24956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7129" y="12932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4169" y="95315"/>
            <a:ext cx="891743" cy="4143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64415" y="79702"/>
            <a:ext cx="63167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2400" b="1" dirty="0" smtClean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  <a:cs typeface="+mj-cs"/>
              </a:rPr>
              <a:t>Training history of the HL-LHC CCT coils </a:t>
            </a:r>
            <a:endParaRPr lang="zh-CN" altLang="en-US" sz="24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26" t="12880" r="7567" b="8284"/>
          <a:stretch/>
        </p:blipFill>
        <p:spPr>
          <a:xfrm>
            <a:off x="589818" y="726033"/>
            <a:ext cx="7077310" cy="4284117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 rot="19285844">
            <a:off x="716920" y="1109277"/>
            <a:ext cx="1780186" cy="103060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8849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t>11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05078" y="24956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7129" y="12932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4169" y="95315"/>
            <a:ext cx="891743" cy="4143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28600" y="68623"/>
            <a:ext cx="7526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2400" b="1" dirty="0">
                <a:solidFill>
                  <a:srgbClr val="0093BE"/>
                </a:solidFill>
                <a:cs typeface="+mj-cs"/>
              </a:rPr>
              <a:t>Components of CB10 and CB11 have been shipped to CERN</a:t>
            </a:r>
            <a:endParaRPr lang="zh-CN" altLang="en-US" sz="24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710" y="1256506"/>
            <a:ext cx="1679591" cy="373242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07" y="1247440"/>
            <a:ext cx="1683671" cy="374149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33" y="1262602"/>
            <a:ext cx="1676848" cy="372632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71588" y="2276350"/>
            <a:ext cx="3741491" cy="1683671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717812" y="4619599"/>
            <a:ext cx="15696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Inner-formers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2667296" y="4619599"/>
            <a:ext cx="16209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Outer-formers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4861993" y="4619599"/>
            <a:ext cx="12234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Ext.-tubes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6415324" y="4619599"/>
            <a:ext cx="19415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G10 components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7851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t>12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05078" y="24956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7129" y="12932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4169" y="95315"/>
            <a:ext cx="891743" cy="4143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28600" y="68623"/>
            <a:ext cx="7526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2400" b="1" dirty="0">
                <a:solidFill>
                  <a:srgbClr val="0093BE"/>
                </a:solidFill>
                <a:cs typeface="+mj-cs"/>
              </a:rPr>
              <a:t>Components of CB10 and CB11 have been shipped to CERN</a:t>
            </a:r>
            <a:endParaRPr lang="zh-CN" altLang="en-US" sz="24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1" y="1514873"/>
            <a:ext cx="2457450" cy="3276600"/>
          </a:xfrm>
          <a:prstGeom prst="rect">
            <a:avLst/>
          </a:prstGeom>
        </p:spPr>
      </p:pic>
      <p:graphicFrame>
        <p:nvGraphicFramePr>
          <p:cNvPr id="10" name="表格 9"/>
          <p:cNvGraphicFramePr>
            <a:graphicFrameLocks noGrp="1"/>
          </p:cNvGraphicFramePr>
          <p:nvPr>
            <p:extLst/>
          </p:nvPr>
        </p:nvGraphicFramePr>
        <p:xfrm>
          <a:off x="2566691" y="1506988"/>
          <a:ext cx="6476999" cy="32844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463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0412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3248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2654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7921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917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No.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Packing size（mm）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Name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Quantity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503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1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420*600*700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铌钛超导线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NbTi Superconducting wires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21Km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5038">
                <a:tc rowSpan="14"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2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 rowSpan="14"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</a:rPr>
                        <a:t>1000*800*700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聚酰亚胺膜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Polyimide sheet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20m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50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玻璃丝布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Glass fiber tape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 rolls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750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玻璃丝布胶带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Glass fiber tape(with glue)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 rolls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750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特氟龙套管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u="none" strike="noStrike">
                          <a:effectLst/>
                        </a:rPr>
                        <a:t>φ6</a:t>
                      </a:r>
                      <a:r>
                        <a:rPr lang="en-US" sz="1100" u="none" strike="noStrike">
                          <a:effectLst/>
                        </a:rPr>
                        <a:t>mm Teflon insulating sleeve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17 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066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</a:rPr>
                        <a:t>3.3mm</a:t>
                      </a:r>
                      <a:r>
                        <a:rPr lang="zh-CN" altLang="en-US" sz="1100" u="none" strike="noStrike" dirty="0">
                          <a:effectLst/>
                        </a:rPr>
                        <a:t>聚酰亚胺套管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u="none" strike="noStrike">
                          <a:effectLst/>
                        </a:rPr>
                        <a:t>φ3.3</a:t>
                      </a:r>
                      <a:r>
                        <a:rPr lang="en-US" sz="1100" u="none" strike="noStrike">
                          <a:effectLst/>
                        </a:rPr>
                        <a:t>mm Polyimide sleeve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3*4m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750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</a:rPr>
                        <a:t>1mm</a:t>
                      </a:r>
                      <a:r>
                        <a:rPr lang="zh-CN" altLang="en-US" sz="1100" u="none" strike="noStrike" dirty="0">
                          <a:effectLst/>
                        </a:rPr>
                        <a:t>聚酰亚胺套管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u="none" strike="noStrike">
                          <a:effectLst/>
                        </a:rPr>
                        <a:t>φ1</a:t>
                      </a:r>
                      <a:r>
                        <a:rPr lang="en-US" sz="1100" u="none" strike="noStrike">
                          <a:effectLst/>
                        </a:rPr>
                        <a:t>mm Polyimide sleeve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3*3m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750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6mm</a:t>
                      </a:r>
                      <a:r>
                        <a:rPr lang="zh-CN" altLang="en-US" sz="1100" u="none" strike="noStrike">
                          <a:effectLst/>
                        </a:rPr>
                        <a:t>编织型套管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u="none" strike="noStrike">
                          <a:effectLst/>
                        </a:rPr>
                        <a:t>φ6</a:t>
                      </a:r>
                      <a:r>
                        <a:rPr lang="en-US" sz="1100" u="none" strike="noStrike">
                          <a:effectLst/>
                        </a:rPr>
                        <a:t>mm Braided Sleeve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750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2mm</a:t>
                      </a:r>
                      <a:r>
                        <a:rPr lang="zh-CN" altLang="en-US" sz="1100" u="none" strike="noStrike" dirty="0">
                          <a:effectLst/>
                        </a:rPr>
                        <a:t>编织型套管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u="none" strike="noStrike">
                          <a:effectLst/>
                        </a:rPr>
                        <a:t>φ2</a:t>
                      </a:r>
                      <a:r>
                        <a:rPr lang="en-US" sz="1100" u="none" strike="noStrike">
                          <a:effectLst/>
                        </a:rPr>
                        <a:t>mm Braided Sleeve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750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2mm</a:t>
                      </a:r>
                      <a:r>
                        <a:rPr lang="zh-CN" altLang="en-US" sz="1100" u="none" strike="noStrike" dirty="0">
                          <a:effectLst/>
                        </a:rPr>
                        <a:t>热缩管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100" u="none" strike="noStrike">
                          <a:effectLst/>
                        </a:rPr>
                        <a:t>φ2</a:t>
                      </a:r>
                      <a:r>
                        <a:rPr lang="en-US" sz="1100" u="none" strike="noStrike">
                          <a:effectLst/>
                        </a:rPr>
                        <a:t>mm Heat shrink tube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750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中接管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crimping tube for splicing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160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750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9k</a:t>
                      </a:r>
                      <a:r>
                        <a:rPr lang="zh-CN" altLang="en-US" sz="1100" u="none" strike="noStrike" dirty="0">
                          <a:effectLst/>
                        </a:rPr>
                        <a:t>针脚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9k Pin Connector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80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750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23k</a:t>
                      </a:r>
                      <a:r>
                        <a:rPr lang="zh-CN" altLang="en-US" sz="1100" u="none" strike="noStrike" dirty="0">
                          <a:effectLst/>
                        </a:rPr>
                        <a:t>针脚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23k Pin Connector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12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750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 dirty="0">
                          <a:effectLst/>
                        </a:rPr>
                        <a:t>48</a:t>
                      </a:r>
                      <a:r>
                        <a:rPr lang="zh-CN" altLang="en-US" sz="1100" u="none" strike="noStrike" dirty="0">
                          <a:effectLst/>
                        </a:rPr>
                        <a:t>针脚电接头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48-Pin Connector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</a:rPr>
                        <a:t>4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750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电插头固定支座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holder for electrical connector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2 set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437269" y="3073030"/>
            <a:ext cx="152400" cy="152400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11290" y="3792988"/>
            <a:ext cx="152400" cy="152400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866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13</a:t>
            </a:fld>
            <a:endParaRPr lang="zh-CN" altLang="en-US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7" y="24955"/>
            <a:ext cx="562051" cy="5155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8" y="12931"/>
            <a:ext cx="506957" cy="52754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8" y="95315"/>
            <a:ext cx="891743" cy="41434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5CD7B66-553D-4319-912B-A7D1DD564FBE}"/>
              </a:ext>
            </a:extLst>
          </p:cNvPr>
          <p:cNvSpPr txBox="1"/>
          <p:nvPr/>
        </p:nvSpPr>
        <p:spPr>
          <a:xfrm>
            <a:off x="1181100" y="71654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  <a:cs typeface="+mj-cs"/>
              </a:rPr>
              <a:t>Assembly of MCBRD02 (Jan. 2022)</a:t>
            </a:r>
            <a:endParaRPr lang="zh-CN" altLang="en-US" sz="24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DB8819CB-29F7-C240-9595-FB0190A2A45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8213" y="742950"/>
            <a:ext cx="2385987" cy="23622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1C3DAF5-7CBA-4C4A-A73E-0B6D8C362C6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2500" y="742950"/>
            <a:ext cx="1970915" cy="23622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6B295CB0-3A4F-7341-8FB6-6A6499F5AA7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1715" y="742950"/>
            <a:ext cx="1524000" cy="23622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B4DBCBE5-0BBF-634D-B1B9-4414D9A80A8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8213" y="3202203"/>
            <a:ext cx="3809890" cy="183506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7842" y="3202203"/>
            <a:ext cx="3097873" cy="183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95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14</a:t>
            </a:fld>
            <a:endParaRPr lang="zh-CN" altLang="en-US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7" y="24955"/>
            <a:ext cx="562051" cy="5155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8" y="12931"/>
            <a:ext cx="506957" cy="52754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8" y="95315"/>
            <a:ext cx="891743" cy="41434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5CD7B66-553D-4319-912B-A7D1DD564FBE}"/>
              </a:ext>
            </a:extLst>
          </p:cNvPr>
          <p:cNvSpPr txBox="1"/>
          <p:nvPr/>
        </p:nvSpPr>
        <p:spPr>
          <a:xfrm>
            <a:off x="1181100" y="71654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  <a:cs typeface="+mj-cs"/>
              </a:rPr>
              <a:t>Test of MCBRD02 (Feb. ~May 2022)</a:t>
            </a:r>
            <a:endParaRPr lang="zh-CN" altLang="en-US" sz="24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F56A62D0-6FDD-C847-A1E9-A11182AD102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140" y="666750"/>
            <a:ext cx="3126896" cy="417408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9740" y="666750"/>
            <a:ext cx="3129344" cy="4174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2919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15</a:t>
            </a:fld>
            <a:endParaRPr lang="zh-CN" altLang="en-US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7" y="24955"/>
            <a:ext cx="562051" cy="5155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8" y="12931"/>
            <a:ext cx="506957" cy="52754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8" y="95315"/>
            <a:ext cx="891743" cy="414345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5CD7B66-553D-4319-912B-A7D1DD564FBE}"/>
              </a:ext>
            </a:extLst>
          </p:cNvPr>
          <p:cNvSpPr txBox="1"/>
          <p:nvPr/>
        </p:nvSpPr>
        <p:spPr>
          <a:xfrm>
            <a:off x="1181100" y="71654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  <a:cs typeface="+mj-cs"/>
              </a:rPr>
              <a:t>Test of MCBRD02 (Feb. ~May 2022)</a:t>
            </a:r>
            <a:endParaRPr lang="zh-CN" altLang="en-US" sz="24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21EABE55-3AF5-4FE5-8DE8-563B9EE33977}"/>
              </a:ext>
            </a:extLst>
          </p:cNvPr>
          <p:cNvSpPr txBox="1"/>
          <p:nvPr/>
        </p:nvSpPr>
        <p:spPr>
          <a:xfrm>
            <a:off x="2438400" y="4570793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AP1: a total of 123 quenches</a:t>
            </a:r>
          </a:p>
          <a:p>
            <a:r>
              <a:rPr lang="en-US" altLang="zh-CN" sz="1400" dirty="0"/>
              <a:t>AP2: a total of 72 quenches</a:t>
            </a:r>
            <a:endParaRPr lang="zh-CN" altLang="en-US" sz="1400" dirty="0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A33716D-54F0-C5B1-B993-B38545B7EF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9539"/>
            <a:ext cx="9144000" cy="3877844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F4216EA8-C139-E156-3705-B7620FAB5773}"/>
              </a:ext>
            </a:extLst>
          </p:cNvPr>
          <p:cNvSpPr txBox="1"/>
          <p:nvPr/>
        </p:nvSpPr>
        <p:spPr>
          <a:xfrm>
            <a:off x="5105400" y="4577383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0070C0"/>
                </a:solidFill>
              </a:rPr>
              <a:t>At the end of the second thermal cycle, the magnet tends to be stable.</a:t>
            </a:r>
            <a:endParaRPr lang="zh-CN" altLang="en-US" sz="1400" dirty="0">
              <a:solidFill>
                <a:srgbClr val="0070C0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AE1CC293-F5C3-7C68-C6A3-9B68DD248621}"/>
              </a:ext>
            </a:extLst>
          </p:cNvPr>
          <p:cNvSpPr txBox="1"/>
          <p:nvPr/>
        </p:nvSpPr>
        <p:spPr>
          <a:xfrm>
            <a:off x="7315200" y="2952750"/>
            <a:ext cx="1524000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highlight>
                  <a:srgbClr val="FFFF00"/>
                </a:highlight>
              </a:rPr>
              <a:t>At the end of the second thermal cycle, the magnet tends to be stable.</a:t>
            </a:r>
            <a:endParaRPr lang="zh-CN" altLang="en-US" sz="11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84919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16</a:t>
            </a:fld>
            <a:endParaRPr lang="zh-CN" altLang="en-US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7" y="24955"/>
            <a:ext cx="562051" cy="5155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8" y="12931"/>
            <a:ext cx="506957" cy="52754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8" y="95315"/>
            <a:ext cx="891743" cy="41434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9A55EA2-2A52-E7F4-64A0-FCD300BFA97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491" y="742639"/>
            <a:ext cx="6715115" cy="4038052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5CD7B66-553D-4319-912B-A7D1DD564FBE}"/>
              </a:ext>
            </a:extLst>
          </p:cNvPr>
          <p:cNvSpPr txBox="1"/>
          <p:nvPr/>
        </p:nvSpPr>
        <p:spPr>
          <a:xfrm>
            <a:off x="1181100" y="71654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  <a:cs typeface="+mj-cs"/>
              </a:rPr>
              <a:t>Test of MCBRD02 (Feb. ~May 2022)</a:t>
            </a:r>
            <a:endParaRPr lang="zh-CN" altLang="en-US" sz="24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256201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17</a:t>
            </a:fld>
            <a:endParaRPr lang="zh-CN" altLang="en-US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7" y="24955"/>
            <a:ext cx="562051" cy="5155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8" y="12931"/>
            <a:ext cx="506957" cy="52754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8" y="95315"/>
            <a:ext cx="891743" cy="41434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5CD7B66-553D-4319-912B-A7D1DD564FBE}"/>
              </a:ext>
            </a:extLst>
          </p:cNvPr>
          <p:cNvSpPr txBox="1"/>
          <p:nvPr/>
        </p:nvSpPr>
        <p:spPr>
          <a:xfrm>
            <a:off x="1181100" y="71654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  <a:cs typeface="+mj-cs"/>
              </a:rPr>
              <a:t>Assembly of MCBRD03 (Jul. 2022)</a:t>
            </a:r>
            <a:endParaRPr lang="zh-CN" altLang="en-US" sz="24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16" name="图片 15" descr="房间的摆设布局&#10;&#10;低可信度描述已自动生成">
            <a:extLst>
              <a:ext uri="{FF2B5EF4-FFF2-40B4-BE49-F238E27FC236}">
                <a16:creationId xmlns="" xmlns:a16="http://schemas.microsoft.com/office/drawing/2014/main" id="{7E06BF05-3AB8-F448-9541-649FA9441C2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9000" y="861258"/>
            <a:ext cx="2043759" cy="365760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5767" y="854909"/>
            <a:ext cx="2744272" cy="36576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792" y="862688"/>
            <a:ext cx="2743200" cy="3656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629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18</a:t>
            </a:fld>
            <a:endParaRPr lang="zh-CN" altLang="en-US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7" y="24955"/>
            <a:ext cx="562051" cy="5155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8" y="12931"/>
            <a:ext cx="506957" cy="52754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8" y="95315"/>
            <a:ext cx="891743" cy="41434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5CD7B66-553D-4319-912B-A7D1DD564FBE}"/>
              </a:ext>
            </a:extLst>
          </p:cNvPr>
          <p:cNvSpPr txBox="1"/>
          <p:nvPr/>
        </p:nvSpPr>
        <p:spPr>
          <a:xfrm>
            <a:off x="1181100" y="71654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  <a:cs typeface="+mj-cs"/>
              </a:rPr>
              <a:t>Test of MCBRD03 (Jul. 2022)</a:t>
            </a:r>
            <a:endParaRPr lang="zh-CN" altLang="en-US" sz="24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8597" y="666750"/>
            <a:ext cx="3810000" cy="285861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597" y="672440"/>
            <a:ext cx="3807321" cy="2856607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142632"/>
              </p:ext>
            </p:extLst>
          </p:nvPr>
        </p:nvGraphicFramePr>
        <p:xfrm>
          <a:off x="457199" y="3682457"/>
          <a:ext cx="7971397" cy="111052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5751911"/>
                <a:gridCol w="2219486"/>
              </a:tblGrid>
              <a:tr h="25410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 steps</a:t>
                      </a:r>
                      <a:r>
                        <a:rPr lang="zh-CN" alt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Coil-Ground</a:t>
                      </a:r>
                      <a:r>
                        <a:rPr lang="zh-CN" alt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EDMS 2363906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042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 reception at room temperature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3240 </a:t>
                      </a:r>
                      <a:r>
                        <a:rPr lang="en-US" altLang="zh-CN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042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 in cryostat in Liquid helium (1.9</a:t>
                      </a:r>
                      <a:r>
                        <a:rPr lang="en-GB" sz="1400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 4.5 K)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1620 </a:t>
                      </a:r>
                      <a:r>
                        <a:rPr lang="en-US" altLang="zh-CN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479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 after powering test at RT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330 </a:t>
                      </a:r>
                      <a:r>
                        <a:rPr lang="en-US" altLang="zh-CN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53954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19</a:t>
            </a:fld>
            <a:endParaRPr lang="zh-CN" altLang="en-US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7" y="24955"/>
            <a:ext cx="562051" cy="5155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8" y="12931"/>
            <a:ext cx="506957" cy="52754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8" y="95315"/>
            <a:ext cx="891743" cy="41434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5CD7B66-553D-4319-912B-A7D1DD564FBE}"/>
              </a:ext>
            </a:extLst>
          </p:cNvPr>
          <p:cNvSpPr txBox="1"/>
          <p:nvPr/>
        </p:nvSpPr>
        <p:spPr>
          <a:xfrm>
            <a:off x="1181100" y="71654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  <a:cs typeface="+mj-cs"/>
              </a:rPr>
              <a:t>Test of MCBRD03 (Jul. 2022)</a:t>
            </a:r>
            <a:endParaRPr lang="zh-CN" altLang="en-US" sz="24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  <p:graphicFrame>
        <p:nvGraphicFramePr>
          <p:cNvPr id="7" name="图表 6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D62D4D07-C773-1925-E820-2F1B35A2DC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6512580"/>
              </p:ext>
            </p:extLst>
          </p:nvPr>
        </p:nvGraphicFramePr>
        <p:xfrm>
          <a:off x="381000" y="895350"/>
          <a:ext cx="8401097" cy="3965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204317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t>2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05078" y="24956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7129" y="12932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4169" y="95315"/>
            <a:ext cx="891743" cy="414345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859214"/>
              </p:ext>
            </p:extLst>
          </p:nvPr>
        </p:nvGraphicFramePr>
        <p:xfrm>
          <a:off x="609600" y="271448"/>
          <a:ext cx="7848593" cy="4281501"/>
        </p:xfrm>
        <a:graphic>
          <a:graphicData uri="http://schemas.openxmlformats.org/drawingml/2006/table">
            <a:tbl>
              <a:tblPr/>
              <a:tblGrid>
                <a:gridCol w="992926"/>
                <a:gridCol w="992926"/>
                <a:gridCol w="992926"/>
                <a:gridCol w="194826"/>
                <a:gridCol w="194826"/>
                <a:gridCol w="194826"/>
                <a:gridCol w="194826"/>
                <a:gridCol w="194826"/>
                <a:gridCol w="194826"/>
                <a:gridCol w="194826"/>
                <a:gridCol w="194826"/>
                <a:gridCol w="194826"/>
                <a:gridCol w="194826"/>
                <a:gridCol w="194826"/>
                <a:gridCol w="194826"/>
                <a:gridCol w="194826"/>
                <a:gridCol w="194826"/>
                <a:gridCol w="194826"/>
                <a:gridCol w="194826"/>
                <a:gridCol w="1752599"/>
              </a:tblGrid>
              <a:tr h="182823">
                <a:tc rowSpan="3" gridSpan="18">
                  <a:txBody>
                    <a:bodyPr/>
                    <a:lstStyle/>
                    <a:p>
                      <a:pPr algn="ctr" fontAlgn="ctr"/>
                      <a:r>
                        <a:rPr lang="en-US" sz="2400" b="1" kern="1200" dirty="0">
                          <a:solidFill>
                            <a:srgbClr val="0093BE"/>
                          </a:solidFill>
                          <a:latin typeface="Arial" panose="020B0604020202020204"/>
                          <a:ea typeface="黑体" panose="02010609060101010101" pitchFamily="49" charset="-122"/>
                          <a:cs typeface="+mj-cs"/>
                        </a:rPr>
                        <a:t>Progress of series production</a:t>
                      </a:r>
                    </a:p>
                  </a:txBody>
                  <a:tcPr marL="5767" marR="5767" marT="5767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7077">
                <a:tc gridSpan="18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Completed mission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077">
                <a:tc gridSpan="18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FFC000"/>
                      </a:fgClr>
                      <a:bgClr>
                        <a:srgbClr val="FFFF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Plan to do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77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2021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altLang="zh-CN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2022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Location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77">
                <a:tc gridSpan="3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Sept.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Oct.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Nov.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Dec.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Jan.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Feb.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Mar.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Apr.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May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Jun.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Jul.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Aug.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Sept.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Oct.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Nov.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Dec.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70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MCBRD01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Magnet delivery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CERN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7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CB08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Coil Fabrication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IHEP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Stand-alone test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707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MCBRD02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Magnet assembly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on the way to CERN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Magnet test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70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Magnet delivery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707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Upgrade of BAMA VPI station &amp; </a:t>
                      </a:r>
                      <a:r>
                        <a:rPr lang="en-US" sz="700" b="1" i="0" u="none" strike="noStrike" dirty="0" smtClean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modify </a:t>
                      </a:r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the groove depth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77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MCBRD03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CB09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Coil Fabrication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IMP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Stand-alone test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70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CB012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Coil Fabrication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70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Stand-alone test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70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Magnet assembly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70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Magnet test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70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Magnet delivery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FFC000"/>
                      </a:fgClr>
                      <a:bgClr>
                        <a:srgbClr val="FFFF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FFC000"/>
                      </a:fgClr>
                      <a:bgClr>
                        <a:srgbClr val="FFFF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FFC000"/>
                      </a:fgClr>
                      <a:bgClr>
                        <a:srgbClr val="FFFF00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282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1" u="sng" strike="noStrike" dirty="0">
                          <a:solidFill>
                            <a:srgbClr val="40404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MCBRD04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CB013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Coil Fabrication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IHEP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2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Stand-alone test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FFC000"/>
                      </a:fgClr>
                      <a:bgClr>
                        <a:srgbClr val="FFFF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282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smtClean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CB014</a:t>
                      </a:r>
                      <a:endParaRPr lang="en-US" sz="700" b="1" i="0" u="none" strike="noStrike">
                        <a:solidFill>
                          <a:srgbClr val="40404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Coil Fabrication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FFC000"/>
                      </a:fgClr>
                      <a:bgClr>
                        <a:srgbClr val="FFFF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BAMA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2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Stand-alone test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700" b="1" i="0" u="none" strike="noStrike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FFC000"/>
                      </a:fgClr>
                      <a:bgClr>
                        <a:srgbClr val="FFFF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700" b="1" i="0" u="none" strike="noStrike" dirty="0">
                          <a:solidFill>
                            <a:srgbClr val="40404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　</a:t>
                      </a:r>
                    </a:p>
                  </a:txBody>
                  <a:tcPr marL="5767" marR="5767" marT="5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FFC000"/>
                      </a:fgClr>
                      <a:bgClr>
                        <a:srgbClr val="FFFF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5767" marR="5767" marT="576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2065176" y="4698709"/>
            <a:ext cx="64007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Components of CB10 and CB11 have been shipped to CERN.</a:t>
            </a:r>
          </a:p>
        </p:txBody>
      </p:sp>
    </p:spTree>
    <p:extLst>
      <p:ext uri="{BB962C8B-B14F-4D97-AF65-F5344CB8AC3E}">
        <p14:creationId xmlns:p14="http://schemas.microsoft.com/office/powerpoint/2010/main" val="19092803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20</a:t>
            </a:fld>
            <a:endParaRPr lang="zh-CN" altLang="en-US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7" y="24955"/>
            <a:ext cx="562051" cy="5155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8" y="12931"/>
            <a:ext cx="506957" cy="52754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8" y="95315"/>
            <a:ext cx="891743" cy="41434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5CD7B66-553D-4319-912B-A7D1DD564FBE}"/>
              </a:ext>
            </a:extLst>
          </p:cNvPr>
          <p:cNvSpPr txBox="1"/>
          <p:nvPr/>
        </p:nvSpPr>
        <p:spPr>
          <a:xfrm>
            <a:off x="1181100" y="71654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  <a:cs typeface="+mj-cs"/>
              </a:rPr>
              <a:t>Summary</a:t>
            </a:r>
            <a:endParaRPr lang="zh-CN" altLang="en-US" sz="24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8600" y="684120"/>
            <a:ext cx="8742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/>
              <a:t>MCBRD02 has passed all the test procedures and has  been shipped to CERN.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/>
              <a:t>From </a:t>
            </a:r>
            <a:r>
              <a:rPr lang="en-US" altLang="zh-CN" dirty="0"/>
              <a:t>CB09 important modifications to the design and fabrication procedures have been adopted, to improve the training performance of the CCT coils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/>
              <a:t>CB09, CB12 and CB13 </a:t>
            </a:r>
            <a:r>
              <a:rPr lang="en-US" altLang="zh-CN" dirty="0"/>
              <a:t>tested at IHEP show significant improvement of the training performance</a:t>
            </a:r>
            <a:r>
              <a:rPr lang="en-US" altLang="zh-CN" dirty="0" smtClean="0"/>
              <a:t>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/>
              <a:t>MCBRD03, consists of CB09 and CB12, is being tested at IMP and up to now the test results are very good. </a:t>
            </a:r>
          </a:p>
        </p:txBody>
      </p:sp>
    </p:spTree>
    <p:extLst>
      <p:ext uri="{BB962C8B-B14F-4D97-AF65-F5344CB8AC3E}">
        <p14:creationId xmlns:p14="http://schemas.microsoft.com/office/powerpoint/2010/main" val="26352686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95400" y="2114550"/>
            <a:ext cx="6440400" cy="1225800"/>
          </a:xfrm>
        </p:spPr>
        <p:txBody>
          <a:bodyPr/>
          <a:lstStyle/>
          <a:p>
            <a:r>
              <a:rPr lang="en-GB" dirty="0"/>
              <a:t>Thanks for your attention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t>21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05077" y="24955"/>
            <a:ext cx="562051" cy="515523"/>
          </a:xfrm>
          <a:prstGeom prst="rect">
            <a:avLst/>
          </a:prstGeom>
        </p:spPr>
      </p:pic>
      <p:pic>
        <p:nvPicPr>
          <p:cNvPr id="9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7128" y="12931"/>
            <a:ext cx="506957" cy="52754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4168" y="95315"/>
            <a:ext cx="891743" cy="41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293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t>3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05078" y="24956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7129" y="12932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4169" y="95315"/>
            <a:ext cx="891743" cy="4143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82351" y="79702"/>
            <a:ext cx="62808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2400" b="1" dirty="0" smtClean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  <a:cs typeface="+mj-cs"/>
              </a:rPr>
              <a:t>New test station at IHEP(Aug. ~Dec. 2021)</a:t>
            </a:r>
            <a:endParaRPr lang="zh-CN" altLang="en-US" sz="24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3219" y="862309"/>
            <a:ext cx="2397760" cy="319826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30" y="867754"/>
            <a:ext cx="2149796" cy="321317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004508" y="4262676"/>
            <a:ext cx="68323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IHEP test station was put into use from Dec. 2021.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CB04&amp;CB06, CB05&amp;CB09, CB012, CB013 were tested at this station.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Stand-alone test of each aperture will be performed at IHEP. 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E9B0DA95-2A81-DF48-8CF0-A0E1E879126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94221" y="867755"/>
            <a:ext cx="1375203" cy="321317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61A3B788-634F-A245-AEB6-1AA1157E040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55478" y="1265477"/>
            <a:ext cx="3192821" cy="239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320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t>4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05078" y="24956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7129" y="12932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4169" y="95315"/>
            <a:ext cx="891743" cy="4143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624738" y="79702"/>
            <a:ext cx="4796121" cy="577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2400" b="1" dirty="0" smtClean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  <a:cs typeface="+mj-cs"/>
              </a:rPr>
              <a:t>Fabrication of CB08 (Nov. 2021)</a:t>
            </a:r>
            <a:endParaRPr lang="zh-CN" altLang="en-US" sz="24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7A9C0773-95CF-8A4D-B80A-03C812E8C43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028" y="679560"/>
            <a:ext cx="4733502" cy="111967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8CBC9435-9060-4943-8B38-5C7B5DC5FC3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92422" y="2219097"/>
            <a:ext cx="2626303" cy="204140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976271B-454A-4C41-944E-40001EEDAC1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318621" y="1938044"/>
            <a:ext cx="2629831" cy="259998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FE705850-D76F-6944-81FF-A895B4E08B9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878" y="679560"/>
            <a:ext cx="1545458" cy="234939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E7F79882-8605-B64D-A6C0-703061A8F2F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7878" y="3132889"/>
            <a:ext cx="1597133" cy="14200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E06BF5A8-73ED-5A45-AB52-E6FBF18CE354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946321" y="1612713"/>
            <a:ext cx="3873390" cy="200708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333543" y="4667931"/>
            <a:ext cx="3589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The last wet-winded Aperture.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43300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t>5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05078" y="24956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7129" y="12932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4169" y="95315"/>
            <a:ext cx="891743" cy="4143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93644" y="55011"/>
            <a:ext cx="708411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2000" b="1" dirty="0">
                <a:solidFill>
                  <a:srgbClr val="0093BE"/>
                </a:solidFill>
                <a:cs typeface="+mj-cs"/>
              </a:rPr>
              <a:t>Upgrade of BAMA VPI station &amp; modify the groove depth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2000" b="1" dirty="0" smtClean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  <a:cs typeface="+mj-cs"/>
              </a:rPr>
              <a:t>(Feb. ~ Mar. 2022)</a:t>
            </a:r>
            <a:endParaRPr lang="zh-CN" altLang="en-US" sz="20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692" y="1070096"/>
            <a:ext cx="3300926" cy="184965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2646" y="1070674"/>
            <a:ext cx="3059179" cy="184907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52" b="5419"/>
          <a:stretch/>
        </p:blipFill>
        <p:spPr>
          <a:xfrm>
            <a:off x="68658" y="2959930"/>
            <a:ext cx="4483293" cy="192247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708027" y="3033873"/>
            <a:ext cx="1922479" cy="1774596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9193504-536D-436B-8ADA-BC413DD6DC0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866179" y="999329"/>
            <a:ext cx="1906936" cy="1543962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1053538F-24DD-43AC-B4CB-BD202927873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866180" y="2874441"/>
            <a:ext cx="1906937" cy="21007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2" name="下箭头 21"/>
          <p:cNvSpPr/>
          <p:nvPr/>
        </p:nvSpPr>
        <p:spPr>
          <a:xfrm>
            <a:off x="7692908" y="2760341"/>
            <a:ext cx="253479" cy="20126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5D11B019-3872-4B9E-9D03-29AEDF011797}"/>
              </a:ext>
            </a:extLst>
          </p:cNvPr>
          <p:cNvSpPr/>
          <p:nvPr/>
        </p:nvSpPr>
        <p:spPr>
          <a:xfrm>
            <a:off x="6791825" y="4020415"/>
            <a:ext cx="259925" cy="643464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5D11B019-3872-4B9E-9D03-29AEDF011797}"/>
              </a:ext>
            </a:extLst>
          </p:cNvPr>
          <p:cNvSpPr/>
          <p:nvPr/>
        </p:nvSpPr>
        <p:spPr>
          <a:xfrm>
            <a:off x="7256140" y="1657350"/>
            <a:ext cx="259925" cy="643464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7276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9070" y="2981857"/>
            <a:ext cx="4578493" cy="192040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t>6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05078" y="24956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7129" y="12932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4169" y="95315"/>
            <a:ext cx="891743" cy="4143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148134" y="79702"/>
            <a:ext cx="5749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2400" b="1" dirty="0" smtClean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  <a:cs typeface="+mj-cs"/>
              </a:rPr>
              <a:t>Fabrication of CB09 (Feb. ~ Mar. 2022)</a:t>
            </a:r>
            <a:endParaRPr lang="zh-CN" altLang="en-US" sz="24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9965" y="895349"/>
            <a:ext cx="1547500" cy="2064138"/>
          </a:xfrm>
          <a:prstGeom prst="rect">
            <a:avLst/>
          </a:prstGeom>
        </p:spPr>
      </p:pic>
      <p:pic>
        <p:nvPicPr>
          <p:cNvPr id="22" name="图片 21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0906" y="895348"/>
            <a:ext cx="1161094" cy="206413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400" y="3202578"/>
            <a:ext cx="3074350" cy="157051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1" y="895350"/>
            <a:ext cx="2753260" cy="206413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2502" y="874270"/>
            <a:ext cx="1116651" cy="2064139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8154510" y="3363648"/>
            <a:ext cx="0" cy="133041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7519070" y="3102038"/>
            <a:ext cx="10631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/>
              <a:t>Thermal cycle</a:t>
            </a:r>
            <a:endParaRPr lang="zh-CN" altLang="en-US" sz="1100" dirty="0"/>
          </a:p>
        </p:txBody>
      </p:sp>
      <p:sp>
        <p:nvSpPr>
          <p:cNvPr id="18" name="文本框 17"/>
          <p:cNvSpPr txBox="1"/>
          <p:nvPr/>
        </p:nvSpPr>
        <p:spPr>
          <a:xfrm>
            <a:off x="7667129" y="3255213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/>
              <a:t>530A</a:t>
            </a:r>
            <a:endParaRPr lang="zh-CN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146583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t>7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05078" y="24956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7129" y="12932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4169" y="95315"/>
            <a:ext cx="891743" cy="4143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39643" y="79702"/>
            <a:ext cx="59663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2400" b="1" dirty="0" smtClean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  <a:cs typeface="+mj-cs"/>
              </a:rPr>
              <a:t>Fabrication of CB012 (May. ~ Jun. 2022)</a:t>
            </a:r>
            <a:endParaRPr lang="zh-CN" altLang="en-US" sz="24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6800" y="961145"/>
            <a:ext cx="1977524" cy="197752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901146" y="1011415"/>
            <a:ext cx="20389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Correct the diameter of holes on polyimide sheets to increase the insulation strength between coils to ground.</a:t>
            </a:r>
            <a:endParaRPr lang="zh-CN" altLang="en-US" sz="16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5969" y="2987953"/>
            <a:ext cx="3961564" cy="204931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54" t="10490" r="24331" b="17388"/>
          <a:stretch/>
        </p:blipFill>
        <p:spPr>
          <a:xfrm rot="16200000">
            <a:off x="1349096" y="-148134"/>
            <a:ext cx="1980063" cy="419100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7" t="8092" r="28535" b="10427"/>
          <a:stretch/>
        </p:blipFill>
        <p:spPr>
          <a:xfrm rot="16200000">
            <a:off x="5577511" y="1845068"/>
            <a:ext cx="2049311" cy="433507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526971" y="3266836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/>
              <a:t>526A</a:t>
            </a:r>
            <a:endParaRPr lang="zh-CN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2051733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t>8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05078" y="24956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7129" y="12932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4169" y="95315"/>
            <a:ext cx="891743" cy="4143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68919" y="79702"/>
            <a:ext cx="61077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2400" b="1" dirty="0" smtClean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  <a:cs typeface="+mj-cs"/>
              </a:rPr>
              <a:t>Fabrication of CB013 (Aug. ~ Sept. 2022)</a:t>
            </a:r>
            <a:endParaRPr lang="zh-CN" altLang="en-US" sz="24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01725" y="502225"/>
            <a:ext cx="2209800" cy="294525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2531" y="3223667"/>
            <a:ext cx="2997320" cy="1775496"/>
          </a:xfrm>
          <a:prstGeom prst="rect">
            <a:avLst/>
          </a:prstGeom>
        </p:spPr>
      </p:pic>
      <p:pic>
        <p:nvPicPr>
          <p:cNvPr id="21" name="图片 20" descr="男人在切蛋糕&#10;&#10;低可信度描述已自动生成">
            <a:extLst>
              <a:ext uri="{FF2B5EF4-FFF2-40B4-BE49-F238E27FC236}">
                <a16:creationId xmlns="" xmlns:a16="http://schemas.microsoft.com/office/drawing/2014/main" id="{46BF7AE7-ACB0-AE4E-980D-9B825590746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489" y="889000"/>
            <a:ext cx="1000548" cy="2209800"/>
          </a:xfrm>
          <a:prstGeom prst="rect">
            <a:avLst/>
          </a:prstGeom>
        </p:spPr>
      </p:pic>
      <p:pic>
        <p:nvPicPr>
          <p:cNvPr id="22" name="图片 21" descr="厨房的摆设布局&#10;&#10;低可信度描述已自动生成">
            <a:extLst>
              <a:ext uri="{FF2B5EF4-FFF2-40B4-BE49-F238E27FC236}">
                <a16:creationId xmlns="" xmlns:a16="http://schemas.microsoft.com/office/drawing/2014/main" id="{00AF59AB-4AF9-1549-97AA-EE5C56A0B94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4690" y="889000"/>
            <a:ext cx="676910" cy="2209800"/>
          </a:xfrm>
          <a:prstGeom prst="rect">
            <a:avLst/>
          </a:prstGeom>
        </p:spPr>
      </p:pic>
      <p:pic>
        <p:nvPicPr>
          <p:cNvPr id="24" name="图片 23" descr="图片包含 室内, 长凳, 木, 轨道&#10;&#10;描述已自动生成">
            <a:extLst>
              <a:ext uri="{FF2B5EF4-FFF2-40B4-BE49-F238E27FC236}">
                <a16:creationId xmlns="" xmlns:a16="http://schemas.microsoft.com/office/drawing/2014/main" id="{7B0B0C85-1CCA-9740-9260-A25DD8CC9E5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13253" y="869950"/>
            <a:ext cx="2019094" cy="22098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22800" y="3208934"/>
            <a:ext cx="4419983" cy="181066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" name="文本框 12"/>
          <p:cNvSpPr txBox="1"/>
          <p:nvPr/>
        </p:nvSpPr>
        <p:spPr>
          <a:xfrm>
            <a:off x="7651186" y="3562350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b="1" dirty="0" smtClean="0"/>
              <a:t>461A</a:t>
            </a:r>
            <a:endParaRPr lang="zh-CN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2735058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t>9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05078" y="24956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7129" y="12932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4169" y="95315"/>
            <a:ext cx="891743" cy="4143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384376" y="79702"/>
            <a:ext cx="32768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2400" b="1" dirty="0" smtClean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  <a:cs typeface="+mj-cs"/>
              </a:rPr>
              <a:t>Insulation test result </a:t>
            </a:r>
            <a:endParaRPr lang="zh-CN" altLang="en-US" sz="24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3214834"/>
            <a:ext cx="2713186" cy="150822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076316" y="4329378"/>
            <a:ext cx="76174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CB09</a:t>
            </a:r>
            <a:endParaRPr lang="zh-CN" altLang="en-US" dirty="0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3598304" y="2604063"/>
            <a:ext cx="1495763" cy="274223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936893" y="4336860"/>
            <a:ext cx="76174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CB12</a:t>
            </a:r>
            <a:endParaRPr lang="zh-CN" altLang="en-US" dirty="0"/>
          </a:p>
        </p:txBody>
      </p:sp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75C955FA-43E4-2447-80EA-FD8DAFA404F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591169" y="2450448"/>
            <a:ext cx="1490516" cy="3019286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8000873" y="4292898"/>
            <a:ext cx="76174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CB13</a:t>
            </a:r>
            <a:endParaRPr lang="zh-CN" altLang="en-US" dirty="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543271"/>
              </p:ext>
            </p:extLst>
          </p:nvPr>
        </p:nvGraphicFramePr>
        <p:xfrm>
          <a:off x="457200" y="1123950"/>
          <a:ext cx="7924547" cy="1752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7245"/>
                <a:gridCol w="853413"/>
                <a:gridCol w="930994"/>
                <a:gridCol w="926246"/>
                <a:gridCol w="946831"/>
                <a:gridCol w="1097245"/>
                <a:gridCol w="853413"/>
                <a:gridCol w="1219160"/>
              </a:tblGrid>
              <a:tr h="457641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>
                          <a:effectLst/>
                        </a:rPr>
                        <a:t>Equipment</a:t>
                      </a:r>
                      <a:endParaRPr lang="zh-CN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>
                          <a:effectLst/>
                        </a:rPr>
                        <a:t>Object</a:t>
                      </a:r>
                      <a:endParaRPr lang="zh-CN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altLang="zh-CN" sz="1200" b="1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Aperture</a:t>
                      </a:r>
                      <a:endParaRPr lang="zh-CN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>
                          <a:effectLst/>
                        </a:rPr>
                        <a:t>Function</a:t>
                      </a:r>
                      <a:endParaRPr lang="zh-CN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 smtClean="0">
                          <a:effectLst/>
                        </a:rPr>
                        <a:t>Voltage</a:t>
                      </a:r>
                      <a:endParaRPr lang="zh-CN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altLang="zh-CN" sz="1200" b="1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Current</a:t>
                      </a:r>
                      <a:endParaRPr lang="zh-CN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>
                          <a:effectLst/>
                        </a:rPr>
                        <a:t>Test Time</a:t>
                      </a:r>
                      <a:endParaRPr lang="zh-CN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>
                          <a:effectLst/>
                        </a:rPr>
                        <a:t>Resistance</a:t>
                      </a:r>
                      <a:endParaRPr lang="zh-CN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</a:tr>
              <a:tr h="431653">
                <a:tc row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 err="1">
                          <a:effectLst/>
                        </a:rPr>
                        <a:t>Megger</a:t>
                      </a:r>
                      <a:r>
                        <a:rPr lang="en-GB" sz="1200" b="1" kern="1400" dirty="0">
                          <a:effectLst/>
                        </a:rPr>
                        <a:t> MIT 525</a:t>
                      </a:r>
                      <a:endParaRPr lang="zh-CN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 row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 smtClean="0">
                          <a:effectLst/>
                        </a:rPr>
                        <a:t>Coil </a:t>
                      </a:r>
                      <a:r>
                        <a:rPr lang="en-GB" sz="1200" b="1" kern="1400" dirty="0">
                          <a:effectLst/>
                        </a:rPr>
                        <a:t>to ext. tube</a:t>
                      </a:r>
                      <a:endParaRPr lang="zh-CN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altLang="zh-CN" sz="1200" b="1" kern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CB09</a:t>
                      </a:r>
                      <a:endParaRPr lang="zh-CN" sz="1200" b="1" kern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IR</a:t>
                      </a:r>
                      <a:endParaRPr lang="zh-CN" sz="1200" b="1" kern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altLang="zh-CN" sz="1200" b="1" kern="14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3265V</a:t>
                      </a:r>
                    </a:p>
                  </a:txBody>
                  <a:tcPr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altLang="zh-CN" sz="1200" b="1" kern="14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16.1nA</a:t>
                      </a:r>
                    </a:p>
                  </a:txBody>
                  <a:tcPr marT="9525" marB="0" anchor="ctr"/>
                </a:tc>
                <a:tc rowSpan="3"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altLang="zh-CN" sz="1200" b="1" kern="14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30s</a:t>
                      </a:r>
                      <a:endParaRPr lang="zh-CN" altLang="en-US" sz="1200" b="1" kern="14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kern="14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203G</a:t>
                      </a:r>
                      <a:r>
                        <a:rPr lang="en-GB" altLang="zh-CN" sz="1200" b="1" kern="14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Ω</a:t>
                      </a:r>
                      <a:endParaRPr lang="zh-CN" altLang="zh-CN" sz="1200" b="1" kern="14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</a:tr>
              <a:tr h="43165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zh-CN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altLang="zh-CN" sz="1200" b="1" kern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CB12</a:t>
                      </a:r>
                      <a:endParaRPr lang="zh-CN" sz="1200" b="1" kern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IR</a:t>
                      </a:r>
                      <a:endParaRPr lang="zh-CN" sz="1200" b="1" kern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altLang="zh-CN" sz="1200" b="1" kern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3369V</a:t>
                      </a:r>
                      <a:endParaRPr lang="zh-CN" sz="1200" b="1" kern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altLang="zh-CN" sz="1200" b="1" kern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78.2nA</a:t>
                      </a:r>
                      <a:endParaRPr lang="zh-CN" sz="1200" b="1" kern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 vMerge="1"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zh-CN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kern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43.1</a:t>
                      </a:r>
                      <a:r>
                        <a:rPr lang="en-GB" altLang="zh-CN" sz="1200" b="1" kern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GΩ</a:t>
                      </a:r>
                      <a:endParaRPr lang="zh-CN" altLang="zh-CN" sz="1200" b="1" kern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</a:tr>
              <a:tr h="43165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zh-CN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altLang="zh-CN" sz="1200" b="1" kern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CB13</a:t>
                      </a:r>
                      <a:endParaRPr lang="zh-CN" sz="1200" b="1" kern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IR</a:t>
                      </a:r>
                      <a:endParaRPr lang="zh-CN" sz="1200" b="1" kern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altLang="zh-CN" sz="1200" b="1" kern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3066V</a:t>
                      </a:r>
                      <a:endParaRPr lang="zh-CN" sz="1200" b="1" kern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altLang="zh-CN" sz="1200" b="1" kern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22.7nA</a:t>
                      </a:r>
                      <a:endParaRPr lang="zh-CN" altLang="zh-CN" sz="1200" b="1" kern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 vMerge="1"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zh-CN" altLang="zh-CN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kern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135.0</a:t>
                      </a:r>
                      <a:r>
                        <a:rPr lang="en-GB" altLang="zh-CN" sz="1200" b="1" kern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GΩ</a:t>
                      </a:r>
                      <a:endParaRPr lang="zh-CN" altLang="zh-CN" sz="1200" b="1" kern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33076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CSR2019-Presentation_Template_Collab_101019</Template>
  <TotalTime>12342</TotalTime>
  <Words>741</Words>
  <Application>Microsoft Office PowerPoint</Application>
  <PresentationFormat>全屏显示(16:9)</PresentationFormat>
  <Paragraphs>522</Paragraphs>
  <Slides>21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Microsoft YaHei UI</vt:lpstr>
      <vt:lpstr>黑体</vt:lpstr>
      <vt:lpstr>宋体</vt:lpstr>
      <vt:lpstr>Arial</vt:lpstr>
      <vt:lpstr>Book Antiqua</vt:lpstr>
      <vt:lpstr>Calibri</vt:lpstr>
      <vt:lpstr>Times New Roman</vt:lpstr>
      <vt:lpstr>Wingdings</vt:lpstr>
      <vt:lpstr>Thème Office</vt:lpstr>
      <vt:lpstr>Highlights on status of activities in BAMA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 for your attention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2019 WPXX – Collaboration Description</dc:title>
  <dc:creator>unknown</dc:creator>
  <cp:lastModifiedBy>zhe zhe</cp:lastModifiedBy>
  <cp:revision>321</cp:revision>
  <cp:lastPrinted>2019-10-10T13:21:00Z</cp:lastPrinted>
  <dcterms:created xsi:type="dcterms:W3CDTF">2019-11-02T02:03:00Z</dcterms:created>
  <dcterms:modified xsi:type="dcterms:W3CDTF">2022-09-20T02:00:14Z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  <property fmtid="{D5CDD505-2E9C-101B-9397-08002B2CF9AE}" pid="3" name="ICV">
    <vt:lpwstr>6E8EA9DFFF96485A8EFDBDBDCF650824</vt:lpwstr>
  </property>
  <property fmtid="{D5CDD505-2E9C-101B-9397-08002B2CF9AE}" pid="4" name="KSOProductBuildVer">
    <vt:lpwstr>2052-11.1.0.11294</vt:lpwstr>
  </property>
</Properties>
</file>