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63" r:id="rId5"/>
    <p:sldId id="535" r:id="rId6"/>
    <p:sldId id="568" r:id="rId7"/>
    <p:sldId id="595" r:id="rId8"/>
    <p:sldId id="594" r:id="rId9"/>
    <p:sldId id="524" r:id="rId10"/>
    <p:sldId id="596" r:id="rId11"/>
    <p:sldId id="570" r:id="rId12"/>
    <p:sldId id="526" r:id="rId13"/>
    <p:sldId id="575" r:id="rId14"/>
    <p:sldId id="590" r:id="rId15"/>
    <p:sldId id="597" r:id="rId16"/>
    <p:sldId id="592" r:id="rId17"/>
    <p:sldId id="593" r:id="rId18"/>
    <p:sldId id="598" r:id="rId19"/>
    <p:sldId id="591" r:id="rId20"/>
    <p:sldId id="599" r:id="rId21"/>
    <p:sldId id="600" r:id="rId22"/>
    <p:sldId id="602" r:id="rId23"/>
    <p:sldId id="603" r:id="rId24"/>
    <p:sldId id="601" r:id="rId25"/>
    <p:sldId id="585" r:id="rId26"/>
    <p:sldId id="586" r:id="rId27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34" autoAdjust="0"/>
    <p:restoredTop sz="92334" autoAdjust="0"/>
  </p:normalViewPr>
  <p:slideViewPr>
    <p:cSldViewPr snapToObjects="1" showGuides="1">
      <p:cViewPr varScale="1">
        <p:scale>
          <a:sx n="106" d="100"/>
          <a:sy n="106" d="100"/>
        </p:scale>
        <p:origin x="1080" y="67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00544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67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542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0446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10399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36974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98800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48762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40197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3429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35369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251280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83110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109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67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224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2986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775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8030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79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9067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7187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jpeg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Cost &amp; Schedule Review 2019 - WPXX – Collaboration Leader’s name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90C1EEF3-FD30-4AB8-BB01-18AA0B1F52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4621915"/>
            <a:ext cx="1897185" cy="3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noProof="0"/>
              <a:t>Haga clic en el icono para agregar una imagen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Cost &amp; Schedule Review 2019 - WPXX – Collaboration Leader’s name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‹Nº›</a:t>
            </a:fld>
            <a:endParaRPr lang="fr-FR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F9613FCD-898A-8943-932A-C22173BB4C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1517" y="4763284"/>
            <a:ext cx="1876223" cy="267017"/>
          </a:xfrm>
          <a:prstGeom prst="rect">
            <a:avLst/>
          </a:prstGeom>
        </p:spPr>
      </p:pic>
      <p:sp>
        <p:nvSpPr>
          <p:cNvPr id="7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3131840" y="4840002"/>
            <a:ext cx="5053330" cy="261938"/>
          </a:xfrm>
        </p:spPr>
        <p:txBody>
          <a:bodyPr>
            <a:noAutofit/>
          </a:bodyPr>
          <a:lstStyle>
            <a:lvl1pPr marL="0" indent="0">
              <a:buNone/>
              <a:defRPr sz="900" i="1">
                <a:solidFill>
                  <a:schemeClr val="bg2"/>
                </a:solidFill>
              </a:defRPr>
            </a:lvl1pPr>
          </a:lstStyle>
          <a:p>
            <a:pPr algn="r"/>
            <a:r>
              <a:rPr lang="en-GB" dirty="0"/>
              <a:t>	 F. Toral - 11</a:t>
            </a:r>
            <a:r>
              <a:rPr lang="en-GB" baseline="30000" dirty="0"/>
              <a:t>th</a:t>
            </a:r>
            <a:r>
              <a:rPr lang="en-GB" dirty="0"/>
              <a:t> HL-LHC Collaboration meeting – 19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</p:spTree>
    <p:extLst>
      <p:ext uri="{BB962C8B-B14F-4D97-AF65-F5344CB8AC3E}">
        <p14:creationId xmlns:p14="http://schemas.microsoft.com/office/powerpoint/2010/main" val="17173535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4515966"/>
            <a:ext cx="613410" cy="552489"/>
          </a:xfrm>
          <a:prstGeom prst="rect">
            <a:avLst/>
          </a:prstGeom>
        </p:spPr>
      </p:pic>
      <p:pic>
        <p:nvPicPr>
          <p:cNvPr id="10" name="Picture 4">
            <a:extLst>
              <a:ext uri="{FF2B5EF4-FFF2-40B4-BE49-F238E27FC236}">
                <a16:creationId xmlns:a16="http://schemas.microsoft.com/office/drawing/2014/main" id="{F9613FCD-898A-8943-932A-C22173BB4C0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562" y="4833046"/>
            <a:ext cx="1876223" cy="267017"/>
          </a:xfrm>
          <a:prstGeom prst="rect">
            <a:avLst/>
          </a:prstGeom>
        </p:spPr>
      </p:pic>
      <p:sp>
        <p:nvSpPr>
          <p:cNvPr id="13" name="Espace réservé du texte 3"/>
          <p:cNvSpPr>
            <a:spLocks noGrp="1"/>
          </p:cNvSpPr>
          <p:nvPr>
            <p:ph type="body" sz="quarter" idx="15" hasCustomPrompt="1"/>
          </p:nvPr>
        </p:nvSpPr>
        <p:spPr>
          <a:xfrm>
            <a:off x="2771800" y="4785996"/>
            <a:ext cx="5053330" cy="261938"/>
          </a:xfrm>
        </p:spPr>
        <p:txBody>
          <a:bodyPr>
            <a:noAutofit/>
          </a:bodyPr>
          <a:lstStyle>
            <a:lvl1pPr marL="0" indent="0">
              <a:buNone/>
              <a:defRPr sz="1200" i="1">
                <a:solidFill>
                  <a:schemeClr val="bg2"/>
                </a:solidFill>
              </a:defRPr>
            </a:lvl1pPr>
          </a:lstStyle>
          <a:p>
            <a:pPr algn="r"/>
            <a:r>
              <a:rPr lang="en-GB" dirty="0"/>
              <a:t>	 F. Toral - 11</a:t>
            </a:r>
            <a:r>
              <a:rPr lang="en-GB" baseline="30000" dirty="0"/>
              <a:t>th</a:t>
            </a:r>
            <a:r>
              <a:rPr lang="en-GB" dirty="0"/>
              <a:t> HL-LHC Collaboration meeting – 19</a:t>
            </a:r>
            <a:r>
              <a:rPr lang="en-GB" baseline="30000" dirty="0"/>
              <a:t>th</a:t>
            </a:r>
            <a:r>
              <a:rPr lang="en-GB" dirty="0"/>
              <a:t> October 2021</a:t>
            </a:r>
          </a:p>
        </p:txBody>
      </p:sp>
    </p:spTree>
    <p:extLst>
      <p:ext uri="{BB962C8B-B14F-4D97-AF65-F5344CB8AC3E}">
        <p14:creationId xmlns:p14="http://schemas.microsoft.com/office/powerpoint/2010/main" val="67054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Cost &amp; Schedule Review 2019 - WPXX – Collaboration Leader’s name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‹Nº›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1" r:id="rId8"/>
    <p:sldLayoutId id="2147483662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31267" y="2355726"/>
            <a:ext cx="7560840" cy="528568"/>
          </a:xfrm>
        </p:spPr>
        <p:txBody>
          <a:bodyPr/>
          <a:lstStyle/>
          <a:p>
            <a:pPr algn="ctr"/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Highlights of MCBXF Activities at </a:t>
            </a:r>
            <a:r>
              <a:rPr lang="en-GB" dirty="0" err="1">
                <a:latin typeface="Times" panose="02020603050405020304" pitchFamily="18" charset="0"/>
                <a:cs typeface="Times" panose="02020603050405020304" pitchFamily="18" charset="0"/>
              </a:rPr>
              <a:t>Elytt</a:t>
            </a:r>
            <a:r>
              <a:rPr lang="en-GB" dirty="0">
                <a:latin typeface="Times" panose="02020603050405020304" pitchFamily="18" charset="0"/>
                <a:cs typeface="Times" panose="02020603050405020304" pitchFamily="18" charset="0"/>
              </a:rPr>
              <a:t> Energy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4139952" y="4659982"/>
            <a:ext cx="3719616" cy="178061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en-GB" b="0" i="0" dirty="0">
                <a:solidFill>
                  <a:schemeClr val="bg2"/>
                </a:solidFill>
              </a:rPr>
              <a:t>12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HL-LHC Coll. Meeting – 21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Sept. 2022</a:t>
            </a:r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BADFC7DB-6ABC-433D-995D-86D5E5C609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94" y="4427741"/>
            <a:ext cx="3600000" cy="480604"/>
          </a:xfrm>
          <a:prstGeom prst="rect">
            <a:avLst/>
          </a:prstGeom>
        </p:spPr>
      </p:pic>
      <p:pic>
        <p:nvPicPr>
          <p:cNvPr id="6" name="Image 4" descr="CERN-logo_outline.jpg">
            <a:extLst>
              <a:ext uri="{FF2B5EF4-FFF2-40B4-BE49-F238E27FC236}">
                <a16:creationId xmlns:a16="http://schemas.microsoft.com/office/drawing/2014/main" id="{CC8A59D4-A6EA-4D01-AEB9-3C80262FD2A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662" y="4366418"/>
            <a:ext cx="613410" cy="603250"/>
          </a:xfrm>
          <a:prstGeom prst="rect">
            <a:avLst/>
          </a:prstGeom>
        </p:spPr>
      </p:pic>
      <p:sp>
        <p:nvSpPr>
          <p:cNvPr id="9" name="Sous-titre 2">
            <a:extLst>
              <a:ext uri="{FF2B5EF4-FFF2-40B4-BE49-F238E27FC236}">
                <a16:creationId xmlns:a16="http://schemas.microsoft.com/office/drawing/2014/main" id="{DC016200-DF79-4DEA-8FF5-855956E446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600" y="3600450"/>
            <a:ext cx="6480175" cy="742950"/>
          </a:xfrm>
        </p:spPr>
        <p:txBody>
          <a:bodyPr>
            <a:normAutofit/>
          </a:bodyPr>
          <a:lstStyle/>
          <a:p>
            <a:r>
              <a:rPr lang="en-GB" dirty="0" err="1"/>
              <a:t>O.Durán</a:t>
            </a:r>
            <a:r>
              <a:rPr lang="en-GB" dirty="0"/>
              <a:t>, C. Martins, </a:t>
            </a:r>
            <a:r>
              <a:rPr lang="en-GB" b="1" u="sng" dirty="0"/>
              <a:t>F. Toral </a:t>
            </a:r>
            <a:r>
              <a:rPr lang="en-GB" dirty="0"/>
              <a:t>(CIEMAT)</a:t>
            </a:r>
          </a:p>
          <a:p>
            <a:r>
              <a:rPr lang="en-GB" dirty="0"/>
              <a:t>J. C. Pérez (CERN)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series: coil production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95536" y="735546"/>
            <a:ext cx="8496944" cy="3834426"/>
          </a:xfrm>
        </p:spPr>
        <p:txBody>
          <a:bodyPr>
            <a:noAutofit/>
          </a:bodyPr>
          <a:lstStyle/>
          <a:p>
            <a:pPr marL="257175" lvl="1" indent="-257175" algn="l"/>
            <a:r>
              <a:rPr lang="es-ES" sz="1400" dirty="0" err="1">
                <a:solidFill>
                  <a:schemeClr val="tx1"/>
                </a:solidFill>
              </a:rPr>
              <a:t>Delicate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production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process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with</a:t>
            </a:r>
            <a:r>
              <a:rPr lang="es-ES" sz="1400" dirty="0">
                <a:solidFill>
                  <a:schemeClr val="tx1"/>
                </a:solidFill>
              </a:rPr>
              <a:t> a </a:t>
            </a:r>
            <a:r>
              <a:rPr lang="es-ES" sz="1400" b="1" dirty="0" err="1">
                <a:solidFill>
                  <a:schemeClr val="bg2"/>
                </a:solidFill>
              </a:rPr>
              <a:t>long</a:t>
            </a:r>
            <a:r>
              <a:rPr lang="es-ES" sz="1400" b="1" dirty="0">
                <a:solidFill>
                  <a:schemeClr val="bg2"/>
                </a:solidFill>
              </a:rPr>
              <a:t> </a:t>
            </a:r>
            <a:r>
              <a:rPr lang="es-ES" sz="1400" b="1" dirty="0" err="1">
                <a:solidFill>
                  <a:schemeClr val="bg2"/>
                </a:solidFill>
              </a:rPr>
              <a:t>learning</a:t>
            </a:r>
            <a:r>
              <a:rPr lang="es-ES" sz="1400" b="1" dirty="0">
                <a:solidFill>
                  <a:schemeClr val="bg2"/>
                </a:solidFill>
              </a:rPr>
              <a:t> curve</a:t>
            </a:r>
            <a:r>
              <a:rPr lang="es-ES" sz="1400" dirty="0">
                <a:solidFill>
                  <a:schemeClr val="tx1"/>
                </a:solidFill>
              </a:rPr>
              <a:t>: </a:t>
            </a:r>
            <a:r>
              <a:rPr lang="es-ES" sz="1400" dirty="0" err="1">
                <a:solidFill>
                  <a:schemeClr val="tx1"/>
                </a:solidFill>
              </a:rPr>
              <a:t>in-site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support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with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detailed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procedures</a:t>
            </a:r>
            <a:r>
              <a:rPr lang="es-ES" sz="14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400" dirty="0" err="1">
                <a:solidFill>
                  <a:schemeClr val="tx1"/>
                </a:solidFill>
              </a:rPr>
              <a:t>Three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inner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coils</a:t>
            </a:r>
            <a:r>
              <a:rPr lang="es-ES" sz="1400" dirty="0">
                <a:solidFill>
                  <a:schemeClr val="tx1"/>
                </a:solidFill>
              </a:rPr>
              <a:t> and </a:t>
            </a:r>
            <a:r>
              <a:rPr lang="es-ES" sz="1400" dirty="0" err="1">
                <a:solidFill>
                  <a:schemeClr val="tx1"/>
                </a:solidFill>
              </a:rPr>
              <a:t>one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outer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coil</a:t>
            </a:r>
            <a:r>
              <a:rPr lang="es-ES" sz="1400" dirty="0">
                <a:solidFill>
                  <a:schemeClr val="tx1"/>
                </a:solidFill>
              </a:rPr>
              <a:t> are in </a:t>
            </a:r>
            <a:r>
              <a:rPr lang="es-ES" sz="1400" dirty="0" err="1">
                <a:solidFill>
                  <a:schemeClr val="tx1"/>
                </a:solidFill>
              </a:rPr>
              <a:t>quarantine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because</a:t>
            </a:r>
            <a:r>
              <a:rPr lang="es-ES" sz="1400" dirty="0">
                <a:solidFill>
                  <a:schemeClr val="tx1"/>
                </a:solidFill>
              </a:rPr>
              <a:t> of </a:t>
            </a:r>
            <a:r>
              <a:rPr lang="es-ES" sz="1400" b="1" dirty="0" err="1">
                <a:solidFill>
                  <a:schemeClr val="bg2"/>
                </a:solidFill>
              </a:rPr>
              <a:t>faulty</a:t>
            </a:r>
            <a:r>
              <a:rPr lang="es-ES" sz="1400" b="1" dirty="0">
                <a:solidFill>
                  <a:schemeClr val="bg2"/>
                </a:solidFill>
              </a:rPr>
              <a:t> </a:t>
            </a:r>
            <a:r>
              <a:rPr lang="es-ES" sz="1400" b="1" dirty="0" err="1">
                <a:solidFill>
                  <a:schemeClr val="bg2"/>
                </a:solidFill>
              </a:rPr>
              <a:t>impregnation</a:t>
            </a:r>
            <a:r>
              <a:rPr lang="es-ES" sz="14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400" dirty="0" err="1">
                <a:solidFill>
                  <a:schemeClr val="tx1"/>
                </a:solidFill>
              </a:rPr>
              <a:t>Two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inner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coils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were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used</a:t>
            </a:r>
            <a:r>
              <a:rPr lang="es-ES" sz="1400" dirty="0">
                <a:solidFill>
                  <a:schemeClr val="tx1"/>
                </a:solidFill>
              </a:rPr>
              <a:t> for </a:t>
            </a:r>
            <a:r>
              <a:rPr lang="es-ES" sz="1400" dirty="0" err="1">
                <a:solidFill>
                  <a:schemeClr val="tx1"/>
                </a:solidFill>
              </a:rPr>
              <a:t>reassembly</a:t>
            </a:r>
            <a:r>
              <a:rPr lang="es-ES" sz="1400" dirty="0">
                <a:solidFill>
                  <a:schemeClr val="tx1"/>
                </a:solidFill>
              </a:rPr>
              <a:t> of </a:t>
            </a:r>
            <a:r>
              <a:rPr lang="es-ES" sz="1400" dirty="0" err="1">
                <a:solidFill>
                  <a:schemeClr val="tx1"/>
                </a:solidFill>
              </a:rPr>
              <a:t>second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prototype</a:t>
            </a:r>
            <a:r>
              <a:rPr lang="es-ES" sz="1400" dirty="0">
                <a:solidFill>
                  <a:schemeClr val="tx1"/>
                </a:solidFill>
              </a:rPr>
              <a:t> (MCBXFBP2c) </a:t>
            </a:r>
            <a:r>
              <a:rPr lang="es-ES" sz="1400" dirty="0" err="1">
                <a:solidFill>
                  <a:schemeClr val="tx1"/>
                </a:solidFill>
              </a:rPr>
              <a:t>to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b="1" dirty="0" err="1">
                <a:solidFill>
                  <a:schemeClr val="bg2"/>
                </a:solidFill>
              </a:rPr>
              <a:t>validate</a:t>
            </a:r>
            <a:r>
              <a:rPr lang="es-ES" sz="1400" dirty="0">
                <a:solidFill>
                  <a:schemeClr val="tx1"/>
                </a:solidFill>
              </a:rPr>
              <a:t> the </a:t>
            </a:r>
            <a:r>
              <a:rPr lang="es-ES" sz="1400" dirty="0" err="1">
                <a:solidFill>
                  <a:schemeClr val="tx1"/>
                </a:solidFill>
              </a:rPr>
              <a:t>production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techniques</a:t>
            </a:r>
            <a:r>
              <a:rPr lang="es-ES" sz="14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400" dirty="0" err="1">
                <a:solidFill>
                  <a:schemeClr val="tx1"/>
                </a:solidFill>
              </a:rPr>
              <a:t>Only</a:t>
            </a:r>
            <a:r>
              <a:rPr lang="es-ES" sz="1400" dirty="0">
                <a:solidFill>
                  <a:schemeClr val="tx1"/>
                </a:solidFill>
              </a:rPr>
              <a:t> B-</a:t>
            </a:r>
            <a:r>
              <a:rPr lang="es-ES" sz="1400" dirty="0" err="1">
                <a:solidFill>
                  <a:schemeClr val="tx1"/>
                </a:solidFill>
              </a:rPr>
              <a:t>type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coils</a:t>
            </a:r>
            <a:r>
              <a:rPr lang="es-ES" sz="1400" dirty="0">
                <a:solidFill>
                  <a:schemeClr val="tx1"/>
                </a:solidFill>
              </a:rPr>
              <a:t> up </a:t>
            </a:r>
            <a:r>
              <a:rPr lang="es-ES" sz="1400" dirty="0" err="1">
                <a:solidFill>
                  <a:schemeClr val="tx1"/>
                </a:solidFill>
              </a:rPr>
              <a:t>to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now</a:t>
            </a:r>
            <a:r>
              <a:rPr lang="es-ES" sz="1400" dirty="0">
                <a:solidFill>
                  <a:schemeClr val="tx1"/>
                </a:solidFill>
              </a:rPr>
              <a:t>. </a:t>
            </a:r>
            <a:r>
              <a:rPr lang="es-ES" sz="1400" b="1" dirty="0">
                <a:solidFill>
                  <a:schemeClr val="bg2"/>
                </a:solidFill>
              </a:rPr>
              <a:t>A-</a:t>
            </a:r>
            <a:r>
              <a:rPr lang="es-ES" sz="1400" b="1" dirty="0" err="1">
                <a:solidFill>
                  <a:schemeClr val="bg2"/>
                </a:solidFill>
              </a:rPr>
              <a:t>type</a:t>
            </a:r>
            <a:r>
              <a:rPr lang="es-ES" sz="1400" b="1" dirty="0">
                <a:solidFill>
                  <a:schemeClr val="bg2"/>
                </a:solidFill>
              </a:rPr>
              <a:t> </a:t>
            </a:r>
            <a:r>
              <a:rPr lang="es-ES" sz="1400" b="1" dirty="0" err="1">
                <a:solidFill>
                  <a:schemeClr val="bg2"/>
                </a:solidFill>
              </a:rPr>
              <a:t>coil</a:t>
            </a:r>
            <a:r>
              <a:rPr lang="es-ES" sz="1400" b="1" dirty="0">
                <a:solidFill>
                  <a:schemeClr val="bg2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production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is</a:t>
            </a:r>
            <a:r>
              <a:rPr lang="es-ES" sz="1400" dirty="0">
                <a:solidFill>
                  <a:schemeClr val="tx1"/>
                </a:solidFill>
              </a:rPr>
              <a:t> </a:t>
            </a:r>
            <a:r>
              <a:rPr lang="es-ES" sz="1400" dirty="0" err="1">
                <a:solidFill>
                  <a:schemeClr val="tx1"/>
                </a:solidFill>
              </a:rPr>
              <a:t>being</a:t>
            </a:r>
            <a:r>
              <a:rPr lang="es-ES" sz="1400" dirty="0">
                <a:solidFill>
                  <a:schemeClr val="tx1"/>
                </a:solidFill>
              </a:rPr>
              <a:t> set-up.</a:t>
            </a:r>
          </a:p>
          <a:p>
            <a:pPr marL="257175" lvl="1" indent="-257175"/>
            <a:endParaRPr lang="en-GB" sz="1400" dirty="0">
              <a:solidFill>
                <a:schemeClr val="tx1"/>
              </a:solidFill>
            </a:endParaRPr>
          </a:p>
          <a:p>
            <a:pPr marL="257175" lvl="1" indent="-257175"/>
            <a:endParaRPr lang="en-GB" sz="1400" dirty="0">
              <a:solidFill>
                <a:schemeClr val="tx1"/>
              </a:solidFill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31212813-A3F5-4526-8366-7DE9629D4559}"/>
              </a:ext>
            </a:extLst>
          </p:cNvPr>
          <p:cNvGrpSpPr/>
          <p:nvPr/>
        </p:nvGrpSpPr>
        <p:grpSpPr>
          <a:xfrm>
            <a:off x="21320" y="2067694"/>
            <a:ext cx="3320523" cy="2371474"/>
            <a:chOff x="21320" y="2067694"/>
            <a:chExt cx="3320523" cy="2371474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850FB2D7-23AD-479B-AD23-3ED1B7DA8A4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000" y="2067694"/>
              <a:ext cx="2198843" cy="2088232"/>
            </a:xfrm>
            <a:prstGeom prst="rect">
              <a:avLst/>
            </a:prstGeom>
          </p:spPr>
        </p:pic>
        <p:sp>
          <p:nvSpPr>
            <p:cNvPr id="13" name="17 CuadroTexto">
              <a:extLst>
                <a:ext uri="{FF2B5EF4-FFF2-40B4-BE49-F238E27FC236}">
                  <a16:creationId xmlns:a16="http://schemas.microsoft.com/office/drawing/2014/main" id="{95E7F3BF-5CC8-4C1C-84F7-35985C61F91D}"/>
                </a:ext>
              </a:extLst>
            </p:cNvPr>
            <p:cNvSpPr txBox="1"/>
            <p:nvPr/>
          </p:nvSpPr>
          <p:spPr>
            <a:xfrm>
              <a:off x="21320" y="2995775"/>
              <a:ext cx="97826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Courtesy</a:t>
              </a:r>
              <a:r>
                <a:rPr lang="es-ES" sz="1100" i="1" dirty="0">
                  <a:solidFill>
                    <a:schemeClr val="bg2"/>
                  </a:solidFill>
                </a:rPr>
                <a:t>: </a:t>
              </a:r>
              <a:r>
                <a:rPr lang="es-ES" sz="1100" i="1" dirty="0" err="1">
                  <a:solidFill>
                    <a:schemeClr val="bg2"/>
                  </a:solidFill>
                </a:rPr>
                <a:t>Elytt</a:t>
              </a:r>
              <a:r>
                <a:rPr lang="es-ES" sz="1100" i="1" dirty="0">
                  <a:solidFill>
                    <a:schemeClr val="bg2"/>
                  </a:solidFill>
                </a:rPr>
                <a:t> Energy</a:t>
              </a:r>
            </a:p>
          </p:txBody>
        </p:sp>
        <p:sp>
          <p:nvSpPr>
            <p:cNvPr id="14" name="17 CuadroTexto">
              <a:extLst>
                <a:ext uri="{FF2B5EF4-FFF2-40B4-BE49-F238E27FC236}">
                  <a16:creationId xmlns:a16="http://schemas.microsoft.com/office/drawing/2014/main" id="{DB82E5E9-6C73-4D8F-A428-02FE6B285CF3}"/>
                </a:ext>
              </a:extLst>
            </p:cNvPr>
            <p:cNvSpPr txBox="1"/>
            <p:nvPr/>
          </p:nvSpPr>
          <p:spPr>
            <a:xfrm>
              <a:off x="1178664" y="4177558"/>
              <a:ext cx="195000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Coil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winding</a:t>
              </a:r>
              <a:endParaRPr lang="es-ES" sz="1100" i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1FBBD356-D068-4676-80A8-C61763E4EC56}"/>
              </a:ext>
            </a:extLst>
          </p:cNvPr>
          <p:cNvGrpSpPr/>
          <p:nvPr/>
        </p:nvGrpSpPr>
        <p:grpSpPr>
          <a:xfrm>
            <a:off x="3684292" y="2067695"/>
            <a:ext cx="2432869" cy="2763888"/>
            <a:chOff x="3684292" y="2067695"/>
            <a:chExt cx="2432869" cy="2763888"/>
          </a:xfrm>
        </p:grpSpPr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E1105DA8-8638-411E-AD5A-692C48A06CA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4292" y="2067695"/>
              <a:ext cx="2432869" cy="2502278"/>
            </a:xfrm>
            <a:prstGeom prst="rect">
              <a:avLst/>
            </a:prstGeom>
          </p:spPr>
        </p:pic>
        <p:sp>
          <p:nvSpPr>
            <p:cNvPr id="15" name="17 CuadroTexto">
              <a:extLst>
                <a:ext uri="{FF2B5EF4-FFF2-40B4-BE49-F238E27FC236}">
                  <a16:creationId xmlns:a16="http://schemas.microsoft.com/office/drawing/2014/main" id="{3C4CCD26-321D-4C0C-8D6A-ADE04BE74601}"/>
                </a:ext>
              </a:extLst>
            </p:cNvPr>
            <p:cNvSpPr txBox="1"/>
            <p:nvPr/>
          </p:nvSpPr>
          <p:spPr>
            <a:xfrm>
              <a:off x="4204816" y="4569973"/>
              <a:ext cx="12961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Binder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curing</a:t>
              </a:r>
              <a:endParaRPr lang="es-ES" sz="1100" i="1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FE9E06B2-9182-4B3F-9F5B-51294010D5A4}"/>
              </a:ext>
            </a:extLst>
          </p:cNvPr>
          <p:cNvGrpSpPr/>
          <p:nvPr/>
        </p:nvGrpSpPr>
        <p:grpSpPr>
          <a:xfrm>
            <a:off x="6482171" y="2067694"/>
            <a:ext cx="2267744" cy="2763887"/>
            <a:chOff x="6482171" y="2067694"/>
            <a:chExt cx="2267744" cy="2763887"/>
          </a:xfrm>
        </p:grpSpPr>
        <p:pic>
          <p:nvPicPr>
            <p:cNvPr id="12" name="Imagen 11">
              <a:extLst>
                <a:ext uri="{FF2B5EF4-FFF2-40B4-BE49-F238E27FC236}">
                  <a16:creationId xmlns:a16="http://schemas.microsoft.com/office/drawing/2014/main" id="{5E153FDD-70C7-48DB-8EC1-BC003E7752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508100" y="2067694"/>
              <a:ext cx="2234207" cy="2502277"/>
            </a:xfrm>
            <a:prstGeom prst="rect">
              <a:avLst/>
            </a:prstGeom>
          </p:spPr>
        </p:pic>
        <p:sp>
          <p:nvSpPr>
            <p:cNvPr id="16" name="17 CuadroTexto">
              <a:extLst>
                <a:ext uri="{FF2B5EF4-FFF2-40B4-BE49-F238E27FC236}">
                  <a16:creationId xmlns:a16="http://schemas.microsoft.com/office/drawing/2014/main" id="{1CA7AA72-8EB4-483C-BA0F-CD1E707E7B95}"/>
                </a:ext>
              </a:extLst>
            </p:cNvPr>
            <p:cNvSpPr txBox="1"/>
            <p:nvPr/>
          </p:nvSpPr>
          <p:spPr>
            <a:xfrm>
              <a:off x="6482171" y="4569971"/>
              <a:ext cx="22677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Impregnation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mould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assembly</a:t>
              </a:r>
              <a:endParaRPr lang="es-ES" sz="1100" i="1" dirty="0">
                <a:solidFill>
                  <a:schemeClr val="bg2"/>
                </a:solidFill>
              </a:endParaRPr>
            </a:p>
          </p:txBody>
        </p:sp>
      </p:grpSp>
      <p:sp>
        <p:nvSpPr>
          <p:cNvPr id="18" name="Espace réservé du pied de page 3">
            <a:extLst>
              <a:ext uri="{FF2B5EF4-FFF2-40B4-BE49-F238E27FC236}">
                <a16:creationId xmlns:a16="http://schemas.microsoft.com/office/drawing/2014/main" id="{8FE9C835-30EF-4C3B-8D75-91E7CF7C7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20768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 magnets: other components</a:t>
            </a:r>
          </a:p>
        </p:txBody>
      </p:sp>
      <p:pic>
        <p:nvPicPr>
          <p:cNvPr id="15" name="Marcador de contenido 14">
            <a:extLst>
              <a:ext uri="{FF2B5EF4-FFF2-40B4-BE49-F238E27FC236}">
                <a16:creationId xmlns:a16="http://schemas.microsoft.com/office/drawing/2014/main" id="{31ECAD2C-7D6F-4A9F-BC3C-6679803CD46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336704" y="627535"/>
            <a:ext cx="2664296" cy="3552396"/>
          </a:xfrm>
        </p:spPr>
      </p:pic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C20911C9-6808-4298-AE1D-745747692A8C}"/>
              </a:ext>
            </a:extLst>
          </p:cNvPr>
          <p:cNvSpPr txBox="1">
            <a:spLocks/>
          </p:cNvSpPr>
          <p:nvPr/>
        </p:nvSpPr>
        <p:spPr>
          <a:xfrm>
            <a:off x="395536" y="735546"/>
            <a:ext cx="4824536" cy="3834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-257175" algn="l"/>
            <a:r>
              <a:rPr lang="es-ES" sz="1500" dirty="0" err="1">
                <a:solidFill>
                  <a:schemeClr val="tx1"/>
                </a:solidFill>
              </a:rPr>
              <a:t>Elytt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is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following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b="1" dirty="0">
                <a:solidFill>
                  <a:schemeClr val="bg2"/>
                </a:solidFill>
              </a:rPr>
              <a:t>CIEMAT </a:t>
            </a:r>
            <a:r>
              <a:rPr lang="es-ES" sz="1500" b="1" dirty="0" err="1">
                <a:solidFill>
                  <a:schemeClr val="bg2"/>
                </a:solidFill>
              </a:rPr>
              <a:t>procedures</a:t>
            </a:r>
            <a:r>
              <a:rPr lang="es-ES" sz="1500" b="1" dirty="0">
                <a:solidFill>
                  <a:schemeClr val="bg2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to</a:t>
            </a:r>
            <a:r>
              <a:rPr lang="es-ES" sz="1500" dirty="0">
                <a:solidFill>
                  <a:schemeClr val="tx1"/>
                </a:solidFill>
              </a:rPr>
              <a:t> produce </a:t>
            </a:r>
            <a:r>
              <a:rPr lang="es-ES" sz="1500" dirty="0" err="1">
                <a:solidFill>
                  <a:schemeClr val="tx1"/>
                </a:solidFill>
              </a:rPr>
              <a:t>ground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insulation</a:t>
            </a:r>
            <a:r>
              <a:rPr lang="es-ES" sz="1500" dirty="0">
                <a:solidFill>
                  <a:schemeClr val="tx1"/>
                </a:solidFill>
              </a:rPr>
              <a:t>, </a:t>
            </a:r>
            <a:r>
              <a:rPr lang="es-ES" sz="1500" dirty="0" err="1">
                <a:solidFill>
                  <a:schemeClr val="tx1"/>
                </a:solidFill>
              </a:rPr>
              <a:t>collaring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shoes</a:t>
            </a:r>
            <a:r>
              <a:rPr lang="es-ES" sz="1500" dirty="0">
                <a:solidFill>
                  <a:schemeClr val="tx1"/>
                </a:solidFill>
              </a:rPr>
              <a:t> and collar </a:t>
            </a:r>
            <a:r>
              <a:rPr lang="es-ES" sz="1500" dirty="0" err="1">
                <a:solidFill>
                  <a:schemeClr val="tx1"/>
                </a:solidFill>
              </a:rPr>
              <a:t>packages</a:t>
            </a:r>
            <a:r>
              <a:rPr lang="es-ES" sz="15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500" b="1" dirty="0">
                <a:solidFill>
                  <a:schemeClr val="bg2"/>
                </a:solidFill>
              </a:rPr>
              <a:t>CIEMAT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provides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b="1" dirty="0" err="1">
                <a:solidFill>
                  <a:schemeClr val="bg2"/>
                </a:solidFill>
              </a:rPr>
              <a:t>support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to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find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suppliers</a:t>
            </a:r>
            <a:r>
              <a:rPr lang="es-ES" sz="1500" dirty="0">
                <a:solidFill>
                  <a:schemeClr val="tx1"/>
                </a:solidFill>
              </a:rPr>
              <a:t> for </a:t>
            </a:r>
            <a:r>
              <a:rPr lang="es-ES" sz="1500" dirty="0" err="1">
                <a:solidFill>
                  <a:schemeClr val="tx1"/>
                </a:solidFill>
              </a:rPr>
              <a:t>other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magnet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components</a:t>
            </a:r>
            <a:r>
              <a:rPr lang="es-ES" sz="1500" dirty="0">
                <a:solidFill>
                  <a:schemeClr val="tx1"/>
                </a:solidFill>
              </a:rPr>
              <a:t>, </a:t>
            </a:r>
            <a:r>
              <a:rPr lang="es-ES" sz="1500" dirty="0" err="1">
                <a:solidFill>
                  <a:schemeClr val="tx1"/>
                </a:solidFill>
              </a:rPr>
              <a:t>like</a:t>
            </a:r>
            <a:r>
              <a:rPr lang="es-ES" sz="1500" dirty="0">
                <a:solidFill>
                  <a:schemeClr val="tx1"/>
                </a:solidFill>
              </a:rPr>
              <a:t> the </a:t>
            </a:r>
            <a:r>
              <a:rPr lang="es-ES" sz="1500" dirty="0" err="1">
                <a:solidFill>
                  <a:schemeClr val="tx1"/>
                </a:solidFill>
              </a:rPr>
              <a:t>iron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laminations</a:t>
            </a:r>
            <a:r>
              <a:rPr lang="es-ES" sz="1500" dirty="0">
                <a:solidFill>
                  <a:schemeClr val="tx1"/>
                </a:solidFill>
              </a:rPr>
              <a:t>.</a:t>
            </a: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66F6974B-9097-4606-AA2A-929DA4E2ADF0}"/>
              </a:ext>
            </a:extLst>
          </p:cNvPr>
          <p:cNvGrpSpPr/>
          <p:nvPr/>
        </p:nvGrpSpPr>
        <p:grpSpPr>
          <a:xfrm>
            <a:off x="1023169" y="2067694"/>
            <a:ext cx="3223310" cy="2490301"/>
            <a:chOff x="1023169" y="2067694"/>
            <a:chExt cx="3223310" cy="2490301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7BD22589-6DBE-4DBF-A65B-EB90A1DEDD8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1554704" y="1707654"/>
              <a:ext cx="2160240" cy="2880320"/>
            </a:xfrm>
            <a:prstGeom prst="rect">
              <a:avLst/>
            </a:prstGeom>
          </p:spPr>
        </p:pic>
        <p:sp>
          <p:nvSpPr>
            <p:cNvPr id="19" name="CuadroTexto 18">
              <a:extLst>
                <a:ext uri="{FF2B5EF4-FFF2-40B4-BE49-F238E27FC236}">
                  <a16:creationId xmlns:a16="http://schemas.microsoft.com/office/drawing/2014/main" id="{B0483646-CD19-4925-BB01-BD76369863E1}"/>
                </a:ext>
              </a:extLst>
            </p:cNvPr>
            <p:cNvSpPr txBox="1"/>
            <p:nvPr/>
          </p:nvSpPr>
          <p:spPr>
            <a:xfrm>
              <a:off x="1023169" y="4257913"/>
              <a:ext cx="3223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Shimming plan for inner dipole</a:t>
              </a:r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59EEB737-A49F-4F59-968A-E527FCFC3C73}"/>
              </a:ext>
            </a:extLst>
          </p:cNvPr>
          <p:cNvSpPr txBox="1"/>
          <p:nvPr/>
        </p:nvSpPr>
        <p:spPr>
          <a:xfrm>
            <a:off x="4982400" y="4296697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Collar packages for inner dipole</a:t>
            </a:r>
          </a:p>
        </p:txBody>
      </p:sp>
      <p:sp>
        <p:nvSpPr>
          <p:cNvPr id="11" name="Espace réservé du pied de page 3">
            <a:extLst>
              <a:ext uri="{FF2B5EF4-FFF2-40B4-BE49-F238E27FC236}">
                <a16:creationId xmlns:a16="http://schemas.microsoft.com/office/drawing/2014/main" id="{725A471E-64CB-4FC9-9903-53F3E382F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1558414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781738"/>
            <a:ext cx="7631968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MCBXF series contract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Production of components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First short magnet assembly MCBXFB02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Quality assurance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72360351-9CDC-424A-BFC8-D1436EB8B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2857642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 magnets: first magnet assembly</a:t>
            </a:r>
          </a:p>
        </p:txBody>
      </p:sp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C20911C9-6808-4298-AE1D-745747692A8C}"/>
              </a:ext>
            </a:extLst>
          </p:cNvPr>
          <p:cNvSpPr txBox="1">
            <a:spLocks/>
          </p:cNvSpPr>
          <p:nvPr/>
        </p:nvSpPr>
        <p:spPr>
          <a:xfrm>
            <a:off x="395536" y="735546"/>
            <a:ext cx="8136904" cy="3834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-257175" algn="l"/>
            <a:r>
              <a:rPr lang="es-ES" sz="1500" dirty="0">
                <a:solidFill>
                  <a:schemeClr val="tx1"/>
                </a:solidFill>
              </a:rPr>
              <a:t>CERN and CIEMAT </a:t>
            </a:r>
            <a:r>
              <a:rPr lang="es-ES" sz="1500" dirty="0" err="1">
                <a:solidFill>
                  <a:schemeClr val="tx1"/>
                </a:solidFill>
              </a:rPr>
              <a:t>have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provided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in-site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support</a:t>
            </a:r>
            <a:r>
              <a:rPr lang="es-ES" sz="1500" dirty="0">
                <a:solidFill>
                  <a:schemeClr val="tx1"/>
                </a:solidFill>
              </a:rPr>
              <a:t> for the </a:t>
            </a:r>
            <a:r>
              <a:rPr lang="es-ES" sz="1500" dirty="0" err="1">
                <a:solidFill>
                  <a:schemeClr val="tx1"/>
                </a:solidFill>
              </a:rPr>
              <a:t>assembly</a:t>
            </a:r>
            <a:r>
              <a:rPr lang="es-ES" sz="1500" dirty="0">
                <a:solidFill>
                  <a:schemeClr val="tx1"/>
                </a:solidFill>
              </a:rPr>
              <a:t> of the </a:t>
            </a:r>
            <a:r>
              <a:rPr lang="es-ES" sz="1500" dirty="0" err="1">
                <a:solidFill>
                  <a:schemeClr val="tx1"/>
                </a:solidFill>
              </a:rPr>
              <a:t>first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magnet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last</a:t>
            </a:r>
            <a:r>
              <a:rPr lang="es-ES" sz="1500" dirty="0">
                <a:solidFill>
                  <a:schemeClr val="tx1"/>
                </a:solidFill>
              </a:rPr>
              <a:t> Summer.</a:t>
            </a:r>
            <a:endParaRPr lang="en-GB" sz="1500" dirty="0">
              <a:solidFill>
                <a:schemeClr val="tx1"/>
              </a:solidFill>
            </a:endParaRP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391FB4E-651B-47DF-8B35-E5664AA9436F}"/>
              </a:ext>
            </a:extLst>
          </p:cNvPr>
          <p:cNvGrpSpPr/>
          <p:nvPr/>
        </p:nvGrpSpPr>
        <p:grpSpPr>
          <a:xfrm>
            <a:off x="1077976" y="1419622"/>
            <a:ext cx="3306704" cy="2888122"/>
            <a:chOff x="1077976" y="1419622"/>
            <a:chExt cx="3306704" cy="2888122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59EEB737-A49F-4F59-968A-E527FCFC3C73}"/>
                </a:ext>
              </a:extLst>
            </p:cNvPr>
            <p:cNvSpPr txBox="1"/>
            <p:nvPr/>
          </p:nvSpPr>
          <p:spPr>
            <a:xfrm>
              <a:off x="1157584" y="4007662"/>
              <a:ext cx="3223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Inner dipole ready for collaring press</a:t>
              </a:r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532201D5-8998-4C1B-9B31-25795B159E7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77976" y="1419622"/>
              <a:ext cx="3306704" cy="2480028"/>
            </a:xfrm>
            <a:prstGeom prst="rect">
              <a:avLst/>
            </a:prstGeom>
          </p:spPr>
        </p:pic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92FEA293-36A1-4719-879D-29628B846560}"/>
              </a:ext>
            </a:extLst>
          </p:cNvPr>
          <p:cNvGrpSpPr/>
          <p:nvPr/>
        </p:nvGrpSpPr>
        <p:grpSpPr>
          <a:xfrm>
            <a:off x="4796550" y="1419622"/>
            <a:ext cx="3223310" cy="3198707"/>
            <a:chOff x="4796550" y="1419622"/>
            <a:chExt cx="3223310" cy="3198707"/>
          </a:xfrm>
        </p:grpSpPr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D62704E8-2212-41F8-A2F8-7686AA402B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64089" y="1419622"/>
              <a:ext cx="2088232" cy="2784310"/>
            </a:xfrm>
            <a:prstGeom prst="rect">
              <a:avLst/>
            </a:prstGeom>
          </p:spPr>
        </p:pic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24E04A0-AFBA-49AB-963F-0200818AB3DB}"/>
                </a:ext>
              </a:extLst>
            </p:cNvPr>
            <p:cNvSpPr txBox="1"/>
            <p:nvPr/>
          </p:nvSpPr>
          <p:spPr>
            <a:xfrm>
              <a:off x="4796550" y="4318247"/>
              <a:ext cx="3223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Inner dipole entering the collaring press</a:t>
              </a:r>
            </a:p>
          </p:txBody>
        </p:sp>
      </p:grpSp>
      <p:sp>
        <p:nvSpPr>
          <p:cNvPr id="14" name="Espace réservé du pied de page 3">
            <a:extLst>
              <a:ext uri="{FF2B5EF4-FFF2-40B4-BE49-F238E27FC236}">
                <a16:creationId xmlns:a16="http://schemas.microsoft.com/office/drawing/2014/main" id="{7F2933CB-4C6C-46E7-B07C-4F4973E49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2573368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 magnets: final measurements</a:t>
            </a:r>
          </a:p>
        </p:txBody>
      </p:sp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C20911C9-6808-4298-AE1D-745747692A8C}"/>
              </a:ext>
            </a:extLst>
          </p:cNvPr>
          <p:cNvSpPr txBox="1">
            <a:spLocks/>
          </p:cNvSpPr>
          <p:nvPr/>
        </p:nvSpPr>
        <p:spPr>
          <a:xfrm>
            <a:off x="395536" y="627534"/>
            <a:ext cx="8651264" cy="383442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57175" lvl="1" indent="-257175" algn="l"/>
            <a:r>
              <a:rPr lang="es-ES" sz="1500" dirty="0">
                <a:solidFill>
                  <a:schemeClr val="tx1"/>
                </a:solidFill>
              </a:rPr>
              <a:t>CERN and CIEMAT </a:t>
            </a:r>
            <a:r>
              <a:rPr lang="es-ES" sz="1500" dirty="0" err="1">
                <a:solidFill>
                  <a:schemeClr val="tx1"/>
                </a:solidFill>
              </a:rPr>
              <a:t>have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provided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support</a:t>
            </a:r>
            <a:r>
              <a:rPr lang="es-ES" sz="1500" dirty="0">
                <a:solidFill>
                  <a:schemeClr val="tx1"/>
                </a:solidFill>
              </a:rPr>
              <a:t> for </a:t>
            </a:r>
            <a:r>
              <a:rPr lang="es-ES" sz="1500" dirty="0" err="1">
                <a:solidFill>
                  <a:schemeClr val="tx1"/>
                </a:solidFill>
              </a:rPr>
              <a:t>electrical</a:t>
            </a:r>
            <a:r>
              <a:rPr lang="es-ES" sz="1500" dirty="0">
                <a:solidFill>
                  <a:schemeClr val="tx1"/>
                </a:solidFill>
              </a:rPr>
              <a:t>, </a:t>
            </a:r>
            <a:r>
              <a:rPr lang="es-ES" sz="1500" dirty="0" err="1">
                <a:solidFill>
                  <a:schemeClr val="tx1"/>
                </a:solidFill>
              </a:rPr>
              <a:t>mechanical</a:t>
            </a:r>
            <a:r>
              <a:rPr lang="es-ES" sz="1500" dirty="0">
                <a:solidFill>
                  <a:schemeClr val="tx1"/>
                </a:solidFill>
              </a:rPr>
              <a:t> and </a:t>
            </a:r>
            <a:r>
              <a:rPr lang="es-ES" sz="1500" dirty="0" err="1">
                <a:solidFill>
                  <a:schemeClr val="tx1"/>
                </a:solidFill>
              </a:rPr>
              <a:t>magnetic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measurements</a:t>
            </a:r>
            <a:r>
              <a:rPr lang="es-ES" sz="1500" dirty="0">
                <a:solidFill>
                  <a:schemeClr val="tx1"/>
                </a:solidFill>
              </a:rPr>
              <a:t>.</a:t>
            </a:r>
            <a:endParaRPr lang="en-GB" sz="1500" dirty="0">
              <a:solidFill>
                <a:schemeClr val="tx1"/>
              </a:solidFill>
            </a:endParaRP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88715EFD-59CB-444F-837A-7428DDBF4A72}"/>
              </a:ext>
            </a:extLst>
          </p:cNvPr>
          <p:cNvGrpSpPr/>
          <p:nvPr/>
        </p:nvGrpSpPr>
        <p:grpSpPr>
          <a:xfrm>
            <a:off x="4674815" y="1026417"/>
            <a:ext cx="3857625" cy="3591912"/>
            <a:chOff x="4674815" y="1026417"/>
            <a:chExt cx="3857625" cy="3591912"/>
          </a:xfrm>
        </p:grpSpPr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824E04A0-AFBA-49AB-963F-0200818AB3DB}"/>
                </a:ext>
              </a:extLst>
            </p:cNvPr>
            <p:cNvSpPr txBox="1"/>
            <p:nvPr/>
          </p:nvSpPr>
          <p:spPr>
            <a:xfrm>
              <a:off x="4796550" y="4318247"/>
              <a:ext cx="3223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Magnetic measurement bench</a:t>
              </a:r>
            </a:p>
          </p:txBody>
        </p:sp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0D4C2A31-B39E-4ACA-BFD8-65BB36B909A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74815" y="1026417"/>
              <a:ext cx="3857625" cy="3291830"/>
            </a:xfrm>
            <a:prstGeom prst="rect">
              <a:avLst/>
            </a:prstGeom>
          </p:spPr>
        </p:pic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6A8B0AA9-8F67-4E66-A5FE-EC08C4B78A26}"/>
              </a:ext>
            </a:extLst>
          </p:cNvPr>
          <p:cNvGrpSpPr/>
          <p:nvPr/>
        </p:nvGrpSpPr>
        <p:grpSpPr>
          <a:xfrm>
            <a:off x="730694" y="1192927"/>
            <a:ext cx="3608964" cy="3090479"/>
            <a:chOff x="730694" y="1192927"/>
            <a:chExt cx="3608964" cy="3090479"/>
          </a:xfrm>
        </p:grpSpPr>
        <p:sp>
          <p:nvSpPr>
            <p:cNvPr id="20" name="CuadroTexto 19">
              <a:extLst>
                <a:ext uri="{FF2B5EF4-FFF2-40B4-BE49-F238E27FC236}">
                  <a16:creationId xmlns:a16="http://schemas.microsoft.com/office/drawing/2014/main" id="{59EEB737-A49F-4F59-968A-E527FCFC3C73}"/>
                </a:ext>
              </a:extLst>
            </p:cNvPr>
            <p:cNvSpPr txBox="1"/>
            <p:nvPr/>
          </p:nvSpPr>
          <p:spPr>
            <a:xfrm>
              <a:off x="899592" y="3983324"/>
              <a:ext cx="3223310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Electrical measurements</a:t>
              </a:r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A4F1B3BF-DCA7-4CA4-AFFB-623F26B5159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0694" y="1192927"/>
              <a:ext cx="3608964" cy="2706723"/>
            </a:xfrm>
            <a:prstGeom prst="rect">
              <a:avLst/>
            </a:prstGeom>
          </p:spPr>
        </p:pic>
      </p:grpSp>
      <p:sp>
        <p:nvSpPr>
          <p:cNvPr id="12" name="Espace réservé du pied de page 3">
            <a:extLst>
              <a:ext uri="{FF2B5EF4-FFF2-40B4-BE49-F238E27FC236}">
                <a16:creationId xmlns:a16="http://schemas.microsoft.com/office/drawing/2014/main" id="{1609A556-F011-40C7-95DC-ED636DE87A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12756508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781738"/>
            <a:ext cx="7631968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MCBXF series contract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Production of components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First short magnet assembly MCBXFB02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Quality assurance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E2BA36FB-02FB-4CD6-BA3E-FAB0F721F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5441071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88288" y="735963"/>
            <a:ext cx="8424936" cy="3078066"/>
          </a:xfrm>
        </p:spPr>
        <p:txBody>
          <a:bodyPr>
            <a:noAutofit/>
          </a:bodyPr>
          <a:lstStyle/>
          <a:p>
            <a:pPr algn="l"/>
            <a:r>
              <a:rPr lang="en-GB" sz="1500" b="1" dirty="0">
                <a:solidFill>
                  <a:schemeClr val="bg2"/>
                </a:solidFill>
              </a:rPr>
              <a:t>Quality controls </a:t>
            </a:r>
            <a:r>
              <a:rPr lang="en-GB" sz="1500" dirty="0">
                <a:solidFill>
                  <a:schemeClr val="tx1"/>
                </a:solidFill>
              </a:rPr>
              <a:t>of each step of production are defined in the manufacturing and inspection plan (MIP), both for coils and magnets.</a:t>
            </a:r>
          </a:p>
          <a:p>
            <a:pPr algn="l"/>
            <a:r>
              <a:rPr lang="en-GB" sz="1500" b="1" dirty="0">
                <a:solidFill>
                  <a:schemeClr val="bg2"/>
                </a:solidFill>
              </a:rPr>
              <a:t>A third-party inspector </a:t>
            </a:r>
            <a:r>
              <a:rPr lang="en-GB" sz="1500" dirty="0">
                <a:solidFill>
                  <a:schemeClr val="tx1"/>
                </a:solidFill>
              </a:rPr>
              <a:t>will follow-up production till the end of the contract.</a:t>
            </a:r>
          </a:p>
          <a:p>
            <a:pPr algn="l"/>
            <a:endParaRPr lang="en-GB" sz="15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quality assurance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8E1FA6AA-9222-45C1-BF68-9F513ACD20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98" y="1995686"/>
            <a:ext cx="4278658" cy="2177680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5DF03028-9D74-4728-88FB-B4188C034B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8210" y="1659264"/>
            <a:ext cx="3937502" cy="2514102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FBBC24DF-7CEF-43D9-8A0E-4ED167D07A65}"/>
              </a:ext>
            </a:extLst>
          </p:cNvPr>
          <p:cNvSpPr txBox="1"/>
          <p:nvPr/>
        </p:nvSpPr>
        <p:spPr>
          <a:xfrm>
            <a:off x="899592" y="4158372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MIP for coil production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305CC422-7DC4-4CCA-ADE9-678DB46B0CB6}"/>
              </a:ext>
            </a:extLst>
          </p:cNvPr>
          <p:cNvSpPr txBox="1"/>
          <p:nvPr/>
        </p:nvSpPr>
        <p:spPr>
          <a:xfrm>
            <a:off x="5185362" y="4173366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MIP for magnet assembly</a:t>
            </a:r>
          </a:p>
        </p:txBody>
      </p:sp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081E9506-7352-458C-A47C-BF903D2E1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5509577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88288" y="735963"/>
            <a:ext cx="8424936" cy="3078066"/>
          </a:xfrm>
        </p:spPr>
        <p:txBody>
          <a:bodyPr>
            <a:noAutofit/>
          </a:bodyPr>
          <a:lstStyle/>
          <a:p>
            <a:pPr algn="l"/>
            <a:r>
              <a:rPr lang="en-GB" sz="1500" b="1" dirty="0">
                <a:solidFill>
                  <a:schemeClr val="bg2"/>
                </a:solidFill>
              </a:rPr>
              <a:t>Traceability</a:t>
            </a:r>
            <a:r>
              <a:rPr lang="en-GB" sz="1500" dirty="0">
                <a:solidFill>
                  <a:schemeClr val="tx1"/>
                </a:solidFill>
              </a:rPr>
              <a:t> is guaranteed thanks to documentation stored in </a:t>
            </a:r>
            <a:r>
              <a:rPr lang="en-GB" sz="1500" b="1" dirty="0">
                <a:solidFill>
                  <a:schemeClr val="bg2"/>
                </a:solidFill>
              </a:rPr>
              <a:t>MTF</a:t>
            </a:r>
            <a:r>
              <a:rPr lang="en-GB" sz="1500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1500" dirty="0">
                <a:solidFill>
                  <a:schemeClr val="tx1"/>
                </a:solidFill>
              </a:rPr>
              <a:t>Drawings, minutes, measurements and other documents are stored in </a:t>
            </a:r>
            <a:r>
              <a:rPr lang="en-GB" sz="1500" b="1" dirty="0">
                <a:solidFill>
                  <a:schemeClr val="bg2"/>
                </a:solidFill>
              </a:rPr>
              <a:t>EDMS</a:t>
            </a:r>
            <a:r>
              <a:rPr lang="en-GB" sz="1500" dirty="0">
                <a:solidFill>
                  <a:schemeClr val="tx1"/>
                </a:solidFill>
              </a:rPr>
              <a:t>.</a:t>
            </a:r>
          </a:p>
          <a:p>
            <a:pPr algn="l"/>
            <a:endParaRPr lang="en-GB" sz="1500" dirty="0">
              <a:solidFill>
                <a:schemeClr val="tx1"/>
              </a:solidFill>
            </a:endParaRP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documentation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C0C1D41-C036-46E9-B9D7-307C7C5FF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9524" y="2040947"/>
            <a:ext cx="4826586" cy="273496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3CB47F5B-7994-4CD6-987F-0780D9BD29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86" y="1465880"/>
            <a:ext cx="4696854" cy="2123819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28C41A0-EAD0-4E9F-ACC0-41500E5CB349}"/>
              </a:ext>
            </a:extLst>
          </p:cNvPr>
          <p:cNvSpPr txBox="1"/>
          <p:nvPr/>
        </p:nvSpPr>
        <p:spPr>
          <a:xfrm>
            <a:off x="685423" y="3663988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Example of coil data stored at MTF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B8B1101-87E0-45B4-99DD-E0866F702EF0}"/>
              </a:ext>
            </a:extLst>
          </p:cNvPr>
          <p:cNvSpPr txBox="1"/>
          <p:nvPr/>
        </p:nvSpPr>
        <p:spPr>
          <a:xfrm>
            <a:off x="5758145" y="4257496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Example of procedures stored at EDMS</a:t>
            </a:r>
          </a:p>
        </p:txBody>
      </p:sp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D663F4D5-600B-456D-B9AD-7A24FE970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70603428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88288" y="735963"/>
            <a:ext cx="5335840" cy="3078066"/>
          </a:xfrm>
        </p:spPr>
        <p:txBody>
          <a:bodyPr>
            <a:noAutofit/>
          </a:bodyPr>
          <a:lstStyle/>
          <a:p>
            <a:pPr algn="l"/>
            <a:r>
              <a:rPr lang="en-GB" sz="1500" dirty="0">
                <a:solidFill>
                  <a:schemeClr val="tx1"/>
                </a:solidFill>
              </a:rPr>
              <a:t>Coil dimension is measured with accuracy in a </a:t>
            </a:r>
            <a:r>
              <a:rPr lang="en-GB" sz="1500" b="1" dirty="0">
                <a:solidFill>
                  <a:schemeClr val="bg2"/>
                </a:solidFill>
              </a:rPr>
              <a:t>coordinate measurement machine</a:t>
            </a:r>
            <a:r>
              <a:rPr lang="en-GB" sz="1500" dirty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en-GB" sz="1500" dirty="0">
                <a:solidFill>
                  <a:schemeClr val="tx1"/>
                </a:solidFill>
              </a:rPr>
              <a:t>The coil is </a:t>
            </a:r>
            <a:r>
              <a:rPr lang="en-GB" sz="1500" b="1" dirty="0">
                <a:solidFill>
                  <a:schemeClr val="bg2"/>
                </a:solidFill>
              </a:rPr>
              <a:t>clamped</a:t>
            </a:r>
            <a:r>
              <a:rPr lang="en-GB" sz="1500" dirty="0">
                <a:solidFill>
                  <a:schemeClr val="tx1"/>
                </a:solidFill>
              </a:rPr>
              <a:t> to the winding mandrel to reduce the deformation due to internal stresses in free state.</a:t>
            </a:r>
          </a:p>
          <a:p>
            <a:pPr algn="l"/>
            <a:r>
              <a:rPr lang="en-GB" sz="1500" dirty="0">
                <a:solidFill>
                  <a:schemeClr val="tx1"/>
                </a:solidFill>
              </a:rPr>
              <a:t>Those measurements are used to define the </a:t>
            </a:r>
            <a:r>
              <a:rPr lang="en-GB" sz="1500" b="1" dirty="0">
                <a:solidFill>
                  <a:schemeClr val="bg2"/>
                </a:solidFill>
              </a:rPr>
              <a:t>shimming plan</a:t>
            </a:r>
            <a:r>
              <a:rPr lang="en-GB" sz="1500" dirty="0">
                <a:solidFill>
                  <a:schemeClr val="tx1"/>
                </a:solidFill>
              </a:rPr>
              <a:t> (0.1 mm shim -&gt; 15 MPa preload).</a:t>
            </a: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coil dimension measurements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A7E04452-ADA8-44E5-B61B-A6F9B85FDE3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8388"/>
          <a:stretch/>
        </p:blipFill>
        <p:spPr>
          <a:xfrm>
            <a:off x="6084168" y="599671"/>
            <a:ext cx="2592288" cy="4107921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DBAD333A-7C78-4378-B28F-2F7B731D419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65" y="2558684"/>
            <a:ext cx="5796136" cy="1830990"/>
          </a:xfrm>
          <a:prstGeom prst="rect">
            <a:avLst/>
          </a:prstGeom>
        </p:spPr>
      </p:pic>
      <p:sp>
        <p:nvSpPr>
          <p:cNvPr id="11" name="CuadroTexto 10">
            <a:extLst>
              <a:ext uri="{FF2B5EF4-FFF2-40B4-BE49-F238E27FC236}">
                <a16:creationId xmlns:a16="http://schemas.microsoft.com/office/drawing/2014/main" id="{AB46DEC5-4655-45F3-B6CE-51FC9DE7079B}"/>
              </a:ext>
            </a:extLst>
          </p:cNvPr>
          <p:cNvSpPr txBox="1"/>
          <p:nvPr/>
        </p:nvSpPr>
        <p:spPr>
          <a:xfrm>
            <a:off x="5758145" y="4407537"/>
            <a:ext cx="32233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50" i="1" dirty="0">
                <a:solidFill>
                  <a:schemeClr val="bg2"/>
                </a:solidFill>
              </a:rPr>
              <a:t>Outer coil at CMM</a:t>
            </a:r>
          </a:p>
        </p:txBody>
      </p:sp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22AD4DF5-9E51-440F-ACD4-21D3666E9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1380712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88288" y="735963"/>
            <a:ext cx="8424936" cy="3078066"/>
          </a:xfrm>
        </p:spPr>
        <p:txBody>
          <a:bodyPr>
            <a:noAutofit/>
          </a:bodyPr>
          <a:lstStyle/>
          <a:p>
            <a:pPr algn="l"/>
            <a:r>
              <a:rPr lang="en-GB" sz="1500" dirty="0">
                <a:solidFill>
                  <a:schemeClr val="tx1"/>
                </a:solidFill>
              </a:rPr>
              <a:t>Electrical design criteria are defined in </a:t>
            </a:r>
            <a:r>
              <a:rPr lang="en-GB" sz="1500" b="1" dirty="0">
                <a:solidFill>
                  <a:schemeClr val="bg2"/>
                </a:solidFill>
              </a:rPr>
              <a:t>EDMS 2363905</a:t>
            </a:r>
            <a:r>
              <a:rPr lang="en-GB" sz="1500" dirty="0">
                <a:solidFill>
                  <a:schemeClr val="tx1"/>
                </a:solidFill>
              </a:rPr>
              <a:t>.</a:t>
            </a: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electrical measurements (I)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E704D3E8-560C-4C4A-9CD3-C2E6C1F219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138669"/>
            <a:ext cx="5580112" cy="1937137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EEE898AA-1591-482D-A859-8E5EB5A00F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3808" y="2870875"/>
            <a:ext cx="5534885" cy="1645091"/>
          </a:xfrm>
          <a:prstGeom prst="rect">
            <a:avLst/>
          </a:prstGeom>
        </p:spPr>
      </p:pic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515B0D19-C3A9-49BD-A543-23FDF56FE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4855236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781738"/>
            <a:ext cx="7631968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chemeClr val="tx1"/>
                </a:solidFill>
              </a:rPr>
              <a:t>MCBXF series contract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Production of components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First short magnet assembly MCBXFB02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Quality assurance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Conclusions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9CA387CA-FF4F-427C-9C80-A932A20D2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81883862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electrical measurements (II)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5E9C50A-8AF0-4513-B5AA-27FA18220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930" y="534134"/>
            <a:ext cx="4254230" cy="2321668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3810B76C-227F-4C31-BE65-38F0DDE71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8861" y="2852143"/>
            <a:ext cx="4254230" cy="1828800"/>
          </a:xfrm>
          <a:prstGeom prst="rect">
            <a:avLst/>
          </a:prstGeom>
        </p:spPr>
      </p:pic>
      <p:sp>
        <p:nvSpPr>
          <p:cNvPr id="10" name="Espace réservé du pied de page 3">
            <a:extLst>
              <a:ext uri="{FF2B5EF4-FFF2-40B4-BE49-F238E27FC236}">
                <a16:creationId xmlns:a16="http://schemas.microsoft.com/office/drawing/2014/main" id="{250E3D38-877A-46DF-9D06-975053744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4068594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88288" y="735963"/>
            <a:ext cx="8424936" cy="3078066"/>
          </a:xfrm>
        </p:spPr>
        <p:txBody>
          <a:bodyPr>
            <a:noAutofit/>
          </a:bodyPr>
          <a:lstStyle/>
          <a:p>
            <a:pPr algn="l"/>
            <a:r>
              <a:rPr lang="en-GB" sz="1500" dirty="0">
                <a:solidFill>
                  <a:schemeClr val="tx1"/>
                </a:solidFill>
              </a:rPr>
              <a:t>Magnetic measurement </a:t>
            </a:r>
            <a:r>
              <a:rPr lang="en-GB" sz="1500" b="1" dirty="0">
                <a:solidFill>
                  <a:schemeClr val="bg2"/>
                </a:solidFill>
              </a:rPr>
              <a:t>bench </a:t>
            </a:r>
            <a:r>
              <a:rPr lang="en-GB" sz="1500" dirty="0">
                <a:solidFill>
                  <a:schemeClr val="tx1"/>
                </a:solidFill>
              </a:rPr>
              <a:t>developed by CERN.</a:t>
            </a:r>
          </a:p>
          <a:p>
            <a:pPr algn="l"/>
            <a:r>
              <a:rPr lang="en-GB" sz="1500" dirty="0">
                <a:solidFill>
                  <a:schemeClr val="tx1"/>
                </a:solidFill>
              </a:rPr>
              <a:t>CIEMAT staff has been </a:t>
            </a:r>
            <a:r>
              <a:rPr lang="en-GB" sz="1500" b="1" dirty="0">
                <a:solidFill>
                  <a:schemeClr val="bg2"/>
                </a:solidFill>
              </a:rPr>
              <a:t>trained</a:t>
            </a:r>
            <a:r>
              <a:rPr lang="en-GB" sz="1500" dirty="0">
                <a:solidFill>
                  <a:schemeClr val="tx1"/>
                </a:solidFill>
              </a:rPr>
              <a:t> at CERN to handle the bench and post-process the measurements.</a:t>
            </a:r>
          </a:p>
          <a:p>
            <a:pPr algn="l"/>
            <a:r>
              <a:rPr lang="en-GB" sz="1500" dirty="0">
                <a:solidFill>
                  <a:schemeClr val="tx1"/>
                </a:solidFill>
              </a:rPr>
              <a:t>CIEMAT staff is </a:t>
            </a:r>
            <a:r>
              <a:rPr lang="en-GB" sz="1500" b="1" dirty="0">
                <a:solidFill>
                  <a:schemeClr val="bg2"/>
                </a:solidFill>
              </a:rPr>
              <a:t>supporting</a:t>
            </a:r>
            <a:r>
              <a:rPr lang="en-GB" sz="1500" dirty="0">
                <a:solidFill>
                  <a:schemeClr val="tx1"/>
                </a:solidFill>
              </a:rPr>
              <a:t> the first measurements at </a:t>
            </a:r>
            <a:r>
              <a:rPr lang="en-GB" sz="1500" dirty="0" err="1">
                <a:solidFill>
                  <a:schemeClr val="tx1"/>
                </a:solidFill>
              </a:rPr>
              <a:t>Elytt</a:t>
            </a:r>
            <a:r>
              <a:rPr lang="en-GB" sz="1500" dirty="0">
                <a:solidFill>
                  <a:schemeClr val="tx1"/>
                </a:solidFill>
              </a:rPr>
              <a:t> and training them to use the bench.</a:t>
            </a: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series: magnetic measurements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14196F04-1872-471D-9BA9-C2D5871EA78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2164740"/>
            <a:ext cx="3923928" cy="220721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540EFE78-3D9D-403B-94AB-7AB43534B749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17" y="2175893"/>
            <a:ext cx="3904101" cy="2196057"/>
          </a:xfrm>
          <a:prstGeom prst="rect">
            <a:avLst/>
          </a:prstGeom>
        </p:spPr>
      </p:pic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CC4C12E7-19F6-402C-B73A-F296BF8EB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2230003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Conclusions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539552" y="735546"/>
            <a:ext cx="5184576" cy="3834426"/>
          </a:xfrm>
        </p:spPr>
        <p:txBody>
          <a:bodyPr>
            <a:noAutofit/>
          </a:bodyPr>
          <a:lstStyle/>
          <a:p>
            <a:pPr marL="257175" lvl="1" indent="-257175" algn="l"/>
            <a:r>
              <a:rPr lang="es-ES" sz="1800" dirty="0">
                <a:solidFill>
                  <a:schemeClr val="tx1"/>
                </a:solidFill>
              </a:rPr>
              <a:t>The series </a:t>
            </a:r>
            <a:r>
              <a:rPr lang="es-ES" sz="1800" dirty="0" err="1">
                <a:solidFill>
                  <a:schemeClr val="tx1"/>
                </a:solidFill>
              </a:rPr>
              <a:t>magnets</a:t>
            </a:r>
            <a:r>
              <a:rPr lang="es-ES" sz="1800" dirty="0">
                <a:solidFill>
                  <a:schemeClr val="tx1"/>
                </a:solidFill>
              </a:rPr>
              <a:t> are in </a:t>
            </a:r>
            <a:r>
              <a:rPr lang="es-ES" sz="1800" dirty="0" err="1">
                <a:solidFill>
                  <a:schemeClr val="tx1"/>
                </a:solidFill>
              </a:rPr>
              <a:t>production</a:t>
            </a:r>
            <a:r>
              <a:rPr lang="es-ES" sz="1800" dirty="0">
                <a:solidFill>
                  <a:schemeClr val="tx1"/>
                </a:solidFill>
              </a:rPr>
              <a:t> at </a:t>
            </a:r>
            <a:r>
              <a:rPr lang="es-ES" sz="1800" b="1" dirty="0" err="1">
                <a:solidFill>
                  <a:schemeClr val="bg2"/>
                </a:solidFill>
              </a:rPr>
              <a:t>Elytt</a:t>
            </a:r>
            <a:r>
              <a:rPr lang="es-ES" sz="1800" b="1" dirty="0">
                <a:solidFill>
                  <a:schemeClr val="bg2"/>
                </a:solidFill>
              </a:rPr>
              <a:t> Energy</a:t>
            </a:r>
            <a:r>
              <a:rPr lang="es-ES" sz="1800" dirty="0">
                <a:solidFill>
                  <a:schemeClr val="tx1"/>
                </a:solidFill>
              </a:rPr>
              <a:t>. </a:t>
            </a:r>
          </a:p>
          <a:p>
            <a:pPr marL="257175" lvl="1" indent="-257175" algn="l"/>
            <a:r>
              <a:rPr lang="es-ES" sz="1800" b="1" dirty="0">
                <a:solidFill>
                  <a:schemeClr val="bg2"/>
                </a:solidFill>
              </a:rPr>
              <a:t>CIEMAT and CERN </a:t>
            </a:r>
            <a:r>
              <a:rPr lang="es-ES" sz="1800" dirty="0" err="1">
                <a:solidFill>
                  <a:schemeClr val="tx1"/>
                </a:solidFill>
              </a:rPr>
              <a:t>have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provided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support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to</a:t>
            </a:r>
            <a:r>
              <a:rPr lang="es-ES" sz="1800" dirty="0">
                <a:solidFill>
                  <a:schemeClr val="tx1"/>
                </a:solidFill>
              </a:rPr>
              <a:t> set up the </a:t>
            </a:r>
            <a:r>
              <a:rPr lang="es-ES" sz="1800" dirty="0" err="1">
                <a:solidFill>
                  <a:schemeClr val="tx1"/>
                </a:solidFill>
              </a:rPr>
              <a:t>production</a:t>
            </a:r>
            <a:r>
              <a:rPr lang="es-ES" sz="1800" dirty="0">
                <a:solidFill>
                  <a:schemeClr val="tx1"/>
                </a:solidFill>
              </a:rPr>
              <a:t>: </a:t>
            </a:r>
            <a:r>
              <a:rPr lang="es-ES" sz="1800" dirty="0" err="1">
                <a:solidFill>
                  <a:schemeClr val="tx1"/>
                </a:solidFill>
              </a:rPr>
              <a:t>in-site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help</a:t>
            </a:r>
            <a:r>
              <a:rPr lang="es-ES" sz="1800" dirty="0">
                <a:solidFill>
                  <a:schemeClr val="tx1"/>
                </a:solidFill>
              </a:rPr>
              <a:t>, </a:t>
            </a:r>
            <a:r>
              <a:rPr lang="es-ES" sz="1800" dirty="0" err="1">
                <a:solidFill>
                  <a:schemeClr val="tx1"/>
                </a:solidFill>
              </a:rPr>
              <a:t>procedures</a:t>
            </a:r>
            <a:r>
              <a:rPr lang="es-ES" sz="1800" dirty="0">
                <a:solidFill>
                  <a:schemeClr val="tx1"/>
                </a:solidFill>
              </a:rPr>
              <a:t> and know-how transfer.</a:t>
            </a:r>
          </a:p>
          <a:p>
            <a:pPr marL="257175" lvl="1" indent="-257175" algn="l"/>
            <a:r>
              <a:rPr lang="es-ES" sz="1800" dirty="0">
                <a:solidFill>
                  <a:schemeClr val="tx1"/>
                </a:solidFill>
              </a:rPr>
              <a:t>The </a:t>
            </a:r>
            <a:r>
              <a:rPr lang="es-ES" sz="1800" b="1" dirty="0" err="1">
                <a:solidFill>
                  <a:schemeClr val="bg2"/>
                </a:solidFill>
              </a:rPr>
              <a:t>first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two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valid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inner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dipole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b="1" dirty="0" err="1">
                <a:solidFill>
                  <a:schemeClr val="bg2"/>
                </a:solidFill>
              </a:rPr>
              <a:t>coils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have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been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assembled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into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b="1" dirty="0">
                <a:solidFill>
                  <a:schemeClr val="bg2"/>
                </a:solidFill>
              </a:rPr>
              <a:t>MCBXFBP2c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magnet</a:t>
            </a:r>
            <a:r>
              <a:rPr lang="es-ES" sz="1800" dirty="0">
                <a:solidFill>
                  <a:schemeClr val="tx1"/>
                </a:solidFill>
              </a:rPr>
              <a:t>, </a:t>
            </a:r>
            <a:r>
              <a:rPr lang="es-ES" sz="1800" dirty="0" err="1">
                <a:solidFill>
                  <a:schemeClr val="tx1"/>
                </a:solidFill>
              </a:rPr>
              <a:t>which</a:t>
            </a:r>
            <a:r>
              <a:rPr lang="es-ES" sz="1800" dirty="0">
                <a:solidFill>
                  <a:schemeClr val="tx1"/>
                </a:solidFill>
              </a:rPr>
              <a:t> has </a:t>
            </a:r>
            <a:r>
              <a:rPr lang="es-ES" sz="1800" dirty="0" err="1">
                <a:solidFill>
                  <a:schemeClr val="tx1"/>
                </a:solidFill>
              </a:rPr>
              <a:t>been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successfully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tested</a:t>
            </a:r>
            <a:r>
              <a:rPr lang="es-ES" sz="1800" dirty="0">
                <a:solidFill>
                  <a:schemeClr val="tx1"/>
                </a:solidFill>
              </a:rPr>
              <a:t>. </a:t>
            </a:r>
            <a:r>
              <a:rPr lang="es-ES" sz="1800" dirty="0" err="1">
                <a:solidFill>
                  <a:schemeClr val="tx1"/>
                </a:solidFill>
              </a:rPr>
              <a:t>It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validates</a:t>
            </a:r>
            <a:r>
              <a:rPr lang="es-ES" sz="1800" dirty="0">
                <a:solidFill>
                  <a:schemeClr val="tx1"/>
                </a:solidFill>
              </a:rPr>
              <a:t> the </a:t>
            </a:r>
            <a:r>
              <a:rPr lang="es-ES" sz="1800" dirty="0" err="1">
                <a:solidFill>
                  <a:schemeClr val="tx1"/>
                </a:solidFill>
              </a:rPr>
              <a:t>coil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production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process</a:t>
            </a:r>
            <a:r>
              <a:rPr lang="es-ES" sz="1800" dirty="0">
                <a:solidFill>
                  <a:schemeClr val="tx1"/>
                </a:solidFill>
              </a:rPr>
              <a:t> at the </a:t>
            </a:r>
            <a:r>
              <a:rPr lang="es-ES" sz="1800" dirty="0" err="1">
                <a:solidFill>
                  <a:schemeClr val="tx1"/>
                </a:solidFill>
              </a:rPr>
              <a:t>company</a:t>
            </a:r>
            <a:r>
              <a:rPr lang="es-ES" sz="18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800" dirty="0">
                <a:solidFill>
                  <a:schemeClr val="tx1"/>
                </a:solidFill>
              </a:rPr>
              <a:t>The </a:t>
            </a:r>
            <a:r>
              <a:rPr lang="es-ES" sz="1800" b="1" dirty="0" err="1">
                <a:solidFill>
                  <a:schemeClr val="bg2"/>
                </a:solidFill>
              </a:rPr>
              <a:t>first</a:t>
            </a:r>
            <a:r>
              <a:rPr lang="es-ES" sz="1800" b="1" dirty="0">
                <a:solidFill>
                  <a:schemeClr val="bg2"/>
                </a:solidFill>
              </a:rPr>
              <a:t> short </a:t>
            </a:r>
            <a:r>
              <a:rPr lang="es-ES" sz="1800" b="1" dirty="0" err="1">
                <a:solidFill>
                  <a:schemeClr val="bg2"/>
                </a:solidFill>
              </a:rPr>
              <a:t>magnet</a:t>
            </a:r>
            <a:r>
              <a:rPr lang="es-ES" sz="1800" b="1" dirty="0">
                <a:solidFill>
                  <a:schemeClr val="bg2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is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being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shipped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to</a:t>
            </a:r>
            <a:r>
              <a:rPr lang="es-ES" sz="1800" dirty="0">
                <a:solidFill>
                  <a:schemeClr val="tx1"/>
                </a:solidFill>
              </a:rPr>
              <a:t> CERN </a:t>
            </a:r>
            <a:r>
              <a:rPr lang="es-ES" sz="1800" dirty="0" err="1">
                <a:solidFill>
                  <a:schemeClr val="tx1"/>
                </a:solidFill>
              </a:rPr>
              <a:t>today</a:t>
            </a:r>
            <a:r>
              <a:rPr lang="es-ES" sz="1800" dirty="0">
                <a:solidFill>
                  <a:schemeClr val="tx1"/>
                </a:solidFill>
              </a:rPr>
              <a:t>.</a:t>
            </a:r>
          </a:p>
          <a:p>
            <a:pPr marL="257175" lvl="1" indent="-257175" algn="l"/>
            <a:r>
              <a:rPr lang="es-ES" sz="1800" b="1" dirty="0">
                <a:solidFill>
                  <a:schemeClr val="bg2"/>
                </a:solidFill>
              </a:rPr>
              <a:t>A-</a:t>
            </a:r>
            <a:r>
              <a:rPr lang="es-ES" sz="1800" b="1" dirty="0" err="1">
                <a:solidFill>
                  <a:schemeClr val="bg2"/>
                </a:solidFill>
              </a:rPr>
              <a:t>type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coil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production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is</a:t>
            </a:r>
            <a:r>
              <a:rPr lang="es-ES" sz="1800" dirty="0">
                <a:solidFill>
                  <a:schemeClr val="tx1"/>
                </a:solidFill>
              </a:rPr>
              <a:t> </a:t>
            </a:r>
            <a:r>
              <a:rPr lang="es-ES" sz="1800" dirty="0" err="1">
                <a:solidFill>
                  <a:schemeClr val="tx1"/>
                </a:solidFill>
              </a:rPr>
              <a:t>being</a:t>
            </a:r>
            <a:r>
              <a:rPr lang="es-ES" sz="1800" dirty="0">
                <a:solidFill>
                  <a:schemeClr val="tx1"/>
                </a:solidFill>
              </a:rPr>
              <a:t> set-up.</a:t>
            </a: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34ADA06-7462-4017-B613-F1A0876A02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96136" y="699542"/>
            <a:ext cx="3023090" cy="3651870"/>
          </a:xfrm>
          <a:prstGeom prst="rect">
            <a:avLst/>
          </a:prstGeom>
        </p:spPr>
      </p:pic>
      <p:sp>
        <p:nvSpPr>
          <p:cNvPr id="8" name="Espace réservé du pied de page 3">
            <a:extLst>
              <a:ext uri="{FF2B5EF4-FFF2-40B4-BE49-F238E27FC236}">
                <a16:creationId xmlns:a16="http://schemas.microsoft.com/office/drawing/2014/main" id="{DF214AB9-D687-42C5-A352-6749FA020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209966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33788" y="2057124"/>
            <a:ext cx="4860000" cy="324036"/>
          </a:xfrm>
        </p:spPr>
        <p:txBody>
          <a:bodyPr/>
          <a:lstStyle/>
          <a:p>
            <a:pPr algn="ctr"/>
            <a:r>
              <a:rPr lang="en-GB" b="1" dirty="0"/>
              <a:t>Acknowledgements to: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71600" y="2484415"/>
            <a:ext cx="3384376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dirty="0"/>
              <a:t>Manuel Domínguez, Óscar Durán, Jesus Angel García Matos, Luis González, Jesús Jiménez, Carla Martins, José Antonio Pardo, Pablo Sobrino from </a:t>
            </a:r>
            <a:r>
              <a:rPr lang="en-GB" sz="1050" b="1" dirty="0"/>
              <a:t>CIEMAT</a:t>
            </a:r>
            <a:r>
              <a:rPr lang="en-GB" sz="1050" dirty="0"/>
              <a:t> </a:t>
            </a:r>
          </a:p>
          <a:p>
            <a:r>
              <a:rPr lang="en-GB" sz="1050" dirty="0"/>
              <a:t>Hugues Dupont, Nicolas </a:t>
            </a:r>
            <a:r>
              <a:rPr lang="en-GB" sz="1050" dirty="0" err="1"/>
              <a:t>Eyraud</a:t>
            </a:r>
            <a:r>
              <a:rPr lang="en-GB" sz="1050" dirty="0"/>
              <a:t>, Michael Guinchard, Lucio Fiscarelli, Sylvain Mugnier, Juan Carlos Pérez, Ezio Todesco from </a:t>
            </a:r>
            <a:r>
              <a:rPr lang="en-GB" sz="1050" b="1" dirty="0"/>
              <a:t>CERN  </a:t>
            </a:r>
          </a:p>
          <a:p>
            <a:r>
              <a:rPr lang="en-GB" sz="1050" b="1" dirty="0"/>
              <a:t>All the </a:t>
            </a:r>
            <a:r>
              <a:rPr lang="en-GB" sz="1050" b="1" dirty="0" err="1"/>
              <a:t>Elytt</a:t>
            </a:r>
            <a:r>
              <a:rPr lang="en-GB" sz="1050" b="1" dirty="0"/>
              <a:t> Energy staff participating in this project</a:t>
            </a:r>
          </a:p>
        </p:txBody>
      </p:sp>
      <p:pic>
        <p:nvPicPr>
          <p:cNvPr id="6" name="Picture 5" descr="A group of people standing around a table with a model airplane on it&#10;&#10;Description automatically generated with medium confidence">
            <a:extLst>
              <a:ext uri="{FF2B5EF4-FFF2-40B4-BE49-F238E27FC236}">
                <a16:creationId xmlns:a16="http://schemas.microsoft.com/office/drawing/2014/main" id="{82080F5A-001C-F14F-8768-B968DE03AA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77680" y="1376820"/>
            <a:ext cx="4377548" cy="3283161"/>
          </a:xfrm>
          <a:prstGeom prst="rect">
            <a:avLst/>
          </a:prstGeom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FA2D5B46-2824-4674-8B07-99062FFBFD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1920" y="4761385"/>
            <a:ext cx="3481118" cy="35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926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Let’s start with a reflection…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6189BBFD-7D7B-4141-8B0D-903BDF0B8D35}"/>
              </a:ext>
            </a:extLst>
          </p:cNvPr>
          <p:cNvSpPr txBox="1">
            <a:spLocks/>
          </p:cNvSpPr>
          <p:nvPr/>
        </p:nvSpPr>
        <p:spPr>
          <a:xfrm>
            <a:off x="470155" y="689860"/>
            <a:ext cx="8216645" cy="35380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The </a:t>
            </a:r>
            <a:r>
              <a:rPr lang="en-GB" sz="1800" b="1" dirty="0">
                <a:solidFill>
                  <a:schemeClr val="bg2"/>
                </a:solidFill>
                <a:cs typeface="Times" panose="02020603050405020304" pitchFamily="18" charset="0"/>
              </a:rPr>
              <a:t>key question </a:t>
            </a: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is: Should a magnet prototype be developed in house or in industry?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In the case of MCBXF magnets, I have no doubt: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b="1" dirty="0">
                <a:solidFill>
                  <a:schemeClr val="bg2"/>
                </a:solidFill>
                <a:cs typeface="Times" panose="02020603050405020304" pitchFamily="18" charset="0"/>
              </a:rPr>
              <a:t>Short experience </a:t>
            </a: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on nested magnets in the community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Some </a:t>
            </a:r>
            <a:r>
              <a:rPr lang="en-GB" sz="1400" b="1" dirty="0">
                <a:solidFill>
                  <a:schemeClr val="bg2"/>
                </a:solidFill>
                <a:cs typeface="Times" panose="02020603050405020304" pitchFamily="18" charset="0"/>
              </a:rPr>
              <a:t>novel problems </a:t>
            </a: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to overcome:</a:t>
            </a:r>
          </a:p>
          <a:p>
            <a:pPr marL="1143000" lvl="3" algn="l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cs typeface="Times" panose="02020603050405020304" pitchFamily="18" charset="0"/>
              </a:rPr>
              <a:t>Hard radiation resistance requirement for a nested superconducting magnet</a:t>
            </a:r>
          </a:p>
          <a:p>
            <a:pPr marL="1143000" lvl="3" algn="l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cs typeface="Times" panose="02020603050405020304" pitchFamily="18" charset="0"/>
              </a:rPr>
              <a:t>Coil wound with a high number of Rutherford-cable turns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Some </a:t>
            </a:r>
            <a:r>
              <a:rPr lang="en-GB" sz="1400" b="1" dirty="0">
                <a:solidFill>
                  <a:schemeClr val="bg2"/>
                </a:solidFill>
                <a:cs typeface="Times" panose="02020603050405020304" pitchFamily="18" charset="0"/>
              </a:rPr>
              <a:t>surprises</a:t>
            </a: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:</a:t>
            </a:r>
          </a:p>
          <a:p>
            <a:pPr marL="1143000" lvl="3" algn="l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cs typeface="Times" panose="02020603050405020304" pitchFamily="18" charset="0"/>
              </a:rPr>
              <a:t>Cables at coil heads are not laying down</a:t>
            </a:r>
          </a:p>
          <a:p>
            <a:pPr marL="1143000" lvl="3" algn="l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cs typeface="Times" panose="02020603050405020304" pitchFamily="18" charset="0"/>
              </a:rPr>
              <a:t>Internal stresses in slim 3D-printed stainless steel spacers</a:t>
            </a:r>
          </a:p>
          <a:p>
            <a:pPr marL="1143000" lvl="3" algn="l">
              <a:buFont typeface="Wingdings" panose="05000000000000000000" pitchFamily="2" charset="2"/>
              <a:buChar char="§"/>
            </a:pPr>
            <a:r>
              <a:rPr lang="en-GB" sz="1200" dirty="0">
                <a:solidFill>
                  <a:schemeClr val="tx1"/>
                </a:solidFill>
                <a:cs typeface="Times" panose="02020603050405020304" pitchFamily="18" charset="0"/>
              </a:rPr>
              <a:t>Tolerances in large fine-blanked collars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An </a:t>
            </a:r>
            <a:r>
              <a:rPr lang="en-GB" sz="1400" b="1" dirty="0">
                <a:solidFill>
                  <a:schemeClr val="bg2"/>
                </a:solidFill>
                <a:cs typeface="Times" panose="02020603050405020304" pitchFamily="18" charset="0"/>
              </a:rPr>
              <a:t>enemy</a:t>
            </a: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 more dangerous than initially expected: torque at coil heads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368A2A35-DB7C-4D47-9561-A352815A1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84834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3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Let’s conclude from the reflection…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6189BBFD-7D7B-4141-8B0D-903BDF0B8D35}"/>
              </a:ext>
            </a:extLst>
          </p:cNvPr>
          <p:cNvSpPr txBox="1">
            <a:spLocks/>
          </p:cNvSpPr>
          <p:nvPr/>
        </p:nvSpPr>
        <p:spPr>
          <a:xfrm>
            <a:off x="470155" y="689860"/>
            <a:ext cx="8216645" cy="35380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Series contract strategy is based on </a:t>
            </a:r>
            <a:r>
              <a:rPr lang="en-GB" sz="1800" b="1" dirty="0">
                <a:solidFill>
                  <a:schemeClr val="bg2"/>
                </a:solidFill>
                <a:cs typeface="Times" panose="02020603050405020304" pitchFamily="18" charset="0"/>
              </a:rPr>
              <a:t>accumulated experience</a:t>
            </a: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: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Clear mitigation of risks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Shorter learning curve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Precise definition of manufacturing procedures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Easier choice of quality assurance methods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800" b="1" dirty="0">
                <a:solidFill>
                  <a:schemeClr val="bg2"/>
                </a:solidFill>
                <a:cs typeface="Times" panose="02020603050405020304" pitchFamily="18" charset="0"/>
              </a:rPr>
              <a:t>Last but not least</a:t>
            </a:r>
            <a:r>
              <a:rPr lang="en-GB" sz="1800" dirty="0">
                <a:solidFill>
                  <a:schemeClr val="tx1"/>
                </a:solidFill>
                <a:cs typeface="Times" panose="02020603050405020304" pitchFamily="18" charset="0"/>
              </a:rPr>
              <a:t>: 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Overall cost is lower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Long lead times of some components is overcome with stocked ones</a:t>
            </a:r>
          </a:p>
          <a:p>
            <a:pPr marL="685800" lvl="2" algn="l"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tx1"/>
                </a:solidFill>
                <a:cs typeface="Times" panose="02020603050405020304" pitchFamily="18" charset="0"/>
              </a:rPr>
              <a:t>The traveling distance to the company is time-consuming and follow-up cannot be so close</a:t>
            </a: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75577515-4FBA-44F8-8E9F-105DD1AA9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365108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 contract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6189BBFD-7D7B-4141-8B0D-903BDF0B8D35}"/>
              </a:ext>
            </a:extLst>
          </p:cNvPr>
          <p:cNvSpPr txBox="1">
            <a:spLocks/>
          </p:cNvSpPr>
          <p:nvPr/>
        </p:nvSpPr>
        <p:spPr>
          <a:xfrm>
            <a:off x="470155" y="689860"/>
            <a:ext cx="8216645" cy="353807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Contract signed with </a:t>
            </a:r>
            <a:r>
              <a:rPr lang="en-GB" sz="1600" b="1" dirty="0">
                <a:solidFill>
                  <a:srgbClr val="FF0000"/>
                </a:solidFill>
                <a:cs typeface="Times" panose="02020603050405020304" pitchFamily="18" charset="0"/>
              </a:rPr>
              <a:t>Elytt Energy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at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March 2021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: delivery of 6 long (A) and 11 short (B) MCBXF magnets.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All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documents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and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 templates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 (technical specification, acceptance criteria, manufacturing and inspection plan, quality documentation…) have been agreed with CERN.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CIEMAT has prepared detailed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procedures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 for each step of production: coil winding, binder, impregnation, assembly, parts production (ground insulation, collar packages, collaring shoes). They are uploaded to EDMS. There are thousands of photos to help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know-how transfer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.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CIEMAT staff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has been at Elytt premises during six months for know-how transfer on coil production. Daily support for production follow-up, questions and incident solving.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CIEMAT and CERN staff 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has supported the first magnet assembly at </a:t>
            </a:r>
            <a:r>
              <a:rPr lang="en-GB" sz="1600" dirty="0" err="1">
                <a:solidFill>
                  <a:schemeClr val="tx1"/>
                </a:solidFill>
                <a:cs typeface="Times" panose="02020603050405020304" pitchFamily="18" charset="0"/>
              </a:rPr>
              <a:t>Elytt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.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CIEMAT is supporting Elytt to contact </a:t>
            </a:r>
            <a:r>
              <a:rPr lang="en-GB" sz="1600" b="1" dirty="0">
                <a:solidFill>
                  <a:schemeClr val="bg2"/>
                </a:solidFill>
                <a:cs typeface="Times" panose="02020603050405020304" pitchFamily="18" charset="0"/>
              </a:rPr>
              <a:t>suppliers</a:t>
            </a:r>
            <a:r>
              <a:rPr lang="en-GB" sz="1600" dirty="0">
                <a:solidFill>
                  <a:schemeClr val="tx1"/>
                </a:solidFill>
                <a:cs typeface="Times" panose="02020603050405020304" pitchFamily="18" charset="0"/>
              </a:rPr>
              <a:t> for components, tooling and materials.</a:t>
            </a:r>
          </a:p>
          <a:p>
            <a:pPr marL="285750" lvl="1" algn="l">
              <a:buFont typeface="Wingdings" panose="05000000000000000000" pitchFamily="2" charset="2"/>
              <a:buChar char="§"/>
            </a:pPr>
            <a:endParaRPr lang="en-GB" sz="1600" dirty="0">
              <a:solidFill>
                <a:schemeClr val="tx1"/>
              </a:solidFill>
              <a:cs typeface="Times" panose="02020603050405020304" pitchFamily="18" charset="0"/>
            </a:endParaRPr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ACEC75AE-BA0D-4E9A-9725-E18B0C22F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2924374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 bldLvl="2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95536" y="1023578"/>
            <a:ext cx="5328592" cy="3078066"/>
          </a:xfrm>
        </p:spPr>
        <p:txBody>
          <a:bodyPr>
            <a:noAutofit/>
          </a:bodyPr>
          <a:lstStyle/>
          <a:p>
            <a:pPr algn="l"/>
            <a:r>
              <a:rPr lang="en-GB" sz="1500" dirty="0">
                <a:solidFill>
                  <a:schemeClr val="bg2"/>
                </a:solidFill>
              </a:rPr>
              <a:t>CIEMAT</a:t>
            </a:r>
            <a:r>
              <a:rPr lang="en-GB" sz="1500" dirty="0">
                <a:solidFill>
                  <a:schemeClr val="tx1"/>
                </a:solidFill>
              </a:rPr>
              <a:t> is supplying the copper wedges, the end spacers and the collars (fine blanked). It means an important effort for quality assurance.</a:t>
            </a:r>
          </a:p>
          <a:p>
            <a:pPr algn="l"/>
            <a:r>
              <a:rPr lang="en-GB" sz="1500" dirty="0">
                <a:solidFill>
                  <a:schemeClr val="bg2"/>
                </a:solidFill>
              </a:rPr>
              <a:t>CERN</a:t>
            </a:r>
            <a:r>
              <a:rPr lang="en-GB" sz="1500" dirty="0">
                <a:solidFill>
                  <a:schemeClr val="tx1"/>
                </a:solidFill>
              </a:rPr>
              <a:t> is supplying the insulated superconducting cable, the steel for the collars, the iron for the yokes, the keys for the outer dipole collars and the instrumentation of the collars.</a:t>
            </a:r>
          </a:p>
          <a:p>
            <a:pPr algn="l"/>
            <a:r>
              <a:rPr lang="en-GB" sz="1500" dirty="0">
                <a:solidFill>
                  <a:schemeClr val="bg2"/>
                </a:solidFill>
              </a:rPr>
              <a:t>CERN</a:t>
            </a:r>
            <a:r>
              <a:rPr lang="en-GB" sz="1500" dirty="0">
                <a:solidFill>
                  <a:schemeClr val="tx1"/>
                </a:solidFill>
              </a:rPr>
              <a:t> has supplied the warm magnetic measurement bench and training.</a:t>
            </a:r>
          </a:p>
          <a:p>
            <a:pPr lvl="1" algn="l"/>
            <a:r>
              <a:rPr lang="en-GB" sz="1200" dirty="0">
                <a:solidFill>
                  <a:schemeClr val="tx1"/>
                </a:solidFill>
              </a:rPr>
              <a:t>CERN has trained a CIEMAT colleague during three months.</a:t>
            </a:r>
          </a:p>
          <a:p>
            <a:pPr algn="l"/>
            <a:r>
              <a:rPr lang="en-GB" sz="1500" dirty="0">
                <a:solidFill>
                  <a:schemeClr val="bg2"/>
                </a:solidFill>
              </a:rPr>
              <a:t>CERN</a:t>
            </a:r>
            <a:r>
              <a:rPr lang="en-GB" sz="1500" dirty="0">
                <a:solidFill>
                  <a:schemeClr val="tx1"/>
                </a:solidFill>
              </a:rPr>
              <a:t> will take care of powering tests (at SM18 or FREIA).</a:t>
            </a:r>
          </a:p>
          <a:p>
            <a:pPr algn="l"/>
            <a:r>
              <a:rPr lang="en-GB" sz="1500" dirty="0">
                <a:solidFill>
                  <a:schemeClr val="bg2"/>
                </a:solidFill>
              </a:rPr>
              <a:t>CIEMAT</a:t>
            </a:r>
            <a:r>
              <a:rPr lang="en-GB" sz="1500" dirty="0">
                <a:solidFill>
                  <a:schemeClr val="tx1"/>
                </a:solidFill>
              </a:rPr>
              <a:t> and </a:t>
            </a:r>
            <a:r>
              <a:rPr lang="en-GB" sz="1500" dirty="0">
                <a:solidFill>
                  <a:schemeClr val="bg2"/>
                </a:solidFill>
              </a:rPr>
              <a:t>CERN</a:t>
            </a:r>
            <a:r>
              <a:rPr lang="en-GB" sz="1500" dirty="0">
                <a:solidFill>
                  <a:schemeClr val="tx1"/>
                </a:solidFill>
              </a:rPr>
              <a:t> are supplying some components for series production that are not arriving at </a:t>
            </a:r>
            <a:r>
              <a:rPr lang="en-GB" sz="1500" dirty="0" err="1">
                <a:solidFill>
                  <a:schemeClr val="tx1"/>
                </a:solidFill>
              </a:rPr>
              <a:t>Elytt</a:t>
            </a:r>
            <a:r>
              <a:rPr lang="en-GB" sz="1500" dirty="0">
                <a:solidFill>
                  <a:schemeClr val="tx1"/>
                </a:solidFill>
              </a:rPr>
              <a:t> in time.</a:t>
            </a:r>
          </a:p>
          <a:p>
            <a:pPr marL="342900" lvl="1" indent="0">
              <a:buNone/>
            </a:pP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46EF879-8FD2-4653-863F-8F8DA25CD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7151" y="0"/>
            <a:ext cx="8325782" cy="540000"/>
          </a:xfrm>
        </p:spPr>
        <p:txBody>
          <a:bodyPr/>
          <a:lstStyle/>
          <a:p>
            <a:r>
              <a:rPr lang="en-GB" dirty="0">
                <a:cs typeface="Times" panose="02020603050405020304" pitchFamily="18" charset="0"/>
              </a:rPr>
              <a:t>MCBXF series contract: parts exchange</a:t>
            </a:r>
          </a:p>
        </p:txBody>
      </p:sp>
      <p:grpSp>
        <p:nvGrpSpPr>
          <p:cNvPr id="2" name="1 Grupo"/>
          <p:cNvGrpSpPr/>
          <p:nvPr/>
        </p:nvGrpSpPr>
        <p:grpSpPr>
          <a:xfrm>
            <a:off x="6027145" y="906505"/>
            <a:ext cx="2529571" cy="3554874"/>
            <a:chOff x="6027145" y="906505"/>
            <a:chExt cx="2529571" cy="35548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027145" y="906505"/>
              <a:ext cx="2529571" cy="307806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7 CuadroTexto"/>
            <p:cNvSpPr txBox="1"/>
            <p:nvPr/>
          </p:nvSpPr>
          <p:spPr>
            <a:xfrm>
              <a:off x="6223855" y="4030492"/>
              <a:ext cx="2303816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Magnetic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measurement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bench</a:t>
              </a:r>
              <a:r>
                <a:rPr lang="es-ES" sz="1100" i="1" dirty="0">
                  <a:solidFill>
                    <a:schemeClr val="bg2"/>
                  </a:solidFill>
                </a:rPr>
                <a:t> (</a:t>
              </a:r>
              <a:r>
                <a:rPr lang="es-ES" sz="1100" i="1" dirty="0" err="1">
                  <a:solidFill>
                    <a:schemeClr val="bg2"/>
                  </a:solidFill>
                </a:rPr>
                <a:t>Courtesy</a:t>
              </a:r>
              <a:r>
                <a:rPr lang="es-ES" sz="1100" i="1" dirty="0">
                  <a:solidFill>
                    <a:schemeClr val="bg2"/>
                  </a:solidFill>
                </a:rPr>
                <a:t> J. C. Pérez)</a:t>
              </a:r>
            </a:p>
          </p:txBody>
        </p:sp>
      </p:grpSp>
      <p:sp>
        <p:nvSpPr>
          <p:cNvPr id="9" name="Espace réservé du pied de page 3">
            <a:extLst>
              <a:ext uri="{FF2B5EF4-FFF2-40B4-BE49-F238E27FC236}">
                <a16:creationId xmlns:a16="http://schemas.microsoft.com/office/drawing/2014/main" id="{8437E01A-2F80-4693-8EB4-0D9FD3CA1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67690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Index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27584" y="781738"/>
            <a:ext cx="7631968" cy="3680222"/>
          </a:xfrm>
        </p:spPr>
        <p:txBody>
          <a:bodyPr>
            <a:normAutofit/>
          </a:bodyPr>
          <a:lstStyle/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MCBXF series contract</a:t>
            </a:r>
          </a:p>
          <a:p>
            <a:pPr algn="l"/>
            <a:r>
              <a:rPr lang="en-GB" sz="2400" dirty="0">
                <a:solidFill>
                  <a:schemeClr val="tx1"/>
                </a:solidFill>
              </a:rPr>
              <a:t>Production of components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First short magnet assembly MCBXFB02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Quality assurance</a:t>
            </a:r>
          </a:p>
          <a:p>
            <a:pPr algn="l"/>
            <a:r>
              <a:rPr lang="en-GB" sz="2400" dirty="0">
                <a:solidFill>
                  <a:schemeClr val="bg1">
                    <a:lumMod val="65000"/>
                  </a:schemeClr>
                </a:solidFill>
              </a:rPr>
              <a:t>Conclusions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Espace réservé du pied de page 3">
            <a:extLst>
              <a:ext uri="{FF2B5EF4-FFF2-40B4-BE49-F238E27FC236}">
                <a16:creationId xmlns:a16="http://schemas.microsoft.com/office/drawing/2014/main" id="{BC257A6A-92A0-4326-8404-5A056BFB4C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2424156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series: </a:t>
            </a:r>
            <a:r>
              <a:rPr lang="en-US" sz="2100" dirty="0" err="1"/>
              <a:t>Elytt</a:t>
            </a:r>
            <a:r>
              <a:rPr lang="en-US" sz="2100" dirty="0"/>
              <a:t> Energy facilities</a:t>
            </a:r>
          </a:p>
        </p:txBody>
      </p:sp>
      <p:sp>
        <p:nvSpPr>
          <p:cNvPr id="6" name="3 Marcador de contenido"/>
          <p:cNvSpPr>
            <a:spLocks noGrp="1"/>
          </p:cNvSpPr>
          <p:nvPr>
            <p:ph idx="1"/>
          </p:nvPr>
        </p:nvSpPr>
        <p:spPr>
          <a:xfrm>
            <a:off x="395536" y="627534"/>
            <a:ext cx="8496944" cy="3942438"/>
          </a:xfrm>
        </p:spPr>
        <p:txBody>
          <a:bodyPr>
            <a:noAutofit/>
          </a:bodyPr>
          <a:lstStyle/>
          <a:p>
            <a:pPr marL="257175" lvl="1" indent="-257175" algn="l"/>
            <a:r>
              <a:rPr lang="es-ES" sz="1500" dirty="0" err="1">
                <a:solidFill>
                  <a:schemeClr val="tx1"/>
                </a:solidFill>
              </a:rPr>
              <a:t>Two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closed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b="1" dirty="0" err="1">
                <a:solidFill>
                  <a:schemeClr val="bg2"/>
                </a:solidFill>
              </a:rPr>
              <a:t>clean</a:t>
            </a:r>
            <a:r>
              <a:rPr lang="es-ES" sz="1500" b="1" dirty="0">
                <a:solidFill>
                  <a:schemeClr val="bg2"/>
                </a:solidFill>
              </a:rPr>
              <a:t> </a:t>
            </a:r>
            <a:r>
              <a:rPr lang="es-ES" sz="1500" b="1" dirty="0" err="1">
                <a:solidFill>
                  <a:schemeClr val="bg2"/>
                </a:solidFill>
              </a:rPr>
              <a:t>rooms</a:t>
            </a:r>
            <a:r>
              <a:rPr lang="es-ES" sz="1500" b="1" dirty="0">
                <a:solidFill>
                  <a:schemeClr val="bg2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with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controlled</a:t>
            </a:r>
            <a:r>
              <a:rPr lang="es-ES" sz="1500" dirty="0">
                <a:solidFill>
                  <a:schemeClr val="tx1"/>
                </a:solidFill>
              </a:rPr>
              <a:t> </a:t>
            </a:r>
            <a:r>
              <a:rPr lang="es-ES" sz="1500" dirty="0" err="1">
                <a:solidFill>
                  <a:schemeClr val="tx1"/>
                </a:solidFill>
              </a:rPr>
              <a:t>humidity</a:t>
            </a:r>
            <a:r>
              <a:rPr lang="es-ES" sz="1500" dirty="0">
                <a:solidFill>
                  <a:schemeClr val="tx1"/>
                </a:solidFill>
              </a:rPr>
              <a:t> and </a:t>
            </a:r>
            <a:r>
              <a:rPr lang="es-ES" sz="1500" dirty="0" err="1">
                <a:solidFill>
                  <a:schemeClr val="tx1"/>
                </a:solidFill>
              </a:rPr>
              <a:t>temperature</a:t>
            </a:r>
            <a:r>
              <a:rPr lang="es-ES" sz="1500" dirty="0">
                <a:solidFill>
                  <a:schemeClr val="tx1"/>
                </a:solidFill>
              </a:rPr>
              <a:t>:</a:t>
            </a:r>
          </a:p>
          <a:p>
            <a:pPr marL="657225" lvl="2" indent="-257175" algn="l"/>
            <a:r>
              <a:rPr lang="es-ES" sz="1200" b="1" dirty="0" err="1">
                <a:solidFill>
                  <a:schemeClr val="bg2"/>
                </a:solidFill>
              </a:rPr>
              <a:t>Coil</a:t>
            </a:r>
            <a:r>
              <a:rPr lang="es-ES" sz="1200" b="1" dirty="0">
                <a:solidFill>
                  <a:schemeClr val="bg2"/>
                </a:solidFill>
              </a:rPr>
              <a:t> </a:t>
            </a:r>
            <a:r>
              <a:rPr lang="es-ES" sz="1200" b="1" dirty="0" err="1">
                <a:solidFill>
                  <a:schemeClr val="bg2"/>
                </a:solidFill>
              </a:rPr>
              <a:t>production</a:t>
            </a:r>
            <a:r>
              <a:rPr lang="es-ES" sz="1200" dirty="0">
                <a:solidFill>
                  <a:schemeClr val="tx1"/>
                </a:solidFill>
              </a:rPr>
              <a:t>: </a:t>
            </a:r>
            <a:r>
              <a:rPr lang="es-ES" sz="1200" dirty="0" err="1">
                <a:solidFill>
                  <a:schemeClr val="tx1"/>
                </a:solidFill>
              </a:rPr>
              <a:t>two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lines</a:t>
            </a:r>
            <a:r>
              <a:rPr lang="es-ES" sz="1200" dirty="0">
                <a:solidFill>
                  <a:schemeClr val="tx1"/>
                </a:solidFill>
              </a:rPr>
              <a:t> (</a:t>
            </a:r>
            <a:r>
              <a:rPr lang="es-ES" sz="1200" dirty="0" err="1">
                <a:solidFill>
                  <a:schemeClr val="tx1"/>
                </a:solidFill>
              </a:rPr>
              <a:t>winding</a:t>
            </a:r>
            <a:r>
              <a:rPr lang="es-ES" sz="1200" dirty="0">
                <a:solidFill>
                  <a:schemeClr val="tx1"/>
                </a:solidFill>
              </a:rPr>
              <a:t> machine + binder mould + </a:t>
            </a:r>
            <a:r>
              <a:rPr lang="es-ES" sz="1200" dirty="0" err="1">
                <a:solidFill>
                  <a:schemeClr val="tx1"/>
                </a:solidFill>
              </a:rPr>
              <a:t>impregnation</a:t>
            </a:r>
            <a:r>
              <a:rPr lang="es-ES" sz="1200" dirty="0">
                <a:solidFill>
                  <a:schemeClr val="tx1"/>
                </a:solidFill>
              </a:rPr>
              <a:t>), </a:t>
            </a:r>
            <a:r>
              <a:rPr lang="es-ES" sz="1200" dirty="0" err="1">
                <a:solidFill>
                  <a:schemeClr val="tx1"/>
                </a:solidFill>
              </a:rPr>
              <a:t>component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preparation</a:t>
            </a:r>
            <a:r>
              <a:rPr lang="es-ES" sz="1200" dirty="0">
                <a:solidFill>
                  <a:schemeClr val="tx1"/>
                </a:solidFill>
              </a:rPr>
              <a:t> (</a:t>
            </a:r>
            <a:r>
              <a:rPr lang="es-ES" sz="1200" dirty="0" err="1">
                <a:solidFill>
                  <a:schemeClr val="tx1"/>
                </a:solidFill>
              </a:rPr>
              <a:t>preforming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ground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insulation</a:t>
            </a:r>
            <a:r>
              <a:rPr lang="es-ES" sz="1200" dirty="0">
                <a:solidFill>
                  <a:schemeClr val="tx1"/>
                </a:solidFill>
              </a:rPr>
              <a:t> and </a:t>
            </a:r>
            <a:r>
              <a:rPr lang="es-ES" sz="1200" dirty="0" err="1">
                <a:solidFill>
                  <a:schemeClr val="tx1"/>
                </a:solidFill>
              </a:rPr>
              <a:t>collaring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shoes</a:t>
            </a:r>
            <a:r>
              <a:rPr lang="es-ES" sz="1200" dirty="0">
                <a:solidFill>
                  <a:schemeClr val="tx1"/>
                </a:solidFill>
              </a:rPr>
              <a:t>, collar </a:t>
            </a:r>
            <a:r>
              <a:rPr lang="es-ES" sz="1200" dirty="0" err="1">
                <a:solidFill>
                  <a:schemeClr val="tx1"/>
                </a:solidFill>
              </a:rPr>
              <a:t>package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assembly</a:t>
            </a:r>
            <a:r>
              <a:rPr lang="es-ES" sz="1200" dirty="0">
                <a:solidFill>
                  <a:schemeClr val="tx1"/>
                </a:solidFill>
              </a:rPr>
              <a:t>, </a:t>
            </a:r>
            <a:r>
              <a:rPr lang="es-ES" sz="1200" dirty="0" err="1">
                <a:solidFill>
                  <a:schemeClr val="tx1"/>
                </a:solidFill>
              </a:rPr>
              <a:t>collared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coil</a:t>
            </a:r>
            <a:r>
              <a:rPr lang="es-ES" sz="1200" dirty="0">
                <a:solidFill>
                  <a:schemeClr val="tx1"/>
                </a:solidFill>
              </a:rPr>
              <a:t> </a:t>
            </a:r>
            <a:r>
              <a:rPr lang="es-ES" sz="1200" dirty="0" err="1">
                <a:solidFill>
                  <a:schemeClr val="tx1"/>
                </a:solidFill>
              </a:rPr>
              <a:t>assembly</a:t>
            </a:r>
            <a:r>
              <a:rPr lang="es-ES" sz="1200" dirty="0">
                <a:solidFill>
                  <a:schemeClr val="tx1"/>
                </a:solidFill>
              </a:rPr>
              <a:t>)</a:t>
            </a:r>
            <a:r>
              <a:rPr lang="en-US" sz="1200" dirty="0">
                <a:solidFill>
                  <a:schemeClr val="tx1"/>
                </a:solidFill>
              </a:rPr>
              <a:t>.</a:t>
            </a:r>
          </a:p>
          <a:p>
            <a:pPr marL="657225" lvl="2" indent="-257175" algn="l"/>
            <a:r>
              <a:rPr lang="en-US" sz="1200" b="1" dirty="0">
                <a:solidFill>
                  <a:schemeClr val="bg2"/>
                </a:solidFill>
              </a:rPr>
              <a:t>Magnet assembly</a:t>
            </a:r>
            <a:r>
              <a:rPr lang="en-US" sz="1200" dirty="0">
                <a:solidFill>
                  <a:schemeClr val="tx1"/>
                </a:solidFill>
              </a:rPr>
              <a:t>: collaring press, yoke assembly, magnetic and final electrical measurements.</a:t>
            </a:r>
            <a:endParaRPr lang="es-ES" sz="1200" dirty="0">
              <a:solidFill>
                <a:schemeClr val="tx1"/>
              </a:solidFill>
            </a:endParaRP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  <a:p>
            <a:pPr marL="257175" lvl="1" indent="-257175"/>
            <a:endParaRPr lang="en-GB" sz="1500" dirty="0">
              <a:solidFill>
                <a:schemeClr val="tx1"/>
              </a:solidFill>
            </a:endParaRPr>
          </a:p>
        </p:txBody>
      </p:sp>
      <p:grpSp>
        <p:nvGrpSpPr>
          <p:cNvPr id="11" name="Grupo 10">
            <a:extLst>
              <a:ext uri="{FF2B5EF4-FFF2-40B4-BE49-F238E27FC236}">
                <a16:creationId xmlns:a16="http://schemas.microsoft.com/office/drawing/2014/main" id="{499D58E9-522E-4912-BC60-CAAE44343445}"/>
              </a:ext>
            </a:extLst>
          </p:cNvPr>
          <p:cNvGrpSpPr/>
          <p:nvPr/>
        </p:nvGrpSpPr>
        <p:grpSpPr>
          <a:xfrm>
            <a:off x="2699792" y="1636914"/>
            <a:ext cx="3419872" cy="2254221"/>
            <a:chOff x="2792625" y="1636914"/>
            <a:chExt cx="3419872" cy="2254221"/>
          </a:xfrm>
        </p:grpSpPr>
        <p:sp>
          <p:nvSpPr>
            <p:cNvPr id="14" name="13 CuadroTexto"/>
            <p:cNvSpPr txBox="1"/>
            <p:nvPr/>
          </p:nvSpPr>
          <p:spPr>
            <a:xfrm>
              <a:off x="3730031" y="3629525"/>
              <a:ext cx="144009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Coil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production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area</a:t>
              </a:r>
              <a:endParaRPr lang="es-ES" sz="1100" i="1" dirty="0">
                <a:solidFill>
                  <a:schemeClr val="bg2"/>
                </a:solidFill>
              </a:endParaRPr>
            </a:p>
          </p:txBody>
        </p:sp>
        <p:pic>
          <p:nvPicPr>
            <p:cNvPr id="10" name="Imagen 9">
              <a:extLst>
                <a:ext uri="{FF2B5EF4-FFF2-40B4-BE49-F238E27FC236}">
                  <a16:creationId xmlns:a16="http://schemas.microsoft.com/office/drawing/2014/main" id="{122BEB7B-B5F1-41D4-AAF1-5B31D1D54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92625" y="1636914"/>
              <a:ext cx="3419872" cy="1923678"/>
            </a:xfrm>
            <a:prstGeom prst="rect">
              <a:avLst/>
            </a:prstGeom>
          </p:spPr>
        </p:pic>
      </p:grpSp>
      <p:grpSp>
        <p:nvGrpSpPr>
          <p:cNvPr id="21" name="Grupo 20">
            <a:extLst>
              <a:ext uri="{FF2B5EF4-FFF2-40B4-BE49-F238E27FC236}">
                <a16:creationId xmlns:a16="http://schemas.microsoft.com/office/drawing/2014/main" id="{8333AD45-48D4-4EA4-8198-A75DB8ADE116}"/>
              </a:ext>
            </a:extLst>
          </p:cNvPr>
          <p:cNvGrpSpPr/>
          <p:nvPr/>
        </p:nvGrpSpPr>
        <p:grpSpPr>
          <a:xfrm>
            <a:off x="6207020" y="2211710"/>
            <a:ext cx="2708078" cy="2380736"/>
            <a:chOff x="6207020" y="2516962"/>
            <a:chExt cx="2708078" cy="2380736"/>
          </a:xfrm>
        </p:grpSpPr>
        <p:sp>
          <p:nvSpPr>
            <p:cNvPr id="15" name="14 CuadroTexto"/>
            <p:cNvSpPr txBox="1"/>
            <p:nvPr/>
          </p:nvSpPr>
          <p:spPr>
            <a:xfrm>
              <a:off x="6804248" y="2516962"/>
              <a:ext cx="173511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Magnet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assembly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area</a:t>
              </a:r>
              <a:endParaRPr lang="es-ES" sz="1100" i="1" dirty="0">
                <a:solidFill>
                  <a:schemeClr val="bg2"/>
                </a:solidFill>
              </a:endParaRPr>
            </a:p>
          </p:txBody>
        </p:sp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1C9CC392-9B39-4829-8B07-C863E1EC4F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07020" y="2866639"/>
              <a:ext cx="2708078" cy="2031059"/>
            </a:xfrm>
            <a:prstGeom prst="rect">
              <a:avLst/>
            </a:prstGeom>
          </p:spPr>
        </p:pic>
      </p:grpSp>
      <p:grpSp>
        <p:nvGrpSpPr>
          <p:cNvPr id="3" name="Grupo 2">
            <a:extLst>
              <a:ext uri="{FF2B5EF4-FFF2-40B4-BE49-F238E27FC236}">
                <a16:creationId xmlns:a16="http://schemas.microsoft.com/office/drawing/2014/main" id="{453848C1-AC1F-42AD-A59F-027932E5A567}"/>
              </a:ext>
            </a:extLst>
          </p:cNvPr>
          <p:cNvGrpSpPr/>
          <p:nvPr/>
        </p:nvGrpSpPr>
        <p:grpSpPr>
          <a:xfrm>
            <a:off x="107504" y="2294175"/>
            <a:ext cx="5280150" cy="2450724"/>
            <a:chOff x="107504" y="2294175"/>
            <a:chExt cx="5280150" cy="2450724"/>
          </a:xfrm>
        </p:grpSpPr>
        <p:sp>
          <p:nvSpPr>
            <p:cNvPr id="2" name="1 CuadroTexto"/>
            <p:cNvSpPr txBox="1"/>
            <p:nvPr/>
          </p:nvSpPr>
          <p:spPr>
            <a:xfrm>
              <a:off x="243203" y="3826607"/>
              <a:ext cx="194043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>
                  <a:solidFill>
                    <a:schemeClr val="bg2"/>
                  </a:solidFill>
                </a:rPr>
                <a:t>Hall </a:t>
              </a:r>
              <a:r>
                <a:rPr lang="es-ES" sz="1100" i="1" dirty="0" err="1">
                  <a:solidFill>
                    <a:schemeClr val="bg2"/>
                  </a:solidFill>
                </a:rPr>
                <a:t>with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two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clean</a:t>
              </a:r>
              <a:r>
                <a:rPr lang="es-ES" sz="1100" i="1" dirty="0">
                  <a:solidFill>
                    <a:schemeClr val="bg2"/>
                  </a:solidFill>
                </a:rPr>
                <a:t> </a:t>
              </a:r>
              <a:r>
                <a:rPr lang="es-ES" sz="1100" i="1" dirty="0" err="1">
                  <a:solidFill>
                    <a:schemeClr val="bg2"/>
                  </a:solidFill>
                </a:rPr>
                <a:t>areas</a:t>
              </a:r>
              <a:r>
                <a:rPr lang="es-ES" sz="1100" i="1" dirty="0">
                  <a:solidFill>
                    <a:schemeClr val="bg2"/>
                  </a:solidFill>
                </a:rPr>
                <a:t>: </a:t>
              </a:r>
              <a:r>
                <a:rPr lang="es-ES" sz="1100" i="1" dirty="0" err="1">
                  <a:solidFill>
                    <a:schemeClr val="bg2"/>
                  </a:solidFill>
                </a:rPr>
                <a:t>coils</a:t>
              </a:r>
              <a:r>
                <a:rPr lang="es-ES" sz="1100" i="1" dirty="0">
                  <a:solidFill>
                    <a:schemeClr val="bg2"/>
                  </a:solidFill>
                </a:rPr>
                <a:t> (</a:t>
              </a:r>
              <a:r>
                <a:rPr lang="es-ES" sz="1100" i="1" dirty="0" err="1">
                  <a:solidFill>
                    <a:schemeClr val="bg2"/>
                  </a:solidFill>
                </a:rPr>
                <a:t>left</a:t>
              </a:r>
              <a:r>
                <a:rPr lang="es-ES" sz="1100" i="1" dirty="0">
                  <a:solidFill>
                    <a:schemeClr val="bg2"/>
                  </a:solidFill>
                </a:rPr>
                <a:t>) and </a:t>
              </a:r>
              <a:r>
                <a:rPr lang="es-ES" sz="1100" i="1" dirty="0" err="1">
                  <a:solidFill>
                    <a:schemeClr val="bg2"/>
                  </a:solidFill>
                </a:rPr>
                <a:t>magnets</a:t>
              </a:r>
              <a:r>
                <a:rPr lang="es-ES" sz="1100" i="1" dirty="0">
                  <a:solidFill>
                    <a:schemeClr val="bg2"/>
                  </a:solidFill>
                </a:rPr>
                <a:t> (</a:t>
              </a:r>
              <a:r>
                <a:rPr lang="es-ES" sz="1100" i="1" dirty="0" err="1">
                  <a:solidFill>
                    <a:schemeClr val="bg2"/>
                  </a:solidFill>
                </a:rPr>
                <a:t>right</a:t>
              </a:r>
              <a:r>
                <a:rPr lang="es-ES" sz="1100" i="1" dirty="0">
                  <a:solidFill>
                    <a:schemeClr val="bg2"/>
                  </a:solidFill>
                </a:rPr>
                <a:t>) </a:t>
              </a: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3659495" y="4483289"/>
              <a:ext cx="172815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1100" i="1" dirty="0" err="1">
                  <a:solidFill>
                    <a:schemeClr val="bg2"/>
                  </a:solidFill>
                </a:rPr>
                <a:t>Courtesy</a:t>
              </a:r>
              <a:r>
                <a:rPr lang="es-ES" sz="1100" i="1" dirty="0">
                  <a:solidFill>
                    <a:schemeClr val="bg2"/>
                  </a:solidFill>
                </a:rPr>
                <a:t>: </a:t>
              </a:r>
              <a:r>
                <a:rPr lang="es-ES" sz="1100" i="1" dirty="0" err="1">
                  <a:solidFill>
                    <a:schemeClr val="bg2"/>
                  </a:solidFill>
                </a:rPr>
                <a:t>Elytt</a:t>
              </a:r>
              <a:r>
                <a:rPr lang="es-ES" sz="1100" i="1" dirty="0">
                  <a:solidFill>
                    <a:schemeClr val="bg2"/>
                  </a:solidFill>
                </a:rPr>
                <a:t> Energy</a:t>
              </a:r>
            </a:p>
          </p:txBody>
        </p:sp>
        <p:pic>
          <p:nvPicPr>
            <p:cNvPr id="26" name="Picture 15" descr="A picture containing indoor, floor, building, ceiling&#10;&#10;Description automatically generated">
              <a:extLst>
                <a:ext uri="{FF2B5EF4-FFF2-40B4-BE49-F238E27FC236}">
                  <a16:creationId xmlns:a16="http://schemas.microsoft.com/office/drawing/2014/main" id="{1CE77D86-523C-4371-B075-2E926349B4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7504" y="2294175"/>
              <a:ext cx="2520280" cy="1532432"/>
            </a:xfrm>
            <a:prstGeom prst="rect">
              <a:avLst/>
            </a:prstGeom>
          </p:spPr>
        </p:pic>
      </p:grpSp>
      <p:sp>
        <p:nvSpPr>
          <p:cNvPr id="27" name="Espace réservé du pied de page 3">
            <a:extLst>
              <a:ext uri="{FF2B5EF4-FFF2-40B4-BE49-F238E27FC236}">
                <a16:creationId xmlns:a16="http://schemas.microsoft.com/office/drawing/2014/main" id="{C77F0451-13D3-4526-93A5-DA8188364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76056" y="4767263"/>
            <a:ext cx="3311928" cy="270000"/>
          </a:xfrm>
        </p:spPr>
        <p:txBody>
          <a:bodyPr/>
          <a:lstStyle/>
          <a:p>
            <a:r>
              <a:rPr lang="en-GB" dirty="0">
                <a:solidFill>
                  <a:schemeClr val="bg2"/>
                </a:solidFill>
              </a:rPr>
              <a:t>12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HL-LHC Coll. Meeting – F. Toral - 21</a:t>
            </a:r>
            <a:r>
              <a:rPr lang="en-GB" baseline="30000" dirty="0">
                <a:solidFill>
                  <a:schemeClr val="bg2"/>
                </a:solidFill>
              </a:rPr>
              <a:t>th</a:t>
            </a:r>
            <a:r>
              <a:rPr lang="en-GB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706473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143000" y="7152"/>
            <a:ext cx="6858000" cy="620382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100" dirty="0"/>
              <a:t>MCBXF series: coil production at </a:t>
            </a:r>
            <a:r>
              <a:rPr lang="en-US" sz="2100" dirty="0" err="1"/>
              <a:t>Elytt</a:t>
            </a:r>
            <a:endParaRPr lang="en-US" sz="2100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A39F494E-3076-4668-B46C-9F29ACDC2CB8}"/>
              </a:ext>
            </a:extLst>
          </p:cNvPr>
          <p:cNvGrpSpPr/>
          <p:nvPr/>
        </p:nvGrpSpPr>
        <p:grpSpPr>
          <a:xfrm>
            <a:off x="577459" y="1033685"/>
            <a:ext cx="1906309" cy="1394049"/>
            <a:chOff x="1259633" y="1455887"/>
            <a:chExt cx="2541746" cy="1858731"/>
          </a:xfrm>
        </p:grpSpPr>
        <p:pic>
          <p:nvPicPr>
            <p:cNvPr id="2" name="Imagen 1">
              <a:extLst>
                <a:ext uri="{FF2B5EF4-FFF2-40B4-BE49-F238E27FC236}">
                  <a16:creationId xmlns:a16="http://schemas.microsoft.com/office/drawing/2014/main" id="{CC4F907A-BDE7-4F73-9C1F-2523724C1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59633" y="1455887"/>
              <a:ext cx="2541746" cy="1443570"/>
            </a:xfrm>
            <a:prstGeom prst="rect">
              <a:avLst/>
            </a:prstGeom>
          </p:spPr>
        </p:pic>
        <p:sp>
          <p:nvSpPr>
            <p:cNvPr id="4" name="CuadroTexto 3">
              <a:extLst>
                <a:ext uri="{FF2B5EF4-FFF2-40B4-BE49-F238E27FC236}">
                  <a16:creationId xmlns:a16="http://schemas.microsoft.com/office/drawing/2014/main" id="{B0179201-D24F-426C-A01E-8011C60FB87D}"/>
                </a:ext>
              </a:extLst>
            </p:cNvPr>
            <p:cNvSpPr txBox="1"/>
            <p:nvPr/>
          </p:nvSpPr>
          <p:spPr>
            <a:xfrm>
              <a:off x="1702413" y="2914509"/>
              <a:ext cx="16561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IL Winding</a:t>
              </a:r>
            </a:p>
          </p:txBody>
        </p:sp>
      </p:grpSp>
      <p:grpSp>
        <p:nvGrpSpPr>
          <p:cNvPr id="14" name="Grupo 13">
            <a:extLst>
              <a:ext uri="{FF2B5EF4-FFF2-40B4-BE49-F238E27FC236}">
                <a16:creationId xmlns:a16="http://schemas.microsoft.com/office/drawing/2014/main" id="{6BC78E38-8E34-4F05-BE02-0611546124D1}"/>
              </a:ext>
            </a:extLst>
          </p:cNvPr>
          <p:cNvGrpSpPr/>
          <p:nvPr/>
        </p:nvGrpSpPr>
        <p:grpSpPr>
          <a:xfrm>
            <a:off x="2812435" y="843558"/>
            <a:ext cx="2623661" cy="1706920"/>
            <a:chOff x="5246904" y="1916832"/>
            <a:chExt cx="3498215" cy="2275892"/>
          </a:xfrm>
        </p:grpSpPr>
        <p:pic>
          <p:nvPicPr>
            <p:cNvPr id="3" name="Imagen 2">
              <a:extLst>
                <a:ext uri="{FF2B5EF4-FFF2-40B4-BE49-F238E27FC236}">
                  <a16:creationId xmlns:a16="http://schemas.microsoft.com/office/drawing/2014/main" id="{07DD5C9A-BDAE-441D-A167-A2205D1EA12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6904" y="1916832"/>
              <a:ext cx="3498215" cy="1872000"/>
            </a:xfrm>
            <a:prstGeom prst="rect">
              <a:avLst/>
            </a:prstGeom>
          </p:spPr>
        </p:pic>
        <p:sp>
          <p:nvSpPr>
            <p:cNvPr id="10" name="CuadroTexto 9">
              <a:extLst>
                <a:ext uri="{FF2B5EF4-FFF2-40B4-BE49-F238E27FC236}">
                  <a16:creationId xmlns:a16="http://schemas.microsoft.com/office/drawing/2014/main" id="{482D2098-3949-40D1-80E8-F9B19D40476F}"/>
                </a:ext>
              </a:extLst>
            </p:cNvPr>
            <p:cNvSpPr txBox="1"/>
            <p:nvPr/>
          </p:nvSpPr>
          <p:spPr>
            <a:xfrm>
              <a:off x="6192180" y="3792615"/>
              <a:ext cx="16561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IL Binding</a:t>
              </a: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5C93EF2C-EA9D-42E3-A040-8F5A950979DF}"/>
              </a:ext>
            </a:extLst>
          </p:cNvPr>
          <p:cNvGrpSpPr/>
          <p:nvPr/>
        </p:nvGrpSpPr>
        <p:grpSpPr>
          <a:xfrm>
            <a:off x="240309" y="2980161"/>
            <a:ext cx="2987894" cy="1324139"/>
            <a:chOff x="612001" y="3919813"/>
            <a:chExt cx="3983858" cy="1765519"/>
          </a:xfrm>
        </p:grpSpPr>
        <p:grpSp>
          <p:nvGrpSpPr>
            <p:cNvPr id="13" name="Grupo 12">
              <a:extLst>
                <a:ext uri="{FF2B5EF4-FFF2-40B4-BE49-F238E27FC236}">
                  <a16:creationId xmlns:a16="http://schemas.microsoft.com/office/drawing/2014/main" id="{F11F1E8A-D259-43E9-8E4A-CCECB6820866}"/>
                </a:ext>
              </a:extLst>
            </p:cNvPr>
            <p:cNvGrpSpPr/>
            <p:nvPr/>
          </p:nvGrpSpPr>
          <p:grpSpPr>
            <a:xfrm>
              <a:off x="612001" y="3919813"/>
              <a:ext cx="3983858" cy="1296000"/>
              <a:chOff x="1044599" y="4067211"/>
              <a:chExt cx="3983858" cy="1296000"/>
            </a:xfrm>
          </p:grpSpPr>
          <p:pic>
            <p:nvPicPr>
              <p:cNvPr id="11" name="Imagen 10">
                <a:extLst>
                  <a:ext uri="{FF2B5EF4-FFF2-40B4-BE49-F238E27FC236}">
                    <a16:creationId xmlns:a16="http://schemas.microsoft.com/office/drawing/2014/main" id="{AE1F856B-3F00-45E4-94AE-CABB34E3F4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044599" y="4067211"/>
                <a:ext cx="2015587" cy="1296000"/>
              </a:xfrm>
              <a:prstGeom prst="rect">
                <a:avLst/>
              </a:prstGeom>
            </p:spPr>
          </p:pic>
          <p:pic>
            <p:nvPicPr>
              <p:cNvPr id="12" name="Imagen 11">
                <a:extLst>
                  <a:ext uri="{FF2B5EF4-FFF2-40B4-BE49-F238E27FC236}">
                    <a16:creationId xmlns:a16="http://schemas.microsoft.com/office/drawing/2014/main" id="{6B36AFC3-EAA2-4C05-9E4C-8197B12D7F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77982" y="4067211"/>
                <a:ext cx="1850475" cy="1296000"/>
              </a:xfrm>
              <a:prstGeom prst="rect">
                <a:avLst/>
              </a:prstGeom>
            </p:spPr>
          </p:pic>
        </p:grp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C3F8BBCA-2145-4C3B-AE0F-556E7C8F20DA}"/>
                </a:ext>
              </a:extLst>
            </p:cNvPr>
            <p:cNvSpPr txBox="1"/>
            <p:nvPr/>
          </p:nvSpPr>
          <p:spPr>
            <a:xfrm>
              <a:off x="1917291" y="5285223"/>
              <a:ext cx="16561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OL Winding</a:t>
              </a:r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EA5984F8-0953-40AF-831C-776A26D2A2C1}"/>
              </a:ext>
            </a:extLst>
          </p:cNvPr>
          <p:cNvGrpSpPr/>
          <p:nvPr/>
        </p:nvGrpSpPr>
        <p:grpSpPr>
          <a:xfrm>
            <a:off x="3377433" y="2991171"/>
            <a:ext cx="2238721" cy="1515334"/>
            <a:chOff x="5507174" y="4347785"/>
            <a:chExt cx="2984961" cy="2020445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6681721C-0999-4D94-A2E4-F95FF0D807E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07174" y="4347785"/>
              <a:ext cx="2984961" cy="1627323"/>
            </a:xfrm>
            <a:prstGeom prst="rect">
              <a:avLst/>
            </a:prstGeom>
          </p:spPr>
        </p:pic>
        <p:sp>
          <p:nvSpPr>
            <p:cNvPr id="18" name="CuadroTexto 17">
              <a:extLst>
                <a:ext uri="{FF2B5EF4-FFF2-40B4-BE49-F238E27FC236}">
                  <a16:creationId xmlns:a16="http://schemas.microsoft.com/office/drawing/2014/main" id="{E696B165-D4F3-4163-87BB-859C389038E1}"/>
                </a:ext>
              </a:extLst>
            </p:cNvPr>
            <p:cNvSpPr txBox="1"/>
            <p:nvPr/>
          </p:nvSpPr>
          <p:spPr>
            <a:xfrm>
              <a:off x="6171562" y="5968121"/>
              <a:ext cx="1656184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OL Binding</a:t>
              </a:r>
            </a:p>
          </p:txBody>
        </p:sp>
      </p:grpSp>
      <p:grpSp>
        <p:nvGrpSpPr>
          <p:cNvPr id="20" name="Grupo 19">
            <a:extLst>
              <a:ext uri="{FF2B5EF4-FFF2-40B4-BE49-F238E27FC236}">
                <a16:creationId xmlns:a16="http://schemas.microsoft.com/office/drawing/2014/main" id="{5D8774DB-75F4-48EE-B957-047E97B6D83A}"/>
              </a:ext>
            </a:extLst>
          </p:cNvPr>
          <p:cNvGrpSpPr/>
          <p:nvPr/>
        </p:nvGrpSpPr>
        <p:grpSpPr>
          <a:xfrm>
            <a:off x="5664837" y="555526"/>
            <a:ext cx="3299651" cy="2087074"/>
            <a:chOff x="3376312" y="2599164"/>
            <a:chExt cx="4399535" cy="2782764"/>
          </a:xfrm>
        </p:grpSpPr>
        <p:pic>
          <p:nvPicPr>
            <p:cNvPr id="22" name="Imagen 21">
              <a:extLst>
                <a:ext uri="{FF2B5EF4-FFF2-40B4-BE49-F238E27FC236}">
                  <a16:creationId xmlns:a16="http://schemas.microsoft.com/office/drawing/2014/main" id="{1224E37B-8D35-4406-A6B2-CA9C80300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76312" y="2599164"/>
              <a:ext cx="4399535" cy="2334591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203AF1FF-66E2-4D9C-994E-6A731CD7D52A}"/>
                </a:ext>
              </a:extLst>
            </p:cNvPr>
            <p:cNvSpPr txBox="1"/>
            <p:nvPr/>
          </p:nvSpPr>
          <p:spPr>
            <a:xfrm>
              <a:off x="3464360" y="4981819"/>
              <a:ext cx="4297747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Impregnation mould assembly</a:t>
              </a:r>
            </a:p>
          </p:txBody>
        </p:sp>
      </p:grpSp>
      <p:grpSp>
        <p:nvGrpSpPr>
          <p:cNvPr id="21" name="20 Grupo"/>
          <p:cNvGrpSpPr/>
          <p:nvPr/>
        </p:nvGrpSpPr>
        <p:grpSpPr>
          <a:xfrm>
            <a:off x="5871232" y="2631563"/>
            <a:ext cx="2688071" cy="2172435"/>
            <a:chOff x="5940152" y="2858160"/>
            <a:chExt cx="2688071" cy="2172435"/>
          </a:xfrm>
        </p:grpSpPr>
        <p:pic>
          <p:nvPicPr>
            <p:cNvPr id="24" name="Picture 2">
              <a:extLst>
                <a:ext uri="{FF2B5EF4-FFF2-40B4-BE49-F238E27FC236}">
                  <a16:creationId xmlns:a16="http://schemas.microsoft.com/office/drawing/2014/main" id="{6F0C5DC3-709E-44D4-9F49-178317E66B3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940152" y="2858160"/>
              <a:ext cx="1620036" cy="21724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CuadroTexto 9">
              <a:extLst>
                <a:ext uri="{FF2B5EF4-FFF2-40B4-BE49-F238E27FC236}">
                  <a16:creationId xmlns:a16="http://schemas.microsoft.com/office/drawing/2014/main" id="{482D2098-3949-40D1-80E8-F9B19D40476F}"/>
                </a:ext>
              </a:extLst>
            </p:cNvPr>
            <p:cNvSpPr txBox="1"/>
            <p:nvPr/>
          </p:nvSpPr>
          <p:spPr>
            <a:xfrm>
              <a:off x="7668344" y="3466161"/>
              <a:ext cx="959879" cy="7155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350" i="1" dirty="0">
                  <a:solidFill>
                    <a:schemeClr val="bg2"/>
                  </a:solidFill>
                </a:rPr>
                <a:t>First finished coil</a:t>
              </a:r>
            </a:p>
          </p:txBody>
        </p:sp>
      </p:grpSp>
      <p:sp>
        <p:nvSpPr>
          <p:cNvPr id="26" name="25 CuadroTexto"/>
          <p:cNvSpPr txBox="1"/>
          <p:nvPr/>
        </p:nvSpPr>
        <p:spPr>
          <a:xfrm>
            <a:off x="3776746" y="4506505"/>
            <a:ext cx="14400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100" i="1" dirty="0" err="1">
                <a:solidFill>
                  <a:schemeClr val="bg2"/>
                </a:solidFill>
              </a:rPr>
              <a:t>Courtesy</a:t>
            </a:r>
            <a:r>
              <a:rPr lang="es-ES" sz="1100" i="1" dirty="0">
                <a:solidFill>
                  <a:schemeClr val="bg2"/>
                </a:solidFill>
              </a:rPr>
              <a:t>: M. Oñate (</a:t>
            </a:r>
            <a:r>
              <a:rPr lang="es-ES" sz="1100" i="1" dirty="0" err="1">
                <a:solidFill>
                  <a:schemeClr val="bg2"/>
                </a:solidFill>
              </a:rPr>
              <a:t>Elytt</a:t>
            </a:r>
            <a:r>
              <a:rPr lang="es-ES" sz="1100" i="1" dirty="0">
                <a:solidFill>
                  <a:schemeClr val="bg2"/>
                </a:solidFill>
              </a:rPr>
              <a:t> </a:t>
            </a:r>
            <a:r>
              <a:rPr lang="es-ES" sz="1100" i="1" dirty="0" err="1">
                <a:solidFill>
                  <a:schemeClr val="bg2"/>
                </a:solidFill>
              </a:rPr>
              <a:t>Energy</a:t>
            </a:r>
            <a:r>
              <a:rPr lang="es-ES" sz="1100" i="1" dirty="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28" name="Espace réservé du pied de page 3">
            <a:extLst>
              <a:ext uri="{FF2B5EF4-FFF2-40B4-BE49-F238E27FC236}">
                <a16:creationId xmlns:a16="http://schemas.microsoft.com/office/drawing/2014/main" id="{ADCC547B-7D15-49E3-ABDB-3FE7B579083B}"/>
              </a:ext>
            </a:extLst>
          </p:cNvPr>
          <p:cNvSpPr txBox="1">
            <a:spLocks/>
          </p:cNvSpPr>
          <p:nvPr/>
        </p:nvSpPr>
        <p:spPr>
          <a:xfrm>
            <a:off x="4932040" y="4803998"/>
            <a:ext cx="3754760" cy="27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dirty="0">
                <a:solidFill>
                  <a:schemeClr val="bg2"/>
                </a:solidFill>
              </a:rPr>
              <a:t>12</a:t>
            </a:r>
            <a:r>
              <a:rPr lang="en-GB" sz="1200" baseline="30000" dirty="0">
                <a:solidFill>
                  <a:schemeClr val="bg2"/>
                </a:solidFill>
              </a:rPr>
              <a:t>th</a:t>
            </a:r>
            <a:r>
              <a:rPr lang="en-GB" sz="1200" dirty="0">
                <a:solidFill>
                  <a:schemeClr val="bg2"/>
                </a:solidFill>
              </a:rPr>
              <a:t> HL-LHC Coll. Meeting – F. Toral - 21</a:t>
            </a:r>
            <a:r>
              <a:rPr lang="en-GB" sz="1200" baseline="30000" dirty="0">
                <a:solidFill>
                  <a:schemeClr val="bg2"/>
                </a:solidFill>
              </a:rPr>
              <a:t>th</a:t>
            </a:r>
            <a:r>
              <a:rPr lang="en-GB" sz="1200" dirty="0">
                <a:solidFill>
                  <a:schemeClr val="bg2"/>
                </a:solidFill>
              </a:rPr>
              <a:t> Sept 2022</a:t>
            </a:r>
          </a:p>
        </p:txBody>
      </p:sp>
    </p:spTree>
    <p:extLst>
      <p:ext uri="{BB962C8B-B14F-4D97-AF65-F5344CB8AC3E}">
        <p14:creationId xmlns:p14="http://schemas.microsoft.com/office/powerpoint/2010/main" val="1897509911"/>
      </p:ext>
    </p:extLst>
  </p:cSld>
  <p:clrMapOvr>
    <a:masterClrMapping/>
  </p:clrMapOvr>
</p:sld>
</file>

<file path=ppt/theme/theme1.xml><?xml version="1.0" encoding="utf-8"?>
<a:theme xmlns:a="http://schemas.openxmlformats.org/drawingml/2006/main" name="CSR2019-Presentation_Template_Collab_101019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856CA50D-0D51-450F-A127-6005633823BA}" vid="{1D9144F7-0608-4D20-A6EA-58148034E5D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schemas.microsoft.com/office/2006/documentManagement/types"/>
    <ds:schemaRef ds:uri="http://purl.org/dc/terms/"/>
    <ds:schemaRef ds:uri="http://purl.org/dc/dcmitype/"/>
    <ds:schemaRef ds:uri="8946e33d-fd2f-4ae4-8ee9-d90c129cdf9e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CSR2019-Presentation_Template_Collab_101019</Template>
  <TotalTime>10403</TotalTime>
  <Words>1540</Words>
  <Application>Microsoft Office PowerPoint</Application>
  <PresentationFormat>Presentación en pantalla (16:9)</PresentationFormat>
  <Paragraphs>198</Paragraphs>
  <Slides>23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Arial</vt:lpstr>
      <vt:lpstr>Calibri</vt:lpstr>
      <vt:lpstr>Times</vt:lpstr>
      <vt:lpstr>Wingdings</vt:lpstr>
      <vt:lpstr>CSR2019-Presentation_Template_Collab_101019</vt:lpstr>
      <vt:lpstr>Highlights of MCBXF Activities at Elytt Energy</vt:lpstr>
      <vt:lpstr>Index</vt:lpstr>
      <vt:lpstr>Let’s start with a reflection…</vt:lpstr>
      <vt:lpstr>Let’s conclude from the reflection…</vt:lpstr>
      <vt:lpstr>MCBXF series contract</vt:lpstr>
      <vt:lpstr>MCBXF series contract: parts exchange</vt:lpstr>
      <vt:lpstr>Index</vt:lpstr>
      <vt:lpstr>Presentación de PowerPoint</vt:lpstr>
      <vt:lpstr>Presentación de PowerPoint</vt:lpstr>
      <vt:lpstr>Presentación de PowerPoint</vt:lpstr>
      <vt:lpstr>Presentación de PowerPoint</vt:lpstr>
      <vt:lpstr>Index</vt:lpstr>
      <vt:lpstr>Presentación de PowerPoint</vt:lpstr>
      <vt:lpstr>Presentación de PowerPoint</vt:lpstr>
      <vt:lpstr>Index</vt:lpstr>
      <vt:lpstr>MCBXF series: quality assurance</vt:lpstr>
      <vt:lpstr>MCBXF series: documentation</vt:lpstr>
      <vt:lpstr>MCBXF series: coil dimension measurements</vt:lpstr>
      <vt:lpstr>MCBXF series: electrical measurements (I)</vt:lpstr>
      <vt:lpstr>MCBXF series: electrical measurements (II)</vt:lpstr>
      <vt:lpstr>MCBXF series: magnetic measurements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Nested Orbit Corrector MCBXF</dc:title>
  <dc:creator>Administrator</dc:creator>
  <cp:lastModifiedBy>Administrator</cp:lastModifiedBy>
  <cp:revision>462</cp:revision>
  <cp:lastPrinted>2019-10-10T13:21:14Z</cp:lastPrinted>
  <dcterms:created xsi:type="dcterms:W3CDTF">2019-10-27T17:56:01Z</dcterms:created>
  <dcterms:modified xsi:type="dcterms:W3CDTF">2022-09-20T12:47:58Z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