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0"/>
  </p:notesMasterIdLst>
  <p:handoutMasterIdLst>
    <p:handoutMasterId r:id="rId31"/>
  </p:handoutMasterIdLst>
  <p:sldIdLst>
    <p:sldId id="263" r:id="rId2"/>
    <p:sldId id="279" r:id="rId3"/>
    <p:sldId id="361" r:id="rId4"/>
    <p:sldId id="382" r:id="rId5"/>
    <p:sldId id="384" r:id="rId6"/>
    <p:sldId id="386" r:id="rId7"/>
    <p:sldId id="385" r:id="rId8"/>
    <p:sldId id="398" r:id="rId9"/>
    <p:sldId id="383" r:id="rId10"/>
    <p:sldId id="357" r:id="rId11"/>
    <p:sldId id="362" r:id="rId12"/>
    <p:sldId id="363" r:id="rId13"/>
    <p:sldId id="388" r:id="rId14"/>
    <p:sldId id="364" r:id="rId15"/>
    <p:sldId id="365" r:id="rId16"/>
    <p:sldId id="348" r:id="rId17"/>
    <p:sldId id="353" r:id="rId18"/>
    <p:sldId id="394" r:id="rId19"/>
    <p:sldId id="392" r:id="rId20"/>
    <p:sldId id="270" r:id="rId21"/>
    <p:sldId id="400" r:id="rId22"/>
    <p:sldId id="273" r:id="rId23"/>
    <p:sldId id="373" r:id="rId24"/>
    <p:sldId id="390" r:id="rId25"/>
    <p:sldId id="389" r:id="rId26"/>
    <p:sldId id="405" r:id="rId27"/>
    <p:sldId id="351" r:id="rId28"/>
    <p:sldId id="406" r:id="rId29"/>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8" autoAdjust="0"/>
    <p:restoredTop sz="94660"/>
  </p:normalViewPr>
  <p:slideViewPr>
    <p:cSldViewPr snapToObjects="1" showGuides="1">
      <p:cViewPr>
        <p:scale>
          <a:sx n="150" d="100"/>
          <a:sy n="150" d="100"/>
        </p:scale>
        <p:origin x="1410" y="624"/>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22/09/2022</a:t>
            </a:fld>
            <a:endParaRPr lang="fr-FR"/>
          </a:p>
        </p:txBody>
      </p:sp>
      <p:sp>
        <p:nvSpPr>
          <p:cNvPr id="4" name="Espace réservé du pied de page 3"/>
          <p:cNvSpPr>
            <a:spLocks noGrp="1"/>
          </p:cNvSpPr>
          <p:nvPr>
            <p:ph type="ftr" sz="quarter" idx="2"/>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7"/>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22/09/2022</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7"/>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12th Annual HL LHC meeting 19-22 Sept 2022</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12th Annual HL LHC meeting 19-22 Sept 2022</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12th Annual HL LHC meeting 19-22 Sept 2022</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12th Annual HL LHC meeting 19-22 Sept 2022</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12th Annual HL LHC meeting 19-22 Sept 2022</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12th Annual HL LHC meeting 19-22 Sept 2022</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12th Annual HL LHC meeting 19-22 Sept 2022</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12th Annual HL LHC meeting 19-22 Sept 2022</a:t>
            </a:r>
          </a:p>
        </p:txBody>
      </p:sp>
      <p:sp>
        <p:nvSpPr>
          <p:cNvPr id="6" name="Slide Number Placeholder 5"/>
          <p:cNvSpPr>
            <a:spLocks noGrp="1"/>
          </p:cNvSpPr>
          <p:nvPr>
            <p:ph type="sldNum" sz="quarter" idx="12"/>
          </p:nvPr>
        </p:nvSpPr>
        <p:spPr/>
        <p:txBody>
          <a:bodyPr/>
          <a:lstStyle/>
          <a:p>
            <a:fld id="{EA25B8BF-C2F8-4FB9-97F7-61BB6C5E3A0F}" type="slidenum">
              <a:rPr lang="en-GB" smtClean="0"/>
              <a:t>‹#›</a:t>
            </a:fld>
            <a:endParaRPr lang="en-GB"/>
          </a:p>
        </p:txBody>
      </p:sp>
    </p:spTree>
    <p:extLst>
      <p:ext uri="{BB962C8B-B14F-4D97-AF65-F5344CB8AC3E}">
        <p14:creationId xmlns:p14="http://schemas.microsoft.com/office/powerpoint/2010/main" val="651939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12th Annual HL LHC meeting 19-22 Sept 2022</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JP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espace.cern.ch/project-HL-LHC-Technical-coordination/MCF/SiteAssets/Circuits%20Table/Home/HL-LHC_CircuitParameters_HL-MCF_V9.5.xlsx" TargetMode="External"/><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89820" y="2091442"/>
            <a:ext cx="7200000" cy="528568"/>
          </a:xfrm>
        </p:spPr>
        <p:txBody>
          <a:bodyPr/>
          <a:lstStyle/>
          <a:p>
            <a:r>
              <a:rPr lang="en-GB" dirty="0"/>
              <a:t>Overview of WP6A electrical requirements and instrumentation</a:t>
            </a:r>
          </a:p>
        </p:txBody>
      </p:sp>
      <p:sp>
        <p:nvSpPr>
          <p:cNvPr id="19" name="Sous-titre 18"/>
          <p:cNvSpPr>
            <a:spLocks noGrp="1"/>
          </p:cNvSpPr>
          <p:nvPr>
            <p:ph type="subTitle" idx="1"/>
          </p:nvPr>
        </p:nvSpPr>
        <p:spPr>
          <a:xfrm>
            <a:off x="1375343" y="3219822"/>
            <a:ext cx="6480000" cy="742950"/>
          </a:xfrm>
        </p:spPr>
        <p:txBody>
          <a:bodyPr/>
          <a:lstStyle/>
          <a:p>
            <a:r>
              <a:rPr lang="en-US" dirty="0"/>
              <a:t>J. Fleiter on behalf of WP6a</a:t>
            </a:r>
            <a:endParaRPr lang="en-GB" dirty="0"/>
          </a:p>
        </p:txBody>
      </p:sp>
      <p:sp>
        <p:nvSpPr>
          <p:cNvPr id="20" name="Espace réservé du texte 19"/>
          <p:cNvSpPr>
            <a:spLocks noGrp="1"/>
          </p:cNvSpPr>
          <p:nvPr>
            <p:ph type="body" sz="quarter" idx="14"/>
          </p:nvPr>
        </p:nvSpPr>
        <p:spPr>
          <a:xfrm>
            <a:off x="1389820" y="4406900"/>
            <a:ext cx="6480000" cy="261938"/>
          </a:xfrm>
        </p:spPr>
        <p:txBody>
          <a:bodyPr/>
          <a:lstStyle/>
          <a:p>
            <a:r>
              <a:rPr lang="en-GB" dirty="0"/>
              <a:t>12th Annual HL LHC meeting 19-22 Sept 2022</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189B7-B197-45A0-81D4-863DC5A0CF7C}"/>
              </a:ext>
            </a:extLst>
          </p:cNvPr>
          <p:cNvSpPr>
            <a:spLocks noGrp="1"/>
          </p:cNvSpPr>
          <p:nvPr>
            <p:ph type="title"/>
          </p:nvPr>
        </p:nvSpPr>
        <p:spPr>
          <a:xfrm>
            <a:off x="638059" y="101231"/>
            <a:ext cx="7920000" cy="540000"/>
          </a:xfrm>
        </p:spPr>
        <p:txBody>
          <a:bodyPr/>
          <a:lstStyle/>
          <a:p>
            <a:r>
              <a:rPr lang="en-US" dirty="0"/>
              <a:t>SC Link electrical instrumentation</a:t>
            </a:r>
          </a:p>
        </p:txBody>
      </p:sp>
      <p:sp>
        <p:nvSpPr>
          <p:cNvPr id="3" name="Content Placeholder 2">
            <a:extLst>
              <a:ext uri="{FF2B5EF4-FFF2-40B4-BE49-F238E27FC236}">
                <a16:creationId xmlns:a16="http://schemas.microsoft.com/office/drawing/2014/main" id="{5D702D73-17B2-4697-933B-DBA2C463D510}"/>
              </a:ext>
            </a:extLst>
          </p:cNvPr>
          <p:cNvSpPr>
            <a:spLocks noGrp="1"/>
          </p:cNvSpPr>
          <p:nvPr>
            <p:ph idx="1"/>
          </p:nvPr>
        </p:nvSpPr>
        <p:spPr>
          <a:xfrm>
            <a:off x="418167" y="674999"/>
            <a:ext cx="7322185" cy="3969289"/>
          </a:xfrm>
        </p:spPr>
        <p:txBody>
          <a:bodyPr>
            <a:normAutofit/>
          </a:bodyPr>
          <a:lstStyle/>
          <a:p>
            <a:pPr algn="l"/>
            <a:r>
              <a:rPr lang="en-GB" sz="1800" b="1" dirty="0"/>
              <a:t>Each branch of circuits </a:t>
            </a:r>
            <a:r>
              <a:rPr lang="en-GB" sz="1800" dirty="0"/>
              <a:t>equipped with </a:t>
            </a:r>
            <a:r>
              <a:rPr lang="en-GB" sz="1800" b="1" dirty="0"/>
              <a:t>16 Vtaps </a:t>
            </a:r>
            <a:r>
              <a:rPr lang="en-GB" sz="1800" dirty="0"/>
              <a:t>for the </a:t>
            </a:r>
            <a:r>
              <a:rPr lang="en-GB" sz="1800" b="1" dirty="0"/>
              <a:t>protection and monitoring </a:t>
            </a:r>
            <a:r>
              <a:rPr lang="en-GB" sz="1800" dirty="0"/>
              <a:t> of: </a:t>
            </a:r>
            <a:r>
              <a:rPr lang="en-GB" sz="1600" b="1" dirty="0"/>
              <a:t>Current lead </a:t>
            </a:r>
            <a:r>
              <a:rPr lang="en-GB" sz="1600" dirty="0"/>
              <a:t>heat exchanger, </a:t>
            </a:r>
            <a:r>
              <a:rPr lang="en-GB" sz="1600" b="1" dirty="0"/>
              <a:t>SC cables </a:t>
            </a:r>
            <a:r>
              <a:rPr lang="en-GB" sz="1600" dirty="0"/>
              <a:t>(HTS, MgB</a:t>
            </a:r>
            <a:r>
              <a:rPr lang="en-GB" sz="1600" baseline="-25000" dirty="0"/>
              <a:t>2</a:t>
            </a:r>
            <a:r>
              <a:rPr lang="en-GB" sz="1600" dirty="0"/>
              <a:t>, </a:t>
            </a:r>
            <a:r>
              <a:rPr lang="en-GB" sz="1600" dirty="0" err="1"/>
              <a:t>NbTi</a:t>
            </a:r>
            <a:r>
              <a:rPr lang="en-GB" sz="1600" dirty="0"/>
              <a:t>), </a:t>
            </a:r>
            <a:r>
              <a:rPr lang="en-GB" sz="1600" b="1" dirty="0"/>
              <a:t>Splices</a:t>
            </a:r>
            <a:r>
              <a:rPr lang="en-GB" sz="1600" dirty="0"/>
              <a:t> (HTS/MgB</a:t>
            </a:r>
            <a:r>
              <a:rPr lang="en-GB" sz="1600" baseline="-25000" dirty="0"/>
              <a:t>2</a:t>
            </a:r>
            <a:r>
              <a:rPr lang="en-GB" sz="1600" dirty="0"/>
              <a:t>, MgB</a:t>
            </a:r>
            <a:r>
              <a:rPr lang="en-GB" sz="1600" baseline="-25000" dirty="0"/>
              <a:t>2</a:t>
            </a:r>
            <a:r>
              <a:rPr lang="en-GB" sz="1600" dirty="0"/>
              <a:t>/</a:t>
            </a:r>
            <a:r>
              <a:rPr lang="en-GB" sz="1600" dirty="0" err="1"/>
              <a:t>NbTi</a:t>
            </a:r>
            <a:r>
              <a:rPr lang="en-GB" sz="1600" dirty="0"/>
              <a:t> and </a:t>
            </a:r>
            <a:r>
              <a:rPr lang="en-GB" sz="1600" dirty="0" err="1"/>
              <a:t>NbTi</a:t>
            </a:r>
            <a:r>
              <a:rPr lang="en-GB" sz="1600" dirty="0"/>
              <a:t>/</a:t>
            </a:r>
            <a:r>
              <a:rPr lang="en-GB" sz="1600" dirty="0" err="1"/>
              <a:t>NbTi</a:t>
            </a:r>
            <a:r>
              <a:rPr lang="en-GB" sz="1600" dirty="0"/>
              <a:t>)</a:t>
            </a:r>
          </a:p>
          <a:p>
            <a:pPr algn="l"/>
            <a:endParaRPr lang="en-GB" sz="1600" dirty="0"/>
          </a:p>
          <a:p>
            <a:pPr algn="l"/>
            <a:r>
              <a:rPr lang="en-GB" sz="1800" dirty="0"/>
              <a:t>Same layout of Vtaps for all branches of circuits (0.6-18 kA)</a:t>
            </a:r>
          </a:p>
          <a:p>
            <a:pPr algn="l"/>
            <a:endParaRPr lang="en-US" sz="1600" dirty="0"/>
          </a:p>
          <a:p>
            <a:pPr algn="l"/>
            <a:r>
              <a:rPr lang="en-GB" sz="1800" b="1" dirty="0"/>
              <a:t>Naming of Vtaps </a:t>
            </a:r>
            <a:r>
              <a:rPr lang="en-GB" sz="1800" dirty="0"/>
              <a:t>defined in </a:t>
            </a:r>
            <a:r>
              <a:rPr lang="en-GB" sz="1800" dirty="0">
                <a:solidFill>
                  <a:srgbClr val="00B0F0"/>
                </a:solidFill>
              </a:rPr>
              <a:t>EDMS </a:t>
            </a:r>
            <a:r>
              <a:rPr lang="en-GB" sz="1600" dirty="0">
                <a:solidFill>
                  <a:srgbClr val="00B0F0"/>
                </a:solidFill>
              </a:rPr>
              <a:t>2512704 </a:t>
            </a:r>
            <a:r>
              <a:rPr lang="en-GB" sz="1600" dirty="0"/>
              <a:t>and </a:t>
            </a:r>
            <a:r>
              <a:rPr lang="en-GB" sz="1600" dirty="0">
                <a:solidFill>
                  <a:srgbClr val="00B0F0"/>
                </a:solidFill>
              </a:rPr>
              <a:t>2591698</a:t>
            </a:r>
            <a:r>
              <a:rPr lang="en-GB" sz="1600" dirty="0"/>
              <a:t>: a unique ID of Vtaps defined for each system based on the ID of branch of circuit and the position along the branch.  “</a:t>
            </a:r>
            <a:r>
              <a:rPr lang="en-GB" sz="1400" i="1" dirty="0"/>
              <a:t>&lt;EE&gt; &lt;ID of the branch &gt; &lt;Position &gt;” e.g. </a:t>
            </a:r>
            <a:r>
              <a:rPr lang="en-US" sz="1400" dirty="0"/>
              <a:t>EEA011, EES091 ...</a:t>
            </a:r>
            <a:endParaRPr lang="en-GB" sz="1400" dirty="0"/>
          </a:p>
          <a:p>
            <a:pPr algn="l"/>
            <a:endParaRPr lang="en-GB" sz="1600" dirty="0"/>
          </a:p>
          <a:p>
            <a:endParaRPr lang="en-US" dirty="0"/>
          </a:p>
        </p:txBody>
      </p:sp>
      <p:pic>
        <p:nvPicPr>
          <p:cNvPr id="7" name="Picture 6" descr="A screenshot of a computer screen&#10;&#10;Description automatically generated with medium confidence"/>
          <p:cNvPicPr/>
          <p:nvPr/>
        </p:nvPicPr>
        <p:blipFill rotWithShape="1">
          <a:blip r:embed="rId2" cstate="print">
            <a:extLst>
              <a:ext uri="{28A0092B-C50C-407E-A947-70E740481C1C}">
                <a14:useLocalDpi xmlns:a14="http://schemas.microsoft.com/office/drawing/2010/main" val="0"/>
              </a:ext>
            </a:extLst>
          </a:blip>
          <a:srcRect b="26460"/>
          <a:stretch/>
        </p:blipFill>
        <p:spPr bwMode="auto">
          <a:xfrm>
            <a:off x="2555776" y="2893500"/>
            <a:ext cx="6336704" cy="1944216"/>
          </a:xfrm>
          <a:prstGeom prst="rect">
            <a:avLst/>
          </a:prstGeom>
          <a:noFill/>
          <a:ln>
            <a:noFill/>
          </a:ln>
        </p:spPr>
      </p:pic>
      <p:pic>
        <p:nvPicPr>
          <p:cNvPr id="9" name="Picture 8" descr="A screenshot of a computer screen&#10;&#10;Description automatically generated with medium confidence"/>
          <p:cNvPicPr/>
          <p:nvPr/>
        </p:nvPicPr>
        <p:blipFill rotWithShape="1">
          <a:blip r:embed="rId2" cstate="print">
            <a:extLst>
              <a:ext uri="{28A0092B-C50C-407E-A947-70E740481C1C}">
                <a14:useLocalDpi xmlns:a14="http://schemas.microsoft.com/office/drawing/2010/main" val="0"/>
              </a:ext>
            </a:extLst>
          </a:blip>
          <a:srcRect l="23864" t="75121" r="22727"/>
          <a:stretch/>
        </p:blipFill>
        <p:spPr bwMode="auto">
          <a:xfrm>
            <a:off x="31867" y="4052682"/>
            <a:ext cx="2613928" cy="557838"/>
          </a:xfrm>
          <a:prstGeom prst="rect">
            <a:avLst/>
          </a:prstGeom>
          <a:noFill/>
          <a:ln>
            <a:noFill/>
          </a:ln>
        </p:spPr>
      </p:pic>
      <p:sp>
        <p:nvSpPr>
          <p:cNvPr id="12" name="TextBox 11">
            <a:extLst>
              <a:ext uri="{FF2B5EF4-FFF2-40B4-BE49-F238E27FC236}">
                <a16:creationId xmlns:a16="http://schemas.microsoft.com/office/drawing/2014/main" id="{88E75989-C05C-40C1-B943-16E3734A56EA}"/>
              </a:ext>
            </a:extLst>
          </p:cNvPr>
          <p:cNvSpPr txBox="1"/>
          <p:nvPr/>
        </p:nvSpPr>
        <p:spPr>
          <a:xfrm>
            <a:off x="3191246" y="4644289"/>
            <a:ext cx="5189840" cy="477054"/>
          </a:xfrm>
          <a:prstGeom prst="rect">
            <a:avLst/>
          </a:prstGeom>
          <a:noFill/>
        </p:spPr>
        <p:txBody>
          <a:bodyPr wrap="square">
            <a:spAutoFit/>
          </a:bodyPr>
          <a:lstStyle/>
          <a:p>
            <a:pPr algn="l"/>
            <a:r>
              <a:rPr lang="en-GB" sz="1400" b="1" i="1" dirty="0"/>
              <a:t>  </a:t>
            </a:r>
          </a:p>
          <a:p>
            <a:pPr algn="l"/>
            <a:r>
              <a:rPr lang="en-GB" sz="1100" b="1" i="1" dirty="0"/>
              <a:t>HL-LHC Circuit Voltage Taps Layout of SC Link (</a:t>
            </a:r>
            <a:r>
              <a:rPr lang="en-GB" sz="1100" b="1" i="1" dirty="0">
                <a:solidFill>
                  <a:srgbClr val="00B0F0"/>
                </a:solidFill>
              </a:rPr>
              <a:t>EDMS 2411822 </a:t>
            </a:r>
            <a:r>
              <a:rPr lang="en-GB" sz="1100" b="1" i="1" dirty="0"/>
              <a:t>)</a:t>
            </a:r>
            <a:endParaRPr lang="en-GB" sz="1200" b="1" i="1" dirty="0"/>
          </a:p>
        </p:txBody>
      </p:sp>
    </p:spTree>
    <p:extLst>
      <p:ext uri="{BB962C8B-B14F-4D97-AF65-F5344CB8AC3E}">
        <p14:creationId xmlns:p14="http://schemas.microsoft.com/office/powerpoint/2010/main" val="371452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FBF798-BE93-1D0F-FC66-CD11E9E9F75C}"/>
              </a:ext>
            </a:extLst>
          </p:cNvPr>
          <p:cNvPicPr>
            <a:picLocks noChangeAspect="1"/>
          </p:cNvPicPr>
          <p:nvPr/>
        </p:nvPicPr>
        <p:blipFill>
          <a:blip r:embed="rId2"/>
          <a:stretch>
            <a:fillRect/>
          </a:stretch>
        </p:blipFill>
        <p:spPr>
          <a:xfrm>
            <a:off x="3865409" y="1333313"/>
            <a:ext cx="5278591" cy="3459163"/>
          </a:xfrm>
          <a:prstGeom prst="rect">
            <a:avLst/>
          </a:prstGeom>
        </p:spPr>
      </p:pic>
      <p:sp>
        <p:nvSpPr>
          <p:cNvPr id="3" name="Titre 2"/>
          <p:cNvSpPr>
            <a:spLocks noGrp="1"/>
          </p:cNvSpPr>
          <p:nvPr>
            <p:ph type="title"/>
          </p:nvPr>
        </p:nvSpPr>
        <p:spPr/>
        <p:txBody>
          <a:bodyPr/>
          <a:lstStyle/>
          <a:p>
            <a:r>
              <a:rPr lang="en-US" dirty="0"/>
              <a:t>SC Link cryogenic instrumentation</a:t>
            </a:r>
            <a:endParaRPr lang="en-GB"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Espace réservé du contenu 3"/>
          <p:cNvSpPr txBox="1">
            <a:spLocks/>
          </p:cNvSpPr>
          <p:nvPr/>
        </p:nvSpPr>
        <p:spPr>
          <a:xfrm>
            <a:off x="299550" y="698225"/>
            <a:ext cx="8233976" cy="4344514"/>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000" dirty="0"/>
              <a:t>For a safe operation of SC Link system, during nominal operation but also during transients, dedicated instrumentation is required:</a:t>
            </a:r>
          </a:p>
          <a:p>
            <a:pPr lvl="1" algn="l"/>
            <a:r>
              <a:rPr lang="en-US" sz="1600" dirty="0"/>
              <a:t>Temperature transducers</a:t>
            </a:r>
          </a:p>
          <a:p>
            <a:pPr lvl="1" algn="l"/>
            <a:r>
              <a:rPr lang="en-US" sz="1600" dirty="0" err="1"/>
              <a:t>LHe</a:t>
            </a:r>
            <a:r>
              <a:rPr lang="en-US" sz="1600" dirty="0"/>
              <a:t> level gages</a:t>
            </a:r>
          </a:p>
          <a:p>
            <a:pPr lvl="1" algn="l"/>
            <a:r>
              <a:rPr lang="en-US" sz="1600" dirty="0"/>
              <a:t>Pressure gages</a:t>
            </a:r>
          </a:p>
          <a:p>
            <a:pPr lvl="1" algn="l"/>
            <a:r>
              <a:rPr lang="en-US" sz="1600" dirty="0"/>
              <a:t>Heaters</a:t>
            </a:r>
          </a:p>
          <a:p>
            <a:pPr lvl="1" algn="l"/>
            <a:r>
              <a:rPr lang="en-US" sz="1600" dirty="0"/>
              <a:t>He control valves (not part of SC Link)</a:t>
            </a:r>
          </a:p>
          <a:p>
            <a:pPr algn="l"/>
            <a:r>
              <a:rPr lang="en-US" sz="2000" dirty="0"/>
              <a:t>More details in next slides</a:t>
            </a:r>
          </a:p>
          <a:p>
            <a:pPr algn="l"/>
            <a:endParaRPr lang="en-US" sz="2600" dirty="0"/>
          </a:p>
          <a:p>
            <a:pPr marL="0" indent="0" algn="l">
              <a:buNone/>
            </a:pPr>
            <a:endParaRPr lang="en-US" sz="2600" dirty="0"/>
          </a:p>
        </p:txBody>
      </p:sp>
      <p:sp>
        <p:nvSpPr>
          <p:cNvPr id="9" name="TextBox 8">
            <a:extLst>
              <a:ext uri="{FF2B5EF4-FFF2-40B4-BE49-F238E27FC236}">
                <a16:creationId xmlns:a16="http://schemas.microsoft.com/office/drawing/2014/main" id="{7F8A5B34-93CA-4EE2-A968-98FFCDFB2CA1}"/>
              </a:ext>
            </a:extLst>
          </p:cNvPr>
          <p:cNvSpPr txBox="1"/>
          <p:nvPr/>
        </p:nvSpPr>
        <p:spPr>
          <a:xfrm>
            <a:off x="265802" y="3780922"/>
            <a:ext cx="3956282" cy="261610"/>
          </a:xfrm>
          <a:prstGeom prst="rect">
            <a:avLst/>
          </a:prstGeom>
          <a:noFill/>
        </p:spPr>
        <p:txBody>
          <a:bodyPr wrap="square">
            <a:spAutoFit/>
          </a:bodyPr>
          <a:lstStyle/>
          <a:p>
            <a:pPr algn="l"/>
            <a:r>
              <a:rPr lang="en-US" sz="1100" b="1" i="1" dirty="0"/>
              <a:t>P&amp;I Diagram of IT String =&gt;</a:t>
            </a:r>
            <a:r>
              <a:rPr lang="en-US" sz="1100" b="1" i="1" dirty="0">
                <a:solidFill>
                  <a:srgbClr val="00B0F0"/>
                </a:solidFill>
              </a:rPr>
              <a:t>EDMS 2244008  </a:t>
            </a:r>
          </a:p>
        </p:txBody>
      </p:sp>
      <p:sp>
        <p:nvSpPr>
          <p:cNvPr id="10" name="TextBox 9">
            <a:extLst>
              <a:ext uri="{FF2B5EF4-FFF2-40B4-BE49-F238E27FC236}">
                <a16:creationId xmlns:a16="http://schemas.microsoft.com/office/drawing/2014/main" id="{A01DCC1E-FCAC-4314-8062-2DE2D5BA0B7B}"/>
              </a:ext>
            </a:extLst>
          </p:cNvPr>
          <p:cNvSpPr txBox="1"/>
          <p:nvPr/>
        </p:nvSpPr>
        <p:spPr>
          <a:xfrm>
            <a:off x="216044" y="3994957"/>
            <a:ext cx="3992794" cy="430887"/>
          </a:xfrm>
          <a:prstGeom prst="rect">
            <a:avLst/>
          </a:prstGeom>
          <a:noFill/>
        </p:spPr>
        <p:txBody>
          <a:bodyPr wrap="square">
            <a:spAutoFit/>
          </a:bodyPr>
          <a:lstStyle/>
          <a:p>
            <a:r>
              <a:rPr lang="en-GB" sz="1100" b="1" i="1" dirty="0"/>
              <a:t>Engineering Specification: Instrumentation of the Cold Powering System </a:t>
            </a:r>
            <a:r>
              <a:rPr lang="en-GB" sz="1100" b="1" i="1" dirty="0">
                <a:solidFill>
                  <a:srgbClr val="00B0F0"/>
                </a:solidFill>
              </a:rPr>
              <a:t>EDMS </a:t>
            </a:r>
            <a:r>
              <a:rPr lang="en-US" sz="1100" b="1" i="1" dirty="0">
                <a:solidFill>
                  <a:srgbClr val="00B0F0"/>
                </a:solidFill>
              </a:rPr>
              <a:t>2512704 </a:t>
            </a:r>
            <a:r>
              <a:rPr lang="en-US" sz="1100" b="1" i="1" dirty="0"/>
              <a:t>and </a:t>
            </a:r>
            <a:r>
              <a:rPr lang="en-US" sz="1100" b="1" i="1" dirty="0">
                <a:solidFill>
                  <a:srgbClr val="00B0F0"/>
                </a:solidFill>
              </a:rPr>
              <a:t>2591698</a:t>
            </a:r>
          </a:p>
        </p:txBody>
      </p:sp>
    </p:spTree>
    <p:extLst>
      <p:ext uri="{BB962C8B-B14F-4D97-AF65-F5344CB8AC3E}">
        <p14:creationId xmlns:p14="http://schemas.microsoft.com/office/powerpoint/2010/main" val="667573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65D38A-5430-36D9-5F71-76B1AC8F3FD3}"/>
              </a:ext>
            </a:extLst>
          </p:cNvPr>
          <p:cNvPicPr>
            <a:picLocks noChangeAspect="1"/>
          </p:cNvPicPr>
          <p:nvPr/>
        </p:nvPicPr>
        <p:blipFill>
          <a:blip r:embed="rId2"/>
          <a:stretch>
            <a:fillRect/>
          </a:stretch>
        </p:blipFill>
        <p:spPr>
          <a:xfrm>
            <a:off x="5868144" y="1177740"/>
            <a:ext cx="3227314" cy="1808715"/>
          </a:xfrm>
          <a:prstGeom prst="rect">
            <a:avLst/>
          </a:prstGeom>
        </p:spPr>
      </p:pic>
      <p:sp>
        <p:nvSpPr>
          <p:cNvPr id="2" name="Rectangle 1"/>
          <p:cNvSpPr/>
          <p:nvPr/>
        </p:nvSpPr>
        <p:spPr>
          <a:xfrm>
            <a:off x="5005169" y="2178509"/>
            <a:ext cx="588068" cy="98757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itre 2"/>
          <p:cNvSpPr>
            <a:spLocks noGrp="1"/>
          </p:cNvSpPr>
          <p:nvPr>
            <p:ph type="title"/>
          </p:nvPr>
        </p:nvSpPr>
        <p:spPr/>
        <p:txBody>
          <a:bodyPr/>
          <a:lstStyle/>
          <a:p>
            <a:r>
              <a:rPr lang="en-US" dirty="0"/>
              <a:t>Cryogenic instrumentation of DFX </a:t>
            </a:r>
            <a:endParaRPr lang="en-GB"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Espace réservé du contenu 3"/>
          <p:cNvSpPr txBox="1">
            <a:spLocks/>
          </p:cNvSpPr>
          <p:nvPr/>
        </p:nvSpPr>
        <p:spPr>
          <a:xfrm>
            <a:off x="396672" y="771550"/>
            <a:ext cx="5688632" cy="3923934"/>
          </a:xfrm>
          <a:prstGeom prst="rect">
            <a:avLst/>
          </a:prstGeom>
        </p:spPr>
        <p:txBody>
          <a:bodyPr>
            <a:normAutofit fontScale="70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2900" b="1" dirty="0"/>
              <a:t>Cryogenic instrumentation of DFX :</a:t>
            </a:r>
          </a:p>
          <a:p>
            <a:pPr algn="l"/>
            <a:r>
              <a:rPr lang="en-US" sz="2600" b="1" dirty="0"/>
              <a:t>8 Thermal transducers (TT)</a:t>
            </a:r>
            <a:r>
              <a:rPr lang="en-US" sz="2600" dirty="0"/>
              <a:t> </a:t>
            </a:r>
          </a:p>
          <a:p>
            <a:pPr lvl="1" algn="l"/>
            <a:r>
              <a:rPr lang="en-US" sz="2200" dirty="0"/>
              <a:t>2 in vacuum attached to He vessel (</a:t>
            </a:r>
            <a:r>
              <a:rPr lang="en-US" sz="2200" dirty="0" err="1"/>
              <a:t>Cernox</a:t>
            </a:r>
            <a:r>
              <a:rPr lang="en-US" sz="2200" dirty="0"/>
              <a:t>)</a:t>
            </a:r>
          </a:p>
          <a:p>
            <a:pPr lvl="1" algn="l"/>
            <a:r>
              <a:rPr lang="en-US" sz="2200" dirty="0"/>
              <a:t>4 in the splice box (He vessel) (</a:t>
            </a:r>
            <a:r>
              <a:rPr lang="en-US" sz="2200" dirty="0" err="1"/>
              <a:t>Cernox</a:t>
            </a:r>
            <a:r>
              <a:rPr lang="en-US" sz="2200" dirty="0"/>
              <a:t>)</a:t>
            </a:r>
          </a:p>
          <a:p>
            <a:pPr lvl="1" algn="l"/>
            <a:r>
              <a:rPr lang="en-US" sz="2200" dirty="0"/>
              <a:t>2 temperature sensors attached to the resistive heaters </a:t>
            </a:r>
          </a:p>
          <a:p>
            <a:pPr algn="l"/>
            <a:r>
              <a:rPr lang="en-US" sz="2600" b="1" dirty="0"/>
              <a:t>5 Heaters</a:t>
            </a:r>
          </a:p>
          <a:p>
            <a:pPr lvl="1" algn="l"/>
            <a:r>
              <a:rPr lang="en-US" sz="2200" dirty="0"/>
              <a:t>1 </a:t>
            </a:r>
            <a:r>
              <a:rPr lang="en-US" sz="2200" dirty="0" err="1"/>
              <a:t>GHe</a:t>
            </a:r>
            <a:r>
              <a:rPr lang="en-US" sz="2200" dirty="0"/>
              <a:t>/</a:t>
            </a:r>
            <a:r>
              <a:rPr lang="en-US" sz="2200" dirty="0" err="1"/>
              <a:t>LHe</a:t>
            </a:r>
            <a:r>
              <a:rPr lang="en-US" sz="2200" dirty="0"/>
              <a:t> Heat exchanger</a:t>
            </a:r>
          </a:p>
          <a:p>
            <a:pPr lvl="1" algn="l"/>
            <a:r>
              <a:rPr lang="en-US" sz="2200" dirty="0"/>
              <a:t>2 resistive Heaters in external bath </a:t>
            </a:r>
          </a:p>
          <a:p>
            <a:pPr lvl="1" algn="l"/>
            <a:r>
              <a:rPr lang="en-US" sz="2200" dirty="0"/>
              <a:t>2 resistive Heaters in the lower bath</a:t>
            </a:r>
          </a:p>
          <a:p>
            <a:pPr algn="l"/>
            <a:r>
              <a:rPr lang="en-US" sz="2600" b="1" dirty="0"/>
              <a:t>1 He pressure gage</a:t>
            </a:r>
            <a:endParaRPr lang="en-US" sz="2600" dirty="0"/>
          </a:p>
          <a:p>
            <a:pPr algn="l"/>
            <a:r>
              <a:rPr lang="en-US" sz="2600" b="1" dirty="0"/>
              <a:t>1 He delta P gage </a:t>
            </a:r>
            <a:r>
              <a:rPr lang="en-US" sz="2600" dirty="0"/>
              <a:t>to measure level of liquid in the fountain</a:t>
            </a:r>
          </a:p>
          <a:p>
            <a:pPr algn="l"/>
            <a:r>
              <a:rPr lang="en-US" sz="2600" b="1" dirty="0"/>
              <a:t>Two </a:t>
            </a:r>
            <a:r>
              <a:rPr lang="en-US" sz="2600" b="1" dirty="0" err="1"/>
              <a:t>LHe</a:t>
            </a:r>
            <a:r>
              <a:rPr lang="en-US" sz="2600" b="1" dirty="0"/>
              <a:t> level </a:t>
            </a:r>
            <a:r>
              <a:rPr lang="en-US" sz="2600" dirty="0"/>
              <a:t>transducers</a:t>
            </a:r>
          </a:p>
          <a:p>
            <a:pPr algn="l"/>
            <a:r>
              <a:rPr lang="en-US" sz="2600" b="1" dirty="0" err="1"/>
              <a:t>Cryo</a:t>
            </a:r>
            <a:r>
              <a:rPr lang="en-US" sz="2600" b="1" dirty="0"/>
              <a:t> control valves </a:t>
            </a:r>
            <a:r>
              <a:rPr lang="en-US" sz="2600" dirty="0"/>
              <a:t>are part of </a:t>
            </a:r>
            <a:r>
              <a:rPr lang="en-US" sz="2600" dirty="0" err="1"/>
              <a:t>cryo</a:t>
            </a:r>
            <a:r>
              <a:rPr lang="en-US" sz="2600" dirty="0"/>
              <a:t> jumper</a:t>
            </a:r>
          </a:p>
          <a:p>
            <a:pPr algn="l"/>
            <a:endParaRPr lang="en-US" sz="2600" dirty="0"/>
          </a:p>
          <a:p>
            <a:pPr algn="l"/>
            <a:endParaRPr lang="en-US" sz="2600" dirty="0"/>
          </a:p>
          <a:p>
            <a:pPr algn="l"/>
            <a:endParaRPr lang="en-US" sz="2600" dirty="0"/>
          </a:p>
          <a:p>
            <a:pPr algn="l"/>
            <a:endParaRPr lang="en-US" sz="2600" dirty="0"/>
          </a:p>
          <a:p>
            <a:pPr algn="l"/>
            <a:endParaRPr lang="en-US" sz="2600" dirty="0"/>
          </a:p>
          <a:p>
            <a:pPr algn="l"/>
            <a:endParaRPr lang="en-US" sz="2600" dirty="0"/>
          </a:p>
          <a:p>
            <a:pPr algn="l"/>
            <a:endParaRPr lang="en-US" dirty="0"/>
          </a:p>
        </p:txBody>
      </p:sp>
      <p:sp>
        <p:nvSpPr>
          <p:cNvPr id="9" name="Rectangle 8"/>
          <p:cNvSpPr/>
          <p:nvPr/>
        </p:nvSpPr>
        <p:spPr>
          <a:xfrm>
            <a:off x="6363101" y="575271"/>
            <a:ext cx="2503699" cy="338554"/>
          </a:xfrm>
          <a:prstGeom prst="rect">
            <a:avLst/>
          </a:prstGeom>
        </p:spPr>
        <p:txBody>
          <a:bodyPr wrap="none">
            <a:spAutoFit/>
          </a:bodyPr>
          <a:lstStyle/>
          <a:p>
            <a:r>
              <a:rPr lang="en-US" sz="1600" b="1" dirty="0"/>
              <a:t>Splice box (MgB</a:t>
            </a:r>
            <a:r>
              <a:rPr lang="en-US" sz="1600" b="1" baseline="-25000" dirty="0"/>
              <a:t>2</a:t>
            </a:r>
            <a:r>
              <a:rPr lang="en-US" sz="1600" b="1" dirty="0"/>
              <a:t>/</a:t>
            </a:r>
            <a:r>
              <a:rPr lang="en-US" sz="1600" b="1" dirty="0" err="1"/>
              <a:t>Nb-Ti</a:t>
            </a:r>
            <a:r>
              <a:rPr lang="en-US" sz="1600" b="1" dirty="0"/>
              <a:t>)</a:t>
            </a:r>
            <a:endParaRPr lang="en-GB" sz="1600" b="1" dirty="0"/>
          </a:p>
        </p:txBody>
      </p:sp>
      <p:cxnSp>
        <p:nvCxnSpPr>
          <p:cNvPr id="13" name="Straight Arrow Connector 12"/>
          <p:cNvCxnSpPr>
            <a:cxnSpLocks/>
          </p:cNvCxnSpPr>
          <p:nvPr/>
        </p:nvCxnSpPr>
        <p:spPr>
          <a:xfrm flipH="1">
            <a:off x="7665928" y="1013730"/>
            <a:ext cx="85889" cy="641672"/>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8282E5D9-A597-4572-9831-0A7B27F223B4}"/>
              </a:ext>
            </a:extLst>
          </p:cNvPr>
          <p:cNvPicPr>
            <a:picLocks noChangeAspect="1"/>
          </p:cNvPicPr>
          <p:nvPr/>
        </p:nvPicPr>
        <p:blipFill>
          <a:blip r:embed="rId4"/>
          <a:stretch>
            <a:fillRect/>
          </a:stretch>
        </p:blipFill>
        <p:spPr>
          <a:xfrm>
            <a:off x="6052378" y="3166088"/>
            <a:ext cx="2612473" cy="1736735"/>
          </a:xfrm>
          <a:prstGeom prst="rect">
            <a:avLst/>
          </a:prstGeom>
        </p:spPr>
      </p:pic>
      <p:sp>
        <p:nvSpPr>
          <p:cNvPr id="17" name="TextBox 16">
            <a:extLst>
              <a:ext uri="{FF2B5EF4-FFF2-40B4-BE49-F238E27FC236}">
                <a16:creationId xmlns:a16="http://schemas.microsoft.com/office/drawing/2014/main" id="{B687097A-B7DF-44A5-B85B-82FE1E4F43CE}"/>
              </a:ext>
            </a:extLst>
          </p:cNvPr>
          <p:cNvSpPr txBox="1"/>
          <p:nvPr/>
        </p:nvSpPr>
        <p:spPr>
          <a:xfrm>
            <a:off x="4974900" y="4917910"/>
            <a:ext cx="4572000" cy="246221"/>
          </a:xfrm>
          <a:prstGeom prst="rect">
            <a:avLst/>
          </a:prstGeom>
          <a:noFill/>
        </p:spPr>
        <p:txBody>
          <a:bodyPr wrap="square">
            <a:spAutoFit/>
          </a:bodyPr>
          <a:lstStyle/>
          <a:p>
            <a:r>
              <a:rPr lang="en-US" sz="1000" b="1" i="1" dirty="0"/>
              <a:t>HL-LHC IT STRING SQXL - P&amp;I DIAGRAM, </a:t>
            </a:r>
            <a:r>
              <a:rPr lang="en-US" sz="1000" b="1" i="1" dirty="0">
                <a:solidFill>
                  <a:srgbClr val="00B0F0"/>
                </a:solidFill>
              </a:rPr>
              <a:t>EDMS 2244008</a:t>
            </a:r>
          </a:p>
        </p:txBody>
      </p:sp>
    </p:spTree>
    <p:extLst>
      <p:ext uri="{BB962C8B-B14F-4D97-AF65-F5344CB8AC3E}">
        <p14:creationId xmlns:p14="http://schemas.microsoft.com/office/powerpoint/2010/main" val="364444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26229A-5486-F309-BC6A-57CDA857CAC4}"/>
              </a:ext>
            </a:extLst>
          </p:cNvPr>
          <p:cNvPicPr>
            <a:picLocks noChangeAspect="1"/>
          </p:cNvPicPr>
          <p:nvPr/>
        </p:nvPicPr>
        <p:blipFill>
          <a:blip r:embed="rId2"/>
          <a:stretch>
            <a:fillRect/>
          </a:stretch>
        </p:blipFill>
        <p:spPr>
          <a:xfrm>
            <a:off x="5724128" y="1518221"/>
            <a:ext cx="3499024" cy="1313037"/>
          </a:xfrm>
          <a:prstGeom prst="rect">
            <a:avLst/>
          </a:prstGeom>
        </p:spPr>
      </p:pic>
      <p:sp>
        <p:nvSpPr>
          <p:cNvPr id="3" name="Titre 2"/>
          <p:cNvSpPr>
            <a:spLocks noGrp="1"/>
          </p:cNvSpPr>
          <p:nvPr>
            <p:ph type="title"/>
          </p:nvPr>
        </p:nvSpPr>
        <p:spPr/>
        <p:txBody>
          <a:bodyPr/>
          <a:lstStyle/>
          <a:p>
            <a:r>
              <a:rPr lang="en-US" dirty="0"/>
              <a:t>Cryogenic instrumentation of DFM </a:t>
            </a:r>
            <a:endParaRPr lang="en-GB"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Espace réservé du contenu 3"/>
          <p:cNvSpPr txBox="1">
            <a:spLocks/>
          </p:cNvSpPr>
          <p:nvPr/>
        </p:nvSpPr>
        <p:spPr>
          <a:xfrm>
            <a:off x="396672" y="771550"/>
            <a:ext cx="5688632" cy="3923934"/>
          </a:xfrm>
          <a:prstGeom prst="rect">
            <a:avLst/>
          </a:prstGeom>
        </p:spPr>
        <p:txBody>
          <a:bodyPr>
            <a:normAutofit fontScale="70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2900" b="1" dirty="0"/>
              <a:t>Cryogenic instrumentation of DFM :</a:t>
            </a:r>
          </a:p>
          <a:p>
            <a:pPr algn="l"/>
            <a:r>
              <a:rPr lang="en-US" sz="2600" b="1" dirty="0"/>
              <a:t>9 Thermal transducers (TT)</a:t>
            </a:r>
            <a:r>
              <a:rPr lang="en-US" sz="2600" dirty="0"/>
              <a:t> </a:t>
            </a:r>
          </a:p>
          <a:p>
            <a:pPr lvl="1" algn="l"/>
            <a:r>
              <a:rPr lang="en-US" sz="2200" dirty="0"/>
              <a:t>3 in vacuum attached to He vessel (</a:t>
            </a:r>
            <a:r>
              <a:rPr lang="en-US" sz="2200" dirty="0" err="1"/>
              <a:t>Cernox</a:t>
            </a:r>
            <a:r>
              <a:rPr lang="en-US" sz="2200" dirty="0"/>
              <a:t>)</a:t>
            </a:r>
          </a:p>
          <a:p>
            <a:pPr lvl="1" algn="l"/>
            <a:r>
              <a:rPr lang="en-US" sz="2200" dirty="0"/>
              <a:t>4 in the splice box (He vessel) (</a:t>
            </a:r>
            <a:r>
              <a:rPr lang="en-US" sz="2200" dirty="0" err="1"/>
              <a:t>Cernox</a:t>
            </a:r>
            <a:r>
              <a:rPr lang="en-US" sz="2200" dirty="0"/>
              <a:t>)</a:t>
            </a:r>
          </a:p>
          <a:p>
            <a:pPr lvl="1" algn="l"/>
            <a:r>
              <a:rPr lang="en-US" sz="2200" dirty="0"/>
              <a:t>2 temperature sensors attached to the resistive heaters </a:t>
            </a:r>
          </a:p>
          <a:p>
            <a:pPr algn="l"/>
            <a:r>
              <a:rPr lang="en-US" sz="2600" b="1" dirty="0"/>
              <a:t>5 Heaters</a:t>
            </a:r>
          </a:p>
          <a:p>
            <a:pPr lvl="1" algn="l"/>
            <a:r>
              <a:rPr lang="en-US" sz="2200" dirty="0"/>
              <a:t>1 </a:t>
            </a:r>
            <a:r>
              <a:rPr lang="en-US" sz="2200" dirty="0" err="1"/>
              <a:t>GHe</a:t>
            </a:r>
            <a:r>
              <a:rPr lang="en-US" sz="2200" dirty="0"/>
              <a:t>/</a:t>
            </a:r>
            <a:r>
              <a:rPr lang="en-US" sz="2200" dirty="0" err="1"/>
              <a:t>LHe</a:t>
            </a:r>
            <a:r>
              <a:rPr lang="en-US" sz="2200" dirty="0"/>
              <a:t> Heat exchanger</a:t>
            </a:r>
          </a:p>
          <a:p>
            <a:pPr lvl="1" algn="l"/>
            <a:r>
              <a:rPr lang="en-US" sz="2200" dirty="0"/>
              <a:t>2 resistive Heaters in external bath (includes 1 spare)</a:t>
            </a:r>
          </a:p>
          <a:p>
            <a:pPr lvl="1" algn="l"/>
            <a:r>
              <a:rPr lang="en-US" sz="2200" dirty="0"/>
              <a:t>2 resistive heater in the lower bath (includes 1 spare)</a:t>
            </a:r>
          </a:p>
          <a:p>
            <a:pPr algn="l"/>
            <a:r>
              <a:rPr lang="en-US" sz="2600" b="1" dirty="0"/>
              <a:t>1 He pressure gage</a:t>
            </a:r>
            <a:endParaRPr lang="en-US" sz="2600" dirty="0"/>
          </a:p>
          <a:p>
            <a:pPr algn="l"/>
            <a:r>
              <a:rPr lang="en-US" sz="2600" b="1" dirty="0"/>
              <a:t>Two </a:t>
            </a:r>
            <a:r>
              <a:rPr lang="en-US" sz="2600" b="1" dirty="0" err="1"/>
              <a:t>LHe</a:t>
            </a:r>
            <a:r>
              <a:rPr lang="en-US" sz="2600" b="1" dirty="0"/>
              <a:t> level </a:t>
            </a:r>
            <a:r>
              <a:rPr lang="en-US" sz="2600" dirty="0"/>
              <a:t>transducers</a:t>
            </a:r>
          </a:p>
          <a:p>
            <a:pPr algn="l"/>
            <a:r>
              <a:rPr lang="en-US" sz="2600" b="1" dirty="0" err="1"/>
              <a:t>Cryo</a:t>
            </a:r>
            <a:r>
              <a:rPr lang="en-US" sz="2600" b="1" dirty="0"/>
              <a:t> control valves </a:t>
            </a:r>
            <a:r>
              <a:rPr lang="en-US" sz="2600" dirty="0"/>
              <a:t>are part of </a:t>
            </a:r>
            <a:r>
              <a:rPr lang="en-US" sz="2600" dirty="0" err="1"/>
              <a:t>cryo</a:t>
            </a:r>
            <a:r>
              <a:rPr lang="en-US" sz="2600" dirty="0"/>
              <a:t> jumper</a:t>
            </a:r>
          </a:p>
          <a:p>
            <a:pPr algn="l"/>
            <a:endParaRPr lang="en-US" sz="2600" dirty="0"/>
          </a:p>
          <a:p>
            <a:pPr algn="l"/>
            <a:endParaRPr lang="en-US" sz="2600" dirty="0"/>
          </a:p>
          <a:p>
            <a:pPr algn="l"/>
            <a:endParaRPr lang="en-US" sz="2600" dirty="0"/>
          </a:p>
          <a:p>
            <a:pPr algn="l"/>
            <a:endParaRPr lang="en-US" sz="2600" dirty="0"/>
          </a:p>
          <a:p>
            <a:pPr algn="l"/>
            <a:endParaRPr lang="en-US" sz="2600" dirty="0"/>
          </a:p>
          <a:p>
            <a:pPr algn="l"/>
            <a:endParaRPr lang="en-US" sz="2600" dirty="0"/>
          </a:p>
          <a:p>
            <a:pPr algn="l"/>
            <a:endParaRPr lang="en-US" dirty="0"/>
          </a:p>
        </p:txBody>
      </p:sp>
      <p:sp>
        <p:nvSpPr>
          <p:cNvPr id="9" name="Rectangle 8"/>
          <p:cNvSpPr/>
          <p:nvPr/>
        </p:nvSpPr>
        <p:spPr>
          <a:xfrm>
            <a:off x="6156176" y="721045"/>
            <a:ext cx="2503699" cy="338554"/>
          </a:xfrm>
          <a:prstGeom prst="rect">
            <a:avLst/>
          </a:prstGeom>
        </p:spPr>
        <p:txBody>
          <a:bodyPr wrap="none">
            <a:spAutoFit/>
          </a:bodyPr>
          <a:lstStyle/>
          <a:p>
            <a:r>
              <a:rPr lang="en-US" sz="1600" b="1" dirty="0"/>
              <a:t>Splice box (MgB</a:t>
            </a:r>
            <a:r>
              <a:rPr lang="en-US" sz="1600" b="1" baseline="-25000" dirty="0"/>
              <a:t>2</a:t>
            </a:r>
            <a:r>
              <a:rPr lang="en-US" sz="1600" b="1" dirty="0"/>
              <a:t>/</a:t>
            </a:r>
            <a:r>
              <a:rPr lang="en-US" sz="1600" b="1" dirty="0" err="1"/>
              <a:t>Nb-Ti</a:t>
            </a:r>
            <a:r>
              <a:rPr lang="en-US" sz="1600" b="1" dirty="0"/>
              <a:t>)</a:t>
            </a:r>
            <a:endParaRPr lang="en-GB" sz="1600" b="1" dirty="0"/>
          </a:p>
        </p:txBody>
      </p:sp>
      <p:cxnSp>
        <p:nvCxnSpPr>
          <p:cNvPr id="13" name="Straight Arrow Connector 12"/>
          <p:cNvCxnSpPr>
            <a:cxnSpLocks/>
          </p:cNvCxnSpPr>
          <p:nvPr/>
        </p:nvCxnSpPr>
        <p:spPr>
          <a:xfrm flipH="1">
            <a:off x="7259307" y="1152166"/>
            <a:ext cx="85890" cy="909893"/>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a:xfrm>
            <a:off x="1905000" y="4802175"/>
            <a:ext cx="6627000" cy="270000"/>
          </a:xfrm>
        </p:spPr>
        <p:txBody>
          <a:bodyPr/>
          <a:lstStyle/>
          <a:p>
            <a:r>
              <a:rPr lang="en-GB" noProof="0" dirty="0"/>
              <a:t>12th Annual HL LHC meeting 19-22 Sept 2022</a:t>
            </a:r>
          </a:p>
        </p:txBody>
      </p:sp>
    </p:spTree>
    <p:extLst>
      <p:ext uri="{BB962C8B-B14F-4D97-AF65-F5344CB8AC3E}">
        <p14:creationId xmlns:p14="http://schemas.microsoft.com/office/powerpoint/2010/main" val="192558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20588" y="164482"/>
            <a:ext cx="8892479" cy="540000"/>
          </a:xfrm>
        </p:spPr>
        <p:txBody>
          <a:bodyPr/>
          <a:lstStyle/>
          <a:p>
            <a:r>
              <a:rPr lang="en-US" dirty="0"/>
              <a:t>Cryogenic instrumentation of DFH and leads </a:t>
            </a:r>
            <a:endParaRPr lang="en-GB" dirty="0"/>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6" name="Espace réservé du contenu 3"/>
          <p:cNvSpPr txBox="1">
            <a:spLocks/>
          </p:cNvSpPr>
          <p:nvPr/>
        </p:nvSpPr>
        <p:spPr>
          <a:xfrm>
            <a:off x="328437" y="811492"/>
            <a:ext cx="4624371" cy="3800524"/>
          </a:xfrm>
          <a:prstGeom prst="rect">
            <a:avLst/>
          </a:prstGeom>
        </p:spPr>
        <p:txBody>
          <a:bodyPr>
            <a:normAutofit fontScale="925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b="1" dirty="0"/>
              <a:t>Instrumentation of DFH</a:t>
            </a:r>
          </a:p>
          <a:p>
            <a:pPr lvl="1" algn="l"/>
            <a:r>
              <a:rPr lang="en-US" sz="1800" b="1" dirty="0"/>
              <a:t>1 active </a:t>
            </a:r>
            <a:r>
              <a:rPr lang="en-US" sz="1800" dirty="0"/>
              <a:t>and </a:t>
            </a:r>
            <a:r>
              <a:rPr lang="en-US" sz="1800" b="1" dirty="0"/>
              <a:t>1 spare Thermal Transducers</a:t>
            </a:r>
            <a:r>
              <a:rPr lang="en-US" sz="1800" dirty="0"/>
              <a:t> (TT) </a:t>
            </a:r>
            <a:r>
              <a:rPr lang="en-US" sz="1800" dirty="0" err="1"/>
              <a:t>Cernox</a:t>
            </a:r>
            <a:r>
              <a:rPr lang="en-US" sz="1800" dirty="0"/>
              <a:t> per MgB</a:t>
            </a:r>
            <a:r>
              <a:rPr lang="en-US" sz="1800" baseline="-25000" dirty="0"/>
              <a:t>2</a:t>
            </a:r>
            <a:r>
              <a:rPr lang="en-US" sz="1800" dirty="0"/>
              <a:t>/HTS splice</a:t>
            </a:r>
          </a:p>
          <a:p>
            <a:pPr lvl="1" algn="l"/>
            <a:r>
              <a:rPr lang="en-US" sz="1800" b="1" dirty="0"/>
              <a:t>1 active </a:t>
            </a:r>
            <a:r>
              <a:rPr lang="en-US" sz="1800" dirty="0"/>
              <a:t>and </a:t>
            </a:r>
            <a:r>
              <a:rPr lang="en-US" sz="1800" b="1" dirty="0"/>
              <a:t>1 spare Thermal Transducers </a:t>
            </a:r>
            <a:r>
              <a:rPr lang="en-US" sz="1800" dirty="0"/>
              <a:t>(TT) </a:t>
            </a:r>
            <a:r>
              <a:rPr lang="en-US" sz="1800" dirty="0" err="1"/>
              <a:t>Cernox</a:t>
            </a:r>
            <a:r>
              <a:rPr lang="en-US" sz="1800" dirty="0"/>
              <a:t> In GHe</a:t>
            </a:r>
          </a:p>
          <a:p>
            <a:pPr lvl="1" algn="l"/>
            <a:r>
              <a:rPr lang="en-US" sz="1800" b="1" dirty="0"/>
              <a:t>1 He pressure gage</a:t>
            </a:r>
            <a:r>
              <a:rPr lang="en-US" sz="1800" dirty="0"/>
              <a:t>, external to He tank </a:t>
            </a:r>
          </a:p>
          <a:p>
            <a:pPr algn="l"/>
            <a:r>
              <a:rPr lang="en-US" sz="2400" b="1" dirty="0"/>
              <a:t>Instrumentation of current leads</a:t>
            </a:r>
          </a:p>
          <a:p>
            <a:pPr lvl="1" algn="l"/>
            <a:r>
              <a:rPr lang="en-US" sz="1600" b="1" dirty="0"/>
              <a:t>Two active and one spare Thermal transducers </a:t>
            </a:r>
            <a:r>
              <a:rPr lang="en-US" sz="1700" b="1" dirty="0"/>
              <a:t>(PT 100) per current lead</a:t>
            </a:r>
          </a:p>
          <a:p>
            <a:pPr algn="l">
              <a:buFont typeface="Wingdings" panose="05000000000000000000" pitchFamily="2" charset="2"/>
              <a:buChar char="Ø"/>
            </a:pPr>
            <a:endParaRPr lang="en-US" sz="3800" dirty="0"/>
          </a:p>
          <a:p>
            <a:pPr algn="l"/>
            <a:endParaRPr lang="en-US" sz="3800" dirty="0"/>
          </a:p>
          <a:p>
            <a:pPr algn="l"/>
            <a:endParaRPr lang="en-US" sz="2100" dirty="0"/>
          </a:p>
          <a:p>
            <a:pPr algn="l"/>
            <a:endParaRPr lang="en-US" sz="2100" dirty="0"/>
          </a:p>
          <a:p>
            <a:pPr algn="l"/>
            <a:endParaRPr lang="en-US" sz="2400" dirty="0"/>
          </a:p>
        </p:txBody>
      </p:sp>
      <p:sp>
        <p:nvSpPr>
          <p:cNvPr id="2" name="Footer Placeholder 1"/>
          <p:cNvSpPr>
            <a:spLocks noGrp="1"/>
          </p:cNvSpPr>
          <p:nvPr>
            <p:ph type="ftr" sz="quarter" idx="11"/>
          </p:nvPr>
        </p:nvSpPr>
        <p:spPr>
          <a:xfrm>
            <a:off x="2169754" y="4795869"/>
            <a:ext cx="6627000" cy="270000"/>
          </a:xfrm>
        </p:spPr>
        <p:txBody>
          <a:bodyPr/>
          <a:lstStyle/>
          <a:p>
            <a:r>
              <a:rPr lang="en-GB" noProof="0"/>
              <a:t>12th Annual HL LHC meeting 19-22 Sept 2022</a:t>
            </a:r>
            <a:endParaRPr lang="en-GB" noProof="0" dirty="0"/>
          </a:p>
        </p:txBody>
      </p:sp>
      <p:sp>
        <p:nvSpPr>
          <p:cNvPr id="24" name="TextBox 23">
            <a:extLst>
              <a:ext uri="{FF2B5EF4-FFF2-40B4-BE49-F238E27FC236}">
                <a16:creationId xmlns:a16="http://schemas.microsoft.com/office/drawing/2014/main" id="{D6746DD0-333B-4D21-AC8F-82431BAB7608}"/>
              </a:ext>
            </a:extLst>
          </p:cNvPr>
          <p:cNvSpPr txBox="1"/>
          <p:nvPr/>
        </p:nvSpPr>
        <p:spPr>
          <a:xfrm>
            <a:off x="5364088" y="4025337"/>
            <a:ext cx="4572000" cy="215444"/>
          </a:xfrm>
          <a:prstGeom prst="rect">
            <a:avLst/>
          </a:prstGeom>
          <a:noFill/>
        </p:spPr>
        <p:txBody>
          <a:bodyPr wrap="square">
            <a:spAutoFit/>
          </a:bodyPr>
          <a:lstStyle/>
          <a:p>
            <a:r>
              <a:rPr lang="en-US" sz="800" dirty="0"/>
              <a:t>HL-LHC IT STRING SQXL - P&amp;I DIAGRAM, EDMS 2244008</a:t>
            </a:r>
          </a:p>
        </p:txBody>
      </p:sp>
      <p:pic>
        <p:nvPicPr>
          <p:cNvPr id="10" name="Picture 9">
            <a:extLst>
              <a:ext uri="{FF2B5EF4-FFF2-40B4-BE49-F238E27FC236}">
                <a16:creationId xmlns:a16="http://schemas.microsoft.com/office/drawing/2014/main" id="{ADB55294-E0A2-4D73-A455-2F9C6B90B5FB}"/>
              </a:ext>
            </a:extLst>
          </p:cNvPr>
          <p:cNvPicPr>
            <a:picLocks noChangeAspect="1"/>
          </p:cNvPicPr>
          <p:nvPr/>
        </p:nvPicPr>
        <p:blipFill>
          <a:blip r:embed="rId3"/>
          <a:stretch>
            <a:fillRect/>
          </a:stretch>
        </p:blipFill>
        <p:spPr>
          <a:xfrm>
            <a:off x="5277420" y="670155"/>
            <a:ext cx="3545992" cy="3755680"/>
          </a:xfrm>
          <a:prstGeom prst="rect">
            <a:avLst/>
          </a:prstGeom>
        </p:spPr>
      </p:pic>
      <p:sp>
        <p:nvSpPr>
          <p:cNvPr id="25" name="TextBox 24">
            <a:extLst>
              <a:ext uri="{FF2B5EF4-FFF2-40B4-BE49-F238E27FC236}">
                <a16:creationId xmlns:a16="http://schemas.microsoft.com/office/drawing/2014/main" id="{583E3190-3988-4434-80EF-1376D5410242}"/>
              </a:ext>
            </a:extLst>
          </p:cNvPr>
          <p:cNvSpPr txBox="1"/>
          <p:nvPr/>
        </p:nvSpPr>
        <p:spPr>
          <a:xfrm>
            <a:off x="4944959" y="4610815"/>
            <a:ext cx="4572000" cy="261610"/>
          </a:xfrm>
          <a:prstGeom prst="rect">
            <a:avLst/>
          </a:prstGeom>
          <a:noFill/>
        </p:spPr>
        <p:txBody>
          <a:bodyPr wrap="square">
            <a:spAutoFit/>
          </a:bodyPr>
          <a:lstStyle/>
          <a:p>
            <a:r>
              <a:rPr lang="en-US" sz="1100" b="1" i="1" dirty="0"/>
              <a:t>HL-LHC IT STRING SQXL - P&amp;I DIAGRAM, </a:t>
            </a:r>
            <a:r>
              <a:rPr lang="en-US" sz="1100" b="1" i="1" dirty="0">
                <a:solidFill>
                  <a:srgbClr val="00B0F0"/>
                </a:solidFill>
              </a:rPr>
              <a:t>EDMS 2244008</a:t>
            </a:r>
          </a:p>
        </p:txBody>
      </p:sp>
    </p:spTree>
    <p:extLst>
      <p:ext uri="{BB962C8B-B14F-4D97-AF65-F5344CB8AC3E}">
        <p14:creationId xmlns:p14="http://schemas.microsoft.com/office/powerpoint/2010/main" val="182279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192B7E3-AA02-E630-B50C-A10F359F2D02}"/>
              </a:ext>
            </a:extLst>
          </p:cNvPr>
          <p:cNvGrpSpPr/>
          <p:nvPr/>
        </p:nvGrpSpPr>
        <p:grpSpPr>
          <a:xfrm>
            <a:off x="5913219" y="1707654"/>
            <a:ext cx="3068033" cy="2707146"/>
            <a:chOff x="5704727" y="1465705"/>
            <a:chExt cx="3351170" cy="2949095"/>
          </a:xfrm>
        </p:grpSpPr>
        <p:pic>
          <p:nvPicPr>
            <p:cNvPr id="1026" name="Picture 1" descr="Graphical user interface, diagram, application&#10;&#10;Description automatically generated">
              <a:extLst>
                <a:ext uri="{FF2B5EF4-FFF2-40B4-BE49-F238E27FC236}">
                  <a16:creationId xmlns:a16="http://schemas.microsoft.com/office/drawing/2014/main" id="{54F655D4-0FDC-474C-8B24-B591B95BBB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3061"/>
            <a:stretch/>
          </p:blipFill>
          <p:spPr bwMode="auto">
            <a:xfrm>
              <a:off x="5704727" y="1465705"/>
              <a:ext cx="3351170" cy="2949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4047C657-B76D-8F80-0CB9-9CCB095002F7}"/>
                </a:ext>
              </a:extLst>
            </p:cNvPr>
            <p:cNvSpPr/>
            <p:nvPr/>
          </p:nvSpPr>
          <p:spPr>
            <a:xfrm>
              <a:off x="5704727" y="1563638"/>
              <a:ext cx="739481" cy="68456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 name="Titre 2"/>
          <p:cNvSpPr>
            <a:spLocks noGrp="1"/>
          </p:cNvSpPr>
          <p:nvPr>
            <p:ph type="title"/>
          </p:nvPr>
        </p:nvSpPr>
        <p:spPr/>
        <p:txBody>
          <a:bodyPr/>
          <a:lstStyle/>
          <a:p>
            <a:r>
              <a:rPr lang="en-US" dirty="0"/>
              <a:t>Vacuum instrumentation</a:t>
            </a:r>
            <a:endParaRPr lang="en-GB"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
        <p:nvSpPr>
          <p:cNvPr id="6" name="Espace réservé du contenu 3"/>
          <p:cNvSpPr txBox="1">
            <a:spLocks/>
          </p:cNvSpPr>
          <p:nvPr/>
        </p:nvSpPr>
        <p:spPr>
          <a:xfrm>
            <a:off x="185292" y="728700"/>
            <a:ext cx="6042892" cy="3835240"/>
          </a:xfrm>
          <a:prstGeom prst="rect">
            <a:avLst/>
          </a:prstGeom>
        </p:spPr>
        <p:txBody>
          <a:bodyPr>
            <a:normAutofit fontScale="92500"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200" dirty="0"/>
              <a:t>The cold powering chain of each SC Link system is made of three vacuum volumes as defined in </a:t>
            </a:r>
            <a:r>
              <a:rPr lang="en-US" sz="2200" dirty="0">
                <a:solidFill>
                  <a:srgbClr val="0093BE"/>
                </a:solidFill>
              </a:rPr>
              <a:t>EDMS1824906</a:t>
            </a:r>
            <a:r>
              <a:rPr lang="en-US" sz="2200" dirty="0"/>
              <a:t>: </a:t>
            </a:r>
            <a:r>
              <a:rPr lang="en-US" sz="2200" b="1" dirty="0"/>
              <a:t>DFX(M)</a:t>
            </a:r>
            <a:r>
              <a:rPr lang="en-US" sz="2200" dirty="0"/>
              <a:t>, </a:t>
            </a:r>
            <a:r>
              <a:rPr lang="en-US" sz="2200" b="1" dirty="0"/>
              <a:t>DSH</a:t>
            </a:r>
            <a:r>
              <a:rPr lang="en-US" sz="2200" dirty="0"/>
              <a:t> and </a:t>
            </a:r>
            <a:r>
              <a:rPr lang="en-US" sz="2200" b="1" dirty="0"/>
              <a:t>DFHX(M)</a:t>
            </a:r>
            <a:r>
              <a:rPr lang="en-US" sz="2200" dirty="0"/>
              <a:t> </a:t>
            </a:r>
          </a:p>
          <a:p>
            <a:pPr algn="l"/>
            <a:r>
              <a:rPr lang="en-GB" sz="2200" dirty="0"/>
              <a:t>The DFX(M) and DFHX(M) vacuum vessels will be equipped with vacuum ports (</a:t>
            </a:r>
            <a:r>
              <a:rPr lang="en-GB" sz="2200" dirty="0">
                <a:solidFill>
                  <a:srgbClr val="0093BE"/>
                </a:solidFill>
              </a:rPr>
              <a:t>EDMS 2157597</a:t>
            </a:r>
            <a:r>
              <a:rPr lang="en-GB" sz="2200" dirty="0"/>
              <a:t>) use to plug pumping units and/or vacuum instrumentation </a:t>
            </a:r>
          </a:p>
          <a:p>
            <a:pPr algn="l"/>
            <a:r>
              <a:rPr lang="en-US" sz="2200" dirty="0"/>
              <a:t>All the vacuum instrumentation (Pirani, Penning and membrane gauge) will be external to the DFX vacuum vessel (attached to ports)</a:t>
            </a:r>
          </a:p>
          <a:p>
            <a:pPr algn="l"/>
            <a:r>
              <a:rPr lang="en-US" sz="2200" dirty="0"/>
              <a:t>=&gt; </a:t>
            </a:r>
            <a:r>
              <a:rPr lang="en-US" sz="2200" b="1" dirty="0"/>
              <a:t>no  wiring in the vessel for vacuum instrumentation is required</a:t>
            </a:r>
            <a:endParaRPr lang="en-GB" sz="2600" b="1" dirty="0"/>
          </a:p>
          <a:p>
            <a:pPr algn="l"/>
            <a:endParaRPr lang="en-GB" sz="2600" dirty="0"/>
          </a:p>
          <a:p>
            <a:pPr lvl="1" algn="l"/>
            <a:endParaRPr lang="en-US" dirty="0"/>
          </a:p>
        </p:txBody>
      </p:sp>
      <p:sp>
        <p:nvSpPr>
          <p:cNvPr id="2" name="Rectangle 1"/>
          <p:cNvSpPr/>
          <p:nvPr/>
        </p:nvSpPr>
        <p:spPr>
          <a:xfrm>
            <a:off x="6780595" y="4307322"/>
            <a:ext cx="1749197" cy="369332"/>
          </a:xfrm>
          <a:prstGeom prst="rect">
            <a:avLst/>
          </a:prstGeom>
        </p:spPr>
        <p:txBody>
          <a:bodyPr wrap="none">
            <a:spAutoFit/>
          </a:bodyPr>
          <a:lstStyle/>
          <a:p>
            <a:r>
              <a:rPr lang="en-US" dirty="0">
                <a:solidFill>
                  <a:srgbClr val="00B0F0"/>
                </a:solidFill>
              </a:rPr>
              <a:t>EDMS1824906</a:t>
            </a:r>
            <a:endParaRPr lang="en-GB" dirty="0">
              <a:solidFill>
                <a:srgbClr val="00B0F0"/>
              </a:solidFill>
            </a:endParaRPr>
          </a:p>
        </p:txBody>
      </p:sp>
      <p:sp>
        <p:nvSpPr>
          <p:cNvPr id="5" name="Footer Placeholder 4">
            <a:extLst>
              <a:ext uri="{FF2B5EF4-FFF2-40B4-BE49-F238E27FC236}">
                <a16:creationId xmlns:a16="http://schemas.microsoft.com/office/drawing/2014/main" id="{170351A7-891F-4D42-ABF1-36926B2CFA01}"/>
              </a:ext>
            </a:extLst>
          </p:cNvPr>
          <p:cNvSpPr>
            <a:spLocks noGrp="1"/>
          </p:cNvSpPr>
          <p:nvPr>
            <p:ph type="ftr" sz="quarter" idx="11"/>
          </p:nvPr>
        </p:nvSpPr>
        <p:spPr/>
        <p:txBody>
          <a:bodyPr/>
          <a:lstStyle/>
          <a:p>
            <a:r>
              <a:rPr lang="en-GB" noProof="0"/>
              <a:t>12th Annual HL LHC meeting 19-22 Sept 2022</a:t>
            </a:r>
          </a:p>
        </p:txBody>
      </p:sp>
      <p:pic>
        <p:nvPicPr>
          <p:cNvPr id="4" name="Picture 1" descr="Graphical user interface, diagram, application&#10;&#10;Description automatically generated">
            <a:extLst>
              <a:ext uri="{FF2B5EF4-FFF2-40B4-BE49-F238E27FC236}">
                <a16:creationId xmlns:a16="http://schemas.microsoft.com/office/drawing/2014/main" id="{F0C7BB4A-CFAE-1A9B-C041-E6155928F4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633" r="36327" b="72837"/>
          <a:stretch/>
        </p:blipFill>
        <p:spPr bwMode="auto">
          <a:xfrm>
            <a:off x="7166936" y="2787774"/>
            <a:ext cx="1660093" cy="845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511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A2F94-F535-45E0-BD3C-EF259C5B261B}"/>
              </a:ext>
            </a:extLst>
          </p:cNvPr>
          <p:cNvSpPr>
            <a:spLocks noGrp="1"/>
          </p:cNvSpPr>
          <p:nvPr>
            <p:ph type="title"/>
          </p:nvPr>
        </p:nvSpPr>
        <p:spPr/>
        <p:txBody>
          <a:bodyPr/>
          <a:lstStyle/>
          <a:p>
            <a:r>
              <a:rPr lang="en-US" dirty="0"/>
              <a:t>Instrumentation Feedthroughs of SC-Link systems</a:t>
            </a:r>
          </a:p>
        </p:txBody>
      </p:sp>
      <p:sp>
        <p:nvSpPr>
          <p:cNvPr id="8" name="Espace réservé du contenu 3">
            <a:extLst>
              <a:ext uri="{FF2B5EF4-FFF2-40B4-BE49-F238E27FC236}">
                <a16:creationId xmlns:a16="http://schemas.microsoft.com/office/drawing/2014/main" id="{B65CB774-1B99-4A44-9A40-D8A5B2501F6A}"/>
              </a:ext>
            </a:extLst>
          </p:cNvPr>
          <p:cNvSpPr>
            <a:spLocks noGrp="1"/>
          </p:cNvSpPr>
          <p:nvPr>
            <p:ph sz="half" idx="2"/>
          </p:nvPr>
        </p:nvSpPr>
        <p:spPr>
          <a:xfrm>
            <a:off x="395536" y="762451"/>
            <a:ext cx="8651264" cy="3679200"/>
          </a:xfrm>
        </p:spPr>
        <p:txBody>
          <a:bodyPr>
            <a:normAutofit/>
          </a:bodyPr>
          <a:lstStyle/>
          <a:p>
            <a:pPr algn="l"/>
            <a:r>
              <a:rPr lang="en-US" sz="2800" dirty="0"/>
              <a:t>Feedthroughs located at three specific locations:</a:t>
            </a:r>
          </a:p>
          <a:p>
            <a:pPr lvl="1" algn="l"/>
            <a:r>
              <a:rPr lang="en-US" b="1" dirty="0"/>
              <a:t>DFX(M)</a:t>
            </a:r>
            <a:r>
              <a:rPr lang="en-US" dirty="0"/>
              <a:t>: </a:t>
            </a:r>
            <a:r>
              <a:rPr lang="en-US" dirty="0" err="1"/>
              <a:t>Vtaps</a:t>
            </a:r>
            <a:r>
              <a:rPr lang="en-US" dirty="0"/>
              <a:t>, temp probes, </a:t>
            </a:r>
            <a:r>
              <a:rPr lang="en-US" dirty="0" err="1"/>
              <a:t>LHe</a:t>
            </a:r>
            <a:r>
              <a:rPr lang="en-US" dirty="0"/>
              <a:t> level gage and heaters </a:t>
            </a:r>
          </a:p>
          <a:p>
            <a:pPr lvl="1" algn="l"/>
            <a:r>
              <a:rPr lang="en-US" b="1" dirty="0"/>
              <a:t>DFHX(M)</a:t>
            </a:r>
            <a:r>
              <a:rPr lang="en-US" dirty="0"/>
              <a:t>: </a:t>
            </a:r>
            <a:r>
              <a:rPr lang="en-US" dirty="0" err="1"/>
              <a:t>Vtaps</a:t>
            </a:r>
            <a:r>
              <a:rPr lang="en-US" dirty="0"/>
              <a:t> and temp probes </a:t>
            </a:r>
          </a:p>
          <a:p>
            <a:pPr lvl="1" algn="l"/>
            <a:r>
              <a:rPr lang="en-US" b="1" dirty="0"/>
              <a:t>Current leads: </a:t>
            </a:r>
            <a:r>
              <a:rPr lang="en-US" dirty="0" err="1"/>
              <a:t>Vtaps</a:t>
            </a:r>
            <a:r>
              <a:rPr lang="en-US" dirty="0"/>
              <a:t> and temp probes</a:t>
            </a:r>
          </a:p>
          <a:p>
            <a:pPr algn="l"/>
            <a:r>
              <a:rPr lang="en-US" dirty="0"/>
              <a:t>Instrumentation feedthrough systems of WP6a </a:t>
            </a:r>
            <a:r>
              <a:rPr lang="en-US" b="1" dirty="0"/>
              <a:t>designed,  constructed</a:t>
            </a:r>
            <a:r>
              <a:rPr lang="en-US" dirty="0"/>
              <a:t> and </a:t>
            </a:r>
            <a:r>
              <a:rPr lang="en-US" b="1" dirty="0"/>
              <a:t>tested</a:t>
            </a:r>
            <a:r>
              <a:rPr lang="en-US" dirty="0"/>
              <a:t> accordingly to voltage requirements </a:t>
            </a:r>
            <a:r>
              <a:rPr lang="en-US" dirty="0">
                <a:solidFill>
                  <a:srgbClr val="00B0F0"/>
                </a:solidFill>
              </a:rPr>
              <a:t>EDMS 1821907</a:t>
            </a:r>
          </a:p>
          <a:p>
            <a:pPr lvl="1" algn="l"/>
            <a:endParaRPr lang="en-US" dirty="0"/>
          </a:p>
        </p:txBody>
      </p:sp>
      <p:sp>
        <p:nvSpPr>
          <p:cNvPr id="3" name="Footer Placeholder 2">
            <a:extLst>
              <a:ext uri="{FF2B5EF4-FFF2-40B4-BE49-F238E27FC236}">
                <a16:creationId xmlns:a16="http://schemas.microsoft.com/office/drawing/2014/main" id="{F7E0A1B7-52C7-4C38-8A2E-6A7B59F654DF}"/>
              </a:ext>
            </a:extLst>
          </p:cNvPr>
          <p:cNvSpPr>
            <a:spLocks noGrp="1"/>
          </p:cNvSpPr>
          <p:nvPr>
            <p:ph type="ftr" sz="quarter" idx="11"/>
          </p:nvPr>
        </p:nvSpPr>
        <p:spPr/>
        <p:txBody>
          <a:bodyPr/>
          <a:lstStyle/>
          <a:p>
            <a:r>
              <a:rPr lang="en-GB" noProof="0"/>
              <a:t>12th Annual HL LHC meeting 19-22 Sept 2022</a:t>
            </a:r>
          </a:p>
        </p:txBody>
      </p:sp>
      <p:sp>
        <p:nvSpPr>
          <p:cNvPr id="19" name="Slide Number Placeholder 4">
            <a:extLst>
              <a:ext uri="{FF2B5EF4-FFF2-40B4-BE49-F238E27FC236}">
                <a16:creationId xmlns:a16="http://schemas.microsoft.com/office/drawing/2014/main" id="{4CC7E4E1-9115-469D-BAF1-801C6610C8FB}"/>
              </a:ext>
            </a:extLst>
          </p:cNvPr>
          <p:cNvSpPr txBox="1">
            <a:spLocks/>
          </p:cNvSpPr>
          <p:nvPr/>
        </p:nvSpPr>
        <p:spPr>
          <a:xfrm>
            <a:off x="8686800" y="4767263"/>
            <a:ext cx="360000" cy="27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16</a:t>
            </a:fld>
            <a:endParaRPr lang="fr-FR"/>
          </a:p>
        </p:txBody>
      </p:sp>
      <p:pic>
        <p:nvPicPr>
          <p:cNvPr id="25" name="Picture 24">
            <a:extLst>
              <a:ext uri="{FF2B5EF4-FFF2-40B4-BE49-F238E27FC236}">
                <a16:creationId xmlns:a16="http://schemas.microsoft.com/office/drawing/2014/main" id="{3FDFE466-6559-4D97-A092-D94DA4F638E4}"/>
              </a:ext>
            </a:extLst>
          </p:cNvPr>
          <p:cNvPicPr>
            <a:picLocks noChangeAspect="1"/>
          </p:cNvPicPr>
          <p:nvPr/>
        </p:nvPicPr>
        <p:blipFill rotWithShape="1">
          <a:blip r:embed="rId2"/>
          <a:srcRect t="66979"/>
          <a:stretch/>
        </p:blipFill>
        <p:spPr>
          <a:xfrm>
            <a:off x="5960610" y="3697010"/>
            <a:ext cx="2943781" cy="1372334"/>
          </a:xfrm>
          <a:prstGeom prst="rect">
            <a:avLst/>
          </a:prstGeom>
        </p:spPr>
      </p:pic>
      <p:pic>
        <p:nvPicPr>
          <p:cNvPr id="27" name="Picture 26">
            <a:extLst>
              <a:ext uri="{FF2B5EF4-FFF2-40B4-BE49-F238E27FC236}">
                <a16:creationId xmlns:a16="http://schemas.microsoft.com/office/drawing/2014/main" id="{4C99EC45-CECA-48A8-9135-836A138CEADF}"/>
              </a:ext>
            </a:extLst>
          </p:cNvPr>
          <p:cNvPicPr>
            <a:picLocks noChangeAspect="1"/>
          </p:cNvPicPr>
          <p:nvPr/>
        </p:nvPicPr>
        <p:blipFill rotWithShape="1">
          <a:blip r:embed="rId2"/>
          <a:srcRect b="64266"/>
          <a:stretch/>
        </p:blipFill>
        <p:spPr>
          <a:xfrm>
            <a:off x="34907" y="3585093"/>
            <a:ext cx="2943781" cy="1485083"/>
          </a:xfrm>
          <a:prstGeom prst="rect">
            <a:avLst/>
          </a:prstGeom>
        </p:spPr>
      </p:pic>
      <p:pic>
        <p:nvPicPr>
          <p:cNvPr id="28" name="Picture 27">
            <a:extLst>
              <a:ext uri="{FF2B5EF4-FFF2-40B4-BE49-F238E27FC236}">
                <a16:creationId xmlns:a16="http://schemas.microsoft.com/office/drawing/2014/main" id="{C724F631-A8FF-4018-96B9-D3B373B86987}"/>
              </a:ext>
            </a:extLst>
          </p:cNvPr>
          <p:cNvPicPr>
            <a:picLocks noChangeAspect="1"/>
          </p:cNvPicPr>
          <p:nvPr/>
        </p:nvPicPr>
        <p:blipFill rotWithShape="1">
          <a:blip r:embed="rId2"/>
          <a:srcRect t="35451" b="35351"/>
          <a:stretch/>
        </p:blipFill>
        <p:spPr>
          <a:xfrm>
            <a:off x="3100109" y="3855902"/>
            <a:ext cx="2943781" cy="1213442"/>
          </a:xfrm>
          <a:prstGeom prst="rect">
            <a:avLst/>
          </a:prstGeom>
        </p:spPr>
      </p:pic>
    </p:spTree>
    <p:extLst>
      <p:ext uri="{BB962C8B-B14F-4D97-AF65-F5344CB8AC3E}">
        <p14:creationId xmlns:p14="http://schemas.microsoft.com/office/powerpoint/2010/main" val="2257135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picture containing indoor, table, sitting, small&#10;&#10;Description automatically generated">
            <a:extLst>
              <a:ext uri="{FF2B5EF4-FFF2-40B4-BE49-F238E27FC236}">
                <a16:creationId xmlns:a16="http://schemas.microsoft.com/office/drawing/2014/main" id="{A19C7F50-7ABA-4048-9853-1EE7D303EC2A}"/>
              </a:ext>
            </a:extLst>
          </p:cNvPr>
          <p:cNvPicPr>
            <a:picLocks noChangeAspect="1"/>
          </p:cNvPicPr>
          <p:nvPr/>
        </p:nvPicPr>
        <p:blipFill rotWithShape="1">
          <a:blip r:embed="rId2"/>
          <a:srcRect l="20036" t="44179" r="44486" b="10635"/>
          <a:stretch/>
        </p:blipFill>
        <p:spPr>
          <a:xfrm>
            <a:off x="2098827" y="2108193"/>
            <a:ext cx="1728192" cy="1468120"/>
          </a:xfrm>
          <a:prstGeom prst="rect">
            <a:avLst/>
          </a:prstGeom>
        </p:spPr>
      </p:pic>
      <p:sp>
        <p:nvSpPr>
          <p:cNvPr id="11" name="Title 1"/>
          <p:cNvSpPr txBox="1">
            <a:spLocks/>
          </p:cNvSpPr>
          <p:nvPr/>
        </p:nvSpPr>
        <p:spPr>
          <a:xfrm>
            <a:off x="110471" y="362437"/>
            <a:ext cx="9144000" cy="486000"/>
          </a:xfrm>
          <a:prstGeom prst="rect">
            <a:avLst/>
          </a:prstGeom>
        </p:spPr>
        <p:txBody>
          <a:bodyPr vert="horz" lIns="0" tIns="0" rIns="0" bIns="0" rtlCol="0" anchor="b" anchorCtr="1">
            <a:noAutofit/>
          </a:bodyPr>
          <a:lstStyle>
            <a:lvl1pPr algn="ctr" defTabSz="609585" rtl="0" eaLnBrk="1" latinLnBrk="0" hangingPunct="1">
              <a:spcBef>
                <a:spcPct val="0"/>
              </a:spcBef>
              <a:buNone/>
              <a:defRPr sz="6000" b="1" kern="1200">
                <a:solidFill>
                  <a:schemeClr val="bg2"/>
                </a:solidFill>
                <a:latin typeface="+mj-lt"/>
                <a:ea typeface="+mj-ea"/>
                <a:cs typeface="+mj-cs"/>
              </a:defRPr>
            </a:lvl1pPr>
          </a:lstStyle>
          <a:p>
            <a:r>
              <a:rPr lang="en-US" sz="2800" dirty="0"/>
              <a:t>Instrumentation Feedthroughs of DFHX(M) and current leads</a:t>
            </a:r>
            <a:endParaRPr lang="en-GB" sz="2700" dirty="0"/>
          </a:p>
        </p:txBody>
      </p:sp>
      <p:sp>
        <p:nvSpPr>
          <p:cNvPr id="15" name="Content Placeholder 2"/>
          <p:cNvSpPr txBox="1">
            <a:spLocks/>
          </p:cNvSpPr>
          <p:nvPr/>
        </p:nvSpPr>
        <p:spPr>
          <a:xfrm>
            <a:off x="521366" y="763841"/>
            <a:ext cx="5535014" cy="2542152"/>
          </a:xfrm>
          <a:prstGeom prst="rect">
            <a:avLst/>
          </a:prstGeom>
        </p:spPr>
        <p:txBody>
          <a:bodyPr>
            <a:normAutofit/>
          </a:bodyPr>
          <a:lst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lvl="1"/>
            <a:endParaRPr lang="en-US" sz="1700" dirty="0"/>
          </a:p>
          <a:p>
            <a:pPr lvl="1"/>
            <a:endParaRPr lang="en-US" sz="1700" dirty="0"/>
          </a:p>
          <a:p>
            <a:pPr lvl="1"/>
            <a:endParaRPr lang="en-US" sz="1700" dirty="0"/>
          </a:p>
        </p:txBody>
      </p:sp>
      <p:sp>
        <p:nvSpPr>
          <p:cNvPr id="23" name="Espace réservé du contenu 3">
            <a:extLst>
              <a:ext uri="{FF2B5EF4-FFF2-40B4-BE49-F238E27FC236}">
                <a16:creationId xmlns:a16="http://schemas.microsoft.com/office/drawing/2014/main" id="{7D29DDB9-04A9-42D2-AC87-098F481DA24F}"/>
              </a:ext>
            </a:extLst>
          </p:cNvPr>
          <p:cNvSpPr txBox="1">
            <a:spLocks/>
          </p:cNvSpPr>
          <p:nvPr/>
        </p:nvSpPr>
        <p:spPr>
          <a:xfrm>
            <a:off x="-81423" y="831159"/>
            <a:ext cx="9100506" cy="4022187"/>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l"/>
            <a:r>
              <a:rPr lang="en-US" sz="1600" b="1" dirty="0"/>
              <a:t>Each HL-LHC Current leads </a:t>
            </a:r>
            <a:r>
              <a:rPr lang="en-US" sz="1600" dirty="0"/>
              <a:t>equipped with one Fischer connector and a 4 pin </a:t>
            </a:r>
            <a:r>
              <a:rPr lang="en-US" sz="1600" dirty="0" err="1"/>
              <a:t>Lemo</a:t>
            </a:r>
            <a:r>
              <a:rPr lang="en-US" sz="1600" dirty="0"/>
              <a:t> connector </a:t>
            </a:r>
            <a:r>
              <a:rPr lang="en-US" sz="1600" b="1" dirty="0"/>
              <a:t>as for LHC</a:t>
            </a:r>
          </a:p>
          <a:p>
            <a:pPr lvl="1" algn="l"/>
            <a:r>
              <a:rPr lang="en-US" sz="1600" b="1" dirty="0"/>
              <a:t>Feedthroughs of DFHX(M) </a:t>
            </a:r>
            <a:r>
              <a:rPr lang="en-US" sz="1600" dirty="0"/>
              <a:t>composed of multiple Fischer connectors (one connector per branch of circuit, Vtaps and TT) mounted on an insulating flange. </a:t>
            </a:r>
          </a:p>
        </p:txBody>
      </p:sp>
      <p:cxnSp>
        <p:nvCxnSpPr>
          <p:cNvPr id="16" name="Straight Arrow Connector 15">
            <a:extLst>
              <a:ext uri="{FF2B5EF4-FFF2-40B4-BE49-F238E27FC236}">
                <a16:creationId xmlns:a16="http://schemas.microsoft.com/office/drawing/2014/main" id="{4EC5A895-5435-46EC-90C2-FBCC7E355A65}"/>
              </a:ext>
            </a:extLst>
          </p:cNvPr>
          <p:cNvCxnSpPr>
            <a:cxnSpLocks/>
          </p:cNvCxnSpPr>
          <p:nvPr/>
        </p:nvCxnSpPr>
        <p:spPr>
          <a:xfrm>
            <a:off x="1979712" y="2641912"/>
            <a:ext cx="984414"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D4F86AD4-DB0E-4CCE-BCD6-8001190CC80E}"/>
              </a:ext>
            </a:extLst>
          </p:cNvPr>
          <p:cNvCxnSpPr>
            <a:cxnSpLocks/>
          </p:cNvCxnSpPr>
          <p:nvPr/>
        </p:nvCxnSpPr>
        <p:spPr>
          <a:xfrm flipV="1">
            <a:off x="1744634" y="2943280"/>
            <a:ext cx="1219492" cy="2652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B93E59FB-2765-4B10-ABA8-3209824B183D}"/>
              </a:ext>
            </a:extLst>
          </p:cNvPr>
          <p:cNvSpPr txBox="1"/>
          <p:nvPr/>
        </p:nvSpPr>
        <p:spPr>
          <a:xfrm>
            <a:off x="403019" y="2374241"/>
            <a:ext cx="4572000" cy="338554"/>
          </a:xfrm>
          <a:prstGeom prst="rect">
            <a:avLst/>
          </a:prstGeom>
          <a:noFill/>
        </p:spPr>
        <p:txBody>
          <a:bodyPr wrap="square">
            <a:spAutoFit/>
          </a:bodyPr>
          <a:lstStyle/>
          <a:p>
            <a:r>
              <a:rPr lang="en-US" sz="1600" dirty="0" err="1"/>
              <a:t>Lemo</a:t>
            </a:r>
            <a:r>
              <a:rPr lang="en-US" sz="1600" dirty="0"/>
              <a:t> connector</a:t>
            </a:r>
          </a:p>
        </p:txBody>
      </p:sp>
      <p:sp>
        <p:nvSpPr>
          <p:cNvPr id="27" name="TextBox 26">
            <a:extLst>
              <a:ext uri="{FF2B5EF4-FFF2-40B4-BE49-F238E27FC236}">
                <a16:creationId xmlns:a16="http://schemas.microsoft.com/office/drawing/2014/main" id="{2F91E2C3-7BEE-41B7-9BC5-EDE88D81F5F1}"/>
              </a:ext>
            </a:extLst>
          </p:cNvPr>
          <p:cNvSpPr txBox="1"/>
          <p:nvPr/>
        </p:nvSpPr>
        <p:spPr>
          <a:xfrm>
            <a:off x="6038899" y="4346263"/>
            <a:ext cx="4572000" cy="369332"/>
          </a:xfrm>
          <a:prstGeom prst="rect">
            <a:avLst/>
          </a:prstGeom>
          <a:noFill/>
        </p:spPr>
        <p:txBody>
          <a:bodyPr wrap="square">
            <a:spAutoFit/>
          </a:bodyPr>
          <a:lstStyle/>
          <a:p>
            <a:r>
              <a:rPr lang="en-US" sz="1800" dirty="0"/>
              <a:t>Feedthroughs  of DFHX(M)</a:t>
            </a:r>
            <a:endParaRPr lang="en-US" dirty="0"/>
          </a:p>
        </p:txBody>
      </p:sp>
      <p:sp>
        <p:nvSpPr>
          <p:cNvPr id="35" name="TextBox 34">
            <a:extLst>
              <a:ext uri="{FF2B5EF4-FFF2-40B4-BE49-F238E27FC236}">
                <a16:creationId xmlns:a16="http://schemas.microsoft.com/office/drawing/2014/main" id="{92C95477-74D9-45FD-8EC3-5D05F35D682D}"/>
              </a:ext>
            </a:extLst>
          </p:cNvPr>
          <p:cNvSpPr txBox="1"/>
          <p:nvPr/>
        </p:nvSpPr>
        <p:spPr>
          <a:xfrm>
            <a:off x="360185" y="3606714"/>
            <a:ext cx="4572000" cy="369332"/>
          </a:xfrm>
          <a:prstGeom prst="rect">
            <a:avLst/>
          </a:prstGeom>
          <a:noFill/>
        </p:spPr>
        <p:txBody>
          <a:bodyPr wrap="square">
            <a:spAutoFit/>
          </a:bodyPr>
          <a:lstStyle/>
          <a:p>
            <a:r>
              <a:rPr lang="en-US" sz="1800" dirty="0"/>
              <a:t>Feedthroughs  of current leads</a:t>
            </a:r>
            <a:endParaRPr lang="en-US" dirty="0"/>
          </a:p>
        </p:txBody>
      </p:sp>
      <p:sp>
        <p:nvSpPr>
          <p:cNvPr id="2" name="Footer Placeholder 1"/>
          <p:cNvSpPr>
            <a:spLocks noGrp="1"/>
          </p:cNvSpPr>
          <p:nvPr>
            <p:ph type="ftr" sz="quarter" idx="11"/>
          </p:nvPr>
        </p:nvSpPr>
        <p:spPr/>
        <p:txBody>
          <a:bodyPr/>
          <a:lstStyle/>
          <a:p>
            <a:r>
              <a:rPr lang="en-GB" dirty="0"/>
              <a:t>a12th Annual HL LHC meeting 19-22 Sept 2022</a:t>
            </a:r>
          </a:p>
        </p:txBody>
      </p:sp>
      <p:pic>
        <p:nvPicPr>
          <p:cNvPr id="19" name="Picture 18">
            <a:extLst>
              <a:ext uri="{FF2B5EF4-FFF2-40B4-BE49-F238E27FC236}">
                <a16:creationId xmlns:a16="http://schemas.microsoft.com/office/drawing/2014/main" id="{3FDFE466-6559-4D97-A092-D94DA4F638E4}"/>
              </a:ext>
            </a:extLst>
          </p:cNvPr>
          <p:cNvPicPr>
            <a:picLocks noChangeAspect="1"/>
          </p:cNvPicPr>
          <p:nvPr/>
        </p:nvPicPr>
        <p:blipFill rotWithShape="1">
          <a:blip r:embed="rId3"/>
          <a:srcRect t="66979"/>
          <a:stretch/>
        </p:blipFill>
        <p:spPr>
          <a:xfrm>
            <a:off x="4167740" y="2081578"/>
            <a:ext cx="4841075" cy="2256816"/>
          </a:xfrm>
          <a:prstGeom prst="rect">
            <a:avLst/>
          </a:prstGeom>
        </p:spPr>
      </p:pic>
      <p:pic>
        <p:nvPicPr>
          <p:cNvPr id="22" name="Picture 4">
            <a:extLst>
              <a:ext uri="{FF2B5EF4-FFF2-40B4-BE49-F238E27FC236}">
                <a16:creationId xmlns:a16="http://schemas.microsoft.com/office/drawing/2014/main" id="{228650A7-1F7B-5A23-E7E7-D394DD76E3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16" y="3725087"/>
            <a:ext cx="1405064" cy="1332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C2005785-E6EF-4E0D-AA9A-92D4EC1DB0C6}"/>
              </a:ext>
            </a:extLst>
          </p:cNvPr>
          <p:cNvSpPr txBox="1"/>
          <p:nvPr/>
        </p:nvSpPr>
        <p:spPr>
          <a:xfrm>
            <a:off x="79316" y="3185274"/>
            <a:ext cx="4572000" cy="338554"/>
          </a:xfrm>
          <a:prstGeom prst="rect">
            <a:avLst/>
          </a:prstGeom>
          <a:noFill/>
        </p:spPr>
        <p:txBody>
          <a:bodyPr wrap="square">
            <a:spAutoFit/>
          </a:bodyPr>
          <a:lstStyle/>
          <a:p>
            <a:r>
              <a:rPr lang="en-US" sz="1600" dirty="0"/>
              <a:t>Fischer connector</a:t>
            </a:r>
          </a:p>
        </p:txBody>
      </p:sp>
      <p:cxnSp>
        <p:nvCxnSpPr>
          <p:cNvPr id="25" name="Straight Connector 24">
            <a:extLst>
              <a:ext uri="{FF2B5EF4-FFF2-40B4-BE49-F238E27FC236}">
                <a16:creationId xmlns:a16="http://schemas.microsoft.com/office/drawing/2014/main" id="{E9028653-C373-24EF-E587-1C9F089B3100}"/>
              </a:ext>
            </a:extLst>
          </p:cNvPr>
          <p:cNvCxnSpPr>
            <a:cxnSpLocks/>
          </p:cNvCxnSpPr>
          <p:nvPr/>
        </p:nvCxnSpPr>
        <p:spPr>
          <a:xfrm flipV="1">
            <a:off x="5816505" y="3079354"/>
            <a:ext cx="1466112" cy="144346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E9028653-C373-24EF-E587-1C9F089B3100}"/>
              </a:ext>
            </a:extLst>
          </p:cNvPr>
          <p:cNvCxnSpPr>
            <a:cxnSpLocks/>
          </p:cNvCxnSpPr>
          <p:nvPr/>
        </p:nvCxnSpPr>
        <p:spPr>
          <a:xfrm flipV="1">
            <a:off x="4862800" y="3054351"/>
            <a:ext cx="2282301" cy="841255"/>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E9028653-C373-24EF-E587-1C9F089B3100}"/>
              </a:ext>
            </a:extLst>
          </p:cNvPr>
          <p:cNvCxnSpPr>
            <a:cxnSpLocks/>
          </p:cNvCxnSpPr>
          <p:nvPr/>
        </p:nvCxnSpPr>
        <p:spPr>
          <a:xfrm>
            <a:off x="3067110" y="2522911"/>
            <a:ext cx="2646329" cy="102576"/>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E9028653-C373-24EF-E587-1C9F089B3100}"/>
              </a:ext>
            </a:extLst>
          </p:cNvPr>
          <p:cNvCxnSpPr>
            <a:cxnSpLocks/>
            <a:stCxn id="34" idx="2"/>
          </p:cNvCxnSpPr>
          <p:nvPr/>
        </p:nvCxnSpPr>
        <p:spPr>
          <a:xfrm flipV="1">
            <a:off x="2962923" y="2780030"/>
            <a:ext cx="2750516" cy="796283"/>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C2005785-E6EF-4E0D-AA9A-92D4EC1DB0C6}"/>
              </a:ext>
            </a:extLst>
          </p:cNvPr>
          <p:cNvSpPr txBox="1"/>
          <p:nvPr/>
        </p:nvSpPr>
        <p:spPr>
          <a:xfrm>
            <a:off x="2782824" y="4439073"/>
            <a:ext cx="4572000" cy="307777"/>
          </a:xfrm>
          <a:prstGeom prst="rect">
            <a:avLst/>
          </a:prstGeom>
          <a:noFill/>
        </p:spPr>
        <p:txBody>
          <a:bodyPr wrap="square">
            <a:spAutoFit/>
          </a:bodyPr>
          <a:lstStyle/>
          <a:p>
            <a:r>
              <a:rPr lang="en-US" sz="1400" dirty="0"/>
              <a:t>Fischer connectors</a:t>
            </a:r>
          </a:p>
        </p:txBody>
      </p:sp>
      <p:cxnSp>
        <p:nvCxnSpPr>
          <p:cNvPr id="43" name="Straight Arrow Connector 42">
            <a:extLst>
              <a:ext uri="{FF2B5EF4-FFF2-40B4-BE49-F238E27FC236}">
                <a16:creationId xmlns:a16="http://schemas.microsoft.com/office/drawing/2014/main" id="{D4F86AD4-DB0E-4CCE-BCD6-8001190CC80E}"/>
              </a:ext>
            </a:extLst>
          </p:cNvPr>
          <p:cNvCxnSpPr>
            <a:cxnSpLocks/>
          </p:cNvCxnSpPr>
          <p:nvPr/>
        </p:nvCxnSpPr>
        <p:spPr>
          <a:xfrm flipV="1">
            <a:off x="4468830" y="4172070"/>
            <a:ext cx="599994" cy="3139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D4F86AD4-DB0E-4CCE-BCD6-8001190CC80E}"/>
              </a:ext>
            </a:extLst>
          </p:cNvPr>
          <p:cNvCxnSpPr>
            <a:cxnSpLocks/>
          </p:cNvCxnSpPr>
          <p:nvPr/>
        </p:nvCxnSpPr>
        <p:spPr>
          <a:xfrm flipV="1">
            <a:off x="4468830" y="4324470"/>
            <a:ext cx="752394" cy="1983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8892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12357"/>
            <a:ext cx="9144000" cy="486000"/>
          </a:xfrm>
          <a:prstGeom prst="rect">
            <a:avLst/>
          </a:prstGeom>
        </p:spPr>
        <p:txBody>
          <a:bodyPr vert="horz" lIns="0" tIns="0" rIns="0" bIns="0" rtlCol="0" anchor="b" anchorCtr="1">
            <a:noAutofit/>
          </a:bodyPr>
          <a:lstStyle>
            <a:lvl1pPr algn="ctr" defTabSz="609585" rtl="0" eaLnBrk="1" latinLnBrk="0" hangingPunct="1">
              <a:spcBef>
                <a:spcPct val="0"/>
              </a:spcBef>
              <a:buNone/>
              <a:defRPr sz="6000" b="1" kern="1200">
                <a:solidFill>
                  <a:schemeClr val="bg2"/>
                </a:solidFill>
                <a:latin typeface="+mj-lt"/>
                <a:ea typeface="+mj-ea"/>
                <a:cs typeface="+mj-cs"/>
              </a:defRPr>
            </a:lvl1pPr>
          </a:lstStyle>
          <a:p>
            <a:r>
              <a:rPr lang="en-US" sz="2800" dirty="0"/>
              <a:t>Design of feedthroughs of DFHX(M)</a:t>
            </a:r>
            <a:endParaRPr lang="en-GB" sz="2700" dirty="0"/>
          </a:p>
        </p:txBody>
      </p:sp>
      <p:sp>
        <p:nvSpPr>
          <p:cNvPr id="15" name="Content Placeholder 2"/>
          <p:cNvSpPr txBox="1">
            <a:spLocks/>
          </p:cNvSpPr>
          <p:nvPr/>
        </p:nvSpPr>
        <p:spPr>
          <a:xfrm>
            <a:off x="521366" y="763841"/>
            <a:ext cx="5535014" cy="2542152"/>
          </a:xfrm>
          <a:prstGeom prst="rect">
            <a:avLst/>
          </a:prstGeom>
        </p:spPr>
        <p:txBody>
          <a:bodyPr>
            <a:normAutofit/>
          </a:bodyPr>
          <a:lst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lvl="1"/>
            <a:endParaRPr lang="en-US" sz="1700" dirty="0"/>
          </a:p>
          <a:p>
            <a:pPr lvl="1"/>
            <a:endParaRPr lang="en-US" sz="1700" dirty="0"/>
          </a:p>
          <a:p>
            <a:pPr lvl="1"/>
            <a:endParaRPr lang="en-US" sz="1700" dirty="0"/>
          </a:p>
        </p:txBody>
      </p:sp>
      <p:sp>
        <p:nvSpPr>
          <p:cNvPr id="23" name="Espace réservé du contenu 3">
            <a:extLst>
              <a:ext uri="{FF2B5EF4-FFF2-40B4-BE49-F238E27FC236}">
                <a16:creationId xmlns:a16="http://schemas.microsoft.com/office/drawing/2014/main" id="{7D29DDB9-04A9-42D2-AC87-098F481DA24F}"/>
              </a:ext>
            </a:extLst>
          </p:cNvPr>
          <p:cNvSpPr txBox="1">
            <a:spLocks/>
          </p:cNvSpPr>
          <p:nvPr/>
        </p:nvSpPr>
        <p:spPr>
          <a:xfrm>
            <a:off x="129258" y="666893"/>
            <a:ext cx="6381953" cy="4281121"/>
          </a:xfrm>
          <a:prstGeom prst="rect">
            <a:avLst/>
          </a:prstGeom>
        </p:spPr>
        <p:txBody>
          <a:bodyPr>
            <a:normAutofit fontScale="77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000" dirty="0"/>
              <a:t>Vtaps and TT equipping same branch of circuits regrouped in dedicated connector (same electrical potential ~+/- 10 V in transients)</a:t>
            </a:r>
          </a:p>
          <a:p>
            <a:pPr algn="l"/>
            <a:endParaRPr lang="en-US" sz="2000" dirty="0"/>
          </a:p>
          <a:p>
            <a:pPr algn="l"/>
            <a:r>
              <a:rPr lang="en-US" sz="2000" dirty="0"/>
              <a:t>TT of GHe regrouped on a separate connector</a:t>
            </a:r>
          </a:p>
          <a:p>
            <a:pPr algn="l"/>
            <a:endParaRPr lang="en-US" sz="2000" dirty="0"/>
          </a:p>
          <a:p>
            <a:pPr algn="l"/>
            <a:r>
              <a:rPr lang="en-US" sz="2000" dirty="0"/>
              <a:t>A total of 20 connectors required for DFHX, 11 connectors for DFHM</a:t>
            </a:r>
          </a:p>
          <a:p>
            <a:pPr algn="l"/>
            <a:endParaRPr lang="en-US" sz="2000" dirty="0"/>
          </a:p>
          <a:p>
            <a:pPr algn="l"/>
            <a:r>
              <a:rPr lang="en-US" sz="2000" dirty="0"/>
              <a:t>Leak tight Connectors of type Fischer S105A058 distributed among two insulated flanges (PEEK,  with O-ring seal)</a:t>
            </a:r>
          </a:p>
          <a:p>
            <a:pPr algn="l"/>
            <a:endParaRPr lang="en-US" sz="2000" dirty="0"/>
          </a:p>
          <a:p>
            <a:pPr algn="l"/>
            <a:r>
              <a:rPr lang="en-US" sz="2000" dirty="0"/>
              <a:t>Connector insulation (in air) :Pin to pin 1.6 kV, Pin to body 1.4 kV</a:t>
            </a:r>
          </a:p>
          <a:p>
            <a:pPr algn="l"/>
            <a:endParaRPr lang="en-US" sz="2000" dirty="0"/>
          </a:p>
          <a:p>
            <a:pPr algn="l"/>
            <a:r>
              <a:rPr lang="en-GB" sz="2000" dirty="0"/>
              <a:t>Clearance and creepage distance between body of connectors (14 mm air, 56(66) mm </a:t>
            </a:r>
            <a:r>
              <a:rPr lang="en-GB" sz="2000" dirty="0" err="1"/>
              <a:t>Ghe</a:t>
            </a:r>
            <a:r>
              <a:rPr lang="en-GB" sz="2000" dirty="0"/>
              <a:t>)</a:t>
            </a:r>
            <a:endParaRPr lang="en-US" sz="2000" dirty="0"/>
          </a:p>
          <a:p>
            <a:pPr algn="l"/>
            <a:endParaRPr lang="en-GB" sz="2000" dirty="0"/>
          </a:p>
          <a:p>
            <a:pPr marL="457200" lvl="1" indent="0" algn="l">
              <a:buNone/>
            </a:pPr>
            <a:r>
              <a:rPr lang="en-US" sz="1800" dirty="0"/>
              <a:t> </a:t>
            </a:r>
          </a:p>
        </p:txBody>
      </p:sp>
      <p:sp>
        <p:nvSpPr>
          <p:cNvPr id="2" name="Footer Placeholder 1"/>
          <p:cNvSpPr>
            <a:spLocks noGrp="1"/>
          </p:cNvSpPr>
          <p:nvPr>
            <p:ph type="ftr" sz="quarter" idx="11"/>
          </p:nvPr>
        </p:nvSpPr>
        <p:spPr/>
        <p:txBody>
          <a:bodyPr/>
          <a:lstStyle/>
          <a:p>
            <a:r>
              <a:rPr lang="en-GB"/>
              <a:t>12th Annual HL LHC meeting 19-22 Sept 2022</a:t>
            </a:r>
          </a:p>
        </p:txBody>
      </p:sp>
      <p:pic>
        <p:nvPicPr>
          <p:cNvPr id="21" name="Picture 20">
            <a:extLst>
              <a:ext uri="{FF2B5EF4-FFF2-40B4-BE49-F238E27FC236}">
                <a16:creationId xmlns:a16="http://schemas.microsoft.com/office/drawing/2014/main" id="{CC253314-0DC5-650E-7AA7-3B711B4A1C8E}"/>
              </a:ext>
            </a:extLst>
          </p:cNvPr>
          <p:cNvPicPr>
            <a:picLocks noChangeAspect="1"/>
          </p:cNvPicPr>
          <p:nvPr/>
        </p:nvPicPr>
        <p:blipFill>
          <a:blip r:embed="rId2"/>
          <a:stretch>
            <a:fillRect/>
          </a:stretch>
        </p:blipFill>
        <p:spPr>
          <a:xfrm>
            <a:off x="6511212" y="2585137"/>
            <a:ext cx="2420680" cy="1899774"/>
          </a:xfrm>
          <a:prstGeom prst="rect">
            <a:avLst/>
          </a:prstGeom>
        </p:spPr>
      </p:pic>
      <p:pic>
        <p:nvPicPr>
          <p:cNvPr id="26" name="Picture 25">
            <a:extLst>
              <a:ext uri="{FF2B5EF4-FFF2-40B4-BE49-F238E27FC236}">
                <a16:creationId xmlns:a16="http://schemas.microsoft.com/office/drawing/2014/main" id="{A502C527-BE2C-E7CD-D440-FCDF0BC371F9}"/>
              </a:ext>
            </a:extLst>
          </p:cNvPr>
          <p:cNvPicPr>
            <a:picLocks noChangeAspect="1"/>
          </p:cNvPicPr>
          <p:nvPr/>
        </p:nvPicPr>
        <p:blipFill>
          <a:blip r:embed="rId3"/>
          <a:stretch>
            <a:fillRect/>
          </a:stretch>
        </p:blipFill>
        <p:spPr>
          <a:xfrm>
            <a:off x="6530400" y="709576"/>
            <a:ext cx="2453585" cy="1593209"/>
          </a:xfrm>
          <a:prstGeom prst="rect">
            <a:avLst/>
          </a:prstGeom>
        </p:spPr>
      </p:pic>
      <p:sp>
        <p:nvSpPr>
          <p:cNvPr id="3" name="Rectangle 2"/>
          <p:cNvSpPr/>
          <p:nvPr/>
        </p:nvSpPr>
        <p:spPr>
          <a:xfrm>
            <a:off x="1403648" y="4496456"/>
            <a:ext cx="6912768" cy="523220"/>
          </a:xfrm>
          <a:prstGeom prst="rect">
            <a:avLst/>
          </a:prstGeom>
        </p:spPr>
        <p:txBody>
          <a:bodyPr wrap="square">
            <a:spAutoFit/>
          </a:bodyPr>
          <a:lstStyle/>
          <a:p>
            <a:r>
              <a:rPr lang="en-US" sz="1400" i="1" dirty="0">
                <a:solidFill>
                  <a:srgbClr val="00B0F0"/>
                </a:solidFill>
              </a:rPr>
              <a:t>MCF meeting #105, June 2022, https://indico.cern.ch/event/1170478/</a:t>
            </a:r>
          </a:p>
          <a:p>
            <a:endParaRPr lang="en-US" sz="1400" i="1" dirty="0"/>
          </a:p>
        </p:txBody>
      </p:sp>
    </p:spTree>
    <p:extLst>
      <p:ext uri="{BB962C8B-B14F-4D97-AF65-F5344CB8AC3E}">
        <p14:creationId xmlns:p14="http://schemas.microsoft.com/office/powerpoint/2010/main" val="54935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xEl>
                                              <p:pRg st="10" end="10"/>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12357"/>
            <a:ext cx="9144000" cy="486000"/>
          </a:xfrm>
          <a:prstGeom prst="rect">
            <a:avLst/>
          </a:prstGeom>
        </p:spPr>
        <p:txBody>
          <a:bodyPr vert="horz" lIns="0" tIns="0" rIns="0" bIns="0" rtlCol="0" anchor="b" anchorCtr="1">
            <a:noAutofit/>
          </a:bodyPr>
          <a:lstStyle>
            <a:lvl1pPr algn="ctr" defTabSz="609585" rtl="0" eaLnBrk="1" latinLnBrk="0" hangingPunct="1">
              <a:spcBef>
                <a:spcPct val="0"/>
              </a:spcBef>
              <a:buNone/>
              <a:defRPr sz="6000" b="1" kern="1200">
                <a:solidFill>
                  <a:schemeClr val="bg2"/>
                </a:solidFill>
                <a:latin typeface="+mj-lt"/>
                <a:ea typeface="+mj-ea"/>
                <a:cs typeface="+mj-cs"/>
              </a:defRPr>
            </a:lvl1pPr>
          </a:lstStyle>
          <a:p>
            <a:r>
              <a:rPr lang="en-US" sz="2800" dirty="0"/>
              <a:t>Instrumentation Feedthrough of DFX</a:t>
            </a:r>
            <a:endParaRPr lang="en-GB" sz="2700" dirty="0"/>
          </a:p>
        </p:txBody>
      </p:sp>
      <p:sp>
        <p:nvSpPr>
          <p:cNvPr id="15" name="Content Placeholder 2"/>
          <p:cNvSpPr txBox="1">
            <a:spLocks/>
          </p:cNvSpPr>
          <p:nvPr/>
        </p:nvSpPr>
        <p:spPr>
          <a:xfrm>
            <a:off x="521366" y="763841"/>
            <a:ext cx="5535014" cy="2542152"/>
          </a:xfrm>
          <a:prstGeom prst="rect">
            <a:avLst/>
          </a:prstGeom>
        </p:spPr>
        <p:txBody>
          <a:bodyPr>
            <a:normAutofit/>
          </a:bodyPr>
          <a:lst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lvl="1"/>
            <a:endParaRPr lang="en-US" sz="1700" dirty="0"/>
          </a:p>
          <a:p>
            <a:pPr lvl="1"/>
            <a:endParaRPr lang="en-US" sz="1700" dirty="0"/>
          </a:p>
          <a:p>
            <a:pPr lvl="1"/>
            <a:endParaRPr lang="en-US" sz="1700" dirty="0"/>
          </a:p>
        </p:txBody>
      </p:sp>
      <p:sp>
        <p:nvSpPr>
          <p:cNvPr id="23" name="Espace réservé du contenu 3">
            <a:extLst>
              <a:ext uri="{FF2B5EF4-FFF2-40B4-BE49-F238E27FC236}">
                <a16:creationId xmlns:a16="http://schemas.microsoft.com/office/drawing/2014/main" id="{7D29DDB9-04A9-42D2-AC87-098F481DA24F}"/>
              </a:ext>
            </a:extLst>
          </p:cNvPr>
          <p:cNvSpPr txBox="1">
            <a:spLocks/>
          </p:cNvSpPr>
          <p:nvPr/>
        </p:nvSpPr>
        <p:spPr>
          <a:xfrm>
            <a:off x="-78969" y="560656"/>
            <a:ext cx="6451169" cy="4022187"/>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gn="l"/>
            <a:r>
              <a:rPr lang="en-US" sz="1600" b="1" dirty="0"/>
              <a:t>Feedthroughs of DFX(M): </a:t>
            </a:r>
          </a:p>
          <a:p>
            <a:pPr lvl="2" algn="l"/>
            <a:r>
              <a:rPr lang="en-US" sz="1200" b="1" dirty="0"/>
              <a:t>HL-LHC cryo-magnet IFS (L-Type)</a:t>
            </a:r>
          </a:p>
          <a:p>
            <a:pPr lvl="2" algn="l"/>
            <a:r>
              <a:rPr lang="en-US" sz="1200" b="1" dirty="0" err="1"/>
              <a:t>SubD</a:t>
            </a:r>
            <a:r>
              <a:rPr lang="en-US" sz="1200" b="1" dirty="0"/>
              <a:t> connector mounted on Iso-K flange for </a:t>
            </a:r>
            <a:r>
              <a:rPr lang="en-US" sz="1200" b="1" dirty="0" err="1"/>
              <a:t>LHe</a:t>
            </a:r>
            <a:r>
              <a:rPr lang="en-US" sz="1200" b="1" dirty="0"/>
              <a:t> level gage</a:t>
            </a:r>
          </a:p>
          <a:p>
            <a:pPr lvl="2" algn="l"/>
            <a:r>
              <a:rPr lang="en-US" sz="1200" b="1" dirty="0" err="1"/>
              <a:t>SubD</a:t>
            </a:r>
            <a:r>
              <a:rPr lang="en-US" sz="1200" b="1" dirty="0"/>
              <a:t> connector mounted on Iso-K flange for TT in vacuum</a:t>
            </a:r>
          </a:p>
          <a:p>
            <a:pPr lvl="2" algn="l"/>
            <a:endParaRPr lang="en-US" sz="1200" b="1" dirty="0"/>
          </a:p>
        </p:txBody>
      </p:sp>
      <p:sp>
        <p:nvSpPr>
          <p:cNvPr id="33" name="TextBox 32">
            <a:extLst>
              <a:ext uri="{FF2B5EF4-FFF2-40B4-BE49-F238E27FC236}">
                <a16:creationId xmlns:a16="http://schemas.microsoft.com/office/drawing/2014/main" id="{85326F67-BBD1-41C6-A4E7-598252F0BCF4}"/>
              </a:ext>
            </a:extLst>
          </p:cNvPr>
          <p:cNvSpPr txBox="1"/>
          <p:nvPr/>
        </p:nvSpPr>
        <p:spPr>
          <a:xfrm>
            <a:off x="6349142" y="662748"/>
            <a:ext cx="4572000" cy="338554"/>
          </a:xfrm>
          <a:prstGeom prst="rect">
            <a:avLst/>
          </a:prstGeom>
          <a:noFill/>
        </p:spPr>
        <p:txBody>
          <a:bodyPr wrap="square">
            <a:spAutoFit/>
          </a:bodyPr>
          <a:lstStyle/>
          <a:p>
            <a:r>
              <a:rPr lang="en-US" sz="1600" dirty="0"/>
              <a:t>L Type IFS of DFX</a:t>
            </a:r>
          </a:p>
        </p:txBody>
      </p:sp>
      <p:pic>
        <p:nvPicPr>
          <p:cNvPr id="36" name="Picture 35">
            <a:extLst>
              <a:ext uri="{FF2B5EF4-FFF2-40B4-BE49-F238E27FC236}">
                <a16:creationId xmlns:a16="http://schemas.microsoft.com/office/drawing/2014/main" id="{2004A918-64F3-4213-95EC-71448B99091F}"/>
              </a:ext>
            </a:extLst>
          </p:cNvPr>
          <p:cNvPicPr>
            <a:picLocks noChangeAspect="1"/>
          </p:cNvPicPr>
          <p:nvPr/>
        </p:nvPicPr>
        <p:blipFill rotWithShape="1">
          <a:blip r:embed="rId2">
            <a:clrChange>
              <a:clrFrom>
                <a:srgbClr val="FFFFFF"/>
              </a:clrFrom>
              <a:clrTo>
                <a:srgbClr val="FFFFFF">
                  <a:alpha val="0"/>
                </a:srgbClr>
              </a:clrTo>
            </a:clrChange>
          </a:blip>
          <a:srcRect r="18236"/>
          <a:stretch/>
        </p:blipFill>
        <p:spPr bwMode="auto">
          <a:xfrm>
            <a:off x="6309541" y="962204"/>
            <a:ext cx="1766570" cy="1477645"/>
          </a:xfrm>
          <a:prstGeom prst="rect">
            <a:avLst/>
          </a:prstGeom>
          <a:ln>
            <a:noFill/>
          </a:ln>
          <a:extLst>
            <a:ext uri="{53640926-AAD7-44D8-BBD7-CCE9431645EC}">
              <a14:shadowObscured xmlns:a14="http://schemas.microsoft.com/office/drawing/2010/main"/>
            </a:ext>
          </a:extLst>
        </p:spPr>
      </p:pic>
      <p:pic>
        <p:nvPicPr>
          <p:cNvPr id="20" name="Picture 1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519" y="2408497"/>
            <a:ext cx="4899426" cy="2628766"/>
          </a:xfrm>
          <a:prstGeom prst="rect">
            <a:avLst/>
          </a:prstGeom>
          <a:noFill/>
          <a:ln>
            <a:noFill/>
          </a:ln>
        </p:spPr>
      </p:pic>
      <p:pic>
        <p:nvPicPr>
          <p:cNvPr id="21" name="Picture 20" descr="Diagram&#10;&#10;Description automatically generated"/>
          <p:cNvPicPr/>
          <p:nvPr/>
        </p:nvPicPr>
        <p:blipFill>
          <a:blip r:embed="rId4"/>
          <a:stretch>
            <a:fillRect/>
          </a:stretch>
        </p:blipFill>
        <p:spPr>
          <a:xfrm>
            <a:off x="6297068" y="2827852"/>
            <a:ext cx="2338074" cy="2271766"/>
          </a:xfrm>
          <a:prstGeom prst="rect">
            <a:avLst/>
          </a:prstGeom>
        </p:spPr>
      </p:pic>
      <p:cxnSp>
        <p:nvCxnSpPr>
          <p:cNvPr id="5" name="Straight Arrow Connector 4"/>
          <p:cNvCxnSpPr/>
          <p:nvPr/>
        </p:nvCxnSpPr>
        <p:spPr>
          <a:xfrm flipH="1">
            <a:off x="4355976" y="2067694"/>
            <a:ext cx="2160240" cy="20162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3605461" y="1872835"/>
            <a:ext cx="2866594" cy="21401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H="1">
            <a:off x="791280" y="2321484"/>
            <a:ext cx="1404456" cy="8316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30" name="Picture 29"/>
          <p:cNvPicPr/>
          <p:nvPr/>
        </p:nvPicPr>
        <p:blipFill rotWithShape="1">
          <a:blip r:embed="rId5"/>
          <a:srcRect l="23263" t="30263" r="46667" b="15625"/>
          <a:stretch/>
        </p:blipFill>
        <p:spPr bwMode="auto">
          <a:xfrm>
            <a:off x="3521679" y="1927607"/>
            <a:ext cx="1158154" cy="1154869"/>
          </a:xfrm>
          <a:prstGeom prst="rect">
            <a:avLst/>
          </a:prstGeom>
          <a:ln>
            <a:noFill/>
          </a:ln>
          <a:extLst>
            <a:ext uri="{53640926-AAD7-44D8-BBD7-CCE9431645EC}">
              <a14:shadowObscured xmlns:a14="http://schemas.microsoft.com/office/drawing/2010/main"/>
            </a:ext>
          </a:extLst>
        </p:spPr>
      </p:pic>
      <p:pic>
        <p:nvPicPr>
          <p:cNvPr id="31" name="Picture 30"/>
          <p:cNvPicPr/>
          <p:nvPr/>
        </p:nvPicPr>
        <p:blipFill rotWithShape="1">
          <a:blip r:embed="rId5"/>
          <a:srcRect l="23263" t="30263" r="46667" b="15625"/>
          <a:stretch/>
        </p:blipFill>
        <p:spPr bwMode="auto">
          <a:xfrm>
            <a:off x="2145132" y="1539306"/>
            <a:ext cx="1158154" cy="1154869"/>
          </a:xfrm>
          <a:prstGeom prst="rect">
            <a:avLst/>
          </a:prstGeom>
          <a:ln>
            <a:noFill/>
          </a:ln>
          <a:extLst>
            <a:ext uri="{53640926-AAD7-44D8-BBD7-CCE9431645EC}">
              <a14:shadowObscured xmlns:a14="http://schemas.microsoft.com/office/drawing/2010/main"/>
            </a:ext>
          </a:extLst>
        </p:spPr>
      </p:pic>
      <p:cxnSp>
        <p:nvCxnSpPr>
          <p:cNvPr id="32" name="Straight Arrow Connector 31"/>
          <p:cNvCxnSpPr/>
          <p:nvPr/>
        </p:nvCxnSpPr>
        <p:spPr>
          <a:xfrm flipH="1">
            <a:off x="771834" y="2643758"/>
            <a:ext cx="2936070" cy="17944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DDD4D864-59A2-91D7-EF25-73DF15453D31}"/>
              </a:ext>
            </a:extLst>
          </p:cNvPr>
          <p:cNvSpPr txBox="1"/>
          <p:nvPr/>
        </p:nvSpPr>
        <p:spPr>
          <a:xfrm>
            <a:off x="6443701" y="2563024"/>
            <a:ext cx="4572000" cy="338554"/>
          </a:xfrm>
          <a:prstGeom prst="rect">
            <a:avLst/>
          </a:prstGeom>
          <a:noFill/>
        </p:spPr>
        <p:txBody>
          <a:bodyPr wrap="square">
            <a:spAutoFit/>
          </a:bodyPr>
          <a:lstStyle/>
          <a:p>
            <a:r>
              <a:rPr lang="en-US" sz="1600" dirty="0"/>
              <a:t>Pinout of L Type IFS</a:t>
            </a:r>
          </a:p>
        </p:txBody>
      </p:sp>
      <p:sp>
        <p:nvSpPr>
          <p:cNvPr id="4" name="TextBox 3">
            <a:extLst>
              <a:ext uri="{FF2B5EF4-FFF2-40B4-BE49-F238E27FC236}">
                <a16:creationId xmlns:a16="http://schemas.microsoft.com/office/drawing/2014/main" id="{4ADB7783-121F-0417-CF5E-29EDB99AFEA9}"/>
              </a:ext>
            </a:extLst>
          </p:cNvPr>
          <p:cNvSpPr txBox="1"/>
          <p:nvPr/>
        </p:nvSpPr>
        <p:spPr>
          <a:xfrm>
            <a:off x="2993945" y="1673364"/>
            <a:ext cx="4572000" cy="307777"/>
          </a:xfrm>
          <a:prstGeom prst="rect">
            <a:avLst/>
          </a:prstGeom>
          <a:noFill/>
        </p:spPr>
        <p:txBody>
          <a:bodyPr wrap="square">
            <a:spAutoFit/>
          </a:bodyPr>
          <a:lstStyle/>
          <a:p>
            <a:r>
              <a:rPr lang="en-US" sz="1400" dirty="0" err="1"/>
              <a:t>SubD</a:t>
            </a:r>
            <a:r>
              <a:rPr lang="en-US" sz="1400" dirty="0"/>
              <a:t> </a:t>
            </a:r>
            <a:r>
              <a:rPr lang="en-US" sz="1400" dirty="0" err="1"/>
              <a:t>IsoK</a:t>
            </a:r>
            <a:r>
              <a:rPr lang="en-US" sz="1400" dirty="0"/>
              <a:t> flange</a:t>
            </a:r>
          </a:p>
        </p:txBody>
      </p:sp>
    </p:spTree>
    <p:extLst>
      <p:ext uri="{BB962C8B-B14F-4D97-AF65-F5344CB8AC3E}">
        <p14:creationId xmlns:p14="http://schemas.microsoft.com/office/powerpoint/2010/main" val="380385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a:t>Outline</a:t>
            </a:r>
            <a:endParaRPr lang="en-GB" dirty="0"/>
          </a:p>
        </p:txBody>
      </p:sp>
      <p:sp>
        <p:nvSpPr>
          <p:cNvPr id="9" name="Espace réservé du contenu 8"/>
          <p:cNvSpPr>
            <a:spLocks noGrp="1"/>
          </p:cNvSpPr>
          <p:nvPr>
            <p:ph idx="1"/>
          </p:nvPr>
        </p:nvSpPr>
        <p:spPr>
          <a:xfrm>
            <a:off x="503568" y="894261"/>
            <a:ext cx="8363232" cy="3680222"/>
          </a:xfrm>
        </p:spPr>
        <p:txBody>
          <a:bodyPr>
            <a:normAutofit/>
          </a:bodyPr>
          <a:lstStyle/>
          <a:p>
            <a:pPr algn="l"/>
            <a:r>
              <a:rPr lang="en-US" sz="2000" b="1" dirty="0"/>
              <a:t>Current rating and dielectric insulation of circuits</a:t>
            </a:r>
          </a:p>
          <a:p>
            <a:pPr algn="l"/>
            <a:r>
              <a:rPr lang="en-US" sz="2000" b="1" dirty="0"/>
              <a:t>Current leads naming and attribution to circuits</a:t>
            </a:r>
          </a:p>
          <a:p>
            <a:pPr algn="l"/>
            <a:r>
              <a:rPr lang="en-US" sz="2000" b="1" dirty="0"/>
              <a:t>Current leads heating system</a:t>
            </a:r>
          </a:p>
          <a:p>
            <a:pPr algn="l"/>
            <a:r>
              <a:rPr lang="en-US" sz="2000" b="1" dirty="0"/>
              <a:t>Instrumentation of WP6a</a:t>
            </a:r>
          </a:p>
          <a:p>
            <a:pPr lvl="1" algn="l"/>
            <a:r>
              <a:rPr lang="en-US" sz="1800" b="1" dirty="0"/>
              <a:t>Electric protection of circuits</a:t>
            </a:r>
          </a:p>
          <a:p>
            <a:pPr lvl="1" algn="l"/>
            <a:r>
              <a:rPr lang="en-US" sz="1800" b="1" dirty="0"/>
              <a:t>Cryogenic</a:t>
            </a:r>
          </a:p>
          <a:p>
            <a:pPr lvl="1" algn="l"/>
            <a:r>
              <a:rPr lang="en-US" sz="1800" b="1" dirty="0"/>
              <a:t>Vacuum</a:t>
            </a:r>
          </a:p>
          <a:p>
            <a:pPr algn="l"/>
            <a:r>
              <a:rPr lang="en-US" sz="2000" b="1" dirty="0"/>
              <a:t>Instrumentation feedthrough system of SC Link</a:t>
            </a:r>
          </a:p>
          <a:p>
            <a:pPr algn="l"/>
            <a:r>
              <a:rPr lang="en-US" sz="2000" b="1" dirty="0"/>
              <a:t>Instrumentation splitting modules of SC Link </a:t>
            </a:r>
          </a:p>
          <a:p>
            <a:pPr algn="l"/>
            <a:endParaRPr lang="en-US" sz="2400" b="1" dirty="0"/>
          </a:p>
          <a:p>
            <a:pPr algn="l"/>
            <a:endParaRPr lang="en-US" b="1" dirty="0"/>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2" name="Footer Placeholder 1">
            <a:extLst>
              <a:ext uri="{FF2B5EF4-FFF2-40B4-BE49-F238E27FC236}">
                <a16:creationId xmlns:a16="http://schemas.microsoft.com/office/drawing/2014/main" id="{2BF10E46-A3A7-4FA7-A445-2A211D99BFD7}"/>
              </a:ext>
            </a:extLst>
          </p:cNvPr>
          <p:cNvSpPr>
            <a:spLocks noGrp="1"/>
          </p:cNvSpPr>
          <p:nvPr>
            <p:ph type="ftr" sz="quarter" idx="11"/>
          </p:nvPr>
        </p:nvSpPr>
        <p:spPr/>
        <p:txBody>
          <a:bodyPr/>
          <a:lstStyle/>
          <a:p>
            <a:r>
              <a:rPr lang="en-GB" noProof="0"/>
              <a:t>12th Annual HL LHC meeting 19-22 Sept 2022</a:t>
            </a:r>
            <a:endParaRPr lang="en-GB" noProof="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080"/>
            <a:ext cx="8532000" cy="540000"/>
          </a:xfrm>
        </p:spPr>
        <p:txBody>
          <a:bodyPr/>
          <a:lstStyle/>
          <a:p>
            <a:r>
              <a:rPr lang="en-US" dirty="0"/>
              <a:t>Heating system for current leads</a:t>
            </a:r>
            <a:endParaRPr lang="en-GB" dirty="0"/>
          </a:p>
        </p:txBody>
      </p:sp>
      <p:sp>
        <p:nvSpPr>
          <p:cNvPr id="3" name="Content Placeholder 2"/>
          <p:cNvSpPr>
            <a:spLocks noGrp="1"/>
          </p:cNvSpPr>
          <p:nvPr>
            <p:ph idx="1"/>
          </p:nvPr>
        </p:nvSpPr>
        <p:spPr>
          <a:xfrm>
            <a:off x="612000" y="771550"/>
            <a:ext cx="6480280" cy="3888432"/>
          </a:xfrm>
        </p:spPr>
        <p:txBody>
          <a:bodyPr>
            <a:normAutofit fontScale="85000" lnSpcReduction="20000"/>
          </a:bodyPr>
          <a:lstStyle/>
          <a:p>
            <a:pPr algn="l"/>
            <a:r>
              <a:rPr lang="en-GB" sz="2000" dirty="0"/>
              <a:t>For a </a:t>
            </a:r>
            <a:r>
              <a:rPr lang="en-GB" sz="2000" b="1" dirty="0"/>
              <a:t>safe operation </a:t>
            </a:r>
            <a:r>
              <a:rPr lang="en-GB" sz="2000" dirty="0"/>
              <a:t>of the </a:t>
            </a:r>
            <a:r>
              <a:rPr lang="en-GB" sz="2000" b="1" dirty="0"/>
              <a:t>HL-LHC current leads</a:t>
            </a:r>
            <a:r>
              <a:rPr lang="en-GB" sz="2000" dirty="0"/>
              <a:t>, each of them will be </a:t>
            </a:r>
            <a:r>
              <a:rPr lang="en-GB" sz="2000" b="1" dirty="0"/>
              <a:t>equipped</a:t>
            </a:r>
            <a:r>
              <a:rPr lang="en-GB" sz="2000" dirty="0"/>
              <a:t> with a </a:t>
            </a:r>
            <a:r>
              <a:rPr lang="en-GB" sz="2000" b="1" dirty="0"/>
              <a:t>dedicated</a:t>
            </a:r>
            <a:r>
              <a:rPr lang="en-GB" sz="2000" dirty="0"/>
              <a:t> </a:t>
            </a:r>
            <a:r>
              <a:rPr lang="en-GB" sz="2000" b="1" dirty="0"/>
              <a:t>heating system to avoid the formation of condensation and ice that would lead to gas leakage or degradation of HTS current leads</a:t>
            </a:r>
            <a:r>
              <a:rPr lang="en-GB" sz="2000" dirty="0"/>
              <a:t>.</a:t>
            </a:r>
          </a:p>
          <a:p>
            <a:pPr algn="l"/>
            <a:r>
              <a:rPr lang="en-US" sz="2000" dirty="0"/>
              <a:t>Functional specification defined in </a:t>
            </a:r>
            <a:r>
              <a:rPr lang="en-US" sz="2000" dirty="0">
                <a:solidFill>
                  <a:schemeClr val="bg2"/>
                </a:solidFill>
              </a:rPr>
              <a:t>EDMS </a:t>
            </a:r>
            <a:r>
              <a:rPr lang="en-GB" sz="2000" dirty="0">
                <a:solidFill>
                  <a:schemeClr val="bg2"/>
                </a:solidFill>
              </a:rPr>
              <a:t>2770173  </a:t>
            </a:r>
          </a:p>
          <a:p>
            <a:pPr algn="l"/>
            <a:endParaRPr lang="en-GB" sz="2000" b="1" dirty="0"/>
          </a:p>
          <a:p>
            <a:pPr algn="l"/>
            <a:r>
              <a:rPr lang="en-GB" sz="2000" b="1" dirty="0"/>
              <a:t>Each</a:t>
            </a:r>
            <a:r>
              <a:rPr lang="en-GB" sz="2000" dirty="0"/>
              <a:t> heating </a:t>
            </a:r>
            <a:r>
              <a:rPr lang="en-GB" sz="2000" b="1" dirty="0"/>
              <a:t>system</a:t>
            </a:r>
            <a:r>
              <a:rPr lang="en-GB" sz="2000" dirty="0"/>
              <a:t> </a:t>
            </a:r>
            <a:r>
              <a:rPr lang="en-GB" sz="2000" b="1" dirty="0"/>
              <a:t>shall</a:t>
            </a:r>
            <a:r>
              <a:rPr lang="en-GB" sz="2000" dirty="0"/>
              <a:t>:</a:t>
            </a:r>
          </a:p>
          <a:p>
            <a:pPr lvl="1" algn="l"/>
            <a:r>
              <a:rPr lang="en-GB" sz="1800" b="1" dirty="0"/>
              <a:t>Maintain</a:t>
            </a:r>
            <a:r>
              <a:rPr lang="en-GB" sz="1800" dirty="0"/>
              <a:t> the warm terminal of the leads to </a:t>
            </a:r>
            <a:r>
              <a:rPr lang="en-GB" sz="1800" b="1" dirty="0"/>
              <a:t>300 K</a:t>
            </a:r>
            <a:r>
              <a:rPr lang="en-GB" sz="1800" dirty="0"/>
              <a:t> (+/- 3 K) during the entire operational cycle of machine</a:t>
            </a:r>
          </a:p>
          <a:p>
            <a:pPr lvl="1" algn="l"/>
            <a:r>
              <a:rPr lang="en-GB" sz="1800" b="1" dirty="0"/>
              <a:t>Set point </a:t>
            </a:r>
            <a:r>
              <a:rPr lang="en-GB" sz="1800" dirty="0"/>
              <a:t>could be </a:t>
            </a:r>
            <a:r>
              <a:rPr lang="en-GB" sz="1800" b="1" dirty="0"/>
              <a:t>monitored</a:t>
            </a:r>
            <a:r>
              <a:rPr lang="en-GB" sz="1800" dirty="0"/>
              <a:t> and </a:t>
            </a:r>
            <a:r>
              <a:rPr lang="en-GB" sz="1800" b="1" dirty="0"/>
              <a:t>changed remotely</a:t>
            </a:r>
          </a:p>
          <a:p>
            <a:pPr lvl="1" algn="l"/>
            <a:r>
              <a:rPr lang="en-GB" sz="1800" dirty="0"/>
              <a:t>Provide sufficient </a:t>
            </a:r>
            <a:r>
              <a:rPr lang="en-GB" sz="1800" b="1" dirty="0"/>
              <a:t>dielectric insulation </a:t>
            </a:r>
            <a:r>
              <a:rPr lang="en-GB" sz="1800" dirty="0"/>
              <a:t>to HL LHC circuits (~3 kV)</a:t>
            </a:r>
          </a:p>
          <a:p>
            <a:pPr lvl="1" algn="l"/>
            <a:r>
              <a:rPr lang="en-GB" sz="1800" b="1" dirty="0"/>
              <a:t>Deliver a power </a:t>
            </a:r>
            <a:r>
              <a:rPr lang="en-GB" sz="1800" dirty="0"/>
              <a:t>(48V) ranging between </a:t>
            </a:r>
            <a:r>
              <a:rPr lang="en-GB" sz="1800" b="1" dirty="0"/>
              <a:t>125 W</a:t>
            </a:r>
            <a:r>
              <a:rPr lang="en-GB" sz="1800" dirty="0"/>
              <a:t> and </a:t>
            </a:r>
            <a:r>
              <a:rPr lang="en-GB" sz="1800" b="1" dirty="0"/>
              <a:t>1.8 kW</a:t>
            </a:r>
          </a:p>
          <a:p>
            <a:pPr lvl="1" algn="l"/>
            <a:r>
              <a:rPr lang="en-GB" sz="1800" dirty="0"/>
              <a:t>Being made of components quickly replaced with reliable connectors</a:t>
            </a:r>
          </a:p>
          <a:p>
            <a:pPr lvl="1" algn="l"/>
            <a:r>
              <a:rPr lang="en-GB" sz="1800" dirty="0"/>
              <a:t>Restart and get back in control mode after power cut</a:t>
            </a:r>
          </a:p>
          <a:p>
            <a:pPr lvl="1" algn="l"/>
            <a:r>
              <a:rPr lang="en-GB" sz="1800" dirty="0"/>
              <a:t>Having appropriate electrical protection to limit shut down only to faulty elements/components</a:t>
            </a:r>
          </a:p>
          <a:p>
            <a:pPr lvl="1" algn="l"/>
            <a:endParaRPr lang="en-GB" sz="1800" dirty="0"/>
          </a:p>
          <a:p>
            <a:pPr algn="l"/>
            <a:endParaRPr lang="en-GB" sz="1800" dirty="0"/>
          </a:p>
          <a:p>
            <a:pPr algn="l"/>
            <a:endParaRPr lang="en-US" sz="1800" dirty="0"/>
          </a:p>
          <a:p>
            <a:pPr algn="l"/>
            <a:endParaRPr lang="en-US" sz="1800" dirty="0"/>
          </a:p>
          <a:p>
            <a:pPr algn="l"/>
            <a:endParaRPr lang="en-US" sz="1800" dirty="0"/>
          </a:p>
          <a:p>
            <a:pPr algn="l"/>
            <a:endParaRPr lang="en-US" sz="1800" dirty="0"/>
          </a:p>
          <a:p>
            <a:pPr algn="l"/>
            <a:endParaRPr lang="en-GB" sz="1200" u="sng" dirty="0"/>
          </a:p>
        </p:txBody>
      </p:sp>
      <p:pic>
        <p:nvPicPr>
          <p:cNvPr id="7" name="Picture 6" descr="A picture containing text, indoor&#10;&#10;Description automatically generated">
            <a:extLst>
              <a:ext uri="{FF2B5EF4-FFF2-40B4-BE49-F238E27FC236}">
                <a16:creationId xmlns:a16="http://schemas.microsoft.com/office/drawing/2014/main" id="{529B32AE-1875-4085-B1B7-31631395E3B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470697" y="2700676"/>
            <a:ext cx="3168352" cy="1205107"/>
          </a:xfrm>
          <a:prstGeom prst="rect">
            <a:avLst/>
          </a:prstGeom>
          <a:noFill/>
        </p:spPr>
      </p:pic>
      <p:sp>
        <p:nvSpPr>
          <p:cNvPr id="4" name="Footer Placeholder 3">
            <a:extLst>
              <a:ext uri="{FF2B5EF4-FFF2-40B4-BE49-F238E27FC236}">
                <a16:creationId xmlns:a16="http://schemas.microsoft.com/office/drawing/2014/main" id="{C5A58736-4A8D-4B9A-9AFC-CC6DD7B0AA1C}"/>
              </a:ext>
            </a:extLst>
          </p:cNvPr>
          <p:cNvSpPr>
            <a:spLocks noGrp="1"/>
          </p:cNvSpPr>
          <p:nvPr>
            <p:ph type="ftr" sz="quarter" idx="11"/>
          </p:nvPr>
        </p:nvSpPr>
        <p:spPr/>
        <p:txBody>
          <a:bodyPr/>
          <a:lstStyle/>
          <a:p>
            <a:r>
              <a:rPr lang="en-GB" noProof="0"/>
              <a:t>12th Annual HL LHC meeting 19-22 Sept 2022</a:t>
            </a:r>
          </a:p>
        </p:txBody>
      </p:sp>
    </p:spTree>
    <p:extLst>
      <p:ext uri="{BB962C8B-B14F-4D97-AF65-F5344CB8AC3E}">
        <p14:creationId xmlns:p14="http://schemas.microsoft.com/office/powerpoint/2010/main" val="66420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0B345-7556-4585-8CF8-29E8120B851F}"/>
              </a:ext>
            </a:extLst>
          </p:cNvPr>
          <p:cNvSpPr>
            <a:spLocks noGrp="1"/>
          </p:cNvSpPr>
          <p:nvPr>
            <p:ph type="title"/>
          </p:nvPr>
        </p:nvSpPr>
        <p:spPr/>
        <p:txBody>
          <a:bodyPr/>
          <a:lstStyle/>
          <a:p>
            <a:r>
              <a:rPr lang="en-US" dirty="0"/>
              <a:t>Resistive heaters for the current leads</a:t>
            </a:r>
          </a:p>
        </p:txBody>
      </p:sp>
      <p:pic>
        <p:nvPicPr>
          <p:cNvPr id="8" name="Content Placeholder 7">
            <a:extLst>
              <a:ext uri="{FF2B5EF4-FFF2-40B4-BE49-F238E27FC236}">
                <a16:creationId xmlns:a16="http://schemas.microsoft.com/office/drawing/2014/main" id="{03864B81-B54E-4EED-8052-692A9DE7D9C0}"/>
              </a:ext>
            </a:extLst>
          </p:cNvPr>
          <p:cNvPicPr>
            <a:picLocks noGrp="1" noChangeAspect="1"/>
          </p:cNvPicPr>
          <p:nvPr>
            <p:ph idx="1"/>
          </p:nvPr>
        </p:nvPicPr>
        <p:blipFill>
          <a:blip r:embed="rId2"/>
          <a:stretch>
            <a:fillRect/>
          </a:stretch>
        </p:blipFill>
        <p:spPr>
          <a:xfrm>
            <a:off x="6255792" y="3681514"/>
            <a:ext cx="2732714" cy="1595881"/>
          </a:xfrm>
        </p:spPr>
      </p:pic>
      <p:sp>
        <p:nvSpPr>
          <p:cNvPr id="4" name="Slide Number Placeholder 3">
            <a:extLst>
              <a:ext uri="{FF2B5EF4-FFF2-40B4-BE49-F238E27FC236}">
                <a16:creationId xmlns:a16="http://schemas.microsoft.com/office/drawing/2014/main" id="{54FF0390-3CC4-41C8-93D8-4FC0A444FDA1}"/>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6" name="Picture 5">
            <a:extLst>
              <a:ext uri="{FF2B5EF4-FFF2-40B4-BE49-F238E27FC236}">
                <a16:creationId xmlns:a16="http://schemas.microsoft.com/office/drawing/2014/main" id="{BB45C6E5-317E-4AF4-B169-5D8A2156A393}"/>
              </a:ext>
            </a:extLst>
          </p:cNvPr>
          <p:cNvPicPr>
            <a:picLocks noChangeAspect="1"/>
          </p:cNvPicPr>
          <p:nvPr/>
        </p:nvPicPr>
        <p:blipFill>
          <a:blip r:embed="rId3"/>
          <a:stretch>
            <a:fillRect/>
          </a:stretch>
        </p:blipFill>
        <p:spPr>
          <a:xfrm>
            <a:off x="6588224" y="616099"/>
            <a:ext cx="2191202" cy="2970563"/>
          </a:xfrm>
          <a:prstGeom prst="rect">
            <a:avLst/>
          </a:prstGeom>
        </p:spPr>
      </p:pic>
      <p:graphicFrame>
        <p:nvGraphicFramePr>
          <p:cNvPr id="9" name="Table 8">
            <a:extLst>
              <a:ext uri="{FF2B5EF4-FFF2-40B4-BE49-F238E27FC236}">
                <a16:creationId xmlns:a16="http://schemas.microsoft.com/office/drawing/2014/main" id="{58F91C31-3C6F-4EF7-B006-E37A9DD43E7B}"/>
              </a:ext>
            </a:extLst>
          </p:cNvPr>
          <p:cNvGraphicFramePr>
            <a:graphicFrameLocks noGrp="1"/>
          </p:cNvGraphicFramePr>
          <p:nvPr>
            <p:extLst>
              <p:ext uri="{D42A27DB-BD31-4B8C-83A1-F6EECF244321}">
                <p14:modId xmlns:p14="http://schemas.microsoft.com/office/powerpoint/2010/main" val="2779167888"/>
              </p:ext>
            </p:extLst>
          </p:nvPr>
        </p:nvGraphicFramePr>
        <p:xfrm>
          <a:off x="447472" y="911160"/>
          <a:ext cx="5797510" cy="2902200"/>
        </p:xfrm>
        <a:graphic>
          <a:graphicData uri="http://schemas.openxmlformats.org/drawingml/2006/table">
            <a:tbl>
              <a:tblPr firstRow="1" firstCol="1" bandRow="1">
                <a:tableStyleId>{5C22544A-7EE6-4342-B048-85BDC9FD1C3A}</a:tableStyleId>
              </a:tblPr>
              <a:tblGrid>
                <a:gridCol w="745679">
                  <a:extLst>
                    <a:ext uri="{9D8B030D-6E8A-4147-A177-3AD203B41FA5}">
                      <a16:colId xmlns:a16="http://schemas.microsoft.com/office/drawing/2014/main" val="276977015"/>
                    </a:ext>
                  </a:extLst>
                </a:gridCol>
                <a:gridCol w="504056">
                  <a:extLst>
                    <a:ext uri="{9D8B030D-6E8A-4147-A177-3AD203B41FA5}">
                      <a16:colId xmlns:a16="http://schemas.microsoft.com/office/drawing/2014/main" val="663717162"/>
                    </a:ext>
                  </a:extLst>
                </a:gridCol>
                <a:gridCol w="583898">
                  <a:extLst>
                    <a:ext uri="{9D8B030D-6E8A-4147-A177-3AD203B41FA5}">
                      <a16:colId xmlns:a16="http://schemas.microsoft.com/office/drawing/2014/main" val="2040590834"/>
                    </a:ext>
                  </a:extLst>
                </a:gridCol>
                <a:gridCol w="1243439">
                  <a:extLst>
                    <a:ext uri="{9D8B030D-6E8A-4147-A177-3AD203B41FA5}">
                      <a16:colId xmlns:a16="http://schemas.microsoft.com/office/drawing/2014/main" val="2046718897"/>
                    </a:ext>
                  </a:extLst>
                </a:gridCol>
                <a:gridCol w="746064">
                  <a:extLst>
                    <a:ext uri="{9D8B030D-6E8A-4147-A177-3AD203B41FA5}">
                      <a16:colId xmlns:a16="http://schemas.microsoft.com/office/drawing/2014/main" val="3909527110"/>
                    </a:ext>
                  </a:extLst>
                </a:gridCol>
                <a:gridCol w="621719">
                  <a:extLst>
                    <a:ext uri="{9D8B030D-6E8A-4147-A177-3AD203B41FA5}">
                      <a16:colId xmlns:a16="http://schemas.microsoft.com/office/drawing/2014/main" val="1031117445"/>
                    </a:ext>
                  </a:extLst>
                </a:gridCol>
                <a:gridCol w="559193">
                  <a:extLst>
                    <a:ext uri="{9D8B030D-6E8A-4147-A177-3AD203B41FA5}">
                      <a16:colId xmlns:a16="http://schemas.microsoft.com/office/drawing/2014/main" val="181700108"/>
                    </a:ext>
                  </a:extLst>
                </a:gridCol>
                <a:gridCol w="793462">
                  <a:extLst>
                    <a:ext uri="{9D8B030D-6E8A-4147-A177-3AD203B41FA5}">
                      <a16:colId xmlns:a16="http://schemas.microsoft.com/office/drawing/2014/main" val="3464364640"/>
                    </a:ext>
                  </a:extLst>
                </a:gridCol>
              </a:tblGrid>
              <a:tr h="879122">
                <a:tc>
                  <a:txBody>
                    <a:bodyPr/>
                    <a:lstStyle/>
                    <a:p>
                      <a:pPr algn="ctr">
                        <a:lnSpc>
                          <a:spcPct val="110000"/>
                        </a:lnSpc>
                      </a:pPr>
                      <a:r>
                        <a:rPr lang="en-US" sz="900" dirty="0">
                          <a:effectLst/>
                        </a:rPr>
                        <a:t> </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Type of lead</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Number of leads per system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Technical drawing of warm terminal of the leads</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Diameter of cartridge heater </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Length of cartridge heater </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Number of cartridge heater per lead</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Power and voltage of each Heater</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24289117"/>
                  </a:ext>
                </a:extLst>
              </a:tr>
              <a:tr h="371436">
                <a:tc rowSpan="3">
                  <a:txBody>
                    <a:bodyPr/>
                    <a:lstStyle/>
                    <a:p>
                      <a:pPr algn="ctr">
                        <a:lnSpc>
                          <a:spcPct val="110000"/>
                        </a:lnSpc>
                      </a:pPr>
                      <a:r>
                        <a:rPr lang="en-US" sz="900" dirty="0">
                          <a:effectLst/>
                        </a:rPr>
                        <a:t>Inner Triplet</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18 kA</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4</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GB" sz="900" b="1" dirty="0">
                          <a:effectLst/>
                        </a:rPr>
                        <a:t>LHCDFLHA0002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12.5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100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6</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300 W/ 48 V</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0192636"/>
                  </a:ext>
                </a:extLst>
              </a:tr>
              <a:tr h="371436">
                <a:tc vMerge="1">
                  <a:txBody>
                    <a:bodyPr/>
                    <a:lstStyle/>
                    <a:p>
                      <a:endParaRPr lang="en-US"/>
                    </a:p>
                  </a:txBody>
                  <a:tcPr/>
                </a:tc>
                <a:tc>
                  <a:txBody>
                    <a:bodyPr/>
                    <a:lstStyle/>
                    <a:p>
                      <a:pPr algn="ctr">
                        <a:lnSpc>
                          <a:spcPct val="110000"/>
                        </a:lnSpc>
                      </a:pPr>
                      <a:r>
                        <a:rPr lang="en-US" sz="900" b="1" dirty="0">
                          <a:effectLst/>
                        </a:rPr>
                        <a:t>7 kA</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3</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GB" sz="900" b="1" dirty="0">
                          <a:effectLst/>
                        </a:rPr>
                        <a:t>LHCDFLHBP0025</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6.5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50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125 W/48 V</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64184753"/>
                  </a:ext>
                </a:extLst>
              </a:tr>
              <a:tr h="371436">
                <a:tc vMerge="1">
                  <a:txBody>
                    <a:bodyPr/>
                    <a:lstStyle/>
                    <a:p>
                      <a:endParaRPr lang="en-US"/>
                    </a:p>
                  </a:txBody>
                  <a:tcPr/>
                </a:tc>
                <a:tc>
                  <a:txBody>
                    <a:bodyPr/>
                    <a:lstStyle/>
                    <a:p>
                      <a:pPr algn="ctr">
                        <a:lnSpc>
                          <a:spcPct val="110000"/>
                        </a:lnSpc>
                      </a:pPr>
                      <a:r>
                        <a:rPr lang="en-US" sz="900" b="1" dirty="0">
                          <a:effectLst/>
                        </a:rPr>
                        <a:t>2 kA</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a:effectLst/>
                        </a:rPr>
                        <a:t>12</a:t>
                      </a:r>
                      <a:endParaRPr lang="en-US" sz="11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GB" sz="900" b="1" dirty="0">
                          <a:effectLst/>
                        </a:rPr>
                        <a:t>LHCDFLHBP0025</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6.5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50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125 W/48 V</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48833902"/>
                  </a:ext>
                </a:extLst>
              </a:tr>
              <a:tr h="371436">
                <a:tc rowSpan="2">
                  <a:txBody>
                    <a:bodyPr/>
                    <a:lstStyle/>
                    <a:p>
                      <a:pPr algn="ctr">
                        <a:lnSpc>
                          <a:spcPct val="110000"/>
                        </a:lnSpc>
                      </a:pPr>
                      <a:r>
                        <a:rPr lang="en-US" sz="900" dirty="0">
                          <a:effectLst/>
                        </a:rPr>
                        <a:t>Matching</a:t>
                      </a:r>
                    </a:p>
                    <a:p>
                      <a:pPr marL="0" algn="ctr" defTabSz="457200" rtl="0" eaLnBrk="1" latinLnBrk="0" hangingPunct="1">
                        <a:lnSpc>
                          <a:spcPct val="110000"/>
                        </a:lnSpc>
                      </a:pPr>
                      <a:r>
                        <a:rPr lang="en-US" sz="900" b="1" kern="1200" dirty="0">
                          <a:solidFill>
                            <a:schemeClr val="lt1"/>
                          </a:solidFill>
                          <a:effectLst/>
                          <a:latin typeface="+mn-lt"/>
                          <a:ea typeface="+mn-ea"/>
                          <a:cs typeface="+mn-cs"/>
                        </a:rPr>
                        <a:t>Section</a:t>
                      </a:r>
                    </a:p>
                  </a:txBody>
                  <a:tcPr marL="68580" marR="68580" marT="0" marB="0" anchor="ctr"/>
                </a:tc>
                <a:tc>
                  <a:txBody>
                    <a:bodyPr/>
                    <a:lstStyle/>
                    <a:p>
                      <a:pPr algn="ctr">
                        <a:lnSpc>
                          <a:spcPct val="110000"/>
                        </a:lnSpc>
                      </a:pPr>
                      <a:r>
                        <a:rPr lang="en-US" sz="900" b="1" dirty="0">
                          <a:effectLst/>
                        </a:rPr>
                        <a:t>18 kA</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a:effectLst/>
                        </a:rPr>
                        <a:t>2</a:t>
                      </a:r>
                      <a:endParaRPr lang="en-US" sz="11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GB" sz="900" b="1">
                          <a:effectLst/>
                        </a:rPr>
                        <a:t>LHCDFLHA0002</a:t>
                      </a:r>
                      <a:endParaRPr lang="en-US" sz="11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12.5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100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6</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300 W/ 48 V</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07031802"/>
                  </a:ext>
                </a:extLst>
              </a:tr>
              <a:tr h="371436">
                <a:tc vMerge="1">
                  <a:txBody>
                    <a:bodyPr/>
                    <a:lstStyle/>
                    <a:p>
                      <a:endParaRPr lang="en-US"/>
                    </a:p>
                  </a:txBody>
                  <a:tcPr/>
                </a:tc>
                <a:tc>
                  <a:txBody>
                    <a:bodyPr/>
                    <a:lstStyle/>
                    <a:p>
                      <a:pPr algn="ctr">
                        <a:lnSpc>
                          <a:spcPct val="110000"/>
                        </a:lnSpc>
                      </a:pPr>
                      <a:r>
                        <a:rPr lang="en-US" sz="900" b="1" dirty="0">
                          <a:effectLst/>
                        </a:rPr>
                        <a:t>0.6 kA</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8</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GB" sz="900" b="1" dirty="0">
                          <a:effectLst/>
                        </a:rPr>
                        <a:t>LHCDFLHBC0001</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6.5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50 mm</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pPr>
                      <a:r>
                        <a:rPr lang="en-US" sz="900" b="1" dirty="0">
                          <a:effectLst/>
                        </a:rPr>
                        <a:t>125 W/48 V</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775891560"/>
                  </a:ext>
                </a:extLst>
              </a:tr>
            </a:tbl>
          </a:graphicData>
        </a:graphic>
      </p:graphicFrame>
      <p:sp>
        <p:nvSpPr>
          <p:cNvPr id="3" name="Rectangle 2"/>
          <p:cNvSpPr/>
          <p:nvPr/>
        </p:nvSpPr>
        <p:spPr>
          <a:xfrm>
            <a:off x="251520" y="4022368"/>
            <a:ext cx="3094707" cy="461665"/>
          </a:xfrm>
          <a:prstGeom prst="rect">
            <a:avLst/>
          </a:prstGeom>
        </p:spPr>
        <p:txBody>
          <a:bodyPr wrap="square">
            <a:spAutoFit/>
          </a:bodyPr>
          <a:lstStyle/>
          <a:p>
            <a:r>
              <a:rPr lang="en-US" sz="1200" dirty="0"/>
              <a:t>More details on the Heating system of the leads in presentation of G. D’Angelo.</a:t>
            </a:r>
            <a:endParaRPr lang="en-GB" sz="1200" dirty="0"/>
          </a:p>
        </p:txBody>
      </p:sp>
      <p:pic>
        <p:nvPicPr>
          <p:cNvPr id="10" name="Picture 9"/>
          <p:cNvPicPr>
            <a:picLocks noChangeAspect="1"/>
          </p:cNvPicPr>
          <p:nvPr/>
        </p:nvPicPr>
        <p:blipFill>
          <a:blip r:embed="rId4"/>
          <a:stretch>
            <a:fillRect/>
          </a:stretch>
        </p:blipFill>
        <p:spPr>
          <a:xfrm>
            <a:off x="3260299" y="4287558"/>
            <a:ext cx="2904571" cy="884987"/>
          </a:xfrm>
          <a:prstGeom prst="rect">
            <a:avLst/>
          </a:prstGeom>
        </p:spPr>
      </p:pic>
      <p:sp>
        <p:nvSpPr>
          <p:cNvPr id="11" name="TextBox 10"/>
          <p:cNvSpPr txBox="1"/>
          <p:nvPr/>
        </p:nvSpPr>
        <p:spPr>
          <a:xfrm>
            <a:off x="3851920" y="4155926"/>
            <a:ext cx="2217129" cy="415498"/>
          </a:xfrm>
          <a:prstGeom prst="rect">
            <a:avLst/>
          </a:prstGeom>
          <a:noFill/>
          <a:ln>
            <a:solidFill>
              <a:srgbClr val="0070C0"/>
            </a:solidFill>
          </a:ln>
        </p:spPr>
        <p:txBody>
          <a:bodyPr wrap="square" rtlCol="0">
            <a:spAutoFit/>
          </a:bodyPr>
          <a:lstStyle/>
          <a:p>
            <a:pPr algn="ctr"/>
            <a:r>
              <a:rPr lang="fr-CH" sz="1050" b="1" dirty="0">
                <a:effectLst>
                  <a:outerShdw blurRad="38100" dist="38100" dir="2700000" algn="tl">
                    <a:srgbClr val="000000">
                      <a:alpha val="43137"/>
                    </a:srgbClr>
                  </a:outerShdw>
                </a:effectLst>
              </a:rPr>
              <a:t>CARTRIDGE HEATER of CURRENT LEADS</a:t>
            </a:r>
            <a:endParaRPr lang="en-GB" sz="1050" b="1" dirty="0">
              <a:effectLst>
                <a:outerShdw blurRad="38100" dist="38100" dir="2700000" algn="tl">
                  <a:srgbClr val="000000">
                    <a:alpha val="43137"/>
                  </a:srgbClr>
                </a:outerShdw>
              </a:effectLst>
            </a:endParaRPr>
          </a:p>
        </p:txBody>
      </p:sp>
      <p:sp>
        <p:nvSpPr>
          <p:cNvPr id="7" name="TextBox 6">
            <a:extLst>
              <a:ext uri="{FF2B5EF4-FFF2-40B4-BE49-F238E27FC236}">
                <a16:creationId xmlns:a16="http://schemas.microsoft.com/office/drawing/2014/main" id="{83FEC78A-66EF-1D7C-C0CC-389030F9F249}"/>
              </a:ext>
            </a:extLst>
          </p:cNvPr>
          <p:cNvSpPr txBox="1"/>
          <p:nvPr/>
        </p:nvSpPr>
        <p:spPr>
          <a:xfrm>
            <a:off x="6647384" y="3486722"/>
            <a:ext cx="4572000" cy="307777"/>
          </a:xfrm>
          <a:prstGeom prst="rect">
            <a:avLst/>
          </a:prstGeom>
          <a:noFill/>
        </p:spPr>
        <p:txBody>
          <a:bodyPr wrap="square">
            <a:spAutoFit/>
          </a:bodyPr>
          <a:lstStyle/>
          <a:p>
            <a:r>
              <a:rPr lang="en-US" sz="1400" dirty="0"/>
              <a:t>18 kA lead warm terminal</a:t>
            </a:r>
          </a:p>
        </p:txBody>
      </p:sp>
    </p:spTree>
    <p:extLst>
      <p:ext uri="{BB962C8B-B14F-4D97-AF65-F5344CB8AC3E}">
        <p14:creationId xmlns:p14="http://schemas.microsoft.com/office/powerpoint/2010/main" val="144374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242F3-3236-4E0C-B17F-275AB55DBD5D}"/>
              </a:ext>
            </a:extLst>
          </p:cNvPr>
          <p:cNvSpPr>
            <a:spLocks noGrp="1"/>
          </p:cNvSpPr>
          <p:nvPr>
            <p:ph type="title"/>
          </p:nvPr>
        </p:nvSpPr>
        <p:spPr/>
        <p:txBody>
          <a:bodyPr/>
          <a:lstStyle/>
          <a:p>
            <a:r>
              <a:rPr lang="en-US" dirty="0"/>
              <a:t>Integration of Heating system in the HL-LHC machine</a:t>
            </a:r>
          </a:p>
        </p:txBody>
      </p:sp>
      <p:sp>
        <p:nvSpPr>
          <p:cNvPr id="3" name="Content Placeholder 2">
            <a:extLst>
              <a:ext uri="{FF2B5EF4-FFF2-40B4-BE49-F238E27FC236}">
                <a16:creationId xmlns:a16="http://schemas.microsoft.com/office/drawing/2014/main" id="{70EFB3B2-C673-4AA3-B286-D93F7FB16501}"/>
              </a:ext>
            </a:extLst>
          </p:cNvPr>
          <p:cNvSpPr>
            <a:spLocks noGrp="1"/>
          </p:cNvSpPr>
          <p:nvPr>
            <p:ph idx="1"/>
          </p:nvPr>
        </p:nvSpPr>
        <p:spPr>
          <a:xfrm>
            <a:off x="225200" y="731639"/>
            <a:ext cx="8918800" cy="3680222"/>
          </a:xfrm>
        </p:spPr>
        <p:txBody>
          <a:bodyPr>
            <a:normAutofit/>
          </a:bodyPr>
          <a:lstStyle/>
          <a:p>
            <a:pPr algn="l"/>
            <a:r>
              <a:rPr lang="en-US" sz="2400" dirty="0"/>
              <a:t>Integration of components : </a:t>
            </a:r>
          </a:p>
          <a:p>
            <a:pPr lvl="1" algn="l"/>
            <a:r>
              <a:rPr lang="en-US" sz="2000" dirty="0"/>
              <a:t>Power units next by current leads, installed on top of the DFHX and DFHM in individual box</a:t>
            </a:r>
          </a:p>
          <a:p>
            <a:pPr lvl="1" algn="l"/>
            <a:r>
              <a:rPr lang="en-US" sz="2000" dirty="0"/>
              <a:t>Resistive heaters mounted on current leads, with wiring running of cable trays installed on top of the DFHX and DFHM</a:t>
            </a:r>
          </a:p>
          <a:p>
            <a:pPr lvl="1" algn="l"/>
            <a:r>
              <a:rPr lang="en-US" sz="2000" dirty="0"/>
              <a:t>Control units installed ~15 m from the current leads in dedicated racks</a:t>
            </a:r>
          </a:p>
        </p:txBody>
      </p:sp>
      <p:pic>
        <p:nvPicPr>
          <p:cNvPr id="5" name="Image 2" descr="sclinkr5_5">
            <a:extLst>
              <a:ext uri="{FF2B5EF4-FFF2-40B4-BE49-F238E27FC236}">
                <a16:creationId xmlns:a16="http://schemas.microsoft.com/office/drawing/2014/main" id="{BD878E61-CC9B-4AF9-A370-257C80817023}"/>
              </a:ext>
            </a:extLst>
          </p:cNvPr>
          <p:cNvPicPr/>
          <p:nvPr/>
        </p:nvPicPr>
        <p:blipFill>
          <a:blip r:embed="rId2">
            <a:lum/>
            <a:extLst>
              <a:ext uri="{28A0092B-C50C-407E-A947-70E740481C1C}">
                <a14:useLocalDpi xmlns:a14="http://schemas.microsoft.com/office/drawing/2010/main" val="0"/>
              </a:ext>
            </a:extLst>
          </a:blip>
          <a:stretch>
            <a:fillRect/>
          </a:stretch>
        </p:blipFill>
        <p:spPr>
          <a:xfrm>
            <a:off x="1906652" y="2931790"/>
            <a:ext cx="7056344" cy="2448271"/>
          </a:xfrm>
          <a:prstGeom prst="rect">
            <a:avLst/>
          </a:prstGeom>
        </p:spPr>
      </p:pic>
      <p:cxnSp>
        <p:nvCxnSpPr>
          <p:cNvPr id="7" name="Straight Arrow Connector 6">
            <a:extLst>
              <a:ext uri="{FF2B5EF4-FFF2-40B4-BE49-F238E27FC236}">
                <a16:creationId xmlns:a16="http://schemas.microsoft.com/office/drawing/2014/main" id="{9EB06613-179C-4052-9EE5-748CD7C21732}"/>
              </a:ext>
            </a:extLst>
          </p:cNvPr>
          <p:cNvCxnSpPr/>
          <p:nvPr/>
        </p:nvCxnSpPr>
        <p:spPr>
          <a:xfrm flipH="1">
            <a:off x="2627784" y="3873695"/>
            <a:ext cx="144016" cy="3600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671A6EB3-DB46-43E5-8D2D-9824FD9A93D7}"/>
              </a:ext>
            </a:extLst>
          </p:cNvPr>
          <p:cNvCxnSpPr/>
          <p:nvPr/>
        </p:nvCxnSpPr>
        <p:spPr>
          <a:xfrm flipH="1">
            <a:off x="7327680" y="3877528"/>
            <a:ext cx="144016" cy="3600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B195229-5BCB-40FD-84B8-A4284D5E4240}"/>
              </a:ext>
            </a:extLst>
          </p:cNvPr>
          <p:cNvSpPr txBox="1"/>
          <p:nvPr/>
        </p:nvSpPr>
        <p:spPr>
          <a:xfrm>
            <a:off x="6778678" y="3418623"/>
            <a:ext cx="1491300" cy="369332"/>
          </a:xfrm>
          <a:prstGeom prst="rect">
            <a:avLst/>
          </a:prstGeom>
          <a:noFill/>
        </p:spPr>
        <p:txBody>
          <a:bodyPr wrap="square">
            <a:spAutoFit/>
          </a:bodyPr>
          <a:lstStyle/>
          <a:p>
            <a:r>
              <a:rPr lang="en-US" sz="1800" dirty="0">
                <a:solidFill>
                  <a:srgbClr val="FF0000"/>
                </a:solidFill>
              </a:rPr>
              <a:t>Control</a:t>
            </a:r>
            <a:r>
              <a:rPr lang="en-US" sz="1800" dirty="0"/>
              <a:t> </a:t>
            </a:r>
            <a:r>
              <a:rPr lang="en-US" sz="1800" dirty="0">
                <a:solidFill>
                  <a:srgbClr val="FF0000"/>
                </a:solidFill>
              </a:rPr>
              <a:t>units</a:t>
            </a:r>
            <a:r>
              <a:rPr lang="en-US" sz="1800" dirty="0"/>
              <a:t> </a:t>
            </a:r>
            <a:endParaRPr lang="en-US" dirty="0"/>
          </a:p>
        </p:txBody>
      </p:sp>
      <p:sp>
        <p:nvSpPr>
          <p:cNvPr id="12" name="TextBox 11">
            <a:extLst>
              <a:ext uri="{FF2B5EF4-FFF2-40B4-BE49-F238E27FC236}">
                <a16:creationId xmlns:a16="http://schemas.microsoft.com/office/drawing/2014/main" id="{2DB70CDA-0F6E-401C-B57D-659278C3649C}"/>
              </a:ext>
            </a:extLst>
          </p:cNvPr>
          <p:cNvSpPr txBox="1"/>
          <p:nvPr/>
        </p:nvSpPr>
        <p:spPr>
          <a:xfrm>
            <a:off x="2427510" y="3426554"/>
            <a:ext cx="1491300" cy="369332"/>
          </a:xfrm>
          <a:prstGeom prst="rect">
            <a:avLst/>
          </a:prstGeom>
          <a:noFill/>
        </p:spPr>
        <p:txBody>
          <a:bodyPr wrap="square">
            <a:spAutoFit/>
          </a:bodyPr>
          <a:lstStyle/>
          <a:p>
            <a:r>
              <a:rPr lang="en-US" sz="1800" dirty="0">
                <a:solidFill>
                  <a:srgbClr val="FF0000"/>
                </a:solidFill>
              </a:rPr>
              <a:t>Power Units</a:t>
            </a:r>
            <a:endParaRPr lang="en-US" dirty="0">
              <a:solidFill>
                <a:srgbClr val="FF0000"/>
              </a:solidFill>
            </a:endParaRPr>
          </a:p>
        </p:txBody>
      </p:sp>
      <p:sp>
        <p:nvSpPr>
          <p:cNvPr id="6" name="Footer Placeholder 5">
            <a:extLst>
              <a:ext uri="{FF2B5EF4-FFF2-40B4-BE49-F238E27FC236}">
                <a16:creationId xmlns:a16="http://schemas.microsoft.com/office/drawing/2014/main" id="{2BD875CE-3988-4E43-8750-F81205861F6B}"/>
              </a:ext>
            </a:extLst>
          </p:cNvPr>
          <p:cNvSpPr>
            <a:spLocks noGrp="1"/>
          </p:cNvSpPr>
          <p:nvPr>
            <p:ph type="ftr" sz="quarter" idx="11"/>
          </p:nvPr>
        </p:nvSpPr>
        <p:spPr/>
        <p:txBody>
          <a:bodyPr/>
          <a:lstStyle/>
          <a:p>
            <a:r>
              <a:rPr lang="en-GB" noProof="0" dirty="0"/>
              <a:t>12th Annual HL LHC meeting 19-22 Sept 2022</a:t>
            </a:r>
          </a:p>
        </p:txBody>
      </p:sp>
    </p:spTree>
    <p:extLst>
      <p:ext uri="{BB962C8B-B14F-4D97-AF65-F5344CB8AC3E}">
        <p14:creationId xmlns:p14="http://schemas.microsoft.com/office/powerpoint/2010/main" val="69595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noProof="0"/>
              <a:t>12th Annual HL LHC meeting 19-22 Sept 2022</a:t>
            </a:r>
            <a:endParaRPr lang="en-GB" noProof="0" dirty="0"/>
          </a:p>
        </p:txBody>
      </p:sp>
      <p:sp>
        <p:nvSpPr>
          <p:cNvPr id="3" name="Title 1"/>
          <p:cNvSpPr txBox="1">
            <a:spLocks/>
          </p:cNvSpPr>
          <p:nvPr/>
        </p:nvSpPr>
        <p:spPr>
          <a:xfrm>
            <a:off x="1439652" y="54456"/>
            <a:ext cx="6264696" cy="365053"/>
          </a:xfrm>
          <a:prstGeom prst="rect">
            <a:avLst/>
          </a:prstGeom>
        </p:spPr>
        <p:txBody>
          <a:bodyPr vert="horz" lIns="0" tIns="0" rIns="0" bIns="0" rtlCol="0" anchor="b" anchorCtr="1">
            <a:noAutofit/>
          </a:bodyPr>
          <a:lstStyle>
            <a:lvl1pPr algn="ctr" defTabSz="609585" rtl="0" eaLnBrk="1" latinLnBrk="0" hangingPunct="1">
              <a:spcBef>
                <a:spcPct val="0"/>
              </a:spcBef>
              <a:buNone/>
              <a:defRPr sz="6000" b="1" kern="1200">
                <a:solidFill>
                  <a:schemeClr val="bg2"/>
                </a:solidFill>
                <a:latin typeface="+mj-lt"/>
                <a:ea typeface="+mj-ea"/>
                <a:cs typeface="+mj-cs"/>
              </a:defRPr>
            </a:lvl1pPr>
          </a:lstStyle>
          <a:p>
            <a:r>
              <a:rPr lang="fr-CH" sz="2000" dirty="0"/>
              <a:t>THERMOSWITCH of CURRENT LEADS</a:t>
            </a:r>
            <a:endParaRPr lang="en-GB" sz="2000" dirty="0"/>
          </a:p>
        </p:txBody>
      </p:sp>
      <p:pic>
        <p:nvPicPr>
          <p:cNvPr id="4" name="Picture 3"/>
          <p:cNvPicPr>
            <a:picLocks noChangeAspect="1"/>
          </p:cNvPicPr>
          <p:nvPr/>
        </p:nvPicPr>
        <p:blipFill>
          <a:blip r:embed="rId2"/>
          <a:stretch>
            <a:fillRect/>
          </a:stretch>
        </p:blipFill>
        <p:spPr>
          <a:xfrm flipH="1">
            <a:off x="7380312" y="1331514"/>
            <a:ext cx="1497375" cy="1261872"/>
          </a:xfrm>
          <a:prstGeom prst="rect">
            <a:avLst/>
          </a:prstGeom>
        </p:spPr>
      </p:pic>
      <p:sp>
        <p:nvSpPr>
          <p:cNvPr id="6" name="TextBox 5"/>
          <p:cNvSpPr txBox="1"/>
          <p:nvPr/>
        </p:nvSpPr>
        <p:spPr>
          <a:xfrm>
            <a:off x="285545" y="607202"/>
            <a:ext cx="7418784" cy="3687163"/>
          </a:xfrm>
          <a:prstGeom prst="rect">
            <a:avLst/>
          </a:prstGeom>
          <a:noFill/>
        </p:spPr>
        <p:txBody>
          <a:bodyPr wrap="square" rtlCol="0">
            <a:spAutoFit/>
          </a:bodyPr>
          <a:lstStyle/>
          <a:p>
            <a:pPr marL="285750" indent="-285750">
              <a:spcBef>
                <a:spcPct val="20000"/>
              </a:spcBef>
              <a:buClr>
                <a:schemeClr val="accent6"/>
              </a:buClr>
              <a:buFont typeface="Wingdings" charset="2"/>
              <a:buChar char="§"/>
            </a:pPr>
            <a:r>
              <a:rPr lang="en-GB" sz="1600" dirty="0">
                <a:solidFill>
                  <a:schemeClr val="accent5"/>
                </a:solidFill>
              </a:rPr>
              <a:t>Each current lead will be equipped with a </a:t>
            </a:r>
            <a:r>
              <a:rPr lang="en-GB" sz="1600" dirty="0" err="1">
                <a:solidFill>
                  <a:schemeClr val="accent5"/>
                </a:solidFill>
              </a:rPr>
              <a:t>thermoswitch</a:t>
            </a:r>
            <a:r>
              <a:rPr lang="en-GB" sz="1600" dirty="0">
                <a:solidFill>
                  <a:schemeClr val="accent5"/>
                </a:solidFill>
              </a:rPr>
              <a:t> that will </a:t>
            </a:r>
            <a:r>
              <a:rPr lang="en-GB" sz="1600" dirty="0" err="1">
                <a:solidFill>
                  <a:schemeClr val="accent5"/>
                </a:solidFill>
              </a:rPr>
              <a:t>triger</a:t>
            </a:r>
            <a:r>
              <a:rPr lang="en-GB" sz="1600" dirty="0">
                <a:solidFill>
                  <a:schemeClr val="accent5"/>
                </a:solidFill>
              </a:rPr>
              <a:t> a discharge of the circuit if temperature of lead is exceeding 60 </a:t>
            </a:r>
            <a:r>
              <a:rPr lang="en-GB" sz="1600" dirty="0" err="1">
                <a:solidFill>
                  <a:schemeClr val="accent5"/>
                </a:solidFill>
              </a:rPr>
              <a:t>degC</a:t>
            </a:r>
            <a:r>
              <a:rPr lang="en-GB" sz="1600" dirty="0">
                <a:solidFill>
                  <a:schemeClr val="accent5"/>
                </a:solidFill>
              </a:rPr>
              <a:t> in operation </a:t>
            </a:r>
          </a:p>
          <a:p>
            <a:pPr marL="628650" lvl="1" indent="-171450">
              <a:spcBef>
                <a:spcPct val="20000"/>
              </a:spcBef>
              <a:buClr>
                <a:schemeClr val="accent6"/>
              </a:buClr>
              <a:buFont typeface="Wingdings" charset="2"/>
              <a:buChar char="§"/>
            </a:pPr>
            <a:r>
              <a:rPr lang="en-GB" sz="1600" dirty="0">
                <a:solidFill>
                  <a:schemeClr val="accent5"/>
                </a:solidFill>
              </a:rPr>
              <a:t>The type chosen is open by raising temperature.</a:t>
            </a:r>
          </a:p>
          <a:p>
            <a:pPr marL="628650" lvl="1" indent="-171450">
              <a:spcBef>
                <a:spcPct val="20000"/>
              </a:spcBef>
              <a:buClr>
                <a:schemeClr val="accent6"/>
              </a:buClr>
              <a:buFont typeface="Wingdings" charset="2"/>
              <a:buChar char="§"/>
            </a:pPr>
            <a:r>
              <a:rPr lang="en-GB" sz="1600" dirty="0">
                <a:solidFill>
                  <a:schemeClr val="accent5"/>
                </a:solidFill>
              </a:rPr>
              <a:t>They are insensitive to shocks, accelerations and vibrations.</a:t>
            </a:r>
          </a:p>
          <a:p>
            <a:pPr marL="628650" lvl="1" indent="-171450">
              <a:spcBef>
                <a:spcPct val="20000"/>
              </a:spcBef>
              <a:buClr>
                <a:schemeClr val="accent6"/>
              </a:buClr>
              <a:buFont typeface="Wingdings" charset="2"/>
              <a:buChar char="§"/>
            </a:pPr>
            <a:r>
              <a:rPr lang="en-GB" sz="1600" dirty="0">
                <a:solidFill>
                  <a:schemeClr val="accent5"/>
                </a:solidFill>
              </a:rPr>
              <a:t>Dielectric holding between the HTS C.L. and the inner parts of the thermostat: 3.5 kV</a:t>
            </a:r>
          </a:p>
          <a:p>
            <a:pPr marL="628650" lvl="1" indent="-171450">
              <a:spcBef>
                <a:spcPct val="20000"/>
              </a:spcBef>
              <a:buClr>
                <a:schemeClr val="accent6"/>
              </a:buClr>
              <a:buFont typeface="Wingdings" charset="2"/>
              <a:buChar char="§"/>
            </a:pPr>
            <a:r>
              <a:rPr lang="en-GB" sz="1600" dirty="0">
                <a:solidFill>
                  <a:schemeClr val="accent5"/>
                </a:solidFill>
              </a:rPr>
              <a:t>Nominal voltage : 250V</a:t>
            </a:r>
          </a:p>
          <a:p>
            <a:pPr marL="628650" lvl="1" indent="-171450">
              <a:spcBef>
                <a:spcPct val="20000"/>
              </a:spcBef>
              <a:buClr>
                <a:schemeClr val="accent6"/>
              </a:buClr>
              <a:buFont typeface="Wingdings" charset="2"/>
              <a:buChar char="§"/>
            </a:pPr>
            <a:r>
              <a:rPr lang="en-GB" sz="1600" dirty="0">
                <a:solidFill>
                  <a:schemeClr val="accent5"/>
                </a:solidFill>
              </a:rPr>
              <a:t>Nominal current : 6A</a:t>
            </a:r>
          </a:p>
          <a:p>
            <a:pPr marL="628650" lvl="1" indent="-171450">
              <a:spcBef>
                <a:spcPct val="20000"/>
              </a:spcBef>
              <a:buClr>
                <a:schemeClr val="accent6"/>
              </a:buClr>
              <a:buFont typeface="Wingdings" charset="2"/>
              <a:buChar char="§"/>
            </a:pPr>
            <a:r>
              <a:rPr lang="en-GB" sz="1600" dirty="0">
                <a:solidFill>
                  <a:schemeClr val="accent5"/>
                </a:solidFill>
              </a:rPr>
              <a:t>Signals from </a:t>
            </a:r>
            <a:r>
              <a:rPr lang="en-GB" sz="1600" dirty="0" err="1">
                <a:solidFill>
                  <a:schemeClr val="accent5"/>
                </a:solidFill>
              </a:rPr>
              <a:t>Thermoswitch</a:t>
            </a:r>
            <a:r>
              <a:rPr lang="en-GB" sz="1600" dirty="0">
                <a:solidFill>
                  <a:schemeClr val="accent5"/>
                </a:solidFill>
              </a:rPr>
              <a:t> will be collected by the means of  a dedicated proximity equipment: </a:t>
            </a:r>
          </a:p>
          <a:p>
            <a:pPr marL="1085850" lvl="2" indent="-171450">
              <a:spcBef>
                <a:spcPct val="20000"/>
              </a:spcBef>
              <a:buClr>
                <a:schemeClr val="accent6"/>
              </a:buClr>
              <a:buFont typeface="Wingdings" charset="2"/>
              <a:buChar char="§"/>
            </a:pPr>
            <a:r>
              <a:rPr lang="en-GB" sz="1600" dirty="0">
                <a:solidFill>
                  <a:schemeClr val="accent5"/>
                </a:solidFill>
              </a:rPr>
              <a:t>19 </a:t>
            </a:r>
            <a:r>
              <a:rPr lang="en-GB" sz="1600" dirty="0" err="1">
                <a:solidFill>
                  <a:schemeClr val="accent5"/>
                </a:solidFill>
              </a:rPr>
              <a:t>Thermoswitch</a:t>
            </a:r>
            <a:r>
              <a:rPr lang="en-GB" sz="1600" dirty="0">
                <a:solidFill>
                  <a:schemeClr val="accent5"/>
                </a:solidFill>
              </a:rPr>
              <a:t> for IT </a:t>
            </a:r>
          </a:p>
          <a:p>
            <a:pPr marL="1085850" lvl="2" indent="-171450">
              <a:spcBef>
                <a:spcPct val="20000"/>
              </a:spcBef>
              <a:buClr>
                <a:schemeClr val="accent6"/>
              </a:buClr>
              <a:buFont typeface="Wingdings" charset="2"/>
              <a:buChar char="§"/>
            </a:pPr>
            <a:r>
              <a:rPr lang="en-GB" sz="1600" dirty="0">
                <a:solidFill>
                  <a:schemeClr val="accent5"/>
                </a:solidFill>
              </a:rPr>
              <a:t>10 </a:t>
            </a:r>
            <a:r>
              <a:rPr lang="en-GB" sz="1600" dirty="0" err="1">
                <a:solidFill>
                  <a:schemeClr val="accent5"/>
                </a:solidFill>
              </a:rPr>
              <a:t>Thermoswitch</a:t>
            </a:r>
            <a:r>
              <a:rPr lang="en-GB" sz="1600" dirty="0">
                <a:solidFill>
                  <a:schemeClr val="accent5"/>
                </a:solidFill>
              </a:rPr>
              <a:t> for MS</a:t>
            </a:r>
          </a:p>
        </p:txBody>
      </p:sp>
    </p:spTree>
    <p:extLst>
      <p:ext uri="{BB962C8B-B14F-4D97-AF65-F5344CB8AC3E}">
        <p14:creationId xmlns:p14="http://schemas.microsoft.com/office/powerpoint/2010/main" val="410007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Splitting modules of </a:t>
            </a:r>
            <a:r>
              <a:rPr lang="en-GB" cap="all" dirty="0" err="1"/>
              <a:t>Sc</a:t>
            </a:r>
            <a:r>
              <a:rPr lang="en-GB" cap="all" dirty="0"/>
              <a:t> Link</a:t>
            </a:r>
            <a:endParaRPr lang="en-GB" dirty="0"/>
          </a:p>
        </p:txBody>
      </p:sp>
      <p:sp>
        <p:nvSpPr>
          <p:cNvPr id="7" name="Footer Placeholder 6"/>
          <p:cNvSpPr>
            <a:spLocks noGrp="1"/>
          </p:cNvSpPr>
          <p:nvPr>
            <p:ph type="ftr" sz="quarter" idx="11"/>
          </p:nvPr>
        </p:nvSpPr>
        <p:spPr/>
        <p:txBody>
          <a:bodyPr/>
          <a:lstStyle/>
          <a:p>
            <a:r>
              <a:rPr lang="en-GB" noProof="0"/>
              <a:t>12th Annual HL LHC meeting 19-22 Sept 2022</a:t>
            </a:r>
          </a:p>
        </p:txBody>
      </p:sp>
      <p:sp>
        <p:nvSpPr>
          <p:cNvPr id="8" name="Espace réservé du contenu 3">
            <a:extLst>
              <a:ext uri="{FF2B5EF4-FFF2-40B4-BE49-F238E27FC236}">
                <a16:creationId xmlns:a16="http://schemas.microsoft.com/office/drawing/2014/main" id="{7D29DDB9-04A9-42D2-AC87-098F481DA24F}"/>
              </a:ext>
            </a:extLst>
          </p:cNvPr>
          <p:cNvSpPr txBox="1">
            <a:spLocks/>
          </p:cNvSpPr>
          <p:nvPr/>
        </p:nvSpPr>
        <p:spPr>
          <a:xfrm>
            <a:off x="612000" y="884634"/>
            <a:ext cx="8208472" cy="3679200"/>
          </a:xfrm>
          <a:prstGeom prst="rect">
            <a:avLst/>
          </a:prstGeom>
        </p:spPr>
        <p:txBody>
          <a:bodyPr>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400" dirty="0"/>
              <a:t>External splitting module (proximity equipment) are required to route in dedicated cables instrumentation signal of </a:t>
            </a:r>
            <a:r>
              <a:rPr lang="en-US" sz="2400" dirty="0" err="1"/>
              <a:t>Sc</a:t>
            </a:r>
            <a:r>
              <a:rPr lang="en-US" sz="2400" dirty="0"/>
              <a:t> Link to </a:t>
            </a:r>
            <a:r>
              <a:rPr lang="en-US" sz="2400" dirty="0" err="1"/>
              <a:t>cryo</a:t>
            </a:r>
            <a:r>
              <a:rPr lang="en-US" sz="2400" dirty="0"/>
              <a:t> and electrical protection racks</a:t>
            </a:r>
          </a:p>
          <a:p>
            <a:pPr algn="l"/>
            <a:r>
              <a:rPr lang="en-US" sz="2400" dirty="0"/>
              <a:t>Splitting modules will be located close by the DFHX(M) and DFX</a:t>
            </a:r>
          </a:p>
          <a:p>
            <a:pPr lvl="1" algn="l"/>
            <a:r>
              <a:rPr lang="en-US" sz="2000" dirty="0"/>
              <a:t>Splitting module of DFX/DFM under responsibility of WP7 (see presentation of G. D’Angelo</a:t>
            </a:r>
          </a:p>
          <a:p>
            <a:pPr lvl="1" algn="l"/>
            <a:r>
              <a:rPr lang="en-US" sz="2000" dirty="0"/>
              <a:t>Splitting module of DFHX/M under responsibility of WP6a, described in next slides</a:t>
            </a:r>
          </a:p>
        </p:txBody>
      </p:sp>
    </p:spTree>
    <p:extLst>
      <p:ext uri="{BB962C8B-B14F-4D97-AF65-F5344CB8AC3E}">
        <p14:creationId xmlns:p14="http://schemas.microsoft.com/office/powerpoint/2010/main" val="3252937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026" y="240102"/>
            <a:ext cx="7920000" cy="540000"/>
          </a:xfrm>
        </p:spPr>
        <p:txBody>
          <a:bodyPr/>
          <a:lstStyle/>
          <a:p>
            <a:r>
              <a:rPr lang="en-GB" cap="all" dirty="0"/>
              <a:t>Splitting modules of DFHX and DFHM</a:t>
            </a:r>
            <a:br>
              <a:rPr lang="en-GB" cap="all" dirty="0"/>
            </a:br>
            <a:endParaRPr lang="en-GB" dirty="0"/>
          </a:p>
        </p:txBody>
      </p:sp>
      <p:sp>
        <p:nvSpPr>
          <p:cNvPr id="4" name="Content Placeholder 3"/>
          <p:cNvSpPr>
            <a:spLocks noGrp="1"/>
          </p:cNvSpPr>
          <p:nvPr>
            <p:ph sz="half" idx="2"/>
          </p:nvPr>
        </p:nvSpPr>
        <p:spPr>
          <a:xfrm>
            <a:off x="301626" y="856436"/>
            <a:ext cx="8842374" cy="2963466"/>
          </a:xfrm>
        </p:spPr>
        <p:txBody>
          <a:bodyPr>
            <a:normAutofit/>
          </a:bodyPr>
          <a:lstStyle/>
          <a:p>
            <a:r>
              <a:rPr lang="en-US" sz="1600" dirty="0"/>
              <a:t>Instrumentation cables of CL and IFS of DFHX(M) will be collected in the proximity equipment</a:t>
            </a:r>
          </a:p>
          <a:p>
            <a:pPr algn="l"/>
            <a:r>
              <a:rPr lang="en-US" sz="1600" dirty="0"/>
              <a:t>Connectors of Proximity equipment: </a:t>
            </a:r>
            <a:r>
              <a:rPr lang="en-US" sz="1600" dirty="0" err="1"/>
              <a:t>Harting</a:t>
            </a:r>
            <a:r>
              <a:rPr lang="en-US" sz="1600" dirty="0"/>
              <a:t> type</a:t>
            </a:r>
          </a:p>
          <a:p>
            <a:pPr algn="l"/>
            <a:r>
              <a:rPr lang="en-US" sz="1600" dirty="0"/>
              <a:t>Interface among WP at the level of output connectors of splitting modules</a:t>
            </a:r>
          </a:p>
          <a:p>
            <a:pPr algn="l"/>
            <a:r>
              <a:rPr lang="en-US" sz="1600" dirty="0"/>
              <a:t>One proximity equipment for four branch of circuits: 5 PE for IT, 3 PE for MS</a:t>
            </a:r>
          </a:p>
          <a:p>
            <a:pPr algn="l"/>
            <a:r>
              <a:rPr lang="en-US" sz="1600" dirty="0"/>
              <a:t>Functional spec of proximity equipment drafted in Sept 2022.</a:t>
            </a:r>
            <a:endParaRPr lang="en-GB" sz="1600" dirty="0"/>
          </a:p>
        </p:txBody>
      </p:sp>
      <p:sp>
        <p:nvSpPr>
          <p:cNvPr id="7" name="Footer Placeholder 6"/>
          <p:cNvSpPr>
            <a:spLocks noGrp="1"/>
          </p:cNvSpPr>
          <p:nvPr>
            <p:ph type="ftr" sz="quarter" idx="11"/>
          </p:nvPr>
        </p:nvSpPr>
        <p:spPr/>
        <p:txBody>
          <a:bodyPr/>
          <a:lstStyle/>
          <a:p>
            <a:r>
              <a:rPr lang="en-GB" noProof="0"/>
              <a:t>12th Annual HL LHC meeting 19-22 Sept 2022</a:t>
            </a:r>
          </a:p>
        </p:txBody>
      </p:sp>
      <p:pic>
        <p:nvPicPr>
          <p:cNvPr id="8" name="Picture 7">
            <a:extLst>
              <a:ext uri="{FF2B5EF4-FFF2-40B4-BE49-F238E27FC236}">
                <a16:creationId xmlns:a16="http://schemas.microsoft.com/office/drawing/2014/main" id="{3EB2DC8C-8C84-452E-95CF-A2EFDBE5D448}"/>
              </a:ext>
            </a:extLst>
          </p:cNvPr>
          <p:cNvPicPr>
            <a:picLocks noChangeAspect="1"/>
          </p:cNvPicPr>
          <p:nvPr/>
        </p:nvPicPr>
        <p:blipFill rotWithShape="1">
          <a:blip r:embed="rId2"/>
          <a:srcRect t="66979"/>
          <a:stretch/>
        </p:blipFill>
        <p:spPr>
          <a:xfrm>
            <a:off x="4283968" y="2611857"/>
            <a:ext cx="4561578" cy="2126520"/>
          </a:xfrm>
          <a:prstGeom prst="rect">
            <a:avLst/>
          </a:prstGeom>
        </p:spPr>
      </p:pic>
      <p:sp>
        <p:nvSpPr>
          <p:cNvPr id="10" name="Rectangle 9"/>
          <p:cNvSpPr/>
          <p:nvPr/>
        </p:nvSpPr>
        <p:spPr>
          <a:xfrm>
            <a:off x="3779912" y="2405363"/>
            <a:ext cx="4993626" cy="2333014"/>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Rectangle 10"/>
          <p:cNvSpPr/>
          <p:nvPr/>
        </p:nvSpPr>
        <p:spPr>
          <a:xfrm>
            <a:off x="3779912" y="3507854"/>
            <a:ext cx="108113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Splitting modules</a:t>
            </a:r>
            <a:endParaRPr lang="en-GB" dirty="0"/>
          </a:p>
        </p:txBody>
      </p:sp>
      <p:sp>
        <p:nvSpPr>
          <p:cNvPr id="12" name="Rectangle 11"/>
          <p:cNvSpPr/>
          <p:nvPr/>
        </p:nvSpPr>
        <p:spPr>
          <a:xfrm>
            <a:off x="2194718" y="4019182"/>
            <a:ext cx="108113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CRG racks</a:t>
            </a:r>
            <a:endParaRPr lang="en-GB" dirty="0"/>
          </a:p>
        </p:txBody>
      </p:sp>
      <p:sp>
        <p:nvSpPr>
          <p:cNvPr id="13" name="Rectangle 12"/>
          <p:cNvSpPr/>
          <p:nvPr/>
        </p:nvSpPr>
        <p:spPr>
          <a:xfrm>
            <a:off x="2122710" y="2767918"/>
            <a:ext cx="108113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QDS Racks</a:t>
            </a:r>
            <a:endParaRPr lang="en-GB" dirty="0"/>
          </a:p>
        </p:txBody>
      </p:sp>
      <p:cxnSp>
        <p:nvCxnSpPr>
          <p:cNvPr id="15" name="Straight Connector 14"/>
          <p:cNvCxnSpPr>
            <a:stCxn id="12" idx="3"/>
          </p:cNvCxnSpPr>
          <p:nvPr/>
        </p:nvCxnSpPr>
        <p:spPr>
          <a:xfrm flipV="1">
            <a:off x="3275856" y="4353082"/>
            <a:ext cx="576064" cy="13415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3" idx="3"/>
          </p:cNvCxnSpPr>
          <p:nvPr/>
        </p:nvCxnSpPr>
        <p:spPr>
          <a:xfrm>
            <a:off x="3203848" y="3235970"/>
            <a:ext cx="569714" cy="46805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1547664" y="2546186"/>
            <a:ext cx="2232248" cy="1274293"/>
          </a:xfrm>
          <a:prstGeom prst="rect">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Rectangle 20"/>
          <p:cNvSpPr/>
          <p:nvPr/>
        </p:nvSpPr>
        <p:spPr>
          <a:xfrm>
            <a:off x="1493294" y="2469852"/>
            <a:ext cx="684803" cy="369332"/>
          </a:xfrm>
          <a:prstGeom prst="rect">
            <a:avLst/>
          </a:prstGeom>
        </p:spPr>
        <p:txBody>
          <a:bodyPr wrap="none">
            <a:spAutoFit/>
          </a:bodyPr>
          <a:lstStyle/>
          <a:p>
            <a:pPr algn="ctr"/>
            <a:r>
              <a:rPr lang="en-US" dirty="0">
                <a:solidFill>
                  <a:srgbClr val="00B050"/>
                </a:solidFill>
              </a:rPr>
              <a:t>WP7</a:t>
            </a:r>
            <a:endParaRPr lang="en-GB" dirty="0">
              <a:solidFill>
                <a:srgbClr val="00B050"/>
              </a:solidFill>
            </a:endParaRPr>
          </a:p>
        </p:txBody>
      </p:sp>
      <p:sp>
        <p:nvSpPr>
          <p:cNvPr id="22" name="Rectangle 21"/>
          <p:cNvSpPr/>
          <p:nvPr/>
        </p:nvSpPr>
        <p:spPr>
          <a:xfrm>
            <a:off x="1538576" y="3983750"/>
            <a:ext cx="684803" cy="369332"/>
          </a:xfrm>
          <a:prstGeom prst="rect">
            <a:avLst/>
          </a:prstGeom>
        </p:spPr>
        <p:txBody>
          <a:bodyPr wrap="none">
            <a:spAutoFit/>
          </a:bodyPr>
          <a:lstStyle/>
          <a:p>
            <a:pPr algn="ctr"/>
            <a:r>
              <a:rPr lang="en-US" dirty="0">
                <a:solidFill>
                  <a:srgbClr val="FF0000"/>
                </a:solidFill>
              </a:rPr>
              <a:t>WP9</a:t>
            </a:r>
            <a:endParaRPr lang="en-GB" dirty="0">
              <a:solidFill>
                <a:srgbClr val="FF0000"/>
              </a:solidFill>
            </a:endParaRPr>
          </a:p>
        </p:txBody>
      </p:sp>
      <p:sp>
        <p:nvSpPr>
          <p:cNvPr id="23" name="Rectangle 22"/>
          <p:cNvSpPr/>
          <p:nvPr/>
        </p:nvSpPr>
        <p:spPr>
          <a:xfrm>
            <a:off x="1543120" y="4024389"/>
            <a:ext cx="2232248" cy="1067641"/>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p:cNvSpPr/>
          <p:nvPr/>
        </p:nvSpPr>
        <p:spPr>
          <a:xfrm>
            <a:off x="3779912" y="2479523"/>
            <a:ext cx="813043" cy="369332"/>
          </a:xfrm>
          <a:prstGeom prst="rect">
            <a:avLst/>
          </a:prstGeom>
        </p:spPr>
        <p:txBody>
          <a:bodyPr wrap="none">
            <a:spAutoFit/>
          </a:bodyPr>
          <a:lstStyle/>
          <a:p>
            <a:pPr algn="ctr"/>
            <a:r>
              <a:rPr lang="en-US" dirty="0"/>
              <a:t>WP6a</a:t>
            </a:r>
            <a:endParaRPr lang="en-GB" dirty="0"/>
          </a:p>
        </p:txBody>
      </p:sp>
      <p:cxnSp>
        <p:nvCxnSpPr>
          <p:cNvPr id="27" name="Straight Connector 26"/>
          <p:cNvCxnSpPr/>
          <p:nvPr/>
        </p:nvCxnSpPr>
        <p:spPr>
          <a:xfrm flipV="1">
            <a:off x="4807469" y="3595464"/>
            <a:ext cx="2285829" cy="35215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4834260" y="3187767"/>
            <a:ext cx="867405" cy="47050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88131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026" y="240102"/>
            <a:ext cx="7920000" cy="540000"/>
          </a:xfrm>
        </p:spPr>
        <p:txBody>
          <a:bodyPr/>
          <a:lstStyle/>
          <a:p>
            <a:r>
              <a:rPr lang="en-GB" dirty="0"/>
              <a:t>Splitting modules of DFHX and DFHM</a:t>
            </a:r>
            <a:br>
              <a:rPr lang="en-GB" cap="all" dirty="0"/>
            </a:br>
            <a:endParaRPr lang="en-GB" dirty="0"/>
          </a:p>
        </p:txBody>
      </p:sp>
      <p:sp>
        <p:nvSpPr>
          <p:cNvPr id="4" name="Content Placeholder 3"/>
          <p:cNvSpPr>
            <a:spLocks noGrp="1"/>
          </p:cNvSpPr>
          <p:nvPr>
            <p:ph sz="half" idx="2"/>
          </p:nvPr>
        </p:nvSpPr>
        <p:spPr>
          <a:xfrm>
            <a:off x="539552" y="581373"/>
            <a:ext cx="8842374" cy="2963466"/>
          </a:xfrm>
        </p:spPr>
        <p:txBody>
          <a:bodyPr>
            <a:normAutofit/>
          </a:bodyPr>
          <a:lstStyle/>
          <a:p>
            <a:pPr algn="l"/>
            <a:r>
              <a:rPr lang="en-US" sz="1600" dirty="0"/>
              <a:t>Specification drafted in Sept 2022, that defines for each connector (input and output):</a:t>
            </a:r>
          </a:p>
          <a:p>
            <a:pPr lvl="1" algn="l"/>
            <a:r>
              <a:rPr lang="en-US" sz="1400" dirty="0"/>
              <a:t>Connector ID</a:t>
            </a:r>
          </a:p>
          <a:p>
            <a:pPr lvl="1" algn="l"/>
            <a:r>
              <a:rPr lang="en-US" sz="1400" dirty="0"/>
              <a:t>Type of connector</a:t>
            </a:r>
          </a:p>
          <a:p>
            <a:pPr lvl="1" algn="l"/>
            <a:r>
              <a:rPr lang="en-US" sz="1400" dirty="0"/>
              <a:t>Type of cable</a:t>
            </a:r>
          </a:p>
          <a:p>
            <a:pPr lvl="1" algn="l"/>
            <a:r>
              <a:rPr lang="en-US" sz="1400" dirty="0"/>
              <a:t>Pinout</a:t>
            </a:r>
            <a:endParaRPr lang="en-GB" sz="1800" dirty="0"/>
          </a:p>
        </p:txBody>
      </p:sp>
      <p:sp>
        <p:nvSpPr>
          <p:cNvPr id="7" name="Footer Placeholder 6"/>
          <p:cNvSpPr>
            <a:spLocks noGrp="1"/>
          </p:cNvSpPr>
          <p:nvPr>
            <p:ph type="ftr" sz="quarter" idx="11"/>
          </p:nvPr>
        </p:nvSpPr>
        <p:spPr/>
        <p:txBody>
          <a:bodyPr/>
          <a:lstStyle/>
          <a:p>
            <a:r>
              <a:rPr lang="en-GB" noProof="0"/>
              <a:t>12th Annual HL LHC meeting 19-22 Sept 2022</a:t>
            </a:r>
          </a:p>
        </p:txBody>
      </p:sp>
      <p:graphicFrame>
        <p:nvGraphicFramePr>
          <p:cNvPr id="5" name="Table 4"/>
          <p:cNvGraphicFramePr>
            <a:graphicFrameLocks noGrp="1"/>
          </p:cNvGraphicFramePr>
          <p:nvPr>
            <p:extLst>
              <p:ext uri="{D42A27DB-BD31-4B8C-83A1-F6EECF244321}">
                <p14:modId xmlns:p14="http://schemas.microsoft.com/office/powerpoint/2010/main" val="2155373346"/>
              </p:ext>
            </p:extLst>
          </p:nvPr>
        </p:nvGraphicFramePr>
        <p:xfrm>
          <a:off x="3635896" y="1692706"/>
          <a:ext cx="5041000" cy="3344557"/>
        </p:xfrm>
        <a:graphic>
          <a:graphicData uri="http://schemas.openxmlformats.org/drawingml/2006/table">
            <a:tbl>
              <a:tblPr firstRow="1" firstCol="1" bandRow="1">
                <a:tableStyleId>{5C22544A-7EE6-4342-B048-85BDC9FD1C3A}</a:tableStyleId>
              </a:tblPr>
              <a:tblGrid>
                <a:gridCol w="993038">
                  <a:extLst>
                    <a:ext uri="{9D8B030D-6E8A-4147-A177-3AD203B41FA5}">
                      <a16:colId xmlns:a16="http://schemas.microsoft.com/office/drawing/2014/main" val="3535627930"/>
                    </a:ext>
                  </a:extLst>
                </a:gridCol>
                <a:gridCol w="993038">
                  <a:extLst>
                    <a:ext uri="{9D8B030D-6E8A-4147-A177-3AD203B41FA5}">
                      <a16:colId xmlns:a16="http://schemas.microsoft.com/office/drawing/2014/main" val="3030019203"/>
                    </a:ext>
                  </a:extLst>
                </a:gridCol>
                <a:gridCol w="408925">
                  <a:extLst>
                    <a:ext uri="{9D8B030D-6E8A-4147-A177-3AD203B41FA5}">
                      <a16:colId xmlns:a16="http://schemas.microsoft.com/office/drawing/2014/main" val="1603348062"/>
                    </a:ext>
                  </a:extLst>
                </a:gridCol>
                <a:gridCol w="605594">
                  <a:extLst>
                    <a:ext uri="{9D8B030D-6E8A-4147-A177-3AD203B41FA5}">
                      <a16:colId xmlns:a16="http://schemas.microsoft.com/office/drawing/2014/main" val="2339273157"/>
                    </a:ext>
                  </a:extLst>
                </a:gridCol>
                <a:gridCol w="826690">
                  <a:extLst>
                    <a:ext uri="{9D8B030D-6E8A-4147-A177-3AD203B41FA5}">
                      <a16:colId xmlns:a16="http://schemas.microsoft.com/office/drawing/2014/main" val="553376487"/>
                    </a:ext>
                  </a:extLst>
                </a:gridCol>
                <a:gridCol w="826690">
                  <a:extLst>
                    <a:ext uri="{9D8B030D-6E8A-4147-A177-3AD203B41FA5}">
                      <a16:colId xmlns:a16="http://schemas.microsoft.com/office/drawing/2014/main" val="929667515"/>
                    </a:ext>
                  </a:extLst>
                </a:gridCol>
                <a:gridCol w="387025">
                  <a:extLst>
                    <a:ext uri="{9D8B030D-6E8A-4147-A177-3AD203B41FA5}">
                      <a16:colId xmlns:a16="http://schemas.microsoft.com/office/drawing/2014/main" val="923768426"/>
                    </a:ext>
                  </a:extLst>
                </a:gridCol>
              </a:tblGrid>
              <a:tr h="72005">
                <a:tc gridSpan="7">
                  <a:txBody>
                    <a:bodyPr/>
                    <a:lstStyle/>
                    <a:p>
                      <a:pPr algn="ctr">
                        <a:spcAft>
                          <a:spcPts val="0"/>
                        </a:spcAft>
                      </a:pPr>
                      <a:r>
                        <a:rPr lang="en-US" sz="700" kern="0" dirty="0">
                          <a:effectLst/>
                        </a:rPr>
                        <a:t>List of output connectors of the splitting module of DFHM</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4056271"/>
                  </a:ext>
                </a:extLst>
              </a:tr>
              <a:tr h="109761">
                <a:tc rowSpan="2">
                  <a:txBody>
                    <a:bodyPr/>
                    <a:lstStyle/>
                    <a:p>
                      <a:pPr algn="ctr">
                        <a:spcAft>
                          <a:spcPts val="0"/>
                        </a:spcAft>
                      </a:pPr>
                      <a:r>
                        <a:rPr lang="en-US" sz="700" kern="0">
                          <a:effectLst/>
                        </a:rPr>
                        <a:t>Vtaps/ Temperatre</a:t>
                      </a:r>
                      <a:br>
                        <a:rPr lang="en-US" sz="700" kern="0">
                          <a:effectLst/>
                        </a:rPr>
                      </a:br>
                      <a:r>
                        <a:rPr lang="en-US" sz="700" kern="0">
                          <a:effectLst/>
                        </a:rPr>
                        <a:t> sensors</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rowSpan="2">
                  <a:txBody>
                    <a:bodyPr/>
                    <a:lstStyle/>
                    <a:p>
                      <a:pPr algn="ctr">
                        <a:spcAft>
                          <a:spcPts val="0"/>
                        </a:spcAft>
                      </a:pPr>
                      <a:r>
                        <a:rPr lang="en-US" sz="700" kern="0">
                          <a:effectLst/>
                        </a:rPr>
                        <a:t>Current leads/ leg of circuit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gridSpan="2">
                  <a:txBody>
                    <a:bodyPr/>
                    <a:lstStyle/>
                    <a:p>
                      <a:pPr algn="ctr">
                        <a:spcAft>
                          <a:spcPts val="0"/>
                        </a:spcAft>
                      </a:pPr>
                      <a:r>
                        <a:rPr lang="en-US" sz="700" kern="0">
                          <a:effectLst/>
                        </a:rPr>
                        <a:t>Signals</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hMerge="1">
                  <a:txBody>
                    <a:bodyPr/>
                    <a:lstStyle/>
                    <a:p>
                      <a:endParaRPr lang="en-GB"/>
                    </a:p>
                  </a:txBody>
                  <a:tcPr/>
                </a:tc>
                <a:tc gridSpan="2">
                  <a:txBody>
                    <a:bodyPr/>
                    <a:lstStyle/>
                    <a:p>
                      <a:pPr algn="ctr">
                        <a:spcAft>
                          <a:spcPts val="0"/>
                        </a:spcAft>
                      </a:pPr>
                      <a:r>
                        <a:rPr lang="en-US" sz="700" kern="0">
                          <a:effectLst/>
                        </a:rPr>
                        <a:t>Connector ID</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hMerge="1">
                  <a:txBody>
                    <a:bodyPr/>
                    <a:lstStyle/>
                    <a:p>
                      <a:endParaRPr lang="en-GB"/>
                    </a:p>
                  </a:txBody>
                  <a:tcPr/>
                </a:tc>
                <a:tc rowSpan="2">
                  <a:txBody>
                    <a:bodyPr/>
                    <a:lstStyle/>
                    <a:p>
                      <a:pPr algn="ctr">
                        <a:spcAft>
                          <a:spcPts val="0"/>
                        </a:spcAft>
                      </a:pPr>
                      <a:r>
                        <a:rPr lang="en-US" sz="700" kern="0">
                          <a:effectLst/>
                        </a:rPr>
                        <a:t>Cable</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3296819496"/>
                  </a:ext>
                </a:extLst>
              </a:tr>
              <a:tr h="493848">
                <a:tc vMerge="1">
                  <a:txBody>
                    <a:bodyPr/>
                    <a:lstStyle/>
                    <a:p>
                      <a:endParaRPr lang="en-GB"/>
                    </a:p>
                  </a:txBody>
                  <a:tcPr/>
                </a:tc>
                <a:tc vMerge="1">
                  <a:txBody>
                    <a:bodyPr/>
                    <a:lstStyle/>
                    <a:p>
                      <a:endParaRPr lang="en-GB"/>
                    </a:p>
                  </a:txBody>
                  <a:tcPr/>
                </a:tc>
                <a:tc>
                  <a:txBody>
                    <a:bodyPr/>
                    <a:lstStyle/>
                    <a:p>
                      <a:pPr algn="ctr">
                        <a:spcAft>
                          <a:spcPts val="0"/>
                        </a:spcAft>
                      </a:pPr>
                      <a:r>
                        <a:rPr lang="en-US" sz="700" kern="0" dirty="0" err="1">
                          <a:effectLst/>
                        </a:rPr>
                        <a:t>Nb</a:t>
                      </a:r>
                      <a:r>
                        <a:rPr lang="en-US" sz="700" kern="0" dirty="0">
                          <a:effectLst/>
                        </a:rPr>
                        <a:t> of wires for Vtaps</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Nb of wires for Temp probe</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dirty="0">
                          <a:effectLst/>
                        </a:rPr>
                        <a:t>Connector ID</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dirty="0">
                          <a:effectLst/>
                        </a:rPr>
                        <a:t>Connector Type</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extLst>
                  <a:ext uri="{0D108BD9-81ED-4DB2-BD59-A6C34878D82A}">
                    <a16:rowId xmlns:a16="http://schemas.microsoft.com/office/drawing/2014/main" val="2206828451"/>
                  </a:ext>
                </a:extLst>
              </a:tr>
              <a:tr h="109761">
                <a:tc rowSpan="11">
                  <a:txBody>
                    <a:bodyPr/>
                    <a:lstStyle/>
                    <a:p>
                      <a:pPr algn="ctr">
                        <a:spcAft>
                          <a:spcPts val="0"/>
                        </a:spcAft>
                      </a:pPr>
                      <a:r>
                        <a:rPr lang="en-US" sz="700" kern="0">
                          <a:effectLst/>
                        </a:rPr>
                        <a:t>Temp</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DFLHA.UR_.M_.1  </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PE-MCRG-1</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rowSpan="11">
                  <a:txBody>
                    <a:bodyPr/>
                    <a:lstStyle/>
                    <a:p>
                      <a:pPr algn="ctr">
                        <a:spcAft>
                          <a:spcPts val="0"/>
                        </a:spcAft>
                      </a:pPr>
                      <a:r>
                        <a:rPr lang="en-US" sz="700" kern="0" dirty="0">
                          <a:effectLst/>
                        </a:rPr>
                        <a:t>           |Rack: 09 16 072 3101|</a:t>
                      </a:r>
                      <a:br>
                        <a:rPr lang="en-US" sz="700" kern="0" dirty="0">
                          <a:effectLst/>
                        </a:rPr>
                      </a:br>
                      <a:r>
                        <a:rPr lang="en-US" sz="700" kern="0" dirty="0">
                          <a:effectLst/>
                        </a:rPr>
                        <a:t> 11 x   |cable   : 09 16 072 3001|</a:t>
                      </a:r>
                      <a:br>
                        <a:rPr lang="en-US" sz="700" kern="0" dirty="0">
                          <a:effectLst/>
                        </a:rPr>
                      </a:br>
                      <a:r>
                        <a:rPr lang="en-US" sz="700" kern="0" dirty="0">
                          <a:effectLst/>
                        </a:rPr>
                        <a:t>            |  EMC: 09 62 816 0301|                                                                                    </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vert="vert270" anchor="ctr"/>
                </a:tc>
                <a:tc rowSpan="11">
                  <a:txBody>
                    <a:bodyPr/>
                    <a:lstStyle/>
                    <a:p>
                      <a:pPr algn="ctr">
                        <a:spcAft>
                          <a:spcPts val="0"/>
                        </a:spcAft>
                      </a:pPr>
                      <a:r>
                        <a:rPr lang="en-US" sz="700" kern="0">
                          <a:effectLst/>
                        </a:rPr>
                        <a:t>20x</a:t>
                      </a:r>
                      <a:br>
                        <a:rPr lang="en-US" sz="700" kern="0">
                          <a:effectLst/>
                        </a:rPr>
                      </a:br>
                      <a:r>
                        <a:rPr lang="en-US" sz="700" kern="0">
                          <a:effectLst/>
                        </a:rPr>
                        <a:t> DRAKA HV</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2080266946"/>
                  </a:ext>
                </a:extLst>
              </a:tr>
              <a:tr h="109761">
                <a:tc vMerge="1">
                  <a:txBody>
                    <a:bodyPr/>
                    <a:lstStyle/>
                    <a:p>
                      <a:endParaRPr lang="en-GB"/>
                    </a:p>
                  </a:txBody>
                  <a:tcPr/>
                </a:tc>
                <a:tc>
                  <a:txBody>
                    <a:bodyPr/>
                    <a:lstStyle/>
                    <a:p>
                      <a:pPr algn="ctr">
                        <a:spcAft>
                          <a:spcPts val="0"/>
                        </a:spcAft>
                      </a:pPr>
                      <a:r>
                        <a:rPr lang="en-US" sz="700" kern="0">
                          <a:effectLst/>
                        </a:rPr>
                        <a:t>DFLHA.UR_.M_.2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369372936"/>
                  </a:ext>
                </a:extLst>
              </a:tr>
              <a:tr h="109761">
                <a:tc vMerge="1">
                  <a:txBody>
                    <a:bodyPr/>
                    <a:lstStyle/>
                    <a:p>
                      <a:endParaRPr lang="en-GB"/>
                    </a:p>
                  </a:txBody>
                  <a:tcPr/>
                </a:tc>
                <a:tc>
                  <a:txBody>
                    <a:bodyPr/>
                    <a:lstStyle/>
                    <a:p>
                      <a:pPr algn="ctr">
                        <a:spcAft>
                          <a:spcPts val="0"/>
                        </a:spcAft>
                      </a:pPr>
                      <a:r>
                        <a:rPr lang="en-US" sz="700" kern="0">
                          <a:effectLst/>
                        </a:rPr>
                        <a:t>DFLHC.UR_.M_.1</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PE-MCRG-3</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086587815"/>
                  </a:ext>
                </a:extLst>
              </a:tr>
              <a:tr h="109761">
                <a:tc vMerge="1">
                  <a:txBody>
                    <a:bodyPr/>
                    <a:lstStyle/>
                    <a:p>
                      <a:endParaRPr lang="en-GB"/>
                    </a:p>
                  </a:txBody>
                  <a:tcPr/>
                </a:tc>
                <a:tc>
                  <a:txBody>
                    <a:bodyPr/>
                    <a:lstStyle/>
                    <a:p>
                      <a:pPr algn="ctr">
                        <a:spcAft>
                          <a:spcPts val="0"/>
                        </a:spcAft>
                      </a:pPr>
                      <a:r>
                        <a:rPr lang="en-US" sz="700" kern="0">
                          <a:effectLst/>
                        </a:rPr>
                        <a:t>DFLHC.UR_.M_.2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PE-MCRG-4</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310349704"/>
                  </a:ext>
                </a:extLst>
              </a:tr>
              <a:tr h="109761">
                <a:tc vMerge="1">
                  <a:txBody>
                    <a:bodyPr/>
                    <a:lstStyle/>
                    <a:p>
                      <a:endParaRPr lang="en-GB"/>
                    </a:p>
                  </a:txBody>
                  <a:tcPr/>
                </a:tc>
                <a:tc>
                  <a:txBody>
                    <a:bodyPr/>
                    <a:lstStyle/>
                    <a:p>
                      <a:pPr algn="ctr">
                        <a:spcAft>
                          <a:spcPts val="0"/>
                        </a:spcAft>
                      </a:pPr>
                      <a:r>
                        <a:rPr lang="en-US" sz="700" kern="0">
                          <a:effectLst/>
                        </a:rPr>
                        <a:t>DFLHC.UR_.M_.3</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PE-MCRG-5</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914471318"/>
                  </a:ext>
                </a:extLst>
              </a:tr>
              <a:tr h="109761">
                <a:tc vMerge="1">
                  <a:txBody>
                    <a:bodyPr/>
                    <a:lstStyle/>
                    <a:p>
                      <a:endParaRPr lang="en-GB"/>
                    </a:p>
                  </a:txBody>
                  <a:tcPr/>
                </a:tc>
                <a:tc>
                  <a:txBody>
                    <a:bodyPr/>
                    <a:lstStyle/>
                    <a:p>
                      <a:pPr algn="ctr">
                        <a:spcAft>
                          <a:spcPts val="0"/>
                        </a:spcAft>
                      </a:pPr>
                      <a:r>
                        <a:rPr lang="en-US" sz="700" kern="0">
                          <a:effectLst/>
                        </a:rPr>
                        <a:t>DFLHC.UR_.M_.4</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824749387"/>
                  </a:ext>
                </a:extLst>
              </a:tr>
              <a:tr h="109761">
                <a:tc vMerge="1">
                  <a:txBody>
                    <a:bodyPr/>
                    <a:lstStyle/>
                    <a:p>
                      <a:endParaRPr lang="en-GB"/>
                    </a:p>
                  </a:txBody>
                  <a:tcPr/>
                </a:tc>
                <a:tc>
                  <a:txBody>
                    <a:bodyPr/>
                    <a:lstStyle/>
                    <a:p>
                      <a:pPr algn="ctr">
                        <a:spcAft>
                          <a:spcPts val="0"/>
                        </a:spcAft>
                      </a:pPr>
                      <a:r>
                        <a:rPr lang="en-US" sz="700" kern="0">
                          <a:effectLst/>
                        </a:rPr>
                        <a:t>DFLHC.UR_.M_.5</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PE-MCRG-7</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780990933"/>
                  </a:ext>
                </a:extLst>
              </a:tr>
              <a:tr h="109761">
                <a:tc vMerge="1">
                  <a:txBody>
                    <a:bodyPr/>
                    <a:lstStyle/>
                    <a:p>
                      <a:endParaRPr lang="en-GB"/>
                    </a:p>
                  </a:txBody>
                  <a:tcPr/>
                </a:tc>
                <a:tc>
                  <a:txBody>
                    <a:bodyPr/>
                    <a:lstStyle/>
                    <a:p>
                      <a:pPr algn="ctr">
                        <a:spcAft>
                          <a:spcPts val="0"/>
                        </a:spcAft>
                      </a:pPr>
                      <a:r>
                        <a:rPr lang="en-US" sz="700" kern="0">
                          <a:effectLst/>
                        </a:rPr>
                        <a:t>DFLHC.UR_.M_.6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PE-MCRG-8</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70674057"/>
                  </a:ext>
                </a:extLst>
              </a:tr>
              <a:tr h="109761">
                <a:tc vMerge="1">
                  <a:txBody>
                    <a:bodyPr/>
                    <a:lstStyle/>
                    <a:p>
                      <a:endParaRPr lang="en-GB"/>
                    </a:p>
                  </a:txBody>
                  <a:tcPr/>
                </a:tc>
                <a:tc>
                  <a:txBody>
                    <a:bodyPr/>
                    <a:lstStyle/>
                    <a:p>
                      <a:pPr algn="ctr">
                        <a:spcAft>
                          <a:spcPts val="0"/>
                        </a:spcAft>
                      </a:pPr>
                      <a:r>
                        <a:rPr lang="en-US" sz="700" kern="0">
                          <a:effectLst/>
                        </a:rPr>
                        <a:t>DFLHC.UR_.M_.7</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PE-MCRG-9</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248453129"/>
                  </a:ext>
                </a:extLst>
              </a:tr>
              <a:tr h="109761">
                <a:tc vMerge="1">
                  <a:txBody>
                    <a:bodyPr/>
                    <a:lstStyle/>
                    <a:p>
                      <a:endParaRPr lang="en-GB"/>
                    </a:p>
                  </a:txBody>
                  <a:tcPr/>
                </a:tc>
                <a:tc>
                  <a:txBody>
                    <a:bodyPr/>
                    <a:lstStyle/>
                    <a:p>
                      <a:pPr algn="ctr">
                        <a:spcAft>
                          <a:spcPts val="0"/>
                        </a:spcAft>
                      </a:pPr>
                      <a:r>
                        <a:rPr lang="en-US" sz="700" kern="0">
                          <a:effectLst/>
                        </a:rPr>
                        <a:t>DFLHC.UR_.M_.8</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20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PE-MCRG-10</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846748317"/>
                  </a:ext>
                </a:extLst>
              </a:tr>
              <a:tr h="219523">
                <a:tc vMerge="1">
                  <a:txBody>
                    <a:bodyPr/>
                    <a:lstStyle/>
                    <a:p>
                      <a:endParaRPr lang="en-GB"/>
                    </a:p>
                  </a:txBody>
                  <a:tcPr/>
                </a:tc>
                <a:tc>
                  <a:txBody>
                    <a:bodyPr/>
                    <a:lstStyle/>
                    <a:p>
                      <a:pPr algn="ctr">
                        <a:spcAft>
                          <a:spcPts val="0"/>
                        </a:spcAft>
                      </a:pPr>
                      <a:r>
                        <a:rPr lang="en-US" sz="700" kern="0">
                          <a:effectLst/>
                        </a:rPr>
                        <a:t>None (TT832A/TT832B)</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8</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PE-MCRG-11</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537814491"/>
                  </a:ext>
                </a:extLst>
              </a:tr>
              <a:tr h="197538">
                <a:tc rowSpan="6">
                  <a:txBody>
                    <a:bodyPr/>
                    <a:lstStyle/>
                    <a:p>
                      <a:pPr algn="ctr">
                        <a:spcAft>
                          <a:spcPts val="0"/>
                        </a:spcAft>
                      </a:pPr>
                      <a:r>
                        <a:rPr lang="en-US" sz="700" kern="0">
                          <a:effectLst/>
                        </a:rPr>
                        <a:t>Vtaps</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rowSpan="2">
                  <a:txBody>
                    <a:bodyPr/>
                    <a:lstStyle/>
                    <a:p>
                      <a:pPr algn="ctr">
                        <a:spcAft>
                          <a:spcPts val="0"/>
                        </a:spcAft>
                      </a:pPr>
                      <a:r>
                        <a:rPr lang="en-US" sz="700" kern="0">
                          <a:effectLst/>
                        </a:rPr>
                        <a:t>DFLHA.UR_.M_.1</a:t>
                      </a:r>
                      <a:br>
                        <a:rPr lang="en-US" sz="700" kern="0">
                          <a:effectLst/>
                        </a:rPr>
                      </a:br>
                      <a:r>
                        <a:rPr lang="en-US" sz="700" kern="0">
                          <a:effectLst/>
                        </a:rPr>
                        <a:t>DFLHA.UR_.M_.2</a:t>
                      </a:r>
                      <a:br>
                        <a:rPr lang="en-US" sz="700" kern="0">
                          <a:effectLst/>
                        </a:rPr>
                      </a:br>
                      <a:r>
                        <a:rPr lang="en-US" sz="700" kern="0">
                          <a:effectLst/>
                        </a:rPr>
                        <a:t>-</a:t>
                      </a:r>
                      <a:endParaRPr lang="en-GB" sz="700" kern="1400">
                        <a:effectLst/>
                      </a:endParaRPr>
                    </a:p>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16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PE-MMPE-01a</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rowSpan="6">
                  <a:txBody>
                    <a:bodyPr/>
                    <a:lstStyle/>
                    <a:p>
                      <a:pPr algn="ctr">
                        <a:spcAft>
                          <a:spcPts val="0"/>
                        </a:spcAft>
                      </a:pPr>
                      <a:r>
                        <a:rPr lang="en-US" sz="700" kern="0" dirty="0">
                          <a:effectLst/>
                        </a:rPr>
                        <a:t>         |1 x  09 14 016 0371| </a:t>
                      </a:r>
                      <a:br>
                        <a:rPr lang="en-US" sz="700" kern="0" dirty="0">
                          <a:effectLst/>
                        </a:rPr>
                      </a:br>
                      <a:r>
                        <a:rPr lang="en-US" sz="700" kern="0" dirty="0">
                          <a:effectLst/>
                        </a:rPr>
                        <a:t>6 x  |4 x   09 14 008 3101|</a:t>
                      </a:r>
                      <a:br>
                        <a:rPr lang="en-US" sz="700" kern="0" dirty="0">
                          <a:effectLst/>
                        </a:rPr>
                      </a:br>
                      <a:r>
                        <a:rPr lang="en-US" sz="700" kern="0" dirty="0">
                          <a:effectLst/>
                        </a:rPr>
                        <a:t>          |1 x</a:t>
                      </a:r>
                      <a:r>
                        <a:rPr lang="en-US" sz="700" kern="0" baseline="0" dirty="0">
                          <a:effectLst/>
                        </a:rPr>
                        <a:t> </a:t>
                      </a:r>
                      <a:r>
                        <a:rPr lang="en-US" sz="700" kern="0" dirty="0">
                          <a:effectLst/>
                        </a:rPr>
                        <a:t> 09 30  016 0318|</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vert="vert270" anchor="ctr"/>
                </a:tc>
                <a:tc>
                  <a:txBody>
                    <a:bodyPr/>
                    <a:lstStyle/>
                    <a:p>
                      <a:pPr algn="ctr">
                        <a:spcAft>
                          <a:spcPts val="0"/>
                        </a:spcAft>
                      </a:pPr>
                      <a:r>
                        <a:rPr lang="en-US" sz="700" kern="0">
                          <a:effectLst/>
                        </a:rPr>
                        <a:t>NE36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414214809"/>
                  </a:ext>
                </a:extLst>
              </a:tr>
              <a:tr h="241507">
                <a:tc vMerge="1">
                  <a:txBody>
                    <a:bodyPr/>
                    <a:lstStyle/>
                    <a:p>
                      <a:endParaRPr lang="en-GB"/>
                    </a:p>
                  </a:txBody>
                  <a:tcPr/>
                </a:tc>
                <a:tc vMerge="1">
                  <a:txBody>
                    <a:bodyPr/>
                    <a:lstStyle/>
                    <a:p>
                      <a:endParaRPr lang="en-GB"/>
                    </a:p>
                  </a:txBody>
                  <a:tcPr/>
                </a:tc>
                <a:tc>
                  <a:txBody>
                    <a:bodyPr/>
                    <a:lstStyle/>
                    <a:p>
                      <a:pPr algn="ctr">
                        <a:spcAft>
                          <a:spcPts val="0"/>
                        </a:spcAft>
                      </a:pPr>
                      <a:r>
                        <a:rPr lang="en-US" sz="700" kern="0">
                          <a:effectLst/>
                        </a:rPr>
                        <a:t>16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PE-MMPE-01b</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a:txBody>
                    <a:bodyPr/>
                    <a:lstStyle/>
                    <a:p>
                      <a:pPr algn="ctr">
                        <a:spcAft>
                          <a:spcPts val="0"/>
                        </a:spcAft>
                      </a:pPr>
                      <a:r>
                        <a:rPr lang="en-US" sz="700" kern="0">
                          <a:effectLst/>
                        </a:rPr>
                        <a:t>NE36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997011294"/>
                  </a:ext>
                </a:extLst>
              </a:tr>
              <a:tr h="197538">
                <a:tc vMerge="1">
                  <a:txBody>
                    <a:bodyPr/>
                    <a:lstStyle/>
                    <a:p>
                      <a:endParaRPr lang="en-GB"/>
                    </a:p>
                  </a:txBody>
                  <a:tcPr/>
                </a:tc>
                <a:tc rowSpan="2">
                  <a:txBody>
                    <a:bodyPr/>
                    <a:lstStyle/>
                    <a:p>
                      <a:pPr algn="ctr">
                        <a:spcAft>
                          <a:spcPts val="0"/>
                        </a:spcAft>
                      </a:pPr>
                      <a:r>
                        <a:rPr lang="en-US" sz="700" kern="0">
                          <a:effectLst/>
                        </a:rPr>
                        <a:t>DFLHC.UR_.M_.1</a:t>
                      </a:r>
                      <a:br>
                        <a:rPr lang="en-US" sz="700" kern="0">
                          <a:effectLst/>
                        </a:rPr>
                      </a:br>
                      <a:r>
                        <a:rPr lang="en-US" sz="700" kern="0">
                          <a:effectLst/>
                        </a:rPr>
                        <a:t>DFLHC.UR_.M_.2</a:t>
                      </a:r>
                      <a:br>
                        <a:rPr lang="en-US" sz="700" kern="0">
                          <a:effectLst/>
                        </a:rPr>
                      </a:br>
                      <a:r>
                        <a:rPr lang="en-US" sz="700" kern="0">
                          <a:effectLst/>
                        </a:rPr>
                        <a:t>DFLHC.UR_.M_.3 </a:t>
                      </a:r>
                      <a:br>
                        <a:rPr lang="en-US" sz="700" kern="0">
                          <a:effectLst/>
                        </a:rPr>
                      </a:br>
                      <a:r>
                        <a:rPr lang="en-US" sz="700" kern="0">
                          <a:effectLst/>
                        </a:rPr>
                        <a:t>DFLHC.UR_.M_.4</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32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PE-MMPE-02a</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a:txBody>
                    <a:bodyPr/>
                    <a:lstStyle/>
                    <a:p>
                      <a:pPr algn="ctr">
                        <a:spcAft>
                          <a:spcPts val="0"/>
                        </a:spcAft>
                      </a:pPr>
                      <a:r>
                        <a:rPr lang="en-US" sz="700" kern="0">
                          <a:effectLst/>
                        </a:rPr>
                        <a:t>NE36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3993938284"/>
                  </a:ext>
                </a:extLst>
              </a:tr>
              <a:tr h="241507">
                <a:tc vMerge="1">
                  <a:txBody>
                    <a:bodyPr/>
                    <a:lstStyle/>
                    <a:p>
                      <a:endParaRPr lang="en-GB"/>
                    </a:p>
                  </a:txBody>
                  <a:tcPr/>
                </a:tc>
                <a:tc vMerge="1">
                  <a:txBody>
                    <a:bodyPr/>
                    <a:lstStyle/>
                    <a:p>
                      <a:endParaRPr lang="en-GB"/>
                    </a:p>
                  </a:txBody>
                  <a:tcPr/>
                </a:tc>
                <a:tc>
                  <a:txBody>
                    <a:bodyPr/>
                    <a:lstStyle/>
                    <a:p>
                      <a:pPr algn="ctr">
                        <a:spcAft>
                          <a:spcPts val="0"/>
                        </a:spcAft>
                      </a:pPr>
                      <a:r>
                        <a:rPr lang="en-US" sz="700" kern="0">
                          <a:effectLst/>
                        </a:rPr>
                        <a:t>32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PE-MMPE-02b</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a:txBody>
                    <a:bodyPr/>
                    <a:lstStyle/>
                    <a:p>
                      <a:pPr algn="ctr">
                        <a:spcAft>
                          <a:spcPts val="0"/>
                        </a:spcAft>
                      </a:pPr>
                      <a:r>
                        <a:rPr lang="en-US" sz="700" kern="0">
                          <a:effectLst/>
                        </a:rPr>
                        <a:t>NE36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1677175856"/>
                  </a:ext>
                </a:extLst>
              </a:tr>
              <a:tr h="197538">
                <a:tc vMerge="1">
                  <a:txBody>
                    <a:bodyPr/>
                    <a:lstStyle/>
                    <a:p>
                      <a:endParaRPr lang="en-GB"/>
                    </a:p>
                  </a:txBody>
                  <a:tcPr/>
                </a:tc>
                <a:tc rowSpan="2">
                  <a:txBody>
                    <a:bodyPr/>
                    <a:lstStyle/>
                    <a:p>
                      <a:pPr algn="ctr">
                        <a:spcAft>
                          <a:spcPts val="0"/>
                        </a:spcAft>
                      </a:pPr>
                      <a:r>
                        <a:rPr lang="en-US" sz="700" kern="0">
                          <a:effectLst/>
                        </a:rPr>
                        <a:t>DFLHC.UR_.M_.5</a:t>
                      </a:r>
                      <a:br>
                        <a:rPr lang="en-US" sz="700" kern="0">
                          <a:effectLst/>
                        </a:rPr>
                      </a:br>
                      <a:r>
                        <a:rPr lang="en-US" sz="700" kern="0">
                          <a:effectLst/>
                        </a:rPr>
                        <a:t>DFLHC.UR_.M_.6</a:t>
                      </a:r>
                      <a:br>
                        <a:rPr lang="en-US" sz="700" kern="0">
                          <a:effectLst/>
                        </a:rPr>
                      </a:br>
                      <a:r>
                        <a:rPr lang="en-US" sz="700" kern="0">
                          <a:effectLst/>
                        </a:rPr>
                        <a:t>DFLHC.UR_.M_.7 </a:t>
                      </a:r>
                      <a:br>
                        <a:rPr lang="en-US" sz="700" kern="0">
                          <a:effectLst/>
                        </a:rPr>
                      </a:br>
                      <a:r>
                        <a:rPr lang="en-US" sz="700" kern="0">
                          <a:effectLst/>
                        </a:rPr>
                        <a:t>DFLHC.UR_.M_.8</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32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PE-MMPE-03a</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a:txBody>
                    <a:bodyPr/>
                    <a:lstStyle/>
                    <a:p>
                      <a:pPr algn="ctr">
                        <a:spcAft>
                          <a:spcPts val="0"/>
                        </a:spcAft>
                      </a:pPr>
                      <a:r>
                        <a:rPr lang="en-US" sz="700" kern="0">
                          <a:effectLst/>
                        </a:rPr>
                        <a:t>NE36</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1155491062"/>
                  </a:ext>
                </a:extLst>
              </a:tr>
              <a:tr h="241507">
                <a:tc vMerge="1">
                  <a:txBody>
                    <a:bodyPr/>
                    <a:lstStyle/>
                    <a:p>
                      <a:endParaRPr lang="en-GB"/>
                    </a:p>
                  </a:txBody>
                  <a:tcPr/>
                </a:tc>
                <a:tc vMerge="1">
                  <a:txBody>
                    <a:bodyPr/>
                    <a:lstStyle/>
                    <a:p>
                      <a:endParaRPr lang="en-GB"/>
                    </a:p>
                  </a:txBody>
                  <a:tcPr/>
                </a:tc>
                <a:tc>
                  <a:txBody>
                    <a:bodyPr/>
                    <a:lstStyle/>
                    <a:p>
                      <a:pPr algn="ctr">
                        <a:spcAft>
                          <a:spcPts val="0"/>
                        </a:spcAft>
                      </a:pPr>
                      <a:r>
                        <a:rPr lang="en-US" sz="700" kern="0">
                          <a:effectLst/>
                        </a:rPr>
                        <a:t>32</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a:txBody>
                    <a:bodyPr/>
                    <a:lstStyle/>
                    <a:p>
                      <a:pPr algn="ctr">
                        <a:spcAft>
                          <a:spcPts val="0"/>
                        </a:spcAft>
                      </a:pPr>
                      <a:r>
                        <a:rPr lang="en-US" sz="700" kern="0">
                          <a:effectLst/>
                        </a:rPr>
                        <a:t>PE-MMPE-03b</a:t>
                      </a:r>
                      <a:endParaRPr lang="en-GB" sz="7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tc vMerge="1">
                  <a:txBody>
                    <a:bodyPr/>
                    <a:lstStyle/>
                    <a:p>
                      <a:endParaRPr lang="en-GB"/>
                    </a:p>
                  </a:txBody>
                  <a:tcPr/>
                </a:tc>
                <a:tc>
                  <a:txBody>
                    <a:bodyPr/>
                    <a:lstStyle/>
                    <a:p>
                      <a:pPr algn="ctr">
                        <a:spcAft>
                          <a:spcPts val="0"/>
                        </a:spcAft>
                      </a:pPr>
                      <a:r>
                        <a:rPr lang="en-US" sz="700" kern="0" dirty="0">
                          <a:effectLst/>
                        </a:rPr>
                        <a:t>NE36</a:t>
                      </a:r>
                      <a:endParaRPr lang="en-GB" sz="7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512" marR="67512" marT="0" marB="0" anchor="ctr"/>
                </a:tc>
                <a:extLst>
                  <a:ext uri="{0D108BD9-81ED-4DB2-BD59-A6C34878D82A}">
                    <a16:rowId xmlns:a16="http://schemas.microsoft.com/office/drawing/2014/main" val="282416663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216272525"/>
              </p:ext>
            </p:extLst>
          </p:nvPr>
        </p:nvGraphicFramePr>
        <p:xfrm>
          <a:off x="405768" y="2123983"/>
          <a:ext cx="2959968" cy="2909206"/>
        </p:xfrm>
        <a:graphic>
          <a:graphicData uri="http://schemas.openxmlformats.org/drawingml/2006/table">
            <a:tbl>
              <a:tblPr firstRow="1" firstCol="1" bandRow="1">
                <a:tableStyleId>{5C22544A-7EE6-4342-B048-85BDC9FD1C3A}</a:tableStyleId>
              </a:tblPr>
              <a:tblGrid>
                <a:gridCol w="572805">
                  <a:extLst>
                    <a:ext uri="{9D8B030D-6E8A-4147-A177-3AD203B41FA5}">
                      <a16:colId xmlns:a16="http://schemas.microsoft.com/office/drawing/2014/main" val="1425204246"/>
                    </a:ext>
                  </a:extLst>
                </a:gridCol>
                <a:gridCol w="378790">
                  <a:extLst>
                    <a:ext uri="{9D8B030D-6E8A-4147-A177-3AD203B41FA5}">
                      <a16:colId xmlns:a16="http://schemas.microsoft.com/office/drawing/2014/main" val="1052607914"/>
                    </a:ext>
                  </a:extLst>
                </a:gridCol>
                <a:gridCol w="559303">
                  <a:extLst>
                    <a:ext uri="{9D8B030D-6E8A-4147-A177-3AD203B41FA5}">
                      <a16:colId xmlns:a16="http://schemas.microsoft.com/office/drawing/2014/main" val="3487797287"/>
                    </a:ext>
                  </a:extLst>
                </a:gridCol>
                <a:gridCol w="336860">
                  <a:extLst>
                    <a:ext uri="{9D8B030D-6E8A-4147-A177-3AD203B41FA5}">
                      <a16:colId xmlns:a16="http://schemas.microsoft.com/office/drawing/2014/main" val="307434159"/>
                    </a:ext>
                  </a:extLst>
                </a:gridCol>
                <a:gridCol w="373106">
                  <a:extLst>
                    <a:ext uri="{9D8B030D-6E8A-4147-A177-3AD203B41FA5}">
                      <a16:colId xmlns:a16="http://schemas.microsoft.com/office/drawing/2014/main" val="2089777154"/>
                    </a:ext>
                  </a:extLst>
                </a:gridCol>
                <a:gridCol w="373106">
                  <a:extLst>
                    <a:ext uri="{9D8B030D-6E8A-4147-A177-3AD203B41FA5}">
                      <a16:colId xmlns:a16="http://schemas.microsoft.com/office/drawing/2014/main" val="3242586362"/>
                    </a:ext>
                  </a:extLst>
                </a:gridCol>
                <a:gridCol w="365998">
                  <a:extLst>
                    <a:ext uri="{9D8B030D-6E8A-4147-A177-3AD203B41FA5}">
                      <a16:colId xmlns:a16="http://schemas.microsoft.com/office/drawing/2014/main" val="842995176"/>
                    </a:ext>
                  </a:extLst>
                </a:gridCol>
              </a:tblGrid>
              <a:tr h="128425">
                <a:tc rowSpan="2">
                  <a:txBody>
                    <a:bodyPr/>
                    <a:lstStyle/>
                    <a:p>
                      <a:pPr algn="ctr">
                        <a:spcAft>
                          <a:spcPts val="0"/>
                        </a:spcAft>
                      </a:pPr>
                      <a:r>
                        <a:rPr lang="en-US" sz="700" kern="0">
                          <a:effectLst/>
                        </a:rPr>
                        <a:t>Sensor ID</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gn="ctr">
                        <a:spcAft>
                          <a:spcPts val="0"/>
                        </a:spcAft>
                      </a:pPr>
                      <a:r>
                        <a:rPr lang="en-US" sz="600" kern="0">
                          <a:effectLst/>
                        </a:rPr>
                        <a:t>Signal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0"/>
                        </a:spcAft>
                      </a:pPr>
                      <a:r>
                        <a:rPr lang="en-US" sz="700" kern="0">
                          <a:effectLst/>
                        </a:rPr>
                        <a:t>Source signal</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gridSpan="3">
                  <a:txBody>
                    <a:bodyPr/>
                    <a:lstStyle/>
                    <a:p>
                      <a:pPr algn="ctr">
                        <a:spcAft>
                          <a:spcPts val="0"/>
                        </a:spcAft>
                      </a:pPr>
                      <a:r>
                        <a:rPr lang="en-US" sz="700" kern="0">
                          <a:effectLst/>
                        </a:rPr>
                        <a:t>Conn PE-XCRG-01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07649107"/>
                  </a:ext>
                </a:extLst>
              </a:tr>
              <a:tr h="299836">
                <a:tc vMerge="1">
                  <a:txBody>
                    <a:bodyPr/>
                    <a:lstStyle/>
                    <a:p>
                      <a:endParaRPr lang="en-GB"/>
                    </a:p>
                  </a:txBody>
                  <a:tcPr/>
                </a:tc>
                <a:tc vMerge="1">
                  <a:txBody>
                    <a:bodyPr/>
                    <a:lstStyle/>
                    <a:p>
                      <a:endParaRPr lang="en-GB"/>
                    </a:p>
                  </a:txBody>
                  <a:tcPr/>
                </a:tc>
                <a:tc>
                  <a:txBody>
                    <a:bodyPr/>
                    <a:lstStyle/>
                    <a:p>
                      <a:pPr algn="ctr">
                        <a:spcAft>
                          <a:spcPts val="0"/>
                        </a:spcAft>
                      </a:pPr>
                      <a:r>
                        <a:rPr lang="en-US" sz="600" kern="0">
                          <a:effectLst/>
                        </a:rPr>
                        <a:t>Conn ID</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600" kern="0">
                          <a:effectLst/>
                        </a:rPr>
                        <a:t>PIN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600" kern="0">
                          <a:effectLst/>
                        </a:rPr>
                        <a:t>Type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600" kern="0">
                          <a:effectLst/>
                        </a:rPr>
                        <a:t>Con.  Pin ID</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600" kern="0">
                          <a:effectLst/>
                        </a:rPr>
                        <a:t>Cab. con. ID</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2286320"/>
                  </a:ext>
                </a:extLst>
              </a:tr>
              <a:tr h="122588">
                <a:tc>
                  <a:txBody>
                    <a:bodyPr/>
                    <a:lstStyle/>
                    <a:p>
                      <a:pPr algn="ctr">
                        <a:spcAft>
                          <a:spcPts val="0"/>
                        </a:spcAft>
                      </a:pPr>
                      <a:r>
                        <a:rPr lang="en-GB" sz="700" kern="1400">
                          <a:effectLst/>
                        </a:rPr>
                        <a:t>1TE892a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7</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0">
                  <a:txBody>
                    <a:bodyPr/>
                    <a:lstStyle/>
                    <a:p>
                      <a:pPr algn="ctr">
                        <a:spcAft>
                          <a:spcPts val="0"/>
                        </a:spcAft>
                      </a:pPr>
                      <a:r>
                        <a:rPr lang="en-US" sz="700" kern="0" dirty="0">
                          <a:effectLst/>
                        </a:rPr>
                        <a:t> Rack: 09 16 072 3101,  Cable: 09 16 072 3001, EMC: 09 62 816 0301</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vert="vert270" anchor="ct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995382865"/>
                  </a:ext>
                </a:extLst>
              </a:tr>
              <a:tr h="122588">
                <a:tc>
                  <a:txBody>
                    <a:bodyPr/>
                    <a:lstStyle/>
                    <a:p>
                      <a:pPr algn="ctr">
                        <a:spcAft>
                          <a:spcPts val="0"/>
                        </a:spcAft>
                      </a:pPr>
                      <a:r>
                        <a:rPr lang="en-GB" sz="700" kern="1400">
                          <a:effectLst/>
                        </a:rPr>
                        <a:t>1TE892a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8</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570037329"/>
                  </a:ext>
                </a:extLst>
              </a:tr>
              <a:tr h="122588">
                <a:tc>
                  <a:txBody>
                    <a:bodyPr/>
                    <a:lstStyle/>
                    <a:p>
                      <a:pPr algn="ctr">
                        <a:spcAft>
                          <a:spcPts val="0"/>
                        </a:spcAft>
                      </a:pPr>
                      <a:r>
                        <a:rPr lang="en-GB" sz="700" kern="1400">
                          <a:effectLst/>
                        </a:rPr>
                        <a:t>1TE892a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13508818"/>
                  </a:ext>
                </a:extLst>
              </a:tr>
              <a:tr h="128425">
                <a:tc>
                  <a:txBody>
                    <a:bodyPr/>
                    <a:lstStyle/>
                    <a:p>
                      <a:pPr algn="ctr">
                        <a:spcAft>
                          <a:spcPts val="0"/>
                        </a:spcAft>
                      </a:pPr>
                      <a:r>
                        <a:rPr lang="en-GB" sz="700" kern="1400">
                          <a:effectLst/>
                        </a:rPr>
                        <a:t>1TE892a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10</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4</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818871"/>
                  </a:ext>
                </a:extLst>
              </a:tr>
              <a:tr h="122588">
                <a:tc>
                  <a:txBody>
                    <a:bodyPr/>
                    <a:lstStyle/>
                    <a:p>
                      <a:pPr algn="ctr">
                        <a:spcAft>
                          <a:spcPts val="0"/>
                        </a:spcAft>
                      </a:pPr>
                      <a:r>
                        <a:rPr lang="en-GB" sz="700" kern="1400">
                          <a:effectLst/>
                        </a:rPr>
                        <a:t>1TE892b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5</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6443682"/>
                  </a:ext>
                </a:extLst>
              </a:tr>
              <a:tr h="122588">
                <a:tc>
                  <a:txBody>
                    <a:bodyPr/>
                    <a:lstStyle/>
                    <a:p>
                      <a:pPr algn="ctr">
                        <a:spcAft>
                          <a:spcPts val="0"/>
                        </a:spcAft>
                      </a:pPr>
                      <a:r>
                        <a:rPr lang="en-GB" sz="700" kern="1400">
                          <a:effectLst/>
                        </a:rPr>
                        <a:t>1TE892b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6</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1599411"/>
                  </a:ext>
                </a:extLst>
              </a:tr>
              <a:tr h="122588">
                <a:tc>
                  <a:txBody>
                    <a:bodyPr/>
                    <a:lstStyle/>
                    <a:p>
                      <a:pPr algn="ctr">
                        <a:spcAft>
                          <a:spcPts val="0"/>
                        </a:spcAft>
                      </a:pPr>
                      <a:r>
                        <a:rPr lang="en-GB" sz="700" kern="1400">
                          <a:effectLst/>
                        </a:rPr>
                        <a:t>1TE892b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7</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3076937"/>
                  </a:ext>
                </a:extLst>
              </a:tr>
              <a:tr h="128425">
                <a:tc>
                  <a:txBody>
                    <a:bodyPr/>
                    <a:lstStyle/>
                    <a:p>
                      <a:pPr algn="ctr">
                        <a:spcAft>
                          <a:spcPts val="0"/>
                        </a:spcAft>
                      </a:pPr>
                      <a:r>
                        <a:rPr lang="en-GB" sz="700" kern="1400">
                          <a:effectLst/>
                        </a:rPr>
                        <a:t>1TE892b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X4-01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14</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8</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4707725"/>
                  </a:ext>
                </a:extLst>
              </a:tr>
              <a:tr h="122588">
                <a:tc>
                  <a:txBody>
                    <a:bodyPr/>
                    <a:lstStyle/>
                    <a:p>
                      <a:pPr algn="ctr">
                        <a:spcAft>
                          <a:spcPts val="0"/>
                        </a:spcAft>
                      </a:pPr>
                      <a:r>
                        <a:rPr lang="en-GB" sz="700" kern="1400">
                          <a:effectLst/>
                        </a:rPr>
                        <a:t>1TE891a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7</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515591699"/>
                  </a:ext>
                </a:extLst>
              </a:tr>
              <a:tr h="122588">
                <a:tc>
                  <a:txBody>
                    <a:bodyPr/>
                    <a:lstStyle/>
                    <a:p>
                      <a:pPr algn="ctr">
                        <a:spcAft>
                          <a:spcPts val="0"/>
                        </a:spcAft>
                      </a:pPr>
                      <a:r>
                        <a:rPr lang="en-GB" sz="700" kern="1400">
                          <a:effectLst/>
                        </a:rPr>
                        <a:t>1TE891a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8</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10</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52556507"/>
                  </a:ext>
                </a:extLst>
              </a:tr>
              <a:tr h="122588">
                <a:tc>
                  <a:txBody>
                    <a:bodyPr/>
                    <a:lstStyle/>
                    <a:p>
                      <a:pPr algn="ctr">
                        <a:spcAft>
                          <a:spcPts val="0"/>
                        </a:spcAft>
                      </a:pPr>
                      <a:r>
                        <a:rPr lang="en-GB" sz="700" kern="1400">
                          <a:effectLst/>
                        </a:rPr>
                        <a:t>1TE891a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3817761"/>
                  </a:ext>
                </a:extLst>
              </a:tr>
              <a:tr h="128425">
                <a:tc>
                  <a:txBody>
                    <a:bodyPr/>
                    <a:lstStyle/>
                    <a:p>
                      <a:pPr algn="ctr">
                        <a:spcAft>
                          <a:spcPts val="0"/>
                        </a:spcAft>
                      </a:pPr>
                      <a:r>
                        <a:rPr lang="en-GB" sz="700" kern="1400">
                          <a:effectLst/>
                        </a:rPr>
                        <a:t>1TE891a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10</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47043673"/>
                  </a:ext>
                </a:extLst>
              </a:tr>
              <a:tr h="122588">
                <a:tc>
                  <a:txBody>
                    <a:bodyPr/>
                    <a:lstStyle/>
                    <a:p>
                      <a:pPr algn="ctr">
                        <a:spcAft>
                          <a:spcPts val="0"/>
                        </a:spcAft>
                      </a:pPr>
                      <a:r>
                        <a:rPr lang="en-GB" sz="700" kern="1400">
                          <a:effectLst/>
                        </a:rPr>
                        <a:t>1TE891b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dirty="0">
                          <a:effectLst/>
                        </a:rPr>
                        <a:t>PE X5-01</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73819279"/>
                  </a:ext>
                </a:extLst>
              </a:tr>
              <a:tr h="122588">
                <a:tc>
                  <a:txBody>
                    <a:bodyPr/>
                    <a:lstStyle/>
                    <a:p>
                      <a:pPr algn="ctr">
                        <a:spcAft>
                          <a:spcPts val="0"/>
                        </a:spcAft>
                      </a:pPr>
                      <a:r>
                        <a:rPr lang="en-GB" sz="700" kern="1400">
                          <a:effectLst/>
                        </a:rPr>
                        <a:t>1TE891b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14</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34514051"/>
                  </a:ext>
                </a:extLst>
              </a:tr>
              <a:tr h="122588">
                <a:tc>
                  <a:txBody>
                    <a:bodyPr/>
                    <a:lstStyle/>
                    <a:p>
                      <a:pPr algn="ctr">
                        <a:spcAft>
                          <a:spcPts val="0"/>
                        </a:spcAft>
                      </a:pPr>
                      <a:r>
                        <a:rPr lang="en-GB" sz="700" kern="1400">
                          <a:effectLst/>
                        </a:rPr>
                        <a:t>1TE891b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15</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3304300"/>
                  </a:ext>
                </a:extLst>
              </a:tr>
              <a:tr h="128425">
                <a:tc>
                  <a:txBody>
                    <a:bodyPr/>
                    <a:lstStyle/>
                    <a:p>
                      <a:pPr algn="ctr">
                        <a:spcAft>
                          <a:spcPts val="0"/>
                        </a:spcAft>
                      </a:pPr>
                      <a:r>
                        <a:rPr lang="en-GB" sz="700" kern="1400">
                          <a:effectLst/>
                        </a:rPr>
                        <a:t>1TE891b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X5-01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14</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16</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44936756"/>
                  </a:ext>
                </a:extLst>
              </a:tr>
              <a:tr h="122588">
                <a:tc>
                  <a:txBody>
                    <a:bodyPr/>
                    <a:lstStyle/>
                    <a:p>
                      <a:pPr algn="ctr">
                        <a:spcAft>
                          <a:spcPts val="0"/>
                        </a:spcAft>
                      </a:pPr>
                      <a:r>
                        <a:rPr lang="en-GB" sz="700" kern="1400">
                          <a:effectLst/>
                        </a:rPr>
                        <a:t>1TE893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X6-01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17</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43210613"/>
                  </a:ext>
                </a:extLst>
              </a:tr>
              <a:tr h="122588">
                <a:tc>
                  <a:txBody>
                    <a:bodyPr/>
                    <a:lstStyle/>
                    <a:p>
                      <a:pPr algn="ctr">
                        <a:spcAft>
                          <a:spcPts val="0"/>
                        </a:spcAft>
                      </a:pPr>
                      <a:r>
                        <a:rPr lang="en-GB" sz="700" kern="1400">
                          <a:effectLst/>
                        </a:rPr>
                        <a:t>1TE893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U-</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X6-01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V-</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18</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1934562"/>
                  </a:ext>
                </a:extLst>
              </a:tr>
              <a:tr h="122588">
                <a:tc>
                  <a:txBody>
                    <a:bodyPr/>
                    <a:lstStyle/>
                    <a:p>
                      <a:pPr algn="ctr">
                        <a:spcAft>
                          <a:spcPts val="0"/>
                        </a:spcAft>
                      </a:pPr>
                      <a:r>
                        <a:rPr lang="en-GB" sz="700" kern="1400">
                          <a:effectLst/>
                        </a:rPr>
                        <a:t>1TE893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X6-01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a:effectLst/>
                        </a:rPr>
                        <a:t>19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32981072"/>
                  </a:ext>
                </a:extLst>
              </a:tr>
              <a:tr h="128425">
                <a:tc>
                  <a:txBody>
                    <a:bodyPr/>
                    <a:lstStyle/>
                    <a:p>
                      <a:pPr algn="ctr">
                        <a:spcAft>
                          <a:spcPts val="0"/>
                        </a:spcAft>
                      </a:pPr>
                      <a:r>
                        <a:rPr lang="en-GB" sz="700" kern="1400">
                          <a:effectLst/>
                        </a:rPr>
                        <a:t>1TE893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dirty="0">
                          <a:effectLst/>
                        </a:rPr>
                        <a:t>I-</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PE X6-01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GB" sz="700" kern="1400">
                          <a:effectLst/>
                        </a:rPr>
                        <a:t>4</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c>
                  <a:txBody>
                    <a:bodyPr/>
                    <a:lstStyle/>
                    <a:p>
                      <a:pPr algn="ctr">
                        <a:spcAft>
                          <a:spcPts val="0"/>
                        </a:spcAft>
                      </a:pPr>
                      <a:r>
                        <a:rPr lang="en-US" sz="700" kern="0">
                          <a:effectLst/>
                        </a:rPr>
                        <a:t>I-</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700" kern="0" dirty="0">
                          <a:effectLst/>
                        </a:rPr>
                        <a:t>20</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3142573"/>
                  </a:ext>
                </a:extLst>
              </a:tr>
            </a:tbl>
          </a:graphicData>
        </a:graphic>
      </p:graphicFrame>
      <p:sp>
        <p:nvSpPr>
          <p:cNvPr id="14" name="Rectangle 13"/>
          <p:cNvSpPr/>
          <p:nvPr/>
        </p:nvSpPr>
        <p:spPr>
          <a:xfrm>
            <a:off x="190848" y="1900860"/>
            <a:ext cx="2938625" cy="261610"/>
          </a:xfrm>
          <a:prstGeom prst="rect">
            <a:avLst/>
          </a:prstGeom>
        </p:spPr>
        <p:txBody>
          <a:bodyPr wrap="none">
            <a:spAutoFit/>
          </a:bodyPr>
          <a:lstStyle/>
          <a:p>
            <a:pPr lvl="1"/>
            <a:r>
              <a:rPr lang="en-US" sz="1100" i="1" dirty="0"/>
              <a:t>Pinout of output connector for CRYO</a:t>
            </a:r>
            <a:endParaRPr lang="en-GB" sz="1400" i="1" dirty="0"/>
          </a:p>
        </p:txBody>
      </p:sp>
      <p:sp>
        <p:nvSpPr>
          <p:cNvPr id="25" name="Rectangle 24"/>
          <p:cNvSpPr/>
          <p:nvPr/>
        </p:nvSpPr>
        <p:spPr>
          <a:xfrm>
            <a:off x="5076056" y="1446485"/>
            <a:ext cx="3393878" cy="246221"/>
          </a:xfrm>
          <a:prstGeom prst="rect">
            <a:avLst/>
          </a:prstGeom>
        </p:spPr>
        <p:txBody>
          <a:bodyPr wrap="none">
            <a:spAutoFit/>
          </a:bodyPr>
          <a:lstStyle/>
          <a:p>
            <a:pPr algn="ctr">
              <a:spcAft>
                <a:spcPts val="0"/>
              </a:spcAft>
            </a:pPr>
            <a:r>
              <a:rPr lang="en-US" sz="1000" kern="0" dirty="0"/>
              <a:t>List of output connectors of the splitting module of DFHM</a:t>
            </a:r>
            <a:endParaRPr lang="en-GB" sz="1000" kern="14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8422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225362" y="204189"/>
            <a:ext cx="6090783" cy="305117"/>
          </a:xfrm>
          <a:prstGeom prst="rect">
            <a:avLst/>
          </a:prstGeom>
        </p:spPr>
        <p:txBody>
          <a:bodyPr vert="horz" lIns="0" tIns="0" rIns="0" bIns="0" rtlCol="0" anchor="b" anchorCtr="1">
            <a:noAutofit/>
          </a:bodyPr>
          <a:lstStyle>
            <a:lvl1pPr algn="ctr" defTabSz="609585" rtl="0" eaLnBrk="1" latinLnBrk="0" hangingPunct="1">
              <a:spcBef>
                <a:spcPct val="0"/>
              </a:spcBef>
              <a:buNone/>
              <a:defRPr sz="6000" b="1" kern="1200">
                <a:solidFill>
                  <a:schemeClr val="bg2"/>
                </a:solidFill>
                <a:latin typeface="+mj-lt"/>
                <a:ea typeface="+mj-ea"/>
                <a:cs typeface="+mj-cs"/>
              </a:defRPr>
            </a:lvl1pPr>
          </a:lstStyle>
          <a:p>
            <a:r>
              <a:rPr lang="fr-CH" sz="2400" dirty="0"/>
              <a:t>Conclusion</a:t>
            </a:r>
            <a:endParaRPr lang="en-GB" sz="2400" dirty="0"/>
          </a:p>
        </p:txBody>
      </p:sp>
      <p:sp>
        <p:nvSpPr>
          <p:cNvPr id="23" name="Espace réservé du contenu 3">
            <a:extLst>
              <a:ext uri="{FF2B5EF4-FFF2-40B4-BE49-F238E27FC236}">
                <a16:creationId xmlns:a16="http://schemas.microsoft.com/office/drawing/2014/main" id="{7D29DDB9-04A9-42D2-AC87-098F481DA24F}"/>
              </a:ext>
            </a:extLst>
          </p:cNvPr>
          <p:cNvSpPr txBox="1">
            <a:spLocks/>
          </p:cNvSpPr>
          <p:nvPr/>
        </p:nvSpPr>
        <p:spPr>
          <a:xfrm>
            <a:off x="372261" y="987574"/>
            <a:ext cx="8352048" cy="2622116"/>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algn="l"/>
            <a:r>
              <a:rPr lang="en-GB" sz="1800" dirty="0"/>
              <a:t>Current leads named and attributed to circuits</a:t>
            </a:r>
            <a:endParaRPr lang="en-US" sz="1800" dirty="0"/>
          </a:p>
          <a:p>
            <a:pPr marL="342900" lvl="1" indent="-342900" algn="l"/>
            <a:r>
              <a:rPr lang="en-US" sz="1800" dirty="0"/>
              <a:t>List of instrumentation for safe cryogenic, electrical and vacuum operation of the SC Links system defined</a:t>
            </a:r>
          </a:p>
          <a:p>
            <a:pPr marL="342900" lvl="1" indent="-342900" algn="l"/>
            <a:r>
              <a:rPr lang="en-US" sz="1800" dirty="0"/>
              <a:t>Instrumentation feedthroughs of SC Link defined</a:t>
            </a:r>
          </a:p>
          <a:p>
            <a:pPr algn="l"/>
            <a:r>
              <a:rPr lang="en-US" sz="1800" dirty="0"/>
              <a:t>The functional specification for current leads heating system was defined, it is developed by WP7.</a:t>
            </a:r>
          </a:p>
          <a:p>
            <a:pPr algn="l"/>
            <a:r>
              <a:rPr lang="en-US" sz="1800" dirty="0"/>
              <a:t>Safety </a:t>
            </a:r>
            <a:r>
              <a:rPr lang="en-US" sz="1800" dirty="0" err="1"/>
              <a:t>thermoswitch</a:t>
            </a:r>
            <a:r>
              <a:rPr lang="en-US" sz="1800" dirty="0"/>
              <a:t> will equip each HTS current lead that will cut off the power converter if the temperature reaches 60ºC.</a:t>
            </a:r>
          </a:p>
          <a:p>
            <a:pPr algn="l"/>
            <a:r>
              <a:rPr lang="en-US" sz="1800" dirty="0"/>
              <a:t>Splitting module for DFX(M) and DFHX(M) are being designed. The one of DFX(M) is with WP7. Interfaces are defined, the detail design of DFHX(M) splitting module will be completed by Q2 2023.</a:t>
            </a:r>
          </a:p>
          <a:p>
            <a:pPr marL="0" indent="0" algn="l">
              <a:buNone/>
            </a:pPr>
            <a:endParaRPr lang="en-US" sz="1800" dirty="0"/>
          </a:p>
          <a:p>
            <a:pPr algn="l"/>
            <a:endParaRPr lang="en-US" sz="1800" dirty="0"/>
          </a:p>
          <a:p>
            <a:pPr algn="l"/>
            <a:endParaRPr lang="en-US" sz="1800" dirty="0"/>
          </a:p>
        </p:txBody>
      </p:sp>
      <p:sp>
        <p:nvSpPr>
          <p:cNvPr id="2" name="Footer Placeholder 1"/>
          <p:cNvSpPr>
            <a:spLocks noGrp="1"/>
          </p:cNvSpPr>
          <p:nvPr>
            <p:ph type="ftr" sz="quarter" idx="11"/>
          </p:nvPr>
        </p:nvSpPr>
        <p:spPr/>
        <p:txBody>
          <a:bodyPr/>
          <a:lstStyle/>
          <a:p>
            <a:r>
              <a:rPr lang="en-GB" sz="1000" dirty="0"/>
              <a:t>12th Annual HL LHC meeting 19-22 Sept 2022</a:t>
            </a:r>
          </a:p>
        </p:txBody>
      </p:sp>
    </p:spTree>
    <p:extLst>
      <p:ext uri="{BB962C8B-B14F-4D97-AF65-F5344CB8AC3E}">
        <p14:creationId xmlns:p14="http://schemas.microsoft.com/office/powerpoint/2010/main" val="2650240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Thanks for your attention</a:t>
            </a:r>
            <a:endParaRPr lang="en-GB" dirty="0"/>
          </a:p>
        </p:txBody>
      </p:sp>
      <p:sp>
        <p:nvSpPr>
          <p:cNvPr id="3" name="Subtitle 2"/>
          <p:cNvSpPr>
            <a:spLocks noGrp="1"/>
          </p:cNvSpPr>
          <p:nvPr>
            <p:ph type="subTitle" idx="1"/>
          </p:nvPr>
        </p:nvSpPr>
        <p:spPr/>
        <p:txBody>
          <a:bodyPr/>
          <a:lstStyle/>
          <a:p>
            <a:endParaRPr lang="en-GB"/>
          </a:p>
        </p:txBody>
      </p:sp>
      <p:sp>
        <p:nvSpPr>
          <p:cNvPr id="4" name="Footer Placeholder 3"/>
          <p:cNvSpPr>
            <a:spLocks noGrp="1"/>
          </p:cNvSpPr>
          <p:nvPr>
            <p:ph type="ftr" sz="quarter" idx="11"/>
          </p:nvPr>
        </p:nvSpPr>
        <p:spPr/>
        <p:txBody>
          <a:bodyPr/>
          <a:lstStyle/>
          <a:p>
            <a:r>
              <a:rPr lang="en-GB"/>
              <a:t>12th Annual HL LHC meeting 19-22 Sept 2022</a:t>
            </a:r>
          </a:p>
        </p:txBody>
      </p:sp>
    </p:spTree>
    <p:extLst>
      <p:ext uri="{BB962C8B-B14F-4D97-AF65-F5344CB8AC3E}">
        <p14:creationId xmlns:p14="http://schemas.microsoft.com/office/powerpoint/2010/main" val="3909385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Current rating of electrical circuits of WP6a</a:t>
            </a:r>
            <a:endParaRPr lang="en-GB" dirty="0"/>
          </a:p>
        </p:txBody>
      </p:sp>
      <p:sp>
        <p:nvSpPr>
          <p:cNvPr id="4" name="Espace réservé du contenu 3"/>
          <p:cNvSpPr>
            <a:spLocks noGrp="1"/>
          </p:cNvSpPr>
          <p:nvPr>
            <p:ph sz="half" idx="2"/>
          </p:nvPr>
        </p:nvSpPr>
        <p:spPr>
          <a:xfrm>
            <a:off x="179020" y="735878"/>
            <a:ext cx="7345308" cy="3544435"/>
          </a:xfrm>
        </p:spPr>
        <p:txBody>
          <a:bodyPr>
            <a:noAutofit/>
          </a:bodyPr>
          <a:lstStyle/>
          <a:p>
            <a:pPr algn="l"/>
            <a:r>
              <a:rPr lang="en-US" b="1" u="sng" dirty="0"/>
              <a:t>Inner triplets (9 circuits)</a:t>
            </a:r>
          </a:p>
          <a:p>
            <a:pPr lvl="1" algn="l">
              <a:lnSpc>
                <a:spcPct val="140000"/>
              </a:lnSpc>
            </a:pPr>
            <a:r>
              <a:rPr lang="en-US" sz="1800" b="1" dirty="0"/>
              <a:t>MQXF main 	</a:t>
            </a:r>
            <a:r>
              <a:rPr lang="en-US" sz="1800" dirty="0"/>
              <a:t>2 x </a:t>
            </a:r>
            <a:r>
              <a:rPr lang="en-US" sz="1800" b="1" dirty="0"/>
              <a:t>18 kA    		</a:t>
            </a:r>
          </a:p>
          <a:p>
            <a:pPr lvl="1" algn="l">
              <a:lnSpc>
                <a:spcPct val="140000"/>
              </a:lnSpc>
            </a:pPr>
            <a:r>
              <a:rPr lang="en-US" sz="1800" b="1" dirty="0"/>
              <a:t>MQXF trim 	</a:t>
            </a:r>
            <a:r>
              <a:rPr lang="en-US" sz="1800" dirty="0"/>
              <a:t>3 x </a:t>
            </a:r>
            <a:r>
              <a:rPr lang="en-US" sz="1800" b="1" dirty="0"/>
              <a:t>2 kA    (3x7 kA AC)	</a:t>
            </a:r>
          </a:p>
          <a:p>
            <a:pPr lvl="1" algn="l">
              <a:lnSpc>
                <a:spcPct val="140000"/>
              </a:lnSpc>
            </a:pPr>
            <a:r>
              <a:rPr lang="en-US" sz="1800" b="1" dirty="0"/>
              <a:t>D1 			</a:t>
            </a:r>
            <a:r>
              <a:rPr lang="en-US" sz="1800" dirty="0"/>
              <a:t>2 x </a:t>
            </a:r>
            <a:r>
              <a:rPr lang="en-US" sz="1800" b="1" dirty="0"/>
              <a:t>18 kA  			</a:t>
            </a:r>
          </a:p>
          <a:p>
            <a:pPr lvl="1" algn="l">
              <a:lnSpc>
                <a:spcPct val="140000"/>
              </a:lnSpc>
            </a:pPr>
            <a:r>
              <a:rPr lang="en-US" sz="1800" b="1" dirty="0"/>
              <a:t>MCBXF 		</a:t>
            </a:r>
            <a:r>
              <a:rPr lang="en-US" sz="1800" dirty="0"/>
              <a:t>12 X </a:t>
            </a:r>
            <a:r>
              <a:rPr lang="en-US" sz="1800" b="1" dirty="0"/>
              <a:t>2 kA  </a:t>
            </a:r>
            <a:r>
              <a:rPr lang="en-US" sz="1800" dirty="0"/>
              <a:t>	</a:t>
            </a:r>
            <a:endParaRPr lang="en-US" sz="1600" b="1" dirty="0"/>
          </a:p>
          <a:p>
            <a:pPr algn="l"/>
            <a:r>
              <a:rPr lang="en-US" b="1" u="sng" dirty="0"/>
              <a:t>Matching Section (5 circuits)</a:t>
            </a:r>
          </a:p>
          <a:p>
            <a:pPr lvl="1" algn="l">
              <a:lnSpc>
                <a:spcPct val="140000"/>
              </a:lnSpc>
            </a:pPr>
            <a:r>
              <a:rPr lang="en-GB" sz="1800" b="1" dirty="0"/>
              <a:t>D2 			2 x 18 kA  </a:t>
            </a:r>
            <a:r>
              <a:rPr lang="en-GB" sz="1800" dirty="0"/>
              <a:t> 		</a:t>
            </a:r>
            <a:endParaRPr lang="en-GB" sz="1800" b="1" dirty="0"/>
          </a:p>
          <a:p>
            <a:pPr lvl="1" algn="l">
              <a:lnSpc>
                <a:spcPct val="140000"/>
              </a:lnSpc>
            </a:pPr>
            <a:r>
              <a:rPr lang="en-GB" sz="1800" b="1" dirty="0"/>
              <a:t>MCBRD 		8 x 0.6 kA 		</a:t>
            </a:r>
            <a:endParaRPr lang="en-US" sz="2000" b="1" dirty="0"/>
          </a:p>
          <a:p>
            <a:pPr algn="l">
              <a:lnSpc>
                <a:spcPct val="120000"/>
              </a:lnSpc>
            </a:pPr>
            <a:endParaRPr lang="en-US" sz="2000" b="1" dirty="0"/>
          </a:p>
          <a:p>
            <a:pPr algn="l"/>
            <a:endParaRPr lang="en-US" sz="2000" b="1" dirty="0"/>
          </a:p>
          <a:p>
            <a:pPr algn="l"/>
            <a:endParaRPr lang="en-US" sz="2000" b="1" dirty="0"/>
          </a:p>
          <a:p>
            <a:pPr algn="l"/>
            <a:endParaRPr lang="en-US" sz="2000" b="1" dirty="0"/>
          </a:p>
        </p:txBody>
      </p:sp>
      <p:pic>
        <p:nvPicPr>
          <p:cNvPr id="10"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3" name="Footer Placeholder 2">
            <a:extLst>
              <a:ext uri="{FF2B5EF4-FFF2-40B4-BE49-F238E27FC236}">
                <a16:creationId xmlns:a16="http://schemas.microsoft.com/office/drawing/2014/main" id="{4D1FF697-968A-46F7-9DF3-E824EC84968B}"/>
              </a:ext>
            </a:extLst>
          </p:cNvPr>
          <p:cNvSpPr>
            <a:spLocks noGrp="1"/>
          </p:cNvSpPr>
          <p:nvPr>
            <p:ph type="ftr" sz="quarter" idx="11"/>
          </p:nvPr>
        </p:nvSpPr>
        <p:spPr/>
        <p:txBody>
          <a:bodyPr/>
          <a:lstStyle/>
          <a:p>
            <a:r>
              <a:rPr lang="en-GB" noProof="0"/>
              <a:t>12th Annual HL LHC meeting 19-22 Sept 2022</a:t>
            </a:r>
            <a:endParaRPr lang="en-GB" noProof="0" dirty="0"/>
          </a:p>
        </p:txBody>
      </p:sp>
      <p:sp>
        <p:nvSpPr>
          <p:cNvPr id="6" name="TextBox 5">
            <a:extLst>
              <a:ext uri="{FF2B5EF4-FFF2-40B4-BE49-F238E27FC236}">
                <a16:creationId xmlns:a16="http://schemas.microsoft.com/office/drawing/2014/main" id="{18E35788-1CFD-4A50-1611-6217B81AAE5A}"/>
              </a:ext>
            </a:extLst>
          </p:cNvPr>
          <p:cNvSpPr txBox="1"/>
          <p:nvPr/>
        </p:nvSpPr>
        <p:spPr>
          <a:xfrm>
            <a:off x="4944754" y="4022075"/>
            <a:ext cx="3096344" cy="523220"/>
          </a:xfrm>
          <a:prstGeom prst="rect">
            <a:avLst/>
          </a:prstGeom>
          <a:noFill/>
        </p:spPr>
        <p:txBody>
          <a:bodyPr wrap="square">
            <a:spAutoFit/>
          </a:bodyPr>
          <a:lstStyle/>
          <a:p>
            <a:r>
              <a:rPr lang="en-US" sz="1400" dirty="0">
                <a:hlinkClick r:id="rId3"/>
              </a:rPr>
              <a:t>HL-LHC_CircuitParameters_HL-MCF_V9.5.xlsx</a:t>
            </a:r>
            <a:endParaRPr lang="en-US" sz="1400" dirty="0"/>
          </a:p>
        </p:txBody>
      </p:sp>
      <p:pic>
        <p:nvPicPr>
          <p:cNvPr id="8" name="Picture 7">
            <a:extLst>
              <a:ext uri="{FF2B5EF4-FFF2-40B4-BE49-F238E27FC236}">
                <a16:creationId xmlns:a16="http://schemas.microsoft.com/office/drawing/2014/main" id="{EE370313-CFF2-0CE2-7848-0A706D447E95}"/>
              </a:ext>
            </a:extLst>
          </p:cNvPr>
          <p:cNvPicPr>
            <a:picLocks noChangeAspect="1"/>
          </p:cNvPicPr>
          <p:nvPr/>
        </p:nvPicPr>
        <p:blipFill rotWithShape="1">
          <a:blip r:embed="rId4"/>
          <a:srcRect t="2499" r="24956" b="12032"/>
          <a:stretch/>
        </p:blipFill>
        <p:spPr>
          <a:xfrm>
            <a:off x="4931599" y="620350"/>
            <a:ext cx="3918851" cy="3174613"/>
          </a:xfrm>
          <a:prstGeom prst="rect">
            <a:avLst/>
          </a:prstGeom>
        </p:spPr>
      </p:pic>
      <p:pic>
        <p:nvPicPr>
          <p:cNvPr id="12" name="Picture 11">
            <a:extLst>
              <a:ext uri="{FF2B5EF4-FFF2-40B4-BE49-F238E27FC236}">
                <a16:creationId xmlns:a16="http://schemas.microsoft.com/office/drawing/2014/main" id="{64B9B1CB-F4FA-4CE7-FE9A-F00B3B9E9422}"/>
              </a:ext>
            </a:extLst>
          </p:cNvPr>
          <p:cNvPicPr>
            <a:picLocks noChangeAspect="1"/>
          </p:cNvPicPr>
          <p:nvPr/>
        </p:nvPicPr>
        <p:blipFill>
          <a:blip r:embed="rId5"/>
          <a:stretch>
            <a:fillRect/>
          </a:stretch>
        </p:blipFill>
        <p:spPr>
          <a:xfrm>
            <a:off x="7842779" y="3794963"/>
            <a:ext cx="1121546" cy="1054388"/>
          </a:xfrm>
          <a:prstGeom prst="rect">
            <a:avLst/>
          </a:prstGeom>
        </p:spPr>
      </p:pic>
    </p:spTree>
    <p:extLst>
      <p:ext uri="{BB962C8B-B14F-4D97-AF65-F5344CB8AC3E}">
        <p14:creationId xmlns:p14="http://schemas.microsoft.com/office/powerpoint/2010/main" val="149576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35000"/>
            <a:ext cx="8532000" cy="540000"/>
          </a:xfrm>
        </p:spPr>
        <p:txBody>
          <a:bodyPr/>
          <a:lstStyle/>
          <a:p>
            <a:r>
              <a:rPr lang="en-US" dirty="0"/>
              <a:t>Operating temperature of cold powering systems</a:t>
            </a:r>
            <a:endParaRPr lang="en-GB" dirty="0"/>
          </a:p>
        </p:txBody>
      </p:sp>
      <p:sp>
        <p:nvSpPr>
          <p:cNvPr id="4" name="Espace réservé du contenu 3"/>
          <p:cNvSpPr>
            <a:spLocks noGrp="1"/>
          </p:cNvSpPr>
          <p:nvPr>
            <p:ph sz="half" idx="2"/>
          </p:nvPr>
        </p:nvSpPr>
        <p:spPr>
          <a:xfrm>
            <a:off x="620012" y="797716"/>
            <a:ext cx="8137396" cy="3643506"/>
          </a:xfrm>
        </p:spPr>
        <p:txBody>
          <a:bodyPr>
            <a:normAutofit fontScale="62500" lnSpcReduction="20000"/>
          </a:bodyPr>
          <a:lstStyle/>
          <a:p>
            <a:pPr algn="l">
              <a:lnSpc>
                <a:spcPct val="140000"/>
              </a:lnSpc>
            </a:pPr>
            <a:r>
              <a:rPr lang="en-US" sz="3800" b="1" dirty="0"/>
              <a:t>Operating temperature</a:t>
            </a:r>
          </a:p>
          <a:p>
            <a:pPr lvl="1" algn="l">
              <a:lnSpc>
                <a:spcPct val="140000"/>
              </a:lnSpc>
            </a:pPr>
            <a:r>
              <a:rPr lang="en-US" sz="2800" b="1" dirty="0"/>
              <a:t>4.5 K 			Nb-Ti bus bars, </a:t>
            </a:r>
            <a:r>
              <a:rPr lang="en-US" sz="2800" b="1" dirty="0" err="1"/>
              <a:t>NbTi</a:t>
            </a:r>
            <a:r>
              <a:rPr lang="en-US" sz="2800" b="1" dirty="0"/>
              <a:t>/</a:t>
            </a:r>
            <a:r>
              <a:rPr lang="en-US" sz="2800" b="1" dirty="0" err="1"/>
              <a:t>NbTi</a:t>
            </a:r>
            <a:r>
              <a:rPr lang="en-US" sz="2800" b="1" dirty="0"/>
              <a:t> splices, MgB</a:t>
            </a:r>
            <a:r>
              <a:rPr lang="en-US" sz="2800" b="1" baseline="-25000" dirty="0"/>
              <a:t>2</a:t>
            </a:r>
            <a:r>
              <a:rPr lang="en-US" sz="2800" b="1" dirty="0"/>
              <a:t>/</a:t>
            </a:r>
            <a:r>
              <a:rPr lang="en-US" sz="2800" b="1" dirty="0" err="1"/>
              <a:t>NbTi</a:t>
            </a:r>
            <a:r>
              <a:rPr lang="en-US" sz="2800" b="1" dirty="0"/>
              <a:t> splices</a:t>
            </a:r>
          </a:p>
          <a:p>
            <a:pPr lvl="1" algn="l">
              <a:lnSpc>
                <a:spcPct val="140000"/>
              </a:lnSpc>
            </a:pPr>
            <a:r>
              <a:rPr lang="en-US" sz="2800" b="1" dirty="0"/>
              <a:t>4.5 - 17 K 		MgB</a:t>
            </a:r>
            <a:r>
              <a:rPr lang="en-US" sz="2800" b="1" baseline="-25000" dirty="0"/>
              <a:t>2</a:t>
            </a:r>
            <a:r>
              <a:rPr lang="en-US" sz="2800" b="1" dirty="0"/>
              <a:t> cable (~100 m long)</a:t>
            </a:r>
          </a:p>
          <a:p>
            <a:pPr lvl="1" algn="l">
              <a:lnSpc>
                <a:spcPct val="140000"/>
              </a:lnSpc>
            </a:pPr>
            <a:r>
              <a:rPr lang="en-US" sz="2800" b="1" dirty="0"/>
              <a:t>17 -50 K  		HTS cables </a:t>
            </a:r>
          </a:p>
          <a:p>
            <a:pPr lvl="1" algn="l">
              <a:lnSpc>
                <a:spcPct val="140000"/>
              </a:lnSpc>
            </a:pPr>
            <a:r>
              <a:rPr lang="en-US" sz="2800" b="1" dirty="0"/>
              <a:t>50-300 K 		Resistive heat exchanger of leads</a:t>
            </a:r>
          </a:p>
          <a:p>
            <a:pPr lvl="1" algn="l">
              <a:lnSpc>
                <a:spcPct val="140000"/>
              </a:lnSpc>
            </a:pPr>
            <a:r>
              <a:rPr lang="en-US" sz="2800" b="1" dirty="0"/>
              <a:t>300 K   		Warm terminal of current leads </a:t>
            </a:r>
            <a:endParaRPr lang="en-US" sz="2600" b="1" dirty="0"/>
          </a:p>
          <a:p>
            <a:pPr algn="l">
              <a:lnSpc>
                <a:spcPct val="140000"/>
              </a:lnSpc>
            </a:pPr>
            <a:r>
              <a:rPr lang="en-US" sz="3800" b="1" dirty="0"/>
              <a:t>Cooling scheme (</a:t>
            </a:r>
            <a:r>
              <a:rPr lang="en-US" sz="3800" b="1" dirty="0" err="1"/>
              <a:t>LHe</a:t>
            </a:r>
            <a:r>
              <a:rPr lang="en-US" sz="3800" b="1" dirty="0"/>
              <a:t> or GHe)</a:t>
            </a:r>
          </a:p>
          <a:p>
            <a:pPr lvl="1" algn="l">
              <a:lnSpc>
                <a:spcPct val="140000"/>
              </a:lnSpc>
            </a:pPr>
            <a:r>
              <a:rPr lang="en-US" sz="2800" b="1" dirty="0"/>
              <a:t>DFX  =&gt; </a:t>
            </a:r>
            <a:r>
              <a:rPr lang="en-US" sz="2800" b="1" dirty="0" err="1"/>
              <a:t>LHe</a:t>
            </a:r>
            <a:r>
              <a:rPr lang="en-US" sz="2800" b="1" dirty="0"/>
              <a:t>, 4.5 K @ 1-2 bar</a:t>
            </a:r>
          </a:p>
          <a:p>
            <a:pPr lvl="1" algn="l">
              <a:lnSpc>
                <a:spcPct val="140000"/>
              </a:lnSpc>
            </a:pPr>
            <a:r>
              <a:rPr lang="en-US" sz="2800" b="1" dirty="0"/>
              <a:t>Sc Link, DFHX and current leads =&gt; </a:t>
            </a:r>
            <a:r>
              <a:rPr lang="en-US" sz="2800" b="1" dirty="0" err="1"/>
              <a:t>GHe</a:t>
            </a:r>
            <a:r>
              <a:rPr lang="en-US" sz="2800" b="1" dirty="0"/>
              <a:t> 5-300 K @ 1-2 bar</a:t>
            </a:r>
          </a:p>
          <a:p>
            <a:pPr lvl="1" algn="l">
              <a:lnSpc>
                <a:spcPct val="140000"/>
              </a:lnSpc>
            </a:pPr>
            <a:endParaRPr lang="en-US" sz="2800" b="1" dirty="0"/>
          </a:p>
          <a:p>
            <a:pPr algn="l">
              <a:lnSpc>
                <a:spcPct val="120000"/>
              </a:lnSpc>
            </a:pPr>
            <a:endParaRPr lang="en-US" b="1" dirty="0"/>
          </a:p>
          <a:p>
            <a:pPr algn="l"/>
            <a:endParaRPr lang="en-US" b="1" dirty="0"/>
          </a:p>
          <a:p>
            <a:pPr algn="l"/>
            <a:endParaRPr lang="en-US" b="1" dirty="0"/>
          </a:p>
          <a:p>
            <a:pPr algn="l"/>
            <a:endParaRPr lang="en-US" b="1" dirty="0"/>
          </a:p>
        </p:txBody>
      </p:sp>
      <p:pic>
        <p:nvPicPr>
          <p:cNvPr id="10"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3" name="Footer Placeholder 2">
            <a:extLst>
              <a:ext uri="{FF2B5EF4-FFF2-40B4-BE49-F238E27FC236}">
                <a16:creationId xmlns:a16="http://schemas.microsoft.com/office/drawing/2014/main" id="{4D1FF697-968A-46F7-9DF3-E824EC84968B}"/>
              </a:ext>
            </a:extLst>
          </p:cNvPr>
          <p:cNvSpPr>
            <a:spLocks noGrp="1"/>
          </p:cNvSpPr>
          <p:nvPr>
            <p:ph type="ftr" sz="quarter" idx="11"/>
          </p:nvPr>
        </p:nvSpPr>
        <p:spPr/>
        <p:txBody>
          <a:bodyPr/>
          <a:lstStyle/>
          <a:p>
            <a:r>
              <a:rPr lang="en-GB" noProof="0"/>
              <a:t>12th Annual HL LHC meeting 19-22 Sept 2022</a:t>
            </a:r>
            <a:endParaRPr lang="en-GB" noProof="0" dirty="0"/>
          </a:p>
        </p:txBody>
      </p:sp>
      <p:sp>
        <p:nvSpPr>
          <p:cNvPr id="5" name="Arrow: Down 4">
            <a:extLst>
              <a:ext uri="{FF2B5EF4-FFF2-40B4-BE49-F238E27FC236}">
                <a16:creationId xmlns:a16="http://schemas.microsoft.com/office/drawing/2014/main" id="{A097D717-BEA3-EA3F-58B5-542FF632801A}"/>
              </a:ext>
            </a:extLst>
          </p:cNvPr>
          <p:cNvSpPr/>
          <p:nvPr/>
        </p:nvSpPr>
        <p:spPr>
          <a:xfrm>
            <a:off x="294500" y="1347010"/>
            <a:ext cx="651024" cy="1671274"/>
          </a:xfrm>
          <a:prstGeom prst="downArrow">
            <a:avLst/>
          </a:prstGeom>
          <a:gradFill>
            <a:gsLst>
              <a:gs pos="0">
                <a:schemeClr val="accent3"/>
              </a:gs>
              <a:gs pos="100000">
                <a:schemeClr val="accent1">
                  <a:tint val="50000"/>
                  <a:shade val="100000"/>
                  <a:satMod val="35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99879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3B8E8-7B57-C647-40F0-8F3887E00038}"/>
              </a:ext>
            </a:extLst>
          </p:cNvPr>
          <p:cNvSpPr>
            <a:spLocks noGrp="1"/>
          </p:cNvSpPr>
          <p:nvPr>
            <p:ph type="title"/>
          </p:nvPr>
        </p:nvSpPr>
        <p:spPr/>
        <p:txBody>
          <a:bodyPr/>
          <a:lstStyle/>
          <a:p>
            <a:r>
              <a:rPr lang="en-US" dirty="0"/>
              <a:t>Sc cables of cold powering systems</a:t>
            </a:r>
          </a:p>
        </p:txBody>
      </p:sp>
      <p:sp>
        <p:nvSpPr>
          <p:cNvPr id="3" name="Text Placeholder 2">
            <a:extLst>
              <a:ext uri="{FF2B5EF4-FFF2-40B4-BE49-F238E27FC236}">
                <a16:creationId xmlns:a16="http://schemas.microsoft.com/office/drawing/2014/main" id="{4BB7A82E-94BD-DA0C-2EA7-4693A7E6006B}"/>
              </a:ext>
            </a:extLst>
          </p:cNvPr>
          <p:cNvSpPr>
            <a:spLocks noGrp="1"/>
          </p:cNvSpPr>
          <p:nvPr>
            <p:ph type="body" idx="1"/>
          </p:nvPr>
        </p:nvSpPr>
        <p:spPr>
          <a:xfrm>
            <a:off x="436725" y="827854"/>
            <a:ext cx="2355067" cy="479822"/>
          </a:xfrm>
        </p:spPr>
        <p:txBody>
          <a:bodyPr>
            <a:noAutofit/>
          </a:bodyPr>
          <a:lstStyle/>
          <a:p>
            <a:r>
              <a:rPr lang="en-US" sz="1800" u="sng" dirty="0" err="1"/>
              <a:t>NbTi</a:t>
            </a:r>
            <a:r>
              <a:rPr lang="en-US" sz="1800" u="sng" dirty="0"/>
              <a:t> bus bars</a:t>
            </a:r>
          </a:p>
          <a:p>
            <a:r>
              <a:rPr lang="en-US" sz="1800" dirty="0"/>
              <a:t>~7 m long</a:t>
            </a:r>
          </a:p>
          <a:p>
            <a:r>
              <a:rPr lang="en-US" sz="1400" dirty="0"/>
              <a:t>0.825 and 1 mm OD LHC strands</a:t>
            </a:r>
          </a:p>
          <a:p>
            <a:endParaRPr lang="en-US" sz="1800" u="sng" dirty="0"/>
          </a:p>
        </p:txBody>
      </p:sp>
      <p:sp>
        <p:nvSpPr>
          <p:cNvPr id="5" name="Text Placeholder 4">
            <a:extLst>
              <a:ext uri="{FF2B5EF4-FFF2-40B4-BE49-F238E27FC236}">
                <a16:creationId xmlns:a16="http://schemas.microsoft.com/office/drawing/2014/main" id="{4CB8BB92-F61A-AFF2-90E1-C5CF76C269FC}"/>
              </a:ext>
            </a:extLst>
          </p:cNvPr>
          <p:cNvSpPr>
            <a:spLocks noGrp="1"/>
          </p:cNvSpPr>
          <p:nvPr>
            <p:ph type="body" sz="quarter" idx="3"/>
          </p:nvPr>
        </p:nvSpPr>
        <p:spPr>
          <a:xfrm>
            <a:off x="6084168" y="908066"/>
            <a:ext cx="2986808" cy="679872"/>
          </a:xfrm>
        </p:spPr>
        <p:txBody>
          <a:bodyPr>
            <a:normAutofit fontScale="25000" lnSpcReduction="20000"/>
          </a:bodyPr>
          <a:lstStyle/>
          <a:p>
            <a:pPr>
              <a:lnSpc>
                <a:spcPct val="110000"/>
              </a:lnSpc>
            </a:pPr>
            <a:r>
              <a:rPr lang="en-US" sz="7200" u="sng" dirty="0"/>
              <a:t>HTS cables</a:t>
            </a:r>
          </a:p>
          <a:p>
            <a:pPr>
              <a:lnSpc>
                <a:spcPct val="110000"/>
              </a:lnSpc>
            </a:pPr>
            <a:r>
              <a:rPr lang="en-US" sz="7200" u="sng" dirty="0"/>
              <a:t> ~3 m long</a:t>
            </a:r>
          </a:p>
          <a:p>
            <a:pPr>
              <a:lnSpc>
                <a:spcPct val="110000"/>
              </a:lnSpc>
            </a:pPr>
            <a:r>
              <a:rPr lang="en-US" sz="5600" dirty="0"/>
              <a:t>REBCO tapes 4 mm x 0.01 mm</a:t>
            </a:r>
          </a:p>
          <a:p>
            <a:endParaRPr lang="en-US" sz="5600" dirty="0"/>
          </a:p>
        </p:txBody>
      </p:sp>
      <p:pic>
        <p:nvPicPr>
          <p:cNvPr id="25" name="Content Placeholder 24">
            <a:extLst>
              <a:ext uri="{FF2B5EF4-FFF2-40B4-BE49-F238E27FC236}">
                <a16:creationId xmlns:a16="http://schemas.microsoft.com/office/drawing/2014/main" id="{93D7AE44-A058-1EAB-9D11-5B88A644CE32}"/>
              </a:ext>
            </a:extLst>
          </p:cNvPr>
          <p:cNvPicPr>
            <a:picLocks noGrp="1" noChangeAspect="1"/>
          </p:cNvPicPr>
          <p:nvPr>
            <p:ph sz="quarter" idx="4"/>
          </p:nvPr>
        </p:nvPicPr>
        <p:blipFill>
          <a:blip r:embed="rId2"/>
          <a:stretch>
            <a:fillRect/>
          </a:stretch>
        </p:blipFill>
        <p:spPr>
          <a:xfrm>
            <a:off x="6821769" y="3360203"/>
            <a:ext cx="1295759" cy="1182825"/>
          </a:xfrm>
        </p:spPr>
      </p:pic>
      <p:sp>
        <p:nvSpPr>
          <p:cNvPr id="7" name="Footer Placeholder 6">
            <a:extLst>
              <a:ext uri="{FF2B5EF4-FFF2-40B4-BE49-F238E27FC236}">
                <a16:creationId xmlns:a16="http://schemas.microsoft.com/office/drawing/2014/main" id="{98738B14-7632-B903-851A-11DDB1E9AD73}"/>
              </a:ext>
            </a:extLst>
          </p:cNvPr>
          <p:cNvSpPr>
            <a:spLocks noGrp="1"/>
          </p:cNvSpPr>
          <p:nvPr>
            <p:ph type="ftr" sz="quarter" idx="11"/>
          </p:nvPr>
        </p:nvSpPr>
        <p:spPr/>
        <p:txBody>
          <a:bodyPr/>
          <a:lstStyle/>
          <a:p>
            <a:r>
              <a:rPr lang="en-GB" noProof="0" dirty="0"/>
              <a:t>12th Annual HL LHC meeting 19-22 Sept 2022</a:t>
            </a:r>
          </a:p>
        </p:txBody>
      </p:sp>
      <p:sp>
        <p:nvSpPr>
          <p:cNvPr id="9" name="Text Placeholder 2">
            <a:extLst>
              <a:ext uri="{FF2B5EF4-FFF2-40B4-BE49-F238E27FC236}">
                <a16:creationId xmlns:a16="http://schemas.microsoft.com/office/drawing/2014/main" id="{0BCE9CED-F9DE-2E05-7233-FAE8EE26511B}"/>
              </a:ext>
            </a:extLst>
          </p:cNvPr>
          <p:cNvSpPr txBox="1">
            <a:spLocks/>
          </p:cNvSpPr>
          <p:nvPr/>
        </p:nvSpPr>
        <p:spPr>
          <a:xfrm>
            <a:off x="3312416" y="885092"/>
            <a:ext cx="2355067" cy="479822"/>
          </a:xfrm>
          <a:prstGeom prst="rect">
            <a:avLst/>
          </a:prstGeom>
        </p:spPr>
        <p:txBody>
          <a:bodyPr vert="horz" lIns="0" tIns="0" rIns="0" bIns="0" rtlCol="0" anchor="t">
            <a:noAutofit/>
          </a:bodyPr>
          <a:lstStyle>
            <a:lvl1pPr marL="0" indent="0" algn="ctr" defTabSz="457200" rtl="0" eaLnBrk="1" latinLnBrk="0" hangingPunct="1">
              <a:spcBef>
                <a:spcPct val="20000"/>
              </a:spcBef>
              <a:buClr>
                <a:schemeClr val="accent6"/>
              </a:buClr>
              <a:buFont typeface="Wingdings" charset="2"/>
              <a:buNone/>
              <a:defRPr sz="2000" b="1"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000" b="1" kern="1200">
                <a:solidFill>
                  <a:schemeClr val="accent5"/>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1800" b="1" kern="1200">
                <a:solidFill>
                  <a:schemeClr val="accent5"/>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b="1" kern="1200">
                <a:solidFill>
                  <a:schemeClr val="accent5"/>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nSpc>
                <a:spcPct val="90000"/>
              </a:lnSpc>
            </a:pPr>
            <a:r>
              <a:rPr lang="en-US" sz="1800" u="sng" dirty="0"/>
              <a:t>MgB</a:t>
            </a:r>
            <a:r>
              <a:rPr lang="en-US" sz="1800" u="sng" baseline="-25000" dirty="0"/>
              <a:t>2 </a:t>
            </a:r>
            <a:r>
              <a:rPr lang="en-US" sz="1800" u="sng" dirty="0"/>
              <a:t>cables</a:t>
            </a:r>
          </a:p>
          <a:p>
            <a:pPr>
              <a:lnSpc>
                <a:spcPct val="90000"/>
              </a:lnSpc>
            </a:pPr>
            <a:r>
              <a:rPr lang="en-US" sz="1800" dirty="0"/>
              <a:t>~70-140 m long</a:t>
            </a:r>
          </a:p>
          <a:p>
            <a:pPr>
              <a:lnSpc>
                <a:spcPct val="90000"/>
              </a:lnSpc>
            </a:pPr>
            <a:r>
              <a:rPr lang="en-US" sz="1400" dirty="0"/>
              <a:t>1 mm OD strands</a:t>
            </a:r>
          </a:p>
          <a:p>
            <a:pPr>
              <a:lnSpc>
                <a:spcPct val="90000"/>
              </a:lnSpc>
            </a:pPr>
            <a:endParaRPr lang="en-US" sz="1800" dirty="0"/>
          </a:p>
        </p:txBody>
      </p:sp>
      <p:grpSp>
        <p:nvGrpSpPr>
          <p:cNvPr id="10" name="Group 9">
            <a:extLst>
              <a:ext uri="{FF2B5EF4-FFF2-40B4-BE49-F238E27FC236}">
                <a16:creationId xmlns:a16="http://schemas.microsoft.com/office/drawing/2014/main" id="{6918E28E-7A8D-44FE-E3E4-AF232F407E13}"/>
              </a:ext>
            </a:extLst>
          </p:cNvPr>
          <p:cNvGrpSpPr/>
          <p:nvPr/>
        </p:nvGrpSpPr>
        <p:grpSpPr>
          <a:xfrm>
            <a:off x="74859" y="1970506"/>
            <a:ext cx="1633351" cy="2591363"/>
            <a:chOff x="-334174" y="-247649"/>
            <a:chExt cx="2258942" cy="3729531"/>
          </a:xfrm>
        </p:grpSpPr>
        <p:pic>
          <p:nvPicPr>
            <p:cNvPr id="11" name="Picture 10" descr="A close up of a logo&#10;&#10;Description automatically generated">
              <a:extLst>
                <a:ext uri="{FF2B5EF4-FFF2-40B4-BE49-F238E27FC236}">
                  <a16:creationId xmlns:a16="http://schemas.microsoft.com/office/drawing/2014/main" id="{E3770D05-0BFA-876F-855C-58D4A0DDC0DD}"/>
                </a:ext>
              </a:extLst>
            </p:cNvPr>
            <p:cNvPicPr>
              <a:picLocks noChangeAspect="1"/>
            </p:cNvPicPr>
            <p:nvPr/>
          </p:nvPicPr>
          <p:blipFill>
            <a:blip r:embed="rId3"/>
            <a:stretch>
              <a:fillRect/>
            </a:stretch>
          </p:blipFill>
          <p:spPr>
            <a:xfrm>
              <a:off x="0" y="0"/>
              <a:ext cx="1763395" cy="1763395"/>
            </a:xfrm>
            <a:prstGeom prst="rect">
              <a:avLst/>
            </a:prstGeom>
          </p:spPr>
        </p:pic>
        <p:pic>
          <p:nvPicPr>
            <p:cNvPr id="12" name="Picture 11" descr="A picture containing building&#10;&#10;Description automatically generated">
              <a:extLst>
                <a:ext uri="{FF2B5EF4-FFF2-40B4-BE49-F238E27FC236}">
                  <a16:creationId xmlns:a16="http://schemas.microsoft.com/office/drawing/2014/main" id="{3049DC3D-58BA-198E-A14E-473B1A11F4E8}"/>
                </a:ext>
              </a:extLst>
            </p:cNvPr>
            <p:cNvPicPr>
              <a:picLocks noChangeAspect="1"/>
            </p:cNvPicPr>
            <p:nvPr/>
          </p:nvPicPr>
          <p:blipFill>
            <a:blip r:embed="rId4"/>
            <a:stretch>
              <a:fillRect/>
            </a:stretch>
          </p:blipFill>
          <p:spPr>
            <a:xfrm>
              <a:off x="586686" y="2531920"/>
              <a:ext cx="946784" cy="949962"/>
            </a:xfrm>
            <a:prstGeom prst="rect">
              <a:avLst/>
            </a:prstGeom>
          </p:spPr>
        </p:pic>
        <p:grpSp>
          <p:nvGrpSpPr>
            <p:cNvPr id="13" name="Group 12">
              <a:extLst>
                <a:ext uri="{FF2B5EF4-FFF2-40B4-BE49-F238E27FC236}">
                  <a16:creationId xmlns:a16="http://schemas.microsoft.com/office/drawing/2014/main" id="{351C0EF5-F48E-B1ED-FE14-3CE6C58513FC}"/>
                </a:ext>
              </a:extLst>
            </p:cNvPr>
            <p:cNvGrpSpPr/>
            <p:nvPr/>
          </p:nvGrpSpPr>
          <p:grpSpPr>
            <a:xfrm>
              <a:off x="876301" y="1114425"/>
              <a:ext cx="1048467" cy="1064372"/>
              <a:chOff x="1" y="76200"/>
              <a:chExt cx="1048467" cy="1064372"/>
            </a:xfrm>
          </p:grpSpPr>
          <p:cxnSp>
            <p:nvCxnSpPr>
              <p:cNvPr id="22" name="Straight Connector 21">
                <a:extLst>
                  <a:ext uri="{FF2B5EF4-FFF2-40B4-BE49-F238E27FC236}">
                    <a16:creationId xmlns:a16="http://schemas.microsoft.com/office/drawing/2014/main" id="{B766BB31-7D80-B972-9C8A-F1B77DA194EC}"/>
                  </a:ext>
                </a:extLst>
              </p:cNvPr>
              <p:cNvCxnSpPr>
                <a:cxnSpLocks noChangeShapeType="1"/>
              </p:cNvCxnSpPr>
              <p:nvPr/>
            </p:nvCxnSpPr>
            <p:spPr bwMode="auto">
              <a:xfrm flipH="1" flipV="1">
                <a:off x="1" y="76200"/>
                <a:ext cx="527319" cy="81241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sp>
            <p:nvSpPr>
              <p:cNvPr id="23" name="Text Box 505">
                <a:extLst>
                  <a:ext uri="{FF2B5EF4-FFF2-40B4-BE49-F238E27FC236}">
                    <a16:creationId xmlns:a16="http://schemas.microsoft.com/office/drawing/2014/main" id="{257B02C2-63E0-6657-AFA9-1FACC4197B15}"/>
                  </a:ext>
                </a:extLst>
              </p:cNvPr>
              <p:cNvSpPr txBox="1">
                <a:spLocks noChangeArrowheads="1"/>
              </p:cNvSpPr>
              <p:nvPr/>
            </p:nvSpPr>
            <p:spPr bwMode="auto">
              <a:xfrm>
                <a:off x="304296" y="963542"/>
                <a:ext cx="744172" cy="1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dirty="0">
                    <a:effectLst/>
                    <a:latin typeface="Times New Roman" panose="02020603050405020304" pitchFamily="18" charset="0"/>
                    <a:ea typeface="Times New Roman" panose="02020603050405020304" pitchFamily="18" charset="0"/>
                  </a:rPr>
                  <a:t>Copper core</a:t>
                </a:r>
                <a:endParaRPr lang="en-US" sz="1000" dirty="0">
                  <a:effectLst/>
                  <a:latin typeface="Times New Roman" panose="02020603050405020304" pitchFamily="18" charset="0"/>
                  <a:ea typeface="Times New Roman" panose="02020603050405020304" pitchFamily="18" charset="0"/>
                </a:endParaRPr>
              </a:p>
            </p:txBody>
          </p:sp>
        </p:grpSp>
        <p:grpSp>
          <p:nvGrpSpPr>
            <p:cNvPr id="14" name="Group 13">
              <a:extLst>
                <a:ext uri="{FF2B5EF4-FFF2-40B4-BE49-F238E27FC236}">
                  <a16:creationId xmlns:a16="http://schemas.microsoft.com/office/drawing/2014/main" id="{CC0EF097-D2C7-C387-85E5-AF24F7E26AF5}"/>
                </a:ext>
              </a:extLst>
            </p:cNvPr>
            <p:cNvGrpSpPr/>
            <p:nvPr/>
          </p:nvGrpSpPr>
          <p:grpSpPr>
            <a:xfrm>
              <a:off x="335696" y="-247649"/>
              <a:ext cx="1540796" cy="371474"/>
              <a:chOff x="-550129" y="-295274"/>
              <a:chExt cx="1540796" cy="371474"/>
            </a:xfrm>
          </p:grpSpPr>
          <p:sp>
            <p:nvSpPr>
              <p:cNvPr id="20" name="Text Box 505">
                <a:extLst>
                  <a:ext uri="{FF2B5EF4-FFF2-40B4-BE49-F238E27FC236}">
                    <a16:creationId xmlns:a16="http://schemas.microsoft.com/office/drawing/2014/main" id="{5163026D-D072-38C2-D12F-C2DE1D36BC1F}"/>
                  </a:ext>
                </a:extLst>
              </p:cNvPr>
              <p:cNvSpPr txBox="1">
                <a:spLocks noChangeArrowheads="1"/>
              </p:cNvSpPr>
              <p:nvPr/>
            </p:nvSpPr>
            <p:spPr bwMode="auto">
              <a:xfrm>
                <a:off x="-550129" y="-295274"/>
                <a:ext cx="1540796" cy="23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50" b="1" dirty="0">
                    <a:effectLst/>
                    <a:latin typeface="Times New Roman" panose="02020603050405020304" pitchFamily="18" charset="0"/>
                    <a:ea typeface="Times New Roman" panose="02020603050405020304" pitchFamily="18" charset="0"/>
                  </a:rPr>
                  <a:t>Nb-</a:t>
                </a:r>
                <a:r>
                  <a:rPr lang="en-GB" sz="1050" b="1" dirty="0" err="1">
                    <a:effectLst/>
                    <a:latin typeface="Times New Roman" panose="02020603050405020304" pitchFamily="18" charset="0"/>
                    <a:ea typeface="Times New Roman" panose="02020603050405020304" pitchFamily="18" charset="0"/>
                  </a:rPr>
                  <a:t>Ti</a:t>
                </a:r>
                <a:r>
                  <a:rPr lang="en-GB" sz="1050" b="1" dirty="0">
                    <a:effectLst/>
                    <a:latin typeface="Times New Roman" panose="02020603050405020304" pitchFamily="18" charset="0"/>
                    <a:ea typeface="Times New Roman" panose="02020603050405020304" pitchFamily="18" charset="0"/>
                  </a:rPr>
                  <a:t> wire, type 01</a:t>
                </a:r>
                <a:endParaRPr lang="en-US" sz="1050" b="1" dirty="0">
                  <a:effectLst/>
                  <a:latin typeface="Times New Roman" panose="02020603050405020304" pitchFamily="18" charset="0"/>
                  <a:ea typeface="Times New Roman" panose="02020603050405020304" pitchFamily="18" charset="0"/>
                </a:endParaRPr>
              </a:p>
            </p:txBody>
          </p:sp>
          <p:cxnSp>
            <p:nvCxnSpPr>
              <p:cNvPr id="21" name="Straight Connector 20">
                <a:extLst>
                  <a:ext uri="{FF2B5EF4-FFF2-40B4-BE49-F238E27FC236}">
                    <a16:creationId xmlns:a16="http://schemas.microsoft.com/office/drawing/2014/main" id="{C07258AD-4921-158A-1000-0012E001605F}"/>
                  </a:ext>
                </a:extLst>
              </p:cNvPr>
              <p:cNvCxnSpPr>
                <a:cxnSpLocks noChangeShapeType="1"/>
                <a:stCxn id="20" idx="2"/>
              </p:cNvCxnSpPr>
              <p:nvPr/>
            </p:nvCxnSpPr>
            <p:spPr bwMode="auto">
              <a:xfrm flipH="1">
                <a:off x="0" y="-62722"/>
                <a:ext cx="220269" cy="138922"/>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grpSp>
          <p:nvGrpSpPr>
            <p:cNvPr id="15" name="Group 14">
              <a:extLst>
                <a:ext uri="{FF2B5EF4-FFF2-40B4-BE49-F238E27FC236}">
                  <a16:creationId xmlns:a16="http://schemas.microsoft.com/office/drawing/2014/main" id="{9B978869-0AA2-5D4C-A631-30542849138F}"/>
                </a:ext>
              </a:extLst>
            </p:cNvPr>
            <p:cNvGrpSpPr/>
            <p:nvPr/>
          </p:nvGrpSpPr>
          <p:grpSpPr>
            <a:xfrm>
              <a:off x="-334174" y="2280763"/>
              <a:ext cx="1897728" cy="454218"/>
              <a:chOff x="-2343949" y="1423513"/>
              <a:chExt cx="1897728" cy="454218"/>
            </a:xfrm>
          </p:grpSpPr>
          <p:sp>
            <p:nvSpPr>
              <p:cNvPr id="18" name="Text Box 505">
                <a:extLst>
                  <a:ext uri="{FF2B5EF4-FFF2-40B4-BE49-F238E27FC236}">
                    <a16:creationId xmlns:a16="http://schemas.microsoft.com/office/drawing/2014/main" id="{6A89C89C-458E-5E50-1C53-9BCE3275A62D}"/>
                  </a:ext>
                </a:extLst>
              </p:cNvPr>
              <p:cNvSpPr txBox="1">
                <a:spLocks noChangeArrowheads="1"/>
              </p:cNvSpPr>
              <p:nvPr/>
            </p:nvSpPr>
            <p:spPr bwMode="auto">
              <a:xfrm>
                <a:off x="-2343949" y="1423513"/>
                <a:ext cx="1897728" cy="221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Nb-</a:t>
                </a:r>
                <a:r>
                  <a:rPr lang="en-GB" sz="1000" b="1" dirty="0" err="1">
                    <a:effectLst/>
                    <a:latin typeface="Times New Roman" panose="02020603050405020304" pitchFamily="18" charset="0"/>
                    <a:ea typeface="Times New Roman" panose="02020603050405020304" pitchFamily="18" charset="0"/>
                  </a:rPr>
                  <a:t>Ti</a:t>
                </a:r>
                <a:r>
                  <a:rPr lang="en-GB" sz="1000" b="1" dirty="0">
                    <a:effectLst/>
                    <a:latin typeface="Times New Roman" panose="02020603050405020304" pitchFamily="18" charset="0"/>
                    <a:ea typeface="Times New Roman" panose="02020603050405020304" pitchFamily="18" charset="0"/>
                  </a:rPr>
                  <a:t> wire, LHC type 02</a:t>
                </a:r>
                <a:endParaRPr lang="en-US" sz="1000" b="1" dirty="0">
                  <a:effectLst/>
                  <a:latin typeface="Times New Roman" panose="02020603050405020304" pitchFamily="18" charset="0"/>
                  <a:ea typeface="Times New Roman" panose="02020603050405020304" pitchFamily="18" charset="0"/>
                </a:endParaRPr>
              </a:p>
            </p:txBody>
          </p:sp>
          <p:cxnSp>
            <p:nvCxnSpPr>
              <p:cNvPr id="19" name="Straight Connector 18">
                <a:extLst>
                  <a:ext uri="{FF2B5EF4-FFF2-40B4-BE49-F238E27FC236}">
                    <a16:creationId xmlns:a16="http://schemas.microsoft.com/office/drawing/2014/main" id="{5E29BC2E-E2EA-4B8B-83BF-964418ACDDD7}"/>
                  </a:ext>
                </a:extLst>
              </p:cNvPr>
              <p:cNvCxnSpPr>
                <a:cxnSpLocks noChangeShapeType="1"/>
                <a:stCxn id="18" idx="2"/>
              </p:cNvCxnSpPr>
              <p:nvPr/>
            </p:nvCxnSpPr>
            <p:spPr bwMode="auto">
              <a:xfrm flipH="1">
                <a:off x="-1433393" y="1644991"/>
                <a:ext cx="38308" cy="232740"/>
              </a:xfrm>
              <a:prstGeom prst="line">
                <a:avLst/>
              </a:prstGeom>
              <a:noFill/>
              <a:ln w="9525">
                <a:solidFill>
                  <a:schemeClr val="tx1">
                    <a:lumMod val="100000"/>
                    <a:lumOff val="0"/>
                  </a:schemeClr>
                </a:solidFill>
                <a:round/>
                <a:headEnd/>
                <a:tailEnd type="oval" w="sm" len="sm"/>
              </a:ln>
              <a:extLst>
                <a:ext uri="{909E8E84-426E-40DD-AFC4-6F175D3DCCD1}">
                  <a14:hiddenFill xmlns:a14="http://schemas.microsoft.com/office/drawing/2010/main">
                    <a:noFill/>
                  </a14:hiddenFill>
                </a:ext>
              </a:extLst>
            </p:spPr>
          </p:cxnSp>
        </p:grpSp>
        <p:sp>
          <p:nvSpPr>
            <p:cNvPr id="16" name="Text Box 505">
              <a:extLst>
                <a:ext uri="{FF2B5EF4-FFF2-40B4-BE49-F238E27FC236}">
                  <a16:creationId xmlns:a16="http://schemas.microsoft.com/office/drawing/2014/main" id="{11333E18-1643-32EA-67BC-1056049D66D6}"/>
                </a:ext>
              </a:extLst>
            </p:cNvPr>
            <p:cNvSpPr txBox="1">
              <a:spLocks noChangeArrowheads="1"/>
            </p:cNvSpPr>
            <p:nvPr/>
          </p:nvSpPr>
          <p:spPr bwMode="auto">
            <a:xfrm>
              <a:off x="427005" y="739154"/>
              <a:ext cx="753592" cy="17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18 kA cable</a:t>
              </a:r>
              <a:endParaRPr lang="en-US" sz="1000" b="1" dirty="0">
                <a:effectLst/>
                <a:latin typeface="Times New Roman" panose="02020603050405020304" pitchFamily="18" charset="0"/>
                <a:ea typeface="Times New Roman" panose="02020603050405020304" pitchFamily="18" charset="0"/>
              </a:endParaRPr>
            </a:p>
          </p:txBody>
        </p:sp>
        <p:sp>
          <p:nvSpPr>
            <p:cNvPr id="17" name="Text Box 505">
              <a:extLst>
                <a:ext uri="{FF2B5EF4-FFF2-40B4-BE49-F238E27FC236}">
                  <a16:creationId xmlns:a16="http://schemas.microsoft.com/office/drawing/2014/main" id="{877701D2-EA0C-2BD9-CBF9-F434CF6E3FC2}"/>
                </a:ext>
              </a:extLst>
            </p:cNvPr>
            <p:cNvSpPr txBox="1">
              <a:spLocks noChangeArrowheads="1"/>
            </p:cNvSpPr>
            <p:nvPr/>
          </p:nvSpPr>
          <p:spPr bwMode="auto">
            <a:xfrm>
              <a:off x="876301" y="2838990"/>
              <a:ext cx="403489" cy="44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0" tIns="0" rIns="0" bIns="0" anchor="t" anchorCtr="0" upright="1">
              <a:spAutoFit/>
            </a:bodyPr>
            <a:lstStyle/>
            <a:p>
              <a:r>
                <a:rPr lang="en-GB" sz="1000" b="1" dirty="0">
                  <a:effectLst/>
                  <a:latin typeface="Times New Roman" panose="02020603050405020304" pitchFamily="18" charset="0"/>
                  <a:ea typeface="Times New Roman" panose="02020603050405020304" pitchFamily="18" charset="0"/>
                </a:rPr>
                <a:t>2 kA </a:t>
              </a:r>
            </a:p>
            <a:p>
              <a:r>
                <a:rPr lang="en-GB" sz="1000" b="1" dirty="0">
                  <a:effectLst/>
                  <a:latin typeface="Times New Roman" panose="02020603050405020304" pitchFamily="18" charset="0"/>
                  <a:ea typeface="Times New Roman" panose="02020603050405020304" pitchFamily="18" charset="0"/>
                </a:rPr>
                <a:t>cable</a:t>
              </a:r>
              <a:endParaRPr lang="en-US" sz="1000" b="1" dirty="0">
                <a:effectLst/>
                <a:latin typeface="Times New Roman" panose="02020603050405020304" pitchFamily="18" charset="0"/>
                <a:ea typeface="Times New Roman" panose="02020603050405020304" pitchFamily="18" charset="0"/>
              </a:endParaRPr>
            </a:p>
          </p:txBody>
        </p:sp>
      </p:grpSp>
      <p:sp>
        <p:nvSpPr>
          <p:cNvPr id="29" name="TextBox 28">
            <a:extLst>
              <a:ext uri="{FF2B5EF4-FFF2-40B4-BE49-F238E27FC236}">
                <a16:creationId xmlns:a16="http://schemas.microsoft.com/office/drawing/2014/main" id="{E50C4356-EC12-306F-2398-2EDB209E6C7C}"/>
              </a:ext>
            </a:extLst>
          </p:cNvPr>
          <p:cNvSpPr txBox="1"/>
          <p:nvPr/>
        </p:nvSpPr>
        <p:spPr>
          <a:xfrm>
            <a:off x="6671916" y="4473969"/>
            <a:ext cx="4572000" cy="369332"/>
          </a:xfrm>
          <a:prstGeom prst="rect">
            <a:avLst/>
          </a:prstGeom>
          <a:noFill/>
        </p:spPr>
        <p:txBody>
          <a:bodyPr wrap="square">
            <a:spAutoFit/>
          </a:bodyPr>
          <a:lstStyle/>
          <a:p>
            <a:r>
              <a:rPr lang="en-US" dirty="0"/>
              <a:t>3 kA sub cable</a:t>
            </a:r>
          </a:p>
        </p:txBody>
      </p:sp>
      <p:pic>
        <p:nvPicPr>
          <p:cNvPr id="31" name="Picture 30">
            <a:extLst>
              <a:ext uri="{FF2B5EF4-FFF2-40B4-BE49-F238E27FC236}">
                <a16:creationId xmlns:a16="http://schemas.microsoft.com/office/drawing/2014/main" id="{62E41511-AF7B-0E22-D956-42A353FAA3EA}"/>
              </a:ext>
            </a:extLst>
          </p:cNvPr>
          <p:cNvPicPr>
            <a:picLocks noChangeAspect="1"/>
          </p:cNvPicPr>
          <p:nvPr/>
        </p:nvPicPr>
        <p:blipFill>
          <a:blip r:embed="rId5"/>
          <a:stretch>
            <a:fillRect/>
          </a:stretch>
        </p:blipFill>
        <p:spPr>
          <a:xfrm>
            <a:off x="6694520" y="1804472"/>
            <a:ext cx="1550258" cy="1496364"/>
          </a:xfrm>
          <a:prstGeom prst="rect">
            <a:avLst/>
          </a:prstGeom>
        </p:spPr>
      </p:pic>
      <p:pic>
        <p:nvPicPr>
          <p:cNvPr id="32" name="Picture 31">
            <a:extLst>
              <a:ext uri="{FF2B5EF4-FFF2-40B4-BE49-F238E27FC236}">
                <a16:creationId xmlns:a16="http://schemas.microsoft.com/office/drawing/2014/main" id="{0D27BE2D-FBC9-FF2A-BC1B-F2C27560E666}"/>
              </a:ext>
            </a:extLst>
          </p:cNvPr>
          <p:cNvPicPr>
            <a:picLocks noChangeAspect="1"/>
          </p:cNvPicPr>
          <p:nvPr/>
        </p:nvPicPr>
        <p:blipFill>
          <a:blip r:embed="rId6"/>
          <a:stretch>
            <a:fillRect/>
          </a:stretch>
        </p:blipFill>
        <p:spPr>
          <a:xfrm>
            <a:off x="2987028" y="1799363"/>
            <a:ext cx="3097140" cy="2743665"/>
          </a:xfrm>
          <a:prstGeom prst="rect">
            <a:avLst/>
          </a:prstGeom>
        </p:spPr>
      </p:pic>
      <p:pic>
        <p:nvPicPr>
          <p:cNvPr id="34" name="Picture 33">
            <a:extLst>
              <a:ext uri="{FF2B5EF4-FFF2-40B4-BE49-F238E27FC236}">
                <a16:creationId xmlns:a16="http://schemas.microsoft.com/office/drawing/2014/main" id="{CC69D18E-C562-5956-71B6-1F0CB3F7AC52}"/>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rot="10800000">
            <a:off x="1824228" y="2917554"/>
            <a:ext cx="804260" cy="1741081"/>
          </a:xfrm>
          <a:prstGeom prst="rect">
            <a:avLst/>
          </a:prstGeom>
        </p:spPr>
      </p:pic>
      <p:sp>
        <p:nvSpPr>
          <p:cNvPr id="4" name="Rectangle 3"/>
          <p:cNvSpPr/>
          <p:nvPr/>
        </p:nvSpPr>
        <p:spPr>
          <a:xfrm>
            <a:off x="3216236" y="4550465"/>
            <a:ext cx="2706831" cy="369332"/>
          </a:xfrm>
          <a:prstGeom prst="rect">
            <a:avLst/>
          </a:prstGeom>
        </p:spPr>
        <p:txBody>
          <a:bodyPr wrap="none">
            <a:spAutoFit/>
          </a:bodyPr>
          <a:lstStyle/>
          <a:p>
            <a:r>
              <a:rPr lang="en-US" dirty="0"/>
              <a:t>IT MgB</a:t>
            </a:r>
            <a:r>
              <a:rPr lang="en-US" baseline="-25000" dirty="0"/>
              <a:t>2</a:t>
            </a:r>
            <a:r>
              <a:rPr lang="en-US" dirty="0"/>
              <a:t> cable assembly</a:t>
            </a:r>
          </a:p>
        </p:txBody>
      </p:sp>
    </p:spTree>
    <p:extLst>
      <p:ext uri="{BB962C8B-B14F-4D97-AF65-F5344CB8AC3E}">
        <p14:creationId xmlns:p14="http://schemas.microsoft.com/office/powerpoint/2010/main" val="215864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048" y="56810"/>
            <a:ext cx="9073008" cy="540000"/>
          </a:xfrm>
        </p:spPr>
        <p:txBody>
          <a:bodyPr/>
          <a:lstStyle/>
          <a:p>
            <a:r>
              <a:rPr lang="en-US" dirty="0"/>
              <a:t>Electrical Insulation and transients</a:t>
            </a:r>
            <a:endParaRPr lang="en-GB" dirty="0"/>
          </a:p>
        </p:txBody>
      </p:sp>
      <p:sp>
        <p:nvSpPr>
          <p:cNvPr id="4" name="Footer Placeholder 3"/>
          <p:cNvSpPr>
            <a:spLocks noGrp="1"/>
          </p:cNvSpPr>
          <p:nvPr>
            <p:ph type="ftr" sz="quarter" idx="11"/>
          </p:nvPr>
        </p:nvSpPr>
        <p:spPr/>
        <p:txBody>
          <a:bodyPr/>
          <a:lstStyle/>
          <a:p>
            <a:r>
              <a:rPr lang="en-GB" noProof="0"/>
              <a:t>12th Annual HL LHC meeting 19-22 Sept 2022</a:t>
            </a:r>
            <a:endParaRPr lang="en-GB" noProof="0" dirty="0"/>
          </a:p>
        </p:txBody>
      </p:sp>
      <p:sp>
        <p:nvSpPr>
          <p:cNvPr id="3" name="TextBox 2"/>
          <p:cNvSpPr txBox="1"/>
          <p:nvPr/>
        </p:nvSpPr>
        <p:spPr>
          <a:xfrm>
            <a:off x="953696" y="529172"/>
            <a:ext cx="7920880" cy="923330"/>
          </a:xfrm>
          <a:prstGeom prst="rect">
            <a:avLst/>
          </a:prstGeom>
          <a:noFill/>
        </p:spPr>
        <p:txBody>
          <a:bodyPr wrap="square" rtlCol="0">
            <a:spAutoFit/>
          </a:bodyPr>
          <a:lstStyle/>
          <a:p>
            <a:pPr marL="285750" indent="-285750">
              <a:buFont typeface="Arial" panose="020B0604020202020204" pitchFamily="34" charset="0"/>
              <a:buChar char="•"/>
            </a:pPr>
            <a:r>
              <a:rPr lang="en-US" dirty="0"/>
              <a:t>Electrical components ( Sc cables, Instrumentation, splices…) designed and produced to fulfill circuit insulation and transient requirements.</a:t>
            </a:r>
          </a:p>
          <a:p>
            <a:pPr marL="285750" indent="-285750">
              <a:buFont typeface="Arial" panose="020B0604020202020204" pitchFamily="34" charset="0"/>
              <a:buChar char="•"/>
            </a:pPr>
            <a:r>
              <a:rPr lang="en-US" b="1" dirty="0"/>
              <a:t>Dielectric insulation of components tested prior to installation.</a:t>
            </a:r>
            <a:endParaRPr lang="en-US" b="1" dirty="0">
              <a:sym typeface="Symbol" panose="05050102010706020507" pitchFamily="18" charset="2"/>
            </a:endParaRPr>
          </a:p>
        </p:txBody>
      </p:sp>
      <p:sp>
        <p:nvSpPr>
          <p:cNvPr id="13" name="TextBox 12"/>
          <p:cNvSpPr txBox="1"/>
          <p:nvPr/>
        </p:nvSpPr>
        <p:spPr>
          <a:xfrm>
            <a:off x="1438312" y="2133606"/>
            <a:ext cx="1266693" cy="276999"/>
          </a:xfrm>
          <a:prstGeom prst="rect">
            <a:avLst/>
          </a:prstGeom>
          <a:noFill/>
        </p:spPr>
        <p:txBody>
          <a:bodyPr wrap="none" rtlCol="0">
            <a:spAutoFit/>
          </a:bodyPr>
          <a:lstStyle/>
          <a:p>
            <a:r>
              <a:rPr lang="en-US" sz="1200" dirty="0"/>
              <a:t>EDMS 1821907</a:t>
            </a:r>
            <a:endParaRPr lang="en-GB" sz="1200" dirty="0"/>
          </a:p>
        </p:txBody>
      </p:sp>
      <p:sp>
        <p:nvSpPr>
          <p:cNvPr id="14" name="TextBox 13"/>
          <p:cNvSpPr txBox="1"/>
          <p:nvPr/>
        </p:nvSpPr>
        <p:spPr>
          <a:xfrm>
            <a:off x="1905000" y="3345296"/>
            <a:ext cx="6765621" cy="338554"/>
          </a:xfrm>
          <a:prstGeom prst="rect">
            <a:avLst/>
          </a:prstGeom>
          <a:noFill/>
        </p:spPr>
        <p:txBody>
          <a:bodyPr wrap="square" rtlCol="0">
            <a:spAutoFit/>
          </a:bodyPr>
          <a:lstStyle/>
          <a:p>
            <a:r>
              <a:rPr lang="en-US" sz="1600" dirty="0"/>
              <a:t>RT </a:t>
            </a:r>
            <a:r>
              <a:rPr lang="en-US" sz="1600" dirty="0">
                <a:sym typeface="Symbol" panose="05050102010706020507" pitchFamily="18" charset="2"/>
              </a:rPr>
              <a:t> Room Temperature </a:t>
            </a:r>
            <a:r>
              <a:rPr lang="en-US" sz="1600" dirty="0"/>
              <a:t>NOC </a:t>
            </a:r>
            <a:r>
              <a:rPr lang="en-US" sz="1600" dirty="0">
                <a:sym typeface="Symbol" panose="05050102010706020507" pitchFamily="18" charset="2"/>
              </a:rPr>
              <a:t> He gas @ RT, 1 bar </a:t>
            </a:r>
            <a:endParaRPr lang="en-GB" sz="1600" dirty="0"/>
          </a:p>
        </p:txBody>
      </p:sp>
      <p:graphicFrame>
        <p:nvGraphicFramePr>
          <p:cNvPr id="5" name="Table 4"/>
          <p:cNvGraphicFramePr>
            <a:graphicFrameLocks noGrp="1"/>
          </p:cNvGraphicFramePr>
          <p:nvPr>
            <p:extLst>
              <p:ext uri="{D42A27DB-BD31-4B8C-83A1-F6EECF244321}">
                <p14:modId xmlns:p14="http://schemas.microsoft.com/office/powerpoint/2010/main" val="3376171164"/>
              </p:ext>
            </p:extLst>
          </p:nvPr>
        </p:nvGraphicFramePr>
        <p:xfrm>
          <a:off x="823728" y="1742051"/>
          <a:ext cx="7790634" cy="1641812"/>
        </p:xfrm>
        <a:graphic>
          <a:graphicData uri="http://schemas.openxmlformats.org/drawingml/2006/table">
            <a:tbl>
              <a:tblPr firstRow="1" firstCol="1" bandRow="1">
                <a:tableStyleId>{5C22544A-7EE6-4342-B048-85BDC9FD1C3A}</a:tableStyleId>
              </a:tblPr>
              <a:tblGrid>
                <a:gridCol w="729124">
                  <a:extLst>
                    <a:ext uri="{9D8B030D-6E8A-4147-A177-3AD203B41FA5}">
                      <a16:colId xmlns:a16="http://schemas.microsoft.com/office/drawing/2014/main" val="406903669"/>
                    </a:ext>
                  </a:extLst>
                </a:gridCol>
                <a:gridCol w="1227754">
                  <a:extLst>
                    <a:ext uri="{9D8B030D-6E8A-4147-A177-3AD203B41FA5}">
                      <a16:colId xmlns:a16="http://schemas.microsoft.com/office/drawing/2014/main" val="1841570922"/>
                    </a:ext>
                  </a:extLst>
                </a:gridCol>
                <a:gridCol w="980360">
                  <a:extLst>
                    <a:ext uri="{9D8B030D-6E8A-4147-A177-3AD203B41FA5}">
                      <a16:colId xmlns:a16="http://schemas.microsoft.com/office/drawing/2014/main" val="2216530413"/>
                    </a:ext>
                  </a:extLst>
                </a:gridCol>
                <a:gridCol w="980360">
                  <a:extLst>
                    <a:ext uri="{9D8B030D-6E8A-4147-A177-3AD203B41FA5}">
                      <a16:colId xmlns:a16="http://schemas.microsoft.com/office/drawing/2014/main" val="1931677859"/>
                    </a:ext>
                  </a:extLst>
                </a:gridCol>
                <a:gridCol w="974213">
                  <a:extLst>
                    <a:ext uri="{9D8B030D-6E8A-4147-A177-3AD203B41FA5}">
                      <a16:colId xmlns:a16="http://schemas.microsoft.com/office/drawing/2014/main" val="2512665136"/>
                    </a:ext>
                  </a:extLst>
                </a:gridCol>
                <a:gridCol w="974213">
                  <a:extLst>
                    <a:ext uri="{9D8B030D-6E8A-4147-A177-3AD203B41FA5}">
                      <a16:colId xmlns:a16="http://schemas.microsoft.com/office/drawing/2014/main" val="3116363998"/>
                    </a:ext>
                  </a:extLst>
                </a:gridCol>
                <a:gridCol w="971909">
                  <a:extLst>
                    <a:ext uri="{9D8B030D-6E8A-4147-A177-3AD203B41FA5}">
                      <a16:colId xmlns:a16="http://schemas.microsoft.com/office/drawing/2014/main" val="3577269779"/>
                    </a:ext>
                  </a:extLst>
                </a:gridCol>
                <a:gridCol w="952701">
                  <a:extLst>
                    <a:ext uri="{9D8B030D-6E8A-4147-A177-3AD203B41FA5}">
                      <a16:colId xmlns:a16="http://schemas.microsoft.com/office/drawing/2014/main" val="1721192226"/>
                    </a:ext>
                  </a:extLst>
                </a:gridCol>
              </a:tblGrid>
              <a:tr h="874082">
                <a:tc rowSpan="2">
                  <a:txBody>
                    <a:bodyPr/>
                    <a:lstStyle/>
                    <a:p>
                      <a:pPr algn="ctr">
                        <a:spcAft>
                          <a:spcPts val="0"/>
                        </a:spcAft>
                      </a:pPr>
                      <a:r>
                        <a:rPr lang="en-US" sz="1200" kern="1400" dirty="0">
                          <a:effectLst/>
                        </a:rPr>
                        <a:t>Rating (kA)</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gn="ctr">
                        <a:spcAft>
                          <a:spcPts val="0"/>
                        </a:spcAft>
                      </a:pPr>
                      <a:r>
                        <a:rPr lang="en-US" sz="1200" kern="1400" dirty="0">
                          <a:effectLst/>
                        </a:rPr>
                        <a:t>Worst case voltage to ground  during operation (V)</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0"/>
                        </a:spcAft>
                      </a:pPr>
                      <a:r>
                        <a:rPr lang="en-US" sz="1200" kern="1400" dirty="0">
                          <a:effectLst/>
                        </a:rPr>
                        <a:t>Acceptance tests of components</a:t>
                      </a:r>
                      <a:endParaRPr lang="en-GB" sz="1200" kern="1400" dirty="0">
                        <a:effectLst/>
                      </a:endParaRPr>
                    </a:p>
                    <a:p>
                      <a:pPr algn="ctr">
                        <a:spcAft>
                          <a:spcPts val="0"/>
                        </a:spcAft>
                      </a:pPr>
                      <a:r>
                        <a:rPr lang="en-US" sz="1200" kern="1400" dirty="0">
                          <a:effectLst/>
                        </a:rPr>
                        <a:t>to ground (V)</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gridSpan="2">
                  <a:txBody>
                    <a:bodyPr/>
                    <a:lstStyle/>
                    <a:p>
                      <a:pPr algn="ctr">
                        <a:spcAft>
                          <a:spcPts val="0"/>
                        </a:spcAft>
                      </a:pPr>
                      <a:r>
                        <a:rPr lang="en-US" sz="1200" kern="1400" dirty="0">
                          <a:effectLst/>
                        </a:rPr>
                        <a:t>Insulation test voltage of system</a:t>
                      </a:r>
                      <a:endParaRPr lang="en-GB" sz="1200" kern="1400" dirty="0">
                        <a:effectLst/>
                      </a:endParaRPr>
                    </a:p>
                    <a:p>
                      <a:pPr algn="ctr">
                        <a:spcAft>
                          <a:spcPts val="0"/>
                        </a:spcAft>
                      </a:pPr>
                      <a:r>
                        <a:rPr lang="en-US" sz="1200" kern="1400" dirty="0">
                          <a:effectLst/>
                        </a:rPr>
                        <a:t>to ground (V)</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tc>
                  <a:txBody>
                    <a:bodyPr/>
                    <a:lstStyle/>
                    <a:p>
                      <a:pPr algn="ctr">
                        <a:spcAft>
                          <a:spcPts val="0"/>
                        </a:spcAft>
                      </a:pPr>
                      <a:r>
                        <a:rPr lang="en-US" sz="1200" kern="1400">
                          <a:effectLst/>
                        </a:rPr>
                        <a:t>Leakage current per component (µA)</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Test duration (s)</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085951"/>
                  </a:ext>
                </a:extLst>
              </a:tr>
              <a:tr h="219090">
                <a:tc vMerge="1">
                  <a:txBody>
                    <a:bodyPr/>
                    <a:lstStyle/>
                    <a:p>
                      <a:endParaRPr lang="en-GB"/>
                    </a:p>
                  </a:txBody>
                  <a:tcPr/>
                </a:tc>
                <a:tc vMerge="1">
                  <a:txBody>
                    <a:bodyPr/>
                    <a:lstStyle/>
                    <a:p>
                      <a:endParaRPr lang="en-GB"/>
                    </a:p>
                  </a:txBody>
                  <a:tcPr/>
                </a:tc>
                <a:tc>
                  <a:txBody>
                    <a:bodyPr/>
                    <a:lstStyle/>
                    <a:p>
                      <a:pPr algn="ctr">
                        <a:spcAft>
                          <a:spcPts val="0"/>
                        </a:spcAft>
                      </a:pPr>
                      <a:r>
                        <a:rPr lang="en-US" sz="1200" kern="1400">
                          <a:effectLst/>
                        </a:rPr>
                        <a:t>RT</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NOC</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RT</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NOC</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endParaRPr lang="en-GB" sz="1200">
                        <a:effectLst/>
                        <a:latin typeface="Times New Roman" panose="02020603050405020304" pitchFamily="18" charset="0"/>
                      </a:endParaRPr>
                    </a:p>
                  </a:txBody>
                  <a:tcPr marL="68580" marR="68580" marT="0" marB="0" anchor="ctr"/>
                </a:tc>
                <a:tc>
                  <a:txBody>
                    <a:bodyPr/>
                    <a:lstStyle/>
                    <a:p>
                      <a:pPr algn="ctr"/>
                      <a:endParaRPr lang="en-GB" sz="1200">
                        <a:effectLst/>
                        <a:latin typeface="Times New Roman" panose="02020603050405020304" pitchFamily="18" charset="0"/>
                      </a:endParaRPr>
                    </a:p>
                  </a:txBody>
                  <a:tcPr marL="68580" marR="68580" marT="0" marB="0" anchor="ctr"/>
                </a:tc>
                <a:extLst>
                  <a:ext uri="{0D108BD9-81ED-4DB2-BD59-A6C34878D82A}">
                    <a16:rowId xmlns:a16="http://schemas.microsoft.com/office/drawing/2014/main" val="403030246"/>
                  </a:ext>
                </a:extLst>
              </a:tr>
              <a:tr h="174817">
                <a:tc>
                  <a:txBody>
                    <a:bodyPr/>
                    <a:lstStyle/>
                    <a:p>
                      <a:pPr algn="ctr">
                        <a:spcAft>
                          <a:spcPts val="0"/>
                        </a:spcAft>
                      </a:pPr>
                      <a:r>
                        <a:rPr lang="en-US" sz="1200" kern="1400">
                          <a:effectLst/>
                        </a:rPr>
                        <a:t>18</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900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4600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2300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460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1080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≤10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30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888162205"/>
                  </a:ext>
                </a:extLst>
              </a:tr>
              <a:tr h="174817">
                <a:tc>
                  <a:txBody>
                    <a:bodyPr/>
                    <a:lstStyle/>
                    <a:p>
                      <a:pPr algn="ctr">
                        <a:spcAft>
                          <a:spcPts val="0"/>
                        </a:spcAft>
                      </a:pPr>
                      <a:r>
                        <a:rPr lang="en-US" sz="1200" kern="1400">
                          <a:effectLst/>
                        </a:rPr>
                        <a:t>7</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900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4600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2300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460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1080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≤10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30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58111717"/>
                  </a:ext>
                </a:extLst>
              </a:tr>
              <a:tr h="174817">
                <a:tc>
                  <a:txBody>
                    <a:bodyPr/>
                    <a:lstStyle/>
                    <a:p>
                      <a:pPr algn="ctr">
                        <a:spcAft>
                          <a:spcPts val="0"/>
                        </a:spcAft>
                      </a:pPr>
                      <a:r>
                        <a:rPr lang="en-GB" sz="1200" kern="1400">
                          <a:effectLst/>
                        </a:rPr>
                        <a:t>2</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540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3160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1580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316</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648</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a:effectLst/>
                        </a:rPr>
                        <a:t>≤10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en-US" sz="1200" kern="1400" dirty="0">
                          <a:effectLst/>
                        </a:rPr>
                        <a:t>30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71696654"/>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139899651"/>
              </p:ext>
            </p:extLst>
          </p:nvPr>
        </p:nvGraphicFramePr>
        <p:xfrm>
          <a:off x="813814" y="3826081"/>
          <a:ext cx="7790635" cy="1148080"/>
        </p:xfrm>
        <a:graphic>
          <a:graphicData uri="http://schemas.openxmlformats.org/drawingml/2006/table">
            <a:tbl>
              <a:tblPr firstRow="1" firstCol="1" bandRow="1">
                <a:tableStyleId>{5C22544A-7EE6-4342-B048-85BDC9FD1C3A}</a:tableStyleId>
              </a:tblPr>
              <a:tblGrid>
                <a:gridCol w="1034320">
                  <a:extLst>
                    <a:ext uri="{9D8B030D-6E8A-4147-A177-3AD203B41FA5}">
                      <a16:colId xmlns:a16="http://schemas.microsoft.com/office/drawing/2014/main" val="1950016344"/>
                    </a:ext>
                  </a:extLst>
                </a:gridCol>
                <a:gridCol w="793573">
                  <a:extLst>
                    <a:ext uri="{9D8B030D-6E8A-4147-A177-3AD203B41FA5}">
                      <a16:colId xmlns:a16="http://schemas.microsoft.com/office/drawing/2014/main" val="2607982619"/>
                    </a:ext>
                  </a:extLst>
                </a:gridCol>
                <a:gridCol w="689817">
                  <a:extLst>
                    <a:ext uri="{9D8B030D-6E8A-4147-A177-3AD203B41FA5}">
                      <a16:colId xmlns:a16="http://schemas.microsoft.com/office/drawing/2014/main" val="2511576710"/>
                    </a:ext>
                  </a:extLst>
                </a:gridCol>
                <a:gridCol w="1953535">
                  <a:extLst>
                    <a:ext uri="{9D8B030D-6E8A-4147-A177-3AD203B41FA5}">
                      <a16:colId xmlns:a16="http://schemas.microsoft.com/office/drawing/2014/main" val="584417879"/>
                    </a:ext>
                  </a:extLst>
                </a:gridCol>
                <a:gridCol w="1952726">
                  <a:extLst>
                    <a:ext uri="{9D8B030D-6E8A-4147-A177-3AD203B41FA5}">
                      <a16:colId xmlns:a16="http://schemas.microsoft.com/office/drawing/2014/main" val="721813482"/>
                    </a:ext>
                  </a:extLst>
                </a:gridCol>
                <a:gridCol w="1366664">
                  <a:extLst>
                    <a:ext uri="{9D8B030D-6E8A-4147-A177-3AD203B41FA5}">
                      <a16:colId xmlns:a16="http://schemas.microsoft.com/office/drawing/2014/main" val="2898163955"/>
                    </a:ext>
                  </a:extLst>
                </a:gridCol>
              </a:tblGrid>
              <a:tr h="460144">
                <a:tc>
                  <a:txBody>
                    <a:bodyPr/>
                    <a:lstStyle/>
                    <a:p>
                      <a:pPr algn="ctr">
                        <a:spcBef>
                          <a:spcPts val="200"/>
                        </a:spcBef>
                        <a:spcAft>
                          <a:spcPts val="200"/>
                        </a:spcAft>
                      </a:pPr>
                      <a:r>
                        <a:rPr lang="en-GB" sz="1200" kern="1400">
                          <a:effectLst/>
                        </a:rPr>
                        <a:t>Rating </a:t>
                      </a:r>
                    </a:p>
                    <a:p>
                      <a:pPr algn="ctr">
                        <a:spcBef>
                          <a:spcPts val="200"/>
                        </a:spcBef>
                        <a:spcAft>
                          <a:spcPts val="200"/>
                        </a:spcAft>
                      </a:pPr>
                      <a:r>
                        <a:rPr lang="en-GB" sz="1200" kern="1400">
                          <a:effectLst/>
                        </a:rPr>
                        <a:t>(kA)</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MIITs</a:t>
                      </a:r>
                    </a:p>
                    <a:p>
                      <a:pPr algn="ctr">
                        <a:spcBef>
                          <a:spcPts val="200"/>
                        </a:spcBef>
                        <a:spcAft>
                          <a:spcPts val="200"/>
                        </a:spcAft>
                      </a:pPr>
                      <a:r>
                        <a:rPr lang="en-GB" sz="1200" kern="1400">
                          <a:effectLst/>
                        </a:rPr>
                        <a:t>(MA</a:t>
                      </a:r>
                      <a:r>
                        <a:rPr lang="en-GB" sz="1200" kern="1400" baseline="30000">
                          <a:effectLst/>
                        </a:rPr>
                        <a:t>2</a:t>
                      </a:r>
                      <a:r>
                        <a:rPr lang="en-GB" sz="1200" kern="1400">
                          <a:effectLst/>
                          <a:sym typeface="Symbol" panose="05050102010706020507" pitchFamily="18" charset="2"/>
                        </a:rPr>
                        <a:t></a:t>
                      </a:r>
                      <a:r>
                        <a:rPr lang="en-GB" sz="1200" kern="1400">
                          <a:effectLst/>
                        </a:rPr>
                        <a:t>s)</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err="1">
                          <a:effectLst/>
                        </a:rPr>
                        <a:t>dI</a:t>
                      </a:r>
                      <a:r>
                        <a:rPr lang="en-GB" sz="1200" kern="1400" dirty="0">
                          <a:effectLst/>
                        </a:rPr>
                        <a:t>/</a:t>
                      </a:r>
                      <a:r>
                        <a:rPr lang="en-GB" sz="1200" kern="1400" dirty="0" err="1">
                          <a:effectLst/>
                        </a:rPr>
                        <a:t>dt</a:t>
                      </a:r>
                      <a:r>
                        <a:rPr lang="en-GB" sz="1200" kern="1400" dirty="0">
                          <a:effectLst/>
                        </a:rPr>
                        <a:t> </a:t>
                      </a:r>
                    </a:p>
                    <a:p>
                      <a:pPr algn="ctr">
                        <a:spcBef>
                          <a:spcPts val="200"/>
                        </a:spcBef>
                        <a:spcAft>
                          <a:spcPts val="200"/>
                        </a:spcAft>
                      </a:pPr>
                      <a:r>
                        <a:rPr lang="en-GB" sz="1200" kern="1400" dirty="0">
                          <a:effectLst/>
                        </a:rPr>
                        <a:t>(kA/s)</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sym typeface="Symbol" panose="05050102010706020507" pitchFamily="18" charset="2"/>
                        </a:rPr>
                        <a:t></a:t>
                      </a:r>
                      <a:r>
                        <a:rPr lang="en-GB" sz="1200" kern="1400" baseline="-25000">
                          <a:effectLst/>
                        </a:rPr>
                        <a:t>n</a:t>
                      </a:r>
                      <a:r>
                        <a:rPr lang="en-GB" sz="1200" kern="1400">
                          <a:effectLst/>
                        </a:rPr>
                        <a:t> (no quench of magnets)</a:t>
                      </a:r>
                    </a:p>
                    <a:p>
                      <a:pPr algn="ctr">
                        <a:spcBef>
                          <a:spcPts val="200"/>
                        </a:spcBef>
                        <a:spcAft>
                          <a:spcPts val="200"/>
                        </a:spcAft>
                      </a:pPr>
                      <a:r>
                        <a:rPr lang="en-GB" sz="1200" kern="1400">
                          <a:effectLst/>
                        </a:rPr>
                        <a:t>(s)</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sym typeface="Symbol" panose="05050102010706020507" pitchFamily="18" charset="2"/>
                        </a:rPr>
                        <a:t></a:t>
                      </a:r>
                      <a:r>
                        <a:rPr lang="en-GB" sz="1200" kern="1400" baseline="-25000" dirty="0">
                          <a:effectLst/>
                        </a:rPr>
                        <a:t>Q</a:t>
                      </a:r>
                      <a:r>
                        <a:rPr lang="en-GB" sz="1200" kern="1400" dirty="0">
                          <a:effectLst/>
                        </a:rPr>
                        <a:t> (quench of magnets)</a:t>
                      </a:r>
                    </a:p>
                    <a:p>
                      <a:pPr algn="ctr">
                        <a:spcBef>
                          <a:spcPts val="200"/>
                        </a:spcBef>
                        <a:spcAft>
                          <a:spcPts val="200"/>
                        </a:spcAft>
                      </a:pPr>
                      <a:r>
                        <a:rPr lang="en-GB" sz="1200" kern="1400" dirty="0">
                          <a:effectLst/>
                        </a:rPr>
                        <a:t>(s)</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Equivalent time</a:t>
                      </a:r>
                    </a:p>
                    <a:p>
                      <a:pPr algn="ctr">
                        <a:spcBef>
                          <a:spcPts val="200"/>
                        </a:spcBef>
                        <a:spcAft>
                          <a:spcPts val="200"/>
                        </a:spcAft>
                      </a:pPr>
                      <a:r>
                        <a:rPr lang="en-GB" sz="1200" kern="1400" dirty="0">
                          <a:effectLst/>
                        </a:rPr>
                        <a:t>(s)</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1555664"/>
                  </a:ext>
                </a:extLst>
              </a:tr>
              <a:tr h="142103">
                <a:tc>
                  <a:txBody>
                    <a:bodyPr/>
                    <a:lstStyle/>
                    <a:p>
                      <a:pPr algn="ctr">
                        <a:spcBef>
                          <a:spcPts val="200"/>
                        </a:spcBef>
                        <a:spcAft>
                          <a:spcPts val="200"/>
                        </a:spcAft>
                      </a:pPr>
                      <a:r>
                        <a:rPr lang="en-GB" sz="1200" kern="1400">
                          <a:effectLst/>
                        </a:rPr>
                        <a:t>18 (*)</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32</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250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130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0.2</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0.1</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79630835"/>
                  </a:ext>
                </a:extLst>
              </a:tr>
              <a:tr h="142103">
                <a:tc>
                  <a:txBody>
                    <a:bodyPr/>
                    <a:lstStyle/>
                    <a:p>
                      <a:pPr algn="ctr">
                        <a:spcBef>
                          <a:spcPts val="200"/>
                        </a:spcBef>
                        <a:spcAft>
                          <a:spcPts val="200"/>
                        </a:spcAft>
                      </a:pPr>
                      <a:r>
                        <a:rPr lang="en-GB" sz="1200" kern="1400">
                          <a:effectLst/>
                        </a:rPr>
                        <a:t>7</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5</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250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130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0.2</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0.12</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70450230"/>
                  </a:ext>
                </a:extLst>
              </a:tr>
              <a:tr h="142103">
                <a:tc>
                  <a:txBody>
                    <a:bodyPr/>
                    <a:lstStyle/>
                    <a:p>
                      <a:pPr algn="ctr">
                        <a:spcBef>
                          <a:spcPts val="200"/>
                        </a:spcBef>
                        <a:spcAft>
                          <a:spcPts val="200"/>
                        </a:spcAft>
                      </a:pPr>
                      <a:r>
                        <a:rPr lang="en-GB" sz="1200" kern="1400">
                          <a:effectLst/>
                        </a:rPr>
                        <a:t>2 (**)</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1</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a:effectLst/>
                        </a:rPr>
                        <a:t>20</a:t>
                      </a:r>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20</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0.5</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200" kern="1400" dirty="0">
                          <a:effectLst/>
                        </a:rPr>
                        <a:t>-</a:t>
                      </a:r>
                      <a:endParaRPr lang="en-GB" sz="12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10993330"/>
                  </a:ext>
                </a:extLst>
              </a:tr>
            </a:tbl>
          </a:graphicData>
        </a:graphic>
      </p:graphicFrame>
      <p:sp>
        <p:nvSpPr>
          <p:cNvPr id="16" name="TextBox 15"/>
          <p:cNvSpPr txBox="1"/>
          <p:nvPr/>
        </p:nvSpPr>
        <p:spPr>
          <a:xfrm>
            <a:off x="7155014" y="1371448"/>
            <a:ext cx="1449436" cy="307777"/>
          </a:xfrm>
          <a:prstGeom prst="rect">
            <a:avLst/>
          </a:prstGeom>
          <a:noFill/>
        </p:spPr>
        <p:txBody>
          <a:bodyPr wrap="none" rtlCol="0">
            <a:spAutoFit/>
          </a:bodyPr>
          <a:lstStyle/>
          <a:p>
            <a:r>
              <a:rPr lang="en-US" sz="1400" dirty="0">
                <a:solidFill>
                  <a:srgbClr val="00B0F0"/>
                </a:solidFill>
              </a:rPr>
              <a:t>EDMS 1821907</a:t>
            </a:r>
            <a:endParaRPr lang="en-GB" sz="1400" dirty="0">
              <a:solidFill>
                <a:srgbClr val="00B0F0"/>
              </a:solidFill>
            </a:endParaRPr>
          </a:p>
        </p:txBody>
      </p:sp>
      <p:sp>
        <p:nvSpPr>
          <p:cNvPr id="17" name="TextBox 16"/>
          <p:cNvSpPr txBox="1"/>
          <p:nvPr/>
        </p:nvSpPr>
        <p:spPr>
          <a:xfrm>
            <a:off x="7196326" y="3561513"/>
            <a:ext cx="1449436" cy="307777"/>
          </a:xfrm>
          <a:prstGeom prst="rect">
            <a:avLst/>
          </a:prstGeom>
          <a:noFill/>
        </p:spPr>
        <p:txBody>
          <a:bodyPr wrap="none" rtlCol="0">
            <a:spAutoFit/>
          </a:bodyPr>
          <a:lstStyle/>
          <a:p>
            <a:r>
              <a:rPr lang="en-US" sz="1400" dirty="0">
                <a:solidFill>
                  <a:srgbClr val="00B0F0"/>
                </a:solidFill>
              </a:rPr>
              <a:t>EDMS 1821907</a:t>
            </a:r>
            <a:endParaRPr lang="en-GB" sz="1400" dirty="0">
              <a:solidFill>
                <a:srgbClr val="00B0F0"/>
              </a:solidFill>
            </a:endParaRPr>
          </a:p>
        </p:txBody>
      </p:sp>
    </p:spTree>
    <p:extLst>
      <p:ext uri="{BB962C8B-B14F-4D97-AF65-F5344CB8AC3E}">
        <p14:creationId xmlns:p14="http://schemas.microsoft.com/office/powerpoint/2010/main" val="3175419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0B6A0-3773-468B-B7D8-1E21BCD6F871}"/>
              </a:ext>
            </a:extLst>
          </p:cNvPr>
          <p:cNvSpPr>
            <a:spLocks noGrp="1"/>
          </p:cNvSpPr>
          <p:nvPr>
            <p:ph type="title"/>
          </p:nvPr>
        </p:nvSpPr>
        <p:spPr>
          <a:xfrm>
            <a:off x="614664" y="222301"/>
            <a:ext cx="7920000" cy="540000"/>
          </a:xfrm>
        </p:spPr>
        <p:txBody>
          <a:bodyPr/>
          <a:lstStyle/>
          <a:p>
            <a:r>
              <a:rPr lang="en-US" dirty="0"/>
              <a:t>Current lead position codes and circuit assignments IT</a:t>
            </a:r>
          </a:p>
        </p:txBody>
      </p:sp>
      <p:sp>
        <p:nvSpPr>
          <p:cNvPr id="4" name="Footer Placeholder 3">
            <a:extLst>
              <a:ext uri="{FF2B5EF4-FFF2-40B4-BE49-F238E27FC236}">
                <a16:creationId xmlns:a16="http://schemas.microsoft.com/office/drawing/2014/main" id="{DF317DA3-F64F-619F-7C07-39E3CA6FDDB7}"/>
              </a:ext>
            </a:extLst>
          </p:cNvPr>
          <p:cNvSpPr>
            <a:spLocks noGrp="1"/>
          </p:cNvSpPr>
          <p:nvPr>
            <p:ph type="ftr" sz="quarter" idx="11"/>
          </p:nvPr>
        </p:nvSpPr>
        <p:spPr/>
        <p:txBody>
          <a:bodyPr/>
          <a:lstStyle/>
          <a:p>
            <a:r>
              <a:rPr lang="en-GB" noProof="0"/>
              <a:t>12th Annual HL LHC meeting 19-22 Sept 2022</a:t>
            </a:r>
            <a:endParaRPr lang="en-GB" noProof="0" dirty="0"/>
          </a:p>
        </p:txBody>
      </p:sp>
      <p:sp>
        <p:nvSpPr>
          <p:cNvPr id="11" name="Content Placeholder 2">
            <a:extLst>
              <a:ext uri="{FF2B5EF4-FFF2-40B4-BE49-F238E27FC236}">
                <a16:creationId xmlns:a16="http://schemas.microsoft.com/office/drawing/2014/main" id="{31EF9BAE-560E-A019-E82D-F1C881944C58}"/>
              </a:ext>
            </a:extLst>
          </p:cNvPr>
          <p:cNvSpPr txBox="1">
            <a:spLocks/>
          </p:cNvSpPr>
          <p:nvPr/>
        </p:nvSpPr>
        <p:spPr>
          <a:xfrm>
            <a:off x="298043" y="1011749"/>
            <a:ext cx="8896590"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b="1" kern="1400" dirty="0">
                <a:effectLst/>
                <a:latin typeface="+mj-lt"/>
                <a:ea typeface="Times New Roman" panose="02020603050405020304" pitchFamily="18" charset="0"/>
                <a:cs typeface="Times New Roman" panose="02020603050405020304" pitchFamily="18" charset="0"/>
              </a:rPr>
              <a:t>Position </a:t>
            </a:r>
            <a:r>
              <a:rPr lang="en-GB" sz="2000" b="1" kern="1400" dirty="0">
                <a:latin typeface="+mj-lt"/>
                <a:ea typeface="Times New Roman" panose="02020603050405020304" pitchFamily="18" charset="0"/>
                <a:cs typeface="Times New Roman" panose="02020603050405020304" pitchFamily="18" charset="0"/>
              </a:rPr>
              <a:t>c</a:t>
            </a:r>
            <a:r>
              <a:rPr lang="en-GB" sz="2000" b="1" kern="1400" dirty="0">
                <a:effectLst/>
                <a:latin typeface="+mj-lt"/>
                <a:ea typeface="Times New Roman" panose="02020603050405020304" pitchFamily="18" charset="0"/>
                <a:cs typeface="Times New Roman" panose="02020603050405020304" pitchFamily="18" charset="0"/>
              </a:rPr>
              <a:t>odes </a:t>
            </a:r>
            <a:r>
              <a:rPr lang="en-GB" sz="2000" kern="1400" dirty="0">
                <a:effectLst/>
                <a:latin typeface="+mj-lt"/>
                <a:ea typeface="Times New Roman" panose="02020603050405020304" pitchFamily="18" charset="0"/>
                <a:cs typeface="Times New Roman" panose="02020603050405020304" pitchFamily="18" charset="0"/>
              </a:rPr>
              <a:t>and </a:t>
            </a:r>
            <a:r>
              <a:rPr lang="en-GB" sz="2000" b="1" kern="1400" dirty="0">
                <a:effectLst/>
                <a:latin typeface="+mj-lt"/>
                <a:ea typeface="Times New Roman" panose="02020603050405020304" pitchFamily="18" charset="0"/>
                <a:cs typeface="Times New Roman" panose="02020603050405020304" pitchFamily="18" charset="0"/>
              </a:rPr>
              <a:t>circuit assignments  </a:t>
            </a:r>
            <a:r>
              <a:rPr lang="en-GB" sz="2000" kern="1400" dirty="0">
                <a:effectLst/>
                <a:latin typeface="+mj-lt"/>
                <a:ea typeface="Times New Roman" panose="02020603050405020304" pitchFamily="18" charset="0"/>
                <a:cs typeface="Times New Roman" panose="02020603050405020304" pitchFamily="18" charset="0"/>
              </a:rPr>
              <a:t>defined in  </a:t>
            </a:r>
            <a:r>
              <a:rPr lang="en-GB" sz="2000" kern="1400" dirty="0">
                <a:solidFill>
                  <a:srgbClr val="00B0F0"/>
                </a:solidFill>
                <a:effectLst/>
                <a:latin typeface="+mj-lt"/>
                <a:ea typeface="Times New Roman" panose="02020603050405020304" pitchFamily="18" charset="0"/>
                <a:cs typeface="Times New Roman" panose="02020603050405020304" pitchFamily="18" charset="0"/>
              </a:rPr>
              <a:t>EDMS 2450769</a:t>
            </a:r>
            <a:endParaRPr lang="en-GB" sz="2000" b="1" kern="1400" dirty="0">
              <a:solidFill>
                <a:srgbClr val="00B0F0"/>
              </a:solidFill>
              <a:effectLst/>
              <a:latin typeface="+mj-lt"/>
              <a:ea typeface="Times New Roman" panose="02020603050405020304" pitchFamily="18" charset="0"/>
              <a:cs typeface="Times New Roman" panose="02020603050405020304" pitchFamily="18" charset="0"/>
            </a:endParaRPr>
          </a:p>
          <a:p>
            <a:pPr algn="l"/>
            <a:r>
              <a:rPr lang="en-GB" sz="2000" b="1" kern="1400" dirty="0">
                <a:effectLst/>
                <a:latin typeface="+mj-lt"/>
                <a:ea typeface="Times New Roman" panose="02020603050405020304" pitchFamily="18" charset="0"/>
                <a:cs typeface="Times New Roman" panose="02020603050405020304" pitchFamily="18" charset="0"/>
              </a:rPr>
              <a:t>Naming</a:t>
            </a:r>
            <a:r>
              <a:rPr lang="en-GB" sz="2000" kern="1400" dirty="0">
                <a:effectLst/>
                <a:latin typeface="+mj-lt"/>
                <a:ea typeface="Times New Roman" panose="02020603050405020304" pitchFamily="18" charset="0"/>
                <a:cs typeface="Times New Roman" panose="02020603050405020304" pitchFamily="18" charset="0"/>
              </a:rPr>
              <a:t> follows the general rules for naming of </a:t>
            </a:r>
            <a:r>
              <a:rPr lang="en-GB" sz="2000" b="1" kern="1400" dirty="0">
                <a:effectLst/>
                <a:latin typeface="+mj-lt"/>
                <a:ea typeface="Times New Roman" panose="02020603050405020304" pitchFamily="18" charset="0"/>
                <a:cs typeface="Times New Roman" panose="02020603050405020304" pitchFamily="18" charset="0"/>
              </a:rPr>
              <a:t>HL-LHC equipment</a:t>
            </a:r>
            <a:endParaRPr lang="en-US" sz="1800" b="1" dirty="0">
              <a:latin typeface="+mj-lt"/>
            </a:endParaRPr>
          </a:p>
        </p:txBody>
      </p:sp>
      <p:sp>
        <p:nvSpPr>
          <p:cNvPr id="17" name="TextBox 16">
            <a:extLst>
              <a:ext uri="{FF2B5EF4-FFF2-40B4-BE49-F238E27FC236}">
                <a16:creationId xmlns:a16="http://schemas.microsoft.com/office/drawing/2014/main" id="{0E71B6A7-AE43-AEA0-F169-426A092C0101}"/>
              </a:ext>
            </a:extLst>
          </p:cNvPr>
          <p:cNvSpPr txBox="1"/>
          <p:nvPr/>
        </p:nvSpPr>
        <p:spPr>
          <a:xfrm>
            <a:off x="5004048" y="1977786"/>
            <a:ext cx="6324600" cy="307777"/>
          </a:xfrm>
          <a:prstGeom prst="rect">
            <a:avLst/>
          </a:prstGeom>
          <a:noFill/>
        </p:spPr>
        <p:txBody>
          <a:bodyPr wrap="square">
            <a:spAutoFit/>
          </a:bodyPr>
          <a:lstStyle/>
          <a:p>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Current lead assignment for Inner Triplets of Point 1</a:t>
            </a:r>
            <a:endParaRPr lang="en-US" sz="1400" b="1" dirty="0"/>
          </a:p>
        </p:txBody>
      </p:sp>
      <p:sp>
        <p:nvSpPr>
          <p:cNvPr id="20" name="TextBox 19">
            <a:extLst>
              <a:ext uri="{FF2B5EF4-FFF2-40B4-BE49-F238E27FC236}">
                <a16:creationId xmlns:a16="http://schemas.microsoft.com/office/drawing/2014/main" id="{840CA8BC-E103-CCFC-600D-2DDD6CCDD439}"/>
              </a:ext>
            </a:extLst>
          </p:cNvPr>
          <p:cNvSpPr txBox="1"/>
          <p:nvPr/>
        </p:nvSpPr>
        <p:spPr>
          <a:xfrm>
            <a:off x="195193" y="1977787"/>
            <a:ext cx="6324600" cy="307777"/>
          </a:xfrm>
          <a:prstGeom prst="rect">
            <a:avLst/>
          </a:prstGeom>
          <a:noFill/>
        </p:spPr>
        <p:txBody>
          <a:bodyPr wrap="square">
            <a:spAutoFit/>
          </a:bodyPr>
          <a:lstStyle/>
          <a:p>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Current lead assignment for Inner Triplets of Point Left 1</a:t>
            </a:r>
            <a:endParaRPr lang="en-US" sz="1400" b="1" dirty="0"/>
          </a:p>
        </p:txBody>
      </p:sp>
      <p:pic>
        <p:nvPicPr>
          <p:cNvPr id="22" name="Picture 21">
            <a:extLst>
              <a:ext uri="{FF2B5EF4-FFF2-40B4-BE49-F238E27FC236}">
                <a16:creationId xmlns:a16="http://schemas.microsoft.com/office/drawing/2014/main" id="{5F28A5F0-837F-E8C3-91E2-DB62C1870EDD}"/>
              </a:ext>
            </a:extLst>
          </p:cNvPr>
          <p:cNvPicPr>
            <a:picLocks noChangeAspect="1"/>
          </p:cNvPicPr>
          <p:nvPr/>
        </p:nvPicPr>
        <p:blipFill>
          <a:blip r:embed="rId2"/>
          <a:stretch>
            <a:fillRect/>
          </a:stretch>
        </p:blipFill>
        <p:spPr>
          <a:xfrm>
            <a:off x="298043" y="2340771"/>
            <a:ext cx="3818713" cy="2674998"/>
          </a:xfrm>
          <a:prstGeom prst="rect">
            <a:avLst/>
          </a:prstGeom>
        </p:spPr>
      </p:pic>
      <p:pic>
        <p:nvPicPr>
          <p:cNvPr id="24" name="Picture 23">
            <a:extLst>
              <a:ext uri="{FF2B5EF4-FFF2-40B4-BE49-F238E27FC236}">
                <a16:creationId xmlns:a16="http://schemas.microsoft.com/office/drawing/2014/main" id="{E458B09D-BA4D-A946-B7A4-BE94F7C4C98A}"/>
              </a:ext>
            </a:extLst>
          </p:cNvPr>
          <p:cNvPicPr>
            <a:picLocks noChangeAspect="1"/>
          </p:cNvPicPr>
          <p:nvPr/>
        </p:nvPicPr>
        <p:blipFill>
          <a:blip r:embed="rId3"/>
          <a:stretch>
            <a:fillRect/>
          </a:stretch>
        </p:blipFill>
        <p:spPr>
          <a:xfrm>
            <a:off x="4934536" y="2535012"/>
            <a:ext cx="3931124" cy="2513537"/>
          </a:xfrm>
          <a:prstGeom prst="rect">
            <a:avLst/>
          </a:prstGeom>
        </p:spPr>
      </p:pic>
    </p:spTree>
    <p:extLst>
      <p:ext uri="{BB962C8B-B14F-4D97-AF65-F5344CB8AC3E}">
        <p14:creationId xmlns:p14="http://schemas.microsoft.com/office/powerpoint/2010/main" val="1856633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0B6A0-3773-468B-B7D8-1E21BCD6F871}"/>
              </a:ext>
            </a:extLst>
          </p:cNvPr>
          <p:cNvSpPr>
            <a:spLocks noGrp="1"/>
          </p:cNvSpPr>
          <p:nvPr>
            <p:ph type="title"/>
          </p:nvPr>
        </p:nvSpPr>
        <p:spPr>
          <a:xfrm>
            <a:off x="683568" y="274289"/>
            <a:ext cx="7920000" cy="540000"/>
          </a:xfrm>
        </p:spPr>
        <p:txBody>
          <a:bodyPr/>
          <a:lstStyle/>
          <a:p>
            <a:r>
              <a:rPr lang="en-US" dirty="0"/>
              <a:t>Current lead position codes and circuit assignments MS </a:t>
            </a:r>
          </a:p>
        </p:txBody>
      </p:sp>
      <p:sp>
        <p:nvSpPr>
          <p:cNvPr id="4" name="Footer Placeholder 3">
            <a:extLst>
              <a:ext uri="{FF2B5EF4-FFF2-40B4-BE49-F238E27FC236}">
                <a16:creationId xmlns:a16="http://schemas.microsoft.com/office/drawing/2014/main" id="{DF317DA3-F64F-619F-7C07-39E3CA6FDDB7}"/>
              </a:ext>
            </a:extLst>
          </p:cNvPr>
          <p:cNvSpPr>
            <a:spLocks noGrp="1"/>
          </p:cNvSpPr>
          <p:nvPr>
            <p:ph type="ftr" sz="quarter" idx="11"/>
          </p:nvPr>
        </p:nvSpPr>
        <p:spPr/>
        <p:txBody>
          <a:bodyPr/>
          <a:lstStyle/>
          <a:p>
            <a:r>
              <a:rPr lang="en-GB" noProof="0"/>
              <a:t>12th Annual HL LHC meeting 19-22 Sept 2022</a:t>
            </a:r>
            <a:endParaRPr lang="en-GB" noProof="0" dirty="0"/>
          </a:p>
        </p:txBody>
      </p:sp>
      <p:sp>
        <p:nvSpPr>
          <p:cNvPr id="17" name="TextBox 16">
            <a:extLst>
              <a:ext uri="{FF2B5EF4-FFF2-40B4-BE49-F238E27FC236}">
                <a16:creationId xmlns:a16="http://schemas.microsoft.com/office/drawing/2014/main" id="{0E71B6A7-AE43-AEA0-F169-426A092C0101}"/>
              </a:ext>
            </a:extLst>
          </p:cNvPr>
          <p:cNvSpPr txBox="1"/>
          <p:nvPr/>
        </p:nvSpPr>
        <p:spPr>
          <a:xfrm>
            <a:off x="4978495" y="2179176"/>
            <a:ext cx="6324600" cy="307777"/>
          </a:xfrm>
          <a:prstGeom prst="rect">
            <a:avLst/>
          </a:prstGeom>
          <a:noFill/>
        </p:spPr>
        <p:txBody>
          <a:bodyPr wrap="square">
            <a:spAutoFit/>
          </a:bodyPr>
          <a:lstStyle/>
          <a:p>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Current lead assignment for </a:t>
            </a:r>
            <a:r>
              <a:rPr lang="en-GB" sz="1400" b="1" kern="1400" dirty="0">
                <a:latin typeface="Calibri" panose="020F0502020204030204" pitchFamily="34" charset="0"/>
                <a:ea typeface="Times New Roman" panose="02020603050405020304" pitchFamily="18" charset="0"/>
                <a:cs typeface="Times New Roman" panose="02020603050405020304" pitchFamily="18" charset="0"/>
              </a:rPr>
              <a:t>Matching Sections of </a:t>
            </a:r>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P1</a:t>
            </a:r>
            <a:endParaRPr lang="en-US" sz="1400" b="1" dirty="0"/>
          </a:p>
        </p:txBody>
      </p:sp>
      <p:sp>
        <p:nvSpPr>
          <p:cNvPr id="20" name="TextBox 19">
            <a:extLst>
              <a:ext uri="{FF2B5EF4-FFF2-40B4-BE49-F238E27FC236}">
                <a16:creationId xmlns:a16="http://schemas.microsoft.com/office/drawing/2014/main" id="{840CA8BC-E103-CCFC-600D-2DDD6CCDD439}"/>
              </a:ext>
            </a:extLst>
          </p:cNvPr>
          <p:cNvSpPr txBox="1"/>
          <p:nvPr/>
        </p:nvSpPr>
        <p:spPr>
          <a:xfrm>
            <a:off x="283826" y="2241772"/>
            <a:ext cx="6324600" cy="307777"/>
          </a:xfrm>
          <a:prstGeom prst="rect">
            <a:avLst/>
          </a:prstGeom>
          <a:noFill/>
        </p:spPr>
        <p:txBody>
          <a:bodyPr wrap="square">
            <a:spAutoFit/>
          </a:bodyPr>
          <a:lstStyle/>
          <a:p>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Current lead assignment for </a:t>
            </a:r>
            <a:r>
              <a:rPr lang="en-GB" sz="1400" b="1" kern="1400" dirty="0">
                <a:latin typeface="Calibri" panose="020F0502020204030204" pitchFamily="34" charset="0"/>
                <a:ea typeface="Times New Roman" panose="02020603050405020304" pitchFamily="18" charset="0"/>
                <a:cs typeface="Times New Roman" panose="02020603050405020304" pitchFamily="18" charset="0"/>
              </a:rPr>
              <a:t>Matching</a:t>
            </a:r>
            <a:r>
              <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rPr>
              <a:t> Sections of L1</a:t>
            </a:r>
            <a:endParaRPr lang="en-US" sz="1400" b="1" dirty="0"/>
          </a:p>
        </p:txBody>
      </p:sp>
      <p:pic>
        <p:nvPicPr>
          <p:cNvPr id="3" name="Picture 2"/>
          <p:cNvPicPr>
            <a:picLocks noChangeAspect="1"/>
          </p:cNvPicPr>
          <p:nvPr/>
        </p:nvPicPr>
        <p:blipFill rotWithShape="1">
          <a:blip r:embed="rId2"/>
          <a:srcRect l="-615" r="615"/>
          <a:stretch/>
        </p:blipFill>
        <p:spPr>
          <a:xfrm>
            <a:off x="152872" y="2486953"/>
            <a:ext cx="4330440" cy="1967483"/>
          </a:xfrm>
          <a:prstGeom prst="rect">
            <a:avLst/>
          </a:prstGeom>
        </p:spPr>
      </p:pic>
      <p:pic>
        <p:nvPicPr>
          <p:cNvPr id="5" name="Picture 4"/>
          <p:cNvPicPr>
            <a:picLocks noChangeAspect="1"/>
          </p:cNvPicPr>
          <p:nvPr/>
        </p:nvPicPr>
        <p:blipFill>
          <a:blip r:embed="rId3"/>
          <a:stretch>
            <a:fillRect/>
          </a:stretch>
        </p:blipFill>
        <p:spPr>
          <a:xfrm>
            <a:off x="4860032" y="2787774"/>
            <a:ext cx="4163209" cy="1594176"/>
          </a:xfrm>
          <a:prstGeom prst="rect">
            <a:avLst/>
          </a:prstGeom>
        </p:spPr>
      </p:pic>
      <p:sp>
        <p:nvSpPr>
          <p:cNvPr id="6" name="Content Placeholder 2">
            <a:extLst>
              <a:ext uri="{FF2B5EF4-FFF2-40B4-BE49-F238E27FC236}">
                <a16:creationId xmlns:a16="http://schemas.microsoft.com/office/drawing/2014/main" id="{D361021F-7411-FE6E-31F8-57B390CD68B0}"/>
              </a:ext>
            </a:extLst>
          </p:cNvPr>
          <p:cNvSpPr txBox="1">
            <a:spLocks/>
          </p:cNvSpPr>
          <p:nvPr/>
        </p:nvSpPr>
        <p:spPr>
          <a:xfrm>
            <a:off x="355930" y="984503"/>
            <a:ext cx="8752574"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b="1" kern="1400" dirty="0">
                <a:effectLst/>
                <a:latin typeface="+mj-lt"/>
                <a:ea typeface="Times New Roman" panose="02020603050405020304" pitchFamily="18" charset="0"/>
                <a:cs typeface="Times New Roman" panose="02020603050405020304" pitchFamily="18" charset="0"/>
              </a:rPr>
              <a:t>Position </a:t>
            </a:r>
            <a:r>
              <a:rPr lang="en-GB" sz="2000" b="1" kern="1400" dirty="0">
                <a:latin typeface="+mj-lt"/>
                <a:ea typeface="Times New Roman" panose="02020603050405020304" pitchFamily="18" charset="0"/>
                <a:cs typeface="Times New Roman" panose="02020603050405020304" pitchFamily="18" charset="0"/>
              </a:rPr>
              <a:t>c</a:t>
            </a:r>
            <a:r>
              <a:rPr lang="en-GB" sz="2000" b="1" kern="1400" dirty="0">
                <a:effectLst/>
                <a:latin typeface="+mj-lt"/>
                <a:ea typeface="Times New Roman" panose="02020603050405020304" pitchFamily="18" charset="0"/>
                <a:cs typeface="Times New Roman" panose="02020603050405020304" pitchFamily="18" charset="0"/>
              </a:rPr>
              <a:t>odes </a:t>
            </a:r>
            <a:r>
              <a:rPr lang="en-GB" sz="2000" kern="1400" dirty="0">
                <a:effectLst/>
                <a:latin typeface="+mj-lt"/>
                <a:ea typeface="Times New Roman" panose="02020603050405020304" pitchFamily="18" charset="0"/>
                <a:cs typeface="Times New Roman" panose="02020603050405020304" pitchFamily="18" charset="0"/>
              </a:rPr>
              <a:t>and </a:t>
            </a:r>
            <a:r>
              <a:rPr lang="en-GB" sz="2000" b="1" kern="1400" dirty="0">
                <a:effectLst/>
                <a:latin typeface="+mj-lt"/>
                <a:ea typeface="Times New Roman" panose="02020603050405020304" pitchFamily="18" charset="0"/>
                <a:cs typeface="Times New Roman" panose="02020603050405020304" pitchFamily="18" charset="0"/>
              </a:rPr>
              <a:t>circuit assignments  </a:t>
            </a:r>
            <a:r>
              <a:rPr lang="en-GB" sz="2000" kern="1400" dirty="0">
                <a:effectLst/>
                <a:latin typeface="+mj-lt"/>
                <a:ea typeface="Times New Roman" panose="02020603050405020304" pitchFamily="18" charset="0"/>
                <a:cs typeface="Times New Roman" panose="02020603050405020304" pitchFamily="18" charset="0"/>
              </a:rPr>
              <a:t>defined in  </a:t>
            </a:r>
            <a:r>
              <a:rPr lang="en-GB" sz="2000" kern="1400" dirty="0">
                <a:solidFill>
                  <a:srgbClr val="00B0F0"/>
                </a:solidFill>
                <a:effectLst/>
                <a:latin typeface="+mj-lt"/>
                <a:ea typeface="Times New Roman" panose="02020603050405020304" pitchFamily="18" charset="0"/>
                <a:cs typeface="Times New Roman" panose="02020603050405020304" pitchFamily="18" charset="0"/>
              </a:rPr>
              <a:t>EDMS 2450769</a:t>
            </a:r>
            <a:endParaRPr lang="en-GB" sz="2000" b="1" kern="1400" dirty="0">
              <a:solidFill>
                <a:srgbClr val="00B0F0"/>
              </a:solidFill>
              <a:effectLst/>
              <a:latin typeface="+mj-lt"/>
              <a:ea typeface="Times New Roman" panose="02020603050405020304" pitchFamily="18" charset="0"/>
              <a:cs typeface="Times New Roman" panose="02020603050405020304" pitchFamily="18" charset="0"/>
            </a:endParaRPr>
          </a:p>
          <a:p>
            <a:pPr algn="l"/>
            <a:r>
              <a:rPr lang="en-GB" sz="2000" b="1" kern="1400" dirty="0">
                <a:effectLst/>
                <a:latin typeface="+mj-lt"/>
                <a:ea typeface="Times New Roman" panose="02020603050405020304" pitchFamily="18" charset="0"/>
                <a:cs typeface="Times New Roman" panose="02020603050405020304" pitchFamily="18" charset="0"/>
              </a:rPr>
              <a:t>Naming</a:t>
            </a:r>
            <a:r>
              <a:rPr lang="en-GB" sz="2000" kern="1400" dirty="0">
                <a:effectLst/>
                <a:latin typeface="+mj-lt"/>
                <a:ea typeface="Times New Roman" panose="02020603050405020304" pitchFamily="18" charset="0"/>
                <a:cs typeface="Times New Roman" panose="02020603050405020304" pitchFamily="18" charset="0"/>
              </a:rPr>
              <a:t> follows the general rules for naming of </a:t>
            </a:r>
            <a:r>
              <a:rPr lang="en-GB" sz="2000" b="1" kern="1400" dirty="0">
                <a:effectLst/>
                <a:latin typeface="+mj-lt"/>
                <a:ea typeface="Times New Roman" panose="02020603050405020304" pitchFamily="18" charset="0"/>
                <a:cs typeface="Times New Roman" panose="02020603050405020304" pitchFamily="18" charset="0"/>
              </a:rPr>
              <a:t>HL-LHC equipment</a:t>
            </a:r>
            <a:endParaRPr lang="en-US" sz="1800" b="1" dirty="0">
              <a:latin typeface="+mj-lt"/>
            </a:endParaRPr>
          </a:p>
        </p:txBody>
      </p:sp>
    </p:spTree>
    <p:extLst>
      <p:ext uri="{BB962C8B-B14F-4D97-AF65-F5344CB8AC3E}">
        <p14:creationId xmlns:p14="http://schemas.microsoft.com/office/powerpoint/2010/main" val="1187918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E492993-7291-0F75-5D00-154BE601FD64}"/>
              </a:ext>
            </a:extLst>
          </p:cNvPr>
          <p:cNvPicPr>
            <a:picLocks noChangeAspect="1"/>
          </p:cNvPicPr>
          <p:nvPr/>
        </p:nvPicPr>
        <p:blipFill>
          <a:blip r:embed="rId2"/>
          <a:stretch>
            <a:fillRect/>
          </a:stretch>
        </p:blipFill>
        <p:spPr>
          <a:xfrm>
            <a:off x="4943279" y="1895705"/>
            <a:ext cx="4114002" cy="2695985"/>
          </a:xfrm>
          <a:prstGeom prst="rect">
            <a:avLst/>
          </a:prstGeom>
        </p:spPr>
      </p:pic>
      <p:sp>
        <p:nvSpPr>
          <p:cNvPr id="2" name="Title 1">
            <a:extLst>
              <a:ext uri="{FF2B5EF4-FFF2-40B4-BE49-F238E27FC236}">
                <a16:creationId xmlns:a16="http://schemas.microsoft.com/office/drawing/2014/main" id="{433189B7-B197-45A0-81D4-863DC5A0CF7C}"/>
              </a:ext>
            </a:extLst>
          </p:cNvPr>
          <p:cNvSpPr>
            <a:spLocks noGrp="1"/>
          </p:cNvSpPr>
          <p:nvPr>
            <p:ph type="title"/>
          </p:nvPr>
        </p:nvSpPr>
        <p:spPr/>
        <p:txBody>
          <a:bodyPr/>
          <a:lstStyle/>
          <a:p>
            <a:r>
              <a:rPr lang="en-US" dirty="0"/>
              <a:t>SC Link electrical instrumentation</a:t>
            </a:r>
          </a:p>
        </p:txBody>
      </p:sp>
      <p:sp>
        <p:nvSpPr>
          <p:cNvPr id="3" name="Content Placeholder 2">
            <a:extLst>
              <a:ext uri="{FF2B5EF4-FFF2-40B4-BE49-F238E27FC236}">
                <a16:creationId xmlns:a16="http://schemas.microsoft.com/office/drawing/2014/main" id="{5D702D73-17B2-4697-933B-DBA2C463D510}"/>
              </a:ext>
            </a:extLst>
          </p:cNvPr>
          <p:cNvSpPr>
            <a:spLocks noGrp="1"/>
          </p:cNvSpPr>
          <p:nvPr>
            <p:ph idx="1"/>
          </p:nvPr>
        </p:nvSpPr>
        <p:spPr>
          <a:xfrm>
            <a:off x="395536" y="771550"/>
            <a:ext cx="8568952" cy="3680222"/>
          </a:xfrm>
        </p:spPr>
        <p:txBody>
          <a:bodyPr>
            <a:normAutofit/>
          </a:bodyPr>
          <a:lstStyle/>
          <a:p>
            <a:pPr algn="l"/>
            <a:r>
              <a:rPr lang="en-GB" sz="1800" b="1" dirty="0"/>
              <a:t>Each Sc Link equipped with specific instrumentation for a safe and controlled operation:</a:t>
            </a:r>
          </a:p>
          <a:p>
            <a:pPr lvl="1" algn="l"/>
            <a:r>
              <a:rPr lang="en-GB" sz="1400" b="1" dirty="0"/>
              <a:t>Electrical protection of circuits </a:t>
            </a:r>
          </a:p>
          <a:p>
            <a:pPr lvl="1" algn="l"/>
            <a:r>
              <a:rPr lang="en-GB" sz="1400" b="1" dirty="0"/>
              <a:t>Cryogenic control</a:t>
            </a:r>
          </a:p>
          <a:p>
            <a:pPr lvl="1" algn="l"/>
            <a:r>
              <a:rPr lang="en-GB" sz="1400" b="1" dirty="0"/>
              <a:t>Vacuum control</a:t>
            </a:r>
            <a:endParaRPr lang="en-GB" sz="1800" b="1" dirty="0"/>
          </a:p>
          <a:p>
            <a:pPr algn="l"/>
            <a:r>
              <a:rPr lang="en-GB" sz="1800" b="1" dirty="0"/>
              <a:t>Instrumentation of each  Sc Link defined in :</a:t>
            </a:r>
          </a:p>
          <a:p>
            <a:pPr lvl="1" algn="l"/>
            <a:r>
              <a:rPr lang="en-GB" sz="1400" b="1" dirty="0"/>
              <a:t>Matching section 	</a:t>
            </a:r>
            <a:r>
              <a:rPr lang="en-GB" sz="1400" b="1" dirty="0">
                <a:solidFill>
                  <a:srgbClr val="00B0F0"/>
                </a:solidFill>
              </a:rPr>
              <a:t>EDMS 2512704 </a:t>
            </a:r>
          </a:p>
          <a:p>
            <a:pPr lvl="1" algn="l"/>
            <a:r>
              <a:rPr lang="en-GB" sz="1400" b="1" dirty="0"/>
              <a:t>Inner Triplet 		</a:t>
            </a:r>
            <a:r>
              <a:rPr lang="en-GB" sz="1400" b="1" dirty="0">
                <a:solidFill>
                  <a:srgbClr val="00B0F0"/>
                </a:solidFill>
              </a:rPr>
              <a:t>EDMS 2591698</a:t>
            </a:r>
          </a:p>
          <a:p>
            <a:pPr lvl="1" algn="l"/>
            <a:endParaRPr lang="en-GB" sz="1200" dirty="0"/>
          </a:p>
          <a:p>
            <a:endParaRPr lang="en-US" dirty="0"/>
          </a:p>
        </p:txBody>
      </p:sp>
      <p:sp>
        <p:nvSpPr>
          <p:cNvPr id="5" name="Footer Placeholder 4">
            <a:extLst>
              <a:ext uri="{FF2B5EF4-FFF2-40B4-BE49-F238E27FC236}">
                <a16:creationId xmlns:a16="http://schemas.microsoft.com/office/drawing/2014/main" id="{77A09A77-5362-4666-BB03-5D5894716A0D}"/>
              </a:ext>
            </a:extLst>
          </p:cNvPr>
          <p:cNvSpPr>
            <a:spLocks noGrp="1"/>
          </p:cNvSpPr>
          <p:nvPr>
            <p:ph type="ftr" sz="quarter" idx="11"/>
          </p:nvPr>
        </p:nvSpPr>
        <p:spPr>
          <a:xfrm>
            <a:off x="1893208" y="4769423"/>
            <a:ext cx="6627000" cy="270000"/>
          </a:xfrm>
        </p:spPr>
        <p:txBody>
          <a:bodyPr/>
          <a:lstStyle/>
          <a:p>
            <a:r>
              <a:rPr lang="en-GB" noProof="0"/>
              <a:t>12th Annual HL LHC meeting 19-22 Sept 2022</a:t>
            </a:r>
            <a:endParaRPr lang="en-GB" noProof="0" dirty="0"/>
          </a:p>
        </p:txBody>
      </p:sp>
      <p:pic>
        <p:nvPicPr>
          <p:cNvPr id="7" name="Picture 6" descr="A screenshot of a computer screen&#10;&#10;Description automatically generated with medium confidenc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986" y="3291830"/>
            <a:ext cx="4479500" cy="1549601"/>
          </a:xfrm>
          <a:prstGeom prst="rect">
            <a:avLst/>
          </a:prstGeom>
          <a:noFill/>
          <a:ln>
            <a:noFill/>
          </a:ln>
        </p:spPr>
      </p:pic>
      <p:sp>
        <p:nvSpPr>
          <p:cNvPr id="4" name="Rectangle 3"/>
          <p:cNvSpPr/>
          <p:nvPr/>
        </p:nvSpPr>
        <p:spPr>
          <a:xfrm>
            <a:off x="302743" y="3303836"/>
            <a:ext cx="3594254" cy="261610"/>
          </a:xfrm>
          <a:prstGeom prst="rect">
            <a:avLst/>
          </a:prstGeom>
        </p:spPr>
        <p:txBody>
          <a:bodyPr wrap="none">
            <a:spAutoFit/>
          </a:bodyPr>
          <a:lstStyle/>
          <a:p>
            <a:pPr lvl="1"/>
            <a:r>
              <a:rPr lang="en-GB" sz="1100" b="1" dirty="0">
                <a:solidFill>
                  <a:schemeClr val="bg2"/>
                </a:solidFill>
              </a:rPr>
              <a:t>Layout of Vtaps (more details in next slides)</a:t>
            </a:r>
          </a:p>
        </p:txBody>
      </p:sp>
      <p:sp>
        <p:nvSpPr>
          <p:cNvPr id="10" name="Rectangle 9"/>
          <p:cNvSpPr/>
          <p:nvPr/>
        </p:nvSpPr>
        <p:spPr>
          <a:xfrm>
            <a:off x="6156176" y="1468916"/>
            <a:ext cx="2736647" cy="430887"/>
          </a:xfrm>
          <a:prstGeom prst="rect">
            <a:avLst/>
          </a:prstGeom>
        </p:spPr>
        <p:txBody>
          <a:bodyPr wrap="none">
            <a:spAutoFit/>
          </a:bodyPr>
          <a:lstStyle/>
          <a:p>
            <a:pPr lvl="1"/>
            <a:r>
              <a:rPr lang="en-GB" sz="1100" b="1" dirty="0">
                <a:solidFill>
                  <a:schemeClr val="bg2"/>
                </a:solidFill>
              </a:rPr>
              <a:t>Layout of CRG instrumentation</a:t>
            </a:r>
          </a:p>
          <a:p>
            <a:pPr lvl="1"/>
            <a:r>
              <a:rPr lang="en-GB" sz="1100" b="1" dirty="0">
                <a:solidFill>
                  <a:schemeClr val="bg2"/>
                </a:solidFill>
              </a:rPr>
              <a:t> (more details in next slides)</a:t>
            </a:r>
          </a:p>
        </p:txBody>
      </p:sp>
    </p:spTree>
    <p:extLst>
      <p:ext uri="{BB962C8B-B14F-4D97-AF65-F5344CB8AC3E}">
        <p14:creationId xmlns:p14="http://schemas.microsoft.com/office/powerpoint/2010/main" val="417291603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0</TotalTime>
  <Words>3056</Words>
  <Application>Microsoft Office PowerPoint</Application>
  <PresentationFormat>On-screen Show (16:9)</PresentationFormat>
  <Paragraphs>625</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Symbol</vt:lpstr>
      <vt:lpstr>Times New Roman</vt:lpstr>
      <vt:lpstr>Wingdings</vt:lpstr>
      <vt:lpstr>Thème Office</vt:lpstr>
      <vt:lpstr>Overview of WP6A electrical requirements and instrumentation</vt:lpstr>
      <vt:lpstr>Outline</vt:lpstr>
      <vt:lpstr>Current rating of electrical circuits of WP6a</vt:lpstr>
      <vt:lpstr>Operating temperature of cold powering systems</vt:lpstr>
      <vt:lpstr>Sc cables of cold powering systems</vt:lpstr>
      <vt:lpstr>Electrical Insulation and transients</vt:lpstr>
      <vt:lpstr>Current lead position codes and circuit assignments IT</vt:lpstr>
      <vt:lpstr>Current lead position codes and circuit assignments MS </vt:lpstr>
      <vt:lpstr>SC Link electrical instrumentation</vt:lpstr>
      <vt:lpstr>SC Link electrical instrumentation</vt:lpstr>
      <vt:lpstr>SC Link cryogenic instrumentation</vt:lpstr>
      <vt:lpstr>Cryogenic instrumentation of DFX </vt:lpstr>
      <vt:lpstr>Cryogenic instrumentation of DFM </vt:lpstr>
      <vt:lpstr>Cryogenic instrumentation of DFH and leads </vt:lpstr>
      <vt:lpstr>Vacuum instrumentation</vt:lpstr>
      <vt:lpstr>Instrumentation Feedthroughs of SC-Link systems</vt:lpstr>
      <vt:lpstr>PowerPoint Presentation</vt:lpstr>
      <vt:lpstr>PowerPoint Presentation</vt:lpstr>
      <vt:lpstr>PowerPoint Presentation</vt:lpstr>
      <vt:lpstr>Heating system for current leads</vt:lpstr>
      <vt:lpstr>Resistive heaters for the current leads</vt:lpstr>
      <vt:lpstr>Integration of Heating system in the HL-LHC machine</vt:lpstr>
      <vt:lpstr>PowerPoint Presentation</vt:lpstr>
      <vt:lpstr>Splitting modules of Sc Link</vt:lpstr>
      <vt:lpstr>Splitting modules of DFHX and DFHM </vt:lpstr>
      <vt:lpstr>Splitting modules of DFHX and DFHM </vt:lpstr>
      <vt:lpstr>PowerPoint Presentation</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2022-09-21T06:00:17Z</dcterms:created>
  <dcterms:modified xsi:type="dcterms:W3CDTF">2022-09-22T11:45:16Z</dcterms:modified>
</cp:coreProperties>
</file>