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9"/>
  </p:notesMasterIdLst>
  <p:sldIdLst>
    <p:sldId id="368" r:id="rId2"/>
    <p:sldId id="429" r:id="rId3"/>
    <p:sldId id="369" r:id="rId4"/>
    <p:sldId id="428" r:id="rId5"/>
    <p:sldId id="367" r:id="rId6"/>
    <p:sldId id="375" r:id="rId7"/>
    <p:sldId id="389" r:id="rId8"/>
    <p:sldId id="386" r:id="rId9"/>
    <p:sldId id="379" r:id="rId10"/>
    <p:sldId id="384" r:id="rId11"/>
    <p:sldId id="397" r:id="rId12"/>
    <p:sldId id="398" r:id="rId13"/>
    <p:sldId id="417" r:id="rId14"/>
    <p:sldId id="414" r:id="rId15"/>
    <p:sldId id="427" r:id="rId16"/>
    <p:sldId id="396" r:id="rId17"/>
    <p:sldId id="421" r:id="rId18"/>
  </p:sldIdLst>
  <p:sldSz cx="10080625" cy="7559675"/>
  <p:notesSz cx="7772400" cy="10058400"/>
  <p:embeddedFontLst>
    <p:embeddedFont>
      <p:font typeface="Luxi Sans" panose="020B0600000000000000" pitchFamily="34" charset="0"/>
      <p:regular r:id="rId20"/>
      <p:bold r:id="rId21"/>
      <p:italic r:id="rId22"/>
      <p:boldItalic r:id="rId23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405286"/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0"/>
    <p:restoredTop sz="94660"/>
  </p:normalViewPr>
  <p:slideViewPr>
    <p:cSldViewPr>
      <p:cViewPr varScale="1">
        <p:scale>
          <a:sx n="183" d="100"/>
          <a:sy n="183" d="100"/>
        </p:scale>
        <p:origin x="1592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68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59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63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55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63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53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60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80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86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5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11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5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01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6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99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2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200" i="1" baseline="0" dirty="0">
                <a:latin typeface="Arial" panose="020B0604020202020204" pitchFamily="34" charset="0"/>
                <a:cs typeface="Arial" panose="020B0604020202020204" pitchFamily="34" charset="0"/>
              </a:rPr>
              <a:t>DAC Meeting, 24. Mai 2022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baseline="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</a:t>
            </a:r>
            <a:r>
              <a:rPr lang="en-GB" sz="1200" i="1" baseline="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Michael Hauschild,  page </a:t>
            </a:r>
            <a:fld id="{CD02E499-E086-4D0D-9264-F4BED9070101}" type="slidenum">
              <a:rPr lang="en-GB" sz="1200" i="1"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8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200" b="1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272042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german-dac.web.cern.ch/sites/german-dac.web.cern.ch/files/Overview%20Leaflet%202019%20-%20DE_0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german-dac.web.cern.ch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Gründung 2003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Drastische Änderung der CERN Management Struktur von 2003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dirty="0"/>
              <a:t>2004</a:t>
            </a:r>
          </a:p>
          <a:p>
            <a:pPr lvl="1"/>
            <a:r>
              <a:rPr lang="de-DE" dirty="0"/>
              <a:t>CERN in 2003</a:t>
            </a:r>
          </a:p>
          <a:p>
            <a:pPr lvl="2"/>
            <a:r>
              <a:rPr lang="de-DE" dirty="0"/>
              <a:t>Luciano </a:t>
            </a:r>
            <a:r>
              <a:rPr lang="de-DE" dirty="0" err="1"/>
              <a:t>Maiani</a:t>
            </a:r>
            <a:r>
              <a:rPr lang="de-DE" dirty="0"/>
              <a:t> (DG) + 8(!) Direktoren + LHC Project Leader</a:t>
            </a:r>
          </a:p>
          <a:p>
            <a:pPr lvl="2"/>
            <a:r>
              <a:rPr lang="de-DE" dirty="0"/>
              <a:t>Deutsche Direktoren: Hans F. Hoffmann, Jürgen May</a:t>
            </a:r>
          </a:p>
          <a:p>
            <a:pPr lvl="1"/>
            <a:r>
              <a:rPr lang="de-DE" dirty="0"/>
              <a:t>CERN in 2004</a:t>
            </a:r>
          </a:p>
          <a:p>
            <a:pPr lvl="2"/>
            <a:r>
              <a:rPr lang="de-DE" dirty="0"/>
              <a:t>Robert Aymar (DG) + 2(!) Direktoren</a:t>
            </a:r>
          </a:p>
          <a:p>
            <a:pPr lvl="2"/>
            <a:r>
              <a:rPr lang="de-DE" dirty="0"/>
              <a:t>kein deutscher Direktor mehr (erstmalig)</a:t>
            </a:r>
          </a:p>
          <a:p>
            <a:r>
              <a:rPr lang="de-DE" dirty="0"/>
              <a:t>Vor 2004</a:t>
            </a:r>
          </a:p>
          <a:p>
            <a:pPr lvl="1"/>
            <a:r>
              <a:rPr lang="de-DE" dirty="0"/>
              <a:t>“Deutscher Direktor vertritt </a:t>
            </a:r>
            <a:r>
              <a:rPr lang="en-US" dirty="0"/>
              <a:t>die </a:t>
            </a:r>
            <a:r>
              <a:rPr lang="en-US" dirty="0" err="1"/>
              <a:t>Interessen</a:t>
            </a:r>
            <a:r>
              <a:rPr lang="en-US" dirty="0"/>
              <a:t> der </a:t>
            </a:r>
            <a:r>
              <a:rPr lang="en-US" dirty="0" err="1"/>
              <a:t>deutschen</a:t>
            </a:r>
            <a:r>
              <a:rPr lang="en-US" dirty="0"/>
              <a:t> CERN-Mitarbeiter und </a:t>
            </a:r>
            <a:r>
              <a:rPr lang="en-US" dirty="0" err="1"/>
              <a:t>sorgt</a:t>
            </a:r>
            <a:r>
              <a:rPr lang="en-US" dirty="0"/>
              <a:t> für </a:t>
            </a:r>
            <a:r>
              <a:rPr lang="en-US" dirty="0" err="1"/>
              <a:t>Kontinuität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Informationsaustausch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Ratsdelegation</a:t>
            </a:r>
            <a:r>
              <a:rPr lang="en-US" dirty="0"/>
              <a:t> und </a:t>
            </a:r>
            <a:r>
              <a:rPr lang="en-US" dirty="0" err="1"/>
              <a:t>Bundesregierung</a:t>
            </a:r>
            <a:r>
              <a:rPr lang="en-US" dirty="0"/>
              <a:t>”</a:t>
            </a:r>
            <a:endParaRPr lang="de-DE" dirty="0"/>
          </a:p>
          <a:p>
            <a:r>
              <a:rPr lang="de-DE" dirty="0"/>
              <a:t>Initiative im September 2003 zur Gründung einer Arbeitsgruppe zur Wahrung der Interessen der deutschen CERN-Mitarbeiter ab 2004</a:t>
            </a:r>
          </a:p>
          <a:p>
            <a:pPr lvl="2"/>
            <a:r>
              <a:rPr lang="de-DE" dirty="0"/>
              <a:t>Günther </a:t>
            </a:r>
            <a:r>
              <a:rPr lang="de-DE" dirty="0" err="1"/>
              <a:t>Geschonke</a:t>
            </a:r>
            <a:r>
              <a:rPr lang="de-DE" dirty="0"/>
              <a:t> (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leader</a:t>
            </a:r>
            <a:r>
              <a:rPr lang="de-DE" dirty="0"/>
              <a:t> in AB)</a:t>
            </a:r>
          </a:p>
          <a:p>
            <a:pPr lvl="2"/>
            <a:r>
              <a:rPr lang="de-DE" dirty="0"/>
              <a:t>Hans F. Hoffmann (</a:t>
            </a:r>
            <a:r>
              <a:rPr lang="de-DE" dirty="0" err="1"/>
              <a:t>Director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Technology Transfer and Scientific Computing)</a:t>
            </a:r>
          </a:p>
          <a:p>
            <a:pPr lvl="2"/>
            <a:r>
              <a:rPr lang="de-DE" dirty="0"/>
              <a:t>Wolf-Dieter Schlatter (EP </a:t>
            </a:r>
            <a:r>
              <a:rPr lang="de-DE" dirty="0" err="1"/>
              <a:t>division</a:t>
            </a:r>
            <a:r>
              <a:rPr lang="de-DE" dirty="0"/>
              <a:t> </a:t>
            </a:r>
            <a:r>
              <a:rPr lang="de-DE" dirty="0" err="1"/>
              <a:t>leader</a:t>
            </a:r>
            <a:r>
              <a:rPr lang="de-DE" dirty="0"/>
              <a:t>)</a:t>
            </a:r>
          </a:p>
          <a:p>
            <a:pPr lvl="2"/>
            <a:r>
              <a:rPr lang="de-DE" dirty="0"/>
              <a:t>Rüdiger Voss (EP </a:t>
            </a:r>
            <a:r>
              <a:rPr lang="de-DE" dirty="0" err="1"/>
              <a:t>deputy</a:t>
            </a:r>
            <a:r>
              <a:rPr lang="de-DE" dirty="0"/>
              <a:t> </a:t>
            </a:r>
            <a:r>
              <a:rPr lang="de-DE" dirty="0" err="1"/>
              <a:t>division</a:t>
            </a:r>
            <a:r>
              <a:rPr lang="de-DE" dirty="0"/>
              <a:t> </a:t>
            </a:r>
            <a:r>
              <a:rPr lang="de-DE" dirty="0" err="1"/>
              <a:t>leader</a:t>
            </a:r>
            <a:r>
              <a:rPr lang="de-DE" dirty="0"/>
              <a:t>)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Arbeitsgruppe </a:t>
            </a:r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 DAC</a:t>
            </a:r>
            <a:endParaRPr lang="de-DE" dirty="0">
              <a:solidFill>
                <a:srgbClr val="FF0000"/>
              </a:solidFill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5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Aktivitäten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cs typeface="Times New Roman" panose="02020603050405020304" pitchFamily="18" charset="0"/>
              </a:rPr>
              <a:t>Informationsaustausch zur Ausbildungsprogrammen finanziert aus Deutschland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Gentner-Programm für Doctoral Students </a:t>
            </a:r>
            <a:r>
              <a:rPr lang="de-DE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i="1" dirty="0">
                <a:cs typeface="Times New Roman" panose="02020603050405020304" pitchFamily="18" charset="0"/>
                <a:sym typeface="Wingdings" panose="05000000000000000000" pitchFamily="2" charset="2"/>
              </a:rPr>
              <a:t>MH</a:t>
            </a:r>
          </a:p>
          <a:p>
            <a:pPr lvl="2"/>
            <a:r>
              <a:rPr lang="de-DE" dirty="0">
                <a:cs typeface="Times New Roman" panose="02020603050405020304" pitchFamily="18" charset="0"/>
                <a:sym typeface="Wingdings" panose="05000000000000000000" pitchFamily="2" charset="2"/>
              </a:rPr>
              <a:t>geplantes Bayrisches Programm für Technical </a:t>
            </a:r>
            <a:r>
              <a:rPr lang="de-DE" dirty="0" err="1">
                <a:cs typeface="Times New Roman" panose="02020603050405020304" pitchFamily="18" charset="0"/>
                <a:sym typeface="Wingdings" panose="05000000000000000000" pitchFamily="2" charset="2"/>
              </a:rPr>
              <a:t>Students</a:t>
            </a:r>
            <a:r>
              <a:rPr lang="de-DE" dirty="0">
                <a:cs typeface="Times New Roman" panose="02020603050405020304" pitchFamily="18" charset="0"/>
                <a:sym typeface="Wingdings" panose="05000000000000000000" pitchFamily="2" charset="2"/>
              </a:rPr>
              <a:t>  </a:t>
            </a:r>
            <a:r>
              <a:rPr lang="de-DE" i="1" dirty="0">
                <a:cs typeface="Times New Roman" panose="02020603050405020304" pitchFamily="18" charset="0"/>
                <a:sym typeface="Wingdings" panose="05000000000000000000" pitchFamily="2" charset="2"/>
              </a:rPr>
              <a:t>Sascha Schmeling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Baden-Württemberg Programm für Technical </a:t>
            </a:r>
            <a:r>
              <a:rPr lang="de-DE" dirty="0" err="1">
                <a:cs typeface="Times New Roman" panose="02020603050405020304" pitchFamily="18" charset="0"/>
              </a:rPr>
              <a:t>Students</a:t>
            </a:r>
            <a:r>
              <a:rPr lang="de-DE" dirty="0"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  <a:sym typeface="Wingdings" panose="05000000000000000000" pitchFamily="2" charset="2"/>
              </a:rPr>
              <a:t> (</a:t>
            </a:r>
            <a:r>
              <a:rPr lang="de-DE" i="1" dirty="0">
                <a:cs typeface="Times New Roman" panose="02020603050405020304" pitchFamily="18" charset="0"/>
                <a:sym typeface="Wingdings" panose="05000000000000000000" pitchFamily="2" charset="2"/>
              </a:rPr>
              <a:t>Sascha Schmeling)</a:t>
            </a:r>
            <a:endParaRPr lang="de-DE" i="1" dirty="0">
              <a:cs typeface="Times New Roman" panose="02020603050405020304" pitchFamily="18" charset="0"/>
            </a:endParaRP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Anzahl Bewerbungen + ausgewählte Kandidaten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Werbemassnahmen in Deutschland</a:t>
            </a:r>
          </a:p>
          <a:p>
            <a:r>
              <a:rPr lang="de-DE" dirty="0">
                <a:cs typeface="Times New Roman" panose="02020603050405020304" pitchFamily="18" charset="0"/>
              </a:rPr>
              <a:t>Informationen aus deutschen Komitees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KET – Komitee für Elementarteilchenphysik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Markus Elsing (bis November 2021),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Michael </a:t>
            </a:r>
            <a:r>
              <a:rPr lang="de-DE" sz="1200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Dührssen-Debling</a:t>
            </a:r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(seit Dezember 2021)</a:t>
            </a:r>
          </a:p>
          <a:p>
            <a:pPr lvl="2"/>
            <a:endParaRPr lang="de-DE" sz="1200" i="1" dirty="0">
              <a:cs typeface="Times New Roman" panose="02020603050405020304" pitchFamily="18" charset="0"/>
            </a:endParaRP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KfB – Komitee für Beschleunigerphysik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Michaela Schaumann (bis Juni 2021)</a:t>
            </a:r>
          </a:p>
          <a:p>
            <a:pPr lvl="2"/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    Frank </a:t>
            </a:r>
            <a:r>
              <a:rPr lang="de-DE" sz="1200" i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Tecker</a:t>
            </a:r>
            <a:r>
              <a:rPr lang="de-DE" sz="1200" i="1" dirty="0">
                <a:cs typeface="Times New Roman" panose="02020603050405020304" pitchFamily="18" charset="0"/>
                <a:sym typeface="Wingdings" panose="05000000000000000000" pitchFamily="2" charset="2"/>
              </a:rPr>
              <a:t> (seit Juli 2021)</a:t>
            </a: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681DAD-44FF-1A57-20D6-495290C10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336" y="3995861"/>
            <a:ext cx="2895600" cy="787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E077A3-0CDE-3C71-EC1B-E7F8EF0D0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336" y="5075981"/>
            <a:ext cx="2895600" cy="1152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9216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Themen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cs typeface="Times New Roman" panose="02020603050405020304" pitchFamily="18" charset="0"/>
              </a:rPr>
              <a:t>Anzahl der deutschen </a:t>
            </a:r>
            <a:r>
              <a:rPr lang="de-DE" dirty="0" err="1">
                <a:cs typeface="Times New Roman" panose="02020603050405020304" pitchFamily="18" charset="0"/>
              </a:rPr>
              <a:t>Staff</a:t>
            </a:r>
            <a:r>
              <a:rPr lang="de-DE" dirty="0">
                <a:cs typeface="Times New Roman" panose="02020603050405020304" pitchFamily="18" charset="0"/>
              </a:rPr>
              <a:t>, Fellows und Bewerbungen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Statistik</a:t>
            </a:r>
          </a:p>
          <a:p>
            <a:pPr lvl="1"/>
            <a:r>
              <a:rPr lang="de-DE" dirty="0" err="1">
                <a:cs typeface="Times New Roman" panose="02020603050405020304" pitchFamily="18" charset="0"/>
              </a:rPr>
              <a:t>Werbemassnahmen</a:t>
            </a:r>
            <a:endParaRPr lang="de-DE" dirty="0">
              <a:cs typeface="Times New Roman" panose="02020603050405020304" pitchFamily="18" charset="0"/>
            </a:endParaRPr>
          </a:p>
          <a:p>
            <a:r>
              <a:rPr lang="de-DE" dirty="0">
                <a:cs typeface="Times New Roman" panose="02020603050405020304" pitchFamily="18" charset="0"/>
              </a:rPr>
              <a:t>Informationen zur Bundestagswahl am 26. September 2021</a:t>
            </a:r>
          </a:p>
          <a:p>
            <a:pPr lvl="1"/>
            <a:r>
              <a:rPr lang="de-DE" dirty="0"/>
              <a:t>Eintragung ins Wählerverzeichnis ohne deutschen Wohnsitz</a:t>
            </a:r>
          </a:p>
          <a:p>
            <a:pPr lvl="1"/>
            <a:r>
              <a:rPr lang="de-DE" dirty="0"/>
              <a:t>Wahlberechtigung</a:t>
            </a:r>
            <a:endParaRPr lang="de-DE" dirty="0">
              <a:cs typeface="Times New Roman" panose="02020603050405020304" pitchFamily="18" charset="0"/>
            </a:endParaRPr>
          </a:p>
          <a:p>
            <a:r>
              <a:rPr lang="de-DE" dirty="0">
                <a:cs typeface="Times New Roman" panose="02020603050405020304" pitchFamily="18" charset="0"/>
              </a:rPr>
              <a:t>KET Wahl 2021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Erstellen des Wählerverzeichnisses für Wahlkreis 6 (CERN ohne Theorie)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Information an Wahlberechtigte + Einholen des Einverständnisses zur Weitergabe (Datenschutz)</a:t>
            </a:r>
          </a:p>
          <a:p>
            <a:r>
              <a:rPr lang="de-DE" dirty="0">
                <a:cs typeface="Times New Roman" panose="02020603050405020304" pitchFamily="18" charset="0"/>
              </a:rPr>
              <a:t>Informationen zum Umtausch deutscher Führerscheine ohne deutschen Wohnsitz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Wohnsitz in Frankreich: Umtausch in Frankreich nicht möglich; Umtausch in Deutschland nicht vorgesehen, aber möglich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Wohnsitz in der Schweiz: Umtausch möglich über Honorarkonsulat Genf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602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Anteil der deutschen </a:t>
            </a:r>
            <a:r>
              <a:rPr lang="de-DE" dirty="0" err="1"/>
              <a:t>Staff</a:t>
            </a:r>
            <a:r>
              <a:rPr lang="de-DE" dirty="0"/>
              <a:t>, Fellows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Anteil der deutschen </a:t>
            </a:r>
            <a:r>
              <a:rPr lang="de-DE" sz="2000" dirty="0" err="1"/>
              <a:t>Staff</a:t>
            </a:r>
            <a:r>
              <a:rPr lang="de-DE" sz="2000" dirty="0"/>
              <a:t> seit Jahren stagnierend bei &lt; 7%</a:t>
            </a:r>
          </a:p>
          <a:p>
            <a:pPr lvl="1"/>
            <a:r>
              <a:rPr lang="de-DE" sz="1800" dirty="0"/>
              <a:t>keine sichtbare Änderung des Trends</a:t>
            </a:r>
          </a:p>
          <a:p>
            <a:r>
              <a:rPr lang="de-DE" sz="2000" dirty="0"/>
              <a:t>Seit 2018 auch Rückgang bei Fellows auf &lt; 10% (2019: 6.8%)</a:t>
            </a:r>
          </a:p>
          <a:p>
            <a:pPr lvl="1"/>
            <a:r>
              <a:rPr lang="de-DE" sz="1800" dirty="0"/>
              <a:t>leichte Erholung in 2020: 8.0%</a:t>
            </a:r>
          </a:p>
          <a:p>
            <a:r>
              <a:rPr lang="de-DE" sz="2000" dirty="0"/>
              <a:t>Zum Vergleich: Deutscher Anteil am CERN-Budget 2020 = 20.80%</a:t>
            </a:r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BCFE5-B55C-7145-B879-DFEB18147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562" y="3387865"/>
            <a:ext cx="4832943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614EE-3957-A346-B8F9-05B2B134F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0119" y="3387865"/>
            <a:ext cx="4832943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481297-9D92-3A45-9F8D-BA1091BE281B}"/>
              </a:ext>
            </a:extLst>
          </p:cNvPr>
          <p:cNvSpPr/>
          <p:nvPr/>
        </p:nvSpPr>
        <p:spPr bwMode="auto">
          <a:xfrm>
            <a:off x="1046868" y="4251961"/>
            <a:ext cx="972000" cy="15070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1A43D1-342D-B44D-91C2-C3A2B69441B9}"/>
              </a:ext>
            </a:extLst>
          </p:cNvPr>
          <p:cNvSpPr/>
          <p:nvPr/>
        </p:nvSpPr>
        <p:spPr bwMode="auto">
          <a:xfrm>
            <a:off x="6876000" y="4302000"/>
            <a:ext cx="1008112" cy="146459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21BFDC-DC3C-7D44-93CE-B6124FD905F4}"/>
              </a:ext>
            </a:extLst>
          </p:cNvPr>
          <p:cNvCxnSpPr>
            <a:cxnSpLocks/>
          </p:cNvCxnSpPr>
          <p:nvPr/>
        </p:nvCxnSpPr>
        <p:spPr bwMode="auto">
          <a:xfrm flipV="1">
            <a:off x="4579505" y="5610318"/>
            <a:ext cx="186865" cy="473807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63F4945-CA73-5446-A11C-3D833E65BE8F}"/>
              </a:ext>
            </a:extLst>
          </p:cNvPr>
          <p:cNvSpPr>
            <a:spLocks noChangeAspect="1"/>
          </p:cNvSpPr>
          <p:nvPr/>
        </p:nvSpPr>
        <p:spPr bwMode="auto">
          <a:xfrm>
            <a:off x="4679734" y="5250642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336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26BF4-99D4-DE45-928A-90B0E2AE0DDF}"/>
              </a:ext>
            </a:extLst>
          </p:cNvPr>
          <p:cNvSpPr txBox="1"/>
          <p:nvPr/>
        </p:nvSpPr>
        <p:spPr>
          <a:xfrm>
            <a:off x="4220405" y="6084125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6.7%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EBFA33-AB42-0F4E-9A62-6D746BA4753D}"/>
              </a:ext>
            </a:extLst>
          </p:cNvPr>
          <p:cNvCxnSpPr>
            <a:cxnSpLocks/>
          </p:cNvCxnSpPr>
          <p:nvPr/>
        </p:nvCxnSpPr>
        <p:spPr bwMode="auto">
          <a:xfrm flipV="1">
            <a:off x="9372654" y="6242657"/>
            <a:ext cx="288032" cy="26684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C0B016D-9B4A-A547-9FA9-201D630ECBD8}"/>
              </a:ext>
            </a:extLst>
          </p:cNvPr>
          <p:cNvSpPr>
            <a:spLocks noChangeAspect="1"/>
          </p:cNvSpPr>
          <p:nvPr/>
        </p:nvSpPr>
        <p:spPr bwMode="auto">
          <a:xfrm>
            <a:off x="9576816" y="5868069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E479-D801-B242-806B-7EDBE3D5BDD1}"/>
              </a:ext>
            </a:extLst>
          </p:cNvPr>
          <p:cNvSpPr txBox="1"/>
          <p:nvPr/>
        </p:nvSpPr>
        <p:spPr>
          <a:xfrm>
            <a:off x="8751724" y="6411907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8.0%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1D502-8C6D-884C-B6A7-DAC0B62781C4}"/>
              </a:ext>
            </a:extLst>
          </p:cNvPr>
          <p:cNvSpPr txBox="1"/>
          <p:nvPr/>
        </p:nvSpPr>
        <p:spPr>
          <a:xfrm>
            <a:off x="3913899" y="7064455"/>
            <a:ext cx="2186817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Quelle: Annual Personnel Statistics Reports</a:t>
            </a:r>
            <a:endParaRPr lang="en-US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88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Anteil der deutschen </a:t>
            </a:r>
            <a:r>
              <a:rPr lang="de-DE" dirty="0" err="1"/>
              <a:t>Staff</a:t>
            </a:r>
            <a:r>
              <a:rPr lang="de-DE" dirty="0"/>
              <a:t>, Fellows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Anzahl der deutschen Bewerbungen nach wie vor </a:t>
            </a:r>
            <a:r>
              <a:rPr lang="de-DE" sz="2000" dirty="0" err="1"/>
              <a:t>zuuu</a:t>
            </a:r>
            <a:r>
              <a:rPr lang="de-DE" sz="2000" dirty="0"/>
              <a:t> gering</a:t>
            </a:r>
          </a:p>
          <a:p>
            <a:pPr lvl="1"/>
            <a:r>
              <a:rPr lang="de-DE" sz="1800" dirty="0"/>
              <a:t>keine sichtbare Änderung des Trends (2020: 2.6%)</a:t>
            </a:r>
          </a:p>
          <a:p>
            <a:r>
              <a:rPr lang="de-DE" sz="2000" dirty="0"/>
              <a:t>Anteil erfolgreicher deutscher Bewerbungen vergleichsweise hoch</a:t>
            </a:r>
          </a:p>
          <a:p>
            <a:pPr lvl="1"/>
            <a:r>
              <a:rPr lang="de-DE" sz="1800" dirty="0"/>
              <a:t>Einbruch bei erfolgreichen Fellow Bewerbungen 2017-19 korreliert mit geringem Fellow Anteil 2018/19</a:t>
            </a:r>
          </a:p>
          <a:p>
            <a:pPr marL="647700" lvl="2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BCFE5-B55C-7145-B879-DFEB18147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361" y="3393490"/>
            <a:ext cx="4832943" cy="36210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614EE-3957-A346-B8F9-05B2B134F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1833" y="3393489"/>
            <a:ext cx="4957031" cy="36210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11A43D1-342D-B44D-91C2-C3A2B69441B9}"/>
              </a:ext>
            </a:extLst>
          </p:cNvPr>
          <p:cNvSpPr/>
          <p:nvPr/>
        </p:nvSpPr>
        <p:spPr bwMode="auto">
          <a:xfrm>
            <a:off x="7560592" y="39780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EBFA33-AB42-0F4E-9A62-6D746BA4753D}"/>
              </a:ext>
            </a:extLst>
          </p:cNvPr>
          <p:cNvCxnSpPr>
            <a:cxnSpLocks/>
          </p:cNvCxnSpPr>
          <p:nvPr/>
        </p:nvCxnSpPr>
        <p:spPr bwMode="auto">
          <a:xfrm flipV="1">
            <a:off x="9528071" y="6151219"/>
            <a:ext cx="197571" cy="33266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C0B016D-9B4A-A547-9FA9-201D630ECBD8}"/>
              </a:ext>
            </a:extLst>
          </p:cNvPr>
          <p:cNvSpPr>
            <a:spLocks noChangeAspect="1"/>
          </p:cNvSpPr>
          <p:nvPr/>
        </p:nvSpPr>
        <p:spPr bwMode="auto">
          <a:xfrm>
            <a:off x="9581626" y="5750490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E479-D801-B242-806B-7EDBE3D5BDD1}"/>
              </a:ext>
            </a:extLst>
          </p:cNvPr>
          <p:cNvSpPr txBox="1"/>
          <p:nvPr/>
        </p:nvSpPr>
        <p:spPr>
          <a:xfrm>
            <a:off x="8908655" y="6439865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7.6%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1D502-8C6D-884C-B6A7-DAC0B62781C4}"/>
              </a:ext>
            </a:extLst>
          </p:cNvPr>
          <p:cNvSpPr txBox="1"/>
          <p:nvPr/>
        </p:nvSpPr>
        <p:spPr>
          <a:xfrm>
            <a:off x="3946903" y="3196512"/>
            <a:ext cx="2186817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Quelle: Annual Personnel Statistics Reports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E2A954-D75B-974E-B964-38087B78D5BF}"/>
              </a:ext>
            </a:extLst>
          </p:cNvPr>
          <p:cNvCxnSpPr>
            <a:cxnSpLocks/>
          </p:cNvCxnSpPr>
          <p:nvPr/>
        </p:nvCxnSpPr>
        <p:spPr bwMode="auto">
          <a:xfrm flipV="1">
            <a:off x="4451723" y="6552697"/>
            <a:ext cx="233653" cy="360206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7B59F0D-E759-9041-8245-C7BB15DBC88B}"/>
              </a:ext>
            </a:extLst>
          </p:cNvPr>
          <p:cNvSpPr>
            <a:spLocks noChangeAspect="1"/>
          </p:cNvSpPr>
          <p:nvPr/>
        </p:nvSpPr>
        <p:spPr bwMode="auto">
          <a:xfrm>
            <a:off x="4568550" y="6156101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74B2B3-976C-5F40-BAD7-6B7A42E993C9}"/>
              </a:ext>
            </a:extLst>
          </p:cNvPr>
          <p:cNvSpPr txBox="1"/>
          <p:nvPr/>
        </p:nvSpPr>
        <p:spPr>
          <a:xfrm>
            <a:off x="3844856" y="7003679"/>
            <a:ext cx="738298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2.6%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259356-4159-A64B-8E61-474034412F27}"/>
              </a:ext>
            </a:extLst>
          </p:cNvPr>
          <p:cNvSpPr/>
          <p:nvPr/>
        </p:nvSpPr>
        <p:spPr bwMode="auto">
          <a:xfrm>
            <a:off x="2988152" y="39780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2EC687E-D059-E14E-AB3E-E40203FD4A67}"/>
              </a:ext>
            </a:extLst>
          </p:cNvPr>
          <p:cNvSpPr>
            <a:spLocks noChangeAspect="1"/>
          </p:cNvSpPr>
          <p:nvPr/>
        </p:nvSpPr>
        <p:spPr bwMode="auto">
          <a:xfrm rot="960499">
            <a:off x="8467856" y="5788012"/>
            <a:ext cx="1037472" cy="418841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14F4C1-0353-9D48-98E3-01F1E9B93F31}"/>
              </a:ext>
            </a:extLst>
          </p:cNvPr>
          <p:cNvSpPr/>
          <p:nvPr/>
        </p:nvSpPr>
        <p:spPr bwMode="auto">
          <a:xfrm>
            <a:off x="7560592" y="41304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579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Anzahl der deutschen Bewerbungen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Wahrnehmung von CERN in Deutschland</a:t>
            </a:r>
          </a:p>
          <a:p>
            <a:pPr lvl="1"/>
            <a:r>
              <a:rPr lang="de-DE" dirty="0"/>
              <a:t>wird praktisch ausschließlich als Labor für Teilchenphysik-Forschung angesehen (z.B. </a:t>
            </a:r>
            <a:r>
              <a:rPr lang="de-DE" dirty="0" err="1"/>
              <a:t>Higgs</a:t>
            </a:r>
            <a:r>
              <a:rPr lang="de-DE" dirty="0"/>
              <a:t>-Entdeckung)</a:t>
            </a:r>
          </a:p>
          <a:p>
            <a:pPr lvl="1"/>
            <a:r>
              <a:rPr lang="de-DE" dirty="0"/>
              <a:t>Rolle des CERN als (Hoch-)Technologie-Labor mit Forschung und Entwicklung für Beschleuniger und Detektoren weitgehend unbekannt</a:t>
            </a:r>
          </a:p>
          <a:p>
            <a:r>
              <a:rPr lang="de-DE" dirty="0"/>
              <a:t>Überwiegende Zahl der CERN Stellen (</a:t>
            </a:r>
            <a:r>
              <a:rPr lang="de-DE" dirty="0" err="1"/>
              <a:t>Staff</a:t>
            </a:r>
            <a:r>
              <a:rPr lang="de-DE" dirty="0"/>
              <a:t>, Fellows) und Studierenden-Programme liegt im Technologie-Bereich</a:t>
            </a:r>
          </a:p>
          <a:p>
            <a:pPr lvl="1"/>
            <a:r>
              <a:rPr lang="de-DE" dirty="0"/>
              <a:t>ist Studierenden an ingenieurswissenschaftlichen Hochschulen / Ingenieuren in Deutschland nicht jedoch bewusst</a:t>
            </a:r>
          </a:p>
          <a:p>
            <a:r>
              <a:rPr lang="de-DE" dirty="0"/>
              <a:t>Weitere Hinderungsgründe</a:t>
            </a:r>
          </a:p>
          <a:p>
            <a:pPr lvl="1"/>
            <a:r>
              <a:rPr lang="de-DE" dirty="0"/>
              <a:t>Bereitschaft zum Auslandsaufenthalt im französisch-sprachigen Umfeld nicht immer gegeben</a:t>
            </a:r>
          </a:p>
          <a:p>
            <a:pPr lvl="1"/>
            <a:r>
              <a:rPr lang="de-DE" dirty="0"/>
              <a:t>Beschränkte Möglichkeiten für Partner*innen</a:t>
            </a:r>
          </a:p>
          <a:p>
            <a:pPr marL="500063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0535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Anzahl der deutschen Bewerbungen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Seit 2017: Initiative zur Steigerung der Anzahl der deutschen Bewerbungen durch </a:t>
            </a:r>
            <a:r>
              <a:rPr lang="de-DE" dirty="0" err="1"/>
              <a:t>Werbemassnahmen</a:t>
            </a:r>
            <a:r>
              <a:rPr lang="de-DE" dirty="0"/>
              <a:t> mit HR Talent </a:t>
            </a:r>
            <a:r>
              <a:rPr lang="de-DE" dirty="0" err="1"/>
              <a:t>Aquisition</a:t>
            </a:r>
            <a:r>
              <a:rPr lang="de-DE" dirty="0"/>
              <a:t> </a:t>
            </a:r>
            <a:r>
              <a:rPr lang="de-DE" dirty="0" err="1"/>
              <a:t>group</a:t>
            </a:r>
            <a:endParaRPr lang="de-DE" dirty="0"/>
          </a:p>
          <a:p>
            <a:pPr lvl="1"/>
            <a:r>
              <a:rPr lang="de-DE" dirty="0"/>
              <a:t>Umfrage unter den deutschen Mitarbeitenden</a:t>
            </a:r>
          </a:p>
          <a:p>
            <a:pPr lvl="1"/>
            <a:r>
              <a:rPr lang="de-DE" dirty="0"/>
              <a:t>verstärkte Beteiligung an Job-Messen in DE, organisiert durch HR</a:t>
            </a:r>
          </a:p>
          <a:p>
            <a:pPr lvl="2"/>
            <a:r>
              <a:rPr lang="de-DE" dirty="0"/>
              <a:t>mit Untersetzer (aka „Bierdeckel“)</a:t>
            </a:r>
          </a:p>
          <a:p>
            <a:pPr lvl="1"/>
            <a:r>
              <a:rPr lang="de-DE" dirty="0"/>
              <a:t>Platzierung von CERN-Jobs und CERN-Info auf Karriere Portalen</a:t>
            </a:r>
          </a:p>
          <a:p>
            <a:pPr marL="935037" lvl="3" indent="0">
              <a:buNone/>
            </a:pPr>
            <a:r>
              <a:rPr lang="de-DE" dirty="0"/>
              <a:t>z.B. LinkedIn, XING (am meisten verbreitet in Deutschland)</a:t>
            </a:r>
          </a:p>
          <a:p>
            <a:pPr marL="935037" lvl="3" indent="0">
              <a:buNone/>
            </a:pPr>
            <a:r>
              <a:rPr lang="de-DE" dirty="0">
                <a:sym typeface="Wingdings" pitchFamily="2" charset="2"/>
              </a:rPr>
              <a:t> jedoch als </a:t>
            </a:r>
            <a:r>
              <a:rPr lang="de-DE" dirty="0"/>
              <a:t>wenig effektiv erwiesen und zugleich kostenintensiv, wird nicht fortgeführt</a:t>
            </a:r>
          </a:p>
          <a:p>
            <a:pPr lvl="1"/>
            <a:r>
              <a:rPr lang="de-DE" dirty="0"/>
              <a:t>Werbevideo Technical </a:t>
            </a:r>
            <a:r>
              <a:rPr lang="de-DE" dirty="0" err="1"/>
              <a:t>Students</a:t>
            </a:r>
            <a:r>
              <a:rPr lang="de-DE" dirty="0"/>
              <a:t> (Christine </a:t>
            </a:r>
            <a:r>
              <a:rPr lang="de-DE" dirty="0" err="1"/>
              <a:t>Völlinger</a:t>
            </a:r>
            <a:r>
              <a:rPr lang="de-DE" dirty="0"/>
              <a:t>)</a:t>
            </a:r>
            <a:r>
              <a:rPr lang="de-DE" sz="1200" dirty="0"/>
              <a:t>					            </a:t>
            </a:r>
            <a:r>
              <a:rPr lang="en-GB" sz="1200" dirty="0">
                <a:hlinkClick r:id="rId3"/>
              </a:rPr>
              <a:t>Student’s Internship at CERN – Technical Student Program</a:t>
            </a:r>
            <a:endParaRPr lang="de-DE" sz="1200" dirty="0"/>
          </a:p>
          <a:p>
            <a:pPr lvl="1"/>
            <a:r>
              <a:rPr lang="de-DE" dirty="0"/>
              <a:t>zusammenfassender einfacher Flyer auf Deutsch auf DAC Website</a:t>
            </a:r>
            <a:r>
              <a:rPr lang="de-DE" sz="1600" dirty="0"/>
              <a:t>		       	         </a:t>
            </a:r>
            <a:r>
              <a:rPr lang="de-DE" sz="1200" dirty="0">
                <a:hlinkClick r:id="rId4"/>
              </a:rPr>
              <a:t>Übersicht über die CERN Ausbildungs-Programme für Studierende und Hochschulabsolventinnen und –absolventen</a:t>
            </a:r>
            <a:endParaRPr lang="de-DE" sz="600" dirty="0"/>
          </a:p>
          <a:p>
            <a:pPr lvl="0"/>
            <a:r>
              <a:rPr lang="de-DE" dirty="0"/>
              <a:t>Covid-19 bedingt nur wenige Jobmessen in 2020/21</a:t>
            </a:r>
          </a:p>
          <a:p>
            <a:pPr marL="142875" lvl="0" indent="0">
              <a:buNone/>
            </a:pPr>
            <a:r>
              <a:rPr lang="de-DE" dirty="0">
                <a:sym typeface="Wingdings" pitchFamily="2" charset="2"/>
              </a:rPr>
              <a:t>         </a:t>
            </a:r>
            <a:r>
              <a:rPr lang="de-DE" dirty="0">
                <a:solidFill>
                  <a:srgbClr val="FF0000"/>
                </a:solidFill>
                <a:sym typeface="Wingdings" pitchFamily="2" charset="2"/>
              </a:rPr>
              <a:t>ABER  Alle b</a:t>
            </a:r>
            <a:r>
              <a:rPr lang="de-DE" dirty="0">
                <a:solidFill>
                  <a:srgbClr val="FF0000"/>
                </a:solidFill>
              </a:rPr>
              <a:t>isherigen Maßnahmen zeigen nur geringe Wirkung</a:t>
            </a:r>
          </a:p>
          <a:p>
            <a:pPr lvl="0"/>
            <a:r>
              <a:rPr lang="de-DE" dirty="0"/>
              <a:t>Direkter Kontakt zu Studierenden in Deutschland ist vielversprechender</a:t>
            </a:r>
          </a:p>
          <a:p>
            <a:pPr lvl="2"/>
            <a:r>
              <a:rPr lang="en-GB" dirty="0" err="1"/>
              <a:t>Vorträge</a:t>
            </a:r>
            <a:r>
              <a:rPr lang="en-GB" dirty="0"/>
              <a:t> / </a:t>
            </a:r>
            <a:r>
              <a:rPr lang="en-GB" dirty="0" err="1"/>
              <a:t>Vorlesungen</a:t>
            </a:r>
            <a:r>
              <a:rPr lang="en-GB" dirty="0"/>
              <a:t> von </a:t>
            </a:r>
            <a:r>
              <a:rPr lang="en-GB" dirty="0" err="1"/>
              <a:t>deutschen</a:t>
            </a:r>
            <a:r>
              <a:rPr lang="en-GB" dirty="0"/>
              <a:t> CERN </a:t>
            </a:r>
            <a:r>
              <a:rPr lang="en-GB" dirty="0" err="1"/>
              <a:t>Mitarbeitenden</a:t>
            </a:r>
            <a:r>
              <a:rPr lang="en-GB" dirty="0"/>
              <a:t> </a:t>
            </a:r>
            <a:r>
              <a:rPr lang="en-GB" dirty="0" err="1"/>
              <a:t>aus</a:t>
            </a:r>
            <a:r>
              <a:rPr lang="en-GB" dirty="0"/>
              <a:t> </a:t>
            </a:r>
            <a:r>
              <a:rPr lang="en-GB" dirty="0" err="1"/>
              <a:t>Technologiebereichen</a:t>
            </a:r>
            <a:r>
              <a:rPr lang="en-GB" dirty="0"/>
              <a:t> in Deutschland, </a:t>
            </a:r>
            <a:r>
              <a:rPr lang="en-GB" dirty="0" err="1"/>
              <a:t>z.B.</a:t>
            </a:r>
            <a:r>
              <a:rPr lang="en-GB" dirty="0"/>
              <a:t> an </a:t>
            </a:r>
            <a:r>
              <a:rPr lang="en-GB" dirty="0" err="1"/>
              <a:t>früheren</a:t>
            </a:r>
            <a:r>
              <a:rPr lang="en-GB" dirty="0"/>
              <a:t> </a:t>
            </a:r>
            <a:r>
              <a:rPr lang="en-GB" dirty="0" err="1"/>
              <a:t>Heimathochschulen</a:t>
            </a:r>
            <a:endParaRPr lang="en-GB" dirty="0"/>
          </a:p>
          <a:p>
            <a:pPr lvl="2"/>
            <a:r>
              <a:rPr lang="en-GB" dirty="0" err="1"/>
              <a:t>Wünschenswert</a:t>
            </a:r>
            <a:r>
              <a:rPr lang="en-GB" dirty="0"/>
              <a:t>: </a:t>
            </a:r>
            <a:r>
              <a:rPr lang="en-GB" dirty="0" err="1"/>
              <a:t>Freistellung</a:t>
            </a:r>
            <a:r>
              <a:rPr lang="en-GB" dirty="0"/>
              <a:t> und </a:t>
            </a:r>
            <a:r>
              <a:rPr lang="en-GB" dirty="0" err="1"/>
              <a:t>Reisekostenübernahme</a:t>
            </a:r>
            <a:r>
              <a:rPr lang="en-GB" dirty="0"/>
              <a:t> (</a:t>
            </a:r>
            <a:r>
              <a:rPr lang="en-GB" dirty="0" err="1"/>
              <a:t>Zusage</a:t>
            </a:r>
            <a:r>
              <a:rPr lang="en-GB" dirty="0"/>
              <a:t> der </a:t>
            </a:r>
            <a:r>
              <a:rPr lang="en-GB" dirty="0" err="1"/>
              <a:t>Unterstützung</a:t>
            </a:r>
            <a:r>
              <a:rPr lang="en-GB" dirty="0"/>
              <a:t> von Joachim </a:t>
            </a:r>
            <a:r>
              <a:rPr lang="en-GB" dirty="0" err="1"/>
              <a:t>Mnich</a:t>
            </a:r>
            <a:r>
              <a:rPr lang="en-GB" dirty="0"/>
              <a:t> </a:t>
            </a:r>
            <a:r>
              <a:rPr lang="en-GB" dirty="0" err="1"/>
              <a:t>bei</a:t>
            </a:r>
            <a:r>
              <a:rPr lang="en-GB" dirty="0"/>
              <a:t> </a:t>
            </a:r>
            <a:r>
              <a:rPr lang="en-GB" dirty="0" err="1"/>
              <a:t>Vollversammlung</a:t>
            </a:r>
            <a:r>
              <a:rPr lang="en-GB" dirty="0"/>
              <a:t> </a:t>
            </a:r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/>
              <a:t>Juni</a:t>
            </a:r>
            <a:r>
              <a:rPr lang="en-GB" dirty="0"/>
              <a:t> 2021)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D23B3D-B16E-2945-983C-F14C4F51F3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8621" r="8621" b="8621"/>
          <a:stretch/>
        </p:blipFill>
        <p:spPr>
          <a:xfrm>
            <a:off x="8797875" y="1526521"/>
            <a:ext cx="1008112" cy="100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495C42-3F0F-6F48-B4D9-7D3B75FEE99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8621" r="8621" b="8621"/>
          <a:stretch/>
        </p:blipFill>
        <p:spPr>
          <a:xfrm>
            <a:off x="8797875" y="3131765"/>
            <a:ext cx="1008112" cy="100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2AEA6E-607D-1D9C-BB99-DD591D1D9CA8}"/>
              </a:ext>
            </a:extLst>
          </p:cNvPr>
          <p:cNvSpPr txBox="1"/>
          <p:nvPr/>
        </p:nvSpPr>
        <p:spPr>
          <a:xfrm>
            <a:off x="7920632" y="2649647"/>
            <a:ext cx="2032929" cy="367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solidFill>
                  <a:srgbClr val="FF0000"/>
                </a:solidFill>
              </a:rPr>
              <a:t>2 Auflagen: 500 + 2000 Stück</a:t>
            </a:r>
          </a:p>
          <a:p>
            <a:r>
              <a:rPr lang="de-DE" sz="1050" b="1" dirty="0">
                <a:solidFill>
                  <a:srgbClr val="FF0000"/>
                </a:solidFill>
              </a:rPr>
              <a:t>(davon 500 für DAC)</a:t>
            </a:r>
            <a:endParaRPr lang="en-US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827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HR Info Flyer – deutsche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053706" cy="5942012"/>
          </a:xfrm>
        </p:spPr>
        <p:txBody>
          <a:bodyPr/>
          <a:lstStyle/>
          <a:p>
            <a:r>
              <a:rPr lang="de-DE" dirty="0"/>
              <a:t>Verbesserte, aktualisierte Version</a:t>
            </a:r>
          </a:p>
          <a:p>
            <a:pPr lvl="1"/>
            <a:r>
              <a:rPr lang="de-DE" dirty="0"/>
              <a:t>Übersicht über die CERN Ausbildungs-Programme für Studierende und Hochschulabsolventinnen und -absolventen</a:t>
            </a:r>
          </a:p>
          <a:p>
            <a:pPr lvl="2"/>
            <a:r>
              <a:rPr lang="de-DE" dirty="0"/>
              <a:t>Summer Student Programme</a:t>
            </a:r>
          </a:p>
          <a:p>
            <a:pPr lvl="2"/>
            <a:r>
              <a:rPr lang="de-DE" dirty="0"/>
              <a:t>Technical Student Programme</a:t>
            </a:r>
          </a:p>
          <a:p>
            <a:pPr lvl="2"/>
            <a:r>
              <a:rPr lang="de-DE" dirty="0"/>
              <a:t>Administrative Student Programme</a:t>
            </a:r>
          </a:p>
          <a:p>
            <a:pPr lvl="2"/>
            <a:r>
              <a:rPr lang="de-DE" dirty="0" err="1"/>
              <a:t>Doctoral</a:t>
            </a:r>
            <a:r>
              <a:rPr lang="de-DE" dirty="0"/>
              <a:t> Student Programme</a:t>
            </a:r>
          </a:p>
          <a:p>
            <a:pPr marL="935037" lvl="3" indent="0">
              <a:buNone/>
            </a:pPr>
            <a:r>
              <a:rPr lang="de-DE" dirty="0"/>
              <a:t>	mit </a:t>
            </a:r>
            <a:r>
              <a:rPr lang="de-DE" dirty="0" err="1"/>
              <a:t>Gentner</a:t>
            </a:r>
            <a:r>
              <a:rPr lang="de-DE" dirty="0"/>
              <a:t> Programm</a:t>
            </a:r>
          </a:p>
          <a:p>
            <a:pPr lvl="2"/>
            <a:r>
              <a:rPr lang="en-US" dirty="0"/>
              <a:t>Fellow </a:t>
            </a:r>
            <a:r>
              <a:rPr lang="en-US" dirty="0" err="1"/>
              <a:t>Programme</a:t>
            </a:r>
            <a:r>
              <a:rPr lang="en-US" dirty="0"/>
              <a:t> &amp; Graduate Engineering Training (GET) </a:t>
            </a:r>
          </a:p>
          <a:p>
            <a:pPr lvl="2"/>
            <a:r>
              <a:rPr lang="en-US" dirty="0"/>
              <a:t>Technician Training Experience (TTE) </a:t>
            </a:r>
            <a:endParaRPr lang="de-DE" dirty="0"/>
          </a:p>
          <a:p>
            <a:pPr lvl="1"/>
            <a:endParaRPr lang="de-DE" dirty="0"/>
          </a:p>
          <a:p>
            <a:pPr marL="500063" lvl="1" indent="0">
              <a:buNone/>
            </a:pP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CE3EAD-1E1B-6B4A-B0BE-E463A86C3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51" y="1185624"/>
            <a:ext cx="4206335" cy="594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6555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Working Group für 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CERN unterhält jeweils Working Groups für einige „</a:t>
            </a:r>
            <a:r>
              <a:rPr lang="de-DE" dirty="0" err="1"/>
              <a:t>under-represented</a:t>
            </a:r>
            <a:r>
              <a:rPr lang="de-DE" dirty="0"/>
              <a:t>“ Member States</a:t>
            </a:r>
          </a:p>
          <a:p>
            <a:pPr lvl="1"/>
            <a:r>
              <a:rPr lang="de-DE" dirty="0"/>
              <a:t>„</a:t>
            </a:r>
            <a:r>
              <a:rPr lang="de-DE" dirty="0" err="1"/>
              <a:t>under-represented</a:t>
            </a:r>
            <a:r>
              <a:rPr lang="de-DE" dirty="0"/>
              <a:t>“ Member States</a:t>
            </a:r>
          </a:p>
          <a:p>
            <a:pPr lvl="2"/>
            <a:r>
              <a:rPr lang="de-DE" dirty="0"/>
              <a:t>zu geringer </a:t>
            </a:r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return</a:t>
            </a:r>
            <a:endParaRPr lang="de-DE" dirty="0"/>
          </a:p>
          <a:p>
            <a:pPr lvl="2"/>
            <a:r>
              <a:rPr lang="de-DE" dirty="0"/>
              <a:t>zu geringer Personalanteil</a:t>
            </a:r>
          </a:p>
          <a:p>
            <a:pPr lvl="2"/>
            <a:r>
              <a:rPr lang="de-DE" dirty="0"/>
              <a:t>+ weitere Kriterien</a:t>
            </a:r>
          </a:p>
          <a:p>
            <a:pPr lvl="1"/>
            <a:r>
              <a:rPr lang="de-DE" dirty="0"/>
              <a:t>gemessen am Budgetanteil</a:t>
            </a:r>
          </a:p>
          <a:p>
            <a:r>
              <a:rPr lang="de-DE" dirty="0"/>
              <a:t>NEU seit Dezember 2020</a:t>
            </a:r>
          </a:p>
          <a:p>
            <a:pPr lvl="1"/>
            <a:r>
              <a:rPr lang="de-DE" dirty="0"/>
              <a:t>Working Group für Deutschland </a:t>
            </a:r>
            <a:r>
              <a:rPr lang="de-DE" dirty="0" err="1"/>
              <a:t>as</a:t>
            </a:r>
            <a:r>
              <a:rPr lang="de-DE" dirty="0"/>
              <a:t> „</a:t>
            </a:r>
            <a:r>
              <a:rPr lang="de-DE" dirty="0" err="1"/>
              <a:t>under-represented</a:t>
            </a:r>
            <a:r>
              <a:rPr lang="de-DE" dirty="0"/>
              <a:t>“ Member State</a:t>
            </a:r>
          </a:p>
          <a:p>
            <a:pPr lvl="2"/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return</a:t>
            </a:r>
            <a:r>
              <a:rPr lang="de-DE" dirty="0"/>
              <a:t> ~zufriedenstellend</a:t>
            </a:r>
          </a:p>
          <a:p>
            <a:pPr lvl="2"/>
            <a:r>
              <a:rPr lang="de-DE" dirty="0"/>
              <a:t>Personalanteil deutlich zu gering</a:t>
            </a:r>
          </a:p>
          <a:p>
            <a:pPr lvl="1"/>
            <a:r>
              <a:rPr lang="de-DE" dirty="0"/>
              <a:t>Working Group </a:t>
            </a:r>
            <a:r>
              <a:rPr lang="de-DE" dirty="0" err="1"/>
              <a:t>members</a:t>
            </a:r>
            <a:endParaRPr lang="de-DE" dirty="0"/>
          </a:p>
          <a:p>
            <a:pPr lvl="2"/>
            <a:r>
              <a:rPr lang="de-DE" dirty="0"/>
              <a:t>CERN </a:t>
            </a:r>
            <a:r>
              <a:rPr lang="de-DE" dirty="0" err="1"/>
              <a:t>management</a:t>
            </a:r>
            <a:r>
              <a:rPr lang="de-DE" dirty="0"/>
              <a:t> + </a:t>
            </a:r>
            <a:r>
              <a:rPr lang="de-DE" dirty="0" err="1"/>
              <a:t>representatives</a:t>
            </a:r>
            <a:r>
              <a:rPr lang="de-DE" dirty="0"/>
              <a:t> (u.a. Sascha Schmeling für Teacher and Student Programmes)</a:t>
            </a:r>
          </a:p>
          <a:p>
            <a:pPr lvl="2"/>
            <a:r>
              <a:rPr lang="de-DE" dirty="0"/>
              <a:t>deutsche Council Vertreter (Friederike Trimmborn-Witthaut </a:t>
            </a:r>
            <a:r>
              <a:rPr lang="en-GB" dirty="0"/>
              <a:t>/ BMBF, Klaus </a:t>
            </a:r>
            <a:r>
              <a:rPr lang="en-GB" dirty="0" err="1"/>
              <a:t>Desch</a:t>
            </a:r>
            <a:r>
              <a:rPr lang="en-GB" dirty="0"/>
              <a:t> / Universität Bonn)</a:t>
            </a:r>
          </a:p>
          <a:p>
            <a:r>
              <a:rPr lang="en-GB" dirty="0"/>
              <a:t>Rolle von DAC</a:t>
            </a:r>
          </a:p>
          <a:p>
            <a:pPr lvl="1"/>
            <a:r>
              <a:rPr lang="en-GB" dirty="0" err="1"/>
              <a:t>Informationsaustausch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KET (KET </a:t>
            </a:r>
            <a:r>
              <a:rPr lang="en-GB" dirty="0" err="1"/>
              <a:t>Vorsitzender</a:t>
            </a:r>
            <a:r>
              <a:rPr lang="en-GB" dirty="0"/>
              <a:t> Lutz Feld) und BMBF (</a:t>
            </a:r>
            <a:r>
              <a:rPr lang="en-GB" dirty="0" err="1"/>
              <a:t>Friederike</a:t>
            </a:r>
            <a:r>
              <a:rPr lang="en-GB" dirty="0"/>
              <a:t> </a:t>
            </a:r>
            <a:r>
              <a:rPr lang="en-GB" dirty="0" err="1"/>
              <a:t>Trimmborn-Witthaut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406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Mandat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"Forum Deutsche Angestellte, Fellows und Doctoral Students am CERN" (DAC)</a:t>
            </a:r>
          </a:p>
          <a:p>
            <a:pPr lvl="2"/>
            <a:r>
              <a:rPr lang="de-DE" dirty="0"/>
              <a:t>vertritt die angestellten deutschen CERN-Mitarbeiter und -Mitarbeiterinnen (staff members), Fellows und Doctoral Students innerhalb und ausserhalb der Organisation</a:t>
            </a:r>
          </a:p>
          <a:p>
            <a:pPr lvl="2"/>
            <a:r>
              <a:rPr lang="de-DE" dirty="0"/>
              <a:t>sorgt für regelmässigen Informationsaustausch mit der deutschen Delegation im CERN-Rat und dem Bundesministerium für Bildung und Forschung</a:t>
            </a:r>
          </a:p>
          <a:p>
            <a:pPr lvl="2"/>
            <a:r>
              <a:rPr lang="de-DE" dirty="0"/>
              <a:t>veranstaltet regelmässige Plenartreffen der deutschen CERN-Angestellten mit der deutschen Delegation</a:t>
            </a:r>
          </a:p>
          <a:p>
            <a:pPr lvl="2"/>
            <a:r>
              <a:rPr lang="de-DE" dirty="0"/>
              <a:t>ist Ansprechpartner für</a:t>
            </a:r>
          </a:p>
          <a:p>
            <a:pPr lvl="3"/>
            <a:r>
              <a:rPr lang="de-DE" dirty="0"/>
              <a:t>Vertreter von Universitäten, Wissenschaft, Politik, Wirtschaft, Behörden und Medien, insbesondere aus Deutschland</a:t>
            </a:r>
          </a:p>
          <a:p>
            <a:pPr lvl="3"/>
            <a:r>
              <a:rPr lang="de-DE" dirty="0"/>
              <a:t>deutsche Vertretungen, Einrichtungen und Gruppierungen im Raum Genf</a:t>
            </a:r>
          </a:p>
          <a:p>
            <a:pPr lvl="3"/>
            <a:r>
              <a:rPr lang="de-DE" dirty="0"/>
              <a:t>das CERN-Management</a:t>
            </a:r>
          </a:p>
          <a:p>
            <a:r>
              <a:rPr lang="de-DE" dirty="0"/>
              <a:t>Mandat angenommen auf Vollversammlung am 23. September 2003</a:t>
            </a:r>
          </a:p>
          <a:p>
            <a:pPr lvl="2"/>
            <a:r>
              <a:rPr lang="de-DE" dirty="0"/>
              <a:t>ergänzt am 28. Februar 2007 (Einbeziehung der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, 2-Jahre Amtsperiode)</a:t>
            </a:r>
          </a:p>
          <a:p>
            <a:pPr lvl="2"/>
            <a:r>
              <a:rPr lang="de-DE" dirty="0"/>
              <a:t>ergänzt am 19. Juni 2019 (Präzisierung der Anzahl der gewählten Mitglieder, ex-officio Mitglieder, Amtsperioden)</a:t>
            </a:r>
          </a:p>
          <a:p>
            <a:pPr lvl="1"/>
            <a:r>
              <a:rPr lang="de-DE" dirty="0"/>
              <a:t>Amtsperioden zunächst 1 Jahr, ab 2008 dann 2 Jahre</a:t>
            </a:r>
          </a:p>
          <a:p>
            <a:r>
              <a:rPr lang="de-DE" dirty="0"/>
              <a:t>Erstes DAC Komitee nach Wahl im Oktober 2003</a:t>
            </a:r>
          </a:p>
          <a:p>
            <a:pPr lvl="2"/>
            <a:r>
              <a:rPr lang="en-US" dirty="0"/>
              <a:t>Günther </a:t>
            </a:r>
            <a:r>
              <a:rPr lang="en-US" dirty="0" err="1"/>
              <a:t>Geschonke</a:t>
            </a:r>
            <a:r>
              <a:rPr lang="en-US" dirty="0"/>
              <a:t>, Angela </a:t>
            </a:r>
            <a:r>
              <a:rPr lang="en-US" dirty="0" err="1"/>
              <a:t>Göhring-Crinon</a:t>
            </a:r>
            <a:r>
              <a:rPr lang="en-US" dirty="0"/>
              <a:t>, Michael Hauschild, Wolf-Dieter Schlatter (Sprecher), Wolfgang Weingarten, Thorsten </a:t>
            </a:r>
            <a:r>
              <a:rPr lang="en-US" dirty="0" err="1"/>
              <a:t>Wengler</a:t>
            </a:r>
            <a:r>
              <a:rPr lang="en-US" dirty="0"/>
              <a:t> + </a:t>
            </a:r>
            <a:r>
              <a:rPr lang="en-US" dirty="0" err="1"/>
              <a:t>Rüdiger</a:t>
            </a:r>
            <a:r>
              <a:rPr lang="en-US" dirty="0"/>
              <a:t> Voss (KET)</a:t>
            </a:r>
            <a:endParaRPr lang="de-DE" dirty="0"/>
          </a:p>
          <a:p>
            <a:pPr lvl="1"/>
            <a:endParaRPr lang="de-DE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11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Komitee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Mitglieder</a:t>
            </a:r>
            <a:r>
              <a:rPr lang="en-US" dirty="0"/>
              <a:t> von Mai 2020 – April 2022</a:t>
            </a:r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Babette </a:t>
            </a:r>
            <a:r>
              <a:rPr lang="en-US" dirty="0" err="1"/>
              <a:t>Döbrich</a:t>
            </a:r>
            <a:endParaRPr lang="en-US" dirty="0"/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Klaus Hanke</a:t>
            </a:r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Michael Hauschild (Sprecher)</a:t>
            </a:r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</a:t>
            </a:r>
            <a:r>
              <a:rPr lang="en-US" dirty="0" err="1"/>
              <a:t>Benedikt</a:t>
            </a:r>
            <a:r>
              <a:rPr lang="en-US" dirty="0"/>
              <a:t> </a:t>
            </a:r>
            <a:r>
              <a:rPr lang="en-US" dirty="0" err="1"/>
              <a:t>Hegner</a:t>
            </a:r>
            <a:endParaRPr lang="en-US" dirty="0"/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Sascha Marc Schmeling</a:t>
            </a:r>
          </a:p>
          <a:p>
            <a:pPr marL="500063" lvl="1" indent="0">
              <a:lnSpc>
                <a:spcPct val="150000"/>
              </a:lnSpc>
              <a:buNone/>
            </a:pPr>
            <a:r>
              <a:rPr lang="en-US" dirty="0"/>
              <a:t>         Frank Zimmermann</a:t>
            </a:r>
          </a:p>
          <a:p>
            <a:r>
              <a:rPr lang="de-DE" dirty="0"/>
              <a:t>ex-officio Mitglieder (CERN Vertreter in deutschen Komitees)</a:t>
            </a:r>
          </a:p>
          <a:p>
            <a:pPr marL="500063" lvl="1" indent="0">
              <a:lnSpc>
                <a:spcPct val="150000"/>
              </a:lnSpc>
              <a:buNone/>
            </a:pPr>
            <a:r>
              <a:rPr lang="de-DE" dirty="0"/>
              <a:t>KET:          Michael </a:t>
            </a:r>
            <a:r>
              <a:rPr lang="de-DE" dirty="0" err="1"/>
              <a:t>Dührssen-Debling</a:t>
            </a:r>
            <a:r>
              <a:rPr lang="de-DE" dirty="0"/>
              <a:t> (seit Dez. 2021), </a:t>
            </a:r>
            <a:r>
              <a:rPr lang="de-DE" sz="1400" dirty="0"/>
              <a:t>Markus Elsing (bis Nov. 2021)</a:t>
            </a:r>
            <a:endParaRPr lang="de-DE" dirty="0"/>
          </a:p>
          <a:p>
            <a:pPr marL="500063" lvl="1" indent="0">
              <a:lnSpc>
                <a:spcPct val="150000"/>
              </a:lnSpc>
              <a:buNone/>
            </a:pPr>
            <a:r>
              <a:rPr lang="de-DE" dirty="0" err="1"/>
              <a:t>KfB</a:t>
            </a:r>
            <a:r>
              <a:rPr lang="de-DE" dirty="0"/>
              <a:t>:           Frank </a:t>
            </a:r>
            <a:r>
              <a:rPr lang="de-DE" dirty="0" err="1"/>
              <a:t>Tecker</a:t>
            </a:r>
            <a:r>
              <a:rPr lang="de-DE" dirty="0"/>
              <a:t> (seit Jul. 2021), </a:t>
            </a:r>
            <a:r>
              <a:rPr lang="de-DE" sz="1400" dirty="0"/>
              <a:t>Michaela Schaumann (bis Jun. 2021) </a:t>
            </a:r>
            <a:endParaRPr lang="de-DE" dirty="0"/>
          </a:p>
          <a:p>
            <a:r>
              <a:rPr lang="de-DE" dirty="0"/>
              <a:t>ständige Gäste</a:t>
            </a:r>
          </a:p>
          <a:p>
            <a:pPr marL="500063" lvl="1" indent="0">
              <a:buNone/>
            </a:pPr>
            <a:r>
              <a:rPr lang="de-DE" dirty="0"/>
              <a:t>         Friedrich Haug (ILO)</a:t>
            </a:r>
          </a:p>
          <a:p>
            <a:endParaRPr lang="en-US" dirty="0"/>
          </a:p>
          <a:p>
            <a:pPr marL="500063" lvl="1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4458" b="14757"/>
          <a:stretch/>
        </p:blipFill>
        <p:spPr>
          <a:xfrm>
            <a:off x="799401" y="2582891"/>
            <a:ext cx="394547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" t="8468" r="14330" b="24137"/>
          <a:stretch/>
        </p:blipFill>
        <p:spPr>
          <a:xfrm>
            <a:off x="786038" y="3542904"/>
            <a:ext cx="396000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480CD7-16D1-CAAE-C40E-7760C878E3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4" r="12635"/>
          <a:stretch/>
        </p:blipFill>
        <p:spPr>
          <a:xfrm>
            <a:off x="789544" y="1619621"/>
            <a:ext cx="394547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AC0397D-A669-5E6F-5D5A-7D84888E7B4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3" t="7253" r="19351" b="34952"/>
          <a:stretch/>
        </p:blipFill>
        <p:spPr>
          <a:xfrm>
            <a:off x="789544" y="2103813"/>
            <a:ext cx="394547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FAD381A-7BD1-EE09-01A6-215AAB9C242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7" t="6932" r="16701" b="39435"/>
          <a:stretch/>
        </p:blipFill>
        <p:spPr>
          <a:xfrm>
            <a:off x="789543" y="3063778"/>
            <a:ext cx="394547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D5E285-9C33-5D3D-3AF7-D93CD2FA08E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8" t="9337" r="22264" b="40931"/>
          <a:stretch/>
        </p:blipFill>
        <p:spPr>
          <a:xfrm>
            <a:off x="786038" y="4022030"/>
            <a:ext cx="396000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3E2CF2-E8B4-7742-5D91-42DC9BFD9E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9" b="9339"/>
          <a:stretch/>
        </p:blipFill>
        <p:spPr>
          <a:xfrm>
            <a:off x="1295896" y="5032943"/>
            <a:ext cx="396000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3CBB00-16A9-5665-FB61-1237EC9D20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9" b="9339"/>
          <a:stretch/>
        </p:blipFill>
        <p:spPr>
          <a:xfrm>
            <a:off x="1295896" y="5580037"/>
            <a:ext cx="396000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4C3A152-B45A-7A8F-873A-93AD57C717D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" t="3358" r="467" b="15560"/>
          <a:stretch/>
        </p:blipFill>
        <p:spPr>
          <a:xfrm>
            <a:off x="799400" y="6506589"/>
            <a:ext cx="394547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876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Wahlordnung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Wahlberechtigte</a:t>
            </a:r>
          </a:p>
          <a:p>
            <a:pPr lvl="1"/>
            <a:r>
              <a:rPr lang="en-US" dirty="0" err="1"/>
              <a:t>Aktiv</a:t>
            </a:r>
            <a:r>
              <a:rPr lang="en-US" dirty="0"/>
              <a:t> und </a:t>
            </a:r>
            <a:r>
              <a:rPr lang="en-US" dirty="0" err="1"/>
              <a:t>passiv</a:t>
            </a:r>
            <a:r>
              <a:rPr lang="en-US" dirty="0"/>
              <a:t> </a:t>
            </a:r>
            <a:r>
              <a:rPr lang="en-US" dirty="0" err="1"/>
              <a:t>wahlberechtigt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alle CERN-</a:t>
            </a:r>
            <a:r>
              <a:rPr lang="en-US" dirty="0" err="1"/>
              <a:t>Angestellten</a:t>
            </a:r>
            <a:r>
              <a:rPr lang="en-US" dirty="0"/>
              <a:t> (staff members), Fellows und Doctoral Students, die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Stichtag</a:t>
            </a:r>
            <a:r>
              <a:rPr lang="en-US" dirty="0"/>
              <a:t> 9. </a:t>
            </a:r>
            <a:r>
              <a:rPr lang="en-US" dirty="0" err="1"/>
              <a:t>März</a:t>
            </a:r>
            <a:r>
              <a:rPr lang="en-US" dirty="0"/>
              <a:t> 2022 in der CERN-</a:t>
            </a:r>
            <a:r>
              <a:rPr lang="en-US" dirty="0" err="1"/>
              <a:t>Personaldatenbank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mit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deutscher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Nationalität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als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erster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Staatsangehörigkeit</a:t>
            </a:r>
            <a:r>
              <a:rPr lang="en-US" dirty="0"/>
              <a:t> </a:t>
            </a:r>
            <a:r>
              <a:rPr lang="en-US" dirty="0" err="1"/>
              <a:t>registriert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.</a:t>
            </a:r>
          </a:p>
          <a:p>
            <a:pPr lvl="2"/>
            <a:r>
              <a:rPr lang="en-CH" dirty="0"/>
              <a:t>271 Wahlberechtigte bei der letzten DAC Wahl</a:t>
            </a:r>
          </a:p>
          <a:p>
            <a:pPr lvl="1"/>
            <a:r>
              <a:rPr lang="en-CH" dirty="0"/>
              <a:t>NICHT wahlberechtigt laut Wahlordnung: Doppelstaatsbürger mit deutscher Nationalität als zweiter Staatsbürgerschaft</a:t>
            </a:r>
          </a:p>
          <a:p>
            <a:pPr lvl="2"/>
            <a:r>
              <a:rPr lang="en-CH" dirty="0"/>
              <a:t>19 Personen</a:t>
            </a:r>
          </a:p>
          <a:p>
            <a:pPr lvl="1"/>
            <a:r>
              <a:rPr lang="en-CH" dirty="0"/>
              <a:t>Problem seit einigen Jahren (noch nicht bei DAC Gründung)</a:t>
            </a:r>
          </a:p>
          <a:p>
            <a:pPr lvl="2"/>
            <a:r>
              <a:rPr lang="en-CH" dirty="0"/>
              <a:t>Bei Doppelstaatsbürgern mit Deutscher und neu erworbener CH oder FR Staatsangehörigkeit wird automatisch die CH oder FR Staatsangehörigkeit als erste Staatsangehörigkeit in der </a:t>
            </a:r>
            <a:r>
              <a:rPr lang="en-US" dirty="0"/>
              <a:t>CERN-</a:t>
            </a:r>
            <a:r>
              <a:rPr lang="en-US" dirty="0" err="1"/>
              <a:t>Personaldatenbank</a:t>
            </a:r>
            <a:r>
              <a:rPr lang="en-US" dirty="0"/>
              <a:t> </a:t>
            </a:r>
            <a:r>
              <a:rPr lang="en-US" dirty="0" err="1"/>
              <a:t>registriert</a:t>
            </a:r>
            <a:r>
              <a:rPr lang="en-US" dirty="0"/>
              <a:t> (</a:t>
            </a:r>
            <a:r>
              <a:rPr lang="en-US" dirty="0" err="1"/>
              <a:t>Vorrang</a:t>
            </a:r>
            <a:r>
              <a:rPr lang="en-US" dirty="0"/>
              <a:t> der Host States)</a:t>
            </a:r>
          </a:p>
          <a:p>
            <a:pPr lvl="2"/>
            <a:r>
              <a:rPr lang="en-US" dirty="0" err="1"/>
              <a:t>Doppelstaatsbürger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DE + neu </a:t>
            </a:r>
            <a:r>
              <a:rPr lang="en-US" dirty="0" err="1"/>
              <a:t>erworbener</a:t>
            </a:r>
            <a:r>
              <a:rPr lang="en-US" dirty="0"/>
              <a:t> CH/FR </a:t>
            </a:r>
            <a:r>
              <a:rPr lang="en-CH" dirty="0"/>
              <a:t>Staatsangehörigkeit werden dadurch von der DAC Wahl ausgeschlossen</a:t>
            </a:r>
          </a:p>
          <a:p>
            <a:r>
              <a:rPr lang="en-US" dirty="0" err="1"/>
              <a:t>Vorschlag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Änderung</a:t>
            </a:r>
            <a:r>
              <a:rPr lang="en-US" dirty="0"/>
              <a:t> der </a:t>
            </a:r>
            <a:r>
              <a:rPr lang="en-US" dirty="0" err="1"/>
              <a:t>Wahlordnung</a:t>
            </a:r>
            <a:endParaRPr lang="en-US" dirty="0"/>
          </a:p>
          <a:p>
            <a:pPr lvl="1"/>
            <a:r>
              <a:rPr lang="en-US" dirty="0" err="1"/>
              <a:t>Aktiv</a:t>
            </a:r>
            <a:r>
              <a:rPr lang="en-US" dirty="0"/>
              <a:t> und </a:t>
            </a:r>
            <a:r>
              <a:rPr lang="en-US" dirty="0" err="1"/>
              <a:t>passiv</a:t>
            </a:r>
            <a:r>
              <a:rPr lang="en-US" dirty="0"/>
              <a:t> </a:t>
            </a:r>
            <a:r>
              <a:rPr lang="en-US" dirty="0" err="1"/>
              <a:t>wahlberechtigt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alle CERN-</a:t>
            </a:r>
            <a:r>
              <a:rPr lang="en-US" dirty="0" err="1"/>
              <a:t>Angestellten</a:t>
            </a:r>
            <a:r>
              <a:rPr lang="en-US" dirty="0"/>
              <a:t> (staff members), Fellows und Doctoral Students, die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Stichtag</a:t>
            </a:r>
            <a:r>
              <a:rPr lang="en-US" dirty="0"/>
              <a:t> 9. </a:t>
            </a:r>
            <a:r>
              <a:rPr lang="en-US" dirty="0" err="1"/>
              <a:t>März</a:t>
            </a:r>
            <a:r>
              <a:rPr lang="en-US" dirty="0"/>
              <a:t> 2022 in der CERN-</a:t>
            </a:r>
            <a:r>
              <a:rPr lang="en-US" dirty="0" err="1"/>
              <a:t>Personaldatenbank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mit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deutscher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Nationalität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als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erster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u="sng" dirty="0" err="1">
                <a:solidFill>
                  <a:srgbClr val="FF0000"/>
                </a:solidFill>
              </a:rPr>
              <a:t>oder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US" u="sng" dirty="0" err="1">
                <a:solidFill>
                  <a:srgbClr val="FF0000"/>
                </a:solidFill>
              </a:rPr>
              <a:t>zweiter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Staatsangehörigkeit</a:t>
            </a:r>
            <a:r>
              <a:rPr lang="en-US" dirty="0"/>
              <a:t> </a:t>
            </a:r>
            <a:r>
              <a:rPr lang="en-US" dirty="0" err="1"/>
              <a:t>registriert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Änderung</a:t>
            </a:r>
            <a:r>
              <a:rPr lang="en-US" dirty="0"/>
              <a:t> </a:t>
            </a:r>
            <a:r>
              <a:rPr lang="en-US" dirty="0" err="1"/>
              <a:t>sollte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der </a:t>
            </a:r>
            <a:r>
              <a:rPr lang="en-US" dirty="0" err="1"/>
              <a:t>nächsten</a:t>
            </a:r>
            <a:r>
              <a:rPr lang="en-US" dirty="0"/>
              <a:t> DAC Wahl 2024 auf der </a:t>
            </a:r>
            <a:r>
              <a:rPr lang="en-US" dirty="0" err="1"/>
              <a:t>Vollversammlung</a:t>
            </a:r>
            <a:r>
              <a:rPr lang="en-US" dirty="0"/>
              <a:t> 2022 </a:t>
            </a:r>
            <a:r>
              <a:rPr lang="en-US" dirty="0" err="1"/>
              <a:t>oder</a:t>
            </a:r>
            <a:r>
              <a:rPr lang="en-US" dirty="0"/>
              <a:t> 2023 </a:t>
            </a:r>
            <a:r>
              <a:rPr lang="en-US" dirty="0" err="1"/>
              <a:t>vorgelegt</a:t>
            </a:r>
            <a:r>
              <a:rPr lang="en-US" dirty="0"/>
              <a:t> und </a:t>
            </a:r>
            <a:r>
              <a:rPr lang="en-US" dirty="0" err="1"/>
              <a:t>verabschiedet</a:t>
            </a:r>
            <a:r>
              <a:rPr lang="en-US" dirty="0"/>
              <a:t> </a:t>
            </a:r>
            <a:r>
              <a:rPr lang="en-US" dirty="0" err="1"/>
              <a:t>werden</a:t>
            </a:r>
            <a:br>
              <a:rPr lang="en-US" dirty="0"/>
            </a:b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de-DE" dirty="0"/>
              <a:t>Erstes DAC Komittee gegründet 2003</a:t>
            </a:r>
          </a:p>
          <a:p>
            <a:pPr lvl="1"/>
            <a:r>
              <a:rPr lang="de-DE" dirty="0"/>
              <a:t>Mandat angenommen auf Vollversammlung am 23. September 2003</a:t>
            </a:r>
          </a:p>
          <a:p>
            <a:pPr lvl="2"/>
            <a:r>
              <a:rPr lang="de-DE" dirty="0"/>
              <a:t>ergänzt am 28. Februar 2007 (Einbeziehung der </a:t>
            </a:r>
            <a:r>
              <a:rPr lang="de-DE" dirty="0" err="1"/>
              <a:t>Doct</a:t>
            </a:r>
            <a:r>
              <a:rPr lang="de-DE" dirty="0"/>
              <a:t>. </a:t>
            </a:r>
            <a:r>
              <a:rPr lang="de-DE" dirty="0" err="1"/>
              <a:t>Students</a:t>
            </a:r>
            <a:r>
              <a:rPr lang="de-DE" dirty="0"/>
              <a:t>, 2-Jahre Amtsperiode)</a:t>
            </a:r>
          </a:p>
          <a:p>
            <a:pPr lvl="2"/>
            <a:r>
              <a:rPr lang="de-DE" dirty="0"/>
              <a:t>ergänzt am 19. Juni 2019 (Präzisierung der Anzahl der Mitglieder, ex-officio Mitglieder, Amtsperioden)</a:t>
            </a:r>
          </a:p>
          <a:p>
            <a:pPr lvl="1"/>
            <a:r>
              <a:rPr lang="de-DE" dirty="0"/>
              <a:t>Amtsperioden zunächst 1 Jahr, ab 2008 2 Jahre</a:t>
            </a:r>
          </a:p>
          <a:p>
            <a:pPr lvl="1"/>
            <a:endParaRPr lang="de-DE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59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</a:t>
            </a:r>
            <a:r>
              <a:rPr lang="de-DE" dirty="0" err="1"/>
              <a:t>e</a:t>
            </a:r>
            <a:r>
              <a:rPr lang="de-DE" dirty="0"/>
              <a:t>-groups + </a:t>
            </a:r>
            <a:r>
              <a:rPr lang="de-DE" dirty="0" err="1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</a:t>
            </a:r>
            <a:r>
              <a:rPr lang="de-DE" dirty="0"/>
              <a:t>-groups</a:t>
            </a:r>
          </a:p>
          <a:p>
            <a:pPr lvl="1"/>
            <a:r>
              <a:rPr lang="de-DE" dirty="0"/>
              <a:t>info-</a:t>
            </a:r>
            <a:r>
              <a:rPr lang="de-DE" dirty="0" err="1"/>
              <a:t>dac</a:t>
            </a:r>
            <a:endParaRPr lang="de-DE" dirty="0"/>
          </a:p>
          <a:p>
            <a:pPr lvl="2"/>
            <a:r>
              <a:rPr lang="de-DE" dirty="0"/>
              <a:t>DAC Komitee Mitglieder + ständige Gäste</a:t>
            </a:r>
          </a:p>
          <a:p>
            <a:pPr lvl="1"/>
            <a:r>
              <a:rPr lang="de-DE" dirty="0" err="1"/>
              <a:t>germans</a:t>
            </a:r>
            <a:r>
              <a:rPr lang="de-DE" dirty="0"/>
              <a:t>-forum</a:t>
            </a:r>
          </a:p>
          <a:p>
            <a:pPr lvl="2"/>
            <a:r>
              <a:rPr lang="de-DE" dirty="0"/>
              <a:t>automatisch erfasst: alle deutschen Member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Personnel</a:t>
            </a:r>
            <a:r>
              <a:rPr lang="de-DE" dirty="0"/>
              <a:t> (ca. 1700 Personen, darunter ~1200 User)</a:t>
            </a:r>
          </a:p>
          <a:p>
            <a:pPr lvl="2"/>
            <a:r>
              <a:rPr lang="de-DE" dirty="0"/>
              <a:t>+ weitere nicht automatisch erfasste Personen auf Wunsch (</a:t>
            </a:r>
            <a:r>
              <a:rPr lang="de-DE" dirty="0" err="1"/>
              <a:t>honorary</a:t>
            </a:r>
            <a:r>
              <a:rPr lang="de-DE" dirty="0"/>
              <a:t> </a:t>
            </a:r>
            <a:r>
              <a:rPr lang="de-DE" dirty="0" err="1"/>
              <a:t>members</a:t>
            </a:r>
            <a:r>
              <a:rPr lang="de-DE" dirty="0"/>
              <a:t>, nicht-deutsche Mitarbeiter an deutschen Instituten)</a:t>
            </a:r>
          </a:p>
          <a:p>
            <a:pPr lvl="2"/>
            <a:r>
              <a:rPr lang="de-DE" dirty="0">
                <a:sym typeface="Wingdings" pitchFamily="2" charset="2"/>
              </a:rPr>
              <a:t>    </a:t>
            </a:r>
            <a:r>
              <a:rPr lang="de-DE" dirty="0"/>
              <a:t>Möglichkeit des Aus-/Eintragens (derzeit 134 Personen ausgetragen = 8.9%)</a:t>
            </a:r>
          </a:p>
          <a:p>
            <a:pPr lvl="2"/>
            <a:r>
              <a:rPr lang="de-DE" dirty="0">
                <a:sym typeface="Wingdings" pitchFamily="2" charset="2"/>
              </a:rPr>
              <a:t>    </a:t>
            </a:r>
            <a:r>
              <a:rPr lang="de-DE" dirty="0"/>
              <a:t>derzeit 1541 Personen in </a:t>
            </a:r>
            <a:r>
              <a:rPr lang="de-DE" dirty="0" err="1"/>
              <a:t>germans</a:t>
            </a:r>
            <a:r>
              <a:rPr lang="de-DE" dirty="0"/>
              <a:t>-forum</a:t>
            </a:r>
          </a:p>
          <a:p>
            <a:pPr lvl="2"/>
            <a:r>
              <a:rPr lang="de-DE" dirty="0"/>
              <a:t>in früheren Jahren: manche </a:t>
            </a:r>
            <a:r>
              <a:rPr lang="de-DE" dirty="0" err="1"/>
              <a:t>posts</a:t>
            </a:r>
            <a:r>
              <a:rPr lang="de-DE" dirty="0"/>
              <a:t> eskalierten, erforderten schnelles Eingreifen (Kommentar oder mehr... = Ausschluss von </a:t>
            </a:r>
            <a:r>
              <a:rPr lang="de-DE" dirty="0" err="1"/>
              <a:t>e</a:t>
            </a:r>
            <a:r>
              <a:rPr lang="de-DE" dirty="0"/>
              <a:t>-group)</a:t>
            </a:r>
          </a:p>
          <a:p>
            <a:pPr lvl="1"/>
            <a:r>
              <a:rPr lang="de-DE" dirty="0" err="1"/>
              <a:t>dhep-exp-cern</a:t>
            </a:r>
            <a:r>
              <a:rPr lang="de-DE" dirty="0"/>
              <a:t> und </a:t>
            </a:r>
            <a:r>
              <a:rPr lang="de-DE" dirty="0" err="1"/>
              <a:t>dhep-theo-cern</a:t>
            </a:r>
            <a:endParaRPr lang="de-DE" dirty="0"/>
          </a:p>
          <a:p>
            <a:pPr lvl="2"/>
            <a:r>
              <a:rPr lang="de-DE" dirty="0"/>
              <a:t>KET Wahlberechtigte am CERN (</a:t>
            </a:r>
            <a:r>
              <a:rPr lang="de-DE" dirty="0" err="1"/>
              <a:t>exp</a:t>
            </a:r>
            <a:r>
              <a:rPr lang="de-DE" dirty="0"/>
              <a:t>. + </a:t>
            </a:r>
            <a:r>
              <a:rPr lang="de-DE" dirty="0" err="1"/>
              <a:t>theo</a:t>
            </a:r>
            <a:r>
              <a:rPr lang="de-DE" dirty="0"/>
              <a:t>. Teilchenphysiker) = Nationalität DE, </a:t>
            </a:r>
            <a:r>
              <a:rPr lang="de-DE" dirty="0" err="1"/>
              <a:t>Staff</a:t>
            </a:r>
            <a:r>
              <a:rPr lang="de-DE" dirty="0"/>
              <a:t> oder Fellow, promoviert, </a:t>
            </a:r>
            <a:r>
              <a:rPr lang="de-DE" dirty="0" err="1"/>
              <a:t>category</a:t>
            </a:r>
            <a:r>
              <a:rPr lang="de-DE" dirty="0"/>
              <a:t> 1, 2, 5A</a:t>
            </a:r>
          </a:p>
          <a:p>
            <a:pPr lvl="2"/>
            <a:r>
              <a:rPr lang="de-DE" dirty="0"/>
              <a:t>Informationen der deutschen Teilchenphysik Community (Jobs, Meetings, </a:t>
            </a:r>
            <a:r>
              <a:rPr lang="de-DE" dirty="0" err="1"/>
              <a:t>Strategy</a:t>
            </a:r>
            <a:r>
              <a:rPr lang="de-DE" dirty="0"/>
              <a:t>)</a:t>
            </a:r>
          </a:p>
          <a:p>
            <a:r>
              <a:rPr lang="de-DE" dirty="0"/>
              <a:t>DAC Webseiten (Drupal 9)</a:t>
            </a:r>
          </a:p>
          <a:p>
            <a:pPr lvl="1"/>
            <a:r>
              <a:rPr lang="de-DE" dirty="0"/>
              <a:t>aktuelle News, Statistiken, FAQ, Protokolle, Info-Material etc.</a:t>
            </a:r>
          </a:p>
        </p:txBody>
      </p:sp>
    </p:spTree>
    <p:extLst>
      <p:ext uri="{BB962C8B-B14F-4D97-AF65-F5344CB8AC3E}">
        <p14:creationId xmlns:p14="http://schemas.microsoft.com/office/powerpoint/2010/main" val="60637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2B90E0-B13F-D9AB-8D8C-A920DFBE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914701"/>
            <a:ext cx="9504808" cy="6303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DAC </a:t>
            </a:r>
            <a:r>
              <a:rPr lang="en-US" dirty="0" err="1"/>
              <a:t>Webseiten</a:t>
            </a:r>
            <a:r>
              <a:rPr lang="en-US" dirty="0"/>
              <a:t>: </a:t>
            </a:r>
            <a:r>
              <a:rPr lang="en-US" sz="2000" dirty="0">
                <a:hlinkClick r:id="rId4"/>
              </a:rPr>
              <a:t>http://german-dac.web.cern.ch/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3168104" y="1691605"/>
            <a:ext cx="6480720" cy="5526284"/>
            <a:chOff x="2952080" y="2213992"/>
            <a:chExt cx="6480720" cy="2285925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2952080" y="2213992"/>
              <a:ext cx="6480720" cy="2285925"/>
            </a:xfrm>
            <a:prstGeom prst="roundRect">
              <a:avLst/>
            </a:prstGeom>
            <a:noFill/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56536" y="2333135"/>
              <a:ext cx="1836204" cy="135586"/>
            </a:xfrm>
            <a:prstGeom prst="rect">
              <a:avLst/>
            </a:prstGeom>
            <a:solidFill>
              <a:srgbClr val="FFFF99"/>
            </a:solidFill>
            <a:ln w="2222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de-DE" sz="1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Aktuelle NEWS</a:t>
              </a:r>
              <a:endPara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429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Veranstaltungen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Jahresversammlung der deutschen CERN Mitarbeitenden</a:t>
            </a:r>
          </a:p>
          <a:p>
            <a:pPr lvl="1"/>
            <a:r>
              <a:rPr lang="de-DE" dirty="0"/>
              <a:t>üblicher Termin: Mittwoch in der Juni Council Woche (nach Finance Committee)</a:t>
            </a:r>
          </a:p>
          <a:p>
            <a:pPr lvl="2"/>
            <a:r>
              <a:rPr lang="de-DE" dirty="0"/>
              <a:t>Ebenfalls eingeladen: deutsche Council Delegierte </a:t>
            </a:r>
          </a:p>
          <a:p>
            <a:pPr lvl="2"/>
            <a:r>
              <a:rPr lang="de-DE" dirty="0"/>
              <a:t>Bericht vom Council, Bericht vom DAC (Aktivitäten, News, etc.)</a:t>
            </a:r>
          </a:p>
          <a:p>
            <a:pPr lvl="1"/>
            <a:r>
              <a:rPr lang="de-DE" dirty="0"/>
              <a:t>in 2020 + 2021 nur per Video, jetzt wieder in-person möglich</a:t>
            </a:r>
          </a:p>
          <a:p>
            <a:pPr lvl="2"/>
            <a:r>
              <a:rPr lang="de-DE" dirty="0"/>
              <a:t>voraussichtlicher Termin: 15. Juni 2022, 17h(?)</a:t>
            </a:r>
          </a:p>
          <a:p>
            <a:pPr lvl="2"/>
            <a:r>
              <a:rPr lang="de-DE" dirty="0"/>
              <a:t>Problem: derzeit kein Raum ausreichender Größe verfügbar (ATLAS Software &amp; </a:t>
            </a:r>
            <a:r>
              <a:rPr lang="de-DE" dirty="0" err="1"/>
              <a:t>Compting</a:t>
            </a:r>
            <a:r>
              <a:rPr lang="de-DE" dirty="0"/>
              <a:t> Week parallel)</a:t>
            </a:r>
          </a:p>
          <a:p>
            <a:r>
              <a:rPr lang="de-DE" dirty="0"/>
              <a:t>Weihnachtsempfang des BMBF für deutsche CERN Mitarbeitende</a:t>
            </a:r>
          </a:p>
          <a:p>
            <a:pPr lvl="1"/>
            <a:r>
              <a:rPr lang="de-DE" dirty="0"/>
              <a:t>üblicher Termin: Mittwoch in der Dezember Council Woche (nach Finance Committee)</a:t>
            </a:r>
          </a:p>
          <a:p>
            <a:pPr lvl="2"/>
            <a:r>
              <a:rPr lang="de-DE" dirty="0"/>
              <a:t>BMBF übernimmt Kosten, Organisation durch DAC (nach vorheriger Kostenabsprache mit BMBF) </a:t>
            </a:r>
          </a:p>
          <a:p>
            <a:pPr lvl="2"/>
            <a:r>
              <a:rPr lang="de-DE" dirty="0"/>
              <a:t>bis 2018 in Restaurant 2, typisch zwischen 120 – 140 Teilnehmende, viele junge Mitarbeitende</a:t>
            </a:r>
          </a:p>
          <a:p>
            <a:pPr lvl="1"/>
            <a:r>
              <a:rPr lang="de-DE" dirty="0"/>
              <a:t>in 2019 im Restaurant 1 (letzter Weihnachtsempfang)</a:t>
            </a:r>
          </a:p>
          <a:p>
            <a:pPr lvl="2"/>
            <a:r>
              <a:rPr lang="de-DE" dirty="0"/>
              <a:t>ca. 180 Teilnehmende insgesamt (bis zu 150 gleichzeitig)</a:t>
            </a:r>
          </a:p>
          <a:p>
            <a:pPr lvl="2"/>
            <a:r>
              <a:rPr lang="de-DE" dirty="0"/>
              <a:t>deutsches Bier (ein MUSS)</a:t>
            </a:r>
          </a:p>
          <a:p>
            <a:pPr lvl="1"/>
            <a:r>
              <a:rPr lang="de-DE" dirty="0"/>
              <a:t>Nächster Weihnachtsempfang</a:t>
            </a:r>
          </a:p>
          <a:p>
            <a:pPr lvl="2"/>
            <a:r>
              <a:rPr lang="de-DE" dirty="0"/>
              <a:t>voraussichtlich 14. Dezember 2022 (während Council Woche)</a:t>
            </a:r>
          </a:p>
          <a:p>
            <a:pPr marL="500063" lvl="1" indent="0">
              <a:buNone/>
            </a:pPr>
            <a:endParaRPr lang="de-DE" sz="1600" i="1" dirty="0"/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B13FF6-272D-308B-C6E2-F513455F02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9"/>
          <a:stretch/>
        </p:blipFill>
        <p:spPr>
          <a:xfrm>
            <a:off x="6264448" y="5262934"/>
            <a:ext cx="2376264" cy="922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C842A7-1C03-485F-5F54-90AED650E7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44" y="6249942"/>
            <a:ext cx="1945506" cy="922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305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-142" r="-165" b="26086"/>
          <a:stretch/>
        </p:blipFill>
        <p:spPr>
          <a:xfrm>
            <a:off x="143768" y="557485"/>
            <a:ext cx="9792000" cy="6516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Rectangle 4"/>
          <p:cNvSpPr/>
          <p:nvPr/>
        </p:nvSpPr>
        <p:spPr bwMode="auto">
          <a:xfrm>
            <a:off x="143769" y="3365797"/>
            <a:ext cx="8029508" cy="3888432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268620" y="904850"/>
            <a:ext cx="1872208" cy="814816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134495" y="1817625"/>
            <a:ext cx="1350149" cy="684076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478636" y="2645717"/>
            <a:ext cx="887821" cy="59848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226636" y="3288636"/>
            <a:ext cx="702000" cy="715014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226636" y="4554000"/>
            <a:ext cx="702000" cy="540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226636" y="5670000"/>
            <a:ext cx="702000" cy="540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928636" y="3419797"/>
            <a:ext cx="1116848" cy="3888432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H="1">
            <a:off x="2268620" y="1571648"/>
            <a:ext cx="208561" cy="439313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Straight Arrow Connector 15"/>
          <p:cNvCxnSpPr>
            <a:cxnSpLocks/>
          </p:cNvCxnSpPr>
          <p:nvPr/>
        </p:nvCxnSpPr>
        <p:spPr bwMode="auto">
          <a:xfrm>
            <a:off x="2268620" y="2367738"/>
            <a:ext cx="6368977" cy="724677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8810237" y="3191077"/>
            <a:ext cx="468054" cy="576085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2" name="Curved Left Arrow 41"/>
          <p:cNvSpPr/>
          <p:nvPr/>
        </p:nvSpPr>
        <p:spPr bwMode="auto">
          <a:xfrm>
            <a:off x="8893357" y="3930510"/>
            <a:ext cx="455772" cy="1046953"/>
          </a:xfrm>
          <a:prstGeom prst="curvedLeftArrow">
            <a:avLst>
              <a:gd name="adj1" fmla="val 11010"/>
              <a:gd name="adj2" fmla="val 31924"/>
              <a:gd name="adj3" fmla="val 2775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3" name="Curved Left Arrow 42"/>
          <p:cNvSpPr/>
          <p:nvPr/>
        </p:nvSpPr>
        <p:spPr bwMode="auto">
          <a:xfrm>
            <a:off x="8890480" y="3804500"/>
            <a:ext cx="972811" cy="2296864"/>
          </a:xfrm>
          <a:prstGeom prst="curvedLeftArrow">
            <a:avLst>
              <a:gd name="adj1" fmla="val 7586"/>
              <a:gd name="adj2" fmla="val 14992"/>
              <a:gd name="adj3" fmla="val 12648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63174" y="3581888"/>
            <a:ext cx="4192173" cy="694036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n-lt"/>
              </a:rPr>
              <a:t>Unterabteilungsleiter 71:</a:t>
            </a:r>
            <a:r>
              <a:rPr lang="de-DE" sz="1600" b="1" dirty="0">
                <a:solidFill>
                  <a:srgbClr val="FF0000"/>
                </a:solidFill>
              </a:rPr>
              <a:t> Volkmar Dietz</a:t>
            </a:r>
            <a:endParaRPr lang="de-DE" sz="1600" b="1" dirty="0">
              <a:solidFill>
                <a:srgbClr val="FF0000"/>
              </a:solidFill>
              <a:latin typeface="+mn-lt"/>
            </a:endParaRPr>
          </a:p>
          <a:p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Großgeräte</a:t>
            </a:r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 und </a:t>
            </a:r>
            <a:r>
              <a:rPr lang="en-US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Grundlagenforschung</a:t>
            </a:r>
            <a:endParaRPr lang="en-US" sz="16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de-DE" sz="1200" b="1" dirty="0">
                <a:solidFill>
                  <a:srgbClr val="FF0000"/>
                </a:solidFill>
                <a:latin typeface="+mn-lt"/>
              </a:rPr>
              <a:t>      Leiter der deutschen Council Delegation</a:t>
            </a: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 bwMode="auto">
          <a:xfrm flipV="1">
            <a:off x="7039968" y="3740487"/>
            <a:ext cx="925456" cy="198136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7" name="TextBox 46"/>
          <p:cNvSpPr txBox="1"/>
          <p:nvPr/>
        </p:nvSpPr>
        <p:spPr>
          <a:xfrm>
            <a:off x="1308251" y="4845159"/>
            <a:ext cx="5547096" cy="824841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n-lt"/>
              </a:rPr>
              <a:t>Leiter Referat 711: Eckart Lilienthal</a:t>
            </a:r>
          </a:p>
          <a:p>
            <a:r>
              <a:rPr lang="de-DE" sz="16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 Universum und Materie</a:t>
            </a:r>
            <a:endParaRPr lang="de-DE" sz="1600" b="1" dirty="0">
              <a:solidFill>
                <a:srgbClr val="FF0000"/>
              </a:solidFill>
              <a:latin typeface="+mn-lt"/>
            </a:endParaRPr>
          </a:p>
          <a:p>
            <a:r>
              <a:rPr lang="de-DE" sz="1200" b="1" dirty="0">
                <a:solidFill>
                  <a:srgbClr val="FF0000"/>
                </a:solidFill>
                <a:latin typeface="+mn-lt"/>
              </a:rPr>
              <a:t>      Verbundforschung (Förderung der deutschen Institute + Experimente)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</a:rPr>
              <a:t>      Vertreter im LHC Resources Review Board (RRB)</a:t>
            </a: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 bwMode="auto">
          <a:xfrm flipV="1">
            <a:off x="7039968" y="4903421"/>
            <a:ext cx="925456" cy="354044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0" name="TextBox 49"/>
          <p:cNvSpPr txBox="1"/>
          <p:nvPr/>
        </p:nvSpPr>
        <p:spPr>
          <a:xfrm>
            <a:off x="1655937" y="6047317"/>
            <a:ext cx="5199410" cy="981807"/>
          </a:xfrm>
          <a:prstGeom prst="rect">
            <a:avLst/>
          </a:prstGeom>
          <a:solidFill>
            <a:srgbClr val="FFFF0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n-lt"/>
              </a:rPr>
              <a:t>Leiterin Referat 713: Friederike Trimmborn-Witthaut</a:t>
            </a:r>
          </a:p>
          <a:p>
            <a:r>
              <a:rPr lang="de-DE" sz="1600" b="1" dirty="0">
                <a:solidFill>
                  <a:srgbClr val="FF0000"/>
                </a:solidFill>
                <a:latin typeface="+mn-lt"/>
                <a:sym typeface="Wingdings" pitchFamily="2" charset="2"/>
              </a:rPr>
              <a:t> Europäische Forschungsorganisationen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     CERN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     Vertreterin im CERN Finance Committee (mit Martin Thomé)</a:t>
            </a:r>
          </a:p>
          <a:p>
            <a:r>
              <a:rPr lang="de-DE" sz="1200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     Beraterin der Council Delegation</a:t>
            </a:r>
          </a:p>
        </p:txBody>
      </p:sp>
      <p:cxnSp>
        <p:nvCxnSpPr>
          <p:cNvPr id="51" name="Straight Arrow Connector 50"/>
          <p:cNvCxnSpPr>
            <a:cxnSpLocks/>
          </p:cNvCxnSpPr>
          <p:nvPr/>
        </p:nvCxnSpPr>
        <p:spPr bwMode="auto">
          <a:xfrm flipV="1">
            <a:off x="7039968" y="6039800"/>
            <a:ext cx="925456" cy="35977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2" name="TextBox 51"/>
          <p:cNvSpPr txBox="1"/>
          <p:nvPr/>
        </p:nvSpPr>
        <p:spPr>
          <a:xfrm>
            <a:off x="1880403" y="4336622"/>
            <a:ext cx="5125121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Wiss. Council Delegierter: Klaus Desch (Universität Bonn)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BMBF </a:t>
            </a:r>
            <a:r>
              <a:rPr lang="en-US" dirty="0" err="1"/>
              <a:t>Organigramm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13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Aktivitäten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Informelle Kontakte</a:t>
            </a:r>
          </a:p>
          <a:p>
            <a:pPr lvl="1"/>
            <a:r>
              <a:rPr lang="de-DE" dirty="0"/>
              <a:t>zur deutschen Council-Delegation</a:t>
            </a:r>
          </a:p>
          <a:p>
            <a:pPr lvl="2"/>
            <a:r>
              <a:rPr lang="de-DE" dirty="0"/>
              <a:t>Bis 2019: jährliches Abendessen mit deutscher Council-Delegation am Mittwoch in der September Council Woche, weitere Abendessen/Treffen nach Bedarf (z.B. Verabschiedung Vierkorn-Rudolph)</a:t>
            </a:r>
          </a:p>
          <a:p>
            <a:pPr lvl="1"/>
            <a:r>
              <a:rPr lang="de-DE" dirty="0"/>
              <a:t>CERN </a:t>
            </a:r>
            <a:r>
              <a:rPr lang="de-DE" dirty="0" err="1"/>
              <a:t>liaison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 person f</a:t>
            </a:r>
            <a:r>
              <a:rPr lang="de-DE" dirty="0">
                <a:cs typeface="Times New Roman" panose="02020603050405020304" pitchFamily="18" charset="0"/>
              </a:rPr>
              <a:t>ür Deutschland: Florian Sonnemann (FAP Department Head)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Höchstrangiger Deutscher am CERN: Joachim Mnich (</a:t>
            </a:r>
            <a:r>
              <a:rPr lang="de-DE" dirty="0" err="1">
                <a:cs typeface="Times New Roman" panose="02020603050405020304" pitchFamily="18" charset="0"/>
              </a:rPr>
              <a:t>Director</a:t>
            </a:r>
            <a:r>
              <a:rPr lang="de-DE" dirty="0">
                <a:cs typeface="Times New Roman" panose="02020603050405020304" pitchFamily="18" charset="0"/>
              </a:rPr>
              <a:t> </a:t>
            </a:r>
            <a:r>
              <a:rPr lang="de-DE" dirty="0" err="1">
                <a:cs typeface="Times New Roman" panose="02020603050405020304" pitchFamily="18" charset="0"/>
              </a:rPr>
              <a:t>for</a:t>
            </a:r>
            <a:r>
              <a:rPr lang="de-DE" dirty="0">
                <a:cs typeface="Times New Roman" panose="02020603050405020304" pitchFamily="18" charset="0"/>
              </a:rPr>
              <a:t> Research and Computing)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ILO (Industrial Liasion Officer): Friedrich Haug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Ständiger Gast bei DAC Treffen</a:t>
            </a: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Deutsche Mitglieder im </a:t>
            </a:r>
            <a:r>
              <a:rPr lang="de-DE" dirty="0" err="1">
                <a:cs typeface="Times New Roman" panose="02020603050405020304" pitchFamily="18" charset="0"/>
              </a:rPr>
              <a:t>Staff</a:t>
            </a:r>
            <a:r>
              <a:rPr lang="de-DE" dirty="0">
                <a:cs typeface="Times New Roman" panose="02020603050405020304" pitchFamily="18" charset="0"/>
              </a:rPr>
              <a:t> </a:t>
            </a:r>
            <a:r>
              <a:rPr lang="de-DE" dirty="0" err="1">
                <a:cs typeface="Times New Roman" panose="02020603050405020304" pitchFamily="18" charset="0"/>
              </a:rPr>
              <a:t>Association</a:t>
            </a:r>
            <a:r>
              <a:rPr lang="de-DE" dirty="0">
                <a:cs typeface="Times New Roman" panose="02020603050405020304" pitchFamily="18" charset="0"/>
              </a:rPr>
              <a:t> Council</a:t>
            </a:r>
          </a:p>
          <a:p>
            <a:pPr lvl="2"/>
            <a:r>
              <a:rPr lang="de-DE" dirty="0">
                <a:cs typeface="Times New Roman" panose="02020603050405020304" pitchFamily="18" charset="0"/>
              </a:rPr>
              <a:t>Einladung zu DAC Treffen nach Bedarf/Thema</a:t>
            </a:r>
          </a:p>
          <a:p>
            <a:r>
              <a:rPr lang="de-DE" dirty="0"/>
              <a:t>Unterstützung bei CERN-Besuchen aus Deutschland und VIP-Besuchen</a:t>
            </a:r>
          </a:p>
          <a:p>
            <a:pPr lvl="2"/>
            <a:r>
              <a:rPr lang="de-DE" dirty="0"/>
              <a:t>BMBF Visits: Ministerin, Staatssekretär, Abteilungsleiter (z.B. Volker Rieke im Oktober 2021)</a:t>
            </a:r>
          </a:p>
          <a:p>
            <a:pPr lvl="2"/>
            <a:r>
              <a:rPr lang="de-DE" dirty="0"/>
              <a:t>Visits von Professoren/Rektoren von deutschen Hochschulen</a:t>
            </a:r>
          </a:p>
          <a:p>
            <a:pPr lvl="2"/>
            <a:r>
              <a:rPr lang="de-DE" dirty="0"/>
              <a:t>Deutsche Industrie-Ausstellung Germany</a:t>
            </a:r>
            <a:r>
              <a:rPr lang="en-US" dirty="0"/>
              <a:t>@CERN (April 2021)</a:t>
            </a:r>
          </a:p>
          <a:p>
            <a:pPr lvl="2"/>
            <a:r>
              <a:rPr lang="en-US" dirty="0" err="1"/>
              <a:t>Benennung</a:t>
            </a:r>
            <a:r>
              <a:rPr lang="en-US" dirty="0"/>
              <a:t> von </a:t>
            </a:r>
            <a:r>
              <a:rPr lang="en-US" dirty="0" err="1"/>
              <a:t>jungen</a:t>
            </a:r>
            <a:r>
              <a:rPr lang="en-US" dirty="0"/>
              <a:t> </a:t>
            </a:r>
            <a:r>
              <a:rPr lang="en-US" dirty="0" err="1"/>
              <a:t>deutschen</a:t>
            </a:r>
            <a:r>
              <a:rPr lang="en-US" dirty="0"/>
              <a:t> </a:t>
            </a:r>
            <a:r>
              <a:rPr lang="en-US" dirty="0" err="1"/>
              <a:t>Wissenschaftlern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CERN-Visit von EU commissioner </a:t>
            </a:r>
            <a:r>
              <a:rPr lang="en-US" dirty="0" err="1"/>
              <a:t>Mariya</a:t>
            </a:r>
            <a:r>
              <a:rPr lang="en-US" dirty="0"/>
              <a:t> Gabriel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Oktober</a:t>
            </a:r>
            <a:r>
              <a:rPr lang="en-US" dirty="0"/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4009522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67344</TotalTime>
  <Words>1960</Words>
  <Application>Microsoft Macintosh PowerPoint</Application>
  <PresentationFormat>Custom</PresentationFormat>
  <Paragraphs>228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Times New Roman</vt:lpstr>
      <vt:lpstr>Luxi Sans</vt:lpstr>
      <vt:lpstr>Arial</vt:lpstr>
      <vt:lpstr>Office Theme</vt:lpstr>
      <vt:lpstr>DAC Gründung 2003</vt:lpstr>
      <vt:lpstr>DAC Mandat</vt:lpstr>
      <vt:lpstr>DAC Komitee</vt:lpstr>
      <vt:lpstr>DAC Wahlordnung</vt:lpstr>
      <vt:lpstr>DAC e-groups + websites</vt:lpstr>
      <vt:lpstr>DAC Webseiten: http://german-dac.web.cern.ch/</vt:lpstr>
      <vt:lpstr>DAC Veranstaltungen</vt:lpstr>
      <vt:lpstr>BMBF Organigramm</vt:lpstr>
      <vt:lpstr>DAC Aktivitäten I</vt:lpstr>
      <vt:lpstr>DAC Aktivitäten II</vt:lpstr>
      <vt:lpstr>DAC Themen</vt:lpstr>
      <vt:lpstr>Anteil der deutschen Staff, Fellows I</vt:lpstr>
      <vt:lpstr>Anteil der deutschen Staff, Fellows II</vt:lpstr>
      <vt:lpstr>Anzahl der deutschen Bewerbungen I</vt:lpstr>
      <vt:lpstr>Anzahl der deutschen Bewerbungen II</vt:lpstr>
      <vt:lpstr>HR Info Flyer – deutsche Version</vt:lpstr>
      <vt:lpstr>CERN Working Group für DE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1287</cp:revision>
  <cp:lastPrinted>2018-05-08T10:06:40Z</cp:lastPrinted>
  <dcterms:created xsi:type="dcterms:W3CDTF">2003-03-07T08:03:06Z</dcterms:created>
  <dcterms:modified xsi:type="dcterms:W3CDTF">2022-05-24T11:33:22Z</dcterms:modified>
</cp:coreProperties>
</file>