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9" r:id="rId2"/>
    <p:sldId id="270" r:id="rId3"/>
    <p:sldId id="278" r:id="rId4"/>
    <p:sldId id="271" r:id="rId5"/>
    <p:sldId id="274" r:id="rId6"/>
    <p:sldId id="277" r:id="rId7"/>
    <p:sldId id="279" r:id="rId8"/>
    <p:sldId id="280" r:id="rId9"/>
    <p:sldId id="285" r:id="rId10"/>
    <p:sldId id="276" r:id="rId11"/>
    <p:sldId id="275" r:id="rId12"/>
    <p:sldId id="273" r:id="rId13"/>
    <p:sldId id="288" r:id="rId14"/>
    <p:sldId id="287" r:id="rId15"/>
    <p:sldId id="283" r:id="rId16"/>
    <p:sldId id="290" r:id="rId17"/>
    <p:sldId id="28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6F102-1950-44DE-8AC5-0536A0AB9FF7}" type="datetimeFigureOut">
              <a:rPr lang="en-CH" smtClean="0"/>
              <a:t>22/06/2022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E54DE-E2E1-4759-9AE8-F18A0EB57E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7181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FE54DE-E2E1-4759-9AE8-F18A0EB57E0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470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6C2DE-35A9-A8A6-51A2-78B8591B1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537E3-7ED9-F070-1647-60F2630AC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5BE9E-2216-C95B-A4BC-780E3F4EF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4BE71-2F8A-E5BA-FFF4-D3C50675A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B405D-1CD1-3B33-6A91-D826B0CEE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3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07367-566D-B329-0A63-E7B9E829B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8C3B57-6C41-B448-D324-3AEAD4674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12E16-276B-4FC6-D3F3-884B6F158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C0134-F434-3510-5ED1-6B818EB9E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511E3-7212-E74D-3EA2-62EECBF8D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4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3FC209-E26E-7339-CBA6-648360A264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092E1D-E0C3-3E2D-1463-7DC9F25F1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44F11-7204-0F8B-CA2C-896BA56CF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4EBE2-4E8A-83EA-6064-48D902E2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08515-2F8D-F573-72CA-53989E74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6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A1A2A-B1B9-0B96-D0CF-A8D727621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22EBE-D229-A03F-CDCC-CBB40673B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01EE7-58B7-658B-7A8D-D4BA9CEF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799D1-1168-6461-C050-F29B24B97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8DBA3-6501-4B4D-02FD-FAA65A165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19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31415-3890-C35F-4497-423432BC8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6DC68-8CAE-B97D-C324-CCAC3F5BB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E9AB3-FE8D-9AEF-27C6-9575ADCA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10146-0E4E-5986-4223-02E9F6B90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1AF44-2926-25A8-9990-A48BCE48E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78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E9E8-3B21-928F-3DF2-A41EB233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E87B2-6B07-F1E1-C629-F019C49F2A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4957F-5BFC-72EB-FBE9-2A10CFC6D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68EE2-E508-57E5-6121-241A138FF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5A229-F2FC-9258-5953-F7FC7C934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072DA-831E-29C9-5252-E82D63A6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27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A0EAF-78D5-ECCB-9236-D26DDE68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AC812-52CD-5BFC-2E3C-34D1B2DF4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24590-EB8E-72CF-25BA-8C670293D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0FA818-FE3F-28F8-25EE-14BCF8750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E63FE4-0705-7DF2-E115-AC08BADD2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E2E599-3D1B-30C4-BE97-F4DFA8CF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7BE3F9-3678-17A2-8B71-7F6273FB5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CE64B-0C1D-2CD5-888B-B5E01087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10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D742B-6328-0E7B-D502-049F55724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607CBC-C5B1-AF55-DD30-542858BE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E38F4C-07E8-8ACE-9014-877F0736A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124C75-AC4F-EB35-31B3-5142C0450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29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3C8636-E1A9-4594-9499-35092F8F5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3BE90-4105-4BC8-2C09-1DABC4B3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4B152-1025-1A19-C549-4E7AE8A1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14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12FE4-4766-4949-E4E4-74BCF48BD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4E5FE-5947-BD88-E31A-2703FF79F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32145-3468-16AC-1154-49D259516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A0B8FC-5230-7D17-C5C2-523B873E7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38715-E719-D7F6-FB30-C9595F73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909FB0-1844-7182-973E-35FBC16C4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48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FC9B9-6CBE-AEFB-9AF3-1757F8874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AA4335-37A1-795C-57B1-31E90D8D12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1EE765-FDD4-EA56-3D28-0F4F62D09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02111-9CF8-22F5-FBB0-ACAED2B39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78CEE9-DC75-0C87-C41C-9F39DC14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0F10B1-1B1F-8613-2336-641D6C4A0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8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E3BBBE-0579-D143-2E43-A50FADE99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7C0E8-01FF-8090-5266-A2471FFD4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56D9C-4F4F-93D4-9735-E1C8BB2FF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00A87-3758-4BE6-9B36-A08DA7E87705}" type="datetimeFigureOut">
              <a:rPr lang="en-GB" smtClean="0"/>
              <a:t>22/06/2022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3EF70-D144-5F0C-EA8B-A856302B9E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37CAD-355E-67F6-14FF-0561AB8DA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73FE0-D989-4BDA-8561-86C29E5F1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9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B089790-F4B6-46A7-BB28-7B74A9A9E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4945302-E9C0-23E8-2CAD-C8C5AA94FD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31" b="6996"/>
          <a:stretch/>
        </p:blipFill>
        <p:spPr>
          <a:xfrm>
            <a:off x="4073" y="1493948"/>
            <a:ext cx="12192000" cy="454214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E3F54D-33BC-4382-A2AB-5E002F0F1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5029199"/>
            <a:ext cx="12228128" cy="1828800"/>
            <a:chOff x="-305" y="2987478"/>
            <a:chExt cx="12188952" cy="18288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798451A-4EC8-4869-8DFB-BCE4E00BE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0ECD12F-47FF-48FE-A827-069775A8AD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8928757-970C-4B99-9F9C-0C07E4A945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1213505B-6136-49EC-951C-1FDA2A6C5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1A130CB-8EDE-8366-111E-AFFD70CB36F4}"/>
              </a:ext>
            </a:extLst>
          </p:cNvPr>
          <p:cNvSpPr txBox="1"/>
          <p:nvPr/>
        </p:nvSpPr>
        <p:spPr>
          <a:xfrm>
            <a:off x="1178292" y="4958534"/>
            <a:ext cx="7485413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2022 schedule and feedback from first runs 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Around the hall: Space and new setups – a growing challenge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0B8486-A2E7-EAC7-440E-8002813084BA}"/>
              </a:ext>
            </a:extLst>
          </p:cNvPr>
          <p:cNvSpPr txBox="1"/>
          <p:nvPr/>
        </p:nvSpPr>
        <p:spPr>
          <a:xfrm>
            <a:off x="1966759" y="580761"/>
            <a:ext cx="8258175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INTC 70: ISOLDE coordinator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CC6BC0-6211-569B-5671-84B1B02C6633}"/>
              </a:ext>
            </a:extLst>
          </p:cNvPr>
          <p:cNvSpPr txBox="1"/>
          <p:nvPr/>
        </p:nvSpPr>
        <p:spPr>
          <a:xfrm>
            <a:off x="8483137" y="6010530"/>
            <a:ext cx="2329484" cy="1021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First dates for 2023 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Training 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2303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094D5B-4351-0E2B-2E64-D5FB7F9F62E4}"/>
              </a:ext>
            </a:extLst>
          </p:cNvPr>
          <p:cNvSpPr txBox="1"/>
          <p:nvPr/>
        </p:nvSpPr>
        <p:spPr>
          <a:xfrm>
            <a:off x="660042" y="891652"/>
            <a:ext cx="4412021" cy="3030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latin typeface="+mj-lt"/>
                <a:ea typeface="+mj-ea"/>
                <a:cs typeface="+mj-cs"/>
              </a:rPr>
              <a:t>Reminder of backlog (including INTC69, but not the running period this year)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1250474-1177-1A77-126D-92FBB0D9110B}"/>
              </a:ext>
            </a:extLst>
          </p:cNvPr>
          <p:cNvGraphicFramePr>
            <a:graphicFrameLocks noGrp="1"/>
          </p:cNvGraphicFramePr>
          <p:nvPr/>
        </p:nvGraphicFramePr>
        <p:xfrm>
          <a:off x="6107559" y="457199"/>
          <a:ext cx="5585204" cy="5899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197">
                  <a:extLst>
                    <a:ext uri="{9D8B030D-6E8A-4147-A177-3AD203B41FA5}">
                      <a16:colId xmlns:a16="http://schemas.microsoft.com/office/drawing/2014/main" val="1456395570"/>
                    </a:ext>
                  </a:extLst>
                </a:gridCol>
                <a:gridCol w="996196">
                  <a:extLst>
                    <a:ext uri="{9D8B030D-6E8A-4147-A177-3AD203B41FA5}">
                      <a16:colId xmlns:a16="http://schemas.microsoft.com/office/drawing/2014/main" val="2691288641"/>
                    </a:ext>
                  </a:extLst>
                </a:gridCol>
                <a:gridCol w="3106811">
                  <a:extLst>
                    <a:ext uri="{9D8B030D-6E8A-4147-A177-3AD203B41FA5}">
                      <a16:colId xmlns:a16="http://schemas.microsoft.com/office/drawing/2014/main" val="1888160016"/>
                    </a:ext>
                  </a:extLst>
                </a:gridCol>
              </a:tblGrid>
              <a:tr h="1735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Row Labels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Count of Count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Sum of Shifts remaining before 2022 till end of Run3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823761819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biophysics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9.5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3411234435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COLLAPS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39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6457664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Collections: 108Ag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30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3693906118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Collections: 163Ho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950260584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CRIS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86.5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574126446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Gandalph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8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49753930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Gandalph/CRIS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6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738206632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HIE ISOLDE 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35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548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640309307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ISS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135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589343428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ISS/Miniball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75532421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Miniball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275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022935545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Prototype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0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161870938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SEC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23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392712683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XT03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23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426867978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XT03: Actar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4062147603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XT03: Corset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12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432925654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XT03: Edinburgh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42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540632813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IDS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170.5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498898833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IDS/ISOLTRAP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6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3068126885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ISOLTRAP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43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369682366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Medical physics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72220879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MIRACLS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50684674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SSP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97.5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840556611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TAS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53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040851536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TISD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8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37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920976242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TISD/IDS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9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3877503850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Travelling Setup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17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976355906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Travelling Setup; ECSLI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0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62494584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VITO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28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163753722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WISARD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24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056134021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TISD/Miniball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1181527089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TISD/TDPAC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4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438532820"/>
                  </a:ext>
                </a:extLst>
              </a:tr>
              <a:tr h="1735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Grand Total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106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u="none" strike="noStrike">
                          <a:effectLst/>
                        </a:rPr>
                        <a:t>1253</a:t>
                      </a:r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9" marR="3389" marT="3389" marB="0" anchor="ctr"/>
                </a:tc>
                <a:extLst>
                  <a:ext uri="{0D108BD9-81ED-4DB2-BD59-A6C34878D82A}">
                    <a16:rowId xmlns:a16="http://schemas.microsoft.com/office/drawing/2014/main" val="2029566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439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4B140F-BEF0-C26D-EE3A-4360AB43D1CA}"/>
              </a:ext>
            </a:extLst>
          </p:cNvPr>
          <p:cNvSpPr txBox="1"/>
          <p:nvPr/>
        </p:nvSpPr>
        <p:spPr>
          <a:xfrm>
            <a:off x="2427449" y="331165"/>
            <a:ext cx="7063721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latin typeface="+mj-lt"/>
                <a:ea typeface="+mj-ea"/>
                <a:cs typeface="+mj-cs"/>
              </a:rPr>
              <a:t>INTC 70 summary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BDB4495-6CFC-1D02-CBB5-2D0C0D1D5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454319"/>
              </p:ext>
            </p:extLst>
          </p:nvPr>
        </p:nvGraphicFramePr>
        <p:xfrm>
          <a:off x="2185674" y="1822348"/>
          <a:ext cx="7305496" cy="4470921"/>
        </p:xfrm>
        <a:graphic>
          <a:graphicData uri="http://schemas.openxmlformats.org/drawingml/2006/table">
            <a:tbl>
              <a:tblPr firstRow="1" bandRow="1"/>
              <a:tblGrid>
                <a:gridCol w="5372313">
                  <a:extLst>
                    <a:ext uri="{9D8B030D-6E8A-4147-A177-3AD203B41FA5}">
                      <a16:colId xmlns:a16="http://schemas.microsoft.com/office/drawing/2014/main" val="1971630336"/>
                    </a:ext>
                  </a:extLst>
                </a:gridCol>
                <a:gridCol w="845550">
                  <a:extLst>
                    <a:ext uri="{9D8B030D-6E8A-4147-A177-3AD203B41FA5}">
                      <a16:colId xmlns:a16="http://schemas.microsoft.com/office/drawing/2014/main" val="953529539"/>
                    </a:ext>
                  </a:extLst>
                </a:gridCol>
                <a:gridCol w="1087633">
                  <a:extLst>
                    <a:ext uri="{9D8B030D-6E8A-4147-A177-3AD203B41FA5}">
                      <a16:colId xmlns:a16="http://schemas.microsoft.com/office/drawing/2014/main" val="486703660"/>
                    </a:ext>
                  </a:extLst>
                </a:gridCol>
              </a:tblGrid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ISOLDE 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439215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 spectroscopy</a:t>
                      </a:r>
                      <a:endParaRPr lang="en-GB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857419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Addendum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694378"/>
                  </a:ext>
                </a:extLst>
              </a:tr>
              <a:tr h="280649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Letter of Clarification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819306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5874126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48731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Letter of Clarification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874517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561042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Spectroscopy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175107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Letter of Intent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649601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38733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 spectrometry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564320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3974328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Proton upgrade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811931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769237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Solid state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2563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12966"/>
                  </a:ext>
                </a:extLst>
              </a:tr>
              <a:tr h="26189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64956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CH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2" marR="6392" marT="63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69357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E234694-03AC-9EA9-D4A3-09AB72E09C3F}"/>
              </a:ext>
            </a:extLst>
          </p:cNvPr>
          <p:cNvSpPr txBox="1"/>
          <p:nvPr/>
        </p:nvSpPr>
        <p:spPr>
          <a:xfrm>
            <a:off x="4231573" y="6336238"/>
            <a:ext cx="6094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https://indico.cern.ch/event/1162031/</a:t>
            </a:r>
          </a:p>
        </p:txBody>
      </p:sp>
    </p:spTree>
    <p:extLst>
      <p:ext uri="{BB962C8B-B14F-4D97-AF65-F5344CB8AC3E}">
        <p14:creationId xmlns:p14="http://schemas.microsoft.com/office/powerpoint/2010/main" val="97994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4937AB-7B6C-6100-D3EA-1547B0A12BDD}"/>
              </a:ext>
            </a:extLst>
          </p:cNvPr>
          <p:cNvSpPr/>
          <p:nvPr/>
        </p:nvSpPr>
        <p:spPr>
          <a:xfrm>
            <a:off x="392748" y="62269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BD8D00-1E32-44D7-6CA4-B91D79F76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497" y="651302"/>
            <a:ext cx="3671953" cy="10716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DCF5F8-4BC2-AA82-6AD9-F6A98D48A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27505" y="-1010337"/>
            <a:ext cx="501676" cy="29529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E2C070-C0A3-F683-CEB0-7443E3EFC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497" y="2468163"/>
            <a:ext cx="3310003" cy="919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658F2-1219-3C6E-BAA3-DAECBE690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670995" y="851684"/>
            <a:ext cx="429302" cy="26650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4F8D6F-8535-DE9F-A788-DA2E2CD701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313" y="4032380"/>
            <a:ext cx="4256524" cy="11103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75AE02-9BD1-2C45-B3AF-6499FA9029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539264" y="2511454"/>
            <a:ext cx="442923" cy="26796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CFF64A-DDB1-FE16-44E4-18BDECA8DB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4313" y="5772809"/>
            <a:ext cx="4086540" cy="10851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85EF2C-D48F-1E9C-9ED2-0300FDA1A5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482129" y="4177821"/>
            <a:ext cx="502937" cy="2800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FFC76C-88C8-05CB-0502-74EF11AC74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1921" y="606630"/>
            <a:ext cx="4412619" cy="11134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B35429C-1EC3-7A38-0636-3C9EA98B10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7322511" y="-1001788"/>
            <a:ext cx="568685" cy="27374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DD0B43-4634-C9F6-2384-0681D096A0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15896" y="2468163"/>
            <a:ext cx="4919410" cy="11139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2BBEF2-5F90-A12C-3FA8-B15E6F2DF9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7209611" y="803191"/>
            <a:ext cx="515837" cy="28906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3D2F1D-85D8-F051-BF00-AD55A2879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96555" y="4008715"/>
            <a:ext cx="4083350" cy="13625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E9747EA-C531-447E-95B9-B353CE54137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6884498" y="2772455"/>
            <a:ext cx="450700" cy="21061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0C390D-79C7-05BA-C84A-53F0288C487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91211" y="5941508"/>
            <a:ext cx="4768780" cy="9164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DFBBF9-9DE0-D826-AD35-8B615BB9573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7146220" y="4331973"/>
            <a:ext cx="558829" cy="280684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2D173D1-2F79-7D27-D493-2C25C0D5425F}"/>
              </a:ext>
            </a:extLst>
          </p:cNvPr>
          <p:cNvSpPr/>
          <p:nvPr/>
        </p:nvSpPr>
        <p:spPr>
          <a:xfrm>
            <a:off x="392748" y="1823391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032D08-63A2-758A-FD2E-D4D346C1768C}"/>
              </a:ext>
            </a:extLst>
          </p:cNvPr>
          <p:cNvSpPr/>
          <p:nvPr/>
        </p:nvSpPr>
        <p:spPr>
          <a:xfrm>
            <a:off x="383223" y="3558869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0DCE14-40C5-E7E7-04A2-8DF2BE6B997B}"/>
              </a:ext>
            </a:extLst>
          </p:cNvPr>
          <p:cNvSpPr/>
          <p:nvPr/>
        </p:nvSpPr>
        <p:spPr>
          <a:xfrm>
            <a:off x="383223" y="5298001"/>
            <a:ext cx="4872844" cy="152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340E3F-893F-8C84-5884-8BFA0AA079FB}"/>
              </a:ext>
            </a:extLst>
          </p:cNvPr>
          <p:cNvSpPr/>
          <p:nvPr/>
        </p:nvSpPr>
        <p:spPr>
          <a:xfrm>
            <a:off x="6022213" y="76163"/>
            <a:ext cx="5602130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A842FB-E78E-3151-F8BF-2686D61551FC}"/>
              </a:ext>
            </a:extLst>
          </p:cNvPr>
          <p:cNvSpPr/>
          <p:nvPr/>
        </p:nvSpPr>
        <p:spPr>
          <a:xfrm>
            <a:off x="6022213" y="1877279"/>
            <a:ext cx="5602130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C5A956E-00E7-FF8E-3E98-119C78AA3EBD}"/>
              </a:ext>
            </a:extLst>
          </p:cNvPr>
          <p:cNvSpPr/>
          <p:nvPr/>
        </p:nvSpPr>
        <p:spPr>
          <a:xfrm>
            <a:off x="6022213" y="3612942"/>
            <a:ext cx="5602130" cy="17583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73EDB94-9EFF-B3DE-48C4-790A2525A547}"/>
              </a:ext>
            </a:extLst>
          </p:cNvPr>
          <p:cNvSpPr/>
          <p:nvPr/>
        </p:nvSpPr>
        <p:spPr>
          <a:xfrm>
            <a:off x="6022213" y="5475776"/>
            <a:ext cx="5602130" cy="1344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9E2D88-7A31-6F03-3A8A-4250E0B10228}"/>
              </a:ext>
            </a:extLst>
          </p:cNvPr>
          <p:cNvSpPr txBox="1"/>
          <p:nvPr/>
        </p:nvSpPr>
        <p:spPr>
          <a:xfrm>
            <a:off x="3183228" y="1481780"/>
            <a:ext cx="4979697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/>
              <a:t>New setups/space in the hall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2225831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7C6E5E4-6F1D-199D-7841-CF0A34236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66" y="725107"/>
            <a:ext cx="4946366" cy="278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695773-7396-A8D6-6B04-D4037E4EC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683" y="725108"/>
            <a:ext cx="4946366" cy="278233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4806166-3EA0-9FCC-C2C9-BFE350503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19" b="29483"/>
          <a:stretch/>
        </p:blipFill>
        <p:spPr bwMode="auto">
          <a:xfrm>
            <a:off x="9243858" y="564100"/>
            <a:ext cx="2802168" cy="172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F4E83D-6E11-0863-F226-0848A8B5FF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162" y="3683190"/>
            <a:ext cx="1791994" cy="31876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EB4644-3550-22F2-707D-2CC572F14A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190"/>
          <a:stretch/>
        </p:blipFill>
        <p:spPr>
          <a:xfrm>
            <a:off x="7828462" y="4211641"/>
            <a:ext cx="3825795" cy="2261331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E82AB6A1-F0D6-7A03-AA35-C716E14D6A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49" r="-4" b="9967"/>
          <a:stretch/>
        </p:blipFill>
        <p:spPr bwMode="auto">
          <a:xfrm>
            <a:off x="2398057" y="3781144"/>
            <a:ext cx="2659285" cy="29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2F783D-534D-F891-36E1-05A93A6B92AB}"/>
              </a:ext>
            </a:extLst>
          </p:cNvPr>
          <p:cNvSpPr txBox="1"/>
          <p:nvPr/>
        </p:nvSpPr>
        <p:spPr>
          <a:xfrm>
            <a:off x="5108633" y="3970038"/>
            <a:ext cx="2325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6984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3969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0953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7938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34922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21907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08891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95876" algn="l" defTabSz="286984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200" dirty="0"/>
              <a:t>ASPIC/ASCII</a:t>
            </a:r>
          </a:p>
          <a:p>
            <a:pPr algn="ctr"/>
            <a:r>
              <a:rPr lang="de-DE" sz="1400" dirty="0"/>
              <a:t>Ultra-low energy implanation</a:t>
            </a:r>
          </a:p>
          <a:p>
            <a:pPr algn="ctr"/>
            <a:r>
              <a:rPr lang="de-DE" sz="1400" dirty="0"/>
              <a:t>Control of probe isotopes</a:t>
            </a:r>
            <a:endParaRPr lang="en-DE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C55AA6-F027-964F-B569-9ECF361E728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501" y="5063500"/>
            <a:ext cx="1902159" cy="14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81DC85-5021-31B1-10BC-CBBE84405920}"/>
              </a:ext>
            </a:extLst>
          </p:cNvPr>
          <p:cNvSpPr txBox="1"/>
          <p:nvPr/>
        </p:nvSpPr>
        <p:spPr>
          <a:xfrm>
            <a:off x="3091856" y="133792"/>
            <a:ext cx="573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New/</a:t>
            </a:r>
            <a:r>
              <a:rPr lang="fr-CH" dirty="0" err="1"/>
              <a:t>Updated</a:t>
            </a:r>
            <a:r>
              <a:rPr lang="fr-CH" dirty="0"/>
              <a:t> setups: challenge of </a:t>
            </a:r>
            <a:r>
              <a:rPr lang="fr-CH" dirty="0" err="1"/>
              <a:t>space</a:t>
            </a:r>
            <a:r>
              <a:rPr lang="fr-CH" dirty="0"/>
              <a:t> in the ISOLDE hall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B31B88-CFD8-085E-E25A-BA8C022950FB}"/>
              </a:ext>
            </a:extLst>
          </p:cNvPr>
          <p:cNvSpPr txBox="1"/>
          <p:nvPr/>
        </p:nvSpPr>
        <p:spPr>
          <a:xfrm>
            <a:off x="643673" y="789557"/>
            <a:ext cx="10229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MIRACLS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AD9DF6-41DE-DB55-D59D-84588B771CA3}"/>
              </a:ext>
            </a:extLst>
          </p:cNvPr>
          <p:cNvSpPr txBox="1"/>
          <p:nvPr/>
        </p:nvSpPr>
        <p:spPr>
          <a:xfrm>
            <a:off x="6041313" y="781058"/>
            <a:ext cx="11798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SPECTMAT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88A3AF-9664-BAFA-1C51-FA71F398AB42}"/>
              </a:ext>
            </a:extLst>
          </p:cNvPr>
          <p:cNvSpPr txBox="1"/>
          <p:nvPr/>
        </p:nvSpPr>
        <p:spPr>
          <a:xfrm>
            <a:off x="319823" y="3749612"/>
            <a:ext cx="5177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TAS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4A6CA4-D5FA-9398-C9C6-FDD2B47349DD}"/>
              </a:ext>
            </a:extLst>
          </p:cNvPr>
          <p:cNvSpPr txBox="1"/>
          <p:nvPr/>
        </p:nvSpPr>
        <p:spPr>
          <a:xfrm>
            <a:off x="2580370" y="3856150"/>
            <a:ext cx="11365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MULTIPAC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2D0147-534E-B69A-BE9A-091EABF423B4}"/>
              </a:ext>
            </a:extLst>
          </p:cNvPr>
          <p:cNvSpPr txBox="1"/>
          <p:nvPr/>
        </p:nvSpPr>
        <p:spPr>
          <a:xfrm>
            <a:off x="8131763" y="3785372"/>
            <a:ext cx="8242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EMMA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12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7FE959-6EF3-D7F1-B664-00C3A34D49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25" t="23333" r="15596"/>
          <a:stretch/>
        </p:blipFill>
        <p:spPr>
          <a:xfrm>
            <a:off x="242173" y="1587976"/>
            <a:ext cx="5647766" cy="39398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BFEB51-995F-1868-9E47-53B9C80C2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12" y="252450"/>
            <a:ext cx="3052487" cy="11325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E084C3-0829-EFB8-F061-BF4132D096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377" r="27227" b="22568"/>
          <a:stretch/>
        </p:blipFill>
        <p:spPr>
          <a:xfrm>
            <a:off x="6153546" y="188056"/>
            <a:ext cx="5233718" cy="3032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98E5EA-393D-A340-718C-A715F98CEE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831" b="6501"/>
          <a:stretch/>
        </p:blipFill>
        <p:spPr>
          <a:xfrm>
            <a:off x="6520594" y="3792829"/>
            <a:ext cx="5088944" cy="282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73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B9E883-A471-4B3D-9C04-82627A43C540}"/>
              </a:ext>
            </a:extLst>
          </p:cNvPr>
          <p:cNvSpPr txBox="1"/>
          <p:nvPr/>
        </p:nvSpPr>
        <p:spPr>
          <a:xfrm>
            <a:off x="160878" y="16277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pc="-150" dirty="0"/>
              <a:t>Training </a:t>
            </a:r>
            <a:endParaRPr lang="en-CH" sz="3600" spc="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0AB7C-1137-49BD-81C1-1DB17E8BDE08}"/>
              </a:ext>
            </a:extLst>
          </p:cNvPr>
          <p:cNvSpPr txBox="1"/>
          <p:nvPr/>
        </p:nvSpPr>
        <p:spPr>
          <a:xfrm>
            <a:off x="0" y="662608"/>
            <a:ext cx="59663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addition to the (ever-growing) number of online courses…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Hands-on RP and Electrical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15 day deadline before scheduled course is cancelled. (has led to issues last 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EP-wide electrical course for all users/staff who need to work in an experimental area (legal requirement)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Both will take place on Tuesday but time has increased: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EP course 0830 till 1230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RP course 1400 till 1630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Availability of Electrical course not very stable. </a:t>
            </a:r>
            <a:r>
              <a:rPr lang="en-GB" b="1" u="sng" dirty="0"/>
              <a:t>Taking all online courses will grant electrical training ranks (for the moment at least). </a:t>
            </a:r>
            <a:r>
              <a:rPr lang="en-GB" dirty="0"/>
              <a:t>Long term users based at CERN should try to take it when possible.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FF73FB-17A2-4C4B-8CF6-67D49AD799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95" r="17138" b="5958"/>
          <a:stretch/>
        </p:blipFill>
        <p:spPr>
          <a:xfrm>
            <a:off x="6438901" y="458937"/>
            <a:ext cx="5129454" cy="30847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56AC11-7F13-4DEE-88C3-4359732E0EA1}"/>
              </a:ext>
            </a:extLst>
          </p:cNvPr>
          <p:cNvSpPr txBox="1"/>
          <p:nvPr/>
        </p:nvSpPr>
        <p:spPr>
          <a:xfrm>
            <a:off x="6096000" y="3754560"/>
            <a:ext cx="6735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LMS: </a:t>
            </a:r>
          </a:p>
          <a:p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ISOLDE - Experimental Hall - Radiation Protection - Handling (Covid-19)</a:t>
            </a:r>
          </a:p>
          <a:p>
            <a:br>
              <a:rPr lang="en-GB" dirty="0"/>
            </a:br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Electrical Safety - Working in EP experiments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741FF6-A52E-4C65-8419-7F1A1660E271}"/>
              </a:ext>
            </a:extLst>
          </p:cNvPr>
          <p:cNvSpPr txBox="1"/>
          <p:nvPr/>
        </p:nvSpPr>
        <p:spPr>
          <a:xfrm>
            <a:off x="580788" y="4908723"/>
            <a:ext cx="480474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bg1"/>
                </a:solidFill>
              </a:rPr>
              <a:t>Ad hoc </a:t>
            </a:r>
            <a:r>
              <a:rPr lang="en-GB" dirty="0">
                <a:solidFill>
                  <a:schemeClr val="bg1"/>
                </a:solidFill>
              </a:rPr>
              <a:t>sessions are available, but (especially in running period!!) are difficult to manage 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5BEC60-79C0-A08A-6CB0-6135A16DCD67}"/>
              </a:ext>
            </a:extLst>
          </p:cNvPr>
          <p:cNvSpPr txBox="1"/>
          <p:nvPr/>
        </p:nvSpPr>
        <p:spPr>
          <a:xfrm>
            <a:off x="809223" y="5628618"/>
            <a:ext cx="1057355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Discussion with safety training ongoing to see if the hands-on sessions are still required for the majority of users (RP) </a:t>
            </a:r>
          </a:p>
          <a:p>
            <a:r>
              <a:rPr lang="en-GB" dirty="0"/>
              <a:t>For laser users: new LSSO (laser safety officer) course will need to be followed and be appointed for local representatives of laser labs.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47379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041045-37C3-F8BE-596C-B90319A97B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" t="11925" r="7104"/>
          <a:stretch/>
        </p:blipFill>
        <p:spPr>
          <a:xfrm>
            <a:off x="2251534" y="1050804"/>
            <a:ext cx="7083380" cy="43856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B5A3CD-6980-F973-8BFE-C9CA4ED2692C}"/>
              </a:ext>
            </a:extLst>
          </p:cNvPr>
          <p:cNvSpPr txBox="1"/>
          <p:nvPr/>
        </p:nvSpPr>
        <p:spPr>
          <a:xfrm>
            <a:off x="4439744" y="358155"/>
            <a:ext cx="270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Publications: Open access 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FD5A1-DBAB-F049-3732-37785FDD6111}"/>
              </a:ext>
            </a:extLst>
          </p:cNvPr>
          <p:cNvSpPr txBox="1"/>
          <p:nvPr/>
        </p:nvSpPr>
        <p:spPr>
          <a:xfrm>
            <a:off x="924359" y="5944405"/>
            <a:ext cx="1034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any questions regarding publications originating from ISOLDE work: please contact the CERN Library (SIS)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13A856-35D9-C0FD-9213-633A21734FDD}"/>
              </a:ext>
            </a:extLst>
          </p:cNvPr>
          <p:cNvSpPr txBox="1"/>
          <p:nvPr/>
        </p:nvSpPr>
        <p:spPr>
          <a:xfrm>
            <a:off x="2272949" y="6391077"/>
            <a:ext cx="7646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https://scientific-info.cern/submit-and-publish/publish-open-access</a:t>
            </a:r>
          </a:p>
        </p:txBody>
      </p:sp>
    </p:spTree>
    <p:extLst>
      <p:ext uri="{BB962C8B-B14F-4D97-AF65-F5344CB8AC3E}">
        <p14:creationId xmlns:p14="http://schemas.microsoft.com/office/powerpoint/2010/main" val="3376026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034">
            <a:extLst>
              <a:ext uri="{FF2B5EF4-FFF2-40B4-BE49-F238E27FC236}">
                <a16:creationId xmlns:a16="http://schemas.microsoft.com/office/drawing/2014/main" id="{9A72E43A-2FC3-43A9-8E8E-0BF749E66E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 descr="ISOLDE - © 1992-2022 CERN">
            <a:extLst>
              <a:ext uri="{FF2B5EF4-FFF2-40B4-BE49-F238E27FC236}">
                <a16:creationId xmlns:a16="http://schemas.microsoft.com/office/drawing/2014/main" id="{3FA02A31-EC36-ECC3-B631-7EC08B0D8F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3" r="9610" b="-2"/>
          <a:stretch/>
        </p:blipFill>
        <p:spPr bwMode="auto">
          <a:xfrm>
            <a:off x="356576" y="767141"/>
            <a:ext cx="3319545" cy="281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SOLDE - © 1992-2022 CERN">
            <a:extLst>
              <a:ext uri="{FF2B5EF4-FFF2-40B4-BE49-F238E27FC236}">
                <a16:creationId xmlns:a16="http://schemas.microsoft.com/office/drawing/2014/main" id="{A1B43EF2-6BE1-6C37-4D60-CCDB47684C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r="15290" b="4"/>
          <a:stretch/>
        </p:blipFill>
        <p:spPr bwMode="auto">
          <a:xfrm>
            <a:off x="340624" y="3642983"/>
            <a:ext cx="3335498" cy="282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792E30-26AE-D474-4AE4-FC086FEFA5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7" r="6738"/>
          <a:stretch/>
        </p:blipFill>
        <p:spPr>
          <a:xfrm>
            <a:off x="3943176" y="793172"/>
            <a:ext cx="3336043" cy="5699622"/>
          </a:xfrm>
          <a:prstGeom prst="rect">
            <a:avLst/>
          </a:prstGeom>
        </p:spPr>
      </p:pic>
      <p:pic>
        <p:nvPicPr>
          <p:cNvPr id="1030" name="Picture 6" descr="ISOLDE - © 1992-2022 CERN">
            <a:extLst>
              <a:ext uri="{FF2B5EF4-FFF2-40B4-BE49-F238E27FC236}">
                <a16:creationId xmlns:a16="http://schemas.microsoft.com/office/drawing/2014/main" id="{32C4D68E-9616-BBF9-0BE3-A4084321C1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9" b="-3"/>
          <a:stretch/>
        </p:blipFill>
        <p:spPr bwMode="auto">
          <a:xfrm>
            <a:off x="7738830" y="3226387"/>
            <a:ext cx="3992034" cy="338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770208-F1F4-5D07-315A-3E14EDFB3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7366" y="693779"/>
            <a:ext cx="3554961" cy="24508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957720-F61D-806F-5214-E6475FE7F0B0}"/>
              </a:ext>
            </a:extLst>
          </p:cNvPr>
          <p:cNvSpPr txBox="1"/>
          <p:nvPr/>
        </p:nvSpPr>
        <p:spPr>
          <a:xfrm>
            <a:off x="2887925" y="242720"/>
            <a:ext cx="654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26 May 2022: 30 </a:t>
            </a:r>
            <a:r>
              <a:rPr lang="fr-CH" dirty="0" err="1"/>
              <a:t>years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the inauguration of ISOLDE at the PSB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AC0952-84D1-5671-C6A8-A3AE8A2E181F}"/>
              </a:ext>
            </a:extLst>
          </p:cNvPr>
          <p:cNvSpPr txBox="1"/>
          <p:nvPr/>
        </p:nvSpPr>
        <p:spPr>
          <a:xfrm>
            <a:off x="283474" y="6549913"/>
            <a:ext cx="60949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https://home.cern/news/opinion/cern/30-years-isolde-proton-synchrotron-booster</a:t>
            </a:r>
          </a:p>
        </p:txBody>
      </p:sp>
    </p:spTree>
    <p:extLst>
      <p:ext uri="{BB962C8B-B14F-4D97-AF65-F5344CB8AC3E}">
        <p14:creationId xmlns:p14="http://schemas.microsoft.com/office/powerpoint/2010/main" val="213787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87EADB-3E5A-AAE7-77DF-F4D01C917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284224"/>
            <a:ext cx="5580000" cy="32845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3CD399-8880-6DF1-5874-139E8AC59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014" y="1394926"/>
            <a:ext cx="5580000" cy="31738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7E2167-3A0B-423E-8114-6031A00000B1}"/>
              </a:ext>
            </a:extLst>
          </p:cNvPr>
          <p:cNvSpPr/>
          <p:nvPr/>
        </p:nvSpPr>
        <p:spPr>
          <a:xfrm>
            <a:off x="1971675" y="1728785"/>
            <a:ext cx="1164432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D9EB81-C9AB-C211-7576-9568F24E9617}"/>
              </a:ext>
            </a:extLst>
          </p:cNvPr>
          <p:cNvSpPr/>
          <p:nvPr/>
        </p:nvSpPr>
        <p:spPr>
          <a:xfrm>
            <a:off x="7808150" y="1728785"/>
            <a:ext cx="3914744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253C5B-AFE6-7D73-B1B5-A414CF6D30D3}"/>
              </a:ext>
            </a:extLst>
          </p:cNvPr>
          <p:cNvSpPr/>
          <p:nvPr/>
        </p:nvSpPr>
        <p:spPr>
          <a:xfrm>
            <a:off x="6615113" y="3367085"/>
            <a:ext cx="395288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ular Callout 13">
            <a:extLst>
              <a:ext uri="{FF2B5EF4-FFF2-40B4-BE49-F238E27FC236}">
                <a16:creationId xmlns:a16="http://schemas.microsoft.com/office/drawing/2014/main" id="{A6C94824-9822-9003-827A-8D917F1EEB2F}"/>
              </a:ext>
            </a:extLst>
          </p:cNvPr>
          <p:cNvSpPr/>
          <p:nvPr/>
        </p:nvSpPr>
        <p:spPr>
          <a:xfrm>
            <a:off x="2740788" y="1096430"/>
            <a:ext cx="914400" cy="298496"/>
          </a:xfrm>
          <a:prstGeom prst="wedgeRectCallout">
            <a:avLst>
              <a:gd name="adj1" fmla="val -69271"/>
              <a:gd name="adj2" fmla="val 311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Update of the YETS schedule</a:t>
            </a:r>
          </a:p>
        </p:txBody>
      </p:sp>
      <p:sp>
        <p:nvSpPr>
          <p:cNvPr id="10" name="Rectangular Callout 14">
            <a:extLst>
              <a:ext uri="{FF2B5EF4-FFF2-40B4-BE49-F238E27FC236}">
                <a16:creationId xmlns:a16="http://schemas.microsoft.com/office/drawing/2014/main" id="{6E431494-5435-32AA-0028-A552BDD6A503}"/>
              </a:ext>
            </a:extLst>
          </p:cNvPr>
          <p:cNvSpPr/>
          <p:nvPr/>
        </p:nvSpPr>
        <p:spPr>
          <a:xfrm>
            <a:off x="6204014" y="1028712"/>
            <a:ext cx="2230408" cy="298496"/>
          </a:xfrm>
          <a:prstGeom prst="wedgeRectCallout">
            <a:avLst>
              <a:gd name="adj1" fmla="val 26816"/>
              <a:gd name="adj2" fmla="val 2111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Further optimisation requested by Research Board in favour of NA62 and NA64e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9BC6DF-A11D-E78D-A504-26872C5B08F7}"/>
              </a:ext>
            </a:extLst>
          </p:cNvPr>
          <p:cNvSpPr/>
          <p:nvPr/>
        </p:nvSpPr>
        <p:spPr>
          <a:xfrm>
            <a:off x="9366123" y="3367085"/>
            <a:ext cx="1164432" cy="1143001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5C254A-6911-EF62-24DA-05B24D706BEE}"/>
              </a:ext>
            </a:extLst>
          </p:cNvPr>
          <p:cNvSpPr txBox="1"/>
          <p:nvPr/>
        </p:nvSpPr>
        <p:spPr>
          <a:xfrm>
            <a:off x="3391943" y="210023"/>
            <a:ext cx="4542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dirty="0"/>
              <a:t>Accelerator </a:t>
            </a:r>
            <a:r>
              <a:rPr lang="fr-CH" sz="2800" dirty="0" err="1"/>
              <a:t>schedule</a:t>
            </a:r>
            <a:r>
              <a:rPr lang="fr-CH" sz="2800" dirty="0"/>
              <a:t> for 2022</a:t>
            </a:r>
            <a:endParaRPr lang="en-GB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CBBA52-FD45-F128-4306-74DB369DF518}"/>
              </a:ext>
            </a:extLst>
          </p:cNvPr>
          <p:cNvSpPr txBox="1"/>
          <p:nvPr/>
        </p:nvSpPr>
        <p:spPr>
          <a:xfrm>
            <a:off x="461747" y="4961351"/>
            <a:ext cx="5472482" cy="16004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ISOLDE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 start: March 28th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End of protons, not </a:t>
            </a:r>
            <a:r>
              <a:rPr lang="fr-CH" sz="1400" dirty="0" err="1">
                <a:solidFill>
                  <a:schemeClr val="bg1"/>
                </a:solidFill>
              </a:rPr>
              <a:t>necessarily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: </a:t>
            </a:r>
            <a:r>
              <a:rPr lang="fr-CH" sz="1400" dirty="0" err="1">
                <a:solidFill>
                  <a:schemeClr val="bg1"/>
                </a:solidFill>
              </a:rPr>
              <a:t>November</a:t>
            </a:r>
            <a:r>
              <a:rPr lang="fr-CH" sz="1400" dirty="0">
                <a:solidFill>
                  <a:schemeClr val="bg1"/>
                </a:solidFill>
              </a:rPr>
              <a:t> 28th </a:t>
            </a:r>
          </a:p>
          <a:p>
            <a:r>
              <a:rPr lang="fr-CH" sz="1400" dirty="0">
                <a:solidFill>
                  <a:schemeClr val="bg1"/>
                </a:solidFill>
              </a:rPr>
              <a:t>(but short </a:t>
            </a:r>
            <a:r>
              <a:rPr lang="fr-CH" sz="1400" dirty="0" err="1">
                <a:solidFill>
                  <a:schemeClr val="bg1"/>
                </a:solidFill>
              </a:rPr>
              <a:t>period</a:t>
            </a:r>
            <a:r>
              <a:rPr lang="fr-CH" sz="1400" dirty="0">
                <a:solidFill>
                  <a:schemeClr val="bg1"/>
                </a:solidFill>
              </a:rPr>
              <a:t> for </a:t>
            </a:r>
            <a:r>
              <a:rPr lang="fr-CH" sz="1400" dirty="0" err="1">
                <a:solidFill>
                  <a:schemeClr val="bg1"/>
                </a:solidFill>
              </a:rPr>
              <a:t>winter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245 </a:t>
            </a:r>
            <a:r>
              <a:rPr lang="fr-CH" sz="1400" dirty="0" err="1">
                <a:solidFill>
                  <a:schemeClr val="bg1"/>
                </a:solidFill>
              </a:rPr>
              <a:t>days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physics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1"/>
                </a:solidFill>
              </a:rPr>
              <a:t>Very high </a:t>
            </a:r>
            <a:r>
              <a:rPr lang="fr-CH" sz="1400" dirty="0" err="1">
                <a:solidFill>
                  <a:schemeClr val="bg1"/>
                </a:solidFill>
              </a:rPr>
              <a:t>demand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throughout</a:t>
            </a:r>
            <a:r>
              <a:rPr lang="fr-CH" sz="1400" dirty="0">
                <a:solidFill>
                  <a:schemeClr val="bg1"/>
                </a:solidFill>
              </a:rPr>
              <a:t> the </a:t>
            </a:r>
            <a:r>
              <a:rPr lang="fr-CH" sz="1400" dirty="0" err="1">
                <a:solidFill>
                  <a:schemeClr val="bg1"/>
                </a:solidFill>
              </a:rPr>
              <a:t>complex</a:t>
            </a:r>
            <a:r>
              <a:rPr lang="fr-CH" sz="1400" dirty="0">
                <a:solidFill>
                  <a:schemeClr val="bg1"/>
                </a:solidFill>
              </a:rPr>
              <a:t>. </a:t>
            </a:r>
            <a:r>
              <a:rPr lang="fr-CH" sz="1400" dirty="0" err="1">
                <a:solidFill>
                  <a:schemeClr val="bg1"/>
                </a:solidFill>
              </a:rPr>
              <a:t>Number</a:t>
            </a:r>
            <a:r>
              <a:rPr lang="fr-CH" sz="1400" dirty="0">
                <a:solidFill>
                  <a:schemeClr val="bg1"/>
                </a:solidFill>
              </a:rPr>
              <a:t> of </a:t>
            </a:r>
            <a:r>
              <a:rPr lang="fr-CH" sz="1400" dirty="0" err="1">
                <a:solidFill>
                  <a:schemeClr val="bg1"/>
                </a:solidFill>
              </a:rPr>
              <a:t>supercycles</a:t>
            </a:r>
            <a:r>
              <a:rPr lang="fr-CH" sz="1400" dirty="0">
                <a:solidFill>
                  <a:schemeClr val="bg1"/>
                </a:solidFill>
              </a:rPr>
              <a:t> can </a:t>
            </a:r>
            <a:r>
              <a:rPr lang="fr-CH" sz="1400" dirty="0" err="1">
                <a:solidFill>
                  <a:schemeClr val="bg1"/>
                </a:solidFill>
              </a:rPr>
              <a:t>be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limited</a:t>
            </a:r>
            <a:r>
              <a:rPr lang="fr-CH" sz="1400" dirty="0">
                <a:solidFill>
                  <a:schemeClr val="bg1"/>
                </a:solidFill>
              </a:rPr>
              <a:t> at times: change of </a:t>
            </a:r>
            <a:r>
              <a:rPr lang="fr-CH" sz="1400" dirty="0" err="1">
                <a:solidFill>
                  <a:schemeClr val="bg1"/>
                </a:solidFill>
              </a:rPr>
              <a:t>supercylces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dirty="0" err="1">
                <a:solidFill>
                  <a:schemeClr val="bg1"/>
                </a:solidFill>
              </a:rPr>
              <a:t>is</a:t>
            </a:r>
            <a:r>
              <a:rPr lang="fr-CH" sz="1400" dirty="0">
                <a:solidFill>
                  <a:schemeClr val="bg1"/>
                </a:solidFill>
              </a:rPr>
              <a:t> out of </a:t>
            </a:r>
            <a:r>
              <a:rPr lang="fr-CH" sz="1400" dirty="0" err="1">
                <a:solidFill>
                  <a:schemeClr val="bg1"/>
                </a:solidFill>
              </a:rPr>
              <a:t>booster’s</a:t>
            </a:r>
            <a:r>
              <a:rPr lang="fr-CH" sz="1400" dirty="0">
                <a:solidFill>
                  <a:schemeClr val="bg1"/>
                </a:solidFill>
              </a:rPr>
              <a:t> direct control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77EA9-6A26-8328-31A3-E0B93DC6C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750" y="4744456"/>
            <a:ext cx="4579906" cy="200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2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F064EB-18BD-3191-9DD1-57F312E9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515" y="1230186"/>
            <a:ext cx="4114800" cy="51625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588038-803D-4484-256A-81E911ACEC8E}"/>
              </a:ext>
            </a:extLst>
          </p:cNvPr>
          <p:cNvSpPr txBox="1"/>
          <p:nvPr/>
        </p:nvSpPr>
        <p:spPr>
          <a:xfrm>
            <a:off x="222250" y="260350"/>
            <a:ext cx="5673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Beam </a:t>
            </a:r>
            <a:r>
              <a:rPr lang="fr-CH" sz="2800" dirty="0" err="1"/>
              <a:t>requests</a:t>
            </a:r>
            <a:r>
              <a:rPr lang="fr-CH" sz="2800" dirty="0"/>
              <a:t> and </a:t>
            </a:r>
            <a:r>
              <a:rPr lang="fr-CH" sz="2800" dirty="0" err="1"/>
              <a:t>schedule</a:t>
            </a:r>
            <a:r>
              <a:rPr lang="fr-CH" sz="2800" dirty="0"/>
              <a:t> for 2022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E84872-7020-8047-37A5-1BC4454FEC2A}"/>
              </a:ext>
            </a:extLst>
          </p:cNvPr>
          <p:cNvSpPr txBox="1"/>
          <p:nvPr/>
        </p:nvSpPr>
        <p:spPr>
          <a:xfrm>
            <a:off x="155864" y="1420668"/>
            <a:ext cx="6792575" cy="3416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As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seen</a:t>
            </a:r>
            <a:r>
              <a:rPr lang="fr-CH" dirty="0"/>
              <a:t>: </a:t>
            </a:r>
            <a:r>
              <a:rPr lang="fr-CH" dirty="0" err="1"/>
              <a:t>very</a:t>
            </a:r>
            <a:r>
              <a:rPr lang="fr-CH" dirty="0"/>
              <a:t> high </a:t>
            </a:r>
            <a:r>
              <a:rPr lang="fr-CH" dirty="0" err="1"/>
              <a:t>demand</a:t>
            </a:r>
            <a:r>
              <a:rPr lang="fr-CH" dirty="0"/>
              <a:t>, but more </a:t>
            </a:r>
            <a:r>
              <a:rPr lang="fr-CH" dirty="0" err="1"/>
              <a:t>competing</a:t>
            </a:r>
            <a:r>
              <a:rPr lang="fr-CH" dirty="0"/>
              <a:t> </a:t>
            </a:r>
            <a:r>
              <a:rPr lang="fr-CH" dirty="0" err="1"/>
              <a:t>opportunities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exist</a:t>
            </a:r>
            <a:r>
              <a:rPr lang="fr-CH" dirty="0"/>
              <a:t> (not the case last </a:t>
            </a:r>
            <a:r>
              <a:rPr lang="fr-CH" dirty="0" err="1"/>
              <a:t>year</a:t>
            </a:r>
            <a:r>
              <a:rPr lang="fr-CH" dirty="0"/>
              <a:t>) e.g. </a:t>
            </a:r>
            <a:r>
              <a:rPr lang="fr-CH" dirty="0" err="1"/>
              <a:t>conferences</a:t>
            </a:r>
            <a:r>
              <a:rPr lang="fr-CH" dirty="0"/>
              <a:t>, </a:t>
            </a:r>
            <a:r>
              <a:rPr lang="fr-CH" dirty="0" err="1"/>
              <a:t>experiments</a:t>
            </a:r>
            <a:r>
              <a:rPr lang="fr-CH" dirty="0"/>
              <a:t> </a:t>
            </a:r>
            <a:r>
              <a:rPr lang="fr-CH" dirty="0" err="1"/>
              <a:t>elsewhere</a:t>
            </a:r>
            <a:r>
              <a:rPr lang="fr-CH" dirty="0"/>
              <a:t>, </a:t>
            </a:r>
            <a:r>
              <a:rPr lang="fr-CH" dirty="0" err="1"/>
              <a:t>holidays</a:t>
            </a:r>
            <a:r>
              <a:rPr lang="fr-CH" dirty="0"/>
              <a:t>(!) </a:t>
            </a:r>
          </a:p>
          <a:p>
            <a:endParaRPr lang="fr-CH" dirty="0"/>
          </a:p>
          <a:p>
            <a:r>
              <a:rPr lang="fr-CH" dirty="0"/>
              <a:t>Miniball </a:t>
            </a:r>
            <a:r>
              <a:rPr lang="fr-CH" dirty="0" err="1"/>
              <a:t>is</a:t>
            </a:r>
            <a:r>
              <a:rPr lang="fr-CH" dirty="0"/>
              <a:t> back in 2022, but no T-REX in 2022. </a:t>
            </a:r>
            <a:r>
              <a:rPr lang="fr-CH" dirty="0" err="1"/>
              <a:t>Delays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DAQ </a:t>
            </a:r>
            <a:r>
              <a:rPr lang="fr-CH" dirty="0" err="1"/>
              <a:t>mean</a:t>
            </a:r>
            <a:r>
              <a:rPr lang="fr-CH" dirty="0"/>
              <a:t> stable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September</a:t>
            </a:r>
            <a:r>
              <a:rPr lang="fr-CH" dirty="0"/>
              <a:t> </a:t>
            </a:r>
            <a:r>
              <a:rPr lang="fr-CH" dirty="0" err="1"/>
              <a:t>onwards</a:t>
            </a:r>
            <a:r>
              <a:rPr lang="fr-CH" dirty="0"/>
              <a:t>. </a:t>
            </a:r>
          </a:p>
          <a:p>
            <a:endParaRPr lang="fr-CH" dirty="0"/>
          </a:p>
          <a:p>
            <a:r>
              <a:rPr lang="fr-CH" dirty="0" err="1"/>
              <a:t>Almost</a:t>
            </a:r>
            <a:r>
              <a:rPr lang="fr-CH" dirty="0"/>
              <a:t> 50% of the shift </a:t>
            </a:r>
            <a:r>
              <a:rPr lang="fr-CH" dirty="0" err="1"/>
              <a:t>request</a:t>
            </a:r>
            <a:r>
              <a:rPr lang="fr-CH" dirty="0"/>
              <a:t> for HIE ISOLDE but </a:t>
            </a:r>
            <a:r>
              <a:rPr lang="fr-CH" dirty="0" err="1"/>
              <a:t>only</a:t>
            </a:r>
            <a:r>
              <a:rPr lang="fr-CH" dirty="0"/>
              <a:t> 50% of the running </a:t>
            </a:r>
            <a:r>
              <a:rPr lang="fr-CH" dirty="0" err="1"/>
              <a:t>period</a:t>
            </a:r>
            <a:r>
              <a:rPr lang="fr-CH" dirty="0"/>
              <a:t> possible.</a:t>
            </a:r>
          </a:p>
          <a:p>
            <a:endParaRPr lang="fr-CH" dirty="0"/>
          </a:p>
          <a:p>
            <a:r>
              <a:rPr lang="fr-CH" dirty="0"/>
              <a:t>Issue </a:t>
            </a:r>
            <a:r>
              <a:rPr lang="fr-CH" dirty="0" err="1"/>
              <a:t>with</a:t>
            </a:r>
            <a:r>
              <a:rPr lang="fr-CH" dirty="0"/>
              <a:t> the 7gap (and </a:t>
            </a:r>
            <a:r>
              <a:rPr lang="fr-CH" dirty="0" err="1"/>
              <a:t>delay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Miniball) has </a:t>
            </a:r>
            <a:r>
              <a:rPr lang="fr-CH" dirty="0" err="1"/>
              <a:t>resulted</a:t>
            </a:r>
            <a:r>
              <a:rPr lang="fr-CH" dirty="0"/>
              <a:t> in August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reshuffled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focus on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development</a:t>
            </a:r>
            <a:r>
              <a:rPr lang="fr-CH" dirty="0"/>
              <a:t> and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  </a:t>
            </a:r>
          </a:p>
        </p:txBody>
      </p:sp>
      <p:pic>
        <p:nvPicPr>
          <p:cNvPr id="3074" name="Picture 2" descr="EMIS 2022 at RAON">
            <a:extLst>
              <a:ext uri="{FF2B5EF4-FFF2-40B4-BE49-F238E27FC236}">
                <a16:creationId xmlns:a16="http://schemas.microsoft.com/office/drawing/2014/main" id="{FCC417A9-AB7A-F090-331B-3BE3D28F5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5605913"/>
            <a:ext cx="3070514" cy="83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NPC 2022 Logo">
            <a:extLst>
              <a:ext uri="{FF2B5EF4-FFF2-40B4-BE49-F238E27FC236}">
                <a16:creationId xmlns:a16="http://schemas.microsoft.com/office/drawing/2014/main" id="{A4FD0477-E3DA-A241-92BF-B9F086531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069" y="5384809"/>
            <a:ext cx="3725141" cy="115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08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D638D1-176E-A662-E2D2-D01C291CF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29" y="374417"/>
            <a:ext cx="9388481" cy="52824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95C40C-2987-0470-B1C4-DB9A4949CBA3}"/>
              </a:ext>
            </a:extLst>
          </p:cNvPr>
          <p:cNvSpPr txBox="1"/>
          <p:nvPr/>
        </p:nvSpPr>
        <p:spPr>
          <a:xfrm>
            <a:off x="420830" y="6114251"/>
            <a:ext cx="1070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So far 20 </a:t>
            </a:r>
            <a:r>
              <a:rPr lang="fr-CH" dirty="0" err="1"/>
              <a:t>experiments</a:t>
            </a:r>
            <a:r>
              <a:rPr lang="fr-CH" dirty="0"/>
              <a:t> have run </a:t>
            </a:r>
            <a:r>
              <a:rPr lang="fr-CH" dirty="0" err="1"/>
              <a:t>with</a:t>
            </a:r>
            <a:r>
              <a:rPr lang="fr-CH" dirty="0"/>
              <a:t> ~187 shifts </a:t>
            </a:r>
            <a:r>
              <a:rPr lang="fr-CH" dirty="0" err="1"/>
              <a:t>delivered</a:t>
            </a:r>
            <a:r>
              <a:rPr lang="fr-CH" dirty="0"/>
              <a:t> for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physics</a:t>
            </a:r>
            <a:r>
              <a:rPr lang="fr-CH" dirty="0"/>
              <a:t> (and </a:t>
            </a: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development</a:t>
            </a:r>
            <a:r>
              <a:rPr lang="fr-CH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494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097C9-7DDD-7124-C483-B35C05FC1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17" r="-1" b="15632"/>
          <a:stretch/>
        </p:blipFill>
        <p:spPr>
          <a:xfrm>
            <a:off x="2826329" y="122930"/>
            <a:ext cx="9309714" cy="35531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74D1794-C84A-2C18-9DDC-41BB2EAA95DE}"/>
              </a:ext>
            </a:extLst>
          </p:cNvPr>
          <p:cNvSpPr txBox="1"/>
          <p:nvPr/>
        </p:nvSpPr>
        <p:spPr>
          <a:xfrm>
            <a:off x="179300" y="3963101"/>
            <a:ext cx="12012700" cy="2401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 b="1" dirty="0">
                <a:solidFill>
                  <a:schemeClr val="tx2"/>
                </a:solidFill>
              </a:rPr>
              <a:t>Feedback from runs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As Joachim mentioned today: relatively few requests for “standard” target units e.g. no UC Ta on GPS until 11</a:t>
            </a:r>
            <a:r>
              <a:rPr lang="en-US" sz="1400" baseline="30000" dirty="0">
                <a:solidFill>
                  <a:schemeClr val="tx2"/>
                </a:solidFill>
              </a:rPr>
              <a:t>th</a:t>
            </a:r>
            <a:r>
              <a:rPr lang="en-US" sz="1400" dirty="0">
                <a:solidFill>
                  <a:schemeClr val="tx2"/>
                </a:solidFill>
              </a:rPr>
              <a:t> week of physics…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LIST is now becoming a highly requested unit. 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Needs considerable setting up time and expertise.  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Difference in </a:t>
            </a:r>
            <a:r>
              <a:rPr lang="en-US" sz="1400" dirty="0" err="1">
                <a:solidFill>
                  <a:schemeClr val="tx2"/>
                </a:solidFill>
              </a:rPr>
              <a:t>behaviour</a:t>
            </a:r>
            <a:r>
              <a:rPr lang="en-US" sz="1400" dirty="0">
                <a:solidFill>
                  <a:schemeClr val="tx2"/>
                </a:solidFill>
              </a:rPr>
              <a:t> between GPS and HRS: loss of time structure in PI-LIST mode due to the ISCOOL. (solution would be upgrade of </a:t>
            </a:r>
            <a:r>
              <a:rPr lang="en-US" sz="1400" dirty="0" err="1">
                <a:solidFill>
                  <a:schemeClr val="tx2"/>
                </a:solidFill>
              </a:rPr>
              <a:t>beamgates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RILIS can’t be considered “standard” operation for such runs either: extra resources for personnel would be useful. Some fine-tuning of schedule has been required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Quartz lines also being requested more frequently, still some development work needed e.g. water leak developed during Cd run.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Heavy period for IDS, but strong local team has coped well.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Position of proton beam has been an issue especially for neutron convertors: needs to be confirmed in future commissioning runs at beginning of year.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Reuse of previous targets has been mostly successful: vacuum leak after 5e18 protons not seen as before. Inevitably some failures….</a:t>
            </a:r>
          </a:p>
        </p:txBody>
      </p:sp>
    </p:spTree>
    <p:extLst>
      <p:ext uri="{BB962C8B-B14F-4D97-AF65-F5344CB8AC3E}">
        <p14:creationId xmlns:p14="http://schemas.microsoft.com/office/powerpoint/2010/main" val="425938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582595-E5D4-91D9-3C0B-3D5C3A2D6447}"/>
              </a:ext>
            </a:extLst>
          </p:cNvPr>
          <p:cNvSpPr txBox="1"/>
          <p:nvPr/>
        </p:nvSpPr>
        <p:spPr>
          <a:xfrm>
            <a:off x="630936" y="639520"/>
            <a:ext cx="3429000" cy="17190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MEDICIS and the Irradiation station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4ECF2-64F4-5EF3-845A-9DE49E447A6C}"/>
              </a:ext>
            </a:extLst>
          </p:cNvPr>
          <p:cNvSpPr txBox="1"/>
          <p:nvPr/>
        </p:nvSpPr>
        <p:spPr>
          <a:xfrm>
            <a:off x="433676" y="3086608"/>
            <a:ext cx="4410964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Relatively quiet period for MEDICIS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Some irradiations have been made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The issue with the proton beam position is of particular relevance for MEDICIS.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GPS irradiation station has been producing much higher activities. 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MEDICIS frontend has been useful for checking some used ISOLDE targets.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13D307-61E8-D842-11A5-C7E8E8A3D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344" y="640080"/>
            <a:ext cx="4953623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04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ED5EB8-EDE5-E50C-ED8A-8CBDE869E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3" y="48475"/>
            <a:ext cx="12058933" cy="676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75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0AE191-D2EA-45C9-A44D-830C188F7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2021" y="518649"/>
            <a:ext cx="1128382" cy="847206"/>
            <a:chOff x="8183879" y="1000124"/>
            <a:chExt cx="1562267" cy="1172973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3A0E4C1-B7A6-4637-AC51-4A5AE3841F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F4E8C039-CC58-44F3-8A7B-E0A934C1D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5DEB341-8F60-D86C-87F1-C9FF8315425D}"/>
              </a:ext>
            </a:extLst>
          </p:cNvPr>
          <p:cNvSpPr txBox="1"/>
          <p:nvPr/>
        </p:nvSpPr>
        <p:spPr>
          <a:xfrm>
            <a:off x="266354" y="1894035"/>
            <a:ext cx="3936769" cy="430414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Concerns/issues for the Autumn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7gap vibrations could come back again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Lack of commissioning time has resulted in loss of reference setups for HIE ISOLDE (which have been invaluable for low energy this year).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EBIS not holding </a:t>
            </a:r>
            <a:r>
              <a:rPr lang="en-US" sz="1400" dirty="0" err="1"/>
              <a:t>LHe</a:t>
            </a:r>
            <a:r>
              <a:rPr lang="en-US" sz="1400" dirty="0"/>
              <a:t> as well as previously.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Miniball will be one of the principal experiments in the Autumn: assuming that all will be up and running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Delivery of H3 targets for HIE ISOLDE experiments.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Expect that some teams won’t be available at various stages in the Autumn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Nonetheless a draft planning is being worked on which should be released quite soon.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Good news! </a:t>
            </a:r>
          </a:p>
          <a:p>
            <a:pPr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Euroloabs</a:t>
            </a:r>
            <a:r>
              <a:rPr lang="en-US" sz="1400" dirty="0"/>
              <a:t> TNA will allow for more general support of users.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94D255-C8F9-11C7-59F2-367F1CBC93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49" r="2" b="13486"/>
          <a:stretch/>
        </p:blipFill>
        <p:spPr>
          <a:xfrm>
            <a:off x="4636963" y="10"/>
            <a:ext cx="7555037" cy="33832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892159-627F-C0D7-4587-578C8B6B7E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94" r="-2" b="4170"/>
          <a:stretch/>
        </p:blipFill>
        <p:spPr>
          <a:xfrm>
            <a:off x="4639056" y="3474720"/>
            <a:ext cx="7552944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823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743568-2811-41EA-8643-EC6FAE4906E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07325" y="444764"/>
            <a:ext cx="113760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GB" sz="36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5pPr>
            <a:lvl6pPr marL="4572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6pPr>
            <a:lvl7pPr marL="9144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7pPr>
            <a:lvl8pPr marL="13716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8pPr>
            <a:lvl9pPr marL="18288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en-GB" sz="2800" dirty="0">
                <a:latin typeface="Source Sans Pro" panose="020B0503030403020204" pitchFamily="34" charset="0"/>
                <a:cs typeface="Arial" panose="020B0604020202020204" pitchFamily="34" charset="0"/>
              </a:rPr>
              <a:t>ISOLDE: draft planning for 2023 (</a:t>
            </a:r>
            <a:r>
              <a:rPr lang="fr-CH" altLang="en-GB" sz="2800" dirty="0" err="1">
                <a:latin typeface="Source Sans Pro" panose="020B0503030403020204" pitchFamily="34" charset="0"/>
                <a:cs typeface="Arial" panose="020B0604020202020204" pitchFamily="34" charset="0"/>
              </a:rPr>
              <a:t>still</a:t>
            </a:r>
            <a:r>
              <a:rPr lang="fr-CH" altLang="en-GB" sz="2800" dirty="0">
                <a:latin typeface="Source Sans Pro" panose="020B0503030403020204" pitchFamily="34" charset="0"/>
                <a:cs typeface="Arial" panose="020B0604020202020204" pitchFamily="34" charset="0"/>
              </a:rPr>
              <a:t> at discussion stage)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01376C17-3604-4066-B8CF-4F3C26B67CE4}"/>
              </a:ext>
            </a:extLst>
          </p:cNvPr>
          <p:cNvSpPr txBox="1">
            <a:spLocks/>
          </p:cNvSpPr>
          <p:nvPr/>
        </p:nvSpPr>
        <p:spPr bwMode="auto">
          <a:xfrm>
            <a:off x="6147697" y="2597187"/>
            <a:ext cx="5546770" cy="320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u="sng" dirty="0"/>
              <a:t>Relevant information</a:t>
            </a:r>
          </a:p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endParaRPr lang="en-GB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Despite being in the YETS maintenance and installation works period HIE-ISOLDE requires stable </a:t>
            </a:r>
            <a:r>
              <a:rPr lang="en-GB" dirty="0" err="1"/>
              <a:t>Cryo</a:t>
            </a:r>
            <a:r>
              <a:rPr lang="en-GB" dirty="0"/>
              <a:t> plant cooling conditions up to the end of week 50 (16/12/2022 for 2 </a:t>
            </a:r>
            <a:r>
              <a:rPr lang="en-GB" dirty="0" err="1"/>
              <a:t>wks</a:t>
            </a:r>
            <a:r>
              <a:rPr lang="en-GB" dirty="0"/>
              <a:t> controlled warm up of the </a:t>
            </a:r>
            <a:r>
              <a:rPr lang="en-GB" dirty="0" err="1"/>
              <a:t>Cryo</a:t>
            </a:r>
            <a:r>
              <a:rPr lang="en-GB" dirty="0"/>
              <a:t> Modules)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Start of hardware commissioning in week 8 for the HIE-ISOLDE depends on the completion of cooling maintenance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Start of hardware commissioning in week 8 for the low energy ISOLDE depends on the completion of ventilation works</a:t>
            </a:r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Beam from PSB to Low Energy ISOLDE in the beginning of week 13 (27/03/2023 for 2wks setting up BTY and SEMGRID tests)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1004614E-96EA-44A8-B4F3-36C376F3C7F8}"/>
              </a:ext>
            </a:extLst>
          </p:cNvPr>
          <p:cNvSpPr txBox="1">
            <a:spLocks/>
          </p:cNvSpPr>
          <p:nvPr/>
        </p:nvSpPr>
        <p:spPr bwMode="auto">
          <a:xfrm>
            <a:off x="234468" y="2562352"/>
            <a:ext cx="5042263" cy="370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b="1" i="1" u="sng" dirty="0"/>
              <a:t>Key Dates: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Low energy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Hardware Commissioning from the 24/02/2023 to the 12/03/2023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Beam Commissioning from the 13/03/2023 to the 09/04/2023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Beam for ISOLDE physics: 10/04/2023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endParaRPr lang="en-GB" dirty="0"/>
          </a:p>
          <a:p>
            <a:pPr marL="647849" lvl="2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HIE-ISOLDE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Hardware Commissioning from the 24/02/2023 to the 21/05/2023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Beam Commissioning from the 22/05/2023 to the 19/07/2023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dirty="0"/>
              <a:t>Beam for HIE physics: 20/07/2023</a:t>
            </a:r>
            <a:endParaRPr lang="en-GB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75152D-8DAE-4CAC-8ED8-27935107BAE9}"/>
              </a:ext>
            </a:extLst>
          </p:cNvPr>
          <p:cNvSpPr/>
          <p:nvPr/>
        </p:nvSpPr>
        <p:spPr>
          <a:xfrm>
            <a:off x="5855679" y="6013126"/>
            <a:ext cx="6026009" cy="400110"/>
          </a:xfrm>
          <a:prstGeom prst="rect">
            <a:avLst/>
          </a:prstGeom>
          <a:solidFill>
            <a:srgbClr val="00B050"/>
          </a:solidFill>
        </p:spPr>
        <p:txBody>
          <a:bodyPr wrap="none" lIns="91440" tIns="45720" rIns="91440" bIns="4572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Prepared with E. Siesling, J. Vollaire and J. A. Rodriguez</a:t>
            </a:r>
            <a:endParaRPr lang="en-US" sz="2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F45B08-D249-4031-AFBD-704413777E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01"/>
          <a:stretch/>
        </p:blipFill>
        <p:spPr>
          <a:xfrm>
            <a:off x="84116" y="1108250"/>
            <a:ext cx="12023769" cy="8229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834CBB-D443-AF80-E197-6428B34534AC}"/>
              </a:ext>
            </a:extLst>
          </p:cNvPr>
          <p:cNvSpPr txBox="1"/>
          <p:nvPr/>
        </p:nvSpPr>
        <p:spPr>
          <a:xfrm>
            <a:off x="176348" y="6399546"/>
            <a:ext cx="414745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 Pedrosa from last week’s IEFC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9136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1305</Words>
  <Application>Microsoft Office PowerPoint</Application>
  <PresentationFormat>Widescreen</PresentationFormat>
  <Paragraphs>265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Open Sans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32</cp:revision>
  <dcterms:created xsi:type="dcterms:W3CDTF">2022-06-20T14:33:18Z</dcterms:created>
  <dcterms:modified xsi:type="dcterms:W3CDTF">2022-06-22T08:16:39Z</dcterms:modified>
</cp:coreProperties>
</file>