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650" r:id="rId2"/>
    <p:sldId id="259" r:id="rId3"/>
    <p:sldId id="1533" r:id="rId4"/>
    <p:sldId id="504" r:id="rId5"/>
    <p:sldId id="1529" r:id="rId6"/>
    <p:sldId id="1530" r:id="rId7"/>
    <p:sldId id="1531" r:id="rId8"/>
    <p:sldId id="505" r:id="rId9"/>
    <p:sldId id="651" r:id="rId10"/>
    <p:sldId id="656" r:id="rId11"/>
    <p:sldId id="652" r:id="rId12"/>
    <p:sldId id="653" r:id="rId13"/>
    <p:sldId id="654" r:id="rId14"/>
    <p:sldId id="262" r:id="rId15"/>
    <p:sldId id="657" r:id="rId16"/>
    <p:sldId id="658" r:id="rId17"/>
    <p:sldId id="659" r:id="rId18"/>
    <p:sldId id="660" r:id="rId19"/>
    <p:sldId id="662" r:id="rId20"/>
    <p:sldId id="655" r:id="rId21"/>
    <p:sldId id="269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663" r:id="rId31"/>
    <p:sldId id="1532" r:id="rId32"/>
    <p:sldId id="649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Giuseppe Bregliozzi" initials="GB" lastIdx="1" clrIdx="1">
    <p:extLst>
      <p:ext uri="{19B8F6BF-5375-455C-9EA6-DF929625EA0E}">
        <p15:presenceInfo xmlns:p15="http://schemas.microsoft.com/office/powerpoint/2012/main" userId="S::giuseppe.bregliozzi@cern.ch::8c9c2e40-9213-4073-bedf-2a341dc97e2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892" autoAdjust="0"/>
    <p:restoredTop sz="94686"/>
  </p:normalViewPr>
  <p:slideViewPr>
    <p:cSldViewPr snapToObjects="1">
      <p:cViewPr varScale="1">
        <p:scale>
          <a:sx n="89" d="100"/>
          <a:sy n="89" d="100"/>
        </p:scale>
        <p:origin x="84" y="8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5592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0EBA5CF-C253-406A-BB34-84854EF0C32D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A46ABA80-1431-440F-9685-C1D3F4680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Paolo Chiggiato | Nikhef-INFN-CERN kick-off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D084-6635-4FAB-AB81-5F07DB5175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36D96E-23D7-4CC3-8E6D-84E80E5FF2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B2BE4-6FFA-4953-9A52-25C1434F1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BC8C6-919F-4202-BDCB-05E818C4DBDB}" type="datetimeFigureOut">
              <a:rPr lang="en-GB" smtClean="0"/>
              <a:t>18/05/2022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CB0A6-F2BA-4A17-A66F-272448769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A835C-9437-4F3B-9159-D4CDAB25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E950B-E210-4818-8AE1-9E16C0A91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221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Paolo Chiggiato | Nikhef-INFN-CERN kick-off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9" r:id="rId2"/>
    <p:sldLayoutId id="2147483655" r:id="rId3"/>
    <p:sldLayoutId id="2147483670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454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222FB2-C675-4D2D-9A63-C503C87A4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2B7AEC-9FE2-40D6-B9FE-D41F30EEE89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EF6F0B-14B5-4946-A597-8441B33F6B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9B981F-85C2-4B14-AD21-BF89E7283A49}"/>
              </a:ext>
            </a:extLst>
          </p:cNvPr>
          <p:cNvSpPr txBox="1"/>
          <p:nvPr/>
        </p:nvSpPr>
        <p:spPr>
          <a:xfrm>
            <a:off x="3454756" y="798066"/>
            <a:ext cx="58689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Boundaries of the addendum to the agreement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930303-06DD-4025-9316-9C8F06025A46}"/>
              </a:ext>
            </a:extLst>
          </p:cNvPr>
          <p:cNvSpPr txBox="1"/>
          <p:nvPr/>
        </p:nvSpPr>
        <p:spPr>
          <a:xfrm>
            <a:off x="673691" y="1246332"/>
            <a:ext cx="111375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collaboration: 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does </a:t>
            </a:r>
            <a:r>
              <a:rPr lang="en-GB" b="1" dirty="0"/>
              <a:t>not include </a:t>
            </a:r>
            <a:r>
              <a:rPr lang="en-GB" dirty="0"/>
              <a:t>the </a:t>
            </a:r>
            <a:r>
              <a:rPr lang="en-GB" b="1" dirty="0"/>
              <a:t>vacuum of the experimental towers. </a:t>
            </a:r>
            <a:r>
              <a:rPr lang="en-GB" dirty="0"/>
              <a:t>Ongoing discussion about cryogenic traps at the pipe extremities;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effectLst/>
                <a:ea typeface="Times New Roman" panose="02020603050405020304" pitchFamily="18" charset="0"/>
              </a:rPr>
              <a:t>needs </a:t>
            </a:r>
            <a:r>
              <a:rPr lang="en-GB" sz="1800" b="1" dirty="0">
                <a:effectLst/>
                <a:ea typeface="Times New Roman" panose="02020603050405020304" pitchFamily="18" charset="0"/>
              </a:rPr>
              <a:t>important inputs from the other services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, including civil engineering, alignment, cooling-ventilation, electrical infrastructure, transport and handling, logistics, premises</a:t>
            </a:r>
            <a:r>
              <a:rPr lang="en-GB" dirty="0">
                <a:ea typeface="Times New Roman" panose="02020603050405020304" pitchFamily="18" charset="0"/>
              </a:rPr>
              <a:t> and planning;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ea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effectLst/>
                <a:ea typeface="Times New Roman" panose="02020603050405020304" pitchFamily="18" charset="0"/>
              </a:rPr>
              <a:t>needs </a:t>
            </a:r>
            <a:r>
              <a:rPr lang="en-GB" sz="1800" b="1" dirty="0">
                <a:effectLst/>
                <a:ea typeface="Times New Roman" panose="02020603050405020304" pitchFamily="18" charset="0"/>
              </a:rPr>
              <a:t>essential input from the physics teams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to froze the </a:t>
            </a:r>
            <a:r>
              <a:rPr lang="en-GB" sz="1800" b="1" dirty="0">
                <a:effectLst/>
                <a:ea typeface="Times New Roman" panose="02020603050405020304" pitchFamily="18" charset="0"/>
              </a:rPr>
              <a:t>functional specification. 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73D9C7-1C57-4294-8F7D-02C0105189DE}"/>
              </a:ext>
            </a:extLst>
          </p:cNvPr>
          <p:cNvSpPr txBox="1"/>
          <p:nvPr/>
        </p:nvSpPr>
        <p:spPr>
          <a:xfrm>
            <a:off x="5153869" y="4148264"/>
            <a:ext cx="1337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First step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78AED3-E60C-4790-9265-CDB92090631B}"/>
              </a:ext>
            </a:extLst>
          </p:cNvPr>
          <p:cNvSpPr txBox="1"/>
          <p:nvPr/>
        </p:nvSpPr>
        <p:spPr>
          <a:xfrm>
            <a:off x="673691" y="4732733"/>
            <a:ext cx="11137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first step of this collaboration is the </a:t>
            </a:r>
            <a:r>
              <a:rPr lang="en-GB" b="1" dirty="0"/>
              <a:t>definition and editing of the functional specifications</a:t>
            </a:r>
            <a:r>
              <a:rPr lang="en-GB" dirty="0"/>
              <a:t>, which comprise beam pipe requirements, and constraints with respect to infrastructures and services.</a:t>
            </a:r>
          </a:p>
        </p:txBody>
      </p:sp>
    </p:spTree>
    <p:extLst>
      <p:ext uri="{BB962C8B-B14F-4D97-AF65-F5344CB8AC3E}">
        <p14:creationId xmlns:p14="http://schemas.microsoft.com/office/powerpoint/2010/main" val="113674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4D233E-0B02-48F3-8ACD-481D1186B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6DB6C4-8712-4B7A-9DE6-4063B8A63781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3947A7-19A3-4FEC-9916-AC9232015A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89B77B-9E4C-4F4B-875C-0FC4F7E9E3A4}"/>
              </a:ext>
            </a:extLst>
          </p:cNvPr>
          <p:cNvSpPr txBox="1"/>
          <p:nvPr/>
        </p:nvSpPr>
        <p:spPr>
          <a:xfrm>
            <a:off x="2889708" y="173411"/>
            <a:ext cx="6754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Known vacuum &amp; mechanical requirements of the ET’s arms</a:t>
            </a:r>
          </a:p>
        </p:txBody>
      </p:sp>
      <p:graphicFrame>
        <p:nvGraphicFramePr>
          <p:cNvPr id="6" name="Table 3">
            <a:extLst>
              <a:ext uri="{FF2B5EF4-FFF2-40B4-BE49-F238E27FC236}">
                <a16:creationId xmlns:a16="http://schemas.microsoft.com/office/drawing/2014/main" id="{C184BB51-45F8-4847-B1EB-406B447F8F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501217"/>
              </p:ext>
            </p:extLst>
          </p:nvPr>
        </p:nvGraphicFramePr>
        <p:xfrm>
          <a:off x="840261" y="711428"/>
          <a:ext cx="10387914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0697">
                  <a:extLst>
                    <a:ext uri="{9D8B030D-6E8A-4147-A177-3AD203B41FA5}">
                      <a16:colId xmlns:a16="http://schemas.microsoft.com/office/drawing/2014/main" val="1659113999"/>
                    </a:ext>
                  </a:extLst>
                </a:gridCol>
                <a:gridCol w="2427298">
                  <a:extLst>
                    <a:ext uri="{9D8B030D-6E8A-4147-A177-3AD203B41FA5}">
                      <a16:colId xmlns:a16="http://schemas.microsoft.com/office/drawing/2014/main" val="227001670"/>
                    </a:ext>
                  </a:extLst>
                </a:gridCol>
                <a:gridCol w="3509919">
                  <a:extLst>
                    <a:ext uri="{9D8B030D-6E8A-4147-A177-3AD203B41FA5}">
                      <a16:colId xmlns:a16="http://schemas.microsoft.com/office/drawing/2014/main" val="600358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493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Pipe diameter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Exact value not yet decided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346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Total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≈120 km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 arms of 10 km, 4 pipes per arm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557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Hydrogen partial pressure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order of 10</a:t>
                      </a:r>
                      <a:r>
                        <a:rPr lang="en-GB" baseline="30000" dirty="0"/>
                        <a:t>-10</a:t>
                      </a:r>
                      <a:r>
                        <a:rPr lang="en-GB" dirty="0"/>
                        <a:t> mbar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672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Water vapour partial pressure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&lt; 5x10</a:t>
                      </a:r>
                      <a:r>
                        <a:rPr lang="en-GB" baseline="30000" dirty="0"/>
                        <a:t>-11</a:t>
                      </a:r>
                      <a:r>
                        <a:rPr lang="en-GB" dirty="0"/>
                        <a:t> mbar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8501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Hydrocarbon partial pressures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&lt; 10</a:t>
                      </a:r>
                      <a:r>
                        <a:rPr lang="en-GB" baseline="30000" dirty="0"/>
                        <a:t>-14</a:t>
                      </a:r>
                      <a:r>
                        <a:rPr lang="en-GB" dirty="0"/>
                        <a:t> mbar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994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Lifetime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889687"/>
                  </a:ext>
                </a:extLst>
              </a:tr>
            </a:tbl>
          </a:graphicData>
        </a:graphic>
      </p:graphicFrame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E9643BBE-B20F-4F29-ACE7-24B5321ED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1408" y="3743662"/>
            <a:ext cx="2952328" cy="2302816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686F48C1-615A-4AC8-BA38-333770975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4" y="3801454"/>
            <a:ext cx="4206490" cy="234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30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0D9478-426A-4000-9518-D65D0B9A0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A10323-F182-4F85-BC51-ADF5661CD4B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BAB4C-76BF-4593-9D5A-6E0709697F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88AAE7-45A3-41EB-96C2-721BF184A6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9616" y="332656"/>
            <a:ext cx="7149305" cy="584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09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524032-4D36-4E24-AA6C-1E931B3E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76C1B-E7C5-4DD0-AC7A-24D393707D9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DFE584-8164-461A-BE40-B81D9D199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EEFD19-5631-49B2-990B-69A3FEE690EB}"/>
              </a:ext>
            </a:extLst>
          </p:cNvPr>
          <p:cNvSpPr txBox="1"/>
          <p:nvPr/>
        </p:nvSpPr>
        <p:spPr>
          <a:xfrm>
            <a:off x="4871864" y="53822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The baseline (VIRGO)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A1B428-1317-49C9-9CEA-52885F11E732}"/>
              </a:ext>
            </a:extLst>
          </p:cNvPr>
          <p:cNvSpPr txBox="1"/>
          <p:nvPr/>
        </p:nvSpPr>
        <p:spPr>
          <a:xfrm>
            <a:off x="695400" y="1412776"/>
            <a:ext cx="11093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Material</a:t>
            </a:r>
            <a:r>
              <a:rPr lang="en-GB" dirty="0"/>
              <a:t>: AISI-304L, 4-mm cold rolled sheets, solution annealed, surface finish 2B (EN1.4307 by </a:t>
            </a:r>
            <a:r>
              <a:rPr lang="en-GB" dirty="0" err="1"/>
              <a:t>Avesta</a:t>
            </a:r>
            <a:r>
              <a:rPr lang="en-GB" dirty="0"/>
              <a:t>), ring reinforced, modules 15-m long, 1.2-m diameter</a:t>
            </a:r>
          </a:p>
          <a:p>
            <a:endParaRPr lang="en-GB" dirty="0"/>
          </a:p>
          <a:p>
            <a:r>
              <a:rPr lang="en-GB" b="1" dirty="0"/>
              <a:t>Production rate</a:t>
            </a:r>
            <a:r>
              <a:rPr lang="en-GB" dirty="0"/>
              <a:t>: 1 module per day, made of 3 consecutive cylinders and an hydroformed bellow</a:t>
            </a:r>
          </a:p>
          <a:p>
            <a:endParaRPr lang="en-GB" dirty="0"/>
          </a:p>
          <a:p>
            <a:r>
              <a:rPr lang="en-GB" b="1" dirty="0"/>
              <a:t>Total number of modules</a:t>
            </a:r>
            <a:r>
              <a:rPr lang="en-GB" dirty="0"/>
              <a:t>: 404 (for ET 20 times more are needed)</a:t>
            </a:r>
          </a:p>
          <a:p>
            <a:endParaRPr lang="en-GB" dirty="0"/>
          </a:p>
          <a:p>
            <a:r>
              <a:rPr lang="en-GB" b="1" dirty="0"/>
              <a:t>Degassing treatment</a:t>
            </a:r>
            <a:r>
              <a:rPr lang="en-GB" dirty="0"/>
              <a:t>: air firing 400°C for 72 hours (4 modules per treatment)</a:t>
            </a:r>
          </a:p>
          <a:p>
            <a:endParaRPr lang="en-GB" dirty="0"/>
          </a:p>
          <a:p>
            <a:r>
              <a:rPr lang="en-GB" b="1" dirty="0"/>
              <a:t>Bakeout</a:t>
            </a:r>
            <a:r>
              <a:rPr lang="en-GB" dirty="0"/>
              <a:t>: 150°C for 1 week, Joule effect (2000 A)</a:t>
            </a:r>
          </a:p>
          <a:p>
            <a:endParaRPr lang="en-GB" dirty="0"/>
          </a:p>
          <a:p>
            <a:r>
              <a:rPr lang="en-GB" b="1" dirty="0"/>
              <a:t>Hydrogen outgassing rate</a:t>
            </a:r>
            <a:r>
              <a:rPr lang="en-GB" dirty="0"/>
              <a:t>: less than 5x10</a:t>
            </a:r>
            <a:r>
              <a:rPr lang="en-GB" baseline="30000" dirty="0"/>
              <a:t>-14</a:t>
            </a:r>
            <a:r>
              <a:rPr lang="en-GB" dirty="0"/>
              <a:t> mbar.l.s</a:t>
            </a:r>
            <a:r>
              <a:rPr lang="en-GB" baseline="30000" dirty="0"/>
              <a:t>-1</a:t>
            </a:r>
            <a:r>
              <a:rPr lang="en-GB" dirty="0"/>
              <a:t>.cm</a:t>
            </a:r>
            <a:r>
              <a:rPr lang="en-GB" baseline="30000" dirty="0"/>
              <a:t>-2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31134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D6799F-2041-45BB-9D68-7C8BB4711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0293" y="722886"/>
            <a:ext cx="8131414" cy="58750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3127C6-54B2-42E7-A936-7913DD8FADB3}"/>
              </a:ext>
            </a:extLst>
          </p:cNvPr>
          <p:cNvSpPr txBox="1"/>
          <p:nvPr/>
        </p:nvSpPr>
        <p:spPr>
          <a:xfrm>
            <a:off x="4871864" y="53822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The baseline (VIRGO)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848455-4473-42AA-A725-8DD3D79AB749}"/>
              </a:ext>
            </a:extLst>
          </p:cNvPr>
          <p:cNvSpPr txBox="1"/>
          <p:nvPr/>
        </p:nvSpPr>
        <p:spPr>
          <a:xfrm>
            <a:off x="263352" y="4005064"/>
            <a:ext cx="265463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i="1" dirty="0"/>
              <a:t>Courtesy of A. Pasqualetti</a:t>
            </a:r>
          </a:p>
        </p:txBody>
      </p:sp>
    </p:spTree>
    <p:extLst>
      <p:ext uri="{BB962C8B-B14F-4D97-AF65-F5344CB8AC3E}">
        <p14:creationId xmlns:p14="http://schemas.microsoft.com/office/powerpoint/2010/main" val="2141820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524032-4D36-4E24-AA6C-1E931B3E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76C1B-E7C5-4DD0-AC7A-24D393707D9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DFE584-8164-461A-BE40-B81D9D199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EEFD19-5631-49B2-990B-69A3FEE690EB}"/>
              </a:ext>
            </a:extLst>
          </p:cNvPr>
          <p:cNvSpPr txBox="1"/>
          <p:nvPr/>
        </p:nvSpPr>
        <p:spPr>
          <a:xfrm>
            <a:off x="4151784" y="530799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Other technical solutions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A1B428-1317-49C9-9CEA-52885F11E732}"/>
              </a:ext>
            </a:extLst>
          </p:cNvPr>
          <p:cNvSpPr txBox="1"/>
          <p:nvPr/>
        </p:nvSpPr>
        <p:spPr>
          <a:xfrm>
            <a:off x="695400" y="1340768"/>
            <a:ext cx="1109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Other technical solutions </a:t>
            </a:r>
            <a:r>
              <a:rPr lang="en-GB" dirty="0"/>
              <a:t>will be investigated only with the well-defined objective of reducing the overall costs with respect to the baseline, while fulfilling the required performance.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010B30-422E-4B09-8932-058475C132BC}"/>
              </a:ext>
            </a:extLst>
          </p:cNvPr>
          <p:cNvSpPr txBox="1"/>
          <p:nvPr/>
        </p:nvSpPr>
        <p:spPr>
          <a:xfrm>
            <a:off x="839416" y="2420888"/>
            <a:ext cx="10949384" cy="20154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Examples are:</a:t>
            </a:r>
          </a:p>
          <a:p>
            <a:pPr algn="just"/>
            <a:endParaRPr lang="en-GB" sz="1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Corrugated stainless steel pipes.</a:t>
            </a:r>
          </a:p>
          <a:p>
            <a:pPr marL="342900" lvl="0" indent="-342900" algn="just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Use of less expensive materials, for example mild steels and ferritic stainless steels.</a:t>
            </a:r>
          </a:p>
          <a:p>
            <a:pPr marL="342900" indent="-342900" algn="just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Use of coatings and/or surface treatments to avoid bakeout.</a:t>
            </a:r>
          </a:p>
          <a:p>
            <a:pPr marL="342900" lvl="0" indent="-342900" algn="just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GB" sz="1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6206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524032-4D36-4E24-AA6C-1E931B3E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76C1B-E7C5-4DD0-AC7A-24D393707D9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DFE584-8164-461A-BE40-B81D9D199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Paolo Chiggiato | </a:t>
            </a:r>
            <a:r>
              <a:rPr lang="en-US" dirty="0" err="1"/>
              <a:t>Nikhef</a:t>
            </a:r>
            <a:r>
              <a:rPr lang="en-US" dirty="0"/>
              <a:t>-INFN-CERN kick-off meeting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EEFD19-5631-49B2-990B-69A3FEE690EB}"/>
              </a:ext>
            </a:extLst>
          </p:cNvPr>
          <p:cNvSpPr txBox="1"/>
          <p:nvPr/>
        </p:nvSpPr>
        <p:spPr>
          <a:xfrm>
            <a:off x="5310726" y="538220"/>
            <a:ext cx="1570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Pilot sector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A1B428-1317-49C9-9CEA-52885F11E732}"/>
              </a:ext>
            </a:extLst>
          </p:cNvPr>
          <p:cNvSpPr txBox="1"/>
          <p:nvPr/>
        </p:nvSpPr>
        <p:spPr>
          <a:xfrm>
            <a:off x="650139" y="994295"/>
            <a:ext cx="111082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</a:t>
            </a:r>
            <a:r>
              <a:rPr lang="en-GB" b="1" dirty="0"/>
              <a:t>choice of beam pipes and vacuum system for the pilot sector(s) </a:t>
            </a:r>
            <a:r>
              <a:rPr lang="en-GB" dirty="0"/>
              <a:t>will be made by the ET directorate two years after the beginning of this collaboration based on the design, tests and cost analysis obtained at that time.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200202-E138-48CD-A433-947FF5D054BC}"/>
              </a:ext>
            </a:extLst>
          </p:cNvPr>
          <p:cNvSpPr txBox="1"/>
          <p:nvPr/>
        </p:nvSpPr>
        <p:spPr>
          <a:xfrm>
            <a:off x="752582" y="1917625"/>
            <a:ext cx="10949384" cy="40350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CERN will manufacture, install, and test a pilot sector 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of the selected solution for the fine-tuning of the design and the measurement of vacuum performance. The main objective will be the test of the selected design(s) at the ET scale, except for the length. </a:t>
            </a:r>
          </a:p>
          <a:p>
            <a:pPr algn="just"/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This includes:</a:t>
            </a:r>
          </a:p>
          <a:p>
            <a:pPr marL="342900" lvl="0" indent="-342900" algn="just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Supply of the vacuum pipes by the EU industry.</a:t>
            </a:r>
          </a:p>
          <a:p>
            <a:pPr marL="342900" lvl="0" indent="-342900" algn="just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Welding of pumping ports and extremity flanges.</a:t>
            </a:r>
          </a:p>
          <a:p>
            <a:pPr marL="342900" lvl="0" indent="-342900" algn="just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Real scale cleaning and its assessment by surface analysis.</a:t>
            </a:r>
          </a:p>
          <a:p>
            <a:pPr marL="342900" lvl="0" indent="-342900" algn="just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Assessment of the proposed degassing treatments.</a:t>
            </a:r>
          </a:p>
          <a:p>
            <a:pPr marL="342900" lvl="0" indent="-342900" algn="just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Test of tolerances, support stability and adjustment.</a:t>
            </a:r>
          </a:p>
          <a:p>
            <a:pPr marL="342900" lvl="0" indent="-342900" algn="just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Installation of the selected pumping system.</a:t>
            </a:r>
          </a:p>
          <a:p>
            <a:pPr marL="342900" lvl="0" indent="-342900" algn="just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Bakeout, leak tightness and ultimate pressure measurements.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649C97-67D0-466C-A5E5-41094E5B395C}"/>
              </a:ext>
            </a:extLst>
          </p:cNvPr>
          <p:cNvSpPr/>
          <p:nvPr/>
        </p:nvSpPr>
        <p:spPr>
          <a:xfrm>
            <a:off x="7804991" y="2996952"/>
            <a:ext cx="3888432" cy="244827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800" b="1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All infrastructure</a:t>
            </a:r>
            <a:r>
              <a:rPr lang="fr-CH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 for the installation of the pilot </a:t>
            </a:r>
            <a:r>
              <a:rPr lang="fr-CH" sz="1800" dirty="0" err="1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sector</a:t>
            </a:r>
            <a:r>
              <a:rPr lang="fr-CH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 are </a:t>
            </a:r>
            <a:r>
              <a:rPr lang="fr-CH" sz="1800" dirty="0" err="1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already</a:t>
            </a:r>
            <a:r>
              <a:rPr lang="fr-CH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available</a:t>
            </a:r>
            <a:r>
              <a:rPr lang="fr-CH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 at</a:t>
            </a:r>
            <a:r>
              <a:rPr lang="fr-CH" sz="1800" b="1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 </a:t>
            </a:r>
            <a:r>
              <a:rPr lang="fr-CH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CERN, </a:t>
            </a:r>
            <a:r>
              <a:rPr lang="fr-CH" sz="1800" dirty="0" err="1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including</a:t>
            </a:r>
            <a:r>
              <a:rPr lang="fr-CH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metrology</a:t>
            </a:r>
            <a:r>
              <a:rPr lang="fr-CH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 and handling, </a:t>
            </a:r>
            <a:r>
              <a:rPr lang="fr-CH" sz="1800" dirty="0" err="1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without</a:t>
            </a:r>
            <a:r>
              <a:rPr lang="fr-CH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 a </a:t>
            </a:r>
            <a:r>
              <a:rPr lang="fr-CH" sz="1800" dirty="0" err="1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significant</a:t>
            </a:r>
            <a:r>
              <a:rPr lang="fr-CH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investment</a:t>
            </a:r>
            <a:r>
              <a:rPr lang="fr-CH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. </a:t>
            </a:r>
          </a:p>
          <a:p>
            <a:endParaRPr lang="fr-CH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r>
              <a:rPr lang="fr-CH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This </a:t>
            </a:r>
            <a:r>
              <a:rPr lang="fr-CH" sz="1800" dirty="0" err="1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is</a:t>
            </a:r>
            <a:r>
              <a:rPr lang="fr-CH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 an </a:t>
            </a:r>
            <a:r>
              <a:rPr lang="fr-CH" sz="1800" b="1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asset for ET</a:t>
            </a:r>
            <a:r>
              <a:rPr lang="fr-CH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, in addition to the </a:t>
            </a:r>
            <a:r>
              <a:rPr lang="fr-CH" sz="1800" dirty="0" err="1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presence</a:t>
            </a:r>
            <a:r>
              <a:rPr lang="fr-CH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 of experts.</a:t>
            </a:r>
            <a:endParaRPr lang="en-GB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9210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524032-4D36-4E24-AA6C-1E931B3E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76C1B-E7C5-4DD0-AC7A-24D393707D9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DFE584-8164-461A-BE40-B81D9D199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EEFD19-5631-49B2-990B-69A3FEE690EB}"/>
              </a:ext>
            </a:extLst>
          </p:cNvPr>
          <p:cNvSpPr txBox="1"/>
          <p:nvPr/>
        </p:nvSpPr>
        <p:spPr>
          <a:xfrm>
            <a:off x="4662654" y="353554"/>
            <a:ext cx="2866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Technical design report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A1B428-1317-49C9-9CEA-52885F11E732}"/>
              </a:ext>
            </a:extLst>
          </p:cNvPr>
          <p:cNvSpPr txBox="1"/>
          <p:nvPr/>
        </p:nvSpPr>
        <p:spPr>
          <a:xfrm>
            <a:off x="695400" y="1412776"/>
            <a:ext cx="11093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TDR will be the </a:t>
            </a:r>
            <a:r>
              <a:rPr lang="en-GB" b="1" dirty="0"/>
              <a:t>main outcome </a:t>
            </a:r>
            <a:r>
              <a:rPr lang="en-GB" dirty="0"/>
              <a:t>of this contribution. </a:t>
            </a:r>
          </a:p>
          <a:p>
            <a:endParaRPr lang="en-GB" dirty="0"/>
          </a:p>
          <a:p>
            <a:r>
              <a:rPr lang="en-GB" dirty="0"/>
              <a:t>The TDR will include manufacturing, post-production treatments, installation, and commissioning procedures. </a:t>
            </a:r>
          </a:p>
          <a:p>
            <a:endParaRPr lang="en-GB" dirty="0"/>
          </a:p>
          <a:p>
            <a:r>
              <a:rPr lang="en-GB" dirty="0"/>
              <a:t>The interfaces with the tunnel infrastructures and services will also be included in the TDR. </a:t>
            </a:r>
          </a:p>
          <a:p>
            <a:endParaRPr lang="en-GB" dirty="0"/>
          </a:p>
          <a:p>
            <a:r>
              <a:rPr lang="en-GB" dirty="0"/>
              <a:t>It will contain the manufacturing drawings necessary for the prototypes and the integration with the other vacuum systems (towers and cryogenic traps).</a:t>
            </a:r>
          </a:p>
        </p:txBody>
      </p:sp>
    </p:spTree>
    <p:extLst>
      <p:ext uri="{BB962C8B-B14F-4D97-AF65-F5344CB8AC3E}">
        <p14:creationId xmlns:p14="http://schemas.microsoft.com/office/powerpoint/2010/main" val="3603178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524032-4D36-4E24-AA6C-1E931B3E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76C1B-E7C5-4DD0-AC7A-24D393707D9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DFE584-8164-461A-BE40-B81D9D199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EEFD19-5631-49B2-990B-69A3FEE690EB}"/>
              </a:ext>
            </a:extLst>
          </p:cNvPr>
          <p:cNvSpPr txBox="1"/>
          <p:nvPr/>
        </p:nvSpPr>
        <p:spPr>
          <a:xfrm>
            <a:off x="4259262" y="353554"/>
            <a:ext cx="3636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Contacts with Cosmic Explorer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A1B428-1317-49C9-9CEA-52885F11E732}"/>
              </a:ext>
            </a:extLst>
          </p:cNvPr>
          <p:cNvSpPr txBox="1"/>
          <p:nvPr/>
        </p:nvSpPr>
        <p:spPr>
          <a:xfrm>
            <a:off x="407368" y="2065583"/>
            <a:ext cx="11640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CERN will ensure the </a:t>
            </a:r>
            <a:r>
              <a:rPr lang="en-GB" b="1" dirty="0"/>
              <a:t>link with the CE vacuum technology </a:t>
            </a:r>
            <a:r>
              <a:rPr lang="en-GB" dirty="0"/>
              <a:t>community. </a:t>
            </a:r>
          </a:p>
          <a:p>
            <a:endParaRPr lang="en-GB" dirty="0"/>
          </a:p>
          <a:p>
            <a:r>
              <a:rPr lang="en-GB" dirty="0"/>
              <a:t>Experimental data, results, and progress will be openly shared in </a:t>
            </a:r>
            <a:r>
              <a:rPr lang="en-GB" b="1" dirty="0"/>
              <a:t>regular meetings</a:t>
            </a:r>
            <a:r>
              <a:rPr lang="en-GB" dirty="0"/>
              <a:t>. </a:t>
            </a:r>
          </a:p>
          <a:p>
            <a:endParaRPr lang="en-GB" dirty="0"/>
          </a:p>
          <a:p>
            <a:r>
              <a:rPr lang="en-GB" dirty="0"/>
              <a:t>Such contacts will have the positive effect of </a:t>
            </a:r>
            <a:r>
              <a:rPr lang="en-GB" b="1" dirty="0"/>
              <a:t>cross-fertilisation and peer review </a:t>
            </a:r>
            <a:r>
              <a:rPr lang="en-GB" dirty="0"/>
              <a:t>between the two communities.</a:t>
            </a:r>
          </a:p>
        </p:txBody>
      </p:sp>
    </p:spTree>
    <p:extLst>
      <p:ext uri="{BB962C8B-B14F-4D97-AF65-F5344CB8AC3E}">
        <p14:creationId xmlns:p14="http://schemas.microsoft.com/office/powerpoint/2010/main" val="3727573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524032-4D36-4E24-AA6C-1E931B3E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76C1B-E7C5-4DD0-AC7A-24D393707D9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DFE584-8164-461A-BE40-B81D9D199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EEFD19-5631-49B2-990B-69A3FEE690EB}"/>
              </a:ext>
            </a:extLst>
          </p:cNvPr>
          <p:cNvSpPr txBox="1"/>
          <p:nvPr/>
        </p:nvSpPr>
        <p:spPr>
          <a:xfrm>
            <a:off x="4511824" y="353554"/>
            <a:ext cx="2664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Personnel &amp; Material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A1B428-1317-49C9-9CEA-52885F11E732}"/>
              </a:ext>
            </a:extLst>
          </p:cNvPr>
          <p:cNvSpPr txBox="1"/>
          <p:nvPr/>
        </p:nvSpPr>
        <p:spPr>
          <a:xfrm>
            <a:off x="407368" y="2065583"/>
            <a:ext cx="116406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the frame of the </a:t>
            </a:r>
            <a:r>
              <a:rPr lang="en-GB" dirty="0" err="1"/>
              <a:t>Nikhef</a:t>
            </a:r>
            <a:r>
              <a:rPr lang="en-GB" dirty="0"/>
              <a:t>-INFN-CERN agreement, </a:t>
            </a:r>
            <a:r>
              <a:rPr lang="en-GB" b="1" dirty="0"/>
              <a:t>two full-time CERN staff </a:t>
            </a:r>
            <a:r>
              <a:rPr lang="en-GB" dirty="0"/>
              <a:t>and </a:t>
            </a:r>
            <a:r>
              <a:rPr lang="en-GB" b="1" dirty="0"/>
              <a:t>two CERN fellows </a:t>
            </a:r>
            <a:r>
              <a:rPr lang="en-GB" dirty="0"/>
              <a:t>are dedicated to the project for three years.</a:t>
            </a:r>
          </a:p>
          <a:p>
            <a:endParaRPr lang="en-GB" dirty="0"/>
          </a:p>
          <a:p>
            <a:r>
              <a:rPr lang="en-GB" dirty="0"/>
              <a:t>Material costs up to 200 </a:t>
            </a:r>
            <a:r>
              <a:rPr lang="en-GB" dirty="0" err="1"/>
              <a:t>kCHF</a:t>
            </a:r>
            <a:r>
              <a:rPr lang="en-GB" dirty="0"/>
              <a:t> are considered in the agreement.</a:t>
            </a:r>
          </a:p>
          <a:p>
            <a:endParaRPr lang="en-GB" dirty="0"/>
          </a:p>
          <a:p>
            <a:r>
              <a:rPr lang="en-GB" dirty="0"/>
              <a:t>Additional resources are welcome.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63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12775" y="2276872"/>
            <a:ext cx="11376025" cy="1651100"/>
          </a:xfrm>
        </p:spPr>
        <p:txBody>
          <a:bodyPr/>
          <a:lstStyle/>
          <a:p>
            <a:pPr algn="ctr"/>
            <a:r>
              <a:rPr lang="en-GB" dirty="0" err="1"/>
              <a:t>Nikhef</a:t>
            </a:r>
            <a:r>
              <a:rPr lang="en-GB" dirty="0"/>
              <a:t>-INFN-CERN kick-off meeting</a:t>
            </a:r>
            <a:br>
              <a:rPr lang="en-GB" dirty="0"/>
            </a:br>
            <a:br>
              <a:rPr lang="en-GB" dirty="0"/>
            </a:br>
            <a:r>
              <a:rPr lang="en-GB" dirty="0"/>
              <a:t>Vacuum system of the ET’s arms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B03E49-7BE2-4E86-8713-E44934F6D4C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6B647-83B6-496A-8D79-E6829509CB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EEBF70-A4BA-4434-B49B-7A23238D6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58"/>
    </mc:Choice>
    <mc:Fallback xmlns="">
      <p:transition spd="slow" advTm="1165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414F7F-02CF-4BF3-84A9-8F5120025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812018-B680-4CCD-B9E0-E89B063E5AB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99685D-8FCE-413F-BB35-6DED242BB1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975FEB-2CF6-4F96-9A0A-0955A8A46C29}"/>
              </a:ext>
            </a:extLst>
          </p:cNvPr>
          <p:cNvSpPr txBox="1"/>
          <p:nvPr/>
        </p:nvSpPr>
        <p:spPr>
          <a:xfrm rot="19290310">
            <a:off x="484211" y="4360522"/>
            <a:ext cx="3159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Work-Breakdown Structure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B1FE33C-572C-4037-BD28-384FF3428867}"/>
              </a:ext>
            </a:extLst>
          </p:cNvPr>
          <p:cNvSpPr/>
          <p:nvPr/>
        </p:nvSpPr>
        <p:spPr>
          <a:xfrm>
            <a:off x="214444" y="277377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WP1: </a:t>
            </a:r>
            <a:r>
              <a:rPr lang="en-GB" b="1" dirty="0"/>
              <a:t>engineering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7EEF0A0-62EF-4046-961E-75087425F72B}"/>
              </a:ext>
            </a:extLst>
          </p:cNvPr>
          <p:cNvSpPr/>
          <p:nvPr/>
        </p:nvSpPr>
        <p:spPr>
          <a:xfrm>
            <a:off x="2179168" y="256782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WP2: </a:t>
            </a:r>
          </a:p>
          <a:p>
            <a:pPr algn="ctr"/>
            <a:r>
              <a:rPr lang="en-GB" b="1" dirty="0"/>
              <a:t>production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6A224B5-6FE5-4101-A635-37A55A33F264}"/>
              </a:ext>
            </a:extLst>
          </p:cNvPr>
          <p:cNvSpPr/>
          <p:nvPr/>
        </p:nvSpPr>
        <p:spPr>
          <a:xfrm>
            <a:off x="4143892" y="256782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WP3: </a:t>
            </a:r>
          </a:p>
          <a:p>
            <a:pPr algn="ctr"/>
            <a:r>
              <a:rPr lang="en-GB" b="1" dirty="0"/>
              <a:t>treatments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663E818-F05A-4565-B2BF-43DA23F73F2D}"/>
              </a:ext>
            </a:extLst>
          </p:cNvPr>
          <p:cNvSpPr/>
          <p:nvPr/>
        </p:nvSpPr>
        <p:spPr>
          <a:xfrm>
            <a:off x="6149805" y="256782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WP4: </a:t>
            </a:r>
          </a:p>
          <a:p>
            <a:pPr algn="ctr"/>
            <a:r>
              <a:rPr lang="en-GB" b="1" dirty="0"/>
              <a:t>transport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58D0140-8C01-4818-9D2E-5DFB4FA601FC}"/>
              </a:ext>
            </a:extLst>
          </p:cNvPr>
          <p:cNvSpPr/>
          <p:nvPr/>
        </p:nvSpPr>
        <p:spPr>
          <a:xfrm>
            <a:off x="8114529" y="236187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WP5: </a:t>
            </a:r>
          </a:p>
          <a:p>
            <a:pPr algn="ctr"/>
            <a:r>
              <a:rPr lang="en-GB" b="1" dirty="0"/>
              <a:t>installation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34B0094-1BF2-4FE7-A9B8-5D4C9CAF5609}"/>
              </a:ext>
            </a:extLst>
          </p:cNvPr>
          <p:cNvSpPr/>
          <p:nvPr/>
        </p:nvSpPr>
        <p:spPr>
          <a:xfrm>
            <a:off x="10079253" y="236187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WP6: </a:t>
            </a:r>
          </a:p>
          <a:p>
            <a:pPr algn="ctr"/>
            <a:r>
              <a:rPr lang="en-GB" b="1" dirty="0"/>
              <a:t>vacuum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2752F9E-8113-45C5-B7AC-EADB052995DE}"/>
              </a:ext>
            </a:extLst>
          </p:cNvPr>
          <p:cNvSpPr/>
          <p:nvPr/>
        </p:nvSpPr>
        <p:spPr>
          <a:xfrm>
            <a:off x="214444" y="1088804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Design and engineering of the vacuum chamber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FB79422-7D98-49CF-9418-CF38DD82EAAC}"/>
              </a:ext>
            </a:extLst>
          </p:cNvPr>
          <p:cNvSpPr/>
          <p:nvPr/>
        </p:nvSpPr>
        <p:spPr>
          <a:xfrm>
            <a:off x="2199762" y="1088804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Choice of materials and manufacturing technology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D11D424-D9E1-44FB-9C3C-BFF1826E845C}"/>
              </a:ext>
            </a:extLst>
          </p:cNvPr>
          <p:cNvSpPr/>
          <p:nvPr/>
        </p:nvSpPr>
        <p:spPr>
          <a:xfrm>
            <a:off x="4185081" y="1088804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Choice of post-manufacturing treatments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E549B94-6AE3-43E4-B046-AFE51E7C187E}"/>
              </a:ext>
            </a:extLst>
          </p:cNvPr>
          <p:cNvSpPr/>
          <p:nvPr/>
        </p:nvSpPr>
        <p:spPr>
          <a:xfrm>
            <a:off x="6149805" y="1088804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Handling and logistics 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AEC05BA-D6FE-4EF9-8936-C8F3A73823F4}"/>
              </a:ext>
            </a:extLst>
          </p:cNvPr>
          <p:cNvSpPr/>
          <p:nvPr/>
        </p:nvSpPr>
        <p:spPr>
          <a:xfrm>
            <a:off x="8114529" y="1088804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Installation procedure and interface with other systems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3936AD8-B18C-41D8-B1C9-DFA154AC294A}"/>
              </a:ext>
            </a:extLst>
          </p:cNvPr>
          <p:cNvSpPr/>
          <p:nvPr/>
        </p:nvSpPr>
        <p:spPr>
          <a:xfrm>
            <a:off x="10079253" y="1088804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Choice of vacuum pumps and valves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7033440-94AE-4690-A4C3-EDC2ADBDE1B2}"/>
              </a:ext>
            </a:extLst>
          </p:cNvPr>
          <p:cNvSpPr/>
          <p:nvPr/>
        </p:nvSpPr>
        <p:spPr>
          <a:xfrm>
            <a:off x="4109802" y="3364512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WP7:</a:t>
            </a:r>
          </a:p>
          <a:p>
            <a:pPr algn="ctr"/>
            <a:r>
              <a:rPr lang="en-GB" b="1" dirty="0"/>
              <a:t>prototyping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901E56B-84BA-4384-AABC-B3EA8F193AE6}"/>
              </a:ext>
            </a:extLst>
          </p:cNvPr>
          <p:cNvSpPr/>
          <p:nvPr/>
        </p:nvSpPr>
        <p:spPr>
          <a:xfrm>
            <a:off x="4109802" y="4175939"/>
            <a:ext cx="1849395" cy="1917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Installation and test of a pilot sector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EE26259-D958-43B7-B6AC-710D650B50CB}"/>
              </a:ext>
            </a:extLst>
          </p:cNvPr>
          <p:cNvSpPr/>
          <p:nvPr/>
        </p:nvSpPr>
        <p:spPr>
          <a:xfrm>
            <a:off x="6149805" y="3364512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WP8:</a:t>
            </a:r>
          </a:p>
          <a:p>
            <a:pPr algn="ctr"/>
            <a:r>
              <a:rPr lang="en-GB" b="1" dirty="0"/>
              <a:t>coordination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FD91831-D779-4358-A8EC-2593BFFCC73C}"/>
              </a:ext>
            </a:extLst>
          </p:cNvPr>
          <p:cNvSpPr/>
          <p:nvPr/>
        </p:nvSpPr>
        <p:spPr>
          <a:xfrm>
            <a:off x="6149805" y="4175939"/>
            <a:ext cx="1849395" cy="1917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Coordination of the different work packages and contribution of collaborators</a:t>
            </a:r>
          </a:p>
        </p:txBody>
      </p:sp>
    </p:spTree>
    <p:extLst>
      <p:ext uri="{BB962C8B-B14F-4D97-AF65-F5344CB8AC3E}">
        <p14:creationId xmlns:p14="http://schemas.microsoft.com/office/powerpoint/2010/main" val="11492933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97075F-84BF-4D2F-A3B6-08357FBF0513}"/>
              </a:ext>
            </a:extLst>
          </p:cNvPr>
          <p:cNvSpPr txBox="1"/>
          <p:nvPr/>
        </p:nvSpPr>
        <p:spPr>
          <a:xfrm>
            <a:off x="4407243" y="263611"/>
            <a:ext cx="3809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Work-Breakdown Structure: WP1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A8BEF6A-A15D-4D86-A80D-A32F4C63BD13}"/>
              </a:ext>
            </a:extLst>
          </p:cNvPr>
          <p:cNvSpPr/>
          <p:nvPr/>
        </p:nvSpPr>
        <p:spPr>
          <a:xfrm>
            <a:off x="411892" y="2780269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Design and engineering of the vacuum chamber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B593EE-264D-4FB3-897A-EBFE5C31CC19}"/>
              </a:ext>
            </a:extLst>
          </p:cNvPr>
          <p:cNvSpPr txBox="1"/>
          <p:nvPr/>
        </p:nvSpPr>
        <p:spPr>
          <a:xfrm>
            <a:off x="2957384" y="1997839"/>
            <a:ext cx="860030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1.1 Mechanical design and stability analysis of the pipe (pipeline and corrugated).</a:t>
            </a:r>
          </a:p>
          <a:p>
            <a:endParaRPr lang="en-GB" dirty="0"/>
          </a:p>
          <a:p>
            <a:r>
              <a:rPr lang="en-GB" dirty="0"/>
              <a:t>1.2 Provide a detailed design of the supports for the two versions.</a:t>
            </a:r>
          </a:p>
          <a:p>
            <a:endParaRPr lang="en-GB" dirty="0"/>
          </a:p>
          <a:p>
            <a:r>
              <a:rPr lang="en-GB" dirty="0"/>
              <a:t>1.3 Design of the pumping modules and their interface with the main pipes.</a:t>
            </a:r>
          </a:p>
          <a:p>
            <a:endParaRPr lang="en-GB" dirty="0"/>
          </a:p>
          <a:p>
            <a:r>
              <a:rPr lang="en-GB" dirty="0"/>
              <a:t>1.4 Assessment of the thermal characteristics during bakeout and choice of thermal insulation.</a:t>
            </a:r>
          </a:p>
          <a:p>
            <a:endParaRPr lang="en-GB" dirty="0"/>
          </a:p>
          <a:p>
            <a:r>
              <a:rPr lang="en-GB" dirty="0"/>
              <a:t>1.5 Design of the baffle and their integration in the pipes.</a:t>
            </a:r>
          </a:p>
          <a:p>
            <a:endParaRPr lang="en-GB" dirty="0"/>
          </a:p>
          <a:p>
            <a:r>
              <a:rPr lang="en-GB" dirty="0"/>
              <a:t>1.6 Provide cost analysis of pipes, supports, baffle and pumping modules.</a:t>
            </a:r>
          </a:p>
          <a:p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17CD25B-3039-4257-A31B-3BECB7FCB1F5}"/>
              </a:ext>
            </a:extLst>
          </p:cNvPr>
          <p:cNvSpPr/>
          <p:nvPr/>
        </p:nvSpPr>
        <p:spPr>
          <a:xfrm>
            <a:off x="411892" y="1935891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WP1: </a:t>
            </a:r>
            <a:r>
              <a:rPr lang="en-GB" b="1" dirty="0"/>
              <a:t>engineering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193CB7EA-DA2C-46DB-A068-1114C6645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5F7B9FFD-B559-4AF4-B4DF-015EC5C9C2F2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B6FDD2EC-955A-469C-A2E9-D8B9DBFD86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965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97075F-84BF-4D2F-A3B6-08357FBF0513}"/>
              </a:ext>
            </a:extLst>
          </p:cNvPr>
          <p:cNvSpPr txBox="1"/>
          <p:nvPr/>
        </p:nvSpPr>
        <p:spPr>
          <a:xfrm rot="20354408">
            <a:off x="-154908" y="632809"/>
            <a:ext cx="3809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Work-Breakdown Structure: WP2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B593EE-264D-4FB3-897A-EBFE5C31CC19}"/>
              </a:ext>
            </a:extLst>
          </p:cNvPr>
          <p:cNvSpPr txBox="1"/>
          <p:nvPr/>
        </p:nvSpPr>
        <p:spPr>
          <a:xfrm>
            <a:off x="3431704" y="89719"/>
            <a:ext cx="8600303" cy="64633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2.1 Choice and acceptance tests of steel grade and processing for corrugated and pipeline-like vacuum chambers </a:t>
            </a:r>
          </a:p>
          <a:p>
            <a:endParaRPr lang="en-GB" dirty="0"/>
          </a:p>
          <a:p>
            <a:r>
              <a:rPr lang="en-GB" dirty="0"/>
              <a:t>2.2 Choice of raw material treatments before manufacturing</a:t>
            </a:r>
          </a:p>
          <a:p>
            <a:endParaRPr lang="en-GB" dirty="0"/>
          </a:p>
          <a:p>
            <a:r>
              <a:rPr lang="en-GB" dirty="0"/>
              <a:t>2.3 Choice and tests of manufacturing for corrugated walls and pipeline-like vacuum chambers</a:t>
            </a:r>
          </a:p>
          <a:p>
            <a:endParaRPr lang="en-GB" dirty="0"/>
          </a:p>
          <a:p>
            <a:r>
              <a:rPr lang="en-GB" dirty="0"/>
              <a:t>2.4 Methods for hydrogen degassing of materials, including precleaning if necessary.</a:t>
            </a:r>
          </a:p>
          <a:p>
            <a:endParaRPr lang="en-GB" dirty="0"/>
          </a:p>
          <a:p>
            <a:r>
              <a:rPr lang="en-GB" dirty="0"/>
              <a:t>2.5 Choice of manufacturing for the pumping module</a:t>
            </a:r>
          </a:p>
          <a:p>
            <a:endParaRPr lang="en-GB" dirty="0"/>
          </a:p>
          <a:p>
            <a:r>
              <a:rPr lang="en-GB" dirty="0"/>
              <a:t>2.6 Choice of manufacturing for the supports.</a:t>
            </a:r>
          </a:p>
          <a:p>
            <a:endParaRPr lang="en-GB" dirty="0"/>
          </a:p>
          <a:p>
            <a:r>
              <a:rPr lang="en-GB" dirty="0"/>
              <a:t>2.7 Qualification of the weld procedures for ex-situ welding.</a:t>
            </a:r>
          </a:p>
          <a:p>
            <a:endParaRPr lang="en-GB" dirty="0"/>
          </a:p>
          <a:p>
            <a:r>
              <a:rPr lang="en-GB" dirty="0"/>
              <a:t>2.8 Quality control including leak test procedure during production</a:t>
            </a:r>
          </a:p>
          <a:p>
            <a:endParaRPr lang="en-GB" dirty="0"/>
          </a:p>
          <a:p>
            <a:r>
              <a:rPr lang="en-GB" dirty="0"/>
              <a:t>2.9 Mechanical finishing and preparation for in-situ welding.</a:t>
            </a:r>
          </a:p>
          <a:p>
            <a:endParaRPr lang="en-GB" dirty="0"/>
          </a:p>
          <a:p>
            <a:r>
              <a:rPr lang="en-GB" dirty="0"/>
              <a:t>2.10 Cost assessment of manufacturing</a:t>
            </a:r>
          </a:p>
          <a:p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4D1C06B-757A-4857-A185-03D664F664F6}"/>
              </a:ext>
            </a:extLst>
          </p:cNvPr>
          <p:cNvSpPr/>
          <p:nvPr/>
        </p:nvSpPr>
        <p:spPr>
          <a:xfrm>
            <a:off x="354226" y="2615513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Choice of materials and manufacturing technology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750B721-AC33-46F9-8C46-CC6FB2FA1993}"/>
              </a:ext>
            </a:extLst>
          </p:cNvPr>
          <p:cNvSpPr/>
          <p:nvPr/>
        </p:nvSpPr>
        <p:spPr>
          <a:xfrm>
            <a:off x="354226" y="1775253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WP2: </a:t>
            </a:r>
          </a:p>
          <a:p>
            <a:pPr algn="ctr"/>
            <a:r>
              <a:rPr lang="en-GB" b="1" dirty="0"/>
              <a:t>production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9821B521-8BC3-4A0B-81C4-5B0A11A03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383608DF-7A7F-44C0-9BDD-9F951B31512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54F27D25-C6BF-4AC7-A5B2-894C1D518B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6997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97075F-84BF-4D2F-A3B6-08357FBF0513}"/>
              </a:ext>
            </a:extLst>
          </p:cNvPr>
          <p:cNvSpPr txBox="1"/>
          <p:nvPr/>
        </p:nvSpPr>
        <p:spPr>
          <a:xfrm>
            <a:off x="4407243" y="263611"/>
            <a:ext cx="3809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Work-Breakdown Structure: WP3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B593EE-264D-4FB3-897A-EBFE5C31CC19}"/>
              </a:ext>
            </a:extLst>
          </p:cNvPr>
          <p:cNvSpPr txBox="1"/>
          <p:nvPr/>
        </p:nvSpPr>
        <p:spPr>
          <a:xfrm>
            <a:off x="3178248" y="1628800"/>
            <a:ext cx="860030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3.1 Choice of the final surface treatment for the corrugated walls.</a:t>
            </a:r>
          </a:p>
          <a:p>
            <a:endParaRPr lang="en-GB" dirty="0"/>
          </a:p>
          <a:p>
            <a:r>
              <a:rPr lang="en-GB" dirty="0"/>
              <a:t>3.2 Choice of the final surface treatments for the pipeline-like vacuum chamber.</a:t>
            </a:r>
          </a:p>
          <a:p>
            <a:endParaRPr lang="en-GB" dirty="0"/>
          </a:p>
          <a:p>
            <a:r>
              <a:rPr lang="en-GB" dirty="0"/>
              <a:t>3.3 Procedure to validate surface cleanliness. </a:t>
            </a:r>
          </a:p>
          <a:p>
            <a:endParaRPr lang="en-GB" dirty="0"/>
          </a:p>
          <a:p>
            <a:r>
              <a:rPr lang="en-GB" dirty="0"/>
              <a:t>3.4 Choice of contamination barriers and packaging after cleaning.</a:t>
            </a:r>
          </a:p>
          <a:p>
            <a:endParaRPr lang="en-GB" dirty="0"/>
          </a:p>
          <a:p>
            <a:r>
              <a:rPr lang="en-GB" dirty="0"/>
              <a:t>3.5 Measurement of the thermal insulation efficiency (for bakeout) .</a:t>
            </a:r>
          </a:p>
          <a:p>
            <a:endParaRPr lang="en-GB" dirty="0"/>
          </a:p>
          <a:p>
            <a:r>
              <a:rPr lang="en-GB" dirty="0"/>
              <a:t>3.6 Feasibility study of coatings for the reduction of water vapour outgassing. </a:t>
            </a:r>
          </a:p>
          <a:p>
            <a:endParaRPr lang="en-GB" dirty="0"/>
          </a:p>
          <a:p>
            <a:r>
              <a:rPr lang="en-GB" dirty="0"/>
              <a:t>3.7 Cost assessment of post-manufacturing treatments.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3D411B7-6474-43C8-A625-19662017A154}"/>
              </a:ext>
            </a:extLst>
          </p:cNvPr>
          <p:cNvSpPr/>
          <p:nvPr/>
        </p:nvSpPr>
        <p:spPr>
          <a:xfrm>
            <a:off x="453081" y="2656702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Choice of post-manufacturing treatments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87D16BB-E42D-460B-BC52-D972973FFB4E}"/>
              </a:ext>
            </a:extLst>
          </p:cNvPr>
          <p:cNvSpPr/>
          <p:nvPr/>
        </p:nvSpPr>
        <p:spPr>
          <a:xfrm>
            <a:off x="453081" y="1816442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WP3: </a:t>
            </a:r>
          </a:p>
          <a:p>
            <a:pPr algn="ctr"/>
            <a:r>
              <a:rPr lang="en-GB" b="1" dirty="0"/>
              <a:t>treatments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DC813881-F98B-4A27-92B4-F2591E3AD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62DAE735-E694-4C18-A3C8-4CE5BF6286F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3CA323DE-8F3F-4DC3-B8C5-481C8B7818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5859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97075F-84BF-4D2F-A3B6-08357FBF0513}"/>
              </a:ext>
            </a:extLst>
          </p:cNvPr>
          <p:cNvSpPr txBox="1"/>
          <p:nvPr/>
        </p:nvSpPr>
        <p:spPr>
          <a:xfrm>
            <a:off x="4407243" y="263611"/>
            <a:ext cx="3809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Work-Breakdown Structure: WP4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B593EE-264D-4FB3-897A-EBFE5C31CC19}"/>
              </a:ext>
            </a:extLst>
          </p:cNvPr>
          <p:cNvSpPr txBox="1"/>
          <p:nvPr/>
        </p:nvSpPr>
        <p:spPr>
          <a:xfrm>
            <a:off x="3071664" y="1628800"/>
            <a:ext cx="860030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4.1 Maximum length and weight for transport and handling.</a:t>
            </a:r>
          </a:p>
          <a:p>
            <a:endParaRPr lang="en-GB" dirty="0"/>
          </a:p>
          <a:p>
            <a:r>
              <a:rPr lang="en-GB" dirty="0"/>
              <a:t>4.2 Transport and handling procedures for pipes on road, on surface and in underground tunnels. </a:t>
            </a:r>
          </a:p>
          <a:p>
            <a:endParaRPr lang="en-GB" dirty="0"/>
          </a:p>
          <a:p>
            <a:r>
              <a:rPr lang="en-GB" dirty="0"/>
              <a:t>4.3 Storage strategy at the production unit, surface cleaning plant, and at surface buildings.</a:t>
            </a:r>
          </a:p>
          <a:p>
            <a:endParaRPr lang="en-GB" dirty="0"/>
          </a:p>
          <a:p>
            <a:r>
              <a:rPr lang="en-GB" dirty="0"/>
              <a:t>4.4 Procedure for installation and bakeout sequence (access point to tunnels).</a:t>
            </a:r>
          </a:p>
          <a:p>
            <a:endParaRPr lang="en-GB" dirty="0"/>
          </a:p>
          <a:p>
            <a:r>
              <a:rPr lang="en-GB" dirty="0"/>
              <a:t>4.5 Define logistics and quantity of thermal insulation and bakeout materials.</a:t>
            </a:r>
          </a:p>
          <a:p>
            <a:endParaRPr lang="en-GB" dirty="0"/>
          </a:p>
          <a:p>
            <a:r>
              <a:rPr lang="en-GB" dirty="0"/>
              <a:t>4.6 Estimation of costs for transport, logistic and storage.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7CE8CEB-899A-4470-A5FB-19890D152B8A}"/>
              </a:ext>
            </a:extLst>
          </p:cNvPr>
          <p:cNvSpPr/>
          <p:nvPr/>
        </p:nvSpPr>
        <p:spPr>
          <a:xfrm>
            <a:off x="514863" y="2664940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Handling and logistics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4047C58-2F7C-4948-A8EC-2802C1D4042E}"/>
              </a:ext>
            </a:extLst>
          </p:cNvPr>
          <p:cNvSpPr/>
          <p:nvPr/>
        </p:nvSpPr>
        <p:spPr>
          <a:xfrm>
            <a:off x="514863" y="1832918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WP4: </a:t>
            </a:r>
          </a:p>
          <a:p>
            <a:pPr algn="ctr"/>
            <a:r>
              <a:rPr lang="en-GB" b="1" dirty="0"/>
              <a:t>transport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C592059-D9F4-42EB-83F7-D87D0C0F9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B2F17B2D-59B6-457B-ABCB-2062003E7E7D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D53B0E51-3286-41EE-AA27-BE9D641FA5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3017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97075F-84BF-4D2F-A3B6-08357FBF0513}"/>
              </a:ext>
            </a:extLst>
          </p:cNvPr>
          <p:cNvSpPr txBox="1"/>
          <p:nvPr/>
        </p:nvSpPr>
        <p:spPr>
          <a:xfrm>
            <a:off x="4407243" y="263611"/>
            <a:ext cx="3809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Work-Breakdown Structure: WP5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B593EE-264D-4FB3-897A-EBFE5C31CC19}"/>
              </a:ext>
            </a:extLst>
          </p:cNvPr>
          <p:cNvSpPr txBox="1"/>
          <p:nvPr/>
        </p:nvSpPr>
        <p:spPr>
          <a:xfrm>
            <a:off x="3072714" y="1385324"/>
            <a:ext cx="860030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5.1 Design of tooling for assembly in the tunnel.</a:t>
            </a:r>
          </a:p>
          <a:p>
            <a:endParaRPr lang="en-GB" dirty="0"/>
          </a:p>
          <a:p>
            <a:r>
              <a:rPr lang="en-GB" dirty="0"/>
              <a:t>5.2 Procedure for alignment.</a:t>
            </a:r>
          </a:p>
          <a:p>
            <a:endParaRPr lang="en-GB" dirty="0"/>
          </a:p>
          <a:p>
            <a:r>
              <a:rPr lang="en-GB" dirty="0"/>
              <a:t>5.3 Procedure for in-situ welding.</a:t>
            </a:r>
          </a:p>
          <a:p>
            <a:endParaRPr lang="en-GB" dirty="0"/>
          </a:p>
          <a:p>
            <a:r>
              <a:rPr lang="en-GB" dirty="0"/>
              <a:t>5.4 Procedure for final leak test.</a:t>
            </a:r>
          </a:p>
          <a:p>
            <a:endParaRPr lang="en-GB" dirty="0"/>
          </a:p>
          <a:p>
            <a:r>
              <a:rPr lang="en-GB" dirty="0"/>
              <a:t>5.5 Procedure for the repairing/replacement in case of leaks or non-conformities in the phase of assembly.</a:t>
            </a:r>
          </a:p>
          <a:p>
            <a:endParaRPr lang="en-GB" dirty="0"/>
          </a:p>
          <a:p>
            <a:r>
              <a:rPr lang="en-GB" dirty="0"/>
              <a:t>5.6 In-situ bakeout methods, equipment and procedure.</a:t>
            </a:r>
          </a:p>
          <a:p>
            <a:endParaRPr lang="en-GB" dirty="0"/>
          </a:p>
          <a:p>
            <a:r>
              <a:rPr lang="en-GB" dirty="0"/>
              <a:t>5.7 Constraints from and impact on the other systems in the phase of installation.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8C695E4-03FD-425B-8565-91B73E435C5D}"/>
              </a:ext>
            </a:extLst>
          </p:cNvPr>
          <p:cNvSpPr/>
          <p:nvPr/>
        </p:nvSpPr>
        <p:spPr>
          <a:xfrm>
            <a:off x="518983" y="2615512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Installation procedure and interface with other systems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15C73C3-AB7D-424A-BC5C-E900230A3E0A}"/>
              </a:ext>
            </a:extLst>
          </p:cNvPr>
          <p:cNvSpPr/>
          <p:nvPr/>
        </p:nvSpPr>
        <p:spPr>
          <a:xfrm>
            <a:off x="518983" y="1762896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WP5: </a:t>
            </a:r>
          </a:p>
          <a:p>
            <a:pPr algn="ctr"/>
            <a:r>
              <a:rPr lang="en-GB" b="1" dirty="0"/>
              <a:t>installation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4A92C6DB-0EF4-4A73-9E41-01AB971DC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C6CBD43B-C87C-48A5-A8DA-DD0545265CF9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7D8D54EF-B5F0-47CD-BB06-8A28E3247F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8800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97075F-84BF-4D2F-A3B6-08357FBF0513}"/>
              </a:ext>
            </a:extLst>
          </p:cNvPr>
          <p:cNvSpPr txBox="1"/>
          <p:nvPr/>
        </p:nvSpPr>
        <p:spPr>
          <a:xfrm>
            <a:off x="4407243" y="263611"/>
            <a:ext cx="3809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Work-Breakdown Structure: WP6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B593EE-264D-4FB3-897A-EBFE5C31CC19}"/>
              </a:ext>
            </a:extLst>
          </p:cNvPr>
          <p:cNvSpPr txBox="1"/>
          <p:nvPr/>
        </p:nvSpPr>
        <p:spPr>
          <a:xfrm>
            <a:off x="3179805" y="1696995"/>
            <a:ext cx="860030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6.1 Complete the vacuum layout: sectorisation, pumps and gauge positions.</a:t>
            </a:r>
          </a:p>
          <a:p>
            <a:endParaRPr lang="en-GB" dirty="0"/>
          </a:p>
          <a:p>
            <a:r>
              <a:rPr lang="en-GB" dirty="0"/>
              <a:t>6.2 Choice of sector valves.</a:t>
            </a:r>
          </a:p>
          <a:p>
            <a:endParaRPr lang="en-GB" dirty="0"/>
          </a:p>
          <a:p>
            <a:r>
              <a:rPr lang="en-GB" dirty="0"/>
              <a:t>6.3 Choice of the vacuum system.</a:t>
            </a:r>
          </a:p>
          <a:p>
            <a:endParaRPr lang="en-GB" dirty="0"/>
          </a:p>
          <a:p>
            <a:r>
              <a:rPr lang="en-GB" dirty="0"/>
              <a:t>6.4 Choice of pressure measurement, control system and monitoring.</a:t>
            </a:r>
          </a:p>
          <a:p>
            <a:endParaRPr lang="en-GB" dirty="0"/>
          </a:p>
          <a:p>
            <a:r>
              <a:rPr lang="en-GB" dirty="0"/>
              <a:t>6.5 Design the vacuum system at the interconnection (boundaries) with the experimental areas.</a:t>
            </a:r>
          </a:p>
          <a:p>
            <a:endParaRPr lang="en-GB" dirty="0"/>
          </a:p>
          <a:p>
            <a:r>
              <a:rPr lang="en-GB" dirty="0"/>
              <a:t>6.6 Outgassing measurement of proposed materials and treatments.</a:t>
            </a:r>
          </a:p>
          <a:p>
            <a:endParaRPr lang="en-GB" dirty="0"/>
          </a:p>
          <a:p>
            <a:r>
              <a:rPr lang="en-GB" dirty="0"/>
              <a:t>6.7 Cost estimation for vacuum system.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C948B7D-D303-4BF1-A04B-E578CD10D062}"/>
              </a:ext>
            </a:extLst>
          </p:cNvPr>
          <p:cNvSpPr/>
          <p:nvPr/>
        </p:nvSpPr>
        <p:spPr>
          <a:xfrm>
            <a:off x="411892" y="2656702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Choice of vacuum pumps and valves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048F7EE-479F-4CAD-987E-93B20BB17C4C}"/>
              </a:ext>
            </a:extLst>
          </p:cNvPr>
          <p:cNvSpPr/>
          <p:nvPr/>
        </p:nvSpPr>
        <p:spPr>
          <a:xfrm>
            <a:off x="411892" y="1812323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WP6: </a:t>
            </a:r>
          </a:p>
          <a:p>
            <a:pPr algn="ctr"/>
            <a:r>
              <a:rPr lang="en-GB" b="1" dirty="0"/>
              <a:t>vacuum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8E1C603A-7555-49E6-82C7-A2F378554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1E807BAE-18B8-47BF-A1E4-F899FBDA9334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37401708-C370-4E06-945D-8008B99174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1104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97075F-84BF-4D2F-A3B6-08357FBF0513}"/>
              </a:ext>
            </a:extLst>
          </p:cNvPr>
          <p:cNvSpPr txBox="1"/>
          <p:nvPr/>
        </p:nvSpPr>
        <p:spPr>
          <a:xfrm>
            <a:off x="4407243" y="263611"/>
            <a:ext cx="3809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Work-Breakdown Structure: WP7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B593EE-264D-4FB3-897A-EBFE5C31CC19}"/>
              </a:ext>
            </a:extLst>
          </p:cNvPr>
          <p:cNvSpPr txBox="1"/>
          <p:nvPr/>
        </p:nvSpPr>
        <p:spPr>
          <a:xfrm>
            <a:off x="3097427" y="1606379"/>
            <a:ext cx="860030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7.1 Purchasing of vacuum chambers, vacuum module, supports, pumping system, control system and instrumentation.</a:t>
            </a:r>
          </a:p>
          <a:p>
            <a:endParaRPr lang="en-GB" dirty="0"/>
          </a:p>
          <a:p>
            <a:r>
              <a:rPr lang="en-GB" dirty="0"/>
              <a:t>7.2 Purchasing of equipment for bakeout</a:t>
            </a:r>
          </a:p>
          <a:p>
            <a:endParaRPr lang="en-GB" dirty="0"/>
          </a:p>
          <a:p>
            <a:r>
              <a:rPr lang="en-GB" dirty="0"/>
              <a:t>7.3 Preparation of the area of installation at CERN.</a:t>
            </a:r>
          </a:p>
          <a:p>
            <a:endParaRPr lang="en-GB" dirty="0"/>
          </a:p>
          <a:p>
            <a:r>
              <a:rPr lang="en-GB" dirty="0"/>
              <a:t>7.4 Installation of supports and pilot sector.</a:t>
            </a:r>
          </a:p>
          <a:p>
            <a:endParaRPr lang="en-GB" dirty="0"/>
          </a:p>
          <a:p>
            <a:r>
              <a:rPr lang="en-GB" dirty="0"/>
              <a:t>7.5 Vacuum commissioning and tests.</a:t>
            </a:r>
          </a:p>
          <a:p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F62CC82-B26F-49EE-B9DF-C7CB6E29578C}"/>
              </a:ext>
            </a:extLst>
          </p:cNvPr>
          <p:cNvSpPr/>
          <p:nvPr/>
        </p:nvSpPr>
        <p:spPr>
          <a:xfrm>
            <a:off x="411892" y="2761735"/>
            <a:ext cx="1849395" cy="1917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Installation and test of a pilot sector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412F86-2B1E-4C1C-BA7A-4B7A4A06B964}"/>
              </a:ext>
            </a:extLst>
          </p:cNvPr>
          <p:cNvSpPr/>
          <p:nvPr/>
        </p:nvSpPr>
        <p:spPr>
          <a:xfrm>
            <a:off x="411891" y="1926969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WP7:</a:t>
            </a:r>
          </a:p>
          <a:p>
            <a:pPr algn="ctr"/>
            <a:r>
              <a:rPr lang="en-GB" b="1" dirty="0"/>
              <a:t>prototyping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02FD7E6B-BB36-48AD-9F7D-537EC8C1A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983E530C-E312-4473-B244-9A1EA9C3481B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7CFD7CA3-3D16-4C55-AB57-03B435837C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3787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EDE44D9-F25D-46BB-A9D0-B38F052A4B50}"/>
              </a:ext>
            </a:extLst>
          </p:cNvPr>
          <p:cNvSpPr/>
          <p:nvPr/>
        </p:nvSpPr>
        <p:spPr>
          <a:xfrm>
            <a:off x="388689" y="2035820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WP8:</a:t>
            </a:r>
          </a:p>
          <a:p>
            <a:pPr algn="ctr"/>
            <a:r>
              <a:rPr lang="en-GB" b="1" dirty="0"/>
              <a:t>coordination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CFC3FF7-C26B-4954-90BC-CE5200F685D0}"/>
              </a:ext>
            </a:extLst>
          </p:cNvPr>
          <p:cNvSpPr/>
          <p:nvPr/>
        </p:nvSpPr>
        <p:spPr>
          <a:xfrm>
            <a:off x="388689" y="2847247"/>
            <a:ext cx="1849395" cy="1917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Coordination of the different work packages and of contributions of collaborators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995312-9DA7-4595-B064-6A25020A8338}"/>
              </a:ext>
            </a:extLst>
          </p:cNvPr>
          <p:cNvSpPr txBox="1"/>
          <p:nvPr/>
        </p:nvSpPr>
        <p:spPr>
          <a:xfrm>
            <a:off x="4407243" y="263611"/>
            <a:ext cx="3809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Work-Breakdown Structure: WP8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E5360C-FC9D-4081-851E-68F6E20DF422}"/>
              </a:ext>
            </a:extLst>
          </p:cNvPr>
          <p:cNvSpPr txBox="1"/>
          <p:nvPr/>
        </p:nvSpPr>
        <p:spPr>
          <a:xfrm>
            <a:off x="2821287" y="908720"/>
            <a:ext cx="896751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8.1 Coordinating the work packages of the </a:t>
            </a:r>
            <a:r>
              <a:rPr lang="en-GB" dirty="0" err="1"/>
              <a:t>Nikhef</a:t>
            </a:r>
            <a:r>
              <a:rPr lang="en-GB" dirty="0"/>
              <a:t>-INFN-CERN collaboration, including the tracking of the collaboration costs, planning, deliverables, and reporting. Share the sets of information via a webpage and CERN-EDMS data bases.</a:t>
            </a:r>
          </a:p>
          <a:p>
            <a:endParaRPr lang="en-GB" dirty="0"/>
          </a:p>
          <a:p>
            <a:r>
              <a:rPr lang="en-GB" dirty="0"/>
              <a:t>8.2 Coordinate the contribution in the frame of the </a:t>
            </a:r>
            <a:r>
              <a:rPr lang="en-GB" dirty="0" err="1"/>
              <a:t>Nikhef</a:t>
            </a:r>
            <a:r>
              <a:rPr lang="en-GB" dirty="0"/>
              <a:t>-INFN-CERN agreement with the contributions of the ET collaboration.</a:t>
            </a:r>
          </a:p>
          <a:p>
            <a:endParaRPr lang="en-GB" dirty="0"/>
          </a:p>
          <a:p>
            <a:r>
              <a:rPr lang="en-GB" dirty="0"/>
              <a:t>8.3 Organize the </a:t>
            </a:r>
            <a:r>
              <a:rPr lang="en-GB" b="1" dirty="0"/>
              <a:t>coordination meetings </a:t>
            </a:r>
            <a:r>
              <a:rPr lang="en-GB" dirty="0"/>
              <a:t>on average </a:t>
            </a:r>
            <a:r>
              <a:rPr lang="en-GB" b="1" dirty="0"/>
              <a:t>every two months </a:t>
            </a:r>
            <a:r>
              <a:rPr lang="en-GB" dirty="0"/>
              <a:t>and an </a:t>
            </a:r>
            <a:r>
              <a:rPr lang="en-GB" b="1" dirty="0"/>
              <a:t>annual meeting</a:t>
            </a:r>
            <a:r>
              <a:rPr lang="en-GB" dirty="0"/>
              <a:t> to address progress and challenges.</a:t>
            </a:r>
          </a:p>
          <a:p>
            <a:endParaRPr lang="en-GB" dirty="0"/>
          </a:p>
          <a:p>
            <a:r>
              <a:rPr lang="en-GB" dirty="0"/>
              <a:t>8.4 Ensure the contact and sharing of information with Cosmic Explorer in the field of vacuum technology.</a:t>
            </a:r>
          </a:p>
          <a:p>
            <a:endParaRPr lang="en-GB" dirty="0"/>
          </a:p>
          <a:p>
            <a:r>
              <a:rPr lang="en-GB" dirty="0"/>
              <a:t>8.5 Provide a detailed cost analysis of the vacuum system of the ET’s arms. </a:t>
            </a:r>
          </a:p>
          <a:p>
            <a:endParaRPr lang="en-GB" dirty="0"/>
          </a:p>
          <a:p>
            <a:r>
              <a:rPr lang="en-GB" dirty="0"/>
              <a:t>8.6 Prepare a global QA plan</a:t>
            </a:r>
          </a:p>
          <a:p>
            <a:endParaRPr lang="en-GB" dirty="0"/>
          </a:p>
          <a:p>
            <a:r>
              <a:rPr lang="en-GB" dirty="0"/>
              <a:t>8.7 Write the TDR integrating all contributions.</a:t>
            </a:r>
          </a:p>
          <a:p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CAF16B35-C31E-4D3A-AA4B-A1EC71CDC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5879D47-33E9-4EE3-A970-903E86B31080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58CC989-715E-496C-AC07-5046BEF9EF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5917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78462F-6BFD-4797-8BAD-EF5A974CCE57}"/>
              </a:ext>
            </a:extLst>
          </p:cNvPr>
          <p:cNvSpPr txBox="1"/>
          <p:nvPr/>
        </p:nvSpPr>
        <p:spPr>
          <a:xfrm>
            <a:off x="5252660" y="240462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Global planning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20E9B3-A5F9-4875-881C-A56772682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486" y="833377"/>
            <a:ext cx="10176402" cy="5625296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E65B32BF-7A2A-4CA8-BA09-C87F7F283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00A9ABDE-2C85-40A9-9C96-CF4E07D328F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93121DD5-AB42-4C7D-ABEB-9E3693AB5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989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D7617C-2432-4C42-A6FD-090521CF1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57F758-A5E9-4A9C-81EB-AB054761FD8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850AB3-FE73-4C9C-A008-1A6C2A4B59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47F493-F1BC-421F-B5D2-5EC950B35B5B}"/>
              </a:ext>
            </a:extLst>
          </p:cNvPr>
          <p:cNvSpPr txBox="1"/>
          <p:nvPr/>
        </p:nvSpPr>
        <p:spPr>
          <a:xfrm>
            <a:off x="3135149" y="1628800"/>
            <a:ext cx="5921701" cy="304698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180975" algn="l"/>
            <a:endParaRPr lang="en-GB" dirty="0"/>
          </a:p>
          <a:p>
            <a:pPr marL="180975" algn="l"/>
            <a:r>
              <a:rPr lang="en-GB" b="1" dirty="0"/>
              <a:t>Content:</a:t>
            </a:r>
          </a:p>
          <a:p>
            <a:pPr marL="180975" algn="l"/>
            <a:endParaRPr lang="en-GB" dirty="0"/>
          </a:p>
          <a:p>
            <a:pPr marL="180975" algn="l">
              <a:buFontTx/>
              <a:buChar char="-"/>
            </a:pPr>
            <a:r>
              <a:rPr lang="en-GB" dirty="0"/>
              <a:t> Why is CERN involved in vacuum for GWT?</a:t>
            </a:r>
          </a:p>
          <a:p>
            <a:pPr marL="180975" algn="l">
              <a:buFontTx/>
              <a:buChar char="-"/>
            </a:pPr>
            <a:endParaRPr lang="en-GB" dirty="0"/>
          </a:p>
          <a:p>
            <a:pPr marL="180975" algn="l">
              <a:buFontTx/>
              <a:buChar char="-"/>
            </a:pPr>
            <a:r>
              <a:rPr lang="en-GB" dirty="0"/>
              <a:t> The </a:t>
            </a:r>
            <a:r>
              <a:rPr lang="en-GB" dirty="0" err="1"/>
              <a:t>Nikhef</a:t>
            </a:r>
            <a:r>
              <a:rPr lang="en-GB" dirty="0"/>
              <a:t>-INFN-CERN agreement and addendum.</a:t>
            </a:r>
          </a:p>
          <a:p>
            <a:pPr marL="180975" algn="l">
              <a:buFontTx/>
              <a:buChar char="-"/>
            </a:pPr>
            <a:endParaRPr lang="en-GB" dirty="0"/>
          </a:p>
          <a:p>
            <a:pPr marL="180975" algn="l">
              <a:buFontTx/>
              <a:buChar char="-"/>
            </a:pPr>
            <a:r>
              <a:rPr lang="en-GB" dirty="0"/>
              <a:t> Beam vacuum pipe: proposed WBS.</a:t>
            </a:r>
          </a:p>
          <a:p>
            <a:pPr marL="180975" algn="l">
              <a:buFontTx/>
              <a:buChar char="-"/>
            </a:pPr>
            <a:endParaRPr lang="en-GB" dirty="0"/>
          </a:p>
          <a:p>
            <a:pPr marL="180975" algn="l">
              <a:buFontTx/>
              <a:buChar char="-"/>
            </a:pPr>
            <a:r>
              <a:rPr lang="en-GB" dirty="0"/>
              <a:t> Potential contributions for ET collaborators.</a:t>
            </a:r>
          </a:p>
          <a:p>
            <a:pPr marL="180975" algn="l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77634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CA0E963-A358-46E1-BA77-448FC26B700F}"/>
              </a:ext>
            </a:extLst>
          </p:cNvPr>
          <p:cNvSpPr/>
          <p:nvPr/>
        </p:nvSpPr>
        <p:spPr>
          <a:xfrm>
            <a:off x="4714124" y="672283"/>
            <a:ext cx="1575412" cy="661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Formal approval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DD2AAF-D328-44FE-BEF4-342FBB20AD8A}"/>
              </a:ext>
            </a:extLst>
          </p:cNvPr>
          <p:cNvSpPr/>
          <p:nvPr/>
        </p:nvSpPr>
        <p:spPr>
          <a:xfrm>
            <a:off x="3044139" y="2482652"/>
            <a:ext cx="1575412" cy="661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Availability of CERN FELLs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4D2650D-6584-45A8-9465-82AE1E64BEC8}"/>
              </a:ext>
            </a:extLst>
          </p:cNvPr>
          <p:cNvSpPr/>
          <p:nvPr/>
        </p:nvSpPr>
        <p:spPr>
          <a:xfrm>
            <a:off x="4794329" y="2482652"/>
            <a:ext cx="3224572" cy="661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Definition of the contributions from ET collaborators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C76967D-D173-4B5B-8D28-447FECBD5C78}"/>
              </a:ext>
            </a:extLst>
          </p:cNvPr>
          <p:cNvSpPr/>
          <p:nvPr/>
        </p:nvSpPr>
        <p:spPr>
          <a:xfrm>
            <a:off x="3132618" y="3296251"/>
            <a:ext cx="1575412" cy="15240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Review of the baseline costs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A5EC25B-2BA7-4B40-816B-EE06ECDD28EB}"/>
              </a:ext>
            </a:extLst>
          </p:cNvPr>
          <p:cNvSpPr/>
          <p:nvPr/>
        </p:nvSpPr>
        <p:spPr>
          <a:xfrm>
            <a:off x="6443489" y="683185"/>
            <a:ext cx="1575412" cy="661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Kick-off meeting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D94B349-CBFF-4100-8706-3A58BB8658DF}"/>
              </a:ext>
            </a:extLst>
          </p:cNvPr>
          <p:cNvSpPr/>
          <p:nvPr/>
        </p:nvSpPr>
        <p:spPr>
          <a:xfrm>
            <a:off x="4794329" y="3296251"/>
            <a:ext cx="1575412" cy="15240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Thin wall solution.</a:t>
            </a:r>
          </a:p>
          <a:p>
            <a:pPr algn="ctr"/>
            <a:r>
              <a:rPr lang="en-GB" sz="1600" dirty="0"/>
              <a:t>GEO adapted to ET scale.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C4E3787-D3A5-4971-B11B-CCF7CA5347FF}"/>
              </a:ext>
            </a:extLst>
          </p:cNvPr>
          <p:cNvSpPr/>
          <p:nvPr/>
        </p:nvSpPr>
        <p:spPr>
          <a:xfrm>
            <a:off x="6456040" y="3329301"/>
            <a:ext cx="1575412" cy="15240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Alternative materials and design for pipelines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902EBF8-B356-4B75-B0EC-9B8EFED42B2B}"/>
              </a:ext>
            </a:extLst>
          </p:cNvPr>
          <p:cNvSpPr/>
          <p:nvPr/>
        </p:nvSpPr>
        <p:spPr>
          <a:xfrm>
            <a:off x="1470907" y="3316890"/>
            <a:ext cx="1575412" cy="1503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Contact with the Industry</a:t>
            </a: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DE38886C-5B51-4F9F-B50B-F9E85D5D077D}"/>
              </a:ext>
            </a:extLst>
          </p:cNvPr>
          <p:cNvSpPr/>
          <p:nvPr/>
        </p:nvSpPr>
        <p:spPr>
          <a:xfrm>
            <a:off x="9212677" y="603600"/>
            <a:ext cx="363556" cy="82018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7B410E-10D8-4935-B148-95C9AF089D1D}"/>
              </a:ext>
            </a:extLst>
          </p:cNvPr>
          <p:cNvSpPr txBox="1"/>
          <p:nvPr/>
        </p:nvSpPr>
        <p:spPr>
          <a:xfrm>
            <a:off x="9576233" y="813074"/>
            <a:ext cx="1541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 up phase</a:t>
            </a: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E9D209B2-02CD-45C9-858B-78E2C73CCB8E}"/>
              </a:ext>
            </a:extLst>
          </p:cNvPr>
          <p:cNvSpPr/>
          <p:nvPr/>
        </p:nvSpPr>
        <p:spPr>
          <a:xfrm>
            <a:off x="9218842" y="3316891"/>
            <a:ext cx="363556" cy="152400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D8C36D-05DC-48F3-AAE7-2FCCEB24BF9B}"/>
              </a:ext>
            </a:extLst>
          </p:cNvPr>
          <p:cNvSpPr txBox="1"/>
          <p:nvPr/>
        </p:nvSpPr>
        <p:spPr>
          <a:xfrm>
            <a:off x="9582398" y="3987678"/>
            <a:ext cx="1567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Technical work</a:t>
            </a:r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B3261811-7BC6-4AD4-A230-B5EFE575821A}"/>
              </a:ext>
            </a:extLst>
          </p:cNvPr>
          <p:cNvSpPr/>
          <p:nvPr/>
        </p:nvSpPr>
        <p:spPr>
          <a:xfrm>
            <a:off x="9218842" y="4874047"/>
            <a:ext cx="431006" cy="95541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4C8A2F-B22E-4B7B-8112-937B6F48B216}"/>
              </a:ext>
            </a:extLst>
          </p:cNvPr>
          <p:cNvSpPr txBox="1"/>
          <p:nvPr/>
        </p:nvSpPr>
        <p:spPr>
          <a:xfrm>
            <a:off x="9582398" y="5109607"/>
            <a:ext cx="1865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Prototyping </a:t>
            </a:r>
          </a:p>
          <a:p>
            <a:r>
              <a:rPr lang="en-GB" dirty="0"/>
              <a:t>Manufacturing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1721F92-9F03-4714-90FA-67F0515CD8EB}"/>
              </a:ext>
            </a:extLst>
          </p:cNvPr>
          <p:cNvSpPr/>
          <p:nvPr/>
        </p:nvSpPr>
        <p:spPr>
          <a:xfrm>
            <a:off x="6443489" y="1628471"/>
            <a:ext cx="1575412" cy="661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Functional specifications</a:t>
            </a:r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69C7F053-C284-4981-AAD7-B745418B83FE}"/>
              </a:ext>
            </a:extLst>
          </p:cNvPr>
          <p:cNvSpPr/>
          <p:nvPr/>
        </p:nvSpPr>
        <p:spPr>
          <a:xfrm>
            <a:off x="9218842" y="1576181"/>
            <a:ext cx="363556" cy="16589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F50CE11-4FAD-499A-A763-06487BEBE19C}"/>
              </a:ext>
            </a:extLst>
          </p:cNvPr>
          <p:cNvSpPr txBox="1"/>
          <p:nvPr/>
        </p:nvSpPr>
        <p:spPr>
          <a:xfrm>
            <a:off x="9640273" y="2082465"/>
            <a:ext cx="1541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Start-up phase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0915A93-E38B-4D16-AEC7-38BA70E3F013}"/>
              </a:ext>
            </a:extLst>
          </p:cNvPr>
          <p:cNvSpPr/>
          <p:nvPr/>
        </p:nvSpPr>
        <p:spPr>
          <a:xfrm>
            <a:off x="4796235" y="5016053"/>
            <a:ext cx="1575412" cy="8134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Contact with the Industry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52D5338-7621-4FA9-B061-DB691DAF41EA}"/>
              </a:ext>
            </a:extLst>
          </p:cNvPr>
          <p:cNvSpPr/>
          <p:nvPr/>
        </p:nvSpPr>
        <p:spPr>
          <a:xfrm>
            <a:off x="6456040" y="5016053"/>
            <a:ext cx="1575412" cy="8134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Procurement of pilot sector</a:t>
            </a:r>
          </a:p>
        </p:txBody>
      </p:sp>
      <p:sp>
        <p:nvSpPr>
          <p:cNvPr id="27" name="Slide Number Placeholder 1">
            <a:extLst>
              <a:ext uri="{FF2B5EF4-FFF2-40B4-BE49-F238E27FC236}">
                <a16:creationId xmlns:a16="http://schemas.microsoft.com/office/drawing/2014/main" id="{0297F0FC-A48E-4217-9943-1CF53F79F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8" name="Date Placeholder 2">
            <a:extLst>
              <a:ext uri="{FF2B5EF4-FFF2-40B4-BE49-F238E27FC236}">
                <a16:creationId xmlns:a16="http://schemas.microsoft.com/office/drawing/2014/main" id="{60594D18-220B-4086-91B5-90FA9812BAAA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29" name="Footer Placeholder 3">
            <a:extLst>
              <a:ext uri="{FF2B5EF4-FFF2-40B4-BE49-F238E27FC236}">
                <a16:creationId xmlns:a16="http://schemas.microsoft.com/office/drawing/2014/main" id="{F6D98754-8788-494F-8664-592040A73E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2701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995312-9DA7-4595-B064-6A25020A8338}"/>
              </a:ext>
            </a:extLst>
          </p:cNvPr>
          <p:cNvSpPr txBox="1"/>
          <p:nvPr/>
        </p:nvSpPr>
        <p:spPr>
          <a:xfrm>
            <a:off x="3202859" y="263611"/>
            <a:ext cx="5711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Potential contributions of ET collaborators to WPs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02D474-2024-4437-B6B9-71036BCDF7F2}"/>
              </a:ext>
            </a:extLst>
          </p:cNvPr>
          <p:cNvSpPr txBox="1"/>
          <p:nvPr/>
        </p:nvSpPr>
        <p:spPr>
          <a:xfrm>
            <a:off x="406141" y="908720"/>
            <a:ext cx="11305256" cy="47089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All WPs are open </a:t>
            </a:r>
            <a:r>
              <a:rPr lang="en-GB" dirty="0"/>
              <a:t>to ET collaborators that are or intend to be involved in the study of the beam pipe of the ET’s arms.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The collaboration of other institutes </a:t>
            </a:r>
            <a:r>
              <a:rPr lang="en-GB" b="1" dirty="0"/>
              <a:t>in the frame of the </a:t>
            </a:r>
            <a:r>
              <a:rPr lang="en-GB" b="1" dirty="0" err="1"/>
              <a:t>Nikhef</a:t>
            </a:r>
            <a:r>
              <a:rPr lang="en-GB" b="1" dirty="0"/>
              <a:t>-INFN-CERN agreement</a:t>
            </a:r>
            <a:r>
              <a:rPr lang="en-GB" dirty="0"/>
              <a:t> </a:t>
            </a:r>
            <a:r>
              <a:rPr lang="en-GB" b="1" dirty="0"/>
              <a:t>:</a:t>
            </a:r>
          </a:p>
          <a:p>
            <a:pPr algn="l"/>
            <a:endParaRPr lang="en-GB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would create </a:t>
            </a:r>
            <a:r>
              <a:rPr lang="en-GB" b="1" dirty="0"/>
              <a:t>a common platform for the proposal of the ET’s arms</a:t>
            </a:r>
            <a:r>
              <a:rPr lang="en-GB" dirty="0"/>
              <a:t>, that would </a:t>
            </a:r>
            <a:r>
              <a:rPr lang="en-GB" b="1" dirty="0"/>
              <a:t>ensure cohesion, coherence and a critical size </a:t>
            </a:r>
            <a:r>
              <a:rPr lang="en-GB" dirty="0"/>
              <a:t>in one of the most expensive systems of the ET project;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could be </a:t>
            </a:r>
            <a:r>
              <a:rPr lang="en-GB" b="1" dirty="0"/>
              <a:t>direct,</a:t>
            </a:r>
            <a:r>
              <a:rPr lang="en-GB" dirty="0"/>
              <a:t> when responsibilities in WP deliverables are ascribed, or </a:t>
            </a:r>
            <a:r>
              <a:rPr lang="en-GB" b="1" dirty="0"/>
              <a:t>indirect</a:t>
            </a:r>
            <a:r>
              <a:rPr lang="en-GB" dirty="0"/>
              <a:t>, participating in the regular meetings and sharing data and progress reports; 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might increase the </a:t>
            </a:r>
            <a:r>
              <a:rPr lang="en-GB" b="1" dirty="0"/>
              <a:t>chance of receiving funding </a:t>
            </a:r>
            <a:r>
              <a:rPr lang="en-GB" dirty="0"/>
              <a:t>from national agencies,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would benefit of the </a:t>
            </a:r>
            <a:r>
              <a:rPr lang="en-GB" b="1" dirty="0"/>
              <a:t>coordination</a:t>
            </a:r>
            <a:r>
              <a:rPr lang="en-GB" dirty="0"/>
              <a:t> of CERN leading to the TDR </a:t>
            </a:r>
            <a:r>
              <a:rPr lang="en-GB" b="1" dirty="0"/>
              <a:t>under the guidance of the ET directorate</a:t>
            </a:r>
            <a:r>
              <a:rPr lang="en-GB" dirty="0"/>
              <a:t>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would be </a:t>
            </a:r>
            <a:r>
              <a:rPr lang="en-GB" b="1" dirty="0"/>
              <a:t>site independent</a:t>
            </a:r>
            <a:r>
              <a:rPr lang="en-GB" dirty="0"/>
              <a:t>.</a:t>
            </a:r>
          </a:p>
          <a:p>
            <a:pPr algn="l"/>
            <a:endParaRPr lang="en-GB" dirty="0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AD990012-CDD2-4799-9E07-D65735595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AC77ACDE-0391-4FDF-B1F8-5CFCFF391DD3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6C8FFAFC-22A7-41F0-97F7-3EE4EBDD77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51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5137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BC63F3-9F36-4AF6-8FE2-A960552BB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A0AFA2-0797-43A3-9F22-4390F653BB05}"/>
              </a:ext>
            </a:extLst>
          </p:cNvPr>
          <p:cNvSpPr txBox="1"/>
          <p:nvPr/>
        </p:nvSpPr>
        <p:spPr>
          <a:xfrm>
            <a:off x="240962" y="308879"/>
            <a:ext cx="78140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B050"/>
                </a:solidFill>
              </a:rPr>
              <a:t>CERN participation in vacuum studies for Gravitational Wave Detectors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00D7AA8-1BE9-4EEB-A762-CB9835951DB5}"/>
              </a:ext>
            </a:extLst>
          </p:cNvPr>
          <p:cNvGrpSpPr/>
          <p:nvPr/>
        </p:nvGrpSpPr>
        <p:grpSpPr>
          <a:xfrm>
            <a:off x="4594355" y="1074718"/>
            <a:ext cx="3383940" cy="4942596"/>
            <a:chOff x="1020090" y="770196"/>
            <a:chExt cx="3383940" cy="494259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471C4B9-199E-4F12-8A4B-E8000CDBBB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9288" t="27320" r="67128" b="12200"/>
            <a:stretch/>
          </p:blipFill>
          <p:spPr>
            <a:xfrm>
              <a:off x="1084858" y="1145209"/>
              <a:ext cx="3282950" cy="4567583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2DF4107-FFCD-4D46-BA00-844160B09FBF}"/>
                </a:ext>
              </a:extLst>
            </p:cNvPr>
            <p:cNvSpPr txBox="1"/>
            <p:nvPr/>
          </p:nvSpPr>
          <p:spPr>
            <a:xfrm>
              <a:off x="1020090" y="770196"/>
              <a:ext cx="338394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600" dirty="0"/>
                <a:t>2019: CERN-INFN-</a:t>
              </a:r>
              <a:r>
                <a:rPr lang="en-GB" sz="1600" dirty="0" err="1"/>
                <a:t>Nikhef</a:t>
              </a:r>
              <a:r>
                <a:rPr lang="en-GB" sz="1600" dirty="0"/>
                <a:t> agreement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477C571-CECC-4152-B08C-219E8FC8B3DA}"/>
              </a:ext>
            </a:extLst>
          </p:cNvPr>
          <p:cNvGrpSpPr/>
          <p:nvPr/>
        </p:nvGrpSpPr>
        <p:grpSpPr>
          <a:xfrm>
            <a:off x="8566666" y="1074717"/>
            <a:ext cx="3182366" cy="4942596"/>
            <a:chOff x="4497810" y="770196"/>
            <a:chExt cx="3182366" cy="494259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958F5C9-F74D-4A2C-A6BF-574BBEF737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8698" t="21650" r="67718" b="15981"/>
            <a:stretch/>
          </p:blipFill>
          <p:spPr>
            <a:xfrm>
              <a:off x="4497810" y="1146788"/>
              <a:ext cx="3182366" cy="4566004"/>
            </a:xfrm>
            <a:prstGeom prst="rect">
              <a:avLst/>
            </a:prstGeom>
            <a:ln>
              <a:solidFill>
                <a:srgbClr val="303030"/>
              </a:solidFill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E266E6E-55CC-45D2-B0FC-4C9AEF58FE83}"/>
                </a:ext>
              </a:extLst>
            </p:cNvPr>
            <p:cNvSpPr txBox="1"/>
            <p:nvPr/>
          </p:nvSpPr>
          <p:spPr>
            <a:xfrm>
              <a:off x="5015880" y="770196"/>
              <a:ext cx="2143215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600" dirty="0"/>
                <a:t>2020: CERN-NSF </a:t>
              </a:r>
              <a:r>
                <a:rPr lang="en-GB" sz="1600" dirty="0" err="1"/>
                <a:t>L.o.I</a:t>
              </a:r>
              <a:r>
                <a:rPr lang="en-GB" sz="1600" dirty="0"/>
                <a:t>.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B57BC8C-F7BE-4BF6-AE5B-FCBA1EB8CCE6}"/>
              </a:ext>
            </a:extLst>
          </p:cNvPr>
          <p:cNvGrpSpPr/>
          <p:nvPr/>
        </p:nvGrpSpPr>
        <p:grpSpPr>
          <a:xfrm>
            <a:off x="395021" y="1074718"/>
            <a:ext cx="3728585" cy="4942595"/>
            <a:chOff x="7706569" y="770196"/>
            <a:chExt cx="3728585" cy="494259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9F47E04-2BC5-4D82-8CD7-44FC262AE4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4765" t="15981" r="15154"/>
            <a:stretch/>
          </p:blipFill>
          <p:spPr>
            <a:xfrm>
              <a:off x="7824192" y="1145208"/>
              <a:ext cx="3493340" cy="4567583"/>
            </a:xfrm>
            <a:prstGeom prst="rect">
              <a:avLst/>
            </a:prstGeom>
            <a:ln>
              <a:solidFill>
                <a:srgbClr val="2F2F2F"/>
              </a:solidFill>
            </a:ln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D622D3D-A58A-42FC-A9C5-86E5E6723AA4}"/>
                </a:ext>
              </a:extLst>
            </p:cNvPr>
            <p:cNvSpPr txBox="1"/>
            <p:nvPr/>
          </p:nvSpPr>
          <p:spPr>
            <a:xfrm>
              <a:off x="7706569" y="770196"/>
              <a:ext cx="3728585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600" dirty="0"/>
                <a:t>2019: NSF workshop on vacuum in GWT</a:t>
              </a:r>
            </a:p>
          </p:txBody>
        </p:sp>
      </p:grp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38015C9C-6763-4850-A236-7D188D42E2F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949ACD6E-5444-4278-B2FD-0E420840C7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16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0774" t="22699" r="32083" b="15079"/>
          <a:stretch/>
        </p:blipFill>
        <p:spPr>
          <a:xfrm>
            <a:off x="3004457" y="157391"/>
            <a:ext cx="6313750" cy="594949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849802" y="3573016"/>
            <a:ext cx="135172" cy="2376264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412931-A927-4689-B112-71F6D883566D}"/>
              </a:ext>
            </a:extLst>
          </p:cNvPr>
          <p:cNvSpPr/>
          <p:nvPr/>
        </p:nvSpPr>
        <p:spPr>
          <a:xfrm>
            <a:off x="3215680" y="3573016"/>
            <a:ext cx="135172" cy="2376264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93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106" y="255298"/>
            <a:ext cx="6120321" cy="56791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63" y="260648"/>
            <a:ext cx="5051835" cy="5673794"/>
          </a:xfrm>
          <a:prstGeom prst="rect">
            <a:avLst/>
          </a:prstGeom>
        </p:spPr>
      </p:pic>
      <p:sp>
        <p:nvSpPr>
          <p:cNvPr id="7" name="Left Brace 6"/>
          <p:cNvSpPr/>
          <p:nvPr/>
        </p:nvSpPr>
        <p:spPr>
          <a:xfrm>
            <a:off x="6456040" y="5013176"/>
            <a:ext cx="144016" cy="5040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8" name="Right Arrow 7"/>
          <p:cNvSpPr/>
          <p:nvPr/>
        </p:nvSpPr>
        <p:spPr>
          <a:xfrm>
            <a:off x="5862122" y="5200919"/>
            <a:ext cx="44990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76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3596" y="2060848"/>
            <a:ext cx="1062146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Synergies with neighbouring fields</a:t>
            </a:r>
          </a:p>
          <a:p>
            <a:endParaRPr lang="en-GB" dirty="0"/>
          </a:p>
          <a:p>
            <a:r>
              <a:rPr lang="en-GB" dirty="0"/>
              <a:t>The ground-breaking discovery of gravitational waves has occurred since the last Strategy update, and this has contributed to burgeoning multi-messenger observations of the universe</a:t>
            </a:r>
            <a:r>
              <a:rPr lang="en-GB" b="1" dirty="0"/>
              <a:t>. </a:t>
            </a:r>
          </a:p>
          <a:p>
            <a:endParaRPr lang="en-GB" b="1" dirty="0"/>
          </a:p>
          <a:p>
            <a:r>
              <a:rPr lang="en-GB" b="1" dirty="0">
                <a:solidFill>
                  <a:srgbClr val="FF0000"/>
                </a:solidFill>
              </a:rPr>
              <a:t>Synergies</a:t>
            </a:r>
            <a:r>
              <a:rPr lang="en-GB" dirty="0"/>
              <a:t> between particle and </a:t>
            </a:r>
            <a:r>
              <a:rPr lang="en-GB" dirty="0" err="1"/>
              <a:t>astroparticle</a:t>
            </a:r>
            <a:r>
              <a:rPr lang="en-GB" dirty="0"/>
              <a:t> physics </a:t>
            </a:r>
            <a:r>
              <a:rPr lang="en-GB" b="1" dirty="0">
                <a:solidFill>
                  <a:srgbClr val="FF0000"/>
                </a:solidFill>
              </a:rPr>
              <a:t>should be strengthened through scientific exchanges and technological cooperation in areas of common interest and mutual benefit</a:t>
            </a:r>
            <a:r>
              <a:rPr lang="en-GB" dirty="0"/>
              <a:t>.’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63752" y="212434"/>
            <a:ext cx="4904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European strategy for particle physics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7E222395-C9E8-4E97-B397-A73444E64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1A2A0B2A-402E-4DF6-B025-87777FCD11D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C8FBBE07-FCE4-4056-945E-C15EAA7AD4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41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BC63F3-9F36-4AF6-8FE2-A960552BB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E54E41-6629-4864-BF1F-38900B3FEB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82" t="21651" r="70672" b="6530"/>
          <a:stretch/>
        </p:blipFill>
        <p:spPr>
          <a:xfrm>
            <a:off x="423213" y="695363"/>
            <a:ext cx="3884642" cy="5467274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21E3DBDC-4951-49AE-9934-F2FC7C734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123" y="1988840"/>
            <a:ext cx="7539525" cy="32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42D22842-B401-4388-8B9F-139EEC8EA218}"/>
              </a:ext>
            </a:extLst>
          </p:cNvPr>
          <p:cNvSpPr/>
          <p:nvPr/>
        </p:nvSpPr>
        <p:spPr>
          <a:xfrm rot="16200000">
            <a:off x="7421735" y="643299"/>
            <a:ext cx="216024" cy="224430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A818A4-C541-4733-B0BB-C169D25A2617}"/>
              </a:ext>
            </a:extLst>
          </p:cNvPr>
          <p:cNvSpPr txBox="1"/>
          <p:nvPr/>
        </p:nvSpPr>
        <p:spPr>
          <a:xfrm>
            <a:off x="6497413" y="1100154"/>
            <a:ext cx="206466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 err="1"/>
              <a:t>Nikhef</a:t>
            </a:r>
            <a:r>
              <a:rPr lang="en-GB" dirty="0"/>
              <a:t>-INFN-CERN </a:t>
            </a:r>
          </a:p>
          <a:p>
            <a:pPr algn="ctr"/>
            <a:r>
              <a:rPr lang="en-GB" dirty="0"/>
              <a:t>addendum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93B822-98E4-4BAA-A40A-D96A589680A2}"/>
              </a:ext>
            </a:extLst>
          </p:cNvPr>
          <p:cNvSpPr txBox="1"/>
          <p:nvPr/>
        </p:nvSpPr>
        <p:spPr>
          <a:xfrm>
            <a:off x="808938" y="722166"/>
            <a:ext cx="337111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/>
              <a:t>2022: </a:t>
            </a:r>
            <a:r>
              <a:rPr lang="en-GB" sz="1600" dirty="0" err="1"/>
              <a:t>Nikhef</a:t>
            </a:r>
            <a:r>
              <a:rPr lang="en-GB" sz="1600" dirty="0"/>
              <a:t>-INFN-CERN addendum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19B817-6F51-4D3A-9036-4F8BB93838F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1D94B712-9B56-49E9-ADD6-F808A85F1F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B87F3A-F499-40CB-9A60-1A6383143BD3}"/>
              </a:ext>
            </a:extLst>
          </p:cNvPr>
          <p:cNvSpPr txBox="1"/>
          <p:nvPr/>
        </p:nvSpPr>
        <p:spPr>
          <a:xfrm>
            <a:off x="240962" y="308879"/>
            <a:ext cx="78140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B050"/>
                </a:solidFill>
              </a:rPr>
              <a:t>CERN participation in vacuum studies for Gravitational Wave Detectors</a:t>
            </a:r>
          </a:p>
        </p:txBody>
      </p:sp>
    </p:spTree>
    <p:extLst>
      <p:ext uri="{BB962C8B-B14F-4D97-AF65-F5344CB8AC3E}">
        <p14:creationId xmlns:p14="http://schemas.microsoft.com/office/powerpoint/2010/main" val="264242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3A60F9-2A06-47F7-87CD-5C06357DC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71C4A2-43F1-4B5F-BD45-46ABEDC6A3F5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18/05/2022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ADC3E3-DB3E-424D-AD5F-C13D500561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Paolo Chiggiato | Nikhef-INFN-CERN kick-off meeting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A65126-74BA-493C-BFDD-DA21A9A232EE}"/>
              </a:ext>
            </a:extLst>
          </p:cNvPr>
          <p:cNvSpPr txBox="1"/>
          <p:nvPr/>
        </p:nvSpPr>
        <p:spPr>
          <a:xfrm>
            <a:off x="2423592" y="381239"/>
            <a:ext cx="7475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Main technical objectives of the addendum to the agreement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9EBD6B-5724-49E0-B95F-36D16A9E6549}"/>
              </a:ext>
            </a:extLst>
          </p:cNvPr>
          <p:cNvSpPr txBox="1"/>
          <p:nvPr/>
        </p:nvSpPr>
        <p:spPr>
          <a:xfrm>
            <a:off x="651243" y="913386"/>
            <a:ext cx="111375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Re-evaluate </a:t>
            </a:r>
            <a:r>
              <a:rPr lang="en-GB" b="1" dirty="0"/>
              <a:t>the baseline solution </a:t>
            </a:r>
            <a:r>
              <a:rPr lang="en-GB" dirty="0"/>
              <a:t>(Virgo/LIGO) with minor modifications imposed by the new requirements.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 startAt="2"/>
            </a:pPr>
            <a:r>
              <a:rPr lang="en-GB" dirty="0"/>
              <a:t>Design and test </a:t>
            </a:r>
            <a:r>
              <a:rPr lang="en-GB" b="1" dirty="0"/>
              <a:t>technical solutions </a:t>
            </a:r>
            <a:r>
              <a:rPr lang="en-GB" dirty="0"/>
              <a:t>that fulfil the ET requirements and are </a:t>
            </a:r>
            <a:r>
              <a:rPr lang="en-GB" b="1" dirty="0"/>
              <a:t>less expensive </a:t>
            </a:r>
            <a:r>
              <a:rPr lang="en-GB" dirty="0"/>
              <a:t>than the baseline. The required </a:t>
            </a:r>
            <a:r>
              <a:rPr lang="en-GB" b="1" dirty="0"/>
              <a:t>technical infrastructure</a:t>
            </a:r>
            <a:r>
              <a:rPr lang="en-GB" dirty="0"/>
              <a:t> will be evaluated and optimized as well.</a:t>
            </a:r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  <a:p>
            <a:pPr marL="342900" indent="-342900">
              <a:buFont typeface="+mj-lt"/>
              <a:buAutoNum type="arabicPeriod" startAt="2"/>
            </a:pPr>
            <a:r>
              <a:rPr lang="en-GB" dirty="0"/>
              <a:t>Manufacture, assembly and test a </a:t>
            </a:r>
            <a:r>
              <a:rPr lang="en-GB" b="1" dirty="0"/>
              <a:t>pilot sector</a:t>
            </a:r>
            <a:r>
              <a:rPr lang="en-GB" dirty="0"/>
              <a:t>.</a:t>
            </a:r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  <a:p>
            <a:pPr marL="342900" indent="-342900">
              <a:buFont typeface="+mj-lt"/>
              <a:buAutoNum type="arabicPeriod" startAt="2"/>
            </a:pPr>
            <a:r>
              <a:rPr lang="en-GB" dirty="0"/>
              <a:t>Write the </a:t>
            </a:r>
            <a:r>
              <a:rPr lang="en-GB" b="1" dirty="0"/>
              <a:t>technical design report</a:t>
            </a:r>
            <a:r>
              <a:rPr lang="en-GB" dirty="0"/>
              <a:t>, including </a:t>
            </a:r>
            <a:r>
              <a:rPr lang="en-GB" b="1" dirty="0"/>
              <a:t>cost estimations</a:t>
            </a:r>
            <a:r>
              <a:rPr lang="en-GB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829C30-FD71-465E-89F0-36CEC7386275}"/>
              </a:ext>
            </a:extLst>
          </p:cNvPr>
          <p:cNvSpPr txBox="1"/>
          <p:nvPr/>
        </p:nvSpPr>
        <p:spPr>
          <a:xfrm>
            <a:off x="2225979" y="3977173"/>
            <a:ext cx="7988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Main coordination objectives of the addendum to the agreement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11D959-9F78-418C-AE0D-24E5BD5C4F55}"/>
              </a:ext>
            </a:extLst>
          </p:cNvPr>
          <p:cNvSpPr txBox="1"/>
          <p:nvPr/>
        </p:nvSpPr>
        <p:spPr>
          <a:xfrm>
            <a:off x="651243" y="4602559"/>
            <a:ext cx="111375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800" b="1" dirty="0">
                <a:effectLst/>
                <a:ea typeface="Times New Roman" panose="02020603050405020304" pitchFamily="18" charset="0"/>
              </a:rPr>
              <a:t>Coordinate the effort of ET collaborators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interested in the same technical objectives. 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Coordinate the contact and sharing of information with </a:t>
            </a:r>
            <a:r>
              <a:rPr lang="en-GB" b="1" dirty="0"/>
              <a:t>Cosmic Explorer in the field of vacuum technology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62436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-9_2.pptx" id="{E67B27A3-BB16-A84C-8E4F-0FAC85B1269E}" vid="{5912DB02-F027-B74E-AF84-9BBEE74F8C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1697</TotalTime>
  <Words>2239</Words>
  <Application>Microsoft Office PowerPoint</Application>
  <PresentationFormat>Widescreen</PresentationFormat>
  <Paragraphs>395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Symbol</vt:lpstr>
      <vt:lpstr>Office Theme</vt:lpstr>
      <vt:lpstr>PowerPoint Presentation</vt:lpstr>
      <vt:lpstr>Nikhef-INFN-CERN kick-off meeting  Vacuum system of the ET’s arms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CERN’s vacuum technology for the Einstein Telescope.</dc:title>
  <dc:creator>Paolo Chiggiato</dc:creator>
  <cp:lastModifiedBy>Paolo Chiggiato</cp:lastModifiedBy>
  <cp:revision>228</cp:revision>
  <dcterms:created xsi:type="dcterms:W3CDTF">2020-12-01T09:32:20Z</dcterms:created>
  <dcterms:modified xsi:type="dcterms:W3CDTF">2022-05-18T09:04:51Z</dcterms:modified>
</cp:coreProperties>
</file>