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27"/>
  </p:notesMasterIdLst>
  <p:sldIdLst>
    <p:sldId id="256" r:id="rId2"/>
    <p:sldId id="257" r:id="rId3"/>
    <p:sldId id="315" r:id="rId4"/>
    <p:sldId id="302" r:id="rId5"/>
    <p:sldId id="303" r:id="rId6"/>
    <p:sldId id="305" r:id="rId7"/>
    <p:sldId id="316" r:id="rId8"/>
    <p:sldId id="300" r:id="rId9"/>
    <p:sldId id="301" r:id="rId10"/>
    <p:sldId id="293" r:id="rId11"/>
    <p:sldId id="297" r:id="rId12"/>
    <p:sldId id="314" r:id="rId13"/>
    <p:sldId id="298" r:id="rId14"/>
    <p:sldId id="294" r:id="rId15"/>
    <p:sldId id="295" r:id="rId16"/>
    <p:sldId id="317" r:id="rId17"/>
    <p:sldId id="299" r:id="rId18"/>
    <p:sldId id="318" r:id="rId19"/>
    <p:sldId id="321" r:id="rId20"/>
    <p:sldId id="319" r:id="rId21"/>
    <p:sldId id="320" r:id="rId22"/>
    <p:sldId id="322" r:id="rId23"/>
    <p:sldId id="281" r:id="rId24"/>
    <p:sldId id="313" r:id="rId25"/>
    <p:sldId id="267" r:id="rId26"/>
  </p:sldIdLst>
  <p:sldSz cx="12192000" cy="6858000"/>
  <p:notesSz cx="6858000" cy="9144000"/>
  <p:embeddedFontLst>
    <p:embeddedFont>
      <p:font typeface="Calibri" panose="020F0502020204030204" pitchFamily="3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E18F"/>
    <a:srgbClr val="E1A68F"/>
    <a:srgbClr val="A9DA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3605B6-8EFC-49DE-8BCD-5CA8895DED17}" v="3" dt="2022-11-04T07:50:04.9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8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rja Garrido Bear" userId="tmXK3Jo0pi7uVs/Tli+OBlBFdQBFzI1VryIbpMjvcvA=" providerId="None" clId="Web-{FF3605B6-8EFC-49DE-8BCD-5CA8895DED17}"/>
    <pc:docChg chg="modSld">
      <pc:chgData name="Borja Garrido Bear" userId="tmXK3Jo0pi7uVs/Tli+OBlBFdQBFzI1VryIbpMjvcvA=" providerId="None" clId="Web-{FF3605B6-8EFC-49DE-8BCD-5CA8895DED17}" dt="2022-11-04T07:50:04.904" v="2" actId="20577"/>
      <pc:docMkLst>
        <pc:docMk/>
      </pc:docMkLst>
      <pc:sldChg chg="modSp">
        <pc:chgData name="Borja Garrido Bear" userId="tmXK3Jo0pi7uVs/Tli+OBlBFdQBFzI1VryIbpMjvcvA=" providerId="None" clId="Web-{FF3605B6-8EFC-49DE-8BCD-5CA8895DED17}" dt="2022-11-04T07:50:04.904" v="2" actId="20577"/>
        <pc:sldMkLst>
          <pc:docMk/>
          <pc:sldMk cId="3315602214" sldId="318"/>
        </pc:sldMkLst>
        <pc:spChg chg="mod">
          <ac:chgData name="Borja Garrido Bear" userId="tmXK3Jo0pi7uVs/Tli+OBlBFdQBFzI1VryIbpMjvcvA=" providerId="None" clId="Web-{FF3605B6-8EFC-49DE-8BCD-5CA8895DED17}" dt="2022-11-04T07:50:04.904" v="2" actId="20577"/>
          <ac:spMkLst>
            <pc:docMk/>
            <pc:sldMk cId="3315602214" sldId="318"/>
            <ac:spMk id="2" creationId="{B6ACF660-0AD0-1829-9EEC-4988E78DFC0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4206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36214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40808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574952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723224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14659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578656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205248c5d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205248c5d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g1205248c5df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8098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28618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4723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88766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82267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8757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013679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3099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" name="Google Shape;81;p11"/>
          <p:cNvSpPr>
            <a:spLocks noGrp="1"/>
          </p:cNvSpPr>
          <p:nvPr>
            <p:ph type="pic" idx="2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2" name="Google Shape;82;p11"/>
          <p:cNvSpPr>
            <a:spLocks noGrp="1"/>
          </p:cNvSpPr>
          <p:nvPr>
            <p:ph type="pic" idx="3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9" name="Google Shape;89;p12"/>
          <p:cNvSpPr>
            <a:spLocks noGrp="1"/>
          </p:cNvSpPr>
          <p:nvPr>
            <p:ph type="pic" idx="2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0" name="Google Shape;90;p12"/>
          <p:cNvSpPr>
            <a:spLocks noGrp="1"/>
          </p:cNvSpPr>
          <p:nvPr>
            <p:ph type="pic" idx="3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1" name="Google Shape;91;p12"/>
          <p:cNvSpPr>
            <a:spLocks noGrp="1"/>
          </p:cNvSpPr>
          <p:nvPr>
            <p:ph type="pic" idx="4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2" name="Google Shape;92;p12"/>
          <p:cNvSpPr>
            <a:spLocks noGrp="1"/>
          </p:cNvSpPr>
          <p:nvPr>
            <p:ph type="pic" idx="5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body" idx="2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7" name="Google Shape;97;p13"/>
          <p:cNvSpPr>
            <a:spLocks noGrp="1"/>
          </p:cNvSpPr>
          <p:nvPr>
            <p:ph type="pic" idx="3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13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1" name="Google Shape;101;p13"/>
          <p:cNvSpPr>
            <a:spLocks noGrp="1"/>
          </p:cNvSpPr>
          <p:nvPr>
            <p:ph type="pic" idx="4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3 Pictures">
  <p:cSld name="Subtitle and 3 Picture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body" idx="2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6" name="Google Shape;106;p14"/>
          <p:cNvSpPr>
            <a:spLocks noGrp="1"/>
          </p:cNvSpPr>
          <p:nvPr>
            <p:ph type="pic" idx="3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7" name="Google Shape;107;p14"/>
          <p:cNvSpPr>
            <a:spLocks noGrp="1"/>
          </p:cNvSpPr>
          <p:nvPr>
            <p:ph type="pic" idx="4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8" name="Google Shape;108;p14"/>
          <p:cNvSpPr txBox="1">
            <a:spLocks noGrp="1"/>
          </p:cNvSpPr>
          <p:nvPr>
            <p:ph type="body" idx="5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9" name="Google Shape;109;p14"/>
          <p:cNvSpPr>
            <a:spLocks noGrp="1"/>
          </p:cNvSpPr>
          <p:nvPr>
            <p:ph type="pic" idx="6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0" name="Google Shape;110;p14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4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3 Pictures with boxes">
  <p:cSld name="Text and 3 Pictures with boxe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5"/>
          <p:cNvSpPr txBox="1">
            <a:spLocks noGrp="1"/>
          </p:cNvSpPr>
          <p:nvPr>
            <p:ph type="body" idx="1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6" name="Google Shape;116;p15"/>
          <p:cNvSpPr>
            <a:spLocks noGrp="1"/>
          </p:cNvSpPr>
          <p:nvPr>
            <p:ph type="pic" idx="2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7" name="Google Shape;117;p15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5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body" idx="3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1" name="Google Shape;121;p15"/>
          <p:cNvSpPr>
            <a:spLocks noGrp="1"/>
          </p:cNvSpPr>
          <p:nvPr>
            <p:ph type="pic" idx="4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2" name="Google Shape;122;p15"/>
          <p:cNvSpPr txBox="1">
            <a:spLocks noGrp="1"/>
          </p:cNvSpPr>
          <p:nvPr>
            <p:ph type="body" idx="5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3" name="Google Shape;123;p15"/>
          <p:cNvSpPr>
            <a:spLocks noGrp="1"/>
          </p:cNvSpPr>
          <p:nvPr>
            <p:ph type="pic" idx="6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>
            <a:spLocks noGrp="1"/>
          </p:cNvSpPr>
          <p:nvPr>
            <p:ph type="pic" idx="2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7" name="Google Shape;127;p16"/>
          <p:cNvSpPr txBox="1">
            <a:spLocks noGrp="1"/>
          </p:cNvSpPr>
          <p:nvPr>
            <p:ph type="body" idx="1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3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6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16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2" name="Google Shape;132;p16"/>
          <p:cNvSpPr txBox="1">
            <a:spLocks noGrp="1"/>
          </p:cNvSpPr>
          <p:nvPr>
            <p:ph type="body" idx="4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 in boxes">
  <p:cSld name="Picture Horizontal and text in boxes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7"/>
          <p:cNvSpPr>
            <a:spLocks noGrp="1"/>
          </p:cNvSpPr>
          <p:nvPr>
            <p:ph type="pic" idx="2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6" name="Google Shape;136;p17"/>
          <p:cNvSpPr txBox="1">
            <a:spLocks noGrp="1"/>
          </p:cNvSpPr>
          <p:nvPr>
            <p:ph type="body" idx="1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371600" lvl="2" indent="-33655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17"/>
          <p:cNvSpPr txBox="1">
            <a:spLocks noGrp="1"/>
          </p:cNvSpPr>
          <p:nvPr>
            <p:ph type="body" idx="3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371600" lvl="2" indent="-33655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8" name="Google Shape;138;p17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7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7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1" name="Google Shape;141;p17"/>
          <p:cNvSpPr txBox="1">
            <a:spLocks noGrp="1"/>
          </p:cNvSpPr>
          <p:nvPr>
            <p:ph type="body" idx="4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371600" lvl="2" indent="-33655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SECTION_HEADER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18"/>
          <p:cNvSpPr txBox="1"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18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18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18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bg>
      <p:bgPr>
        <a:solidFill>
          <a:schemeClr val="dk1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0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836403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 ">
  <p:cSld name="Content   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1"/>
          <p:cNvSpPr txBox="1"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6" name="Google Shape;156;p21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" type="titleOnly">
  <p:cSld name="TITLE_ONLY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2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2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2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3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407987" y="2427287"/>
            <a:ext cx="5616575" cy="3773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4"/>
          </p:nvPr>
        </p:nvSpPr>
        <p:spPr>
          <a:xfrm>
            <a:off x="6172200" y="2427287"/>
            <a:ext cx="5611813" cy="3773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p7"/>
          <p:cNvSpPr>
            <a:spLocks noGrp="1"/>
          </p:cNvSpPr>
          <p:nvPr>
            <p:ph type="pic" idx="2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page colour or picture">
  <p:cSld name="Full page colour or picture">
    <p:bg>
      <p:bgPr>
        <a:solidFill>
          <a:schemeClr val="lt1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60" name="Google Shape;60;p8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1" name="Google Shape;61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7988" y="6364800"/>
            <a:ext cx="495300" cy="39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>
  <p:cSld name="Full page Pictur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>
            <a:spLocks noGrp="1"/>
          </p:cNvSpPr>
          <p:nvPr>
            <p:ph type="pic" idx="2"/>
          </p:nvPr>
        </p:nvSpPr>
        <p:spPr>
          <a:xfrm>
            <a:off x="0" y="-29980"/>
            <a:ext cx="12192000" cy="623075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4" name="Google Shape;64;p9"/>
          <p:cNvSpPr txBox="1">
            <a:spLocks noGrp="1"/>
          </p:cNvSpPr>
          <p:nvPr>
            <p:ph type="body" idx="1"/>
          </p:nvPr>
        </p:nvSpPr>
        <p:spPr>
          <a:xfrm>
            <a:off x="8075612" y="-48846"/>
            <a:ext cx="4116387" cy="6249621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marL="914400" lvl="1" indent="-3619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5616575" cy="460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>
            <a:spLocks noGrp="1"/>
          </p:cNvSpPr>
          <p:nvPr>
            <p:ph type="pic" idx="2"/>
          </p:nvPr>
        </p:nvSpPr>
        <p:spPr>
          <a:xfrm>
            <a:off x="6167438" y="0"/>
            <a:ext cx="6024562" cy="62071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2" name="Google Shape;72;p10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sz="21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5" name="Google Shape;15;p1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" name="Google Shape;16;p1"/>
          <p:cNvPicPr preferRelativeResize="0"/>
          <p:nvPr/>
        </p:nvPicPr>
        <p:blipFill rotWithShape="1">
          <a:blip r:embed="rId24">
            <a:alphaModFix/>
          </a:blip>
          <a:srcRect/>
          <a:stretch/>
        </p:blipFill>
        <p:spPr>
          <a:xfrm>
            <a:off x="407988" y="6364599"/>
            <a:ext cx="495300" cy="3937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/3981359#.YyDlzezMI-Q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zenodo.org/record/4688624#.YyDl2-zMI-Q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01195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wlcg-doma/site-network-information/-/blob/master/Template/SitePageTemplate.md" TargetMode="External"/><Relationship Id="rId7" Type="http://schemas.openxmlformats.org/officeDocument/2006/relationships/hyperlink" Target="https://gitlab.cern.ch/wlcg-doma/site-network-information/-/tree/master/WLCG-site-snmp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lcg-cric.cern.ch/core/netsite/list/" TargetMode="External"/><Relationship Id="rId5" Type="http://schemas.openxmlformats.org/officeDocument/2006/relationships/hyperlink" Target="https://gitlab.cern.ch/wlcg-doma/site-network-information/-/tree/master/SitePages" TargetMode="External"/><Relationship Id="rId4" Type="http://schemas.openxmlformats.org/officeDocument/2006/relationships/hyperlink" Target="https://gitlab.cern.ch/wlcg-doma/site-network-information/-/tree/master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wlcgmon-tf@cern.c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5" Type="http://schemas.openxmlformats.org/officeDocument/2006/relationships/hyperlink" Target="https://opensciencegrid.org/docs/data/xrootd/install-shoveler/" TargetMode="External"/><Relationship Id="rId4" Type="http://schemas.openxmlformats.org/officeDocument/2006/relationships/hyperlink" Target="http://cern.ch/monit-support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iBltCw2S35_IdBrcpDky9_4fTotHyFVTqYEgrVDFyKQ/edit#slide=id.g129fbcaf561_0_11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hyperlink" Target="https://indico.cern.ch/event/1096034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WYFPK_sOREwprjaoim6xeQrJMezVyRtrjWNeIqZ_L3s/edit?usp=sharin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WLCG DC Monitoring follow-ups</a:t>
            </a:r>
          </a:p>
        </p:txBody>
      </p:sp>
      <p:sp>
        <p:nvSpPr>
          <p:cNvPr id="173" name="Google Shape;173;p24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n-US" sz="1800" dirty="0"/>
              <a:t>WLCG Monitoring </a:t>
            </a:r>
            <a:r>
              <a:rPr lang="en-US" sz="1800" dirty="0" err="1"/>
              <a:t>TaskForce</a:t>
            </a:r>
            <a:endParaRPr lang="en-US" dirty="0"/>
          </a:p>
          <a:p>
            <a:pPr marL="0" lvl="0" indent="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 dirty="0"/>
              <a:t>07.11.2022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"New" Architecture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06E881-EAD6-02C7-400E-3C75F367424F}"/>
              </a:ext>
            </a:extLst>
          </p:cNvPr>
          <p:cNvSpPr txBox="1"/>
          <p:nvPr/>
        </p:nvSpPr>
        <p:spPr>
          <a:xfrm>
            <a:off x="2073499" y="1783724"/>
            <a:ext cx="278612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/>
              <a:t>OSG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7CDEC8-19F0-5495-F815-CA4135D05BF7}"/>
              </a:ext>
            </a:extLst>
          </p:cNvPr>
          <p:cNvSpPr txBox="1"/>
          <p:nvPr/>
        </p:nvSpPr>
        <p:spPr>
          <a:xfrm>
            <a:off x="2073499" y="4595611"/>
            <a:ext cx="278612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/>
              <a:t>WLCG</a:t>
            </a:r>
          </a:p>
        </p:txBody>
      </p:sp>
      <p:pic>
        <p:nvPicPr>
          <p:cNvPr id="2" name="Picture 2" descr="Diagram&#10;&#10;Description automatically generated">
            <a:extLst>
              <a:ext uri="{FF2B5EF4-FFF2-40B4-BE49-F238E27FC236}">
                <a16:creationId xmlns:a16="http://schemas.microsoft.com/office/drawing/2014/main" id="{2DBFBF1E-B3A4-8C47-DD2A-2FF39415B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5686" y="608544"/>
            <a:ext cx="7655378" cy="577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478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Architecture Components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lnSpc>
                <a:spcPct val="114999"/>
              </a:lnSpc>
              <a:buFont typeface="Arial,Sans-Serif"/>
              <a:buChar char="•"/>
            </a:pPr>
            <a:r>
              <a:rPr lang="en-US" dirty="0"/>
              <a:t>Two new components </a:t>
            </a:r>
            <a:r>
              <a:rPr lang="en-US" dirty="0" err="1"/>
              <a:t>XRootD</a:t>
            </a:r>
            <a:r>
              <a:rPr lang="en-US" dirty="0"/>
              <a:t> shoveler and </a:t>
            </a:r>
            <a:r>
              <a:rPr lang="en-US" dirty="0" err="1"/>
              <a:t>XRootD</a:t>
            </a:r>
            <a:r>
              <a:rPr lang="en-US" dirty="0"/>
              <a:t> collector</a:t>
            </a:r>
            <a:endParaRPr lang="en-US" b="0" dirty="0"/>
          </a:p>
          <a:p>
            <a:pPr marL="800100" lvl="1">
              <a:lnSpc>
                <a:spcPct val="114999"/>
              </a:lnSpc>
              <a:buSzPts val="2100"/>
              <a:buFont typeface="Arial,Sans-Serif"/>
            </a:pPr>
            <a:r>
              <a:rPr lang="en-US" sz="2100" dirty="0"/>
              <a:t>Already developed and deployed for OSG when WLCG work started</a:t>
            </a:r>
          </a:p>
          <a:p>
            <a:pPr marL="342900" indent="-342900">
              <a:lnSpc>
                <a:spcPct val="114999"/>
              </a:lnSpc>
              <a:buSzPts val="2100"/>
              <a:buFont typeface="Arial,Sans-Serif"/>
              <a:buChar char="•"/>
            </a:pPr>
            <a:r>
              <a:rPr lang="en-US" dirty="0" err="1"/>
              <a:t>XRootD</a:t>
            </a:r>
            <a:r>
              <a:rPr lang="en-US" dirty="0"/>
              <a:t> Shoveler</a:t>
            </a:r>
            <a:endParaRPr lang="en-US" b="0" dirty="0"/>
          </a:p>
          <a:p>
            <a:pPr marL="800100" lvl="1">
              <a:lnSpc>
                <a:spcPct val="114999"/>
              </a:lnSpc>
              <a:buSzPts val="2100"/>
              <a:buFont typeface="Arial,Sans-Serif"/>
            </a:pPr>
            <a:r>
              <a:rPr lang="en-US" sz="2100" dirty="0"/>
              <a:t>New component that ships </a:t>
            </a:r>
            <a:r>
              <a:rPr lang="en-US" sz="2100" dirty="0" err="1"/>
              <a:t>XRootD</a:t>
            </a:r>
            <a:r>
              <a:rPr lang="en-US" sz="2100" dirty="0"/>
              <a:t> monitoring streams to a message queue</a:t>
            </a:r>
          </a:p>
          <a:p>
            <a:pPr marL="800100" lvl="1">
              <a:lnSpc>
                <a:spcPct val="114999"/>
              </a:lnSpc>
              <a:buSzPts val="2100"/>
              <a:buFont typeface="Arial,Sans-Serif"/>
            </a:pPr>
            <a:r>
              <a:rPr lang="en-US" sz="2100" dirty="0"/>
              <a:t>Main goal is to deploy it as close as possible to the </a:t>
            </a:r>
            <a:r>
              <a:rPr lang="en-US" sz="2100" dirty="0" err="1"/>
              <a:t>XRootD</a:t>
            </a:r>
            <a:r>
              <a:rPr lang="en-US" sz="2100" dirty="0"/>
              <a:t> server</a:t>
            </a:r>
          </a:p>
          <a:p>
            <a:pPr marL="1257300" lvl="2">
              <a:lnSpc>
                <a:spcPct val="114999"/>
              </a:lnSpc>
              <a:buFont typeface="Arial,Sans-Serif"/>
              <a:buChar char="•"/>
            </a:pPr>
            <a:r>
              <a:rPr lang="en-US" sz="2000" dirty="0"/>
              <a:t>Motivation is to reduce the chance of losing UDP packets</a:t>
            </a:r>
            <a:endParaRPr lang="en-US" dirty="0"/>
          </a:p>
          <a:p>
            <a:pPr marL="342900" indent="-342900">
              <a:lnSpc>
                <a:spcPct val="114999"/>
              </a:lnSpc>
              <a:buSzPts val="2100"/>
              <a:buFont typeface="Arial,Sans-Serif"/>
              <a:buChar char="•"/>
            </a:pPr>
            <a:r>
              <a:rPr lang="en-US" dirty="0" err="1"/>
              <a:t>XRootD</a:t>
            </a:r>
            <a:r>
              <a:rPr lang="en-US" dirty="0"/>
              <a:t> Collector</a:t>
            </a:r>
            <a:endParaRPr lang="en-US" b="0" dirty="0"/>
          </a:p>
          <a:p>
            <a:pPr marL="800100" lvl="1">
              <a:lnSpc>
                <a:spcPct val="114999"/>
              </a:lnSpc>
              <a:buSzPts val="2100"/>
              <a:buFont typeface="Arial,Sans-Serif"/>
            </a:pPr>
            <a:r>
              <a:rPr lang="en-US" sz="2100" dirty="0"/>
              <a:t>Similar component to the previous GLED collectors</a:t>
            </a:r>
          </a:p>
          <a:p>
            <a:pPr marL="800100" lvl="1">
              <a:lnSpc>
                <a:spcPct val="114999"/>
              </a:lnSpc>
              <a:buSzPts val="2100"/>
              <a:buFont typeface="Arial,Sans-Serif"/>
            </a:pPr>
            <a:r>
              <a:rPr lang="en-US" sz="2100" dirty="0"/>
              <a:t>Receives and aggregates </a:t>
            </a:r>
            <a:r>
              <a:rPr lang="en-US" sz="2100" dirty="0" err="1"/>
              <a:t>XRootD</a:t>
            </a:r>
            <a:r>
              <a:rPr lang="en-US" sz="2100" dirty="0"/>
              <a:t> monitoring streams into a "transfer" document</a:t>
            </a:r>
            <a:endParaRPr lang="en-US" dirty="0"/>
          </a:p>
          <a:p>
            <a:pPr marL="800100" lvl="1">
              <a:lnSpc>
                <a:spcPct val="114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919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Architecture Components (Missing development)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lnSpc>
                <a:spcPct val="114999"/>
              </a:lnSpc>
              <a:buSzPts val="2100"/>
              <a:buFont typeface="Arial,Sans-Serif"/>
              <a:buChar char="•"/>
            </a:pPr>
            <a:r>
              <a:rPr lang="en-US" dirty="0" err="1"/>
              <a:t>XRootD</a:t>
            </a:r>
            <a:r>
              <a:rPr lang="en-US" dirty="0"/>
              <a:t> Shoveler</a:t>
            </a:r>
            <a:endParaRPr lang="en-US" b="0" dirty="0"/>
          </a:p>
          <a:p>
            <a:pPr marL="800100" lvl="1">
              <a:lnSpc>
                <a:spcPct val="114999"/>
              </a:lnSpc>
              <a:buSzPts val="2100"/>
              <a:buFont typeface="Arial,Sans-Serif"/>
            </a:pPr>
            <a:r>
              <a:rPr lang="en-US" sz="2100" dirty="0"/>
              <a:t>Currently using non-TLS connection with basic auth</a:t>
            </a:r>
          </a:p>
          <a:p>
            <a:pPr marL="1257300" lvl="2">
              <a:lnSpc>
                <a:spcPct val="114999"/>
              </a:lnSpc>
              <a:buSzPts val="2100"/>
              <a:buFont typeface="Arial,Sans-Serif"/>
            </a:pPr>
            <a:r>
              <a:rPr lang="en-US" sz="2000" dirty="0"/>
              <a:t>Request to allow TLS (will require the usage of robot certificates)</a:t>
            </a:r>
          </a:p>
          <a:p>
            <a:pPr marL="800100" lvl="1">
              <a:lnSpc>
                <a:spcPct val="114999"/>
              </a:lnSpc>
              <a:buSzPts val="2100"/>
              <a:buFont typeface="Arial,Sans-Serif"/>
            </a:pPr>
            <a:r>
              <a:rPr lang="en-US" sz="2100" dirty="0"/>
              <a:t>Improve shoveler installation docs for “non-docker” deployments</a:t>
            </a:r>
            <a:endParaRPr lang="en-US" sz="2000" dirty="0"/>
          </a:p>
          <a:p>
            <a:pPr marL="342900" indent="-342900">
              <a:lnSpc>
                <a:spcPct val="114999"/>
              </a:lnSpc>
              <a:buSzPts val="2100"/>
              <a:buFont typeface="Arial,Sans-Serif"/>
              <a:buChar char="•"/>
            </a:pPr>
            <a:r>
              <a:rPr lang="en-US" dirty="0" err="1"/>
              <a:t>XRootD</a:t>
            </a:r>
            <a:r>
              <a:rPr lang="en-US" dirty="0"/>
              <a:t> Collector</a:t>
            </a:r>
            <a:endParaRPr lang="en-US" b="0" dirty="0"/>
          </a:p>
          <a:p>
            <a:pPr marL="800100" lvl="1">
              <a:lnSpc>
                <a:spcPct val="114999"/>
              </a:lnSpc>
              <a:buSzPts val="2100"/>
              <a:buFont typeface="Arial,Sans-Serif"/>
            </a:pPr>
            <a:r>
              <a:rPr lang="en-US" sz="2100" dirty="0"/>
              <a:t>Possible improvements driven by few issues found during first validation phase</a:t>
            </a:r>
          </a:p>
          <a:p>
            <a:pPr marL="1257300" lvl="2">
              <a:lnSpc>
                <a:spcPct val="114999"/>
              </a:lnSpc>
              <a:buSzPts val="2100"/>
              <a:buFont typeface="Arial,Sans-Serif"/>
            </a:pPr>
            <a:r>
              <a:rPr lang="en-US" dirty="0"/>
              <a:t>Will be mentioned later on another slide</a:t>
            </a:r>
          </a:p>
          <a:p>
            <a:pPr marL="800100" lvl="1">
              <a:lnSpc>
                <a:spcPct val="114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151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Current situation OSG + WLCG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9" y="1019504"/>
            <a:ext cx="11376000" cy="460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lnSpc>
                <a:spcPct val="114999"/>
              </a:lnSpc>
            </a:pPr>
            <a:endParaRPr lang="en-US" dirty="0"/>
          </a:p>
          <a:p>
            <a:pPr marL="800100" lvl="1">
              <a:lnSpc>
                <a:spcPct val="114999"/>
              </a:lnSpc>
            </a:pPr>
            <a:endParaRPr lang="en-US" dirty="0"/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C417D77C-DE5E-E8E3-00CF-32BD04AF95C9}"/>
              </a:ext>
            </a:extLst>
          </p:cNvPr>
          <p:cNvSpPr/>
          <p:nvPr/>
        </p:nvSpPr>
        <p:spPr>
          <a:xfrm>
            <a:off x="546897" y="3296792"/>
            <a:ext cx="2462892" cy="1360714"/>
          </a:xfrm>
          <a:prstGeom prst="chevron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cs typeface="Arial"/>
              </a:rPr>
              <a:t>CERN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Arrow: Chevron 2">
            <a:extLst>
              <a:ext uri="{FF2B5EF4-FFF2-40B4-BE49-F238E27FC236}">
                <a16:creationId xmlns:a16="http://schemas.microsoft.com/office/drawing/2014/main" id="{1D8168D7-F4C0-1D33-BEB0-F10CCF0EFF9A}"/>
              </a:ext>
            </a:extLst>
          </p:cNvPr>
          <p:cNvSpPr/>
          <p:nvPr/>
        </p:nvSpPr>
        <p:spPr>
          <a:xfrm>
            <a:off x="2451896" y="3296791"/>
            <a:ext cx="2898321" cy="1360714"/>
          </a:xfrm>
          <a:prstGeom prst="chevron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cs typeface="Arial"/>
              </a:rPr>
              <a:t>CERN MQ</a:t>
            </a:r>
          </a:p>
          <a:p>
            <a:pPr algn="ctr"/>
            <a:r>
              <a:rPr lang="en-US" dirty="0">
                <a:solidFill>
                  <a:schemeClr val="tx1"/>
                </a:solidFill>
                <a:cs typeface="Arial"/>
              </a:rPr>
              <a:t>(</a:t>
            </a:r>
            <a:r>
              <a:rPr lang="en-US" dirty="0" err="1">
                <a:solidFill>
                  <a:schemeClr val="tx1"/>
                </a:solidFill>
                <a:cs typeface="Arial"/>
              </a:rPr>
              <a:t>xrootd.transfers</a:t>
            </a:r>
            <a:r>
              <a:rPr lang="en-US" dirty="0">
                <a:solidFill>
                  <a:schemeClr val="tx1"/>
                </a:solidFill>
                <a:cs typeface="Arial"/>
              </a:rPr>
              <a:t>)</a:t>
            </a:r>
          </a:p>
        </p:txBody>
      </p:sp>
      <p:sp>
        <p:nvSpPr>
          <p:cNvPr id="4" name="Arrow: Chevron 3">
            <a:extLst>
              <a:ext uri="{FF2B5EF4-FFF2-40B4-BE49-F238E27FC236}">
                <a16:creationId xmlns:a16="http://schemas.microsoft.com/office/drawing/2014/main" id="{86973CC4-89BC-B882-0BDD-E73782D4BDE2}"/>
              </a:ext>
            </a:extLst>
          </p:cNvPr>
          <p:cNvSpPr/>
          <p:nvPr/>
        </p:nvSpPr>
        <p:spPr>
          <a:xfrm>
            <a:off x="4778718" y="3296791"/>
            <a:ext cx="2394856" cy="1360714"/>
          </a:xfrm>
          <a:prstGeom prst="chevron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cs typeface="Arial"/>
              </a:rPr>
              <a:t>MONIT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Arrow: Chevron 5">
            <a:extLst>
              <a:ext uri="{FF2B5EF4-FFF2-40B4-BE49-F238E27FC236}">
                <a16:creationId xmlns:a16="http://schemas.microsoft.com/office/drawing/2014/main" id="{69DC81CC-02A5-80A9-80C0-FD4304AF54DB}"/>
              </a:ext>
            </a:extLst>
          </p:cNvPr>
          <p:cNvSpPr/>
          <p:nvPr/>
        </p:nvSpPr>
        <p:spPr>
          <a:xfrm>
            <a:off x="8575111" y="3296790"/>
            <a:ext cx="3306534" cy="1360714"/>
          </a:xfrm>
          <a:prstGeom prst="chevron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cs typeface="Arial"/>
              </a:rPr>
              <a:t>ES (</a:t>
            </a:r>
            <a:r>
              <a:rPr lang="en-US" dirty="0" err="1">
                <a:solidFill>
                  <a:schemeClr val="tx1"/>
                </a:solidFill>
                <a:cs typeface="Arial"/>
              </a:rPr>
              <a:t>xrootd_enr_transfers</a:t>
            </a:r>
            <a:r>
              <a:rPr lang="en-US" dirty="0">
                <a:solidFill>
                  <a:schemeClr val="tx1"/>
                </a:solidFill>
                <a:cs typeface="Arial"/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476F4436-B226-7F09-3F77-AB36805C17F2}"/>
              </a:ext>
            </a:extLst>
          </p:cNvPr>
          <p:cNvSpPr/>
          <p:nvPr/>
        </p:nvSpPr>
        <p:spPr>
          <a:xfrm>
            <a:off x="6602075" y="3296790"/>
            <a:ext cx="2558141" cy="1360714"/>
          </a:xfrm>
          <a:prstGeom prst="chevron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cs typeface="Arial"/>
              </a:rPr>
              <a:t>CRIC enrichment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C9B632F3-0256-0E57-23EC-76693326797C}"/>
              </a:ext>
            </a:extLst>
          </p:cNvPr>
          <p:cNvSpPr/>
          <p:nvPr/>
        </p:nvSpPr>
        <p:spPr>
          <a:xfrm>
            <a:off x="533290" y="1117138"/>
            <a:ext cx="2925534" cy="1360714"/>
          </a:xfrm>
          <a:prstGeom prst="chevron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cs typeface="Arial"/>
              </a:rPr>
              <a:t>OSG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Arrow: Chevron 6">
            <a:extLst>
              <a:ext uri="{FF2B5EF4-FFF2-40B4-BE49-F238E27FC236}">
                <a16:creationId xmlns:a16="http://schemas.microsoft.com/office/drawing/2014/main" id="{CD2888C6-0C64-38C4-D352-F6BCC2CF4AFB}"/>
              </a:ext>
            </a:extLst>
          </p:cNvPr>
          <p:cNvSpPr/>
          <p:nvPr/>
        </p:nvSpPr>
        <p:spPr>
          <a:xfrm>
            <a:off x="2914539" y="1117137"/>
            <a:ext cx="3265713" cy="1360714"/>
          </a:xfrm>
          <a:prstGeom prst="chevron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cs typeface="Arial"/>
              </a:rPr>
              <a:t>CERN MQ</a:t>
            </a:r>
          </a:p>
          <a:p>
            <a:pPr algn="ctr"/>
            <a:r>
              <a:rPr lang="en-US" dirty="0">
                <a:solidFill>
                  <a:schemeClr val="tx1"/>
                </a:solidFill>
                <a:cs typeface="Arial"/>
              </a:rPr>
              <a:t>(xrootd.aaa.cms.ng)</a:t>
            </a:r>
          </a:p>
        </p:txBody>
      </p:sp>
      <p:sp>
        <p:nvSpPr>
          <p:cNvPr id="8" name="Arrow: Chevron 7">
            <a:extLst>
              <a:ext uri="{FF2B5EF4-FFF2-40B4-BE49-F238E27FC236}">
                <a16:creationId xmlns:a16="http://schemas.microsoft.com/office/drawing/2014/main" id="{E789E581-FBD9-28C0-C997-62017A102443}"/>
              </a:ext>
            </a:extLst>
          </p:cNvPr>
          <p:cNvSpPr/>
          <p:nvPr/>
        </p:nvSpPr>
        <p:spPr>
          <a:xfrm>
            <a:off x="5608754" y="1117137"/>
            <a:ext cx="2394856" cy="1360714"/>
          </a:xfrm>
          <a:prstGeom prst="chevron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cs typeface="Arial"/>
              </a:rPr>
              <a:t>MONIT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C7DE7D6F-4B25-2250-53CD-9548E4F282FB}"/>
              </a:ext>
            </a:extLst>
          </p:cNvPr>
          <p:cNvSpPr/>
          <p:nvPr/>
        </p:nvSpPr>
        <p:spPr>
          <a:xfrm>
            <a:off x="7418503" y="1117136"/>
            <a:ext cx="3088820" cy="1360714"/>
          </a:xfrm>
          <a:prstGeom prst="chevron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cs typeface="Arial"/>
              </a:rPr>
              <a:t>ES (</a:t>
            </a:r>
            <a:r>
              <a:rPr lang="en-US" dirty="0" err="1">
                <a:solidFill>
                  <a:schemeClr val="tx1"/>
                </a:solidFill>
                <a:cs typeface="Arial"/>
              </a:rPr>
              <a:t>cms_raw_aaa_ng</a:t>
            </a:r>
            <a:r>
              <a:rPr lang="en-US" dirty="0">
                <a:solidFill>
                  <a:schemeClr val="tx1"/>
                </a:solidFill>
                <a:cs typeface="Arial"/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949019F-561C-CF16-BAF7-2795FC275498}"/>
              </a:ext>
            </a:extLst>
          </p:cNvPr>
          <p:cNvCxnSpPr>
            <a:cxnSpLocks/>
          </p:cNvCxnSpPr>
          <p:nvPr/>
        </p:nvCxnSpPr>
        <p:spPr>
          <a:xfrm>
            <a:off x="2301073" y="2477850"/>
            <a:ext cx="901415" cy="808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D4C4257-606E-931B-6EA0-B1DBC31DC899}"/>
              </a:ext>
            </a:extLst>
          </p:cNvPr>
          <p:cNvSpPr txBox="1"/>
          <p:nvPr/>
        </p:nvSpPr>
        <p:spPr>
          <a:xfrm>
            <a:off x="406743" y="2691298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Once WLCG flow is fully tested/validated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9C59BF2-6150-FC5B-5021-AE40773CE74F}"/>
              </a:ext>
            </a:extLst>
          </p:cNvPr>
          <p:cNvSpPr/>
          <p:nvPr/>
        </p:nvSpPr>
        <p:spPr>
          <a:xfrm>
            <a:off x="2835729" y="1049561"/>
            <a:ext cx="8953499" cy="150620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EA494F-7347-94DD-B382-8E115F202A07}"/>
              </a:ext>
            </a:extLst>
          </p:cNvPr>
          <p:cNvSpPr txBox="1"/>
          <p:nvPr/>
        </p:nvSpPr>
        <p:spPr>
          <a:xfrm>
            <a:off x="10623097" y="1151266"/>
            <a:ext cx="1178379" cy="117636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To be discussed if still needed or can be removed</a:t>
            </a:r>
          </a:p>
        </p:txBody>
      </p:sp>
      <p:sp>
        <p:nvSpPr>
          <p:cNvPr id="19" name="Arrow: Chevron 18">
            <a:extLst>
              <a:ext uri="{FF2B5EF4-FFF2-40B4-BE49-F238E27FC236}">
                <a16:creationId xmlns:a16="http://schemas.microsoft.com/office/drawing/2014/main" id="{7B306B9A-56AF-0B24-628D-1B8B979A5C0E}"/>
              </a:ext>
            </a:extLst>
          </p:cNvPr>
          <p:cNvSpPr/>
          <p:nvPr/>
        </p:nvSpPr>
        <p:spPr>
          <a:xfrm>
            <a:off x="6627407" y="4815500"/>
            <a:ext cx="3400850" cy="1360714"/>
          </a:xfrm>
          <a:prstGeom prst="chevron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cs typeface="Arial"/>
              </a:rPr>
              <a:t>ES (</a:t>
            </a:r>
            <a:r>
              <a:rPr lang="en-US" dirty="0" err="1">
                <a:solidFill>
                  <a:schemeClr val="tx1"/>
                </a:solidFill>
                <a:cs typeface="Arial"/>
              </a:rPr>
              <a:t>xrootd_raw_transfers</a:t>
            </a:r>
            <a:r>
              <a:rPr lang="en-US" dirty="0">
                <a:solidFill>
                  <a:schemeClr val="tx1"/>
                </a:solidFill>
                <a:cs typeface="Arial"/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6366C8C-23E4-FC58-6383-673FC2A01D24}"/>
              </a:ext>
            </a:extLst>
          </p:cNvPr>
          <p:cNvCxnSpPr>
            <a:cxnSpLocks/>
          </p:cNvCxnSpPr>
          <p:nvPr/>
        </p:nvCxnSpPr>
        <p:spPr>
          <a:xfrm>
            <a:off x="6180252" y="4657504"/>
            <a:ext cx="1000127" cy="970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7C73801-2041-6592-702E-990F70AF625D}"/>
              </a:ext>
            </a:extLst>
          </p:cNvPr>
          <p:cNvSpPr txBox="1"/>
          <p:nvPr/>
        </p:nvSpPr>
        <p:spPr>
          <a:xfrm>
            <a:off x="2451896" y="5142804"/>
            <a:ext cx="42442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Temporary flow, required for early data validation</a:t>
            </a:r>
          </a:p>
        </p:txBody>
      </p:sp>
    </p:spTree>
    <p:extLst>
      <p:ext uri="{BB962C8B-B14F-4D97-AF65-F5344CB8AC3E}">
        <p14:creationId xmlns:p14="http://schemas.microsoft.com/office/powerpoint/2010/main" val="701081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Current situation (OSG)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lnSpc>
                <a:spcPct val="114999"/>
              </a:lnSpc>
            </a:pPr>
            <a:endParaRPr lang="en-US" dirty="0"/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Running deployment for several sites already</a:t>
            </a:r>
          </a:p>
          <a:p>
            <a:pPr marL="800100" lvl="1">
              <a:lnSpc>
                <a:spcPct val="114999"/>
              </a:lnSpc>
              <a:buSzPts val="2100"/>
              <a:buFont typeface="Arial,Sans-Serif"/>
              <a:buChar char="•"/>
            </a:pPr>
            <a:r>
              <a:rPr lang="en-US" dirty="0"/>
              <a:t>All Open Science Data Federation Caches - 9 shovelers across the U.S. and Europe (Amsterdam, Cardiff), Purdue, Florida, Nebraska, UCSD, Caltech, MIT T2 and T3</a:t>
            </a: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Sending monitoring data to CERN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On a CMS specific flow (so not integrated with WLCG </a:t>
            </a:r>
            <a:r>
              <a:rPr lang="en-US" dirty="0" err="1"/>
              <a:t>XRootD</a:t>
            </a:r>
            <a:r>
              <a:rPr lang="en-US" dirty="0"/>
              <a:t> as for now)</a:t>
            </a:r>
          </a:p>
          <a:p>
            <a:pPr indent="-342900">
              <a:lnSpc>
                <a:spcPct val="114999"/>
              </a:lnSpc>
              <a:buFont typeface="Arial" panose="020B0604020202020204" pitchFamily="34" charset="0"/>
              <a:buChar char="•"/>
            </a:pPr>
            <a:r>
              <a:rPr lang="en-US" dirty="0"/>
              <a:t>Completed validation of the new flow</a:t>
            </a:r>
          </a:p>
          <a:p>
            <a:pPr lvl="1">
              <a:lnSpc>
                <a:spcPct val="114999"/>
              </a:lnSpc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Correctness</a:t>
            </a:r>
            <a:r>
              <a:rPr lang="en-US" dirty="0"/>
              <a:t> and </a:t>
            </a:r>
            <a:r>
              <a:rPr lang="en-US" dirty="0">
                <a:hlinkClick r:id="rId4"/>
              </a:rPr>
              <a:t>Scale</a:t>
            </a:r>
            <a:endParaRPr lang="en-US" dirty="0"/>
          </a:p>
          <a:p>
            <a:pPr marL="800100" lvl="1" indent="-342900">
              <a:lnSpc>
                <a:spcPct val="114999"/>
              </a:lnSpc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816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Last reported situation (WLCG)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9" y="1205897"/>
            <a:ext cx="11376000" cy="499496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Test bed deployment running on a Kubernetes cluster</a:t>
            </a:r>
          </a:p>
          <a:p>
            <a:pPr marL="800100" lvl="1">
              <a:lnSpc>
                <a:spcPct val="114999"/>
              </a:lnSpc>
              <a:buSzPts val="2100"/>
              <a:buFont typeface="Arial,Sans-Serif"/>
              <a:buChar char="•"/>
            </a:pPr>
            <a:r>
              <a:rPr lang="en-US" dirty="0"/>
              <a:t>Currently we are running a battery of shovelers and a collector</a:t>
            </a:r>
          </a:p>
          <a:p>
            <a:pPr marL="1257300" lvl="2">
              <a:lnSpc>
                <a:spcPct val="114999"/>
              </a:lnSpc>
              <a:buFont typeface="Arial,Sans-Serif"/>
              <a:buChar char="•"/>
            </a:pPr>
            <a:r>
              <a:rPr lang="en-US" dirty="0"/>
              <a:t>Shovelers should not be run centrally, but required for testing phase</a:t>
            </a:r>
          </a:p>
          <a:p>
            <a:pPr indent="-342900">
              <a:lnSpc>
                <a:spcPct val="114999"/>
              </a:lnSpc>
              <a:buChar char="•"/>
            </a:pPr>
            <a:r>
              <a:rPr lang="en-US" dirty="0"/>
              <a:t>Integrating EOS ALICE servers at CERN</a:t>
            </a:r>
          </a:p>
          <a:p>
            <a:pPr marL="800100" lvl="1" indent="-342900">
              <a:lnSpc>
                <a:spcPct val="114999"/>
              </a:lnSpc>
              <a:buFont typeface="Arial,Sans-Serif"/>
              <a:buChar char="•"/>
            </a:pPr>
            <a:r>
              <a:rPr lang="en-US" dirty="0"/>
              <a:t>Closer to the development team, within CERN network (so less UDP loss risk)…</a:t>
            </a:r>
          </a:p>
          <a:p>
            <a:pPr marL="800100" lvl="1" indent="-342900">
              <a:lnSpc>
                <a:spcPct val="114999"/>
              </a:lnSpc>
              <a:buFont typeface="Arial,Sans-Serif"/>
              <a:buChar char="•"/>
            </a:pPr>
            <a:r>
              <a:rPr lang="en-US" dirty="0"/>
              <a:t>Few servers reconfigured temporarily for sending data to the new flow</a:t>
            </a:r>
          </a:p>
          <a:p>
            <a:pPr marL="800100" lvl="1" indent="-342900">
              <a:lnSpc>
                <a:spcPct val="114999"/>
              </a:lnSpc>
              <a:buFont typeface="Arial,Sans-Serif"/>
              <a:buChar char="•"/>
            </a:pPr>
            <a:r>
              <a:rPr lang="en-US" dirty="0"/>
              <a:t>Data was flowing as expected, but we observed a </a:t>
            </a:r>
            <a:r>
              <a:rPr lang="en-US" b="1" dirty="0"/>
              <a:t>lack of VO information</a:t>
            </a:r>
          </a:p>
          <a:p>
            <a:pPr indent="-342900">
              <a:lnSpc>
                <a:spcPct val="114999"/>
              </a:lnSpc>
              <a:buChar char="•"/>
            </a:pPr>
            <a:r>
              <a:rPr lang="en-US" dirty="0"/>
              <a:t>Shoveler deployed in a few sites for testing purposes</a:t>
            </a:r>
          </a:p>
          <a:p>
            <a:pPr lvl="1">
              <a:lnSpc>
                <a:spcPct val="114999"/>
              </a:lnSpc>
              <a:buSzPts val="2100"/>
            </a:pPr>
            <a:r>
              <a:rPr lang="en-US" dirty="0"/>
              <a:t>Manchester (ATLAS), RAL (CMS)</a:t>
            </a:r>
          </a:p>
          <a:p>
            <a:pPr lvl="1">
              <a:lnSpc>
                <a:spcPct val="114999"/>
              </a:lnSpc>
              <a:buSzPts val="2100"/>
            </a:pPr>
            <a:r>
              <a:rPr lang="en-US" dirty="0"/>
              <a:t>Data integrated shows as well a </a:t>
            </a:r>
            <a:r>
              <a:rPr lang="en-US" b="1" dirty="0"/>
              <a:t>lack of VO information</a:t>
            </a:r>
            <a:r>
              <a:rPr lang="en-US" dirty="0"/>
              <a:t> in some of the cases</a:t>
            </a:r>
          </a:p>
          <a:p>
            <a:pPr lvl="1">
              <a:lnSpc>
                <a:spcPct val="114999"/>
              </a:lnSpc>
              <a:buSzPts val="2100"/>
            </a:pPr>
            <a:r>
              <a:rPr lang="en-US" dirty="0"/>
              <a:t>First numbers comparison with internal monitoring from RAL don’t seem to match</a:t>
            </a:r>
          </a:p>
          <a:p>
            <a:pPr marL="571500" lvl="1" indent="0">
              <a:lnSpc>
                <a:spcPct val="114999"/>
              </a:lnSpc>
              <a:buSzPts val="210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576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Current situation (WLCG)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9" y="1205897"/>
            <a:ext cx="11376000" cy="499496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Started several tasks to tackle issues found on first phases</a:t>
            </a: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Numbers validation</a:t>
            </a:r>
          </a:p>
          <a:p>
            <a:pPr marL="800100" lvl="1">
              <a:lnSpc>
                <a:spcPct val="114999"/>
              </a:lnSpc>
            </a:pPr>
            <a:r>
              <a:rPr lang="en-US" dirty="0">
                <a:solidFill>
                  <a:schemeClr val="bg2"/>
                </a:solidFill>
                <a:highlight>
                  <a:srgbClr val="BAE18F"/>
                </a:highlight>
              </a:rPr>
              <a:t>Validation of numbers between new flow and Monalisa</a:t>
            </a:r>
          </a:p>
          <a:p>
            <a:pPr marL="800100" lvl="1">
              <a:lnSpc>
                <a:spcPct val="114999"/>
              </a:lnSpc>
            </a:pPr>
            <a:r>
              <a:rPr lang="en-US" dirty="0">
                <a:solidFill>
                  <a:schemeClr val="bg2"/>
                </a:solidFill>
                <a:highlight>
                  <a:srgbClr val="FFFF00"/>
                </a:highlight>
              </a:rPr>
              <a:t>Set a new test flow between OSG CERN to compare numbers between both deployments</a:t>
            </a:r>
          </a:p>
          <a:p>
            <a:pPr marL="800100" lvl="1">
              <a:lnSpc>
                <a:spcPct val="114999"/>
              </a:lnSpc>
            </a:pPr>
            <a:r>
              <a:rPr lang="en-US" dirty="0">
                <a:solidFill>
                  <a:schemeClr val="bg2"/>
                </a:solidFill>
                <a:highlight>
                  <a:srgbClr val="FFFF00"/>
                </a:highlight>
              </a:rPr>
              <a:t>Re-do numbers validation for RAL with experts to understand discrepancies</a:t>
            </a:r>
          </a:p>
          <a:p>
            <a:pPr indent="-342900">
              <a:lnSpc>
                <a:spcPct val="114999"/>
              </a:lnSpc>
              <a:buFont typeface="Arial" panose="020B0604020202020204" pitchFamily="34" charset="0"/>
              <a:buChar char="•"/>
            </a:pPr>
            <a:r>
              <a:rPr lang="en-US" dirty="0"/>
              <a:t>Lack of fields</a:t>
            </a:r>
          </a:p>
          <a:p>
            <a:pPr lvl="1">
              <a:lnSpc>
                <a:spcPct val="114999"/>
              </a:lnSpc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E1A68F"/>
                </a:highlight>
              </a:rPr>
              <a:t>Deemed to be produced by specific server configurations</a:t>
            </a:r>
          </a:p>
          <a:p>
            <a:pPr lvl="1">
              <a:lnSpc>
                <a:spcPct val="114999"/>
              </a:lnSpc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E1A68F"/>
                </a:highlight>
              </a:rPr>
              <a:t>The idea is to start deploying the available components to more sites to assess situation better</a:t>
            </a:r>
          </a:p>
          <a:p>
            <a:pPr lvl="2">
              <a:lnSpc>
                <a:spcPct val="114999"/>
              </a:lnSpc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E1A68F"/>
                </a:highlight>
              </a:rPr>
              <a:t>Missing a small development for the shoveler to work with certificates (CERN MQ requirement)</a:t>
            </a:r>
          </a:p>
          <a:p>
            <a:pPr marL="571500" lvl="1" indent="0">
              <a:lnSpc>
                <a:spcPct val="114999"/>
              </a:lnSpc>
              <a:buSzPts val="210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876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Other producers of </a:t>
            </a:r>
            <a:r>
              <a:rPr lang="en-US" dirty="0" err="1"/>
              <a:t>XRootD</a:t>
            </a:r>
            <a:r>
              <a:rPr lang="en-US" dirty="0"/>
              <a:t> data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342900" indent="-342900">
              <a:lnSpc>
                <a:spcPct val="114999"/>
              </a:lnSpc>
              <a:buFont typeface="Arial,Sans-Serif"/>
              <a:buChar char="•"/>
            </a:pPr>
            <a:r>
              <a:rPr lang="en-US" dirty="0"/>
              <a:t>ALICE Monalisa</a:t>
            </a:r>
          </a:p>
          <a:p>
            <a:pPr marL="800100" lvl="1">
              <a:lnSpc>
                <a:spcPct val="114999"/>
              </a:lnSpc>
              <a:buSzPts val="2100"/>
              <a:buFont typeface="Arial,Sans-Serif"/>
            </a:pPr>
            <a:r>
              <a:rPr lang="en-US" sz="2100" dirty="0"/>
              <a:t>Current aim is to converge with this new flow</a:t>
            </a:r>
          </a:p>
          <a:p>
            <a:pPr marL="1257300" lvl="2">
              <a:lnSpc>
                <a:spcPct val="114999"/>
              </a:lnSpc>
              <a:buSzPts val="2100"/>
              <a:buFont typeface="Arial,Sans-Serif"/>
              <a:buChar char="•"/>
            </a:pPr>
            <a:r>
              <a:rPr lang="en-US" sz="2000" dirty="0" err="1"/>
              <a:t>XRootD</a:t>
            </a:r>
            <a:r>
              <a:rPr lang="en-US" sz="2000" dirty="0"/>
              <a:t> servers will report in parallel to Monalisa and new shovelers</a:t>
            </a:r>
          </a:p>
          <a:p>
            <a:pPr marL="1257300" lvl="2">
              <a:lnSpc>
                <a:spcPct val="114999"/>
              </a:lnSpc>
              <a:buFont typeface="Arial,Sans-Serif"/>
              <a:buChar char="•"/>
            </a:pPr>
            <a:r>
              <a:rPr lang="en-US" sz="2000" dirty="0"/>
              <a:t>WLCG Monitoring information will be based on the shovelers flow</a:t>
            </a:r>
          </a:p>
          <a:p>
            <a:pPr marL="342900" indent="-342900">
              <a:lnSpc>
                <a:spcPct val="114999"/>
              </a:lnSpc>
              <a:buSzPts val="2100"/>
              <a:buFont typeface="Arial,Sans-Serif"/>
              <a:buChar char="•"/>
            </a:pPr>
            <a:r>
              <a:rPr lang="en-US" dirty="0" err="1"/>
              <a:t>xCache</a:t>
            </a:r>
          </a:p>
          <a:p>
            <a:pPr marL="800100" lvl="1">
              <a:lnSpc>
                <a:spcPct val="114999"/>
              </a:lnSpc>
              <a:buSzPts val="2100"/>
              <a:buFont typeface="Arial,Sans-Serif"/>
            </a:pPr>
            <a:r>
              <a:rPr lang="en-US" sz="2100" dirty="0"/>
              <a:t>OSG already monitors their XCache instances with this new flow</a:t>
            </a:r>
          </a:p>
          <a:p>
            <a:pPr marL="1257300" lvl="2">
              <a:lnSpc>
                <a:spcPct val="114999"/>
              </a:lnSpc>
              <a:buSzPts val="2100"/>
              <a:buFont typeface="Arial,Sans-Serif"/>
            </a:pPr>
            <a:r>
              <a:rPr lang="en-US" sz="2000" dirty="0"/>
              <a:t>The same will be applied for WLCG</a:t>
            </a:r>
          </a:p>
          <a:p>
            <a:pPr marL="342900" indent="-342900">
              <a:lnSpc>
                <a:spcPct val="114999"/>
              </a:lnSpc>
              <a:buSzPts val="2100"/>
              <a:buFont typeface="Arial,Sans-Serif"/>
              <a:buChar char="•"/>
            </a:pPr>
            <a:r>
              <a:rPr lang="en-US" dirty="0" err="1"/>
              <a:t>dCache</a:t>
            </a:r>
          </a:p>
          <a:p>
            <a:pPr marL="800100" lvl="1">
              <a:lnSpc>
                <a:spcPct val="114999"/>
              </a:lnSpc>
              <a:buSzPts val="2100"/>
              <a:buFont typeface="Arial,Sans-Serif"/>
            </a:pPr>
            <a:r>
              <a:rPr lang="en-US" sz="2100" dirty="0"/>
              <a:t>Data will need to be integrated in a separate flow in MONIT</a:t>
            </a:r>
          </a:p>
          <a:p>
            <a:pPr marL="1257300" lvl="2">
              <a:lnSpc>
                <a:spcPct val="114999"/>
              </a:lnSpc>
              <a:buSzPts val="2100"/>
              <a:buFont typeface="Arial,Sans-Serif"/>
            </a:pPr>
            <a:r>
              <a:rPr lang="en-US" sz="2000" dirty="0"/>
              <a:t>Schema of the "final" data checked to be compatible</a:t>
            </a:r>
          </a:p>
          <a:p>
            <a:pPr marL="800100" lvl="1">
              <a:lnSpc>
                <a:spcPct val="114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318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CF660-0AD0-1829-9EEC-4988E78DF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site monitoring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E63CDF-B3FB-A243-911C-29832A9807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2463F3-6539-577A-837C-38AFD99127E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6022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Motivation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Lack of information about network traffic for sites During DC1 in October 2021</a:t>
            </a: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Total traffic to/from our sites needed to identify issues/bottlenecks</a:t>
            </a: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Find a way to gather the minimal amount of information that will help us understand and improve how our sites work across the WAN.</a:t>
            </a:r>
          </a:p>
        </p:txBody>
      </p:sp>
    </p:spTree>
    <p:extLst>
      <p:ext uri="{BB962C8B-B14F-4D97-AF65-F5344CB8AC3E}">
        <p14:creationId xmlns:p14="http://schemas.microsoft.com/office/powerpoint/2010/main" val="4110964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WLCG Monitoring Task Force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WLCG Monitoring </a:t>
            </a:r>
            <a:r>
              <a:rPr lang="en-US" dirty="0" err="1"/>
              <a:t>TaskForce</a:t>
            </a:r>
            <a:r>
              <a:rPr lang="en-US" dirty="0"/>
              <a:t> was presented on December 2021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During WLCG Operations coordination </a:t>
            </a:r>
            <a:r>
              <a:rPr lang="en-US" dirty="0">
                <a:hlinkClick r:id="rId3"/>
              </a:rPr>
              <a:t>meeting</a:t>
            </a:r>
            <a:endParaRPr lang="en-US" dirty="0"/>
          </a:p>
          <a:p>
            <a:pPr marL="800100" lvl="1">
              <a:lnSpc>
                <a:spcPct val="114999"/>
              </a:lnSpc>
            </a:pPr>
            <a:r>
              <a:rPr lang="en-US" dirty="0"/>
              <a:t>Real activities started January 2022: meetings, JIRA project...</a:t>
            </a: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Core team of ~6 people in "best effort"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Alessandra Forti, Borja Garrido, Derek Weitzel, Julia Andreeva, </a:t>
            </a:r>
            <a:r>
              <a:rPr lang="en-US" strike="sngStrike" dirty="0" err="1"/>
              <a:t>Rizart</a:t>
            </a:r>
            <a:r>
              <a:rPr lang="en-US" strike="sngStrike" dirty="0"/>
              <a:t> Dona</a:t>
            </a:r>
            <a:r>
              <a:rPr lang="en-US" dirty="0"/>
              <a:t>, Shawn McKee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Meeting every 2 weeks for checkpointing and planification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Special thanks to Katy Ellis and Robert Currie for their contributions in </a:t>
            </a:r>
            <a:r>
              <a:rPr lang="en-US" dirty="0" err="1"/>
              <a:t>XRootD</a:t>
            </a:r>
            <a:r>
              <a:rPr lang="en-US" dirty="0"/>
              <a:t> Improvements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Main goals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Provide human readable information about a sites network</a:t>
            </a:r>
          </a:p>
          <a:p>
            <a:pPr marL="800100" lvl="1">
              <a:lnSpc>
                <a:spcPct val="114999"/>
              </a:lnSpc>
            </a:pPr>
            <a:r>
              <a:rPr lang="en-US" dirty="0">
                <a:hlinkClick r:id="rId3"/>
              </a:rPr>
              <a:t>Template</a:t>
            </a:r>
            <a:r>
              <a:rPr lang="en-US" dirty="0"/>
              <a:t> created for sites to clone and fill our following the </a:t>
            </a:r>
            <a:r>
              <a:rPr lang="en-US" dirty="0">
                <a:hlinkClick r:id="rId4"/>
              </a:rPr>
              <a:t>instructions</a:t>
            </a:r>
            <a:endParaRPr lang="en-US" dirty="0"/>
          </a:p>
          <a:p>
            <a:pPr marL="800100" lvl="1">
              <a:lnSpc>
                <a:spcPct val="114999"/>
              </a:lnSpc>
            </a:pPr>
            <a:r>
              <a:rPr lang="en-US" dirty="0"/>
              <a:t>Examples can be found in </a:t>
            </a:r>
            <a:r>
              <a:rPr lang="en-US" dirty="0">
                <a:hlinkClick r:id="rId5"/>
              </a:rPr>
              <a:t>Gitlab</a:t>
            </a:r>
            <a:endParaRPr lang="en-US" dirty="0"/>
          </a:p>
          <a:p>
            <a:pPr marL="800100" lvl="1">
              <a:lnSpc>
                <a:spcPct val="114999"/>
              </a:lnSpc>
            </a:pPr>
            <a:r>
              <a:rPr lang="en-US" dirty="0"/>
              <a:t>File needs to be converted to HTML, uploaded to a Site webserver and linked in </a:t>
            </a:r>
            <a:r>
              <a:rPr lang="en-US" dirty="0">
                <a:hlinkClick r:id="rId6"/>
              </a:rPr>
              <a:t>WLCG CRIC</a:t>
            </a:r>
            <a:endParaRPr lang="en-US" dirty="0"/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Provide site’s IN and OUT network traffic (total)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Updated each minute, in a publicly accessible URL in JSON format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Example Python3 </a:t>
            </a:r>
            <a:r>
              <a:rPr lang="en-US" dirty="0">
                <a:hlinkClick r:id="rId7"/>
              </a:rPr>
              <a:t>script</a:t>
            </a:r>
            <a:r>
              <a:rPr lang="en-US" dirty="0"/>
              <a:t> implemented</a:t>
            </a:r>
          </a:p>
          <a:p>
            <a:pPr marL="1257300" lvl="2">
              <a:lnSpc>
                <a:spcPct val="114999"/>
              </a:lnSpc>
            </a:pPr>
            <a:r>
              <a:rPr lang="en-US" dirty="0"/>
              <a:t>Queries one or more interfaces representing site’s boundary</a:t>
            </a:r>
          </a:p>
        </p:txBody>
      </p:sp>
    </p:spTree>
    <p:extLst>
      <p:ext uri="{BB962C8B-B14F-4D97-AF65-F5344CB8AC3E}">
        <p14:creationId xmlns:p14="http://schemas.microsoft.com/office/powerpoint/2010/main" val="4118177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359966-41D8-9EFE-4EE2-9C8A3D5E9B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BAE18F"/>
                </a:highlight>
              </a:rPr>
              <a:t>Preparation of Network template for sites to fill in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BAE18F"/>
                </a:highlight>
              </a:rPr>
              <a:t>Add needed fields in CRIC for sites to define Monitoring links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BAE18F"/>
                </a:highlight>
              </a:rPr>
              <a:t>Develop script to gather and expose minimum set of network metrics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BAE18F"/>
                </a:highlight>
              </a:rPr>
              <a:t>Integrate metrics in MONIT for visualization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E1A68F"/>
                </a:highlight>
              </a:rPr>
              <a:t>Tune-up script as required for different sites</a:t>
            </a:r>
          </a:p>
          <a:p>
            <a:pPr marL="5715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E1A68F"/>
                </a:highlight>
              </a:rPr>
              <a:t>Deploy script in T1s initially so a dashboard can be created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A00B3B-8D4C-49F5-8742-69128F0B5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009758-FABD-9FAD-5C1C-ECCB6B4648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86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Site’s homework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indent="0">
              <a:lnSpc>
                <a:spcPct val="114999"/>
              </a:lnSpc>
            </a:pPr>
            <a:r>
              <a:rPr lang="en-US" dirty="0"/>
              <a:t>Sites will be expected to:</a:t>
            </a: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Document their network at a high-level, with options to provide helpful details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Information about site topology, peering, hardware and capacity can allow WLCG network experts to better support, diagnose and fix network problems</a:t>
            </a: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Gather (via </a:t>
            </a:r>
            <a:r>
              <a:rPr lang="en-US" dirty="0" err="1"/>
              <a:t>snmp</a:t>
            </a:r>
            <a:r>
              <a:rPr lang="en-US" dirty="0"/>
              <a:t> or other data source) the IN/OUT traffic of their whole site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This requires identifying the interface(s) that represent the “border” of the site and a mechanism to gather the interface(s) traffic</a:t>
            </a: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Provide URLs to access the network information and monitoring files</a:t>
            </a: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Maintain the documentation and update monitoring as networking at the site evolves</a:t>
            </a:r>
          </a:p>
        </p:txBody>
      </p:sp>
    </p:spTree>
    <p:extLst>
      <p:ext uri="{BB962C8B-B14F-4D97-AF65-F5344CB8AC3E}">
        <p14:creationId xmlns:p14="http://schemas.microsoft.com/office/powerpoint/2010/main" val="20250189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00" cy="2852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US" dirty="0"/>
              <a:t>Questions &amp; Answers</a:t>
            </a:r>
            <a:br>
              <a:rPr lang="en-US" dirty="0"/>
            </a:br>
            <a:endParaRPr lang="en-US"/>
          </a:p>
        </p:txBody>
      </p:sp>
      <p:sp>
        <p:nvSpPr>
          <p:cNvPr id="188" name="Google Shape;188;p26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2" name="Google Shape;187;p26">
            <a:extLst>
              <a:ext uri="{FF2B5EF4-FFF2-40B4-BE49-F238E27FC236}">
                <a16:creationId xmlns:a16="http://schemas.microsoft.com/office/drawing/2014/main" id="{621E9CA1-6C3A-0A08-1A54-7287FB8737B8}"/>
              </a:ext>
            </a:extLst>
          </p:cNvPr>
          <p:cNvSpPr txBox="1">
            <a:spLocks/>
          </p:cNvSpPr>
          <p:nvPr/>
        </p:nvSpPr>
        <p:spPr>
          <a:xfrm>
            <a:off x="483082" y="3894138"/>
            <a:ext cx="11298696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3200">
                <a:solidFill>
                  <a:schemeClr val="bg2"/>
                </a:solidFill>
              </a:rPr>
              <a:t>Contact: </a:t>
            </a:r>
            <a:r>
              <a:rPr lang="en-US" sz="3200" b="0" dirty="0">
                <a:solidFill>
                  <a:schemeClr val="bg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wlcgmon-tf@cern.ch</a:t>
            </a:r>
            <a:endParaRPr lang="en-US" b="0" dirty="0">
              <a:solidFill>
                <a:schemeClr val="bg2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3200" b="0">
                <a:solidFill>
                  <a:schemeClr val="bg2"/>
                </a:solidFill>
              </a:rPr>
              <a:t>Shoveler installation </a:t>
            </a:r>
            <a:r>
              <a:rPr lang="en-US" sz="3200" b="0">
                <a:solidFill>
                  <a:schemeClr val="bg2"/>
                </a:solidFill>
                <a:hlinkClick r:id="rId5"/>
              </a:rPr>
              <a:t>docs</a:t>
            </a:r>
            <a:r>
              <a:rPr lang="en-US" sz="3200" b="0">
                <a:solidFill>
                  <a:schemeClr val="bg2"/>
                </a:solidFill>
              </a:rPr>
              <a:t> </a:t>
            </a:r>
            <a:endParaRPr lang="en-US" sz="3200" b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9433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OSG contributed </a:t>
            </a:r>
            <a:r>
              <a:rPr lang="en-US" dirty="0" err="1"/>
              <a:t>XRootD</a:t>
            </a:r>
            <a:r>
              <a:rPr lang="en-US" dirty="0"/>
              <a:t> and Site Monitoring improvements:</a:t>
            </a:r>
            <a:br>
              <a:rPr lang="en-US" dirty="0"/>
            </a:br>
            <a:r>
              <a:rPr lang="en-US" b="0" i="1" dirty="0"/>
              <a:t>This project is supported by the National Science Foundation under Cooperative Agreements OAC-1836650, MPS-1148698 and OAC-2030508. Any opinions, findings, conclusions or recommendations expressed in this material are those of the authors and do </a:t>
            </a:r>
            <a:r>
              <a:rPr lang="en-US" b="0" i="1"/>
              <a:t>not necessarily reflect the views of the National Science Foundation.</a:t>
            </a:r>
            <a:endParaRPr lang="en-US" b="0"/>
          </a:p>
          <a:p>
            <a:pPr marL="95250" indent="0">
              <a:buNone/>
            </a:pPr>
            <a:endParaRPr lang="en-US" b="0" dirty="0"/>
          </a:p>
          <a:p>
            <a:endParaRPr lang="en-US" b="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821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spcFirstLastPara="1" wrap="square" lIns="0" tIns="0" rIns="0" bIns="0" anchor="t" anchorCtr="0"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5616575" cy="4602117"/>
          </a:xfrm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WLCG DC 2021</a:t>
            </a:r>
          </a:p>
          <a:p>
            <a:pPr marL="800100" lvl="1"/>
            <a:r>
              <a:rPr lang="en-US" dirty="0"/>
              <a:t>Successfully performed</a:t>
            </a:r>
          </a:p>
          <a:p>
            <a:pPr marL="800100" lvl="1"/>
            <a:r>
              <a:rPr lang="en-US" dirty="0"/>
              <a:t>Last </a:t>
            </a:r>
            <a:r>
              <a:rPr lang="en-US" dirty="0">
                <a:hlinkClick r:id="rId3"/>
              </a:rPr>
              <a:t>presentation</a:t>
            </a:r>
            <a:r>
              <a:rPr lang="en-US" dirty="0"/>
              <a:t> provided May 2022</a:t>
            </a:r>
          </a:p>
          <a:p>
            <a:pPr marL="800100" lvl="1"/>
            <a:r>
              <a:rPr lang="en-US" dirty="0"/>
              <a:t>Monitoring recommendations were done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WLCG Monitoring TF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US" dirty="0"/>
              <a:t>Focused on three main areas:</a:t>
            </a:r>
          </a:p>
          <a:p>
            <a:pPr marL="1257300" lvl="2">
              <a:buFont typeface="Arial" panose="020B0604020202020204" pitchFamily="34" charset="0"/>
              <a:buChar char="•"/>
            </a:pPr>
            <a:r>
              <a:rPr lang="en-US" sz="1800" dirty="0" err="1"/>
              <a:t>XrootD</a:t>
            </a:r>
            <a:r>
              <a:rPr lang="en-US" sz="1800" dirty="0"/>
              <a:t> Monitoring re-structure</a:t>
            </a:r>
          </a:p>
          <a:p>
            <a:pPr marL="1257300" lvl="2">
              <a:buFont typeface="Arial" panose="020B0604020202020204" pitchFamily="34" charset="0"/>
              <a:buChar char="•"/>
            </a:pPr>
            <a:r>
              <a:rPr lang="en-US" sz="1800" dirty="0"/>
              <a:t>Transfer data harmonization</a:t>
            </a:r>
          </a:p>
          <a:p>
            <a:pPr marL="1714500" lvl="3">
              <a:buFont typeface="Arial" panose="020B0604020202020204" pitchFamily="34" charset="0"/>
              <a:buChar char="•"/>
            </a:pPr>
            <a:r>
              <a:rPr lang="en-US" sz="1800" dirty="0"/>
              <a:t>Common Schema</a:t>
            </a:r>
          </a:p>
          <a:p>
            <a:pPr marL="1714500" lvl="3">
              <a:buFont typeface="Arial" panose="020B0604020202020204" pitchFamily="34" charset="0"/>
              <a:buChar char="•"/>
            </a:pPr>
            <a:r>
              <a:rPr lang="en-US" sz="1800" dirty="0"/>
              <a:t>Common DC Dashboards</a:t>
            </a:r>
          </a:p>
          <a:p>
            <a:pPr marL="1257300" lvl="2">
              <a:buFont typeface="Arial" panose="020B0604020202020204" pitchFamily="34" charset="0"/>
              <a:buChar char="•"/>
            </a:pPr>
            <a:r>
              <a:rPr lang="en-US" sz="1800" dirty="0"/>
              <a:t>Site monitoring</a:t>
            </a:r>
          </a:p>
          <a:p>
            <a:pPr marL="342900">
              <a:buFont typeface="Arial" panose="020B0604020202020204" pitchFamily="34" charset="0"/>
              <a:buChar char="•"/>
            </a:pPr>
            <a:r>
              <a:rPr lang="en-US" sz="2200" dirty="0"/>
              <a:t>Last update provided during </a:t>
            </a:r>
            <a:r>
              <a:rPr lang="en-US" sz="2200" dirty="0">
                <a:hlinkClick r:id="rId4"/>
              </a:rPr>
              <a:t>GDB</a:t>
            </a:r>
            <a:endParaRPr lang="en-US" sz="2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67A81A-3E2A-8A9B-22A5-2E8C9DA9EB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7438" y="844374"/>
            <a:ext cx="6024562" cy="4518421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</p:spPr>
        <p:txBody>
          <a:bodyPr spcFirstLastPara="1" wrap="square" lIns="0" tIns="0" rIns="0" bIns="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pPr marL="0" lvl="0" indent="0" rtl="0">
                <a:spcBef>
                  <a:spcPts val="0"/>
                </a:spcBef>
                <a:spcAft>
                  <a:spcPts val="600"/>
                </a:spcAft>
                <a:buClr>
                  <a:srgbClr val="000000"/>
                </a:buClr>
                <a:buFont typeface="Arial"/>
                <a:buNone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174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CF660-0AD0-1829-9EEC-4988E78DF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WLCG transfers data harmonization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E63CDF-B3FB-A243-911C-29832A9807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2463F3-6539-577A-837C-38AFD99127E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057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Main goals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Consolidate schema between FTS/</a:t>
            </a:r>
            <a:r>
              <a:rPr lang="en-US" dirty="0" err="1"/>
              <a:t>XRootD</a:t>
            </a:r>
            <a:r>
              <a:rPr lang="en-US" dirty="0"/>
              <a:t> transfer documents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Agree on a minimum required schema for both flows</a:t>
            </a: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Adapt WLCG transfers dashboards to new common schema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Provide a set of useful dashboards under the WLCG umbrella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Avoid specificalities for experiments</a:t>
            </a:r>
          </a:p>
          <a:p>
            <a:pPr marL="800100" lvl="1" indent="-342900">
              <a:lnSpc>
                <a:spcPct val="114999"/>
              </a:lnSpc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829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hart&#10;&#10;Description automatically generated">
            <a:extLst>
              <a:ext uri="{FF2B5EF4-FFF2-40B4-BE49-F238E27FC236}">
                <a16:creationId xmlns:a16="http://schemas.microsoft.com/office/drawing/2014/main" id="{708C964B-33D0-1DC3-E84D-34996C146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" y="5215"/>
            <a:ext cx="12189789" cy="624018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E9C38-89D1-98AE-4448-EFFFCB2B13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17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359966-41D8-9EFE-4EE2-9C8A3D5E9B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BAE18F"/>
                </a:highlight>
              </a:rPr>
              <a:t>First dashboard version was created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BAE18F"/>
                </a:highlight>
              </a:rPr>
              <a:t>With striped VO specificalities and current available schema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BAE18F"/>
                </a:highlight>
                <a:hlinkClick r:id="rId2"/>
              </a:rPr>
              <a:t>Draft document</a:t>
            </a:r>
            <a:r>
              <a:rPr lang="en-US" dirty="0">
                <a:highlight>
                  <a:srgbClr val="BAE18F"/>
                </a:highlight>
              </a:rPr>
              <a:t> was created and circulated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BAE18F"/>
                </a:highlight>
              </a:rPr>
              <a:t>Proposing the minimum required fields that the tools will need to provide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BAE18F"/>
                </a:highlight>
              </a:rPr>
              <a:t>Feedback was collected and discussed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BAE18F"/>
                </a:highlight>
              </a:rPr>
              <a:t>Agreement reached with experiments on the fields to aim for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E1A68F"/>
                </a:highlight>
              </a:rPr>
              <a:t>Meet developers (</a:t>
            </a:r>
            <a:r>
              <a:rPr lang="en-US" dirty="0" err="1">
                <a:highlight>
                  <a:srgbClr val="E1A68F"/>
                </a:highlight>
              </a:rPr>
              <a:t>XRootD</a:t>
            </a:r>
            <a:r>
              <a:rPr lang="en-US" dirty="0">
                <a:highlight>
                  <a:srgbClr val="E1A68F"/>
                </a:highlight>
              </a:rPr>
              <a:t>, FTS, dCache)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E1A68F"/>
                </a:highlight>
              </a:rPr>
              <a:t>To understand need for changes to fit the schema</a:t>
            </a:r>
          </a:p>
          <a:p>
            <a:pPr marL="5715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E1A68F"/>
                </a:highlight>
              </a:rPr>
              <a:t>Adapt dashboard to make full usage of the new schema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A00B3B-8D4C-49F5-8742-69128F0B5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update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009758-FABD-9FAD-5C1C-ECCB6B4648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5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CF660-0AD0-1829-9EEC-4988E78DF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XRootD</a:t>
            </a:r>
            <a:r>
              <a:rPr lang="en-US" dirty="0"/>
              <a:t> monitoring improvements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E63CDF-B3FB-A243-911C-29832A9807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2463F3-6539-577A-837C-38AFD99127E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05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dirty="0"/>
              <a:t>Main goals</a:t>
            </a:r>
          </a:p>
        </p:txBody>
      </p:sp>
      <p:sp>
        <p:nvSpPr>
          <p:cNvPr id="179" name="Google Shape;179;p2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80" name="Google Shape;180;p25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Redesign current implementation based on </a:t>
            </a:r>
            <a:r>
              <a:rPr lang="en-US" dirty="0" err="1"/>
              <a:t>XRootD</a:t>
            </a:r>
            <a:r>
              <a:rPr lang="en-US" dirty="0"/>
              <a:t> server reports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Relying on the UDP protocol</a:t>
            </a:r>
          </a:p>
          <a:p>
            <a:pPr marL="800100" lvl="1" indent="-342900">
              <a:lnSpc>
                <a:spcPct val="114999"/>
              </a:lnSpc>
              <a:buChar char="•"/>
            </a:pPr>
            <a:r>
              <a:rPr lang="en-US" dirty="0"/>
              <a:t>Work implies collaboration between MONIT and OSG developers </a:t>
            </a: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Coordinate with </a:t>
            </a:r>
            <a:r>
              <a:rPr lang="en-US" dirty="0" err="1"/>
              <a:t>dCache</a:t>
            </a:r>
            <a:r>
              <a:rPr lang="en-US" dirty="0"/>
              <a:t> developers to enable monitoring flow</a:t>
            </a:r>
          </a:p>
          <a:p>
            <a:pPr marL="800100" lvl="1" indent="-342900">
              <a:lnSpc>
                <a:spcPct val="114999"/>
              </a:lnSpc>
              <a:buChar char="•"/>
            </a:pPr>
            <a:r>
              <a:rPr lang="en-US" dirty="0"/>
              <a:t>For the use case </a:t>
            </a:r>
            <a:r>
              <a:rPr lang="en-US" dirty="0" err="1"/>
              <a:t>dCache+XRootD</a:t>
            </a:r>
            <a:r>
              <a:rPr lang="en-US" dirty="0"/>
              <a:t> port</a:t>
            </a: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en-US" dirty="0"/>
              <a:t>Make sure that </a:t>
            </a:r>
            <a:r>
              <a:rPr lang="en-US" dirty="0" err="1"/>
              <a:t>XRootD</a:t>
            </a:r>
            <a:r>
              <a:rPr lang="en-US" dirty="0"/>
              <a:t> is properly integrated in the WLCG transfer monitor</a:t>
            </a:r>
          </a:p>
          <a:p>
            <a:pPr marL="800100" lvl="1">
              <a:lnSpc>
                <a:spcPct val="114999"/>
              </a:lnSpc>
            </a:pPr>
            <a:r>
              <a:rPr lang="en-US" dirty="0"/>
              <a:t>Including also ALICE </a:t>
            </a:r>
            <a:r>
              <a:rPr lang="en-US" dirty="0" err="1"/>
              <a:t>XRootD</a:t>
            </a:r>
            <a:r>
              <a:rPr lang="en-US" dirty="0"/>
              <a:t> monitoring flow</a:t>
            </a:r>
          </a:p>
          <a:p>
            <a:pPr marL="800100" lvl="1">
              <a:lnSpc>
                <a:spcPct val="114999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635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1308</Words>
  <Application>Microsoft Office PowerPoint</Application>
  <PresentationFormat>Widescreen</PresentationFormat>
  <Paragraphs>187</Paragraphs>
  <Slides>25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WLCG DC Monitoring follow-ups</vt:lpstr>
      <vt:lpstr>WLCG Monitoring Task Force</vt:lpstr>
      <vt:lpstr>Introduction</vt:lpstr>
      <vt:lpstr>WLCG transfers data harmonization</vt:lpstr>
      <vt:lpstr>Main goals</vt:lpstr>
      <vt:lpstr>PowerPoint Presentation</vt:lpstr>
      <vt:lpstr>Status update</vt:lpstr>
      <vt:lpstr>XRootD monitoring improvements</vt:lpstr>
      <vt:lpstr>Main goals</vt:lpstr>
      <vt:lpstr>"New" Architecture</vt:lpstr>
      <vt:lpstr>Architecture Components</vt:lpstr>
      <vt:lpstr>Architecture Components (Missing development)</vt:lpstr>
      <vt:lpstr>Current situation OSG + WLCG</vt:lpstr>
      <vt:lpstr>Current situation (OSG)</vt:lpstr>
      <vt:lpstr>Last reported situation (WLCG)</vt:lpstr>
      <vt:lpstr>Current situation (WLCG)</vt:lpstr>
      <vt:lpstr>Other producers of XRootD data</vt:lpstr>
      <vt:lpstr>Network site monitoring</vt:lpstr>
      <vt:lpstr>Motivation</vt:lpstr>
      <vt:lpstr>Main goals</vt:lpstr>
      <vt:lpstr>Status update</vt:lpstr>
      <vt:lpstr>Site’s homework</vt:lpstr>
      <vt:lpstr>Questions &amp; Answers </vt:lpstr>
      <vt:lpstr>Acknowledgments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 Cor</dc:title>
  <cp:lastModifiedBy>Borja Garrido Bear</cp:lastModifiedBy>
  <cp:revision>1879</cp:revision>
  <dcterms:modified xsi:type="dcterms:W3CDTF">2022-11-04T07:50:12Z</dcterms:modified>
</cp:coreProperties>
</file>