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293" r:id="rId2"/>
    <p:sldId id="366" r:id="rId3"/>
    <p:sldId id="294" r:id="rId4"/>
    <p:sldId id="295" r:id="rId5"/>
    <p:sldId id="367" r:id="rId6"/>
    <p:sldId id="296" r:id="rId7"/>
    <p:sldId id="359" r:id="rId8"/>
    <p:sldId id="374" r:id="rId9"/>
    <p:sldId id="360" r:id="rId10"/>
    <p:sldId id="368" r:id="rId11"/>
    <p:sldId id="361" r:id="rId12"/>
    <p:sldId id="362" r:id="rId13"/>
    <p:sldId id="363" r:id="rId14"/>
    <p:sldId id="364" r:id="rId15"/>
    <p:sldId id="369" r:id="rId16"/>
    <p:sldId id="365" r:id="rId17"/>
    <p:sldId id="371" r:id="rId18"/>
    <p:sldId id="370" r:id="rId19"/>
    <p:sldId id="372" r:id="rId20"/>
    <p:sldId id="373" r:id="rId21"/>
    <p:sldId id="357" r:id="rId22"/>
    <p:sldId id="358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3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00"/>
    <a:srgbClr val="FCF200"/>
    <a:srgbClr val="6AA8FD"/>
    <a:srgbClr val="F99200"/>
    <a:srgbClr val="F79D00"/>
    <a:srgbClr val="568BD8"/>
    <a:srgbClr val="00E504"/>
    <a:srgbClr val="F563F4"/>
    <a:srgbClr val="00C1C3"/>
    <a:srgbClr val="6D3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1" autoAdjust="0"/>
    <p:restoredTop sz="94340" autoAdjust="0"/>
  </p:normalViewPr>
  <p:slideViewPr>
    <p:cSldViewPr snapToGrid="0">
      <p:cViewPr>
        <p:scale>
          <a:sx n="120" d="100"/>
          <a:sy n="120" d="100"/>
        </p:scale>
        <p:origin x="1064" y="-264"/>
      </p:cViewPr>
      <p:guideLst>
        <p:guide orient="horz" pos="163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4752"/>
    </p:cViewPr>
  </p:sorterViewPr>
  <p:notesViewPr>
    <p:cSldViewPr snapToGrid="0">
      <p:cViewPr varScale="1">
        <p:scale>
          <a:sx n="55" d="100"/>
          <a:sy n="55" d="100"/>
        </p:scale>
        <p:origin x="-178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95C8FE92-D6F1-F14A-BEB5-B895D492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507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501C4113-2466-DC48-BAFD-35BC4AF176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27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52C9B-CB35-E842-A61D-4B6E8920D33F}" type="slidenum">
              <a:rPr lang="en-GB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GB">
              <a:latin typeface="Times" charset="0"/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ARM server</a:t>
            </a:r>
            <a:r>
              <a:rPr lang="en-GB" dirty="0"/>
              <a:t>:  Single socket Ampere </a:t>
            </a:r>
            <a:r>
              <a:rPr lang="en-GB" dirty="0" err="1"/>
              <a:t>Altra</a:t>
            </a:r>
            <a:r>
              <a:rPr lang="en-GB" dirty="0"/>
              <a:t> Processor  </a:t>
            </a:r>
          </a:p>
          <a:p>
            <a:r>
              <a:rPr lang="en-GB" dirty="0"/>
              <a:t>Architecture:          aarch64  </a:t>
            </a:r>
          </a:p>
          <a:p>
            <a:r>
              <a:rPr lang="en-GB" dirty="0"/>
              <a:t>Byte Order:            Little Endian  </a:t>
            </a:r>
          </a:p>
          <a:p>
            <a:r>
              <a:rPr lang="en-GB" dirty="0"/>
              <a:t>CPU(s):                80  </a:t>
            </a:r>
          </a:p>
          <a:p>
            <a:r>
              <a:rPr lang="en-GB" dirty="0"/>
              <a:t>Vendor ID:               </a:t>
            </a:r>
          </a:p>
          <a:p>
            <a:r>
              <a:rPr lang="en-GB" dirty="0"/>
              <a:t>Model name:              </a:t>
            </a:r>
          </a:p>
          <a:p>
            <a:r>
              <a:rPr lang="en-GB" dirty="0"/>
              <a:t>Manufacturer:          </a:t>
            </a:r>
          </a:p>
          <a:p>
            <a:r>
              <a:rPr lang="en-GB" dirty="0"/>
              <a:t>Ampere(R)  Family:                ARMv8  </a:t>
            </a:r>
          </a:p>
          <a:p>
            <a:r>
              <a:rPr lang="en-GB" dirty="0"/>
              <a:t>External clock:        1.650 GHz  </a:t>
            </a:r>
          </a:p>
          <a:p>
            <a:r>
              <a:rPr lang="en-GB" dirty="0"/>
              <a:t>Max speed:             3.000 GHz  </a:t>
            </a:r>
          </a:p>
          <a:p>
            <a:r>
              <a:rPr lang="en-GB" dirty="0"/>
              <a:t>Speed:                 3.000 GHz  </a:t>
            </a:r>
          </a:p>
          <a:p>
            <a:r>
              <a:rPr lang="en-GB" dirty="0"/>
              <a:t>Core count:            80  </a:t>
            </a:r>
          </a:p>
          <a:p>
            <a:r>
              <a:rPr lang="en-GB" dirty="0"/>
              <a:t>Thread count:          80  </a:t>
            </a:r>
          </a:p>
          <a:p>
            <a:r>
              <a:rPr lang="en-GB" dirty="0"/>
              <a:t>TDP (*):               210W</a:t>
            </a:r>
          </a:p>
          <a:p>
            <a:endParaRPr lang="en-GB" dirty="0"/>
          </a:p>
          <a:p>
            <a:r>
              <a:rPr lang="en-GB" dirty="0"/>
              <a:t>---</a:t>
            </a:r>
          </a:p>
          <a:p>
            <a:endParaRPr lang="en-GB" dirty="0"/>
          </a:p>
          <a:p>
            <a:r>
              <a:rPr lang="en-GB" b="1" dirty="0"/>
              <a:t>AMD server</a:t>
            </a:r>
            <a:r>
              <a:rPr lang="en-GB" dirty="0"/>
              <a:t>:  Single AMD EPYC 7003 series processor family  </a:t>
            </a:r>
          </a:p>
          <a:p>
            <a:r>
              <a:rPr lang="en-GB" dirty="0"/>
              <a:t>Architecture:          x86_64  </a:t>
            </a:r>
          </a:p>
          <a:p>
            <a:r>
              <a:rPr lang="en-GB" dirty="0"/>
              <a:t>Byte Order:            Little Endian  </a:t>
            </a:r>
          </a:p>
          <a:p>
            <a:r>
              <a:rPr lang="en-GB" dirty="0"/>
              <a:t>CPU(s):                96  </a:t>
            </a:r>
          </a:p>
          <a:p>
            <a:r>
              <a:rPr lang="en-GB" dirty="0"/>
              <a:t>Vendor ID:             </a:t>
            </a:r>
            <a:r>
              <a:rPr lang="en-GB" dirty="0" err="1"/>
              <a:t>AuthenticAMD</a:t>
            </a:r>
            <a:r>
              <a:rPr lang="en-GB" dirty="0"/>
              <a:t>  </a:t>
            </a:r>
          </a:p>
          <a:p>
            <a:r>
              <a:rPr lang="en-GB" dirty="0"/>
              <a:t>Model name:            AMD EPYC 7643 48-Core Processor  </a:t>
            </a:r>
          </a:p>
          <a:p>
            <a:r>
              <a:rPr lang="en-GB" dirty="0"/>
              <a:t>Manufacturer:          Advanced Micro Devices, Inc.  </a:t>
            </a:r>
          </a:p>
          <a:p>
            <a:r>
              <a:rPr lang="en-GB" dirty="0"/>
              <a:t>Family:                Zen  </a:t>
            </a:r>
          </a:p>
          <a:p>
            <a:r>
              <a:rPr lang="en-GB" dirty="0"/>
              <a:t>External clock:        100.000 MHz  </a:t>
            </a:r>
          </a:p>
          <a:p>
            <a:r>
              <a:rPr lang="en-GB" dirty="0"/>
              <a:t>Max speed:             3.625 GHz  </a:t>
            </a:r>
          </a:p>
          <a:p>
            <a:r>
              <a:rPr lang="en-GB" dirty="0"/>
              <a:t>Speed:                 2.300 GHz  </a:t>
            </a:r>
          </a:p>
          <a:p>
            <a:r>
              <a:rPr lang="en-GB" dirty="0"/>
              <a:t>Core count:            48  </a:t>
            </a:r>
          </a:p>
          <a:p>
            <a:r>
              <a:rPr lang="en-GB" dirty="0"/>
              <a:t>Thread count:          96</a:t>
            </a:r>
          </a:p>
          <a:p>
            <a:r>
              <a:rPr lang="en-GB" dirty="0"/>
              <a:t>TDP (*):               300W</a:t>
            </a:r>
          </a:p>
          <a:p>
            <a:endParaRPr lang="en-GB" dirty="0"/>
          </a:p>
          <a:p>
            <a:r>
              <a:rPr lang="en-GB" dirty="0"/>
              <a:t>---</a:t>
            </a:r>
          </a:p>
          <a:p>
            <a:endParaRPr lang="en-GB" dirty="0"/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lang="en-US" sz="12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workernode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(compute node)</a:t>
            </a:r>
            <a:b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DELL PowerEdge C6525 </a:t>
            </a:r>
            <a:b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 * </a:t>
            </a:r>
            <a:r>
              <a:rPr lang="en-GB" sz="1200" b="0" i="0" u="none" strike="noStrike" baseline="0" dirty="0">
                <a:solidFill>
                  <a:srgbClr val="434343"/>
                </a:solidFill>
                <a:latin typeface="ArialMT"/>
              </a:rPr>
              <a:t>AMD EPYC 7513 2.6GHz, 32C/64T, 128M Cache (200W) DDR4-3200</a:t>
            </a:r>
          </a:p>
          <a:p>
            <a:pPr algn="l"/>
            <a:r>
              <a:rPr lang="en-GB" sz="1200" b="0" i="0" u="none" strike="noStrike" baseline="0" dirty="0">
                <a:solidFill>
                  <a:srgbClr val="434343"/>
                </a:solidFill>
                <a:latin typeface="ArialMT"/>
              </a:rPr>
              <a:t>  16 32GB RDIMM, 3200MT/s, Dual Rank 8Gb BASE</a:t>
            </a:r>
          </a:p>
          <a:p>
            <a:pPr algn="l"/>
            <a:r>
              <a:rPr lang="en-US" sz="1200" b="0" i="0" u="none" strike="noStrike" baseline="0" dirty="0">
                <a:solidFill>
                  <a:srgbClr val="434343"/>
                </a:solidFill>
                <a:latin typeface="ArialMT"/>
              </a:rPr>
              <a:t>  1 3.84TB SSD SATA Read Intensive 6Gbps 512 2.5in Hot-plug AG Drive, 1 DWPD,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GPU server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(A.I. sandbox)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DELL PowerEdge + 2 * Nvidia A100 80GB 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2 * </a:t>
            </a:r>
            <a:r>
              <a:rPr lang="en-GB" dirty="0"/>
              <a:t>AMD EPYC 7443 24Core/48T Processors @ 4.00 GHz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&amp; 512GB RAM</a:t>
            </a:r>
            <a:endParaRPr lang="en-GB" dirty="0"/>
          </a:p>
          <a:p>
            <a:endParaRPr lang="en-GB" dirty="0"/>
          </a:p>
          <a:p>
            <a:r>
              <a:rPr lang="en-GB" dirty="0"/>
              <a:t>---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789" y="385838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 dirty="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FF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732063B0-4899-BF45-843F-9D307B5E1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65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FF8034CE-3090-A84F-A26D-1AC7B3E35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1116" y="9525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" y="6602413"/>
            <a:ext cx="3390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8338" y="6594475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 b="0" dirty="0" smtClean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rgbClr val="000090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rgbClr val="000090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C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6666FF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Trebuchet MS" charset="0"/>
                <a:ea typeface="Arial" charset="0"/>
                <a:cs typeface="Arial" charset="0"/>
              </a:rPr>
              <a:t>David Britton, University of Glasgow</a:t>
            </a:r>
            <a:endParaRPr lang="en-US" dirty="0">
              <a:latin typeface="Trebuchet MS" charset="0"/>
              <a:ea typeface="Arial" charset="0"/>
              <a:cs typeface="Arial" charset="0"/>
            </a:endParaRP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Trebuchet MS" charset="0"/>
                <a:ea typeface="Arial" charset="0"/>
                <a:cs typeface="Arial" charset="0"/>
              </a:rPr>
              <a:t>IET, Oct 09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0EC294-0A79-D24A-A459-A71C1D725E55}" type="slidenum">
              <a:rPr lang="en-US" smtClean="0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US" dirty="0">
              <a:latin typeface="Times" charset="0"/>
              <a:ea typeface="Arial" charset="0"/>
              <a:cs typeface="Arial" charset="0"/>
            </a:endParaRPr>
          </a:p>
        </p:txBody>
      </p:sp>
      <p:pic>
        <p:nvPicPr>
          <p:cNvPr id="10245" name="Picture 4" descr="gridpp_background_landscape_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GridPP_logo_wh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147638"/>
            <a:ext cx="3186112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2265363" y="6038305"/>
            <a:ext cx="68230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>
                <a:solidFill>
                  <a:srgbClr val="FFFF66"/>
                </a:solidFill>
              </a:rPr>
              <a:t>David Britton</a:t>
            </a:r>
            <a:br>
              <a:rPr lang="en-GB" sz="1600" dirty="0">
                <a:solidFill>
                  <a:srgbClr val="FFFF66"/>
                </a:solidFill>
              </a:rPr>
            </a:br>
            <a:r>
              <a:rPr lang="en-GB" sz="1400" dirty="0" err="1">
                <a:solidFill>
                  <a:srgbClr val="FFFF66"/>
                </a:solidFill>
              </a:rPr>
              <a:t>GridPP</a:t>
            </a:r>
            <a:r>
              <a:rPr lang="en-GB" sz="1400" dirty="0">
                <a:solidFill>
                  <a:srgbClr val="FFFF66"/>
                </a:solidFill>
              </a:rPr>
              <a:t> Project Leader</a:t>
            </a:r>
          </a:p>
          <a:p>
            <a:pPr algn="r"/>
            <a:r>
              <a:rPr lang="en-GB" sz="1400" dirty="0">
                <a:solidFill>
                  <a:srgbClr val="FFFF66"/>
                </a:solidFill>
              </a:rPr>
              <a:t>University of Glasgow</a:t>
            </a:r>
            <a:endParaRPr lang="en-GB" sz="1600" dirty="0">
              <a:solidFill>
                <a:srgbClr val="FFFF66"/>
              </a:solidFill>
            </a:endParaRPr>
          </a:p>
        </p:txBody>
      </p:sp>
      <p:pic>
        <p:nvPicPr>
          <p:cNvPr id="10248" name="Picture 23" descr="Glasgo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2650" y="303213"/>
            <a:ext cx="1443038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157163" y="6042025"/>
            <a:ext cx="19373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FF66"/>
                </a:solidFill>
              </a:rPr>
              <a:t>WLCG Workshop</a:t>
            </a:r>
          </a:p>
          <a:p>
            <a:r>
              <a:rPr lang="en-GB" sz="1800" dirty="0">
                <a:solidFill>
                  <a:srgbClr val="FFFF66"/>
                </a:solidFill>
              </a:rPr>
              <a:t>9</a:t>
            </a:r>
            <a:r>
              <a:rPr lang="en-GB" sz="1800" baseline="30000" dirty="0">
                <a:solidFill>
                  <a:srgbClr val="FFFF66"/>
                </a:solidFill>
              </a:rPr>
              <a:t>th</a:t>
            </a:r>
            <a:r>
              <a:rPr lang="en-GB" sz="1800" dirty="0">
                <a:solidFill>
                  <a:srgbClr val="FFFF66"/>
                </a:solidFill>
              </a:rPr>
              <a:t> Nov 2022</a:t>
            </a:r>
            <a:endParaRPr lang="en-GB" sz="2000" dirty="0">
              <a:solidFill>
                <a:srgbClr val="FFFF66"/>
              </a:solidFill>
            </a:endParaRPr>
          </a:p>
          <a:p>
            <a:endParaRPr lang="en-US" sz="1800" dirty="0"/>
          </a:p>
        </p:txBody>
      </p:sp>
      <p:sp>
        <p:nvSpPr>
          <p:cNvPr id="10250" name="Rectangle 16" descr="Large grid"/>
          <p:cNvSpPr>
            <a:spLocks noChangeArrowheads="1"/>
          </p:cNvSpPr>
          <p:nvPr/>
        </p:nvSpPr>
        <p:spPr bwMode="auto">
          <a:xfrm>
            <a:off x="1546225" y="2468563"/>
            <a:ext cx="6246813" cy="1936750"/>
          </a:xfrm>
          <a:prstGeom prst="rect">
            <a:avLst/>
          </a:prstGeom>
          <a:pattFill prst="lgGrid">
            <a:fgClr>
              <a:schemeClr val="accent1">
                <a:alpha val="20000"/>
              </a:schemeClr>
            </a:fgClr>
            <a:bgClr>
              <a:schemeClr val="accent2">
                <a:alpha val="20000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4400"/>
          </a:p>
        </p:txBody>
      </p:sp>
      <p:sp>
        <p:nvSpPr>
          <p:cNvPr id="10251" name="Text Box 18"/>
          <p:cNvSpPr txBox="1">
            <a:spLocks noChangeArrowheads="1"/>
          </p:cNvSpPr>
          <p:nvPr/>
        </p:nvSpPr>
        <p:spPr bwMode="auto">
          <a:xfrm>
            <a:off x="1181994" y="2375109"/>
            <a:ext cx="67721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400" dirty="0">
                <a:solidFill>
                  <a:srgbClr val="FFFF66"/>
                </a:solidFill>
              </a:rPr>
              <a:t>UK Flat Cash </a:t>
            </a:r>
          </a:p>
          <a:p>
            <a:pPr algn="ctr"/>
            <a:endParaRPr lang="en-GB" sz="4400" dirty="0">
              <a:solidFill>
                <a:srgbClr val="FFFF66"/>
              </a:solidFill>
            </a:endParaRPr>
          </a:p>
          <a:p>
            <a:pPr algn="ctr"/>
            <a:r>
              <a:rPr lang="en-GB" sz="4400" dirty="0">
                <a:solidFill>
                  <a:srgbClr val="FFFF66"/>
                </a:solidFill>
              </a:rPr>
              <a:t>Thoughts on Power Costs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B9C5C-5FEB-60B8-BB47-5AB4AC3CD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DF4C-0BF7-4F1F-9132-AF9C2F586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104" y="2814527"/>
            <a:ext cx="7048538" cy="29718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Part-2b:  Load Shaping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dirty="0"/>
              <a:t>Responding to supply shortages</a:t>
            </a:r>
          </a:p>
          <a:p>
            <a:pPr>
              <a:buFontTx/>
              <a:buChar char="-"/>
            </a:pPr>
            <a:r>
              <a:rPr lang="en-GB" dirty="0"/>
              <a:t>Reducing carbon footprint by using power when there is a bigger fraction of renewable energy.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1BFAA-A21F-0411-2E8F-D2FC0B18A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4C2B1-E5E8-0C8A-CD4C-CE2AF9D72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56F5-9DA7-E5AB-3EDA-2B548A08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12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E5DF64A-A1FC-565E-BC21-4C09E669E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31" y="2665045"/>
            <a:ext cx="8819123" cy="33890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A2BE9A-18F3-1649-8074-5D22B4E2321E}"/>
              </a:ext>
            </a:extLst>
          </p:cNvPr>
          <p:cNvSpPr txBox="1"/>
          <p:nvPr/>
        </p:nvSpPr>
        <p:spPr>
          <a:xfrm>
            <a:off x="3084624" y="6135488"/>
            <a:ext cx="265008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b="0" dirty="0">
                <a:solidFill>
                  <a:schemeClr val="tx1"/>
                </a:solidFill>
              </a:rPr>
              <a:t>UK Power Generation (6pm, 8/Nov/22)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F0BD09-9A2E-1ED4-359B-53B9386D0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Shaping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9CF98-9180-2BC2-9BF1-A9F9153DF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985284"/>
          </a:xfrm>
        </p:spPr>
        <p:txBody>
          <a:bodyPr/>
          <a:lstStyle/>
          <a:p>
            <a:r>
              <a:rPr lang="en-GB" sz="1800" dirty="0"/>
              <a:t>If we reduced computational workloads during periods of high fossil-fuel power generation, how much does it reduce our carbon footprint?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05701-B1DC-86CF-4884-F77B926C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9FB76-0797-586C-E2F6-31172032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B7C66-409F-7204-1494-3FAB94EA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146125-1290-5FBB-34CB-4B2A824C3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87" y="2812755"/>
            <a:ext cx="8512013" cy="32377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20845E-4B24-5005-EC0F-AD67A87E348A}"/>
              </a:ext>
            </a:extLst>
          </p:cNvPr>
          <p:cNvSpPr txBox="1"/>
          <p:nvPr/>
        </p:nvSpPr>
        <p:spPr>
          <a:xfrm>
            <a:off x="6553200" y="6093572"/>
            <a:ext cx="22172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0" dirty="0">
                <a:solidFill>
                  <a:schemeClr val="bg2"/>
                </a:solidFill>
              </a:rPr>
              <a:t>Source: https://</a:t>
            </a:r>
            <a:r>
              <a:rPr lang="en-GB" sz="1000" b="0" dirty="0" err="1">
                <a:solidFill>
                  <a:schemeClr val="bg2"/>
                </a:solidFill>
              </a:rPr>
              <a:t>grid.iamkate.com</a:t>
            </a:r>
            <a:r>
              <a:rPr lang="en-GB" sz="1000" b="0" dirty="0">
                <a:solidFill>
                  <a:schemeClr val="bg2"/>
                </a:solidFill>
              </a:rPr>
              <a:t>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5BACB1-FC39-F24F-BCFA-CCD1B95B1A64}"/>
              </a:ext>
            </a:extLst>
          </p:cNvPr>
          <p:cNvSpPr txBox="1"/>
          <p:nvPr/>
        </p:nvSpPr>
        <p:spPr>
          <a:xfrm>
            <a:off x="3084624" y="6093572"/>
            <a:ext cx="265008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b="0" dirty="0">
                <a:solidFill>
                  <a:schemeClr val="tx1"/>
                </a:solidFill>
              </a:rPr>
              <a:t>UK Power Generation (3pm, 2/Nov/22)</a:t>
            </a:r>
          </a:p>
        </p:txBody>
      </p:sp>
    </p:spTree>
    <p:extLst>
      <p:ext uri="{BB962C8B-B14F-4D97-AF65-F5344CB8AC3E}">
        <p14:creationId xmlns:p14="http://schemas.microsoft.com/office/powerpoint/2010/main" val="61143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14726D92-F520-C30E-5AF3-E57A4E395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030" y="2898951"/>
            <a:ext cx="1931437" cy="15034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5AFD0D-FD34-8A41-95D6-417EC5A9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Power Demand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9E262-646C-0E53-34EF-00CC2B84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1E610-482F-0AFE-2119-E52AF035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568A9-68C3-90A0-0C34-9D191E61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9BCCF1-9C8C-7AA0-A29E-0333CEBA7234}"/>
              </a:ext>
            </a:extLst>
          </p:cNvPr>
          <p:cNvSpPr txBox="1"/>
          <p:nvPr/>
        </p:nvSpPr>
        <p:spPr>
          <a:xfrm>
            <a:off x="121889" y="1384070"/>
            <a:ext cx="1814920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b="0" dirty="0">
                <a:solidFill>
                  <a:schemeClr val="bg2"/>
                </a:solidFill>
              </a:rPr>
              <a:t>Source: https://</a:t>
            </a:r>
            <a:r>
              <a:rPr lang="en-GB" sz="800" b="0" dirty="0" err="1">
                <a:solidFill>
                  <a:schemeClr val="bg2"/>
                </a:solidFill>
              </a:rPr>
              <a:t>grid.iamkate.com</a:t>
            </a:r>
            <a:r>
              <a:rPr lang="en-GB" sz="800" b="0" dirty="0">
                <a:solidFill>
                  <a:schemeClr val="bg2"/>
                </a:solidFill>
              </a:rPr>
              <a:t>/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2495310-5409-DB34-D6E0-0F7572D0E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324" y="1981264"/>
            <a:ext cx="3510413" cy="328449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D3418FE-85CF-1E2E-DA67-AE38DE338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79" y="1940844"/>
            <a:ext cx="3482163" cy="3419663"/>
          </a:xfrm>
          <a:prstGeom prst="rect">
            <a:avLst/>
          </a:prstGeom>
        </p:spPr>
      </p:pic>
      <p:pic>
        <p:nvPicPr>
          <p:cNvPr id="31" name="Content Placeholder 30">
            <a:extLst>
              <a:ext uri="{FF2B5EF4-FFF2-40B4-BE49-F238E27FC236}">
                <a16:creationId xmlns:a16="http://schemas.microsoft.com/office/drawing/2014/main" id="{E54F905B-20E9-A738-6FE3-B90708CC27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152792" y="2129687"/>
            <a:ext cx="1991208" cy="2841256"/>
          </a:xfrm>
        </p:spPr>
      </p:pic>
    </p:spTree>
    <p:extLst>
      <p:ext uri="{BB962C8B-B14F-4D97-AF65-F5344CB8AC3E}">
        <p14:creationId xmlns:p14="http://schemas.microsoft.com/office/powerpoint/2010/main" val="17719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20AC5-6E62-1099-37E6-210E1F1DA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 of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7CD52-EA64-8DA1-6C37-A90A21A8A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4724400"/>
          </a:xfrm>
        </p:spPr>
        <p:txBody>
          <a:bodyPr/>
          <a:lstStyle/>
          <a:p>
            <a:r>
              <a:rPr lang="en-GB" sz="2000" dirty="0"/>
              <a:t>Looked at 1 year of UK power generation data.</a:t>
            </a:r>
          </a:p>
          <a:p>
            <a:r>
              <a:rPr lang="en-GB" sz="2000" dirty="0"/>
              <a:t>Assume we turned off compute every time fossil-fuel generation exceeded a certain threshold (</a:t>
            </a:r>
            <a:r>
              <a:rPr lang="en-GB" sz="2000" dirty="0" err="1"/>
              <a:t>e.g</a:t>
            </a:r>
            <a:r>
              <a:rPr lang="en-GB" sz="2000" dirty="0"/>
              <a:t> 20 GW).</a:t>
            </a:r>
          </a:p>
          <a:p>
            <a:r>
              <a:rPr lang="en-GB" sz="2000" dirty="0"/>
              <a:t>Calculate our down time / loss of work.</a:t>
            </a:r>
          </a:p>
          <a:p>
            <a:r>
              <a:rPr lang="en-GB" sz="2000" dirty="0"/>
              <a:t>Calculate reduction in our carbon footprint by two methods:</a:t>
            </a:r>
            <a:endParaRPr lang="en-GB" sz="1600" dirty="0"/>
          </a:p>
          <a:p>
            <a:pPr marL="800100" lvl="1" indent="-342900">
              <a:buAutoNum type="arabicPeriod"/>
            </a:pPr>
            <a:r>
              <a:rPr lang="en-GB" sz="1600" dirty="0"/>
              <a:t>Using average fossil-fuel fraction of power saved.</a:t>
            </a:r>
          </a:p>
          <a:p>
            <a:pPr marL="800100" lvl="1" indent="-342900">
              <a:buAutoNum type="arabicPeriod"/>
            </a:pPr>
            <a:r>
              <a:rPr lang="en-GB" sz="1600" dirty="0"/>
              <a:t>Assuming that all power saved would have been dirty-power (</a:t>
            </a:r>
            <a:r>
              <a:rPr lang="en-GB" sz="1600" dirty="0" err="1"/>
              <a:t>Brownwashing</a:t>
            </a:r>
            <a:r>
              <a:rPr lang="en-GB" sz="1600" baseline="30000" dirty="0" err="1"/>
              <a:t>TM</a:t>
            </a:r>
            <a:r>
              <a:rPr lang="en-GB" sz="1600" dirty="0"/>
              <a:t>).</a:t>
            </a:r>
          </a:p>
          <a:p>
            <a:pPr marL="57150" indent="0">
              <a:buNone/>
            </a:pPr>
            <a:endParaRPr lang="en-GB" sz="1000" dirty="0"/>
          </a:p>
          <a:p>
            <a:pPr marL="57150" indent="0">
              <a:buNone/>
            </a:pPr>
            <a:r>
              <a:rPr lang="en-GB" sz="2000" dirty="0"/>
              <a:t>Example:</a:t>
            </a:r>
          </a:p>
          <a:p>
            <a:pPr marL="514350" indent="-457200">
              <a:buAutoNum type="alphaLcParenR"/>
            </a:pPr>
            <a:r>
              <a:rPr lang="en-GB" sz="2000" dirty="0"/>
              <a:t>Run all the time and use 100 units of power, 50 units from fossil-fuels.</a:t>
            </a:r>
          </a:p>
          <a:p>
            <a:pPr marL="514350" indent="-457200">
              <a:buAutoNum type="alphaLcParenR"/>
            </a:pPr>
            <a:r>
              <a:rPr lang="en-GB" sz="2000" dirty="0"/>
              <a:t>Turn off 10% of the time when fossil-fuel fraction is highest; lets say fossil-fuel generation accounted for 75% of power generated when we were off:</a:t>
            </a:r>
          </a:p>
          <a:p>
            <a:pPr marL="914400" lvl="1" indent="-457200">
              <a:buAutoNum type="arabicPeriod"/>
            </a:pPr>
            <a:r>
              <a:rPr lang="en-GB" sz="1600" dirty="0"/>
              <a:t>7.5/50 = 15%        (7.5 is 75% of 10 units of power we avoided using while down)</a:t>
            </a:r>
          </a:p>
          <a:p>
            <a:pPr marL="914400" lvl="1" indent="-457200">
              <a:buAutoNum type="arabicPeriod"/>
            </a:pPr>
            <a:r>
              <a:rPr lang="en-GB" sz="1600" dirty="0"/>
              <a:t>10/50 = 20%         (10 is 100% of 10 units of power we avoided using while down)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9FBB0-4946-4610-C345-0357A9BB7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C2E04-95DC-4624-0D29-BB82B14D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31B73-FA4E-F848-68C8-44E824C08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1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0FB03-70E0-94E8-7AD6-B7E1124D6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0" y="122417"/>
            <a:ext cx="5712884" cy="1066800"/>
          </a:xfrm>
        </p:spPr>
        <p:txBody>
          <a:bodyPr/>
          <a:lstStyle/>
          <a:p>
            <a:r>
              <a:rPr lang="en-GB" sz="3200" dirty="0"/>
              <a:t>Carbon Footprint Reduction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D41B5B-5B18-B59B-FC1A-F0C81FCF2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570216"/>
            <a:ext cx="8534400" cy="463196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DC6A8-13B8-509B-C604-437C1CAB3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66C49-8CC2-EB4C-E4A4-D1F829C9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57AB0-A929-7252-358E-C3AA2141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216511-D876-B102-F9C4-6C613A74D1A8}"/>
              </a:ext>
            </a:extLst>
          </p:cNvPr>
          <p:cNvSpPr txBox="1"/>
          <p:nvPr/>
        </p:nvSpPr>
        <p:spPr>
          <a:xfrm>
            <a:off x="3179137" y="5539563"/>
            <a:ext cx="125867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chemeClr val="tx1"/>
                </a:solidFill>
              </a:rPr>
              <a:t>Threshold (MW)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A606CA-B4DE-D67D-D60F-FDC43BC238E5}"/>
              </a:ext>
            </a:extLst>
          </p:cNvPr>
          <p:cNvSpPr txBox="1"/>
          <p:nvPr/>
        </p:nvSpPr>
        <p:spPr>
          <a:xfrm>
            <a:off x="405113" y="1570216"/>
            <a:ext cx="871137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02060"/>
                </a:solidFill>
              </a:rPr>
              <a:t>Fractional Reduction in Carbon Footprint (Red or Orange) as a fraction for range of down-times (blue) calculated by applying a threshold cut to UK power data (Oct 2021 – Sep 2022)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112999-3591-55D6-A350-EF222AA92C69}"/>
              </a:ext>
            </a:extLst>
          </p:cNvPr>
          <p:cNvSpPr txBox="1"/>
          <p:nvPr/>
        </p:nvSpPr>
        <p:spPr>
          <a:xfrm>
            <a:off x="6968707" y="3563033"/>
            <a:ext cx="214777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i="1" dirty="0">
                <a:solidFill>
                  <a:srgbClr val="00B050"/>
                </a:solidFill>
              </a:rPr>
              <a:t>For a 9% reduction in workload, we could reduce carbon footprint by 18% (25%).</a:t>
            </a:r>
          </a:p>
          <a:p>
            <a:endParaRPr lang="en-GB" sz="1800" b="0" dirty="0">
              <a:solidFill>
                <a:srgbClr val="00B050"/>
              </a:solidFill>
            </a:endParaRPr>
          </a:p>
          <a:p>
            <a:r>
              <a:rPr lang="en-GB" sz="1800" b="0" dirty="0">
                <a:solidFill>
                  <a:srgbClr val="002060"/>
                </a:solidFill>
              </a:rPr>
              <a:t>But how?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1D4F34-6F5D-CABB-23AB-EB1C493BE855}"/>
              </a:ext>
            </a:extLst>
          </p:cNvPr>
          <p:cNvSpPr txBox="1"/>
          <p:nvPr/>
        </p:nvSpPr>
        <p:spPr>
          <a:xfrm>
            <a:off x="432629" y="5891525"/>
            <a:ext cx="319510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b="0" dirty="0">
                <a:solidFill>
                  <a:schemeClr val="bg1">
                    <a:lumMod val="65000"/>
                  </a:schemeClr>
                </a:solidFill>
              </a:rPr>
              <a:t>Figure made in collaboration with Steve Lloyd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B35F84-E5F8-2F2C-A415-71812FE75A81}"/>
              </a:ext>
            </a:extLst>
          </p:cNvPr>
          <p:cNvCxnSpPr/>
          <p:nvPr/>
        </p:nvCxnSpPr>
        <p:spPr bwMode="auto">
          <a:xfrm>
            <a:off x="3923414" y="3912781"/>
            <a:ext cx="0" cy="1286540"/>
          </a:xfrm>
          <a:prstGeom prst="line">
            <a:avLst/>
          </a:prstGeom>
          <a:noFill/>
          <a:ln w="31750" cap="flat" cmpd="sng" algn="ctr">
            <a:solidFill>
              <a:srgbClr val="00B050"/>
            </a:solidFill>
            <a:prstDash val="dash"/>
            <a:round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421950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9E501-EB80-8623-D854-43E78C6B1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Distributions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E58D0-BEF4-2033-C47F-E3B9F82F3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9F819-2E12-E25A-FA28-62D25BB6B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8CA6E-16DC-94CE-A752-BF809C40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8533208-EB20-E823-CEBD-4320A392EE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0" y="1501788"/>
            <a:ext cx="4851991" cy="2492659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86389D-5776-5EE1-D526-955D6A75F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82" y="4002384"/>
            <a:ext cx="4720856" cy="24983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18BB056-4265-884D-BE4C-E9118517A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691" y="4471425"/>
            <a:ext cx="4231305" cy="20292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CF2F661-0370-BE42-4A98-68758BDA18AE}"/>
              </a:ext>
            </a:extLst>
          </p:cNvPr>
          <p:cNvSpPr txBox="1"/>
          <p:nvPr/>
        </p:nvSpPr>
        <p:spPr>
          <a:xfrm>
            <a:off x="5369442" y="1892595"/>
            <a:ext cx="3726554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00090"/>
                </a:solidFill>
              </a:rPr>
              <a:t>Down-time is bi-modal (~4h and ~14hrs)  but ~never extends overnight (low demand). So jobs unlikely to get suspended for days.</a:t>
            </a:r>
          </a:p>
          <a:p>
            <a:endParaRPr lang="en-GB" sz="1600" b="0" dirty="0">
              <a:solidFill>
                <a:srgbClr val="000090"/>
              </a:solidFill>
            </a:endParaRPr>
          </a:p>
          <a:p>
            <a:r>
              <a:rPr lang="en-GB" sz="1600" b="0" dirty="0">
                <a:solidFill>
                  <a:srgbClr val="000090"/>
                </a:solidFill>
              </a:rPr>
              <a:t>Down-time is zero in the summer and peaks in December/January.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38B3CB-3DDB-FFCE-ECF4-F346B8034700}"/>
              </a:ext>
            </a:extLst>
          </p:cNvPr>
          <p:cNvSpPr txBox="1"/>
          <p:nvPr/>
        </p:nvSpPr>
        <p:spPr>
          <a:xfrm>
            <a:off x="5382790" y="3959146"/>
            <a:ext cx="319510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b="0" dirty="0">
                <a:solidFill>
                  <a:schemeClr val="bg1">
                    <a:lumMod val="65000"/>
                  </a:schemeClr>
                </a:solidFill>
              </a:rPr>
              <a:t>Figures made in collaboration with Steve Lloyd </a:t>
            </a:r>
          </a:p>
        </p:txBody>
      </p:sp>
    </p:spTree>
    <p:extLst>
      <p:ext uri="{BB962C8B-B14F-4D97-AF65-F5344CB8AC3E}">
        <p14:creationId xmlns:p14="http://schemas.microsoft.com/office/powerpoint/2010/main" val="293465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2C97F-3458-3B9B-C1F3-90693009A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8C49A-60B8-07B6-6DF8-9AAF21516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Of course, you can’t just turn off the compute and switch it back on later.</a:t>
            </a:r>
          </a:p>
          <a:p>
            <a:endParaRPr lang="en-GB" sz="1800" dirty="0"/>
          </a:p>
          <a:p>
            <a:r>
              <a:rPr lang="en-GB" sz="1800" dirty="0"/>
              <a:t>Could sites run at reduced clock-speed?  (Rod’s talk?)</a:t>
            </a:r>
          </a:p>
          <a:p>
            <a:r>
              <a:rPr lang="en-GB" sz="1800" dirty="0"/>
              <a:t>Could experiments control jobs via pilot framework?</a:t>
            </a:r>
          </a:p>
          <a:p>
            <a:r>
              <a:rPr lang="en-GB" sz="1800" dirty="0"/>
              <a:t>Could experiments checkpoint/snapshot jobs? </a:t>
            </a:r>
            <a:r>
              <a:rPr lang="en-GB" sz="1800" i="1" dirty="0">
                <a:solidFill>
                  <a:srgbClr val="00F200"/>
                </a:solidFill>
              </a:rPr>
              <a:t>(ATLAS: “Not impossible”)</a:t>
            </a:r>
          </a:p>
          <a:p>
            <a:r>
              <a:rPr lang="en-GB" sz="1800" dirty="0"/>
              <a:t>Could sites predict periods of high fossil-fuel generation and restrict queues?</a:t>
            </a:r>
          </a:p>
          <a:p>
            <a:r>
              <a:rPr lang="en-GB" sz="1800" dirty="0"/>
              <a:t>Could sites kill jobs that had only just started?</a:t>
            </a:r>
          </a:p>
          <a:p>
            <a:r>
              <a:rPr lang="en-GB" sz="1800" dirty="0"/>
              <a:t>Other ideas?</a:t>
            </a:r>
          </a:p>
          <a:p>
            <a:r>
              <a:rPr lang="en-GB" sz="1800" dirty="0"/>
              <a:t>Combination of ideas?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51E11-70EF-AC1E-F5C8-ED7027A4B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78ACB-A391-6D7B-5B66-07B8B173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84081-2FBC-F7D7-817B-36B9BB11C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1B2CACB-E65B-C170-11CD-39DF878D8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63" y="3509083"/>
            <a:ext cx="5072179" cy="2265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360C46-0B24-B3C0-6311-5B667FCF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But what about the lost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8E175-ADAE-880D-06B1-CEA4722A6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In principle, one could ask funding agencies for 10% additional hardware to allow an overall reduction in Carbon Footprint. Unlikely!</a:t>
            </a:r>
          </a:p>
          <a:p>
            <a:r>
              <a:rPr lang="en-GB" sz="1800" dirty="0"/>
              <a:t>In practice, the LHC experiments depend very much on opportunistic resources: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98B3C-2B93-9C3B-DF57-E428CF2D2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6AF61-63B4-94AB-1C39-293A58C37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25110-A210-C2FE-4396-F51B045C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14D526-BB46-D219-624F-C318DF01C11F}"/>
              </a:ext>
            </a:extLst>
          </p:cNvPr>
          <p:cNvCxnSpPr>
            <a:cxnSpLocks/>
          </p:cNvCxnSpPr>
          <p:nvPr/>
        </p:nvCxnSpPr>
        <p:spPr bwMode="auto">
          <a:xfrm flipV="1">
            <a:off x="4093535" y="3205716"/>
            <a:ext cx="1339703" cy="1518098"/>
          </a:xfrm>
          <a:prstGeom prst="straightConnector1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arrow"/>
            <a:tailEnd type="non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0D98D1C-133B-DD1F-482D-9116C618B236}"/>
              </a:ext>
            </a:extLst>
          </p:cNvPr>
          <p:cNvSpPr txBox="1"/>
          <p:nvPr/>
        </p:nvSpPr>
        <p:spPr>
          <a:xfrm>
            <a:off x="5433238" y="2911864"/>
            <a:ext cx="3710762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0070C0"/>
                </a:solidFill>
              </a:rPr>
              <a:t>The UK delivers 2-3x Tier-2 pledged CPU partly using old hardware on the Grid.</a:t>
            </a:r>
          </a:p>
          <a:p>
            <a:endParaRPr lang="en-GB" sz="1400" b="0" dirty="0">
              <a:solidFill>
                <a:srgbClr val="0070C0"/>
              </a:solidFill>
            </a:endParaRPr>
          </a:p>
          <a:p>
            <a:r>
              <a:rPr lang="en-GB" sz="1400" b="0" dirty="0">
                <a:solidFill>
                  <a:srgbClr val="0070C0"/>
                </a:solidFill>
              </a:rPr>
              <a:t>Therefore, in some ways, we already HAVE the additional hardware.</a:t>
            </a:r>
          </a:p>
          <a:p>
            <a:endParaRPr lang="en-GB" sz="1400" b="0" dirty="0">
              <a:solidFill>
                <a:srgbClr val="0070C0"/>
              </a:solidFill>
            </a:endParaRPr>
          </a:p>
          <a:p>
            <a:r>
              <a:rPr lang="en-GB" sz="1400" b="0" dirty="0">
                <a:solidFill>
                  <a:srgbClr val="0070C0"/>
                </a:solidFill>
              </a:rPr>
              <a:t>Of course, old hardware is less energy efficient, so it is not as good a solution.</a:t>
            </a:r>
          </a:p>
          <a:p>
            <a:endParaRPr lang="en-GB" sz="1400" b="0" dirty="0">
              <a:solidFill>
                <a:srgbClr val="0070C0"/>
              </a:solidFill>
            </a:endParaRPr>
          </a:p>
          <a:p>
            <a:r>
              <a:rPr lang="en-GB" sz="1400" b="0" dirty="0">
                <a:solidFill>
                  <a:srgbClr val="0070C0"/>
                </a:solidFill>
              </a:rPr>
              <a:t>But this gives motivation for not simply “turning off hardware” as soon as it gets to 5-years (which in the UK case would mean the loss of a lot more than 10%) because it can be used to compensate for load-shaping. (Cunning-</a:t>
            </a:r>
            <a:r>
              <a:rPr lang="en-GB" sz="1400" b="0" dirty="0" err="1">
                <a:solidFill>
                  <a:srgbClr val="0070C0"/>
                </a:solidFill>
              </a:rPr>
              <a:t>Plan</a:t>
            </a:r>
            <a:r>
              <a:rPr lang="en-GB" sz="1400" b="0" strike="sngStrike" baseline="30000" dirty="0" err="1">
                <a:solidFill>
                  <a:srgbClr val="0070C0"/>
                </a:solidFill>
              </a:rPr>
              <a:t>TM</a:t>
            </a:r>
            <a:r>
              <a:rPr lang="en-GB" sz="1400" b="0" dirty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D2A7FF9-93DB-F04A-7B05-21906F093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59" y="3155070"/>
            <a:ext cx="83185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80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2F185-5F6A-34DB-D111-74CC813C5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B0F51-8101-8A69-3DA7-6E9414EB5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502" y="1839432"/>
            <a:ext cx="5893981" cy="2697126"/>
          </a:xfrm>
        </p:spPr>
        <p:txBody>
          <a:bodyPr/>
          <a:lstStyle/>
          <a:p>
            <a:r>
              <a:rPr lang="en-GB" sz="1800" dirty="0"/>
              <a:t>Thanks to Emanuele </a:t>
            </a:r>
            <a:r>
              <a:rPr lang="en-GB" sz="1800" dirty="0" err="1"/>
              <a:t>Simili</a:t>
            </a:r>
            <a:r>
              <a:rPr lang="en-GB" sz="1800" dirty="0"/>
              <a:t> (Glasgow) for the ARM/x_86 work.</a:t>
            </a:r>
          </a:p>
          <a:p>
            <a:endParaRPr lang="en-GB" sz="1800" dirty="0"/>
          </a:p>
          <a:p>
            <a:r>
              <a:rPr lang="en-GB" sz="1800" dirty="0"/>
              <a:t>Thanks to Steve Lloyd (</a:t>
            </a:r>
            <a:r>
              <a:rPr lang="en-GB" sz="1800" dirty="0" err="1"/>
              <a:t>GridPP</a:t>
            </a:r>
            <a:r>
              <a:rPr lang="en-GB" sz="1800" dirty="0"/>
              <a:t>) for collaborating on Load Shaping and making the plots.</a:t>
            </a:r>
          </a:p>
          <a:p>
            <a:endParaRPr lang="en-GB" sz="1800" dirty="0"/>
          </a:p>
          <a:p>
            <a:r>
              <a:rPr lang="en-GB" sz="1800" dirty="0"/>
              <a:t>Thanks to Dwayne Spiteri (Glasgow) for taking an independent look at the UK power data and the issue of reporting Carbon savings, and Sam </a:t>
            </a:r>
            <a:r>
              <a:rPr lang="en-GB" sz="1800" dirty="0" err="1"/>
              <a:t>Skipsey</a:t>
            </a:r>
            <a:r>
              <a:rPr lang="en-GB" sz="1800" dirty="0"/>
              <a:t> (Glasgow) for helpful insights.</a:t>
            </a:r>
          </a:p>
          <a:p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EA1FD-C0F3-6038-3AFD-EE0793DB0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50D42-9144-290D-227D-869CD6575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2AD64-40F7-7D54-C285-74AF940DF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59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3D21-E108-9BA1-7841-B1531199B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5F6FC-D0CB-D3F7-5E5B-D5E46EFC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8738" y="3078126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/>
              <a:t>Back-up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CC59B-95A5-9EC7-8949-CE69015D8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52F9B-BFE3-046F-7081-8F4C89D5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8B514-E1BF-6850-F717-2A7DA18B3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52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B9C5C-5FEB-60B8-BB47-5AB4AC3CD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DF4C-0BF7-4F1F-9132-AF9C2F586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21" y="3290777"/>
            <a:ext cx="6106633" cy="95338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Part-1:  Hardware cost trends in the UK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1BFAA-A21F-0411-2E8F-D2FC0B18A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4C2B1-E5E8-0C8A-CD4C-CE2AF9D72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56F5-9DA7-E5AB-3EDA-2B548A08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45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C74F-899C-392B-ABF5-815D06662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EE41E7F-CA9F-F69C-E697-F2475ACA48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3521" y="1780898"/>
            <a:ext cx="6876957" cy="36288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8903C-D893-41B7-4E4B-336C4EE5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228D7-81F0-742A-F396-C28C1FDD8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42D0D-0D3C-7669-B13D-883945417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983CF8-C9E8-345F-6F19-E2DD1C939B0B}"/>
              </a:ext>
            </a:extLst>
          </p:cNvPr>
          <p:cNvSpPr txBox="1"/>
          <p:nvPr/>
        </p:nvSpPr>
        <p:spPr>
          <a:xfrm>
            <a:off x="733647" y="5667015"/>
            <a:ext cx="795315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</a:rPr>
              <a:t>Quick look at power consumption of different generations of Glasgow CPU (needs to be investigated more fully). </a:t>
            </a:r>
          </a:p>
        </p:txBody>
      </p:sp>
    </p:spTree>
    <p:extLst>
      <p:ext uri="{BB962C8B-B14F-4D97-AF65-F5344CB8AC3E}">
        <p14:creationId xmlns:p14="http://schemas.microsoft.com/office/powerpoint/2010/main" val="2623981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37634" y="1996548"/>
            <a:ext cx="9068729" cy="19636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 defTabSz="685800" fontAlgn="auto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x86_64: Single AMD EPYC 7003 series (</a:t>
            </a:r>
            <a:r>
              <a:rPr lang="en-US" sz="15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 		AMD EPYC 7643 48C/96T @ 2.3GHz (TDP 300W)</a:t>
            </a:r>
            <a:b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 		256GB (16 x 16GB) DDR4 3200MHz</a:t>
            </a:r>
            <a:b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 		3.84TB Samsung PM9A3 M.2 (2280)</a:t>
            </a:r>
            <a:endParaRPr lang="en-US" sz="15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auto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arm64: </a:t>
            </a:r>
            <a:r>
              <a:rPr lang="it-IT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socket Ampere Altra Processor (SuperMicro)</a:t>
            </a:r>
            <a:b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 		ARM Q80-30 80 core 210W TDP processor</a:t>
            </a:r>
            <a:b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 		256GB (16 x 16GB) DDR4 3200MHz</a:t>
            </a:r>
            <a:b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 		3.84TB Samsung PM9A3 M.2 (2280)</a:t>
            </a:r>
            <a:endParaRPr lang="en-US" sz="15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1127051" y="34782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0" dirty="0">
                <a:solidFill>
                  <a:srgbClr val="FFFF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Hardware</a:t>
            </a:r>
            <a:endParaRPr lang="en-GB" sz="3600" b="0" dirty="0">
              <a:solidFill>
                <a:srgbClr val="FFFF0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136">
            <a:extLst>
              <a:ext uri="{FF2B5EF4-FFF2-40B4-BE49-F238E27FC236}">
                <a16:creationId xmlns:a16="http://schemas.microsoft.com/office/drawing/2014/main" id="{583CC4F8-21E1-76C6-2769-3865243E3ECB}"/>
              </a:ext>
            </a:extLst>
          </p:cNvPr>
          <p:cNvSpPr txBox="1">
            <a:spLocks/>
          </p:cNvSpPr>
          <p:nvPr/>
        </p:nvSpPr>
        <p:spPr>
          <a:xfrm>
            <a:off x="37633" y="4537153"/>
            <a:ext cx="9068730" cy="89529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 defTabSz="685800" fontAlgn="auto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2*x86_64: Dual AMD EPYC 7513 series Processors (DELL)</a:t>
            </a:r>
            <a:b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		2 * AMD EPYC 7513, 32C/64T @2.6GHz (TDP 200W)</a:t>
            </a:r>
            <a:b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		512GB (16 x 32GB) DDR4 3200MHz</a:t>
            </a:r>
            <a:b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		3.84TB SSD SATA Read Intensive </a:t>
            </a:r>
            <a:br>
              <a:rPr lang="en-US" sz="15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fontAlgn="auto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defRPr/>
            </a:pPr>
            <a:endParaRPr lang="en-US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789240-461A-7F14-3897-57D79C3F6E1B}"/>
              </a:ext>
            </a:extLst>
          </p:cNvPr>
          <p:cNvSpPr txBox="1"/>
          <p:nvPr/>
        </p:nvSpPr>
        <p:spPr>
          <a:xfrm>
            <a:off x="37633" y="1425552"/>
            <a:ext cx="9143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recently purchased two almost identical machines of comparable price, one with an AMD x86_64 CPU (with HT enabled), the other with an Ampere arm64 CPU:</a:t>
            </a:r>
            <a:endParaRPr lang="en-GB" sz="15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618B6-9D9A-314A-ECB2-CF6686569B90}"/>
              </a:ext>
            </a:extLst>
          </p:cNvPr>
          <p:cNvSpPr txBox="1"/>
          <p:nvPr/>
        </p:nvSpPr>
        <p:spPr>
          <a:xfrm>
            <a:off x="1" y="3934545"/>
            <a:ext cx="9143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included in the comparison a standard </a:t>
            </a:r>
            <a:r>
              <a:rPr lang="en-US" sz="15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workernode</a:t>
            </a:r>
            <a:r>
              <a:rPr lang="en-US" sz="15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our Grid cluster, with 2 AMD x86_64 CPUs (with HT enabled), which is also comparable in price* to the machines above:</a:t>
            </a:r>
            <a:endParaRPr lang="en-GB" sz="15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0E13B-93C7-0340-69C8-FD146038EA75}"/>
              </a:ext>
            </a:extLst>
          </p:cNvPr>
          <p:cNvSpPr txBox="1"/>
          <p:nvPr/>
        </p:nvSpPr>
        <p:spPr>
          <a:xfrm>
            <a:off x="1" y="5524931"/>
            <a:ext cx="91439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this machine is part of a 2 unit / 4 node chassis.</a:t>
            </a:r>
            <a:endParaRPr lang="en-GB" sz="15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22672-7A50-42CF-2151-1A214291AC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41"/>
          <a:stretch/>
        </p:blipFill>
        <p:spPr>
          <a:xfrm>
            <a:off x="6544174" y="2048799"/>
            <a:ext cx="2210318" cy="7882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A48A07-6FF9-2047-6797-1008E8348B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3" b="17236"/>
          <a:stretch/>
        </p:blipFill>
        <p:spPr>
          <a:xfrm>
            <a:off x="6544174" y="4491084"/>
            <a:ext cx="2298347" cy="10205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BF603C-D3C3-BE89-7666-EEAFE599EB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2"/>
          <a:stretch/>
        </p:blipFill>
        <p:spPr>
          <a:xfrm>
            <a:off x="6544174" y="3040064"/>
            <a:ext cx="2210318" cy="8064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C507C8-879B-CE6A-B931-AF8C2A8CDBC7}"/>
              </a:ext>
            </a:extLst>
          </p:cNvPr>
          <p:cNvSpPr txBox="1"/>
          <p:nvPr/>
        </p:nvSpPr>
        <p:spPr>
          <a:xfrm>
            <a:off x="8979504" y="5833661"/>
            <a:ext cx="16902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4</a:t>
            </a:r>
            <a:endParaRPr lang="en-GB" sz="1050" dirty="0">
              <a:solidFill>
                <a:srgbClr val="0000FF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998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F9C3A-9037-3996-7DAB-82AB15E7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ARM vs X86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052D-2C70-9048-4644-9219D2E83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B1BE4-E426-8509-9D90-EAAE0BF47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GridPP OSC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16DAE-3F44-9542-04DC-2F6725B5A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AE6CE0B8-C395-A53D-6CF9-75D74BE7A7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819601"/>
            <a:ext cx="8534400" cy="4133198"/>
          </a:xfrm>
        </p:spPr>
      </p:pic>
    </p:spTree>
    <p:extLst>
      <p:ext uri="{BB962C8B-B14F-4D97-AF65-F5344CB8AC3E}">
        <p14:creationId xmlns:p14="http://schemas.microsoft.com/office/powerpoint/2010/main" val="143109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5DECF231-DA53-5661-26D3-7645B0845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24" y="1524000"/>
            <a:ext cx="5938247" cy="47244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631CB8-0611-B3CA-CD02-1A685ADE2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338" y="95250"/>
            <a:ext cx="5632978" cy="1066800"/>
          </a:xfrm>
        </p:spPr>
        <p:txBody>
          <a:bodyPr/>
          <a:lstStyle/>
          <a:p>
            <a:r>
              <a:rPr lang="en-GB" dirty="0"/>
              <a:t>20 Years of RAL CPU Costs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4E1A4-2C66-895C-2178-29B1D3B9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CED74-E933-5EB2-12B4-C3749264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6C740-C935-950B-0AD1-B456B6D2E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8620A-7FC7-F362-B923-9520B57A286C}"/>
              </a:ext>
            </a:extLst>
          </p:cNvPr>
          <p:cNvSpPr txBox="1"/>
          <p:nvPr/>
        </p:nvSpPr>
        <p:spPr>
          <a:xfrm>
            <a:off x="832038" y="3398115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F563F4"/>
                </a:solidFill>
              </a:rPr>
              <a:t>30%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E8F989-CFC3-1D1B-3EA9-D7A869B75295}"/>
              </a:ext>
            </a:extLst>
          </p:cNvPr>
          <p:cNvSpPr txBox="1"/>
          <p:nvPr/>
        </p:nvSpPr>
        <p:spPr>
          <a:xfrm>
            <a:off x="2658858" y="447679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00E504"/>
                </a:solidFill>
              </a:rPr>
              <a:t>6%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B32072-29D6-1D8B-460B-4E0085E8F71A}"/>
              </a:ext>
            </a:extLst>
          </p:cNvPr>
          <p:cNvSpPr txBox="1"/>
          <p:nvPr/>
        </p:nvSpPr>
        <p:spPr>
          <a:xfrm>
            <a:off x="4049323" y="4964668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FFC000"/>
                </a:solidFill>
              </a:rPr>
              <a:t>15%</a:t>
            </a: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B74E5945-B8CF-59C3-D360-DB816DC4A3B9}"/>
              </a:ext>
            </a:extLst>
          </p:cNvPr>
          <p:cNvSpPr/>
          <p:nvPr/>
        </p:nvSpPr>
        <p:spPr bwMode="auto">
          <a:xfrm>
            <a:off x="3995884" y="2363190"/>
            <a:ext cx="106878" cy="142504"/>
          </a:xfrm>
          <a:prstGeom prst="diamond">
            <a:avLst/>
          </a:prstGeom>
          <a:noFill/>
          <a:ln w="317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B108DC-90D8-E544-929E-A61339DB1B04}"/>
              </a:ext>
            </a:extLst>
          </p:cNvPr>
          <p:cNvSpPr txBox="1"/>
          <p:nvPr/>
        </p:nvSpPr>
        <p:spPr>
          <a:xfrm>
            <a:off x="4305337" y="2295942"/>
            <a:ext cx="10294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rgbClr val="000090"/>
                </a:solidFill>
              </a:rPr>
              <a:t>Actual Costs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5FD3CB3-74C6-6468-DACE-081B4B302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994" y="2810808"/>
            <a:ext cx="80010" cy="8001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4B7E3ED-8D0C-6DEC-5A56-43BD10969A2C}"/>
              </a:ext>
            </a:extLst>
          </p:cNvPr>
          <p:cNvSpPr txBox="1"/>
          <p:nvPr/>
        </p:nvSpPr>
        <p:spPr>
          <a:xfrm>
            <a:off x="4305337" y="2712313"/>
            <a:ext cx="117371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rgbClr val="000090"/>
                </a:solidFill>
              </a:rPr>
              <a:t>Planning Costs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51DD42C-98D2-0798-443E-E05093E4DB73}"/>
              </a:ext>
            </a:extLst>
          </p:cNvPr>
          <p:cNvCxnSpPr>
            <a:cxnSpLocks/>
          </p:cNvCxnSpPr>
          <p:nvPr/>
        </p:nvCxnSpPr>
        <p:spPr bwMode="auto">
          <a:xfrm>
            <a:off x="4030097" y="4912785"/>
            <a:ext cx="241719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884676-ACAB-D063-18EB-4E4DD1DDD20B}"/>
              </a:ext>
            </a:extLst>
          </p:cNvPr>
          <p:cNvCxnSpPr>
            <a:cxnSpLocks/>
          </p:cNvCxnSpPr>
          <p:nvPr/>
        </p:nvCxnSpPr>
        <p:spPr bwMode="auto">
          <a:xfrm>
            <a:off x="4182497" y="4802802"/>
            <a:ext cx="241719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EF69206-06DD-A61F-C96E-7FE0DC414CAD}"/>
              </a:ext>
            </a:extLst>
          </p:cNvPr>
          <p:cNvCxnSpPr>
            <a:cxnSpLocks/>
          </p:cNvCxnSpPr>
          <p:nvPr/>
        </p:nvCxnSpPr>
        <p:spPr bwMode="auto">
          <a:xfrm>
            <a:off x="4358750" y="4708721"/>
            <a:ext cx="241719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2ECDD18-1B51-66C8-7E46-699C00A9FC0D}"/>
              </a:ext>
            </a:extLst>
          </p:cNvPr>
          <p:cNvSpPr txBox="1"/>
          <p:nvPr/>
        </p:nvSpPr>
        <p:spPr>
          <a:xfrm>
            <a:off x="5905423" y="4742603"/>
            <a:ext cx="4363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0" dirty="0">
                <a:solidFill>
                  <a:srgbClr val="000090"/>
                </a:solidFill>
              </a:rPr>
              <a:t>+24%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5077A6-122B-AC71-6CEB-01005E947460}"/>
              </a:ext>
            </a:extLst>
          </p:cNvPr>
          <p:cNvSpPr txBox="1"/>
          <p:nvPr/>
        </p:nvSpPr>
        <p:spPr>
          <a:xfrm>
            <a:off x="6312717" y="4639143"/>
            <a:ext cx="4363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0" dirty="0">
                <a:solidFill>
                  <a:srgbClr val="000090"/>
                </a:solidFill>
              </a:rPr>
              <a:t>+16%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1F6E7C-899A-EB1F-46CF-1D34B77A1C52}"/>
              </a:ext>
            </a:extLst>
          </p:cNvPr>
          <p:cNvSpPr txBox="1"/>
          <p:nvPr/>
        </p:nvSpPr>
        <p:spPr>
          <a:xfrm>
            <a:off x="6155575" y="1694742"/>
            <a:ext cx="2928850" cy="28007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00090"/>
                </a:solidFill>
              </a:rPr>
              <a:t>Up until 2009, CPU costs fell at around 30%/year. As we ran out of “clock speed” this became more like 6%/year.</a:t>
            </a:r>
          </a:p>
          <a:p>
            <a:endParaRPr lang="en-GB" sz="1600" b="0" dirty="0">
              <a:solidFill>
                <a:srgbClr val="000090"/>
              </a:solidFill>
            </a:endParaRPr>
          </a:p>
          <a:p>
            <a:r>
              <a:rPr lang="en-GB" sz="1600" b="0" dirty="0">
                <a:solidFill>
                  <a:srgbClr val="000090"/>
                </a:solidFill>
              </a:rPr>
              <a:t>The 15</a:t>
            </a:r>
            <a:r>
              <a:rPr lang="en-GB" sz="1600" dirty="0">
                <a:solidFill>
                  <a:srgbClr val="000090"/>
                </a:solidFill>
              </a:rPr>
              <a:t>% “flat-cash” </a:t>
            </a:r>
            <a:r>
              <a:rPr lang="en-GB" sz="1600" b="0" dirty="0">
                <a:solidFill>
                  <a:srgbClr val="000090"/>
                </a:solidFill>
              </a:rPr>
              <a:t>assumption:</a:t>
            </a:r>
          </a:p>
          <a:p>
            <a:pPr marL="342900" indent="-342900">
              <a:buAutoNum type="arabicParenR"/>
            </a:pPr>
            <a:r>
              <a:rPr lang="en-GB" sz="1600" b="0" dirty="0">
                <a:solidFill>
                  <a:srgbClr val="000090"/>
                </a:solidFill>
              </a:rPr>
              <a:t>Has proved sensitive to global events.</a:t>
            </a:r>
          </a:p>
          <a:p>
            <a:pPr marL="342900" indent="-342900">
              <a:buAutoNum type="arabicParenR"/>
            </a:pPr>
            <a:r>
              <a:rPr lang="en-GB" sz="1600" b="0" dirty="0">
                <a:solidFill>
                  <a:srgbClr val="000090"/>
                </a:solidFill>
              </a:rPr>
              <a:t>Is probably too optimistic for the UK.</a:t>
            </a:r>
          </a:p>
        </p:txBody>
      </p:sp>
    </p:spTree>
    <p:extLst>
      <p:ext uri="{BB962C8B-B14F-4D97-AF65-F5344CB8AC3E}">
        <p14:creationId xmlns:p14="http://schemas.microsoft.com/office/powerpoint/2010/main" val="1762236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72447E43-B11B-7C64-6CE9-627A6B446A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543" y="1584284"/>
            <a:ext cx="5845589" cy="47244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72ED0C-384C-180E-8662-45C6AF1F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116" y="95250"/>
            <a:ext cx="5564028" cy="1066800"/>
          </a:xfrm>
        </p:spPr>
        <p:txBody>
          <a:bodyPr/>
          <a:lstStyle/>
          <a:p>
            <a:r>
              <a:rPr lang="en-GB" dirty="0"/>
              <a:t>20 Years of RAL Disk Costs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6AE07-ED08-B300-DD9A-ECCF6FF07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CEEFC-8484-E21D-F1A3-58D188CCB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09A0C-E383-DF4D-9E24-77E2EA9FC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49F69E-D2DE-C948-BF28-223BA50F3A16}"/>
              </a:ext>
            </a:extLst>
          </p:cNvPr>
          <p:cNvSpPr txBox="1"/>
          <p:nvPr/>
        </p:nvSpPr>
        <p:spPr>
          <a:xfrm>
            <a:off x="4305337" y="2295942"/>
            <a:ext cx="10294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rgbClr val="000090"/>
                </a:solidFill>
              </a:rPr>
              <a:t>Actual Costs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6D2E39-787C-7060-1642-000AD48C3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994" y="2810808"/>
            <a:ext cx="80010" cy="800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92A5424-28E3-D435-DC54-D134B77B2108}"/>
              </a:ext>
            </a:extLst>
          </p:cNvPr>
          <p:cNvSpPr txBox="1"/>
          <p:nvPr/>
        </p:nvSpPr>
        <p:spPr>
          <a:xfrm>
            <a:off x="4305337" y="2712313"/>
            <a:ext cx="117371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rgbClr val="000090"/>
                </a:solidFill>
              </a:rPr>
              <a:t>Planning Costs</a:t>
            </a: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F870A0AC-57AD-BFE2-63DB-C8D84AFC69C9}"/>
              </a:ext>
            </a:extLst>
          </p:cNvPr>
          <p:cNvSpPr/>
          <p:nvPr/>
        </p:nvSpPr>
        <p:spPr bwMode="auto">
          <a:xfrm>
            <a:off x="3995884" y="2363190"/>
            <a:ext cx="106878" cy="142504"/>
          </a:xfrm>
          <a:prstGeom prst="diamond">
            <a:avLst/>
          </a:prstGeom>
          <a:noFill/>
          <a:ln w="317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B9632D-B55F-3AB1-0284-E6C78861E4D8}"/>
              </a:ext>
            </a:extLst>
          </p:cNvPr>
          <p:cNvSpPr txBox="1"/>
          <p:nvPr/>
        </p:nvSpPr>
        <p:spPr>
          <a:xfrm>
            <a:off x="832038" y="3398115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F563F4"/>
                </a:solidFill>
              </a:rPr>
              <a:t>34%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F51550-CB88-7DBB-9E7D-D7BF76CC31AD}"/>
              </a:ext>
            </a:extLst>
          </p:cNvPr>
          <p:cNvSpPr txBox="1"/>
          <p:nvPr/>
        </p:nvSpPr>
        <p:spPr>
          <a:xfrm>
            <a:off x="2658858" y="4476790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00E504"/>
                </a:solidFill>
              </a:rPr>
              <a:t>11%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9C91F2-C4C0-E99E-360F-EADBB405562C}"/>
              </a:ext>
            </a:extLst>
          </p:cNvPr>
          <p:cNvSpPr txBox="1"/>
          <p:nvPr/>
        </p:nvSpPr>
        <p:spPr>
          <a:xfrm>
            <a:off x="4049323" y="4964668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FFC000"/>
                </a:solidFill>
              </a:rPr>
              <a:t>15%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2D6EA-F0F5-8AF7-B05C-DACF36F77A95}"/>
              </a:ext>
            </a:extLst>
          </p:cNvPr>
          <p:cNvCxnSpPr>
            <a:cxnSpLocks/>
          </p:cNvCxnSpPr>
          <p:nvPr/>
        </p:nvCxnSpPr>
        <p:spPr bwMode="auto">
          <a:xfrm>
            <a:off x="4168326" y="4838354"/>
            <a:ext cx="241719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FF529C-65EF-568D-CCCD-D4EEFFB8A333}"/>
              </a:ext>
            </a:extLst>
          </p:cNvPr>
          <p:cNvCxnSpPr>
            <a:cxnSpLocks/>
          </p:cNvCxnSpPr>
          <p:nvPr/>
        </p:nvCxnSpPr>
        <p:spPr bwMode="auto">
          <a:xfrm>
            <a:off x="4320726" y="4792169"/>
            <a:ext cx="241719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A59D8CB-AC95-64DD-5F58-FB3DCF368677}"/>
              </a:ext>
            </a:extLst>
          </p:cNvPr>
          <p:cNvSpPr txBox="1"/>
          <p:nvPr/>
        </p:nvSpPr>
        <p:spPr>
          <a:xfrm>
            <a:off x="5694794" y="4582655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dirty="0">
                <a:solidFill>
                  <a:srgbClr val="000090"/>
                </a:solidFill>
              </a:rPr>
              <a:t>+7%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0ABD47-697B-4BC2-2C65-CF4E4B88E1DF}"/>
              </a:ext>
            </a:extLst>
          </p:cNvPr>
          <p:cNvSpPr txBox="1"/>
          <p:nvPr/>
        </p:nvSpPr>
        <p:spPr>
          <a:xfrm>
            <a:off x="6155575" y="1694742"/>
            <a:ext cx="2928850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00090"/>
                </a:solidFill>
              </a:rPr>
              <a:t>Up until 2009, Disk costs fell at around 34%/year and then became more like 11%/year.</a:t>
            </a:r>
          </a:p>
          <a:p>
            <a:endParaRPr lang="en-GB" sz="1600" b="0" dirty="0">
              <a:solidFill>
                <a:srgbClr val="000090"/>
              </a:solidFill>
            </a:endParaRPr>
          </a:p>
          <a:p>
            <a:r>
              <a:rPr lang="en-GB" sz="1600" b="0" dirty="0">
                <a:solidFill>
                  <a:srgbClr val="000090"/>
                </a:solidFill>
              </a:rPr>
              <a:t>The 15</a:t>
            </a:r>
            <a:r>
              <a:rPr lang="en-GB" sz="1600" dirty="0">
                <a:solidFill>
                  <a:srgbClr val="000090"/>
                </a:solidFill>
              </a:rPr>
              <a:t>% “flat-cash” </a:t>
            </a:r>
            <a:r>
              <a:rPr lang="en-GB" sz="1600" b="0" dirty="0">
                <a:solidFill>
                  <a:srgbClr val="000090"/>
                </a:solidFill>
              </a:rPr>
              <a:t>assumption is probably just a little optimistic once integrated over several years.</a:t>
            </a:r>
          </a:p>
        </p:txBody>
      </p:sp>
    </p:spTree>
    <p:extLst>
      <p:ext uri="{BB962C8B-B14F-4D97-AF65-F5344CB8AC3E}">
        <p14:creationId xmlns:p14="http://schemas.microsoft.com/office/powerpoint/2010/main" val="4210783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B9C5C-5FEB-60B8-BB47-5AB4AC3CD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DF4C-0BF7-4F1F-9132-AF9C2F586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821" y="3290777"/>
            <a:ext cx="6106633" cy="95338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Part-2a: Power savings using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1BFAA-A21F-0411-2E8F-D2FC0B18A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4C2B1-E5E8-0C8A-CD4C-CE2AF9D72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56F5-9DA7-E5AB-3EDA-2B548A08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6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42B1-0175-4EC3-C955-B6493E78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ARM vs X86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654B5-6186-9918-D7A1-6E35E1C43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2250558"/>
          </a:xfrm>
        </p:spPr>
        <p:txBody>
          <a:bodyPr/>
          <a:lstStyle/>
          <a:p>
            <a:r>
              <a:rPr lang="en-GB" sz="1800" dirty="0"/>
              <a:t>Compared power consumption of two ~similar spec-ed and priced machines: X86_64 and ARM_64 (see back-up slide for details).</a:t>
            </a:r>
          </a:p>
          <a:p>
            <a:endParaRPr lang="en-GB" sz="800" dirty="0"/>
          </a:p>
          <a:p>
            <a:r>
              <a:rPr lang="en-GB" sz="1800" dirty="0"/>
              <a:t>Most relevantly, ran the available ATLAS and CMS HEPSCORE benchmarks. This means the images were compiled (presumably ~optimally) for the two architectures by the experiments.</a:t>
            </a:r>
          </a:p>
          <a:p>
            <a:pPr marL="0" indent="0">
              <a:buNone/>
            </a:pPr>
            <a:endParaRPr lang="en-GB" sz="800" dirty="0"/>
          </a:p>
          <a:p>
            <a:r>
              <a:rPr lang="en-GB" sz="1800" dirty="0"/>
              <a:t>Power consumption monitored from IPMI interface and and validated (at 5% level for now) with metered-plugs.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F8D34-11BB-C65C-7BF3-4D1F736E0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60F7D-B8F2-4D15-9079-7A2C47FA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4C29B-FE5C-AB30-C4B3-7EC8486D5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 descr="A picture containing text, indoor, control panel&#10;&#10;Description automatically generated">
            <a:extLst>
              <a:ext uri="{FF2B5EF4-FFF2-40B4-BE49-F238E27FC236}">
                <a16:creationId xmlns:a16="http://schemas.microsoft.com/office/drawing/2014/main" id="{55E4BD5D-1F81-D1CE-7C34-9CB5930B1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11" y="4002759"/>
            <a:ext cx="3720292" cy="2094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78D4E5-1ACD-1475-4E69-E2B387DBDAE7}"/>
              </a:ext>
            </a:extLst>
          </p:cNvPr>
          <p:cNvSpPr txBox="1"/>
          <p:nvPr/>
        </p:nvSpPr>
        <p:spPr>
          <a:xfrm>
            <a:off x="415774" y="4572967"/>
            <a:ext cx="3657600" cy="73866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00B050"/>
                </a:solidFill>
              </a:rPr>
              <a:t>See ACAT presentation by </a:t>
            </a:r>
            <a:r>
              <a:rPr lang="en-GB" sz="1400" b="0" dirty="0">
                <a:solidFill>
                  <a:srgbClr val="00B050"/>
                </a:solidFill>
                <a:highlight>
                  <a:srgbClr val="FCF200"/>
                </a:highlight>
              </a:rPr>
              <a:t>Emanuele </a:t>
            </a:r>
            <a:r>
              <a:rPr lang="en-GB" sz="1400" b="0" dirty="0" err="1">
                <a:solidFill>
                  <a:srgbClr val="00B050"/>
                </a:solidFill>
                <a:highlight>
                  <a:srgbClr val="FCF200"/>
                </a:highlight>
              </a:rPr>
              <a:t>Simili</a:t>
            </a:r>
            <a:r>
              <a:rPr lang="en-GB" sz="1400" b="0" dirty="0">
                <a:solidFill>
                  <a:srgbClr val="00B050"/>
                </a:solidFill>
                <a:highlight>
                  <a:srgbClr val="FCF200"/>
                </a:highlight>
              </a:rPr>
              <a:t>:</a:t>
            </a:r>
          </a:p>
          <a:p>
            <a:r>
              <a:rPr lang="en-GB" sz="1400" b="0" dirty="0">
                <a:solidFill>
                  <a:srgbClr val="00B050"/>
                </a:solidFill>
              </a:rPr>
              <a:t>https://</a:t>
            </a:r>
            <a:r>
              <a:rPr lang="en-GB" sz="1400" b="0" dirty="0" err="1">
                <a:solidFill>
                  <a:srgbClr val="00B050"/>
                </a:solidFill>
              </a:rPr>
              <a:t>indico.cern.ch</a:t>
            </a:r>
            <a:r>
              <a:rPr lang="en-GB" sz="1400" b="0" dirty="0">
                <a:solidFill>
                  <a:srgbClr val="00B050"/>
                </a:solidFill>
              </a:rPr>
              <a:t>/event/1106990/contributions/4991256/</a:t>
            </a:r>
          </a:p>
        </p:txBody>
      </p:sp>
    </p:spTree>
    <p:extLst>
      <p:ext uri="{BB962C8B-B14F-4D97-AF65-F5344CB8AC3E}">
        <p14:creationId xmlns:p14="http://schemas.microsoft.com/office/powerpoint/2010/main" val="293466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195A2B6-7C16-6B4C-B4E6-EECD95B9641A}"/>
              </a:ext>
            </a:extLst>
          </p:cNvPr>
          <p:cNvSpPr txBox="1"/>
          <p:nvPr/>
        </p:nvSpPr>
        <p:spPr>
          <a:xfrm>
            <a:off x="946298" y="1589769"/>
            <a:ext cx="7453423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Measured energy-used per unit WL-Score for 2 ATLAS and 3 CMS HEP-Score workloads.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Three test machines: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568BD8"/>
                </a:solidFill>
              </a:rPr>
              <a:t>x86_64: Single AMD EPYC 7003 series (</a:t>
            </a:r>
            <a:r>
              <a:rPr lang="en-GB" sz="1800" b="0" dirty="0" err="1">
                <a:solidFill>
                  <a:srgbClr val="568BD8"/>
                </a:solidFill>
              </a:rPr>
              <a:t>SuperMicro</a:t>
            </a:r>
            <a:r>
              <a:rPr lang="en-GB" sz="1800" b="0" dirty="0">
                <a:solidFill>
                  <a:srgbClr val="568BD8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B050"/>
                </a:solidFill>
              </a:rPr>
              <a:t>2*x86_64: Dual AMD EPYC 7513 series Processors (DELL)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F99200"/>
                </a:solidFill>
              </a:rPr>
              <a:t>arm64: Single socket Ampere </a:t>
            </a:r>
            <a:r>
              <a:rPr lang="en-GB" sz="1800" dirty="0" err="1">
                <a:solidFill>
                  <a:srgbClr val="F99200"/>
                </a:solidFill>
              </a:rPr>
              <a:t>Altra</a:t>
            </a:r>
            <a:r>
              <a:rPr lang="en-GB" sz="1800" dirty="0">
                <a:solidFill>
                  <a:srgbClr val="F99200"/>
                </a:solidFill>
              </a:rPr>
              <a:t> Processor (</a:t>
            </a:r>
            <a:r>
              <a:rPr lang="en-GB" sz="1800" dirty="0" err="1">
                <a:solidFill>
                  <a:srgbClr val="F99200"/>
                </a:solidFill>
              </a:rPr>
              <a:t>SuperMicro</a:t>
            </a:r>
            <a:r>
              <a:rPr lang="en-GB" sz="1800" dirty="0">
                <a:solidFill>
                  <a:srgbClr val="F99200"/>
                </a:solidFill>
              </a:rPr>
              <a:t>)</a:t>
            </a:r>
          </a:p>
          <a:p>
            <a:pPr lvl="1"/>
            <a:endParaRPr lang="en-GB" sz="800" b="0" dirty="0">
              <a:solidFill>
                <a:srgbClr val="F992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Normalised to (first) x86. Lower is better!</a:t>
            </a:r>
            <a:endParaRPr lang="en-GB" sz="1800" b="0" dirty="0">
              <a:solidFill>
                <a:srgbClr val="568BD8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3CA06F-C8B5-74CF-E8CC-65DEA1F50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Energy/WL-Score: ARM vs X86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6820F-1733-F720-BB75-485198211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7EE3E-AE5E-637A-1C57-1B4172C7C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817BA-179B-4F0D-0FB3-438A0D13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A2BFDDD-3B3A-0C05-4F3F-B003EB94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61" t="1991" r="5850" b="1846"/>
          <a:stretch/>
        </p:blipFill>
        <p:spPr>
          <a:xfrm>
            <a:off x="304800" y="3808073"/>
            <a:ext cx="8534400" cy="266280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D3CDD0-3A38-66E3-C69A-6A7474E79FBD}"/>
              </a:ext>
            </a:extLst>
          </p:cNvPr>
          <p:cNvCxnSpPr/>
          <p:nvPr/>
        </p:nvCxnSpPr>
        <p:spPr bwMode="auto">
          <a:xfrm>
            <a:off x="299791" y="5486400"/>
            <a:ext cx="8674100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/>
            <a:tailEnd type="non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84061C8-9F5E-38E2-F4F1-C902F9B0C92A}"/>
              </a:ext>
            </a:extLst>
          </p:cNvPr>
          <p:cNvSpPr txBox="1"/>
          <p:nvPr/>
        </p:nvSpPr>
        <p:spPr>
          <a:xfrm>
            <a:off x="27656" y="5347900"/>
            <a:ext cx="43794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>
                <a:solidFill>
                  <a:srgbClr val="FF0000"/>
                </a:solidFill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327139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D2CC2-1415-3C86-CABB-A805CD42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3E4A4-7D33-9D3C-D93F-79A6ABE0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WLCG 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A8583-B54A-4CBE-EEFA-7C91D052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BAF120-1EC4-F9BC-A686-28D084C3C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36" y="2873358"/>
            <a:ext cx="7542094" cy="3740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D69FAD-C7CA-E5D7-5979-5D1BB1DA52AD}"/>
              </a:ext>
            </a:extLst>
          </p:cNvPr>
          <p:cNvSpPr txBox="1"/>
          <p:nvPr/>
        </p:nvSpPr>
        <p:spPr>
          <a:xfrm>
            <a:off x="1098698" y="1464084"/>
            <a:ext cx="745342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568BD8"/>
                </a:solidFill>
              </a:rPr>
              <a:t>x86_64: Single AMD EPYC 7003 series (</a:t>
            </a:r>
            <a:r>
              <a:rPr lang="en-GB" sz="1800" b="0" dirty="0" err="1">
                <a:solidFill>
                  <a:srgbClr val="568BD8"/>
                </a:solidFill>
              </a:rPr>
              <a:t>SuperMicro</a:t>
            </a:r>
            <a:r>
              <a:rPr lang="en-GB" sz="1800" b="0" dirty="0">
                <a:solidFill>
                  <a:srgbClr val="568BD8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B050"/>
                </a:solidFill>
              </a:rPr>
              <a:t>2*x86_64: Dual AMD EPYC 7513 series Processors (DELL)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F99200"/>
                </a:solidFill>
              </a:rPr>
              <a:t>arm64: Single socket Ampere </a:t>
            </a:r>
            <a:r>
              <a:rPr lang="en-GB" sz="1800" dirty="0" err="1">
                <a:solidFill>
                  <a:srgbClr val="F99200"/>
                </a:solidFill>
              </a:rPr>
              <a:t>Altra</a:t>
            </a:r>
            <a:r>
              <a:rPr lang="en-GB" sz="1800" dirty="0">
                <a:solidFill>
                  <a:srgbClr val="F99200"/>
                </a:solidFill>
              </a:rPr>
              <a:t> Processor (</a:t>
            </a:r>
            <a:r>
              <a:rPr lang="en-GB" sz="1800" dirty="0" err="1">
                <a:solidFill>
                  <a:srgbClr val="F99200"/>
                </a:solidFill>
              </a:rPr>
              <a:t>SuperMicro</a:t>
            </a:r>
            <a:r>
              <a:rPr lang="en-GB" sz="1800" dirty="0">
                <a:solidFill>
                  <a:srgbClr val="F99200"/>
                </a:solidFill>
              </a:rPr>
              <a:t>)</a:t>
            </a:r>
          </a:p>
          <a:p>
            <a:pPr lvl="1"/>
            <a:endParaRPr lang="en-GB" sz="800" b="0" dirty="0">
              <a:solidFill>
                <a:srgbClr val="F99200"/>
              </a:solidFill>
            </a:endParaRPr>
          </a:p>
          <a:p>
            <a:r>
              <a:rPr lang="en-GB" sz="1800" b="0" dirty="0">
                <a:solidFill>
                  <a:srgbClr val="000090"/>
                </a:solidFill>
              </a:rPr>
              <a:t>Lower is better!</a:t>
            </a:r>
            <a:endParaRPr lang="en-GB" sz="1800" b="0" dirty="0">
              <a:solidFill>
                <a:srgbClr val="568BD8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65F0D08-94DC-CFED-D61F-F1FCC59C15AA}"/>
              </a:ext>
            </a:extLst>
          </p:cNvPr>
          <p:cNvSpPr txBox="1">
            <a:spLocks/>
          </p:cNvSpPr>
          <p:nvPr/>
        </p:nvSpPr>
        <p:spPr bwMode="auto">
          <a:xfrm>
            <a:off x="3583516" y="24765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rgbClr val="FFFF66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66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9pPr>
          </a:lstStyle>
          <a:p>
            <a:r>
              <a:rPr lang="en-GB" sz="3200" kern="0" dirty="0"/>
              <a:t>Execution time: ARM vs X86</a:t>
            </a:r>
          </a:p>
        </p:txBody>
      </p:sp>
    </p:spTree>
    <p:extLst>
      <p:ext uri="{BB962C8B-B14F-4D97-AF65-F5344CB8AC3E}">
        <p14:creationId xmlns:p14="http://schemas.microsoft.com/office/powerpoint/2010/main" val="2468415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D4C27-EF24-C92F-C803-DD592DCD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Comments on 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4CD0B-285A-4C77-0CAC-0CD6830D0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Still need some physics validation of ARM </a:t>
            </a:r>
            <a:r>
              <a:rPr lang="en-GB" sz="2000" dirty="0"/>
              <a:t>(e.g. ATLAS </a:t>
            </a:r>
            <a:r>
              <a:rPr lang="en-GB" sz="2000" dirty="0" err="1"/>
              <a:t>Reco</a:t>
            </a:r>
            <a:r>
              <a:rPr lang="en-GB" sz="2000" dirty="0"/>
              <a:t>)</a:t>
            </a:r>
            <a:endParaRPr lang="en-GB" dirty="0"/>
          </a:p>
          <a:p>
            <a:pPr lvl="1"/>
            <a:r>
              <a:rPr lang="en-GB" dirty="0"/>
              <a:t>1-3 million-core run (under discussion)</a:t>
            </a:r>
          </a:p>
          <a:p>
            <a:r>
              <a:rPr lang="en-GB" dirty="0"/>
              <a:t>Power-use balance may shift again with each generation</a:t>
            </a:r>
          </a:p>
          <a:p>
            <a:pPr lvl="1"/>
            <a:r>
              <a:rPr lang="en-GB" dirty="0"/>
              <a:t>Need to maintain agility.</a:t>
            </a:r>
          </a:p>
          <a:p>
            <a:r>
              <a:rPr lang="en-GB" dirty="0"/>
              <a:t>Competition is healthy!</a:t>
            </a:r>
          </a:p>
          <a:p>
            <a:r>
              <a:rPr lang="en-GB" dirty="0" err="1"/>
              <a:t>HEPScore</a:t>
            </a:r>
            <a:r>
              <a:rPr lang="en-GB" dirty="0"/>
              <a:t> should also measure power-consumption</a:t>
            </a:r>
          </a:p>
          <a:p>
            <a:pPr lvl="1"/>
            <a:r>
              <a:rPr lang="en-GB" dirty="0"/>
              <a:t>Two-dimension optimisation between computational power and power usage (discussed with Domenico).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66A47-8455-F35F-6771-14DF1704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01B2D-A623-A448-6733-8297C989E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WLCG 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C4BAF-96DC-83F6-7D38-E4CE1928E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97081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_Liverpool_040914">
  <a:themeElements>
    <a:clrScheme name="GridPP_Liverpool_04091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_Liverpool_040914">
      <a:majorFont>
        <a:latin typeface="Trebuchet MS"/>
        <a:ea typeface="Arial"/>
        <a:cs typeface="Arial"/>
      </a:majorFont>
      <a:minorFont>
        <a:latin typeface="Trebuchet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Trebuchet MS" pitchFamily="-108" charset="0"/>
            <a:ea typeface="Arial" pitchFamily="-108" charset="0"/>
            <a:cs typeface="Arial" pitchFamily="-108" charset="0"/>
          </a:defRPr>
        </a:defPPr>
      </a:lstStyle>
    </a:spDef>
    <a:lnDef>
      <a:spPr bwMode="auto">
        <a:noFill/>
        <a:ln w="31750" cap="flat" cmpd="sng" algn="ctr">
          <a:solidFill>
            <a:srgbClr val="FF0000"/>
          </a:solidFill>
          <a:prstDash val="solid"/>
          <a:round/>
          <a:headEnd type="arrow"/>
          <a:tailEnd type="none"/>
        </a:ln>
        <a:effectLst/>
      </a:spPr>
      <a:bodyPr/>
      <a:lstStyle/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sz="1800" b="0" dirty="0" err="1" smtClean="0">
            <a:solidFill>
              <a:srgbClr val="000090"/>
            </a:solidFill>
          </a:defRPr>
        </a:defPPr>
      </a:lstStyle>
    </a:txDef>
  </a:objectDefaults>
  <a:extraClrSchemeLst>
    <a:extraClrScheme>
      <a:clrScheme name="GridPP_Liverpool_04091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147441</TotalTime>
  <Words>1812</Words>
  <Application>Microsoft Macintosh PowerPoint</Application>
  <PresentationFormat>On-screen Show (4:3)</PresentationFormat>
  <Paragraphs>244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Rounded MT Bold</vt:lpstr>
      <vt:lpstr>ArialMT</vt:lpstr>
      <vt:lpstr>Times</vt:lpstr>
      <vt:lpstr>Trebuchet MS</vt:lpstr>
      <vt:lpstr>GridPP_Liverpool_040914</vt:lpstr>
      <vt:lpstr>PowerPoint Presentation</vt:lpstr>
      <vt:lpstr>PowerPoint Presentation</vt:lpstr>
      <vt:lpstr>20 Years of RAL CPU Costs</vt:lpstr>
      <vt:lpstr>20 Years of RAL Disk Costs</vt:lpstr>
      <vt:lpstr>PowerPoint Presentation</vt:lpstr>
      <vt:lpstr>ARM vs X86</vt:lpstr>
      <vt:lpstr>Energy/WL-Score: ARM vs X86</vt:lpstr>
      <vt:lpstr>PowerPoint Presentation</vt:lpstr>
      <vt:lpstr>Comments on ARM</vt:lpstr>
      <vt:lpstr>PowerPoint Presentation</vt:lpstr>
      <vt:lpstr>Load Shaping</vt:lpstr>
      <vt:lpstr>UK Power Demand</vt:lpstr>
      <vt:lpstr>Proof of Principle</vt:lpstr>
      <vt:lpstr>Carbon Footprint Reduction</vt:lpstr>
      <vt:lpstr>Distributions</vt:lpstr>
      <vt:lpstr>But how?</vt:lpstr>
      <vt:lpstr>But what about the lost work?</vt:lpstr>
      <vt:lpstr>PowerPoint Presentation</vt:lpstr>
      <vt:lpstr>PowerPoint Presentation</vt:lpstr>
      <vt:lpstr>Power </vt:lpstr>
      <vt:lpstr>PowerPoint Presentation</vt:lpstr>
      <vt:lpstr>ARM vs X86</vt:lpstr>
    </vt:vector>
  </TitlesOfParts>
  <Company>QMW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GridPP Public Service Summit</dc:title>
  <dc:creator>Steve Lloyd</dc:creator>
  <cp:lastModifiedBy>David Britton</cp:lastModifiedBy>
  <cp:revision>1564</cp:revision>
  <dcterms:created xsi:type="dcterms:W3CDTF">2011-09-14T12:54:35Z</dcterms:created>
  <dcterms:modified xsi:type="dcterms:W3CDTF">2022-11-08T22:53:40Z</dcterms:modified>
</cp:coreProperties>
</file>