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73" r:id="rId3"/>
    <p:sldId id="279" r:id="rId4"/>
    <p:sldId id="276" r:id="rId5"/>
    <p:sldId id="280" r:id="rId6"/>
    <p:sldId id="274" r:id="rId7"/>
    <p:sldId id="281" r:id="rId8"/>
    <p:sldId id="275" r:id="rId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192" y="114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9370646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4628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4833937" y="2303859"/>
            <a:ext cx="14716126" cy="4643438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4833937" y="7072312"/>
            <a:ext cx="14716126" cy="158948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sz="half" idx="13"/>
          </p:nvPr>
        </p:nvSpPr>
        <p:spPr>
          <a:xfrm>
            <a:off x="5307210" y="892968"/>
            <a:ext cx="13751720" cy="832247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4833937" y="9447609"/>
            <a:ext cx="14716126" cy="2000251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4833937" y="11519296"/>
            <a:ext cx="14716126" cy="1589486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11935814" y="13001625"/>
            <a:ext cx="494513" cy="51117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4833937" y="4536281"/>
            <a:ext cx="14716126" cy="464343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12495609" y="892968"/>
            <a:ext cx="7500938" cy="1157287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4387453" y="892968"/>
            <a:ext cx="7500938" cy="5607845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4387453" y="6697265"/>
            <a:ext cx="7500938" cy="576857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4387453" y="1785937"/>
            <a:ext cx="15609094" cy="1014412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half" idx="13"/>
          </p:nvPr>
        </p:nvSpPr>
        <p:spPr>
          <a:xfrm>
            <a:off x="4387453" y="1250156"/>
            <a:ext cx="7500938" cy="1121568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12495609" y="7161609"/>
            <a:ext cx="7500938" cy="530423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sz="quarter" idx="15"/>
          </p:nvPr>
        </p:nvSpPr>
        <p:spPr>
          <a:xfrm>
            <a:off x="12504353" y="1250156"/>
            <a:ext cx="7500939" cy="530423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4833937" y="8947546"/>
            <a:ext cx="14716126" cy="660798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4833937" y="6000353"/>
            <a:ext cx="14716126" cy="9652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5200"/>
            </a:lvl1pPr>
          </a:lstStyle>
          <a:p>
            <a:r>
              <a:t>“Type a quote here.” 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387453" y="625078"/>
            <a:ext cx="15609094" cy="30360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387453" y="3661171"/>
            <a:ext cx="15609094" cy="8840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spAutoFit/>
          </a:bodyPr>
          <a:lstStyle>
            <a:lvl1pPr>
              <a:defRPr sz="2400"/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60" r:id="rId10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6173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10618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5063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9508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3953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8398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2843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7288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1733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franziska.viebach@tu-dresden.de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carmen.richter@tu-dresden.de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kristin.walter@tu-dresden.de?subject=" TargetMode="External"/><Relationship Id="rId2" Type="http://schemas.openxmlformats.org/officeDocument/2006/relationships/hyperlink" Target="mailto:carmen.richter@tu-dresden.de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 defTabSz="578358">
              <a:defRPr sz="11088"/>
            </a:pPr>
            <a:r>
              <a:rPr dirty="0" err="1"/>
              <a:t>Reisekostenabrechung</a:t>
            </a:r>
            <a:endParaRPr dirty="0"/>
          </a:p>
        </p:txBody>
      </p:sp>
      <p:sp>
        <p:nvSpPr>
          <p:cNvPr id="120" name="Shape 120"/>
          <p:cNvSpPr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/>
              <a:t>Wichtig</a:t>
            </a:r>
            <a:endParaRPr dirty="0"/>
          </a:p>
        </p:txBody>
      </p:sp>
      <p:sp>
        <p:nvSpPr>
          <p:cNvPr id="254" name="Shape 254"/>
          <p:cNvSpPr>
            <a:spLocks noGrp="1"/>
          </p:cNvSpPr>
          <p:nvPr>
            <p:ph type="body" idx="1"/>
          </p:nvPr>
        </p:nvSpPr>
        <p:spPr>
          <a:xfrm>
            <a:off x="2448000" y="3672000"/>
            <a:ext cx="19080000" cy="8840392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r>
              <a:rPr lang="de-DE" dirty="0"/>
              <a:t>Es werden </a:t>
            </a:r>
            <a:r>
              <a:rPr lang="de-DE" b="1" dirty="0"/>
              <a:t>max. </a:t>
            </a:r>
            <a:r>
              <a:rPr lang="de-DE" b="1" dirty="0" smtClean="0"/>
              <a:t>85,00 € Fahrtkostenkosten </a:t>
            </a:r>
            <a:r>
              <a:rPr lang="de-DE" dirty="0"/>
              <a:t>erstattet</a:t>
            </a:r>
          </a:p>
          <a:p>
            <a:pPr lvl="0"/>
            <a:r>
              <a:rPr lang="de-DE" dirty="0" smtClean="0"/>
              <a:t>Jede:r muss eine </a:t>
            </a:r>
            <a:r>
              <a:rPr lang="de-DE" b="1" dirty="0" smtClean="0"/>
              <a:t>separate Reisekostenabrechnung </a:t>
            </a:r>
            <a:r>
              <a:rPr lang="de-DE" dirty="0" smtClean="0"/>
              <a:t>abgegeben (auch bei gemeinsamer An- und Abreise)</a:t>
            </a:r>
          </a:p>
          <a:p>
            <a:pPr lvl="0"/>
            <a:r>
              <a:rPr lang="de-DE" dirty="0" smtClean="0"/>
              <a:t>Bitte </a:t>
            </a:r>
            <a:r>
              <a:rPr lang="de-DE" dirty="0"/>
              <a:t>nichts zusammenrechnen oder rausrechnen, wenn Reisekosten den Betrag überschreiten</a:t>
            </a:r>
          </a:p>
          <a:p>
            <a:pPr lvl="0"/>
            <a:r>
              <a:rPr lang="de-DE" dirty="0">
                <a:solidFill>
                  <a:schemeClr val="tx1"/>
                </a:solidFill>
              </a:rPr>
              <a:t>Reisekosten lediglich an der richtigen Stelle </a:t>
            </a:r>
            <a:r>
              <a:rPr lang="de-DE" dirty="0" smtClean="0">
                <a:solidFill>
                  <a:schemeClr val="tx1"/>
                </a:solidFill>
              </a:rPr>
              <a:t>eintragen (siehe Muster)</a:t>
            </a:r>
            <a:endParaRPr lang="de-DE" dirty="0">
              <a:solidFill>
                <a:schemeClr val="tx1"/>
              </a:solidFill>
            </a:endParaRPr>
          </a:p>
          <a:p>
            <a:pPr lvl="0"/>
            <a:r>
              <a:rPr lang="de-DE" dirty="0"/>
              <a:t>Bitte </a:t>
            </a:r>
            <a:r>
              <a:rPr lang="de-DE" b="1" dirty="0"/>
              <a:t>alle Belege im Original </a:t>
            </a:r>
            <a:r>
              <a:rPr lang="de-DE" dirty="0" smtClean="0"/>
              <a:t>sowie </a:t>
            </a:r>
            <a:r>
              <a:rPr lang="de-DE" b="1" dirty="0" smtClean="0"/>
              <a:t>Kontoauszüge von Buchungen </a:t>
            </a:r>
            <a:r>
              <a:rPr lang="de-DE" dirty="0" smtClean="0"/>
              <a:t>oder </a:t>
            </a:r>
            <a:r>
              <a:rPr lang="de-DE" b="1" dirty="0" smtClean="0"/>
              <a:t>Quittungen</a:t>
            </a:r>
            <a:r>
              <a:rPr lang="de-DE" dirty="0" smtClean="0"/>
              <a:t> bei Barzahlung </a:t>
            </a:r>
            <a:r>
              <a:rPr lang="de-DE" dirty="0" smtClean="0">
                <a:solidFill>
                  <a:schemeClr val="tx1"/>
                </a:solidFill>
              </a:rPr>
              <a:t>aufgeklebt auf A4-Blatt </a:t>
            </a:r>
            <a:r>
              <a:rPr lang="de-DE" dirty="0" smtClean="0"/>
              <a:t>beifügen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" grpId="0" build="p" bldLvl="5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 smtClean="0"/>
              <a:t>Wichtig (2)</a:t>
            </a:r>
            <a:endParaRPr dirty="0"/>
          </a:p>
        </p:txBody>
      </p:sp>
      <p:sp>
        <p:nvSpPr>
          <p:cNvPr id="254" name="Shape 254"/>
          <p:cNvSpPr>
            <a:spLocks noGrp="1"/>
          </p:cNvSpPr>
          <p:nvPr>
            <p:ph type="body" idx="1"/>
          </p:nvPr>
        </p:nvSpPr>
        <p:spPr>
          <a:xfrm>
            <a:off x="2448000" y="3672000"/>
            <a:ext cx="19080000" cy="884039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de-DE" dirty="0"/>
              <a:t>Kontoinhaber, IBAN und BIC müssen gut lesbar </a:t>
            </a:r>
            <a:r>
              <a:rPr lang="de-DE" dirty="0" smtClean="0"/>
              <a:t>sein (falls Kontoinhaber abweicht, bitte eintragen vor der Bankverbindung)</a:t>
            </a:r>
            <a:endParaRPr lang="de-DE" dirty="0"/>
          </a:p>
          <a:p>
            <a:pPr lvl="0"/>
            <a:r>
              <a:rPr lang="de-DE" dirty="0" smtClean="0"/>
              <a:t>Formular </a:t>
            </a:r>
            <a:r>
              <a:rPr lang="de-DE" b="1" dirty="0" smtClean="0"/>
              <a:t>doppelseitig (Duplex) drucken</a:t>
            </a:r>
            <a:endParaRPr lang="de-DE" b="1" dirty="0"/>
          </a:p>
          <a:p>
            <a:pPr lvl="0"/>
            <a:r>
              <a:rPr lang="de-DE" b="1" dirty="0" smtClean="0"/>
              <a:t>Blau unterschreiben</a:t>
            </a:r>
            <a:endParaRPr lang="de-DE" b="1" dirty="0"/>
          </a:p>
          <a:p>
            <a:r>
              <a:rPr lang="de-DE" dirty="0"/>
              <a:t>Im Zweifel bitte </a:t>
            </a:r>
            <a:r>
              <a:rPr lang="de-DE" dirty="0" smtClean="0"/>
              <a:t>bei </a:t>
            </a:r>
            <a:r>
              <a:rPr lang="de-DE" dirty="0"/>
              <a:t>uns nachfragen: </a:t>
            </a:r>
            <a:r>
              <a:rPr lang="de-DE" dirty="0" smtClean="0">
                <a:hlinkClick r:id="rId2"/>
              </a:rPr>
              <a:t>carmen.richter@tu-dresden.de</a:t>
            </a:r>
            <a:r>
              <a:rPr lang="de-DE" dirty="0" smtClean="0"/>
              <a:t> </a:t>
            </a:r>
            <a:r>
              <a:rPr lang="de-DE" dirty="0"/>
              <a:t>oder </a:t>
            </a:r>
            <a:r>
              <a:rPr lang="de-DE" dirty="0" smtClean="0"/>
              <a:t>+</a:t>
            </a:r>
            <a:r>
              <a:rPr lang="de-DE" dirty="0"/>
              <a:t>49 (0)351 463 32957</a:t>
            </a:r>
          </a:p>
        </p:txBody>
      </p:sp>
    </p:spTree>
    <p:extLst>
      <p:ext uri="{BB962C8B-B14F-4D97-AF65-F5344CB8AC3E}">
        <p14:creationId xmlns:p14="http://schemas.microsoft.com/office/powerpoint/2010/main" val="302724092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" grpId="0" build="p" bldLvl="5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 err="1" smtClean="0"/>
              <a:t>Checkliste</a:t>
            </a:r>
            <a:endParaRPr dirty="0"/>
          </a:p>
        </p:txBody>
      </p:sp>
      <p:sp>
        <p:nvSpPr>
          <p:cNvPr id="254" name="Shape 254"/>
          <p:cNvSpPr>
            <a:spLocks noGrp="1"/>
          </p:cNvSpPr>
          <p:nvPr>
            <p:ph type="body" idx="1"/>
          </p:nvPr>
        </p:nvSpPr>
        <p:spPr>
          <a:xfrm>
            <a:off x="2448000" y="3672000"/>
            <a:ext cx="19080000" cy="8840392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de-DE" dirty="0"/>
              <a:t>Folgende Unterlagen im Original einreichen (Quittungen o.ä. bitte </a:t>
            </a:r>
            <a:r>
              <a:rPr lang="de-DE" dirty="0">
                <a:solidFill>
                  <a:srgbClr val="FF0000"/>
                </a:solidFill>
              </a:rPr>
              <a:t>auf A4-Blatt aufkleben</a:t>
            </a:r>
            <a:r>
              <a:rPr lang="de-DE" dirty="0"/>
              <a:t>)</a:t>
            </a:r>
          </a:p>
          <a:p>
            <a:pPr lvl="4">
              <a:buFont typeface="Symbol" panose="05050102010706020507" pitchFamily="18" charset="2"/>
              <a:buChar char="-"/>
            </a:pPr>
            <a:r>
              <a:rPr lang="de-DE" dirty="0"/>
              <a:t>Original-Tickets von Flug, Bahnfahrt </a:t>
            </a:r>
            <a:r>
              <a:rPr lang="de-DE" dirty="0" err="1"/>
              <a:t>u.ä.</a:t>
            </a:r>
            <a:r>
              <a:rPr lang="de-DE" dirty="0"/>
              <a:t> </a:t>
            </a:r>
            <a:r>
              <a:rPr lang="de-DE" b="1" dirty="0"/>
              <a:t>und</a:t>
            </a:r>
          </a:p>
          <a:p>
            <a:pPr lvl="4">
              <a:buFont typeface="Symbol" panose="05050102010706020507" pitchFamily="18" charset="2"/>
              <a:buChar char="-"/>
            </a:pPr>
            <a:r>
              <a:rPr lang="de-DE" dirty="0"/>
              <a:t>Original Rechnung mit Ticketpreis </a:t>
            </a:r>
            <a:r>
              <a:rPr lang="de-DE" b="1" dirty="0"/>
              <a:t>und</a:t>
            </a:r>
          </a:p>
          <a:p>
            <a:pPr lvl="4">
              <a:buFont typeface="Symbol" panose="05050102010706020507" pitchFamily="18" charset="2"/>
              <a:buChar char="-"/>
            </a:pPr>
            <a:r>
              <a:rPr lang="de-DE" dirty="0"/>
              <a:t>Kontoauszug über Bezahlung </a:t>
            </a:r>
            <a:r>
              <a:rPr lang="de-DE" b="1" dirty="0"/>
              <a:t>oder </a:t>
            </a:r>
            <a:r>
              <a:rPr lang="de-DE" dirty="0" smtClean="0"/>
              <a:t>Quittung </a:t>
            </a:r>
            <a:r>
              <a:rPr lang="de-DE" dirty="0"/>
              <a:t>bei </a:t>
            </a:r>
            <a:r>
              <a:rPr lang="de-DE" dirty="0" smtClean="0"/>
              <a:t>Barzahlung</a:t>
            </a:r>
          </a:p>
          <a:p>
            <a:pPr>
              <a:lnSpc>
                <a:spcPct val="110000"/>
              </a:lnSpc>
            </a:pPr>
            <a:r>
              <a:rPr lang="de-DE" dirty="0"/>
              <a:t>Zu jeder Einzelsumme müssen nachgewiesen werden: Ticket, Rechnung, Kontoauszug oder Quittung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0626614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" grpId="0" build="p" bldLvl="5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 err="1" smtClean="0"/>
              <a:t>Checkliste</a:t>
            </a:r>
            <a:r>
              <a:rPr lang="de-DE" dirty="0" smtClean="0"/>
              <a:t> (2)</a:t>
            </a:r>
            <a:endParaRPr dirty="0"/>
          </a:p>
        </p:txBody>
      </p:sp>
      <p:sp>
        <p:nvSpPr>
          <p:cNvPr id="254" name="Shape 254"/>
          <p:cNvSpPr>
            <a:spLocks noGrp="1"/>
          </p:cNvSpPr>
          <p:nvPr>
            <p:ph type="body" idx="1"/>
          </p:nvPr>
        </p:nvSpPr>
        <p:spPr>
          <a:xfrm>
            <a:off x="2448000" y="3672000"/>
            <a:ext cx="19080000" cy="8840392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de-DE" dirty="0" smtClean="0"/>
              <a:t>Formular </a:t>
            </a:r>
            <a:r>
              <a:rPr lang="de-DE" dirty="0"/>
              <a:t>zur Reisekostenabrechnung vollständig ausfüllen und mit </a:t>
            </a:r>
            <a:r>
              <a:rPr lang="de-DE" b="1" dirty="0"/>
              <a:t>Original</a:t>
            </a:r>
            <a:r>
              <a:rPr lang="de-DE" dirty="0"/>
              <a:t>-Unterschrift an TUD </a:t>
            </a:r>
            <a:r>
              <a:rPr lang="de-DE" dirty="0" smtClean="0"/>
              <a:t>schicken (keine digitale Unterschrift, kein Scan)</a:t>
            </a:r>
          </a:p>
          <a:p>
            <a:pPr lvl="0"/>
            <a:r>
              <a:rPr lang="de-DE" dirty="0" smtClean="0"/>
              <a:t>Bei Spezialfällen bitte </a:t>
            </a:r>
            <a:r>
              <a:rPr dirty="0" err="1"/>
              <a:t>vor</a:t>
            </a:r>
            <a:r>
              <a:rPr dirty="0"/>
              <a:t> </a:t>
            </a:r>
            <a:r>
              <a:rPr dirty="0" err="1"/>
              <a:t>dem</a:t>
            </a:r>
            <a:r>
              <a:rPr dirty="0"/>
              <a:t> </a:t>
            </a:r>
            <a:r>
              <a:rPr dirty="0" err="1"/>
              <a:t>Abschicken</a:t>
            </a:r>
            <a:r>
              <a:rPr dirty="0"/>
              <a:t> </a:t>
            </a:r>
            <a:r>
              <a:rPr dirty="0" err="1"/>
              <a:t>mit</a:t>
            </a:r>
            <a:r>
              <a:rPr dirty="0"/>
              <a:t> </a:t>
            </a:r>
            <a:r>
              <a:rPr lang="de-DE" dirty="0" smtClean="0"/>
              <a:t>Carmen Richter </a:t>
            </a:r>
            <a:r>
              <a:rPr dirty="0" smtClean="0"/>
              <a:t>R</a:t>
            </a:r>
            <a:r>
              <a:rPr lang="de-DE" dirty="0"/>
              <a:t>ü</a:t>
            </a:r>
            <a:r>
              <a:rPr dirty="0" err="1"/>
              <a:t>cksprache</a:t>
            </a:r>
            <a:r>
              <a:rPr dirty="0"/>
              <a:t> </a:t>
            </a:r>
            <a:r>
              <a:rPr dirty="0" err="1" smtClean="0"/>
              <a:t>halten</a:t>
            </a:r>
            <a:r>
              <a:rPr lang="de-DE" dirty="0" smtClean="0"/>
              <a:t>: </a:t>
            </a:r>
            <a:r>
              <a:rPr lang="de-DE" sz="5100" u="sng" dirty="0">
                <a:solidFill>
                  <a:schemeClr val="tx1"/>
                </a:solidFill>
                <a:hlinkClick r:id="rId2"/>
              </a:rPr>
              <a:t>carmen.richter@tu-dresden.de</a:t>
            </a:r>
            <a:r>
              <a:rPr lang="de-DE" dirty="0" smtClean="0"/>
              <a:t> oder </a:t>
            </a:r>
            <a:r>
              <a:rPr lang="de-DE" dirty="0"/>
              <a:t>+49 (0)351 463 32957</a:t>
            </a:r>
            <a:endParaRPr lang="de-DE" dirty="0" smtClean="0"/>
          </a:p>
          <a:p>
            <a:pPr lvl="0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0467306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" grpId="0" build="p" bldLvl="5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>
            <a:spLocks noGrp="1"/>
          </p:cNvSpPr>
          <p:nvPr>
            <p:ph type="title"/>
          </p:nvPr>
        </p:nvSpPr>
        <p:spPr>
          <a:xfrm>
            <a:off x="0" y="625078"/>
            <a:ext cx="24384000" cy="3036094"/>
          </a:xfrm>
          <a:prstGeom prst="rect">
            <a:avLst/>
          </a:prstGeom>
        </p:spPr>
        <p:txBody>
          <a:bodyPr/>
          <a:lstStyle/>
          <a:p>
            <a:r>
              <a:rPr dirty="0"/>
              <a:t>Deadline</a:t>
            </a:r>
          </a:p>
        </p:txBody>
      </p:sp>
      <p:sp>
        <p:nvSpPr>
          <p:cNvPr id="257" name="Shape 257"/>
          <p:cNvSpPr>
            <a:spLocks noGrp="1"/>
          </p:cNvSpPr>
          <p:nvPr>
            <p:ph type="body" sz="quarter" idx="1"/>
          </p:nvPr>
        </p:nvSpPr>
        <p:spPr>
          <a:xfrm>
            <a:off x="2448000" y="3672000"/>
            <a:ext cx="19080000" cy="907123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 defTabSz="519937">
              <a:spcBef>
                <a:spcPts val="3700"/>
              </a:spcBef>
              <a:buSzTx/>
              <a:buNone/>
              <a:defRPr sz="4450"/>
            </a:pPr>
            <a:r>
              <a:rPr dirty="0" err="1"/>
              <a:t>Eingang</a:t>
            </a:r>
            <a:r>
              <a:rPr dirty="0"/>
              <a:t> </a:t>
            </a:r>
            <a:endParaRPr lang="de-DE" dirty="0" smtClean="0"/>
          </a:p>
          <a:p>
            <a:pPr marL="0" indent="0" algn="ctr" defTabSz="519937">
              <a:spcBef>
                <a:spcPts val="3700"/>
              </a:spcBef>
              <a:buSzTx/>
              <a:buNone/>
              <a:defRPr sz="4450"/>
            </a:pPr>
            <a:r>
              <a:rPr dirty="0" smtClean="0"/>
              <a:t>des </a:t>
            </a:r>
            <a:r>
              <a:rPr dirty="0" err="1"/>
              <a:t>vollständig</a:t>
            </a:r>
            <a:r>
              <a:rPr dirty="0"/>
              <a:t> </a:t>
            </a:r>
            <a:r>
              <a:rPr dirty="0" err="1"/>
              <a:t>ausgefüllten</a:t>
            </a:r>
            <a:r>
              <a:rPr dirty="0"/>
              <a:t> </a:t>
            </a:r>
            <a:r>
              <a:rPr dirty="0" smtClean="0"/>
              <a:t>und</a:t>
            </a:r>
            <a:r>
              <a:rPr lang="de-DE" dirty="0" smtClean="0"/>
              <a:t> </a:t>
            </a:r>
            <a:r>
              <a:rPr dirty="0" err="1" smtClean="0"/>
              <a:t>unterschriebenen</a:t>
            </a:r>
            <a:r>
              <a:rPr lang="de-DE" dirty="0" smtClean="0"/>
              <a:t> </a:t>
            </a:r>
            <a:r>
              <a:rPr dirty="0" smtClean="0"/>
              <a:t>(!) </a:t>
            </a:r>
            <a:r>
              <a:rPr dirty="0" err="1"/>
              <a:t>Formulars</a:t>
            </a:r>
            <a:r>
              <a:rPr dirty="0"/>
              <a:t> </a:t>
            </a:r>
            <a:endParaRPr lang="de-DE" dirty="0" smtClean="0"/>
          </a:p>
          <a:p>
            <a:pPr marL="0" indent="0" algn="ctr" defTabSz="519937">
              <a:spcBef>
                <a:spcPts val="3700"/>
              </a:spcBef>
              <a:buSzTx/>
              <a:buNone/>
              <a:defRPr sz="4450"/>
            </a:pPr>
            <a:r>
              <a:rPr lang="de-DE" dirty="0" smtClean="0"/>
              <a:t>nebst </a:t>
            </a:r>
            <a:r>
              <a:rPr dirty="0" err="1" smtClean="0"/>
              <a:t>aller</a:t>
            </a:r>
            <a:r>
              <a:rPr lang="de-DE" dirty="0" smtClean="0"/>
              <a:t> </a:t>
            </a:r>
            <a:r>
              <a:rPr dirty="0" smtClean="0"/>
              <a:t>(!) </a:t>
            </a:r>
            <a:r>
              <a:rPr dirty="0" err="1" smtClean="0"/>
              <a:t>Originalbelege</a:t>
            </a:r>
            <a:r>
              <a:rPr dirty="0" smtClean="0"/>
              <a:t> </a:t>
            </a:r>
            <a:endParaRPr lang="de-DE" dirty="0" smtClean="0"/>
          </a:p>
          <a:p>
            <a:pPr marL="0" indent="0" algn="ctr" defTabSz="519937">
              <a:spcBef>
                <a:spcPts val="3700"/>
              </a:spcBef>
              <a:buSzTx/>
              <a:buNone/>
              <a:defRPr sz="4450"/>
            </a:pPr>
            <a:r>
              <a:rPr dirty="0" err="1" smtClean="0"/>
              <a:t>bis</a:t>
            </a:r>
            <a:r>
              <a:rPr dirty="0" smtClean="0"/>
              <a:t> </a:t>
            </a:r>
            <a:r>
              <a:rPr dirty="0" err="1"/>
              <a:t>zum</a:t>
            </a:r>
            <a:endParaRPr lang="de-DE" dirty="0"/>
          </a:p>
          <a:p>
            <a:pPr marL="0" indent="0" algn="ctr" defTabSz="519937">
              <a:spcBef>
                <a:spcPts val="3700"/>
              </a:spcBef>
              <a:buSzTx/>
              <a:buNone/>
              <a:defRPr sz="4450"/>
            </a:pPr>
            <a:r>
              <a:rPr lang="de-DE" sz="11200" dirty="0" smtClean="0">
                <a:solidFill>
                  <a:srgbClr val="FF0000"/>
                </a:solidFill>
              </a:rPr>
              <a:t>31.08.2022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>
            <a:spLocks noGrp="1"/>
          </p:cNvSpPr>
          <p:nvPr>
            <p:ph type="title"/>
          </p:nvPr>
        </p:nvSpPr>
        <p:spPr>
          <a:xfrm>
            <a:off x="0" y="625078"/>
            <a:ext cx="24384000" cy="3036094"/>
          </a:xfrm>
          <a:prstGeom prst="rect">
            <a:avLst/>
          </a:prstGeom>
        </p:spPr>
        <p:txBody>
          <a:bodyPr/>
          <a:lstStyle/>
          <a:p>
            <a:r>
              <a:rPr dirty="0" smtClean="0"/>
              <a:t>Deadline</a:t>
            </a:r>
            <a:r>
              <a:rPr lang="de-DE" dirty="0" smtClean="0"/>
              <a:t> einhalten</a:t>
            </a:r>
            <a:endParaRPr dirty="0"/>
          </a:p>
        </p:txBody>
      </p:sp>
      <p:sp>
        <p:nvSpPr>
          <p:cNvPr id="257" name="Shape 257"/>
          <p:cNvSpPr>
            <a:spLocks noGrp="1"/>
          </p:cNvSpPr>
          <p:nvPr>
            <p:ph type="body" sz="quarter" idx="1"/>
          </p:nvPr>
        </p:nvSpPr>
        <p:spPr>
          <a:xfrm>
            <a:off x="2448000" y="3672000"/>
            <a:ext cx="19080000" cy="9071234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defTabSz="519937">
              <a:spcBef>
                <a:spcPts val="3700"/>
              </a:spcBef>
              <a:buSzTx/>
              <a:defRPr sz="4450"/>
            </a:pPr>
            <a:r>
              <a:rPr lang="de-DE" sz="8500" dirty="0" smtClean="0">
                <a:solidFill>
                  <a:schemeClr val="tx1"/>
                </a:solidFill>
              </a:rPr>
              <a:t>Pünktliches Einreichen der </a:t>
            </a:r>
            <a:r>
              <a:rPr lang="de-DE" sz="8500" dirty="0" smtClean="0">
                <a:solidFill>
                  <a:schemeClr val="tx1"/>
                </a:solidFill>
              </a:rPr>
              <a:t>Abrechnungen ist wichtig, </a:t>
            </a:r>
            <a:r>
              <a:rPr lang="de-DE" sz="8500" dirty="0" smtClean="0">
                <a:solidFill>
                  <a:schemeClr val="tx1"/>
                </a:solidFill>
              </a:rPr>
              <a:t>denn erst wenn </a:t>
            </a:r>
            <a:r>
              <a:rPr lang="de-DE" sz="8500" dirty="0" smtClean="0">
                <a:solidFill>
                  <a:srgbClr val="FF0000"/>
                </a:solidFill>
              </a:rPr>
              <a:t>alle</a:t>
            </a:r>
            <a:r>
              <a:rPr lang="de-DE" sz="8500" dirty="0" smtClean="0">
                <a:solidFill>
                  <a:schemeClr val="tx1"/>
                </a:solidFill>
              </a:rPr>
              <a:t> Abrechnungen eingegangen und </a:t>
            </a:r>
            <a:r>
              <a:rPr lang="de-DE" sz="8500" dirty="0" smtClean="0">
                <a:solidFill>
                  <a:srgbClr val="FF0000"/>
                </a:solidFill>
              </a:rPr>
              <a:t>vollständig</a:t>
            </a:r>
            <a:r>
              <a:rPr lang="de-DE" sz="8500" dirty="0" smtClean="0">
                <a:solidFill>
                  <a:schemeClr val="tx1"/>
                </a:solidFill>
              </a:rPr>
              <a:t> sind, können wir sie gesammelt bei der Verwaltung einreichen. </a:t>
            </a:r>
            <a:r>
              <a:rPr lang="de-DE" sz="8500" dirty="0" smtClean="0">
                <a:solidFill>
                  <a:schemeClr val="tx1"/>
                </a:solidFill>
              </a:rPr>
              <a:t>Bitte haltet euch an das Muster und </a:t>
            </a:r>
            <a:r>
              <a:rPr lang="de-DE" sz="8500" dirty="0" smtClean="0">
                <a:solidFill>
                  <a:schemeClr val="tx1"/>
                </a:solidFill>
              </a:rPr>
              <a:t>vergesst keine Belege. </a:t>
            </a:r>
          </a:p>
          <a:p>
            <a:pPr defTabSz="519937">
              <a:spcBef>
                <a:spcPts val="3700"/>
              </a:spcBef>
              <a:buSzTx/>
              <a:defRPr sz="4450"/>
            </a:pPr>
            <a:r>
              <a:rPr lang="de-DE" sz="8500" dirty="0" smtClean="0">
                <a:solidFill>
                  <a:schemeClr val="tx1"/>
                </a:solidFill>
              </a:rPr>
              <a:t>In der Verwaltung beträgt die Bearbeitungszeit bis zur Erstattung auf das Konto nochmal mind. 4-6 Wochen, d.h. voraussichtliche Erstattung erfolgt ab Mitte Oktober. </a:t>
            </a:r>
            <a:endParaRPr sz="8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730577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TU Dresden </a:t>
            </a:r>
            <a:r>
              <a:rPr lang="de-DE" dirty="0"/>
              <a:t>A</a:t>
            </a:r>
            <a:r>
              <a:rPr dirty="0" err="1"/>
              <a:t>dresse</a:t>
            </a:r>
            <a:endParaRPr dirty="0"/>
          </a:p>
        </p:txBody>
      </p:sp>
      <p:sp>
        <p:nvSpPr>
          <p:cNvPr id="260" name="Shape 260"/>
          <p:cNvSpPr>
            <a:spLocks noGrp="1"/>
          </p:cNvSpPr>
          <p:nvPr>
            <p:ph type="body" idx="1"/>
          </p:nvPr>
        </p:nvSpPr>
        <p:spPr>
          <a:xfrm>
            <a:off x="1460448" y="3438144"/>
            <a:ext cx="21417840" cy="90634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SzTx/>
              <a:buNone/>
            </a:pPr>
            <a:endParaRPr lang="de-DE" dirty="0"/>
          </a:p>
          <a:p>
            <a:pPr marL="0" indent="0">
              <a:buSzTx/>
              <a:buNone/>
            </a:pPr>
            <a:r>
              <a:rPr lang="de-DE" dirty="0" smtClean="0"/>
              <a:t>TU Dresden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IKTP, Carmen Richter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01062 Dresden</a:t>
            </a:r>
            <a:endParaRPr lang="de-DE" dirty="0"/>
          </a:p>
          <a:p>
            <a:pPr marL="0" indent="0">
              <a:spcBef>
                <a:spcPts val="600"/>
              </a:spcBef>
              <a:buSzTx/>
              <a:buNone/>
            </a:pPr>
            <a:endParaRPr lang="de-DE" dirty="0" smtClean="0"/>
          </a:p>
          <a:p>
            <a:pPr marL="0" indent="0">
              <a:spcBef>
                <a:spcPts val="600"/>
              </a:spcBef>
              <a:buSzTx/>
              <a:buNone/>
            </a:pPr>
            <a:r>
              <a:rPr dirty="0"/>
              <a:t/>
            </a:r>
            <a:br>
              <a:rPr dirty="0"/>
            </a:br>
            <a:r>
              <a:rPr lang="de-DE" u="sng" dirty="0" smtClean="0">
                <a:hlinkClick r:id="rId2"/>
              </a:rPr>
              <a:t>carmen.richter@tu-dresden.de</a:t>
            </a:r>
            <a:endParaRPr lang="de-DE" u="sng" dirty="0" smtClean="0"/>
          </a:p>
          <a:p>
            <a:pPr marL="0" indent="0">
              <a:spcBef>
                <a:spcPts val="600"/>
              </a:spcBef>
              <a:buSzTx/>
              <a:buNone/>
            </a:pPr>
            <a:endParaRPr lang="de-DE" u="sng" dirty="0">
              <a:hlinkClick r:id="rId3"/>
            </a:endParaRPr>
          </a:p>
          <a:p>
            <a:pPr marL="0" indent="0">
              <a:spcBef>
                <a:spcPts val="600"/>
              </a:spcBef>
              <a:buNone/>
            </a:pPr>
            <a:endParaRPr lang="de-DE" sz="4800" dirty="0"/>
          </a:p>
          <a:p>
            <a:pPr marL="0" indent="0">
              <a:buSzTx/>
              <a:buNone/>
            </a:pPr>
            <a:endParaRPr lang="de-DE" u="sng" dirty="0">
              <a:hlinkClick r:id="rId3"/>
            </a:endParaRPr>
          </a:p>
        </p:txBody>
      </p:sp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292</Words>
  <Application>Microsoft Office PowerPoint</Application>
  <PresentationFormat>Benutzerdefiniert</PresentationFormat>
  <Paragraphs>36</Paragraphs>
  <Slides>8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Avenir Roman</vt:lpstr>
      <vt:lpstr>Helvetica Light</vt:lpstr>
      <vt:lpstr>Symbol</vt:lpstr>
      <vt:lpstr>White</vt:lpstr>
      <vt:lpstr>Reisekostenabrechung</vt:lpstr>
      <vt:lpstr>Wichtig</vt:lpstr>
      <vt:lpstr>Wichtig (2)</vt:lpstr>
      <vt:lpstr>Checkliste</vt:lpstr>
      <vt:lpstr>Checkliste (2)</vt:lpstr>
      <vt:lpstr>Deadline</vt:lpstr>
      <vt:lpstr>Deadline einhalten</vt:lpstr>
      <vt:lpstr>TU Dresden Adresse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Reisekostenabrechung</dc:title>
  <dc:creator>Flora Brinckmann</dc:creator>
  <cp:lastModifiedBy>Andrea Mayer-Houdelet</cp:lastModifiedBy>
  <cp:revision>40</cp:revision>
  <dcterms:modified xsi:type="dcterms:W3CDTF">2022-08-17T10:08:21Z</dcterms:modified>
</cp:coreProperties>
</file>