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5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33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27.xml" ContentType="application/vnd.openxmlformats-officedocument.presentationml.slide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s/slide15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slides/slide24.xml" ContentType="application/vnd.openxmlformats-officedocument.presentationml.slide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theme/theme1.xml" ContentType="application/vnd.openxmlformats-officedocument.them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s/slide34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notesMasterIdLst>
    <p:notesMasterId r:id="rId38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</p:sldIdLst>
  <p:sldSz cx="12192000" cy="6858000"/>
  <p:notesSz cx="12192000" cy="6858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notesMaster" Target="notesMasters/notesMaster1.xml"/><Relationship Id="rId39" Type="http://schemas.openxmlformats.org/officeDocument/2006/relationships/presProps" Target="presProps.xml" /><Relationship Id="rId40" Type="http://schemas.openxmlformats.org/officeDocument/2006/relationships/tableStyles" Target="tableStyles.xml" /><Relationship Id="rId41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Kopfzeilenplatzhalter 1" hidden="0"/>
          <p:cNvSpPr>
            <a:spLocks noGrp="1"/>
          </p:cNvSpPr>
          <p:nvPr isPhoto="0" userDrawn="0">
            <p:ph type="hdr" sz="quarter" hasCustomPrompt="0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 hidden="0"/>
          <p:cNvSpPr>
            <a:spLocks noGrp="1"/>
          </p:cNvSpPr>
          <p:nvPr isPhoto="0" userDrawn="0">
            <p:ph type="dt" idx="1" hasCustomPrompt="0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2EC8106-8E06-7F4D-889D-9ED65B2A830E}" type="datetimeFigureOut">
              <a:rPr lang="de-DE"/>
              <a:t/>
            </a:fld>
            <a:endParaRPr lang="de-DE"/>
          </a:p>
        </p:txBody>
      </p:sp>
      <p:sp>
        <p:nvSpPr>
          <p:cNvPr id="4" name="Folienbildplatzhalter 3" hidden="0"/>
          <p:cNvSpPr>
            <a:spLocks noChangeAspect="1" noGrp="1" noRot="1"/>
          </p:cNvSpPr>
          <p:nvPr isPhoto="0" userDrawn="0">
            <p:ph type="sldImg" idx="2" hasCustomPrompt="0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5" name="Notizenplatzhalt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4" hasCustomPrompt="0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5" hasCustomPrompt="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8785A11-0699-2244-BB49-10C723424CCE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 hidden="0"/>
          <p:cNvSpPr>
            <a:spLocks noChangeAspect="1" noGrp="1" noRot="1"/>
          </p:cNvSpPr>
          <p:nvPr isPhoto="0" userDrawn="0">
            <p:ph type="sldImg" hasCustomPrompt="0"/>
          </p:nvPr>
        </p:nvSpPr>
        <p:spPr bwMode="auto"/>
      </p:sp>
      <p:sp>
        <p:nvSpPr>
          <p:cNvPr id="3" name="Notizenplatzhalter 2" hidden="0"/>
          <p:cNvSpPr>
            <a:spLocks noGrp="1"/>
          </p:cNvSpPr>
          <p:nvPr isPhoto="0" userDrawn="0">
            <p:ph type="body"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 </a:t>
            </a:r>
            <a:endParaRPr/>
          </a:p>
        </p:txBody>
      </p:sp>
      <p:sp>
        <p:nvSpPr>
          <p:cNvPr id="4" name="Foliennummernplatzhalter 3" hidden="0"/>
          <p:cNvSpPr>
            <a:spLocks noGrp="1"/>
          </p:cNvSpPr>
          <p:nvPr isPhoto="0" userDrawn="0">
            <p:ph type="sldNum" sz="quarter" idx="5" hasCustomPrompt="0"/>
          </p:nvPr>
        </p:nvSpPr>
        <p:spPr bwMode="auto"/>
        <p:txBody>
          <a:bodyPr/>
          <a:lstStyle/>
          <a:p>
            <a:pPr>
              <a:defRPr/>
            </a:pPr>
            <a:fld id="{68785A11-0699-2244-BB49-10C723424CCE}" type="slidenum">
              <a:rPr lang="de-DE"/>
              <a:t/>
            </a:fld>
            <a:endParaRPr lang="de-DE"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de-DE"/>
          </a:p>
        </p:txBody>
      </p:sp>
      <p:sp>
        <p:nvSpPr>
          <p:cNvPr id="3" name="Untertitel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de-DE"/>
          </a:p>
        </p:txBody>
      </p:sp>
      <p:sp>
        <p:nvSpPr>
          <p:cNvPr id="4" name="Datumsplatzhalt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990211CF-51C1-4246-9520-C031B0938CBE}" type="datetime1">
              <a:rPr lang="de-DE"/>
              <a:t/>
            </a:fld>
            <a:endParaRPr lang="de-DE"/>
          </a:p>
        </p:txBody>
      </p:sp>
      <p:sp>
        <p:nvSpPr>
          <p:cNvPr id="5" name="Fußzeilenplatzhalt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6" name="Foliennummernplatzhalt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Vertikaler Textplatzhalt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456DBAE-039F-7041-B55C-3EF15F638241}" type="datetime1">
              <a:rPr lang="de-DE"/>
              <a:t/>
            </a:fld>
            <a:endParaRPr lang="de-DE"/>
          </a:p>
        </p:txBody>
      </p:sp>
      <p:sp>
        <p:nvSpPr>
          <p:cNvPr id="5" name="Fußzeilenplatzhalt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6" name="Foliennummernplatzhalt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kaler Titel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Vertikaler Textplatzhalt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E59C71F-7CBC-B346-BCCF-386F2425794B}" type="datetime1">
              <a:rPr lang="de-DE"/>
              <a:t/>
            </a:fld>
            <a:endParaRPr lang="de-DE"/>
          </a:p>
        </p:txBody>
      </p:sp>
      <p:sp>
        <p:nvSpPr>
          <p:cNvPr id="5" name="Fußzeilenplatzhalt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6" name="Foliennummernplatzhalt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623751" y="198309"/>
            <a:ext cx="6944497" cy="790230"/>
          </a:xfrm>
        </p:spPr>
        <p:txBody>
          <a:bodyPr/>
          <a:lstStyle>
            <a:lvl1pPr algn="ctr">
              <a:defRPr b="1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de-DE"/>
          </a:p>
        </p:txBody>
      </p:sp>
      <p:sp>
        <p:nvSpPr>
          <p:cNvPr id="3" name="Inhaltsplatzhalt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DDDCB01-AAAD-E645-A3BA-7B7EC2CA3F84}" type="datetime1">
              <a:rPr lang="de-DE"/>
              <a:t/>
            </a:fld>
            <a:endParaRPr lang="de-DE"/>
          </a:p>
        </p:txBody>
      </p:sp>
      <p:sp>
        <p:nvSpPr>
          <p:cNvPr id="5" name="Fußzeilenplatzhalt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6" name="Foliennummernplatzhalt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Textplatzhalt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umsplatzhalt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D536AC12-1BED-CB4F-BDD7-1B5BF58BAE57}" type="datetime1">
              <a:rPr lang="de-DE"/>
              <a:t/>
            </a:fld>
            <a:endParaRPr lang="de-DE"/>
          </a:p>
        </p:txBody>
      </p:sp>
      <p:sp>
        <p:nvSpPr>
          <p:cNvPr id="5" name="Fußzeilenplatzhalt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6" name="Foliennummernplatzhalt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Inhaltsplatzhalt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Inhaltsplatzhalt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97C8609D-4C4F-A54C-B4FF-BB98EC46EC3B}" type="datetime1">
              <a:rPr lang="de-DE"/>
              <a:t/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Textplatzhalt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Inhaltsplatzhalt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Textplatzhalt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Inhaltsplatzhalt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7" name="Datumsplatzhalt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66562FF-584E-7A4F-882F-DFB43DB077E9}" type="datetime1">
              <a:rPr lang="de-DE"/>
              <a:t/>
            </a:fld>
            <a:endParaRPr lang="de-DE"/>
          </a:p>
        </p:txBody>
      </p:sp>
      <p:sp>
        <p:nvSpPr>
          <p:cNvPr id="8" name="Fußzeilenplatzhalt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9" name="Foliennummernplatzhalt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Datumsplatzhalt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61DDFAE4-B03C-B443-9480-98632FEAB252}" type="datetime1">
              <a:rPr lang="de-DE"/>
              <a:t/>
            </a:fld>
            <a:endParaRPr lang="de-DE"/>
          </a:p>
        </p:txBody>
      </p:sp>
      <p:sp>
        <p:nvSpPr>
          <p:cNvPr id="4" name="Fußzeilenplatzhalt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5" name="Foliennummernplatzhalt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umsplatzhalt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762BC8F1-702F-E041-BF73-256E1C72E6A5}" type="datetime1">
              <a:rPr lang="de-DE"/>
              <a:t/>
            </a:fld>
            <a:endParaRPr lang="de-DE"/>
          </a:p>
        </p:txBody>
      </p:sp>
      <p:sp>
        <p:nvSpPr>
          <p:cNvPr id="3" name="Fußzeilenplatzhalt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4" name="Foliennummernplatzhalt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Inhaltsplatzhalt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Textplatzhalt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E8EA3B00-B4E4-9247-9F03-AF1B3E3CA602}" type="datetime1">
              <a:rPr lang="de-DE"/>
              <a:t/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Bildplatzhalter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/>
          </a:p>
        </p:txBody>
      </p:sp>
      <p:sp>
        <p:nvSpPr>
          <p:cNvPr id="4" name="Textplatzhalt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0A5459C-028A-0046-8262-63C8E437727E}" type="datetime1">
              <a:rPr lang="de-DE"/>
              <a:t/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4" name="Grafik 13" hidden="0"/>
          <p:cNvPicPr>
            <a:picLocks noChangeAspect="1"/>
          </p:cNvPicPr>
          <p:nvPr isPhoto="0" userDrawn="1"/>
        </p:nvPicPr>
        <p:blipFill>
          <a:blip r:embed="rId13"/>
          <a:stretch/>
        </p:blipFill>
        <p:spPr bwMode="auto">
          <a:xfrm>
            <a:off x="-1" y="0"/>
            <a:ext cx="12207119" cy="6865676"/>
          </a:xfrm>
          <a:prstGeom prst="rect">
            <a:avLst/>
          </a:prstGeom>
        </p:spPr>
      </p:pic>
      <p:sp>
        <p:nvSpPr>
          <p:cNvPr id="2" name="Titelplatzhalt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706130" y="136526"/>
            <a:ext cx="6944497" cy="7902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Textplatzhalt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0" y="6484372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E2EFFE"/>
                </a:solidFill>
                <a:latin typeface="Meta Offc Pro"/>
              </a:defRPr>
            </a:lvl1pPr>
          </a:lstStyle>
          <a:p>
            <a:pPr>
              <a:defRPr/>
            </a:pPr>
            <a:fld id="{8094DC3E-D696-C042-896A-FC9BC2946765}" type="datetime1">
              <a:rPr lang="de-DE"/>
              <a:t/>
            </a:fld>
            <a:endParaRPr lang="de-DE"/>
          </a:p>
        </p:txBody>
      </p:sp>
      <p:sp>
        <p:nvSpPr>
          <p:cNvPr id="5" name="Fußzeilenplatzhalt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4120978" y="6500551"/>
            <a:ext cx="53127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222222"/>
                </a:solidFill>
                <a:latin typeface="Meta Offc Pro"/>
              </a:defRPr>
            </a:lvl1pPr>
          </a:lstStyle>
          <a:p>
            <a:pPr>
              <a:defRPr/>
            </a:pPr>
            <a:r>
              <a:rPr lang="de-DE"/>
              <a:t>David Borgelt - WWU Münster</a:t>
            </a:r>
            <a:endParaRPr lang="de-DE"/>
          </a:p>
        </p:txBody>
      </p:sp>
      <p:sp>
        <p:nvSpPr>
          <p:cNvPr id="6" name="Foliennummernplatzhalt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9448799" y="647904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22222"/>
                </a:solidFill>
                <a:latin typeface="Meta Offc Pro"/>
              </a:defRPr>
            </a:lvl1pPr>
          </a:lstStyle>
          <a:p>
            <a:pPr>
              <a:defRPr/>
            </a:pPr>
            <a:fld id="{5CD8EBA0-AD7E-D34A-8632-35BA28F90D4C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1" ftr="1" hdr="0" sldNum="1"/>
  <p:txStyles>
    <p:titleStyle>
      <a:lvl1pPr algn="l" defTabSz="914400">
        <a:lnSpc>
          <a:spcPct val="90000"/>
        </a:lnSpc>
        <a:spcBef>
          <a:spcPts val="0"/>
        </a:spcBef>
        <a:buNone/>
        <a:defRPr sz="4000">
          <a:solidFill>
            <a:srgbClr val="222222"/>
          </a:solidFill>
          <a:latin typeface="Meta Offc Pro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rgbClr val="222222"/>
          </a:solidFill>
          <a:latin typeface="Meta Offc Pro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rgbClr val="222222"/>
          </a:solidFill>
          <a:latin typeface="Meta Offc Pro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rgbClr val="222222"/>
          </a:solidFill>
          <a:latin typeface="Meta Offc Pro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rgbClr val="222222"/>
          </a:solidFill>
          <a:latin typeface="Meta Offc Pro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rgbClr val="222222"/>
          </a:solidFill>
          <a:latin typeface="Meta Offc Pro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jp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jp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jp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jpg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online.schule.physik.uni-mainz.de/teilchenspiele/spurenanalyse/" TargetMode="External"/><Relationship Id="rId3" Type="http://schemas.openxmlformats.org/officeDocument/2006/relationships/image" Target="../media/image20.png"/><Relationship Id="rId4" Type="http://schemas.openxmlformats.org/officeDocument/2006/relationships/image" Target="../media/image21.png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jpg"/><Relationship Id="rId3" Type="http://schemas.microsoft.com/office/2007/relationships/media" Target="../media/aircAruvnKk?feature=oembed"/><Relationship Id="rId4" Type="http://schemas.openxmlformats.org/officeDocument/2006/relationships/video" Target="aircAruvnKk?feature=oembed" TargetMode="External"/></Relationships>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jpg"/></Relationships>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png"/></Relationships>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png"/><Relationship Id="rId3" Type="http://schemas.openxmlformats.org/officeDocument/2006/relationships/image" Target="../media/image23.jpg"/><Relationship Id="rId4" Type="http://schemas.openxmlformats.org/officeDocument/2006/relationships/image" Target="../media/image24.png"/></Relationships>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8" Type="http://schemas.openxmlformats.org/officeDocument/2006/relationships/image" Target="../media/image32.png"/><Relationship Id="rId9" Type="http://schemas.openxmlformats.org/officeDocument/2006/relationships/image" Target="../media/image33.png"/></Relationships>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g"/></Relationships>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github.com/NTW-Muenster/opal-mc-ml" TargetMode="External"/><Relationship Id="rId3" Type="http://schemas.openxmlformats.org/officeDocument/2006/relationships/hyperlink" Target="https://binderhub.uni-muenster.de/" TargetMode="External"/><Relationship Id="rId4" Type="http://schemas.openxmlformats.org/officeDocument/2006/relationships/image" Target="../media/image37.png"/></Relationships>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ctrTitle" hasCustomPrompt="0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de-DE" sz="5400" b="1"/>
              <a:t>Die OPAL-</a:t>
            </a:r>
            <a:r>
              <a:rPr lang="de-DE" sz="5400" b="1"/>
              <a:t>Masterclass</a:t>
            </a:r>
            <a:endParaRPr lang="de-DE" sz="5400" b="1"/>
          </a:p>
        </p:txBody>
      </p:sp>
      <p:sp>
        <p:nvSpPr>
          <p:cNvPr id="3" name="Untertitel 2" hidden="0"/>
          <p:cNvSpPr>
            <a:spLocks noGrp="1"/>
          </p:cNvSpPr>
          <p:nvPr isPhoto="0" userDrawn="0">
            <p:ph type="subTitle"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Entwickelt von Nicolas </a:t>
            </a:r>
            <a:r>
              <a:rPr lang="de-DE"/>
              <a:t>Tiltmann</a:t>
            </a:r>
            <a:endParaRPr lang="de-DE"/>
          </a:p>
          <a:p>
            <a:pPr>
              <a:defRPr/>
            </a:pPr>
            <a:r>
              <a:rPr lang="de-DE"/>
              <a:t>Vortrag von David </a:t>
            </a:r>
            <a:r>
              <a:rPr lang="de-DE"/>
              <a:t>Borgelt</a:t>
            </a:r>
            <a:endParaRPr lang="de-DE"/>
          </a:p>
          <a:p>
            <a:pPr>
              <a:defRPr/>
            </a:pPr>
            <a:r>
              <a:rPr lang="de-DE"/>
              <a:t>Institut für Kernphysik, Westfälische Wilhelms-Universität Münster</a:t>
            </a:r>
            <a:endParaRPr/>
          </a:p>
        </p:txBody>
      </p:sp>
      <p:sp>
        <p:nvSpPr>
          <p:cNvPr id="5" name="Fußzeilenplatzhalt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6" name="Datumsplatzhalter 5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BEB44F4-7249-E846-B1A0-A7A9524D27AE}" type="datetime1">
              <a:rPr lang="de-DE"/>
              <a:t>09.01.2022</a:t>
            </a:fld>
            <a:endParaRPr lang="de-DE"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1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10</a:t>
            </a:fld>
            <a:endParaRPr lang="de-DE"/>
          </a:p>
        </p:txBody>
      </p:sp>
      <p:sp>
        <p:nvSpPr>
          <p:cNvPr id="9" name="Titel 1" hidden="0"/>
          <p:cNvSpPr txBox="1"/>
          <p:nvPr isPhoto="0" userDrawn="0"/>
        </p:nvSpPr>
        <p:spPr bwMode="auto">
          <a:xfrm>
            <a:off x="3286223" y="13827"/>
            <a:ext cx="6162577" cy="87759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000">
                <a:solidFill>
                  <a:srgbClr val="222222"/>
                </a:solidFill>
                <a:latin typeface="Meta Offc Pro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400" b="1">
                <a:solidFill>
                  <a:schemeClr val="tx1"/>
                </a:solidFill>
              </a:rPr>
              <a:t>Lass mal meta </a:t>
            </a:r>
            <a:r>
              <a:rPr lang="en-US" sz="4400" b="1">
                <a:solidFill>
                  <a:schemeClr val="tx1"/>
                </a:solidFill>
              </a:rPr>
              <a:t>werden</a:t>
            </a:r>
            <a:r>
              <a:rPr lang="en-US" sz="4400" b="1">
                <a:solidFill>
                  <a:schemeClr val="tx1"/>
                </a:solidFill>
              </a:rPr>
              <a:t>!</a:t>
            </a:r>
            <a:endParaRPr/>
          </a:p>
        </p:txBody>
      </p:sp>
      <p:pic>
        <p:nvPicPr>
          <p:cNvPr id="4" name="Grafik 3" descr="Ein Bild, das Text, drinnen enthält.&#10;&#10;Automatisch generierte Beschreibun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4120978" y="971129"/>
            <a:ext cx="3498042" cy="54282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11</a:t>
            </a:fld>
            <a:endParaRPr lang="de-DE"/>
          </a:p>
        </p:txBody>
      </p:sp>
      <p:sp>
        <p:nvSpPr>
          <p:cNvPr id="9" name="Titel 1" hidden="0"/>
          <p:cNvSpPr txBox="1"/>
          <p:nvPr isPhoto="0" userDrawn="0"/>
        </p:nvSpPr>
        <p:spPr bwMode="auto">
          <a:xfrm>
            <a:off x="3286223" y="13827"/>
            <a:ext cx="6162577" cy="87759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000">
                <a:solidFill>
                  <a:srgbClr val="222222"/>
                </a:solidFill>
                <a:latin typeface="Meta Offc Pro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400" b="1">
                <a:solidFill>
                  <a:schemeClr val="tx1"/>
                </a:solidFill>
              </a:rPr>
              <a:t>Lass mal meta </a:t>
            </a:r>
            <a:r>
              <a:rPr lang="en-US" sz="4400" b="1">
                <a:solidFill>
                  <a:schemeClr val="tx1"/>
                </a:solidFill>
              </a:rPr>
              <a:t>werden</a:t>
            </a:r>
            <a:r>
              <a:rPr lang="en-US" sz="4400" b="1">
                <a:solidFill>
                  <a:schemeClr val="tx1"/>
                </a:solidFill>
              </a:rPr>
              <a:t>!</a:t>
            </a:r>
            <a:endParaRPr/>
          </a:p>
        </p:txBody>
      </p:sp>
      <p:pic>
        <p:nvPicPr>
          <p:cNvPr id="4" name="Grafik 3" descr="Ein Bild, das Text, drinnen enthält.&#10;&#10;Automatisch generierte Beschreibun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751245" y="981881"/>
            <a:ext cx="3498042" cy="5428211"/>
          </a:xfrm>
          <a:prstGeom prst="rect">
            <a:avLst/>
          </a:prstGeom>
        </p:spPr>
      </p:pic>
      <p:sp>
        <p:nvSpPr>
          <p:cNvPr id="8" name="Inhaltsplatzhalt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4844592" y="1836483"/>
            <a:ext cx="5958526" cy="4035171"/>
          </a:xfrm>
        </p:spPr>
        <p:txBody>
          <a:bodyPr/>
          <a:lstStyle/>
          <a:p>
            <a:pPr>
              <a:defRPr/>
            </a:pPr>
            <a:r>
              <a:rPr lang="de-DE"/>
              <a:t>Wissen wird </a:t>
            </a:r>
            <a:r>
              <a:rPr lang="de-DE"/>
              <a:t>ü</a:t>
            </a:r>
            <a:r>
              <a:rPr lang="de-DE"/>
              <a:t>bermittelt</a:t>
            </a:r>
            <a:r>
              <a:rPr lang="de-DE"/>
              <a:t> (von euch)</a:t>
            </a:r>
            <a:endParaRPr lang="de-DE" i="1"/>
          </a:p>
          <a:p>
            <a:pPr>
              <a:defRPr/>
            </a:pPr>
            <a:r>
              <a:rPr lang="de-DE"/>
              <a:t>Wissen wird aufgenommen (von den </a:t>
            </a:r>
            <a:r>
              <a:rPr lang="de-DE"/>
              <a:t>Teilnehmer:innen</a:t>
            </a:r>
            <a:r>
              <a:rPr lang="de-DE"/>
              <a:t>)</a:t>
            </a:r>
            <a:endParaRPr/>
          </a:p>
          <a:p>
            <a:pPr>
              <a:defRPr/>
            </a:pPr>
            <a:r>
              <a:rPr lang="de-DE"/>
              <a:t>Der Lerneffekt </a:t>
            </a:r>
            <a:r>
              <a:rPr lang="de-DE"/>
              <a:t>hängt</a:t>
            </a:r>
            <a:r>
              <a:rPr lang="de-DE"/>
              <a:t> von der richtigen </a:t>
            </a:r>
            <a:r>
              <a:rPr lang="de-DE"/>
              <a:t>Präsentation</a:t>
            </a:r>
            <a:r>
              <a:rPr lang="de-DE"/>
              <a:t> des Wissens sowie der Aufmerksamkeit des </a:t>
            </a:r>
            <a:r>
              <a:rPr lang="de-DE"/>
              <a:t>Empfängers</a:t>
            </a:r>
            <a:r>
              <a:rPr lang="de-DE"/>
              <a:t> ab. </a:t>
            </a:r>
            <a:endParaRPr/>
          </a:p>
          <a:p>
            <a:pPr>
              <a:defRPr/>
            </a:pPr>
            <a:endParaRPr lang="de-DE"/>
          </a:p>
        </p:txBody>
      </p:sp>
      <p:sp>
        <p:nvSpPr>
          <p:cNvPr id="10" name="Textfeld 9" hidden="0"/>
          <p:cNvSpPr txBox="1"/>
          <p:nvPr isPhoto="0" userDrawn="0"/>
        </p:nvSpPr>
        <p:spPr bwMode="auto">
          <a:xfrm>
            <a:off x="5889671" y="5186722"/>
            <a:ext cx="38683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3200" b="1">
                <a:latin typeface="Meta Offc Pro"/>
              </a:rPr>
              <a:t>Ist doch so, ODER…?</a:t>
            </a:r>
            <a:endParaRPr/>
          </a:p>
        </p:txBody>
      </p:sp>
      <p:sp>
        <p:nvSpPr>
          <p:cNvPr id="11" name="Textfeld 10" hidden="0"/>
          <p:cNvSpPr txBox="1"/>
          <p:nvPr isPhoto="0" userDrawn="0"/>
        </p:nvSpPr>
        <p:spPr bwMode="auto">
          <a:xfrm>
            <a:off x="8810847" y="6238941"/>
            <a:ext cx="2906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000">
                <a:latin typeface="Meta Offc Pro"/>
              </a:rPr>
              <a:t>Vgl. PUSCH, UBBEN, HEUSLER, 2019 </a:t>
            </a:r>
            <a:endParaRPr/>
          </a:p>
          <a:p>
            <a:pPr>
              <a:defRPr/>
            </a:pPr>
            <a:endParaRPr lang="de-D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12</a:t>
            </a:fld>
            <a:endParaRPr lang="de-DE"/>
          </a:p>
        </p:txBody>
      </p:sp>
      <p:sp>
        <p:nvSpPr>
          <p:cNvPr id="9" name="Titel 1" hidden="0"/>
          <p:cNvSpPr txBox="1"/>
          <p:nvPr isPhoto="0" userDrawn="0"/>
        </p:nvSpPr>
        <p:spPr bwMode="auto">
          <a:xfrm>
            <a:off x="3286223" y="13827"/>
            <a:ext cx="6162577" cy="87759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000">
                <a:solidFill>
                  <a:srgbClr val="222222"/>
                </a:solidFill>
                <a:latin typeface="Meta Offc Pro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400" b="1">
                <a:solidFill>
                  <a:schemeClr val="tx1"/>
                </a:solidFill>
              </a:rPr>
              <a:t>Wissen, </a:t>
            </a:r>
            <a:r>
              <a:rPr lang="en-US" sz="4400" b="1">
                <a:solidFill>
                  <a:schemeClr val="tx1"/>
                </a:solidFill>
              </a:rPr>
              <a:t>Fakten</a:t>
            </a:r>
            <a:r>
              <a:rPr lang="en-US" sz="4400" b="1">
                <a:solidFill>
                  <a:schemeClr val="tx1"/>
                </a:solidFill>
              </a:rPr>
              <a:t>, </a:t>
            </a:r>
            <a:r>
              <a:rPr lang="en-US" sz="4400" b="1">
                <a:solidFill>
                  <a:schemeClr val="tx1"/>
                </a:solidFill>
              </a:rPr>
              <a:t>uvm</a:t>
            </a:r>
            <a:r>
              <a:rPr lang="en-US" sz="4400" b="1">
                <a:solidFill>
                  <a:schemeClr val="tx1"/>
                </a:solidFill>
              </a:rPr>
              <a:t>…</a:t>
            </a:r>
            <a:endParaRPr/>
          </a:p>
        </p:txBody>
      </p:sp>
      <p:sp>
        <p:nvSpPr>
          <p:cNvPr id="3" name="Textfeld 2" hidden="0"/>
          <p:cNvSpPr txBox="1"/>
          <p:nvPr isPhoto="0" userDrawn="0"/>
        </p:nvSpPr>
        <p:spPr bwMode="auto">
          <a:xfrm>
            <a:off x="783697" y="2385687"/>
            <a:ext cx="14911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3200" b="1">
                <a:latin typeface="Meta Offc Pro"/>
              </a:rPr>
              <a:t>Wissen</a:t>
            </a:r>
            <a:endParaRPr/>
          </a:p>
        </p:txBody>
      </p:sp>
      <p:sp>
        <p:nvSpPr>
          <p:cNvPr id="4" name="Textfeld 3" hidden="0"/>
          <p:cNvSpPr txBox="1"/>
          <p:nvPr isPhoto="0" userDrawn="0"/>
        </p:nvSpPr>
        <p:spPr bwMode="auto">
          <a:xfrm>
            <a:off x="838200" y="2886304"/>
            <a:ext cx="13821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3200" b="1">
                <a:latin typeface="Meta Offc Pro"/>
              </a:rPr>
              <a:t>Fakten</a:t>
            </a:r>
            <a:endParaRPr/>
          </a:p>
        </p:txBody>
      </p:sp>
      <p:sp>
        <p:nvSpPr>
          <p:cNvPr id="8" name="Textfeld 7" hidden="0"/>
          <p:cNvSpPr txBox="1"/>
          <p:nvPr isPhoto="0" userDrawn="0"/>
        </p:nvSpPr>
        <p:spPr bwMode="auto">
          <a:xfrm>
            <a:off x="838200" y="3429000"/>
            <a:ext cx="23399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3200" b="1">
                <a:latin typeface="Meta Offc Pro"/>
              </a:rPr>
              <a:t>Erklärungen</a:t>
            </a:r>
            <a:endParaRPr/>
          </a:p>
        </p:txBody>
      </p:sp>
      <p:sp>
        <p:nvSpPr>
          <p:cNvPr id="10" name="Textfeld 9" hidden="0"/>
          <p:cNvSpPr txBox="1"/>
          <p:nvPr isPhoto="0" userDrawn="0"/>
        </p:nvSpPr>
        <p:spPr bwMode="auto">
          <a:xfrm>
            <a:off x="838200" y="3971696"/>
            <a:ext cx="32442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3200" b="1">
                <a:latin typeface="Meta Offc Pro"/>
              </a:rPr>
              <a:t>Zusammenhänge</a:t>
            </a:r>
            <a:endParaRPr/>
          </a:p>
        </p:txBody>
      </p:sp>
      <p:pic>
        <p:nvPicPr>
          <p:cNvPr id="12" name="Grafik 11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6316188" y="1876203"/>
            <a:ext cx="5154717" cy="3105593"/>
          </a:xfrm>
          <a:prstGeom prst="rect">
            <a:avLst/>
          </a:prstGeom>
        </p:spPr>
      </p:pic>
      <p:cxnSp>
        <p:nvCxnSpPr>
          <p:cNvPr id="16" name="Gerade Verbindung mit Pfeil 15" hidden="0"/>
          <p:cNvCxnSpPr>
            <a:cxnSpLocks/>
            <a:stCxn id="3" idx="3"/>
          </p:cNvCxnSpPr>
          <p:nvPr isPhoto="0" userDrawn="0"/>
        </p:nvCxnSpPr>
        <p:spPr bwMode="auto">
          <a:xfrm flipV="1">
            <a:off x="2274812" y="2678074"/>
            <a:ext cx="3884983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Gerade Verbindung mit Pfeil 17" hidden="0"/>
          <p:cNvCxnSpPr>
            <a:cxnSpLocks/>
          </p:cNvCxnSpPr>
          <p:nvPr isPhoto="0" userDrawn="0"/>
        </p:nvCxnSpPr>
        <p:spPr bwMode="auto">
          <a:xfrm flipV="1">
            <a:off x="2274811" y="3188648"/>
            <a:ext cx="3884983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Gerade Verbindung mit Pfeil 18" hidden="0"/>
          <p:cNvCxnSpPr>
            <a:cxnSpLocks/>
            <a:stCxn id="8" idx="3"/>
          </p:cNvCxnSpPr>
          <p:nvPr isPhoto="0" userDrawn="0"/>
        </p:nvCxnSpPr>
        <p:spPr bwMode="auto">
          <a:xfrm>
            <a:off x="3178136" y="3721388"/>
            <a:ext cx="2981658" cy="210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Gerade Verbindung mit Pfeil 22" hidden="0"/>
          <p:cNvCxnSpPr>
            <a:cxnSpLocks/>
          </p:cNvCxnSpPr>
          <p:nvPr isPhoto="0" userDrawn="0"/>
        </p:nvCxnSpPr>
        <p:spPr bwMode="auto">
          <a:xfrm flipV="1">
            <a:off x="4082486" y="4247014"/>
            <a:ext cx="2077308" cy="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Multiplizieren 25" hidden="0"/>
          <p:cNvSpPr/>
          <p:nvPr isPhoto="0" userDrawn="0"/>
        </p:nvSpPr>
        <p:spPr bwMode="auto">
          <a:xfrm>
            <a:off x="4682302" y="2416813"/>
            <a:ext cx="517035" cy="517035"/>
          </a:xfrm>
          <a:prstGeom prst="mathMultiply">
            <a:avLst>
              <a:gd name="adj1" fmla="val 2352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7" name="Textfeld 26" hidden="0"/>
          <p:cNvSpPr txBox="1"/>
          <p:nvPr isPhoto="0" userDrawn="0"/>
        </p:nvSpPr>
        <p:spPr bwMode="auto">
          <a:xfrm>
            <a:off x="2495107" y="5365898"/>
            <a:ext cx="92883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>
                <a:latin typeface="Meta Offc Pro"/>
              </a:rPr>
              <a:t>Aufgabe: Findet euch in Kleingruppen zusammen und entwickelt ein Kurzreferat (etwa 5 Minuten) über Elektronen oder Positronen oder ähnlichem. Überlegt dabei was Fakt, Erklärung oder Zusammenhang ist.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13</a:t>
            </a:fld>
            <a:endParaRPr lang="de-DE"/>
          </a:p>
        </p:txBody>
      </p:sp>
      <p:sp>
        <p:nvSpPr>
          <p:cNvPr id="9" name="Titel 1" hidden="0"/>
          <p:cNvSpPr txBox="1"/>
          <p:nvPr isPhoto="0" userDrawn="0"/>
        </p:nvSpPr>
        <p:spPr bwMode="auto">
          <a:xfrm>
            <a:off x="3286223" y="13827"/>
            <a:ext cx="6162577" cy="87759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000">
                <a:solidFill>
                  <a:srgbClr val="222222"/>
                </a:solidFill>
                <a:latin typeface="Meta Offc Pro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400" b="1">
                <a:solidFill>
                  <a:schemeClr val="tx1"/>
                </a:solidFill>
              </a:rPr>
              <a:t>Ziele</a:t>
            </a:r>
            <a:r>
              <a:rPr lang="en-US" sz="4400" b="1">
                <a:solidFill>
                  <a:schemeClr val="tx1"/>
                </a:solidFill>
              </a:rPr>
              <a:t> der OPAL-MC?</a:t>
            </a:r>
            <a:endParaRPr/>
          </a:p>
        </p:txBody>
      </p:sp>
      <p:sp>
        <p:nvSpPr>
          <p:cNvPr id="2" name="Inhaltsplatzhalt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288106" y="2217420"/>
            <a:ext cx="5452818" cy="262127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/>
              <a:t>Wissenschaftliche Methodik</a:t>
            </a:r>
            <a:endParaRPr lang="de-DE" i="1"/>
          </a:p>
          <a:p>
            <a:pPr>
              <a:defRPr/>
            </a:pPr>
            <a:r>
              <a:rPr lang="de-DE"/>
              <a:t>Machine</a:t>
            </a:r>
            <a:r>
              <a:rPr lang="de-DE"/>
              <a:t> Learning erleben</a:t>
            </a:r>
            <a:endParaRPr/>
          </a:p>
          <a:p>
            <a:pPr>
              <a:defRPr/>
            </a:pPr>
            <a:r>
              <a:rPr lang="de-DE"/>
              <a:t>Forschung als Prozess verstehen</a:t>
            </a:r>
            <a:endParaRPr/>
          </a:p>
          <a:p>
            <a:pPr>
              <a:defRPr/>
            </a:pPr>
            <a:r>
              <a:rPr lang="de-DE"/>
              <a:t>Inspiration und Motivation</a:t>
            </a:r>
            <a:endParaRPr/>
          </a:p>
          <a:p>
            <a:pPr>
              <a:defRPr/>
            </a:pPr>
            <a:r>
              <a:rPr lang="de-DE"/>
              <a:t>Interesse wecken</a:t>
            </a:r>
            <a:endParaRPr/>
          </a:p>
          <a:p>
            <a:pPr>
              <a:defRPr/>
            </a:pPr>
            <a:endParaRPr lang="de-DE"/>
          </a:p>
        </p:txBody>
      </p:sp>
      <p:pic>
        <p:nvPicPr>
          <p:cNvPr id="10" name="Grafik 9" descr="Ein Bild, das Person, darstellend, stehend, Gruppe enthält.&#10;&#10;Automatisch generierte Beschreibun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5631101" y="1404593"/>
            <a:ext cx="6560899" cy="43693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14</a:t>
            </a:fld>
            <a:endParaRPr lang="de-DE"/>
          </a:p>
        </p:txBody>
      </p:sp>
      <p:sp>
        <p:nvSpPr>
          <p:cNvPr id="9" name="Titel 1" hidden="0"/>
          <p:cNvSpPr txBox="1"/>
          <p:nvPr isPhoto="0" userDrawn="0"/>
        </p:nvSpPr>
        <p:spPr bwMode="auto">
          <a:xfrm>
            <a:off x="3286223" y="13827"/>
            <a:ext cx="6162577" cy="87759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000">
                <a:solidFill>
                  <a:srgbClr val="222222"/>
                </a:solidFill>
                <a:latin typeface="Meta Offc Pro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400" b="1">
                <a:solidFill>
                  <a:schemeClr val="tx1"/>
                </a:solidFill>
              </a:rPr>
              <a:t>Zieltransparenz</a:t>
            </a:r>
            <a:endParaRPr lang="en-US" sz="4400" b="1">
              <a:solidFill>
                <a:schemeClr val="tx1"/>
              </a:solidFill>
            </a:endParaRPr>
          </a:p>
        </p:txBody>
      </p:sp>
      <p:pic>
        <p:nvPicPr>
          <p:cNvPr id="14" name="Picture 10" descr="Hände, die sich gegenseitig an den Handgelenken halten und zu einem Kreis verschränkt sind" hidden="0"/>
          <p:cNvPicPr>
            <a:picLocks noChangeAspect="1"/>
          </p:cNvPicPr>
          <p:nvPr isPhoto="0" userDrawn="0"/>
        </p:nvPicPr>
        <p:blipFill>
          <a:blip r:embed="rId2"/>
          <a:srcRect l="4759" t="0" r="1123" b="-1"/>
          <a:stretch/>
        </p:blipFill>
        <p:spPr bwMode="auto">
          <a:xfrm>
            <a:off x="0" y="891422"/>
            <a:ext cx="7908770" cy="5609129"/>
          </a:xfrm>
          <a:prstGeom prst="rect">
            <a:avLst/>
          </a:prstGeom>
        </p:spPr>
      </p:pic>
      <p:sp>
        <p:nvSpPr>
          <p:cNvPr id="18" name="Inhaltsplatzhalt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7908770" y="1673802"/>
            <a:ext cx="4283230" cy="4987808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defRPr/>
            </a:pPr>
            <a:r>
              <a:rPr lang="en-US" sz="2400">
                <a:solidFill>
                  <a:schemeClr val="tx1"/>
                </a:solidFill>
              </a:rPr>
              <a:t>Was </a:t>
            </a:r>
            <a:r>
              <a:rPr lang="en-US" sz="2400">
                <a:solidFill>
                  <a:schemeClr val="tx1"/>
                </a:solidFill>
              </a:rPr>
              <a:t>machen</a:t>
            </a:r>
            <a:r>
              <a:rPr lang="en-US" sz="2400">
                <a:solidFill>
                  <a:schemeClr val="tx1"/>
                </a:solidFill>
              </a:rPr>
              <a:t> </a:t>
            </a:r>
            <a:r>
              <a:rPr lang="en-US" sz="2400">
                <a:solidFill>
                  <a:schemeClr val="tx1"/>
                </a:solidFill>
              </a:rPr>
              <a:t>wir</a:t>
            </a:r>
            <a:r>
              <a:rPr lang="en-US" sz="2400">
                <a:solidFill>
                  <a:schemeClr val="tx1"/>
                </a:solidFill>
              </a:rPr>
              <a:t> und </a:t>
            </a:r>
            <a:r>
              <a:rPr lang="en-US" sz="2400">
                <a:solidFill>
                  <a:schemeClr val="tx1"/>
                </a:solidFill>
              </a:rPr>
              <a:t>wozu</a:t>
            </a:r>
            <a:r>
              <a:rPr lang="en-US" sz="2400">
                <a:solidFill>
                  <a:schemeClr val="tx1"/>
                </a:solidFill>
              </a:rPr>
              <a:t>? (Sinn </a:t>
            </a:r>
            <a:r>
              <a:rPr lang="en-US" sz="2400">
                <a:solidFill>
                  <a:schemeClr val="tx1"/>
                </a:solidFill>
              </a:rPr>
              <a:t>stiften</a:t>
            </a:r>
            <a:r>
              <a:rPr lang="en-US" sz="2400">
                <a:solidFill>
                  <a:schemeClr val="tx1"/>
                </a:solidFill>
              </a:rPr>
              <a:t>)</a:t>
            </a:r>
            <a:endParaRPr lang="en-US" sz="2400" i="1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2400">
                <a:solidFill>
                  <a:schemeClr val="tx1"/>
                </a:solidFill>
              </a:rPr>
              <a:t>Vorstellen</a:t>
            </a:r>
            <a:r>
              <a:rPr lang="en-US" sz="2400">
                <a:solidFill>
                  <a:schemeClr val="tx1"/>
                </a:solidFill>
              </a:rPr>
              <a:t> </a:t>
            </a:r>
            <a:r>
              <a:rPr lang="en-US" sz="2400">
                <a:solidFill>
                  <a:schemeClr val="tx1"/>
                </a:solidFill>
              </a:rPr>
              <a:t>worum</a:t>
            </a:r>
            <a:r>
              <a:rPr lang="en-US" sz="2400">
                <a:solidFill>
                  <a:schemeClr val="tx1"/>
                </a:solidFill>
              </a:rPr>
              <a:t> es </a:t>
            </a:r>
            <a:r>
              <a:rPr lang="en-US" sz="2400">
                <a:solidFill>
                  <a:schemeClr val="tx1"/>
                </a:solidFill>
              </a:rPr>
              <a:t>geht</a:t>
            </a:r>
            <a:r>
              <a:rPr lang="en-US" sz="2400">
                <a:solidFill>
                  <a:schemeClr val="tx1"/>
                </a:solidFill>
              </a:rPr>
              <a:t> (</a:t>
            </a:r>
            <a:r>
              <a:rPr lang="en-US" sz="2400">
                <a:solidFill>
                  <a:schemeClr val="tx1"/>
                </a:solidFill>
              </a:rPr>
              <a:t>Fakten</a:t>
            </a:r>
            <a:r>
              <a:rPr lang="en-US" sz="2400">
                <a:solidFill>
                  <a:schemeClr val="tx1"/>
                </a:solidFill>
              </a:rPr>
              <a:t> - </a:t>
            </a:r>
            <a:r>
              <a:rPr lang="en-US" sz="2400">
                <a:solidFill>
                  <a:schemeClr val="tx1"/>
                </a:solidFill>
              </a:rPr>
              <a:t>Zusammenhänge</a:t>
            </a:r>
            <a:r>
              <a:rPr lang="en-US" sz="2400">
                <a:solidFill>
                  <a:schemeClr val="tx1"/>
                </a:solidFill>
              </a:rPr>
              <a:t>)</a:t>
            </a:r>
            <a:endParaRPr/>
          </a:p>
          <a:p>
            <a:pPr>
              <a:defRPr/>
            </a:pPr>
            <a:r>
              <a:rPr lang="en-US" sz="2400">
                <a:solidFill>
                  <a:schemeClr val="tx1"/>
                </a:solidFill>
              </a:rPr>
              <a:t>Teilnehmer:innen</a:t>
            </a:r>
            <a:r>
              <a:rPr lang="en-US" sz="2400">
                <a:solidFill>
                  <a:schemeClr val="tx1"/>
                </a:solidFill>
              </a:rPr>
              <a:t> </a:t>
            </a:r>
            <a:r>
              <a:rPr lang="en-US" sz="2400">
                <a:solidFill>
                  <a:schemeClr val="tx1"/>
                </a:solidFill>
              </a:rPr>
              <a:t>selber</a:t>
            </a:r>
            <a:r>
              <a:rPr lang="en-US" sz="2400">
                <a:solidFill>
                  <a:schemeClr val="tx1"/>
                </a:solidFill>
              </a:rPr>
              <a:t> </a:t>
            </a:r>
            <a:r>
              <a:rPr lang="en-US" sz="2400">
                <a:solidFill>
                  <a:schemeClr val="tx1"/>
                </a:solidFill>
              </a:rPr>
              <a:t>aktiv</a:t>
            </a:r>
            <a:r>
              <a:rPr lang="en-US" sz="2400">
                <a:solidFill>
                  <a:schemeClr val="tx1"/>
                </a:solidFill>
              </a:rPr>
              <a:t> </a:t>
            </a:r>
            <a:r>
              <a:rPr lang="en-US" sz="2400">
                <a:solidFill>
                  <a:schemeClr val="tx1"/>
                </a:solidFill>
              </a:rPr>
              <a:t>werden</a:t>
            </a:r>
            <a:r>
              <a:rPr lang="en-US" sz="2400">
                <a:solidFill>
                  <a:schemeClr val="tx1"/>
                </a:solidFill>
              </a:rPr>
              <a:t> </a:t>
            </a:r>
            <a:r>
              <a:rPr lang="en-US" sz="2400">
                <a:solidFill>
                  <a:schemeClr val="tx1"/>
                </a:solidFill>
              </a:rPr>
              <a:t>lassen</a:t>
            </a:r>
            <a:r>
              <a:rPr lang="en-US" sz="2400">
                <a:solidFill>
                  <a:schemeClr val="tx1"/>
                </a:solidFill>
              </a:rPr>
              <a:t> (Hands-On)</a:t>
            </a:r>
            <a:endParaRPr/>
          </a:p>
          <a:p>
            <a:pPr>
              <a:defRPr/>
            </a:pPr>
            <a:r>
              <a:rPr lang="en-US" sz="2400">
                <a:solidFill>
                  <a:schemeClr val="tx1"/>
                </a:solidFill>
              </a:rPr>
              <a:t>Masterclass </a:t>
            </a:r>
            <a:r>
              <a:rPr lang="en-US" sz="2400">
                <a:solidFill>
                  <a:schemeClr val="tx1"/>
                </a:solidFill>
              </a:rPr>
              <a:t>durchführen</a:t>
            </a:r>
            <a:endParaRPr lang="en-US" sz="240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2400">
                <a:solidFill>
                  <a:schemeClr val="tx1"/>
                </a:solidFill>
              </a:rPr>
              <a:t>Darüber</a:t>
            </a:r>
            <a:r>
              <a:rPr lang="en-US" sz="2400">
                <a:solidFill>
                  <a:schemeClr val="tx1"/>
                </a:solidFill>
              </a:rPr>
              <a:t> </a:t>
            </a:r>
            <a:r>
              <a:rPr lang="en-US" sz="2400">
                <a:solidFill>
                  <a:schemeClr val="tx1"/>
                </a:solidFill>
              </a:rPr>
              <a:t>sprechen</a:t>
            </a:r>
            <a:r>
              <a:rPr lang="en-US" sz="2400">
                <a:solidFill>
                  <a:schemeClr val="tx1"/>
                </a:solidFill>
              </a:rPr>
              <a:t> und</a:t>
            </a:r>
            <a:r>
              <a:rPr lang="en-US" sz="2400">
                <a:solidFill>
                  <a:schemeClr val="tx1"/>
                </a:solidFill>
              </a:rPr>
              <a:t> </a:t>
            </a:r>
            <a:r>
              <a:rPr lang="en-US" sz="2400">
                <a:solidFill>
                  <a:schemeClr val="tx1"/>
                </a:solidFill>
              </a:rPr>
              <a:t>einen</a:t>
            </a:r>
            <a:r>
              <a:rPr lang="en-US" sz="2400">
                <a:solidFill>
                  <a:schemeClr val="tx1"/>
                </a:solidFill>
              </a:rPr>
              <a:t> </a:t>
            </a:r>
            <a:r>
              <a:rPr lang="en-US" sz="2400">
                <a:solidFill>
                  <a:schemeClr val="tx1"/>
                </a:solidFill>
              </a:rPr>
              <a:t>Ausblick</a:t>
            </a:r>
            <a:r>
              <a:rPr lang="en-US" sz="2400">
                <a:solidFill>
                  <a:schemeClr val="tx1"/>
                </a:solidFill>
              </a:rPr>
              <a:t> </a:t>
            </a:r>
            <a:r>
              <a:rPr lang="en-US" sz="2400">
                <a:solidFill>
                  <a:schemeClr val="tx1"/>
                </a:solidFill>
              </a:rPr>
              <a:t>geben</a:t>
            </a:r>
            <a:r>
              <a:rPr lang="en-US" sz="2400">
                <a:solidFill>
                  <a:schemeClr val="tx1"/>
                </a:solidFill>
              </a:rPr>
              <a:t> (</a:t>
            </a:r>
            <a:r>
              <a:rPr lang="en-US" sz="2400">
                <a:solidFill>
                  <a:schemeClr val="tx1"/>
                </a:solidFill>
              </a:rPr>
              <a:t>Reflektion</a:t>
            </a:r>
            <a:r>
              <a:rPr lang="en-US" sz="2400">
                <a:solidFill>
                  <a:schemeClr val="tx1"/>
                </a:solidFill>
              </a:rPr>
              <a:t>)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15</a:t>
            </a:fld>
            <a:endParaRPr lang="de-DE"/>
          </a:p>
        </p:txBody>
      </p:sp>
      <p:sp>
        <p:nvSpPr>
          <p:cNvPr id="28" name="Titel 1" hidden="0"/>
          <p:cNvSpPr txBox="1"/>
          <p:nvPr isPhoto="0" userDrawn="0"/>
        </p:nvSpPr>
        <p:spPr bwMode="auto">
          <a:xfrm>
            <a:off x="419100" y="3077319"/>
            <a:ext cx="6782116" cy="70335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000">
                <a:solidFill>
                  <a:srgbClr val="222222"/>
                </a:solidFill>
                <a:latin typeface="Meta Offc Pro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3600" b="1">
                <a:solidFill>
                  <a:schemeClr val="tx1"/>
                </a:solidFill>
              </a:rPr>
              <a:t>Und nun </a:t>
            </a:r>
            <a:r>
              <a:rPr lang="en-US" sz="3600" b="1">
                <a:solidFill>
                  <a:schemeClr val="tx1"/>
                </a:solidFill>
              </a:rPr>
              <a:t>zur</a:t>
            </a:r>
            <a:r>
              <a:rPr lang="en-US" sz="3600" b="1">
                <a:solidFill>
                  <a:schemeClr val="tx1"/>
                </a:solidFill>
              </a:rPr>
              <a:t> OPAL-Masterclass</a:t>
            </a:r>
            <a:endParaRPr/>
          </a:p>
        </p:txBody>
      </p:sp>
      <p:pic>
        <p:nvPicPr>
          <p:cNvPr id="29" name="Grafik 28" descr="Ein Bild, das Helm, Nachthimmel enthält.&#10;&#10;Automatisch generierte Beschreibung" hidden="0"/>
          <p:cNvPicPr>
            <a:picLocks noChangeAspect="1"/>
          </p:cNvPicPr>
          <p:nvPr isPhoto="0" userDrawn="0"/>
        </p:nvPicPr>
        <p:blipFill>
          <a:blip r:embed="rId2"/>
          <a:srcRect l="9231" t="0" r="29906" b="1"/>
          <a:stretch/>
        </p:blipFill>
        <p:spPr bwMode="auto">
          <a:xfrm>
            <a:off x="7387937" y="929839"/>
            <a:ext cx="4824845" cy="5549209"/>
          </a:xfrm>
          <a:custGeom>
            <a:avLst/>
            <a:gdLst/>
            <a:ahLst/>
            <a:cxnLst/>
            <a:rect l="l" t="t" r="r" b="b"/>
            <a:pathLst>
              <a:path w="5962785" h="6858000" fill="norm" stroke="1" extrusionOk="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16</a:t>
            </a:fld>
            <a:endParaRPr lang="de-DE"/>
          </a:p>
        </p:txBody>
      </p:sp>
      <p:grpSp>
        <p:nvGrpSpPr>
          <p:cNvPr id="2" name="Group 9" hidden="0"/>
          <p:cNvGrpSpPr/>
          <p:nvPr isPhoto="0" userDrawn="0"/>
        </p:nvGrpSpPr>
        <p:grpSpPr bwMode="auto">
          <a:xfrm>
            <a:off x="6273791" y="1412815"/>
            <a:ext cx="6054307" cy="4416485"/>
            <a:chOff x="7038454" y="1556792"/>
            <a:chExt cx="4850825" cy="3505825"/>
          </a:xfrm>
        </p:grpSpPr>
        <p:pic>
          <p:nvPicPr>
            <p:cNvPr id="3" name="Picture 7" hidden="0"/>
            <p:cNvPicPr>
              <a:picLocks noChangeAspect="1"/>
            </p:cNvPicPr>
            <p:nvPr isPhoto="0" userDrawn="0"/>
          </p:nvPicPr>
          <p:blipFill>
            <a:blip r:embed="rId2"/>
            <a:stretch/>
          </p:blipFill>
          <p:spPr bwMode="auto">
            <a:xfrm>
              <a:off x="7038454" y="1556792"/>
              <a:ext cx="4725397" cy="3144343"/>
            </a:xfrm>
            <a:prstGeom prst="rect">
              <a:avLst/>
            </a:prstGeom>
          </p:spPr>
        </p:pic>
        <p:sp>
          <p:nvSpPr>
            <p:cNvPr id="4" name="TextBox 8" hidden="0"/>
            <p:cNvSpPr txBox="1"/>
            <p:nvPr isPhoto="0" userDrawn="0"/>
          </p:nvSpPr>
          <p:spPr bwMode="auto">
            <a:xfrm flipH="1">
              <a:off x="10350822" y="4785618"/>
              <a:ext cx="15384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de-DE" sz="1200" b="0" i="0">
                  <a:solidFill>
                    <a:schemeClr val="bg1">
                      <a:lumMod val="50000"/>
                    </a:schemeClr>
                  </a:solidFill>
                </a:rPr>
                <a:t>©Juliana Socher</a:t>
              </a:r>
              <a:endParaRPr lang="de-DE" sz="12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8" name="Textfeld 7" hidden="0"/>
          <p:cNvSpPr txBox="1"/>
          <p:nvPr isPhoto="0" userDrawn="0"/>
        </p:nvSpPr>
        <p:spPr bwMode="auto">
          <a:xfrm>
            <a:off x="3535680" y="233123"/>
            <a:ext cx="5415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3600" b="1">
                <a:latin typeface="Meta Offc Pro"/>
              </a:rPr>
              <a:t>Was ist eine </a:t>
            </a:r>
            <a:r>
              <a:rPr lang="de-DE" sz="3600" b="1">
                <a:latin typeface="Meta Offc Pro"/>
              </a:rPr>
              <a:t>Masterclass</a:t>
            </a:r>
            <a:r>
              <a:rPr lang="de-DE" sz="3600" b="1">
                <a:latin typeface="Meta Offc Pro"/>
              </a:rPr>
              <a:t>?</a:t>
            </a:r>
            <a:endParaRPr/>
          </a:p>
        </p:txBody>
      </p:sp>
      <p:sp>
        <p:nvSpPr>
          <p:cNvPr id="9" name="Vertical Text Placeholder 2" hidden="0"/>
          <p:cNvSpPr txBox="1"/>
          <p:nvPr isPhoto="0" userDrawn="0"/>
        </p:nvSpPr>
        <p:spPr bwMode="auto">
          <a:xfrm>
            <a:off x="20447" y="1412816"/>
            <a:ext cx="6075552" cy="3961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rgbClr val="222222"/>
                </a:solidFill>
                <a:latin typeface="Meta Offc Pro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rgbClr val="222222"/>
                </a:solidFill>
                <a:latin typeface="Meta Offc Pro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rgbClr val="222222"/>
                </a:solidFill>
                <a:latin typeface="Meta Offc Pro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222222"/>
                </a:solidFill>
                <a:latin typeface="Meta Offc Pro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222222"/>
                </a:solidFill>
                <a:latin typeface="Meta Offc Pro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defRPr/>
            </a:pPr>
            <a:r>
              <a:rPr lang="de-DE"/>
              <a:t>Konzept: Für einen Tag selber Forscher sein</a:t>
            </a:r>
            <a:endParaRPr/>
          </a:p>
          <a:p>
            <a:pPr marL="285750" indent="-285750">
              <a:defRPr/>
            </a:pPr>
            <a:r>
              <a:rPr lang="de-DE"/>
              <a:t>Zielgruppe: Interessierte von 15-19 Jahren</a:t>
            </a:r>
            <a:endParaRPr/>
          </a:p>
          <a:p>
            <a:pPr marL="609750" lvl="1" indent="-285750">
              <a:defRPr/>
            </a:pPr>
            <a:r>
              <a:rPr lang="de-DE"/>
              <a:t>Häufig Schulklassen</a:t>
            </a:r>
            <a:endParaRPr/>
          </a:p>
          <a:p>
            <a:pPr marL="285750" indent="-285750">
              <a:defRPr/>
            </a:pPr>
            <a:r>
              <a:rPr lang="de-DE"/>
              <a:t>Durchführung durch </a:t>
            </a:r>
            <a:r>
              <a:rPr lang="de-DE"/>
              <a:t>Vermittler:innen</a:t>
            </a:r>
            <a:r>
              <a:rPr lang="de-DE"/>
              <a:t> von Netzwerk Teilchenwelt</a:t>
            </a:r>
            <a:endParaRPr/>
          </a:p>
          <a:p>
            <a:pPr marL="285750" indent="-285750">
              <a:defRPr/>
            </a:pPr>
            <a:r>
              <a:rPr lang="de-DE"/>
              <a:t>Physikalische Grundlagen, Einführung in das Thema</a:t>
            </a:r>
            <a:endParaRPr/>
          </a:p>
          <a:p>
            <a:pPr marL="285750" indent="-285750">
              <a:defRPr/>
            </a:pPr>
            <a:r>
              <a:rPr lang="de-DE"/>
              <a:t>Echte Forschungsdaten, zielgruppengerecht aufbereitet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17</a:t>
            </a:fld>
            <a:endParaRPr lang="de-DE"/>
          </a:p>
        </p:txBody>
      </p:sp>
      <p:grpSp>
        <p:nvGrpSpPr>
          <p:cNvPr id="2" name="Group 9" hidden="0"/>
          <p:cNvGrpSpPr/>
          <p:nvPr isPhoto="0" userDrawn="0"/>
        </p:nvGrpSpPr>
        <p:grpSpPr bwMode="auto">
          <a:xfrm>
            <a:off x="6273791" y="1412815"/>
            <a:ext cx="6054307" cy="4416485"/>
            <a:chOff x="7038454" y="1556792"/>
            <a:chExt cx="4850825" cy="3505825"/>
          </a:xfrm>
        </p:grpSpPr>
        <p:pic>
          <p:nvPicPr>
            <p:cNvPr id="3" name="Picture 7" hidden="0"/>
            <p:cNvPicPr>
              <a:picLocks noChangeAspect="1"/>
            </p:cNvPicPr>
            <p:nvPr isPhoto="0" userDrawn="0"/>
          </p:nvPicPr>
          <p:blipFill>
            <a:blip r:embed="rId2"/>
            <a:stretch/>
          </p:blipFill>
          <p:spPr bwMode="auto">
            <a:xfrm>
              <a:off x="7038454" y="1556792"/>
              <a:ext cx="4725397" cy="3144343"/>
            </a:xfrm>
            <a:prstGeom prst="rect">
              <a:avLst/>
            </a:prstGeom>
          </p:spPr>
        </p:pic>
        <p:sp>
          <p:nvSpPr>
            <p:cNvPr id="4" name="TextBox 8" hidden="0"/>
            <p:cNvSpPr txBox="1"/>
            <p:nvPr isPhoto="0" userDrawn="0"/>
          </p:nvSpPr>
          <p:spPr bwMode="auto">
            <a:xfrm flipH="1">
              <a:off x="10350822" y="4785618"/>
              <a:ext cx="15384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de-DE" sz="1200" b="0" i="0">
                  <a:solidFill>
                    <a:schemeClr val="bg1">
                      <a:lumMod val="50000"/>
                    </a:schemeClr>
                  </a:solidFill>
                </a:rPr>
                <a:t>©Juliana Socher</a:t>
              </a:r>
              <a:endParaRPr lang="de-DE" sz="12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8" name="Textfeld 7" hidden="0"/>
          <p:cNvSpPr txBox="1"/>
          <p:nvPr isPhoto="0" userDrawn="0"/>
        </p:nvSpPr>
        <p:spPr bwMode="auto">
          <a:xfrm>
            <a:off x="579645" y="3070202"/>
            <a:ext cx="5242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3600" b="1">
                <a:latin typeface="Meta Offc Pro"/>
              </a:rPr>
              <a:t>Warum </a:t>
            </a:r>
            <a:r>
              <a:rPr lang="de-DE" sz="3600" b="1">
                <a:latin typeface="Meta Offc Pro"/>
              </a:rPr>
              <a:t>Vermittler:innen</a:t>
            </a:r>
            <a:r>
              <a:rPr lang="de-DE" sz="3600" b="1">
                <a:latin typeface="Meta Offc Pro"/>
              </a:rPr>
              <a:t>?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18</a:t>
            </a:fld>
            <a:endParaRPr lang="de-DE"/>
          </a:p>
        </p:txBody>
      </p:sp>
      <p:grpSp>
        <p:nvGrpSpPr>
          <p:cNvPr id="2" name="Group 9" hidden="0"/>
          <p:cNvGrpSpPr/>
          <p:nvPr isPhoto="0" userDrawn="0"/>
        </p:nvGrpSpPr>
        <p:grpSpPr bwMode="auto">
          <a:xfrm>
            <a:off x="6273791" y="1412815"/>
            <a:ext cx="6054307" cy="4416485"/>
            <a:chOff x="7038454" y="1556792"/>
            <a:chExt cx="4850825" cy="3505825"/>
          </a:xfrm>
        </p:grpSpPr>
        <p:pic>
          <p:nvPicPr>
            <p:cNvPr id="3" name="Picture 7" hidden="0"/>
            <p:cNvPicPr>
              <a:picLocks noChangeAspect="1"/>
            </p:cNvPicPr>
            <p:nvPr isPhoto="0" userDrawn="0"/>
          </p:nvPicPr>
          <p:blipFill>
            <a:blip r:embed="rId2"/>
            <a:stretch/>
          </p:blipFill>
          <p:spPr bwMode="auto">
            <a:xfrm>
              <a:off x="7038454" y="1556792"/>
              <a:ext cx="4725397" cy="3144343"/>
            </a:xfrm>
            <a:prstGeom prst="rect">
              <a:avLst/>
            </a:prstGeom>
          </p:spPr>
        </p:pic>
        <p:sp>
          <p:nvSpPr>
            <p:cNvPr id="4" name="TextBox 8" hidden="0"/>
            <p:cNvSpPr txBox="1"/>
            <p:nvPr isPhoto="0" userDrawn="0"/>
          </p:nvSpPr>
          <p:spPr bwMode="auto">
            <a:xfrm flipH="1">
              <a:off x="10350822" y="4785618"/>
              <a:ext cx="15384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de-DE" sz="1200" b="0" i="0">
                  <a:solidFill>
                    <a:schemeClr val="bg1">
                      <a:lumMod val="50000"/>
                    </a:schemeClr>
                  </a:solidFill>
                </a:rPr>
                <a:t>©Juliana Socher</a:t>
              </a:r>
              <a:endParaRPr lang="de-DE" sz="12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8" name="Textfeld 7" hidden="0"/>
          <p:cNvSpPr txBox="1"/>
          <p:nvPr isPhoto="0" userDrawn="0"/>
        </p:nvSpPr>
        <p:spPr bwMode="auto">
          <a:xfrm>
            <a:off x="3535680" y="233123"/>
            <a:ext cx="5242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3600" b="1">
                <a:latin typeface="Meta Offc Pro"/>
              </a:rPr>
              <a:t>Warum </a:t>
            </a:r>
            <a:r>
              <a:rPr lang="de-DE" sz="3600" b="1">
                <a:latin typeface="Meta Offc Pro"/>
              </a:rPr>
              <a:t>Vermittler:innen</a:t>
            </a:r>
            <a:r>
              <a:rPr lang="de-DE" sz="3600" b="1">
                <a:latin typeface="Meta Offc Pro"/>
              </a:rPr>
              <a:t>?</a:t>
            </a:r>
            <a:endParaRPr/>
          </a:p>
        </p:txBody>
      </p:sp>
      <p:sp>
        <p:nvSpPr>
          <p:cNvPr id="9" name="Vertical Text Placeholder 2" hidden="0"/>
          <p:cNvSpPr txBox="1"/>
          <p:nvPr isPhoto="0" userDrawn="0"/>
        </p:nvSpPr>
        <p:spPr bwMode="auto">
          <a:xfrm>
            <a:off x="20447" y="2918131"/>
            <a:ext cx="6075552" cy="1543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rgbClr val="222222"/>
                </a:solidFill>
                <a:latin typeface="Meta Offc Pro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rgbClr val="222222"/>
                </a:solidFill>
                <a:latin typeface="Meta Offc Pro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rgbClr val="222222"/>
                </a:solidFill>
                <a:latin typeface="Meta Offc Pro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222222"/>
                </a:solidFill>
                <a:latin typeface="Meta Offc Pro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222222"/>
                </a:solidFill>
                <a:latin typeface="Meta Offc Pro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defRPr/>
            </a:pPr>
            <a:r>
              <a:rPr lang="de-DE"/>
              <a:t>Ihr seid </a:t>
            </a:r>
            <a:r>
              <a:rPr lang="de-DE"/>
              <a:t>Role</a:t>
            </a:r>
            <a:r>
              <a:rPr lang="de-DE"/>
              <a:t>-Models!</a:t>
            </a:r>
            <a:endParaRPr/>
          </a:p>
          <a:p>
            <a:pPr marL="285750" indent="-285750">
              <a:defRPr/>
            </a:pPr>
            <a:r>
              <a:rPr lang="de-DE"/>
              <a:t>Erzählt von euch und eurem Lebenslauf!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19</a:t>
            </a:fld>
            <a:endParaRPr lang="de-DE"/>
          </a:p>
        </p:txBody>
      </p:sp>
      <p:sp>
        <p:nvSpPr>
          <p:cNvPr id="8" name="Textfeld 7" hidden="0"/>
          <p:cNvSpPr txBox="1"/>
          <p:nvPr isPhoto="0" userDrawn="0"/>
        </p:nvSpPr>
        <p:spPr bwMode="auto">
          <a:xfrm>
            <a:off x="3535680" y="233123"/>
            <a:ext cx="45672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3600" b="1">
                <a:latin typeface="Meta Offc Pro"/>
              </a:rPr>
              <a:t>Das OPAL-Experiment</a:t>
            </a:r>
            <a:endParaRPr/>
          </a:p>
        </p:txBody>
      </p:sp>
      <p:sp>
        <p:nvSpPr>
          <p:cNvPr id="20" name="Content Placeholder 2" hidden="0"/>
          <p:cNvSpPr txBox="1"/>
          <p:nvPr isPhoto="0" userDrawn="0"/>
        </p:nvSpPr>
        <p:spPr bwMode="auto">
          <a:xfrm>
            <a:off x="347999" y="1942570"/>
            <a:ext cx="3509739" cy="34575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>
              <a:lnSpc>
                <a:spcPct val="108000"/>
              </a:lnSpc>
              <a:spcBef>
                <a:spcPts val="700"/>
              </a:spcBef>
              <a:spcAft>
                <a:spcPts val="0"/>
              </a:spcAft>
              <a:buFont typeface="Arial"/>
              <a:buNone/>
              <a:defRPr lang="de-DE" sz="1700" b="0" i="0" u="none" strike="noStrike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000" indent="-144000" algn="l" defTabSz="914377">
              <a:lnSpc>
                <a:spcPct val="108000"/>
              </a:lnSpc>
              <a:spcBef>
                <a:spcPts val="700"/>
              </a:spcBef>
              <a:spcAft>
                <a:spcPts val="0"/>
              </a:spcAft>
              <a:buFont typeface="Meta Offc Pro"/>
              <a:buChar char="-"/>
              <a:defRPr sz="17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144000" algn="l" defTabSz="914377">
              <a:lnSpc>
                <a:spcPct val="108000"/>
              </a:lnSpc>
              <a:spcBef>
                <a:spcPts val="700"/>
              </a:spcBef>
              <a:spcAft>
                <a:spcPts val="0"/>
              </a:spcAft>
              <a:buFont typeface="Meta Offc Pro"/>
              <a:buChar char="-"/>
              <a:defRPr sz="17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4000" indent="-144000" algn="l" defTabSz="914377">
              <a:lnSpc>
                <a:spcPct val="108000"/>
              </a:lnSpc>
              <a:spcBef>
                <a:spcPts val="700"/>
              </a:spcBef>
              <a:spcAft>
                <a:spcPts val="0"/>
              </a:spcAft>
              <a:buFont typeface="Meta Offc Pro"/>
              <a:buChar char="-"/>
              <a:defRPr sz="17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4000" indent="-144000" algn="l" defTabSz="914377">
              <a:lnSpc>
                <a:spcPct val="108000"/>
              </a:lnSpc>
              <a:spcBef>
                <a:spcPts val="700"/>
              </a:spcBef>
              <a:spcAft>
                <a:spcPts val="0"/>
              </a:spcAft>
              <a:buFont typeface="Meta Offc Pro"/>
              <a:buChar char="-"/>
              <a:defRPr sz="17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64000" indent="-144000" algn="l" defTabSz="914377">
              <a:lnSpc>
                <a:spcPct val="108000"/>
              </a:lnSpc>
              <a:spcBef>
                <a:spcPts val="700"/>
              </a:spcBef>
              <a:spcAft>
                <a:spcPts val="0"/>
              </a:spcAft>
              <a:buFont typeface="Meta Offc Pro"/>
              <a:buChar char="-"/>
              <a:defRPr sz="17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64000" indent="-144000" algn="l" defTabSz="914377">
              <a:lnSpc>
                <a:spcPct val="108000"/>
              </a:lnSpc>
              <a:spcBef>
                <a:spcPts val="700"/>
              </a:spcBef>
              <a:spcAft>
                <a:spcPts val="0"/>
              </a:spcAft>
              <a:buFont typeface="Meta Offc Pro"/>
              <a:buChar char="-"/>
              <a:defRPr sz="17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64000" indent="-144000" algn="l" defTabSz="914377">
              <a:lnSpc>
                <a:spcPct val="108000"/>
              </a:lnSpc>
              <a:spcBef>
                <a:spcPts val="700"/>
              </a:spcBef>
              <a:spcAft>
                <a:spcPts val="0"/>
              </a:spcAft>
              <a:buFont typeface="Meta Offc Pro"/>
              <a:buChar char="-"/>
              <a:defRPr sz="17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64000" indent="-144000" algn="l" defTabSz="914377">
              <a:lnSpc>
                <a:spcPct val="108000"/>
              </a:lnSpc>
              <a:spcBef>
                <a:spcPts val="700"/>
              </a:spcBef>
              <a:spcAft>
                <a:spcPts val="0"/>
              </a:spcAft>
              <a:buFont typeface="Meta Offc Pro"/>
              <a:buChar char="-"/>
              <a:defRPr sz="17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/>
              <a:buChar char="•"/>
              <a:defRPr/>
            </a:pPr>
            <a:r>
              <a:rPr lang="en-GB"/>
              <a:t>„Omni Purpose Apparatus at LEP” (1989-2000)</a:t>
            </a:r>
            <a:endParaRPr lang="de-DE" sz="1700"/>
          </a:p>
          <a:p>
            <a:pPr marL="285750" indent="-285750">
              <a:buFont typeface="Arial"/>
              <a:buChar char="•"/>
              <a:defRPr/>
            </a:pPr>
            <a:r>
              <a:rPr lang="de-DE" sz="1700"/>
              <a:t>Nur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sSup>
                        <m:sSupPr>
                          <m:ctrlPr>
                            <a:rPr lang="de-DE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lang="de-DE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m:rPr/>
                            <a:rPr lang="de-DE" i="1">
                              <a:latin typeface="Cambria Math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de-DE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lang="de-DE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m:rPr/>
                            <a:rPr lang="de-DE" i="1">
                              <a:latin typeface="Cambria Math"/>
                            </a:rPr>
                            <m:t>−</m:t>
                          </m:r>
                        </m:sup>
                      </m:sSup>
                      <m:r>
                        <m:rPr/>
                        <a:rPr lang="de-DE" i="1">
                          <a:latin typeface="Cambria Math"/>
                          <a:ea typeface="Cambria Math"/>
                        </a:rPr>
                        <m:t>→</m:t>
                      </m:r>
                      <m:r>
                        <m:rPr/>
                        <a:rPr lang="de-DE" b="0" i="1">
                          <a:latin typeface="Cambria Math"/>
                          <a:ea typeface="Cambria Math"/>
                        </a:rPr>
                        <m:t>𝑍</m:t>
                      </m:r>
                    </m:oMath>
                  </m:oMathPara>
                </a14:m>
              </mc:Choice>
              <mc:Fallback/>
            </mc:AlternateContent>
            <a:endParaRPr lang="de-DE" sz="1700"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Ursprüngliche Masterclass aus 1997 von Terry Wyatt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1700"/>
              <a:t>Ca. 620 Events in Strahlrichtung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1700"/>
              <a:t>Klassifizierung nach Zerfallskanälen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Bestimmung der Verzweigungsverhältnisse</a:t>
            </a:r>
            <a:endParaRPr lang="de-DE" sz="1700"/>
          </a:p>
        </p:txBody>
      </p:sp>
      <p:pic>
        <p:nvPicPr>
          <p:cNvPr id="2" name="Grafik 1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6629400" y="1371600"/>
            <a:ext cx="4191000" cy="411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2</a:t>
            </a:fld>
            <a:endParaRPr lang="de-DE"/>
          </a:p>
        </p:txBody>
      </p:sp>
      <p:sp>
        <p:nvSpPr>
          <p:cNvPr id="8" name="Textfeld 7" hidden="0"/>
          <p:cNvSpPr txBox="1"/>
          <p:nvPr isPhoto="0" userDrawn="0"/>
        </p:nvSpPr>
        <p:spPr bwMode="auto">
          <a:xfrm>
            <a:off x="3535680" y="233123"/>
            <a:ext cx="43977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3600" b="1">
                <a:latin typeface="Meta Offc Pro"/>
              </a:rPr>
              <a:t>Zerfall des Z-Bosons!</a:t>
            </a:r>
            <a:endParaRPr/>
          </a:p>
        </p:txBody>
      </p:sp>
      <p:pic>
        <p:nvPicPr>
          <p:cNvPr id="10" name="Grafik 9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9195192" y="1217924"/>
            <a:ext cx="2408759" cy="2416910"/>
          </a:xfrm>
          <a:prstGeom prst="rect">
            <a:avLst/>
          </a:prstGeom>
        </p:spPr>
      </p:pic>
      <p:pic>
        <p:nvPicPr>
          <p:cNvPr id="11" name="Grafik 10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753171" y="3664446"/>
            <a:ext cx="2429753" cy="2454631"/>
          </a:xfrm>
          <a:prstGeom prst="rect">
            <a:avLst/>
          </a:prstGeom>
        </p:spPr>
      </p:pic>
      <p:pic>
        <p:nvPicPr>
          <p:cNvPr id="12" name="Grafik 11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9195192" y="3634834"/>
            <a:ext cx="2421007" cy="2416911"/>
          </a:xfrm>
          <a:prstGeom prst="rect">
            <a:avLst/>
          </a:prstGeom>
        </p:spPr>
      </p:pic>
      <p:pic>
        <p:nvPicPr>
          <p:cNvPr id="13" name="Grafik 12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757371" y="1254211"/>
            <a:ext cx="2425553" cy="2413304"/>
          </a:xfrm>
          <a:prstGeom prst="rect">
            <a:avLst/>
          </a:prstGeom>
        </p:spPr>
      </p:pic>
      <p:sp>
        <p:nvSpPr>
          <p:cNvPr id="14" name="Textfeld 13" hidden="0"/>
          <p:cNvSpPr txBox="1"/>
          <p:nvPr isPhoto="0" userDrawn="0"/>
        </p:nvSpPr>
        <p:spPr bwMode="auto">
          <a:xfrm>
            <a:off x="3337528" y="4446579"/>
            <a:ext cx="1166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/>
              <a:t>Quarks ca. 88%</a:t>
            </a:r>
            <a:endParaRPr/>
          </a:p>
          <a:p>
            <a:pPr algn="ctr">
              <a:defRPr/>
            </a:pPr>
            <a:endParaRPr lang="de-DE"/>
          </a:p>
        </p:txBody>
      </p:sp>
      <p:sp>
        <p:nvSpPr>
          <p:cNvPr id="15" name="Textfeld 14" hidden="0"/>
          <p:cNvSpPr txBox="1"/>
          <p:nvPr isPhoto="0" userDrawn="0"/>
        </p:nvSpPr>
        <p:spPr bwMode="auto">
          <a:xfrm>
            <a:off x="7739624" y="1999198"/>
            <a:ext cx="1031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>
                      <m:jc m:val="centerGroup"/>
                    </m:oMathParaPr>
                    <m:oMath>
                      <m:sSup>
                        <m:sSupPr>
                          <m:ctrlPr>
                            <a:rPr lang="de-DE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lang="de-DE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m:rPr/>
                            <a:rPr lang="de-DE" i="1">
                              <a:latin typeface="Cambria Math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de-DE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lang="de-DE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m:rPr/>
                            <a:rPr lang="de-DE" i="1">
                              <a:latin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</mc:Choice>
              <mc:Fallback/>
            </mc:AlternateContent>
            <a:endParaRPr lang="de-DE"/>
          </a:p>
          <a:p>
            <a:pPr algn="ctr">
              <a:defRPr/>
            </a:pPr>
            <a:r>
              <a:rPr lang="de-DE"/>
              <a:t>ca. 4%</a:t>
            </a:r>
            <a:endParaRPr/>
          </a:p>
        </p:txBody>
      </p:sp>
      <p:sp>
        <p:nvSpPr>
          <p:cNvPr id="16" name="Textfeld 15" hidden="0"/>
          <p:cNvSpPr txBox="1"/>
          <p:nvPr isPhoto="0" userDrawn="0"/>
        </p:nvSpPr>
        <p:spPr bwMode="auto">
          <a:xfrm>
            <a:off x="7739624" y="4434650"/>
            <a:ext cx="1031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>
                      <m:jc m:val="centerGroup"/>
                    </m:oMathParaPr>
                    <m:oMath>
                      <m:sSup>
                        <m:sSupPr>
                          <m:ctrlPr>
                            <a:rPr lang="de-DE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lang="de-DE" i="1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p>
                          <m:r>
                            <m:rPr/>
                            <a:rPr lang="de-DE" i="1">
                              <a:latin typeface="Cambria Math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de-DE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lang="de-DE" i="1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p>
                          <m:r>
                            <m:rPr/>
                            <a:rPr lang="de-DE" i="1">
                              <a:latin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</mc:Choice>
              <mc:Fallback/>
            </mc:AlternateContent>
            <a:endParaRPr lang="de-DE"/>
          </a:p>
          <a:p>
            <a:pPr algn="ctr">
              <a:defRPr/>
            </a:pPr>
            <a:r>
              <a:rPr lang="de-DE"/>
              <a:t>ca. 4%</a:t>
            </a:r>
            <a:endParaRPr/>
          </a:p>
        </p:txBody>
      </p:sp>
      <p:sp>
        <p:nvSpPr>
          <p:cNvPr id="17" name="Textfeld 16" hidden="0"/>
          <p:cNvSpPr txBox="1"/>
          <p:nvPr isPhoto="0" userDrawn="0"/>
        </p:nvSpPr>
        <p:spPr bwMode="auto">
          <a:xfrm>
            <a:off x="3337528" y="1957679"/>
            <a:ext cx="1166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>
                      <m:jc m:val="centerGroup"/>
                    </m:oMathParaPr>
                    <m:oMath>
                      <m:sSup>
                        <m:sSupPr>
                          <m:ctrlPr>
                            <a:rPr lang="de-DE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lang="de-DE" i="1">
                              <a:latin typeface="Cambria Math"/>
                              <a:ea typeface="Cambria Math"/>
                            </a:rPr>
                            <m:t>𝜏</m:t>
                          </m:r>
                        </m:e>
                        <m:sup>
                          <m:r>
                            <m:rPr/>
                            <a:rPr lang="de-DE" i="1">
                              <a:latin typeface="Cambria Math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de-DE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lang="de-DE" i="1">
                              <a:latin typeface="Cambria Math"/>
                              <a:ea typeface="Cambria Math"/>
                            </a:rPr>
                            <m:t>𝜏</m:t>
                          </m:r>
                        </m:e>
                        <m:sup>
                          <m:r>
                            <m:rPr/>
                            <a:rPr lang="de-DE" i="1">
                              <a:latin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</mc:Choice>
              <mc:Fallback/>
            </mc:AlternateContent>
            <a:endParaRPr lang="de-DE"/>
          </a:p>
          <a:p>
            <a:pPr algn="ctr">
              <a:defRPr/>
            </a:pPr>
            <a:r>
              <a:rPr lang="de-DE"/>
              <a:t>ca. 4%</a:t>
            </a:r>
            <a:endParaRPr/>
          </a:p>
          <a:p>
            <a:pPr algn="ctr">
              <a:defRPr/>
            </a:pPr>
            <a:endParaRPr lang="de-DE"/>
          </a:p>
        </p:txBody>
      </p:sp>
      <p:sp>
        <p:nvSpPr>
          <p:cNvPr id="19" name="TextBox 1" hidden="0"/>
          <p:cNvSpPr txBox="1"/>
          <p:nvPr isPhoto="0" userDrawn="0"/>
        </p:nvSpPr>
        <p:spPr bwMode="auto">
          <a:xfrm>
            <a:off x="4369810" y="3186146"/>
            <a:ext cx="3894612" cy="1015663"/>
          </a:xfrm>
          <a:prstGeom prst="rect">
            <a:avLst/>
          </a:prstGeom>
          <a:noFill/>
          <a:ln w="19050">
            <a:solidFill>
              <a:srgbClr val="31B0DA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2000" b="1"/>
              <a:t>Idee: Klassifizierung der Events mit maschinellem Lernen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20</a:t>
            </a:fld>
            <a:endParaRPr lang="de-DE"/>
          </a:p>
        </p:txBody>
      </p:sp>
      <p:sp>
        <p:nvSpPr>
          <p:cNvPr id="8" name="Textfeld 7" hidden="0"/>
          <p:cNvSpPr txBox="1"/>
          <p:nvPr isPhoto="0" userDrawn="0"/>
        </p:nvSpPr>
        <p:spPr bwMode="auto">
          <a:xfrm>
            <a:off x="3535680" y="233123"/>
            <a:ext cx="45672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3600" b="1">
                <a:latin typeface="Meta Offc Pro"/>
              </a:rPr>
              <a:t>Das OPAL-Experiment</a:t>
            </a:r>
            <a:endParaRPr/>
          </a:p>
        </p:txBody>
      </p:sp>
      <p:pic>
        <p:nvPicPr>
          <p:cNvPr id="10" name="Grafik 33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7469130" y="1412776"/>
            <a:ext cx="4374871" cy="4352777"/>
          </a:xfrm>
          <a:prstGeom prst="rect">
            <a:avLst/>
          </a:prstGeom>
        </p:spPr>
      </p:pic>
      <p:grpSp>
        <p:nvGrpSpPr>
          <p:cNvPr id="11" name="Group 3" hidden="0"/>
          <p:cNvGrpSpPr/>
          <p:nvPr isPhoto="0" userDrawn="0"/>
        </p:nvGrpSpPr>
        <p:grpSpPr bwMode="auto">
          <a:xfrm>
            <a:off x="4302150" y="1942570"/>
            <a:ext cx="5045957" cy="3007813"/>
            <a:chOff x="4302150" y="1942570"/>
            <a:chExt cx="5045957" cy="3007813"/>
          </a:xfrm>
        </p:grpSpPr>
        <p:sp>
          <p:nvSpPr>
            <p:cNvPr id="12" name="Textfeld 1" hidden="0"/>
            <p:cNvSpPr txBox="1"/>
            <p:nvPr isPhoto="0" userDrawn="0"/>
          </p:nvSpPr>
          <p:spPr bwMode="auto">
            <a:xfrm>
              <a:off x="4307547" y="1942570"/>
              <a:ext cx="1794803" cy="369332"/>
            </a:xfrm>
            <a:prstGeom prst="rect">
              <a:avLst/>
            </a:prstGeom>
            <a:noFill/>
            <a:ln w="19050">
              <a:solidFill>
                <a:srgbClr val="31B0DA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/>
                <a:t>Spurkammer</a:t>
              </a:r>
              <a:endParaRPr/>
            </a:p>
          </p:txBody>
        </p:sp>
        <p:cxnSp>
          <p:nvCxnSpPr>
            <p:cNvPr id="13" name="Gerade Verbindung mit Pfeil 3" hidden="0"/>
            <p:cNvCxnSpPr>
              <a:cxnSpLocks/>
              <a:stCxn id="12" idx="3"/>
            </p:cNvCxnSpPr>
            <p:nvPr isPhoto="0" userDrawn="0"/>
          </p:nvCxnSpPr>
          <p:spPr bwMode="auto">
            <a:xfrm>
              <a:off x="6102350" y="2127236"/>
              <a:ext cx="3245757" cy="1800724"/>
            </a:xfrm>
            <a:prstGeom prst="straightConnector1">
              <a:avLst/>
            </a:prstGeom>
            <a:ln w="19050">
              <a:solidFill>
                <a:srgbClr val="31B0DA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4" name="Textfeld 5" hidden="0"/>
            <p:cNvSpPr txBox="1"/>
            <p:nvPr isPhoto="0" userDrawn="0"/>
          </p:nvSpPr>
          <p:spPr bwMode="auto">
            <a:xfrm>
              <a:off x="4302151" y="2635731"/>
              <a:ext cx="2592288" cy="646331"/>
            </a:xfrm>
            <a:prstGeom prst="rect">
              <a:avLst/>
            </a:prstGeom>
            <a:noFill/>
            <a:ln w="19050">
              <a:solidFill>
                <a:srgbClr val="31B0DA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/>
                <a:t>Elektromagnetisches</a:t>
              </a:r>
              <a:endParaRPr lang="en-GB"/>
            </a:p>
            <a:p>
              <a:pPr>
                <a:defRPr/>
              </a:pPr>
              <a:r>
                <a:rPr lang="en-GB"/>
                <a:t>Kalorimeter</a:t>
              </a:r>
              <a:endParaRPr lang="en-GB"/>
            </a:p>
          </p:txBody>
        </p:sp>
        <p:cxnSp>
          <p:nvCxnSpPr>
            <p:cNvPr id="15" name="Gerade Verbindung mit Pfeil 9" hidden="0"/>
            <p:cNvCxnSpPr>
              <a:cxnSpLocks/>
              <a:stCxn id="14" idx="3"/>
            </p:cNvCxnSpPr>
            <p:nvPr isPhoto="0" userDrawn="0"/>
          </p:nvCxnSpPr>
          <p:spPr bwMode="auto">
            <a:xfrm>
              <a:off x="6894439" y="2958896"/>
              <a:ext cx="2088231" cy="1298599"/>
            </a:xfrm>
            <a:prstGeom prst="straightConnector1">
              <a:avLst/>
            </a:prstGeom>
            <a:ln w="19050">
              <a:solidFill>
                <a:srgbClr val="31B0D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feld 18" hidden="0"/>
            <p:cNvSpPr txBox="1"/>
            <p:nvPr isPhoto="0" userDrawn="0"/>
          </p:nvSpPr>
          <p:spPr bwMode="auto">
            <a:xfrm>
              <a:off x="4302150" y="3604794"/>
              <a:ext cx="1794803" cy="646331"/>
            </a:xfrm>
            <a:prstGeom prst="rect">
              <a:avLst/>
            </a:prstGeom>
            <a:noFill/>
            <a:ln w="19050">
              <a:solidFill>
                <a:srgbClr val="31B0DA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/>
                <a:t>Hadronisches</a:t>
              </a:r>
              <a:endParaRPr lang="en-GB"/>
            </a:p>
            <a:p>
              <a:pPr>
                <a:defRPr/>
              </a:pPr>
              <a:r>
                <a:rPr lang="en-GB"/>
                <a:t>Kalorimeter</a:t>
              </a:r>
              <a:endParaRPr lang="en-GB"/>
            </a:p>
          </p:txBody>
        </p:sp>
        <p:sp>
          <p:nvSpPr>
            <p:cNvPr id="17" name="Textfeld 19" hidden="0"/>
            <p:cNvSpPr txBox="1"/>
            <p:nvPr isPhoto="0" userDrawn="0"/>
          </p:nvSpPr>
          <p:spPr bwMode="auto">
            <a:xfrm>
              <a:off x="4307547" y="4581051"/>
              <a:ext cx="2075414" cy="369332"/>
            </a:xfrm>
            <a:prstGeom prst="rect">
              <a:avLst/>
            </a:prstGeom>
            <a:noFill/>
            <a:ln w="19050">
              <a:solidFill>
                <a:srgbClr val="31B0DA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/>
                <a:t>Myonendetektor</a:t>
              </a:r>
              <a:endParaRPr lang="en-GB"/>
            </a:p>
          </p:txBody>
        </p:sp>
        <p:cxnSp>
          <p:nvCxnSpPr>
            <p:cNvPr id="18" name="Gerade Verbindung mit Pfeil 25" hidden="0"/>
            <p:cNvCxnSpPr>
              <a:cxnSpLocks/>
              <a:stCxn id="16" idx="3"/>
            </p:cNvCxnSpPr>
            <p:nvPr isPhoto="0" userDrawn="0"/>
          </p:nvCxnSpPr>
          <p:spPr bwMode="auto">
            <a:xfrm>
              <a:off x="6096953" y="3927960"/>
              <a:ext cx="2687047" cy="555944"/>
            </a:xfrm>
            <a:prstGeom prst="straightConnector1">
              <a:avLst/>
            </a:prstGeom>
            <a:ln w="19050">
              <a:solidFill>
                <a:srgbClr val="31B0DA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Gerade Verbindung mit Pfeil 26" hidden="0"/>
            <p:cNvCxnSpPr>
              <a:cxnSpLocks/>
              <a:stCxn id="17" idx="3"/>
            </p:cNvCxnSpPr>
            <p:nvPr isPhoto="0" userDrawn="0"/>
          </p:nvCxnSpPr>
          <p:spPr bwMode="auto">
            <a:xfrm>
              <a:off x="6382961" y="4765717"/>
              <a:ext cx="1951637" cy="84633"/>
            </a:xfrm>
            <a:prstGeom prst="straightConnector1">
              <a:avLst/>
            </a:prstGeom>
            <a:ln w="19050">
              <a:solidFill>
                <a:srgbClr val="31B0DA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0" name="Content Placeholder 2" hidden="0"/>
          <p:cNvSpPr txBox="1"/>
          <p:nvPr isPhoto="0" userDrawn="0"/>
        </p:nvSpPr>
        <p:spPr bwMode="auto">
          <a:xfrm>
            <a:off x="347999" y="1942570"/>
            <a:ext cx="3509739" cy="34575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>
              <a:lnSpc>
                <a:spcPct val="108000"/>
              </a:lnSpc>
              <a:spcBef>
                <a:spcPts val="700"/>
              </a:spcBef>
              <a:spcAft>
                <a:spcPts val="0"/>
              </a:spcAft>
              <a:buFont typeface="Arial"/>
              <a:buNone/>
              <a:defRPr lang="de-DE" sz="1700" b="0" i="0" u="none" strike="noStrike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000" indent="-144000" algn="l" defTabSz="914377">
              <a:lnSpc>
                <a:spcPct val="108000"/>
              </a:lnSpc>
              <a:spcBef>
                <a:spcPts val="700"/>
              </a:spcBef>
              <a:spcAft>
                <a:spcPts val="0"/>
              </a:spcAft>
              <a:buFont typeface="Meta Offc Pro"/>
              <a:buChar char="-"/>
              <a:defRPr sz="17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144000" algn="l" defTabSz="914377">
              <a:lnSpc>
                <a:spcPct val="108000"/>
              </a:lnSpc>
              <a:spcBef>
                <a:spcPts val="700"/>
              </a:spcBef>
              <a:spcAft>
                <a:spcPts val="0"/>
              </a:spcAft>
              <a:buFont typeface="Meta Offc Pro"/>
              <a:buChar char="-"/>
              <a:defRPr sz="17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4000" indent="-144000" algn="l" defTabSz="914377">
              <a:lnSpc>
                <a:spcPct val="108000"/>
              </a:lnSpc>
              <a:spcBef>
                <a:spcPts val="700"/>
              </a:spcBef>
              <a:spcAft>
                <a:spcPts val="0"/>
              </a:spcAft>
              <a:buFont typeface="Meta Offc Pro"/>
              <a:buChar char="-"/>
              <a:defRPr sz="17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4000" indent="-144000" algn="l" defTabSz="914377">
              <a:lnSpc>
                <a:spcPct val="108000"/>
              </a:lnSpc>
              <a:spcBef>
                <a:spcPts val="700"/>
              </a:spcBef>
              <a:spcAft>
                <a:spcPts val="0"/>
              </a:spcAft>
              <a:buFont typeface="Meta Offc Pro"/>
              <a:buChar char="-"/>
              <a:defRPr sz="17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64000" indent="-144000" algn="l" defTabSz="914377">
              <a:lnSpc>
                <a:spcPct val="108000"/>
              </a:lnSpc>
              <a:spcBef>
                <a:spcPts val="700"/>
              </a:spcBef>
              <a:spcAft>
                <a:spcPts val="0"/>
              </a:spcAft>
              <a:buFont typeface="Meta Offc Pro"/>
              <a:buChar char="-"/>
              <a:defRPr sz="17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64000" indent="-144000" algn="l" defTabSz="914377">
              <a:lnSpc>
                <a:spcPct val="108000"/>
              </a:lnSpc>
              <a:spcBef>
                <a:spcPts val="700"/>
              </a:spcBef>
              <a:spcAft>
                <a:spcPts val="0"/>
              </a:spcAft>
              <a:buFont typeface="Meta Offc Pro"/>
              <a:buChar char="-"/>
              <a:defRPr sz="17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64000" indent="-144000" algn="l" defTabSz="914377">
              <a:lnSpc>
                <a:spcPct val="108000"/>
              </a:lnSpc>
              <a:spcBef>
                <a:spcPts val="700"/>
              </a:spcBef>
              <a:spcAft>
                <a:spcPts val="0"/>
              </a:spcAft>
              <a:buFont typeface="Meta Offc Pro"/>
              <a:buChar char="-"/>
              <a:defRPr sz="17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64000" indent="-144000" algn="l" defTabSz="914377">
              <a:lnSpc>
                <a:spcPct val="108000"/>
              </a:lnSpc>
              <a:spcBef>
                <a:spcPts val="700"/>
              </a:spcBef>
              <a:spcAft>
                <a:spcPts val="0"/>
              </a:spcAft>
              <a:buFont typeface="Meta Offc Pro"/>
              <a:buChar char="-"/>
              <a:defRPr sz="17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/>
              <a:buChar char="•"/>
              <a:defRPr/>
            </a:pPr>
            <a:r>
              <a:rPr lang="en-GB"/>
              <a:t>„Omni Purpose Apparatus at LEP” (1989-2000)</a:t>
            </a:r>
            <a:endParaRPr lang="de-DE" sz="1700"/>
          </a:p>
          <a:p>
            <a:pPr marL="285750" indent="-285750">
              <a:buFont typeface="Arial"/>
              <a:buChar char="•"/>
              <a:defRPr/>
            </a:pPr>
            <a:r>
              <a:rPr lang="de-DE" sz="1700"/>
              <a:t>Nur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sSup>
                        <m:sSupPr>
                          <m:ctrlPr>
                            <a:rPr lang="de-DE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lang="de-DE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m:rPr/>
                            <a:rPr lang="de-DE" i="1">
                              <a:latin typeface="Cambria Math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de-DE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lang="de-DE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m:rPr/>
                            <a:rPr lang="de-DE" i="1">
                              <a:latin typeface="Cambria Math"/>
                            </a:rPr>
                            <m:t>−</m:t>
                          </m:r>
                        </m:sup>
                      </m:sSup>
                      <m:r>
                        <m:rPr/>
                        <a:rPr lang="de-DE" i="1">
                          <a:latin typeface="Cambria Math"/>
                          <a:ea typeface="Cambria Math"/>
                        </a:rPr>
                        <m:t>→</m:t>
                      </m:r>
                      <m:r>
                        <m:rPr/>
                        <a:rPr lang="de-DE" b="0" i="1">
                          <a:latin typeface="Cambria Math"/>
                          <a:ea typeface="Cambria Math"/>
                        </a:rPr>
                        <m:t>𝑍</m:t>
                      </m:r>
                    </m:oMath>
                  </m:oMathPara>
                </a14:m>
              </mc:Choice>
              <mc:Fallback/>
            </mc:AlternateContent>
            <a:endParaRPr lang="de-DE" sz="1700"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Ursprüngliche Masterclass aus 1997 von Terry Wyatt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1700"/>
              <a:t>Ca. 620 Events in Strahlrichtung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1700"/>
              <a:t>Klassifizierung nach Zerfallskanälen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Bestimmung der Verzweigungsverhältnisse</a:t>
            </a:r>
            <a:endParaRPr lang="de-DE" sz="17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21</a:t>
            </a:fld>
            <a:endParaRPr lang="de-DE"/>
          </a:p>
        </p:txBody>
      </p:sp>
      <p:sp>
        <p:nvSpPr>
          <p:cNvPr id="8" name="Textfeld 7" hidden="0"/>
          <p:cNvSpPr txBox="1"/>
          <p:nvPr isPhoto="0" userDrawn="0"/>
        </p:nvSpPr>
        <p:spPr bwMode="auto">
          <a:xfrm>
            <a:off x="3535680" y="233123"/>
            <a:ext cx="43977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3600" b="1">
                <a:latin typeface="Meta Offc Pro"/>
              </a:rPr>
              <a:t>Zerfall des Z-Bosons!</a:t>
            </a:r>
            <a:endParaRPr/>
          </a:p>
        </p:txBody>
      </p:sp>
      <p:pic>
        <p:nvPicPr>
          <p:cNvPr id="10" name="Grafik 9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9195192" y="1217924"/>
            <a:ext cx="2408759" cy="2416910"/>
          </a:xfrm>
          <a:prstGeom prst="rect">
            <a:avLst/>
          </a:prstGeom>
        </p:spPr>
      </p:pic>
      <p:pic>
        <p:nvPicPr>
          <p:cNvPr id="11" name="Grafik 10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753171" y="3664446"/>
            <a:ext cx="2429753" cy="2454631"/>
          </a:xfrm>
          <a:prstGeom prst="rect">
            <a:avLst/>
          </a:prstGeom>
        </p:spPr>
      </p:pic>
      <p:pic>
        <p:nvPicPr>
          <p:cNvPr id="12" name="Grafik 11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9195192" y="3634834"/>
            <a:ext cx="2421007" cy="2416911"/>
          </a:xfrm>
          <a:prstGeom prst="rect">
            <a:avLst/>
          </a:prstGeom>
        </p:spPr>
      </p:pic>
      <p:pic>
        <p:nvPicPr>
          <p:cNvPr id="13" name="Grafik 12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757371" y="1254211"/>
            <a:ext cx="2425553" cy="2413304"/>
          </a:xfrm>
          <a:prstGeom prst="rect">
            <a:avLst/>
          </a:prstGeom>
        </p:spPr>
      </p:pic>
      <p:sp>
        <p:nvSpPr>
          <p:cNvPr id="14" name="Textfeld 13" hidden="0"/>
          <p:cNvSpPr txBox="1"/>
          <p:nvPr isPhoto="0" userDrawn="0"/>
        </p:nvSpPr>
        <p:spPr bwMode="auto">
          <a:xfrm>
            <a:off x="3337528" y="4446579"/>
            <a:ext cx="1166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/>
              <a:t>Quarks ca. 88%</a:t>
            </a:r>
            <a:endParaRPr/>
          </a:p>
          <a:p>
            <a:pPr algn="ctr">
              <a:defRPr/>
            </a:pPr>
            <a:endParaRPr lang="de-DE"/>
          </a:p>
        </p:txBody>
      </p:sp>
      <p:sp>
        <p:nvSpPr>
          <p:cNvPr id="15" name="Textfeld 14" hidden="0"/>
          <p:cNvSpPr txBox="1"/>
          <p:nvPr isPhoto="0" userDrawn="0"/>
        </p:nvSpPr>
        <p:spPr bwMode="auto">
          <a:xfrm>
            <a:off x="7739624" y="1999198"/>
            <a:ext cx="1031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>
                      <m:jc m:val="centerGroup"/>
                    </m:oMathParaPr>
                    <m:oMath>
                      <m:sSup>
                        <m:sSupPr>
                          <m:ctrlPr>
                            <a:rPr lang="de-DE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lang="de-DE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m:rPr/>
                            <a:rPr lang="de-DE" i="1">
                              <a:latin typeface="Cambria Math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de-DE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lang="de-DE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m:rPr/>
                            <a:rPr lang="de-DE" i="1">
                              <a:latin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</mc:Choice>
              <mc:Fallback/>
            </mc:AlternateContent>
            <a:endParaRPr lang="de-DE"/>
          </a:p>
          <a:p>
            <a:pPr algn="ctr">
              <a:defRPr/>
            </a:pPr>
            <a:r>
              <a:rPr lang="de-DE"/>
              <a:t>ca. 4%</a:t>
            </a:r>
            <a:endParaRPr/>
          </a:p>
        </p:txBody>
      </p:sp>
      <p:sp>
        <p:nvSpPr>
          <p:cNvPr id="16" name="Textfeld 15" hidden="0"/>
          <p:cNvSpPr txBox="1"/>
          <p:nvPr isPhoto="0" userDrawn="0"/>
        </p:nvSpPr>
        <p:spPr bwMode="auto">
          <a:xfrm>
            <a:off x="7739624" y="4434650"/>
            <a:ext cx="1031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>
                      <m:jc m:val="centerGroup"/>
                    </m:oMathParaPr>
                    <m:oMath>
                      <m:sSup>
                        <m:sSupPr>
                          <m:ctrlPr>
                            <a:rPr lang="de-DE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lang="de-DE" i="1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p>
                          <m:r>
                            <m:rPr/>
                            <a:rPr lang="de-DE" i="1">
                              <a:latin typeface="Cambria Math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de-DE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lang="de-DE" i="1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p>
                          <m:r>
                            <m:rPr/>
                            <a:rPr lang="de-DE" i="1">
                              <a:latin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</mc:Choice>
              <mc:Fallback/>
            </mc:AlternateContent>
            <a:endParaRPr lang="de-DE"/>
          </a:p>
          <a:p>
            <a:pPr algn="ctr">
              <a:defRPr/>
            </a:pPr>
            <a:r>
              <a:rPr lang="de-DE"/>
              <a:t>ca. 4%</a:t>
            </a:r>
            <a:endParaRPr/>
          </a:p>
        </p:txBody>
      </p:sp>
      <p:sp>
        <p:nvSpPr>
          <p:cNvPr id="17" name="Textfeld 16" hidden="0"/>
          <p:cNvSpPr txBox="1"/>
          <p:nvPr isPhoto="0" userDrawn="0"/>
        </p:nvSpPr>
        <p:spPr bwMode="auto">
          <a:xfrm>
            <a:off x="3337528" y="1957679"/>
            <a:ext cx="1166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>
                      <m:jc m:val="centerGroup"/>
                    </m:oMathParaPr>
                    <m:oMath>
                      <m:sSup>
                        <m:sSupPr>
                          <m:ctrlPr>
                            <a:rPr lang="de-DE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lang="de-DE" i="1">
                              <a:latin typeface="Cambria Math"/>
                              <a:ea typeface="Cambria Math"/>
                            </a:rPr>
                            <m:t>𝜏</m:t>
                          </m:r>
                        </m:e>
                        <m:sup>
                          <m:r>
                            <m:rPr/>
                            <a:rPr lang="de-DE" i="1">
                              <a:latin typeface="Cambria Math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de-DE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lang="de-DE" i="1">
                              <a:latin typeface="Cambria Math"/>
                              <a:ea typeface="Cambria Math"/>
                            </a:rPr>
                            <m:t>𝜏</m:t>
                          </m:r>
                        </m:e>
                        <m:sup>
                          <m:r>
                            <m:rPr/>
                            <a:rPr lang="de-DE" i="1">
                              <a:latin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</mc:Choice>
              <mc:Fallback/>
            </mc:AlternateContent>
            <a:endParaRPr lang="de-DE"/>
          </a:p>
          <a:p>
            <a:pPr algn="ctr">
              <a:defRPr/>
            </a:pPr>
            <a:r>
              <a:rPr lang="de-DE"/>
              <a:t>ca. 4%</a:t>
            </a:r>
            <a:endParaRPr/>
          </a:p>
          <a:p>
            <a:pPr algn="ctr">
              <a:defRPr/>
            </a:pPr>
            <a:endParaRPr lang="de-DE"/>
          </a:p>
        </p:txBody>
      </p:sp>
      <p:sp>
        <p:nvSpPr>
          <p:cNvPr id="19" name="TextBox 1" hidden="0"/>
          <p:cNvSpPr txBox="1"/>
          <p:nvPr isPhoto="0" userDrawn="0"/>
        </p:nvSpPr>
        <p:spPr bwMode="auto">
          <a:xfrm>
            <a:off x="4369810" y="3186146"/>
            <a:ext cx="3894612" cy="1015663"/>
          </a:xfrm>
          <a:prstGeom prst="rect">
            <a:avLst/>
          </a:prstGeom>
          <a:noFill/>
          <a:ln w="19050">
            <a:solidFill>
              <a:srgbClr val="31B0DA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2000" b="1"/>
              <a:t>Idee: Klassifizierung der Events mit maschinellem Lernen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22</a:t>
            </a:fld>
            <a:endParaRPr lang="de-DE"/>
          </a:p>
        </p:txBody>
      </p:sp>
      <p:sp>
        <p:nvSpPr>
          <p:cNvPr id="8" name="Textfeld 7" hidden="0"/>
          <p:cNvSpPr txBox="1"/>
          <p:nvPr isPhoto="0" userDrawn="0"/>
        </p:nvSpPr>
        <p:spPr bwMode="auto">
          <a:xfrm>
            <a:off x="3535680" y="233123"/>
            <a:ext cx="4267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3600" b="1">
                <a:latin typeface="Meta Offc Pro"/>
              </a:rPr>
              <a:t>Selbst ausprobieren</a:t>
            </a:r>
            <a:endParaRPr/>
          </a:p>
        </p:txBody>
      </p:sp>
      <p:sp>
        <p:nvSpPr>
          <p:cNvPr id="2" name="Inhaltsplatzhalt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940209" y="1393181"/>
            <a:ext cx="10311582" cy="4351338"/>
          </a:xfrm>
        </p:spPr>
        <p:txBody>
          <a:bodyPr/>
          <a:lstStyle/>
          <a:p>
            <a:pPr>
              <a:defRPr/>
            </a:pPr>
            <a:r>
              <a:rPr lang="de-DE"/>
              <a:t>Versucht euch selber an einer Spuranalyse! Bearbeitet dazu die Aufgabe auf der Website </a:t>
            </a:r>
            <a:r>
              <a:rPr lang="de-DE" u="sng">
                <a:hlinkClick r:id="rId2" tooltip="https://online.schule.physik.uni-mainz.de/teilchenspiele/spurenanalyse/"/>
              </a:rPr>
              <a:t>https://online.schule.physik.uni-mainz.de/teilchenspiele/spurenanalyse/</a:t>
            </a:r>
            <a:endParaRPr lang="de-DE"/>
          </a:p>
          <a:p>
            <a:pPr>
              <a:defRPr/>
            </a:pPr>
            <a:endParaRPr lang="de-DE"/>
          </a:p>
          <a:p>
            <a:pPr>
              <a:defRPr/>
            </a:pPr>
            <a:endParaRPr lang="de-DE"/>
          </a:p>
          <a:p>
            <a:pPr>
              <a:defRPr/>
            </a:pPr>
            <a:endParaRPr lang="de-DE"/>
          </a:p>
        </p:txBody>
      </p:sp>
      <p:pic>
        <p:nvPicPr>
          <p:cNvPr id="3" name="Grafik 2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940209" y="2914297"/>
            <a:ext cx="2527889" cy="2527889"/>
          </a:xfrm>
          <a:prstGeom prst="rect">
            <a:avLst/>
          </a:prstGeom>
        </p:spPr>
      </p:pic>
      <p:pic>
        <p:nvPicPr>
          <p:cNvPr id="4" name="Grafik 3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rot="596264">
            <a:off x="7439409" y="2649884"/>
            <a:ext cx="2984204" cy="27317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23</a:t>
            </a:fld>
            <a:endParaRPr lang="de-DE"/>
          </a:p>
        </p:txBody>
      </p:sp>
      <p:sp>
        <p:nvSpPr>
          <p:cNvPr id="8" name="Textfeld 7" hidden="0"/>
          <p:cNvSpPr txBox="1"/>
          <p:nvPr isPhoto="0" userDrawn="0"/>
        </p:nvSpPr>
        <p:spPr bwMode="auto">
          <a:xfrm>
            <a:off x="3535680" y="233123"/>
            <a:ext cx="3130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3600" b="1">
                <a:latin typeface="Meta Offc Pro"/>
              </a:rPr>
              <a:t>KIs, ML und DL</a:t>
            </a:r>
            <a:endParaRPr/>
          </a:p>
        </p:txBody>
      </p:sp>
      <p:sp>
        <p:nvSpPr>
          <p:cNvPr id="11" name="Google Shape;1395;p102" hidden="0"/>
          <p:cNvSpPr txBox="1">
            <a:spLocks noGrp="1"/>
          </p:cNvSpPr>
          <p:nvPr isPhoto="0" userDrawn="0"/>
        </p:nvSpPr>
        <p:spPr bwMode="auto">
          <a:xfrm>
            <a:off x="6080391" y="4108728"/>
            <a:ext cx="3806400" cy="1130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CDC400"/>
              </a:buClr>
              <a:buSzPts val="1400"/>
              <a:buFont typeface="Arial"/>
              <a:buChar char="•"/>
              <a:defRPr sz="2100" b="0" i="0" u="none" strike="noStrike" cap="none">
                <a:solidFill>
                  <a:srgbClr val="003477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3477"/>
              </a:buClr>
              <a:buSzPts val="1400"/>
              <a:buFont typeface="Arial"/>
              <a:buChar char="•"/>
              <a:defRPr sz="1800" b="0" i="0" u="none" strike="noStrike" cap="none">
                <a:solidFill>
                  <a:srgbClr val="003477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3477"/>
              </a:buClr>
              <a:buSzPts val="1400"/>
              <a:buFont typeface="Arial"/>
              <a:buChar char="•"/>
              <a:defRPr sz="1500" b="0" i="0" u="none" strike="noStrike" cap="none">
                <a:solidFill>
                  <a:srgbClr val="003477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3477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3477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3477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3477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457200" lvl="0" indent="-317500" algn="l"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pPr>
            <a:r>
              <a:rPr lang="de-DE">
                <a:solidFill>
                  <a:schemeClr val="tx1"/>
                </a:solidFill>
              </a:rPr>
              <a:t>Komplexe Mustererkennung, deren Funktionsweise kaum nachvollziehbar ist</a:t>
            </a:r>
            <a:endParaRPr/>
          </a:p>
        </p:txBody>
      </p:sp>
      <p:sp>
        <p:nvSpPr>
          <p:cNvPr id="12" name="Google Shape;1395;p102" hidden="0"/>
          <p:cNvSpPr txBox="1">
            <a:spLocks noGrp="1"/>
          </p:cNvSpPr>
          <p:nvPr isPhoto="0" userDrawn="0"/>
        </p:nvSpPr>
        <p:spPr bwMode="auto">
          <a:xfrm>
            <a:off x="6080391" y="3001471"/>
            <a:ext cx="3806400" cy="1130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CDC400"/>
              </a:buClr>
              <a:buSzPts val="1400"/>
              <a:buFont typeface="Arial"/>
              <a:buChar char="•"/>
              <a:defRPr sz="2100" b="0" i="0" u="none" strike="noStrike" cap="none">
                <a:solidFill>
                  <a:srgbClr val="003477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3477"/>
              </a:buClr>
              <a:buSzPts val="1400"/>
              <a:buFont typeface="Arial"/>
              <a:buChar char="•"/>
              <a:defRPr sz="1800" b="0" i="0" u="none" strike="noStrike" cap="none">
                <a:solidFill>
                  <a:srgbClr val="003477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3477"/>
              </a:buClr>
              <a:buSzPts val="1400"/>
              <a:buFont typeface="Arial"/>
              <a:buChar char="•"/>
              <a:defRPr sz="1500" b="0" i="0" u="none" strike="noStrike" cap="none">
                <a:solidFill>
                  <a:srgbClr val="003477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3477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3477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3477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3477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457200" lvl="0" indent="-317500" algn="l"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pPr>
            <a:r>
              <a:rPr lang="de-DE">
                <a:solidFill>
                  <a:schemeClr val="tx1"/>
                </a:solidFill>
              </a:rPr>
              <a:t>Computer erkennt selbstständig Muster in Daten, z.B. Bildmerkmale</a:t>
            </a:r>
            <a:endParaRPr/>
          </a:p>
        </p:txBody>
      </p:sp>
      <p:sp>
        <p:nvSpPr>
          <p:cNvPr id="13" name="Google Shape;1385;p102" hidden="0"/>
          <p:cNvSpPr/>
          <p:nvPr isPhoto="0" userDrawn="0"/>
        </p:nvSpPr>
        <p:spPr bwMode="auto">
          <a:xfrm>
            <a:off x="2238579" y="1737939"/>
            <a:ext cx="3600000" cy="3600000"/>
          </a:xfrm>
          <a:prstGeom prst="ellipse">
            <a:avLst/>
          </a:prstGeom>
          <a:solidFill>
            <a:srgbClr val="CDC400"/>
          </a:solidFill>
          <a:ln w="9525" cap="flat" cmpd="sng">
            <a:solidFill>
              <a:srgbClr val="EAB90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14" name="Google Shape;1389;p102" hidden="0"/>
          <p:cNvSpPr/>
          <p:nvPr isPhoto="0" userDrawn="0"/>
        </p:nvSpPr>
        <p:spPr bwMode="auto">
          <a:xfrm>
            <a:off x="2598591" y="2457939"/>
            <a:ext cx="2880000" cy="2880000"/>
          </a:xfrm>
          <a:prstGeom prst="ellipse">
            <a:avLst/>
          </a:prstGeom>
          <a:solidFill>
            <a:srgbClr val="909085"/>
          </a:solidFill>
          <a:ln w="9525" cap="flat" cmpd="sng">
            <a:solidFill>
              <a:srgbClr val="90908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b="1">
              <a:solidFill>
                <a:srgbClr val="EAB90C"/>
              </a:solidFill>
            </a:endParaRPr>
          </a:p>
        </p:txBody>
      </p:sp>
      <p:sp>
        <p:nvSpPr>
          <p:cNvPr id="15" name="Google Shape;1390;p102" hidden="0"/>
          <p:cNvSpPr/>
          <p:nvPr isPhoto="0" userDrawn="0"/>
        </p:nvSpPr>
        <p:spPr bwMode="auto">
          <a:xfrm>
            <a:off x="2958579" y="3177939"/>
            <a:ext cx="2160000" cy="2160000"/>
          </a:xfrm>
          <a:prstGeom prst="ellipse">
            <a:avLst/>
          </a:prstGeom>
          <a:solidFill>
            <a:srgbClr val="003477"/>
          </a:solidFill>
          <a:ln w="9525" cap="flat" cmpd="sng">
            <a:solidFill>
              <a:srgbClr val="07529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" b="1">
                <a:solidFill>
                  <a:schemeClr val="lt1"/>
                </a:solidFill>
              </a:rPr>
              <a:t>Deep Learning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6" name="Google Shape;1391;p102" hidden="0"/>
          <p:cNvSpPr/>
          <p:nvPr isPhoto="0" userDrawn="0"/>
        </p:nvSpPr>
        <p:spPr bwMode="auto">
          <a:xfrm>
            <a:off x="2735391" y="3247314"/>
            <a:ext cx="1440000" cy="144000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250" b="1"/>
          </a:p>
        </p:txBody>
      </p:sp>
      <p:sp>
        <p:nvSpPr>
          <p:cNvPr id="17" name="Google Shape;1392;p102" hidden="0"/>
          <p:cNvSpPr txBox="1"/>
          <p:nvPr isPhoto="0" userDrawn="0"/>
        </p:nvSpPr>
        <p:spPr bwMode="auto">
          <a:xfrm>
            <a:off x="3070791" y="1995502"/>
            <a:ext cx="1935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" b="1">
                <a:latin typeface="Calibri"/>
                <a:ea typeface="Calibri"/>
                <a:cs typeface="Calibri"/>
              </a:rPr>
              <a:t>Künstliche Intelligenz</a:t>
            </a:r>
            <a:endParaRPr b="1">
              <a:latin typeface="Calibri"/>
              <a:ea typeface="Calibri"/>
              <a:cs typeface="Calibri"/>
            </a:endParaRPr>
          </a:p>
        </p:txBody>
      </p:sp>
      <p:sp>
        <p:nvSpPr>
          <p:cNvPr id="18" name="Google Shape;1393;p102" hidden="0"/>
          <p:cNvSpPr txBox="1"/>
          <p:nvPr isPhoto="0" userDrawn="0"/>
        </p:nvSpPr>
        <p:spPr bwMode="auto">
          <a:xfrm>
            <a:off x="2894391" y="3586314"/>
            <a:ext cx="11220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pPr>
            <a:r>
              <a:rPr lang="de" sz="1250" b="1">
                <a:solidFill>
                  <a:srgbClr val="003477"/>
                </a:solidFill>
              </a:rPr>
              <a:t>Künstliche Neuronale Netze</a:t>
            </a:r>
            <a:endParaRPr>
              <a:solidFill>
                <a:srgbClr val="003477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9" name="Google Shape;1394;p102" hidden="0"/>
          <p:cNvSpPr txBox="1"/>
          <p:nvPr isPhoto="0" userDrawn="0"/>
        </p:nvSpPr>
        <p:spPr bwMode="auto">
          <a:xfrm>
            <a:off x="2932041" y="2769939"/>
            <a:ext cx="22131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pPr>
            <a:r>
              <a:rPr lang="de" b="1">
                <a:solidFill>
                  <a:srgbClr val="CDC400"/>
                </a:solidFill>
              </a:rPr>
              <a:t>Maschinelles Lernen</a:t>
            </a:r>
            <a:endParaRPr b="1">
              <a:solidFill>
                <a:srgbClr val="CDC400"/>
              </a:solidFill>
            </a:endParaRPr>
          </a:p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>
              <a:latin typeface="Calibri"/>
              <a:ea typeface="Calibri"/>
              <a:cs typeface="Calibri"/>
            </a:endParaRPr>
          </a:p>
        </p:txBody>
      </p:sp>
      <p:sp>
        <p:nvSpPr>
          <p:cNvPr id="20" name="Google Shape;1395;p102" hidden="0"/>
          <p:cNvSpPr txBox="1">
            <a:spLocks noGrp="1"/>
          </p:cNvSpPr>
          <p:nvPr isPhoto="0" userDrawn="0"/>
        </p:nvSpPr>
        <p:spPr bwMode="auto">
          <a:xfrm>
            <a:off x="6080391" y="1906648"/>
            <a:ext cx="3806400" cy="1130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CDC400"/>
              </a:buClr>
              <a:buSzPts val="1400"/>
              <a:buFont typeface="Arial"/>
              <a:buChar char="•"/>
              <a:defRPr sz="2100" b="0" i="0" u="none" strike="noStrike" cap="none">
                <a:solidFill>
                  <a:srgbClr val="003477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3477"/>
              </a:buClr>
              <a:buSzPts val="1400"/>
              <a:buFont typeface="Arial"/>
              <a:buChar char="•"/>
              <a:defRPr sz="1800" b="0" i="0" u="none" strike="noStrike" cap="none">
                <a:solidFill>
                  <a:srgbClr val="003477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3477"/>
              </a:buClr>
              <a:buSzPts val="1400"/>
              <a:buFont typeface="Arial"/>
              <a:buChar char="•"/>
              <a:defRPr sz="1500" b="0" i="0" u="none" strike="noStrike" cap="none">
                <a:solidFill>
                  <a:srgbClr val="003477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3477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3477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3477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3477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457200" lvl="0" indent="-317500" algn="l"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pPr>
            <a:r>
              <a:rPr lang="de">
                <a:solidFill>
                  <a:schemeClr val="tx1"/>
                </a:solidFill>
              </a:rPr>
              <a:t>Computer versucht, menschliches Denken nachzuahmen</a:t>
            </a:r>
            <a:endParaRPr>
              <a:solidFill>
                <a:schemeClr val="tx1"/>
              </a:solidFill>
            </a:endParaRPr>
          </a:p>
        </p:txBody>
      </p:sp>
      <p:cxnSp>
        <p:nvCxnSpPr>
          <p:cNvPr id="21" name="Google Shape;1396;p102" hidden="0"/>
          <p:cNvCxnSpPr>
            <a:cxnSpLocks/>
            <a:endCxn id="17" idx="3"/>
          </p:cNvCxnSpPr>
          <p:nvPr isPhoto="0" userDrawn="0"/>
        </p:nvCxnSpPr>
        <p:spPr bwMode="auto">
          <a:xfrm rot="10800000">
            <a:off x="5006391" y="2195602"/>
            <a:ext cx="1339500" cy="2700"/>
          </a:xfrm>
          <a:prstGeom prst="straightConnector1">
            <a:avLst/>
          </a:prstGeom>
          <a:noFill/>
          <a:ln w="38100" cap="flat" cmpd="sng">
            <a:solidFill>
              <a:srgbClr val="003477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2" name="Google Shape;1397;p102" hidden="0"/>
          <p:cNvCxnSpPr>
            <a:cxnSpLocks/>
          </p:cNvCxnSpPr>
          <p:nvPr isPhoto="0" userDrawn="0"/>
        </p:nvCxnSpPr>
        <p:spPr bwMode="auto">
          <a:xfrm rot="10800000">
            <a:off x="5006391" y="3293112"/>
            <a:ext cx="1339500" cy="5400"/>
          </a:xfrm>
          <a:prstGeom prst="straightConnector1">
            <a:avLst/>
          </a:prstGeom>
          <a:noFill/>
          <a:ln w="38100" cap="flat" cmpd="sng">
            <a:solidFill>
              <a:srgbClr val="003477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3" name="Google Shape;1398;p102" hidden="0"/>
          <p:cNvCxnSpPr>
            <a:cxnSpLocks/>
          </p:cNvCxnSpPr>
          <p:nvPr isPhoto="0" userDrawn="0"/>
        </p:nvCxnSpPr>
        <p:spPr bwMode="auto">
          <a:xfrm rot="10800000">
            <a:off x="5006391" y="4393337"/>
            <a:ext cx="1339500" cy="5400"/>
          </a:xfrm>
          <a:prstGeom prst="straightConnector1">
            <a:avLst/>
          </a:prstGeom>
          <a:noFill/>
          <a:ln w="38100" cap="flat" cmpd="sng">
            <a:solidFill>
              <a:srgbClr val="003477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24</a:t>
            </a:fld>
            <a:endParaRPr lang="de-DE"/>
          </a:p>
        </p:txBody>
      </p:sp>
      <p:sp>
        <p:nvSpPr>
          <p:cNvPr id="8" name="Textfeld 7" hidden="0"/>
          <p:cNvSpPr txBox="1"/>
          <p:nvPr isPhoto="0" userDrawn="0"/>
        </p:nvSpPr>
        <p:spPr bwMode="auto">
          <a:xfrm>
            <a:off x="3535680" y="233123"/>
            <a:ext cx="38245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3600" b="1">
                <a:latin typeface="Meta Offc Pro"/>
              </a:rPr>
              <a:t>Machine</a:t>
            </a:r>
            <a:r>
              <a:rPr lang="de-DE" sz="3600" b="1">
                <a:latin typeface="Meta Offc Pro"/>
              </a:rPr>
              <a:t>-Learning</a:t>
            </a:r>
            <a:endParaRPr/>
          </a:p>
          <a:p>
            <a:pPr>
              <a:defRPr/>
            </a:pPr>
            <a:endParaRPr lang="de-DE" sz="3600" b="1">
              <a:latin typeface="Meta Offc Pro"/>
            </a:endParaRPr>
          </a:p>
        </p:txBody>
      </p:sp>
      <p:pic>
        <p:nvPicPr>
          <p:cNvPr id="4" name="Onlinemedien 3" descr="But what is a neural network? | Chapter 1, Deep learning" hidden="0">
            <a:hlinkClick r:id="" action="ppaction://media"/>
          </p:cNvPr>
          <p:cNvPicPr>
            <a:picLocks noChangeAspect="1" noRot="1"/>
          </p:cNvPicPr>
          <p:nvPr isPhoto="0" userDrawn="0">
            <a:videoFile r:link="rId4"/>
          </p:nvPr>
        </p:nvPicPr>
        <p:blipFill>
          <a:blip r:embed="rId2"/>
          <a:stretch/>
        </p:blipFill>
        <p:spPr bwMode="auto">
          <a:xfrm>
            <a:off x="0" y="8503"/>
            <a:ext cx="12192000" cy="68884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25</a:t>
            </a:fld>
            <a:endParaRPr lang="de-DE"/>
          </a:p>
        </p:txBody>
      </p:sp>
      <p:sp>
        <p:nvSpPr>
          <p:cNvPr id="2" name="Textfeld 1" hidden="0"/>
          <p:cNvSpPr txBox="1"/>
          <p:nvPr isPhoto="0" userDrawn="0"/>
        </p:nvSpPr>
        <p:spPr bwMode="auto">
          <a:xfrm>
            <a:off x="3028782" y="317657"/>
            <a:ext cx="6134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3600" b="1">
                <a:latin typeface="Meta Offc Pro"/>
              </a:rPr>
              <a:t>Convolutional</a:t>
            </a:r>
            <a:r>
              <a:rPr lang="de-DE" sz="3600" b="1">
                <a:latin typeface="Meta Offc Pro"/>
              </a:rPr>
              <a:t> </a:t>
            </a:r>
            <a:r>
              <a:rPr lang="de-DE" sz="3600" b="1">
                <a:latin typeface="Meta Offc Pro"/>
              </a:rPr>
              <a:t>Neural</a:t>
            </a:r>
            <a:r>
              <a:rPr lang="de-DE" sz="3600" b="1">
                <a:latin typeface="Meta Offc Pro"/>
              </a:rPr>
              <a:t> Network</a:t>
            </a:r>
            <a:endParaRPr/>
          </a:p>
        </p:txBody>
      </p:sp>
      <p:sp>
        <p:nvSpPr>
          <p:cNvPr id="11" name="Inhaltsplatzhalt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815915" y="1709556"/>
            <a:ext cx="10311582" cy="4351338"/>
          </a:xfrm>
        </p:spPr>
        <p:txBody>
          <a:bodyPr/>
          <a:lstStyle/>
          <a:p>
            <a:pPr>
              <a:defRPr/>
            </a:pPr>
            <a:r>
              <a:rPr lang="de-DE"/>
              <a:t>Kurz: CNN</a:t>
            </a:r>
            <a:endParaRPr/>
          </a:p>
          <a:p>
            <a:pPr>
              <a:defRPr/>
            </a:pPr>
            <a:r>
              <a:rPr lang="de-DE"/>
              <a:t>Convolutional</a:t>
            </a:r>
            <a:r>
              <a:rPr lang="de-DE"/>
              <a:t> Layer:</a:t>
            </a:r>
            <a:endParaRPr/>
          </a:p>
          <a:p>
            <a:pPr lvl="1">
              <a:defRPr/>
            </a:pPr>
            <a:r>
              <a:rPr lang="de-DE"/>
              <a:t>Filter werden über das Bild geschoben</a:t>
            </a:r>
            <a:endParaRPr/>
          </a:p>
          <a:p>
            <a:pPr lvl="1">
              <a:defRPr/>
            </a:pPr>
            <a:r>
              <a:rPr lang="de-DE"/>
              <a:t>Parameter des Filters werden trainiert</a:t>
            </a:r>
            <a:endParaRPr/>
          </a:p>
          <a:p>
            <a:pPr>
              <a:defRPr/>
            </a:pPr>
            <a:endParaRPr lang="de-DE"/>
          </a:p>
          <a:p>
            <a:pPr>
              <a:buFont typeface="Wingdings"/>
              <a:buChar char="Ø"/>
              <a:defRPr/>
            </a:pPr>
            <a:r>
              <a:rPr lang="de-DE"/>
              <a:t>Reduziert die Anzahl an Gewichten</a:t>
            </a:r>
            <a:endParaRPr/>
          </a:p>
          <a:p>
            <a:pPr>
              <a:defRPr/>
            </a:pPr>
            <a:endParaRPr lang="de-DE"/>
          </a:p>
        </p:txBody>
      </p:sp>
      <p:pic>
        <p:nvPicPr>
          <p:cNvPr id="12" name="Picture 2" hidden="0"/>
          <p:cNvPicPr>
            <a:picLocks noChangeAspect="1" noChangeArrowheads="1" noCrop="1"/>
          </p:cNvPicPr>
          <p:nvPr isPhoto="0" userDrawn="0"/>
        </p:nvPicPr>
        <p:blipFill>
          <a:blip r:embed="rId2"/>
          <a:stretch/>
        </p:blipFill>
        <p:spPr bwMode="auto">
          <a:xfrm>
            <a:off x="7412748" y="1858547"/>
            <a:ext cx="3714750" cy="328612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26</a:t>
            </a:fld>
            <a:endParaRPr lang="de-DE"/>
          </a:p>
        </p:txBody>
      </p:sp>
      <p:sp>
        <p:nvSpPr>
          <p:cNvPr id="14" name="Inhaltsplatzhalt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332214" y="1480525"/>
            <a:ext cx="10311582" cy="4351338"/>
          </a:xfrm>
        </p:spPr>
        <p:txBody>
          <a:bodyPr/>
          <a:lstStyle/>
          <a:p>
            <a:pPr>
              <a:defRPr/>
            </a:pPr>
            <a:r>
              <a:rPr lang="de-DE"/>
              <a:t>Pooling Layer (=</a:t>
            </a:r>
            <a:r>
              <a:rPr lang="de-DE"/>
              <a:t>subsampling</a:t>
            </a:r>
            <a:r>
              <a:rPr lang="de-DE"/>
              <a:t>):</a:t>
            </a:r>
            <a:endParaRPr/>
          </a:p>
          <a:p>
            <a:pPr lvl="1">
              <a:defRPr/>
            </a:pPr>
            <a:r>
              <a:rPr lang="de-DE"/>
              <a:t>Maximaler Wert aus einer bestimmten Umgebung (z.B. 2x2)</a:t>
            </a:r>
            <a:endParaRPr/>
          </a:p>
          <a:p>
            <a:pPr>
              <a:buFont typeface="Wingdings"/>
              <a:buChar char="Ø"/>
              <a:defRPr/>
            </a:pPr>
            <a:r>
              <a:rPr lang="de-DE"/>
              <a:t>Verhindert, dass das Training „zu gut“ wird (</a:t>
            </a:r>
            <a:r>
              <a:rPr lang="de-DE"/>
              <a:t>overfitting</a:t>
            </a:r>
            <a:r>
              <a:rPr lang="de-DE"/>
              <a:t>)</a:t>
            </a:r>
            <a:endParaRPr/>
          </a:p>
          <a:p>
            <a:pPr>
              <a:defRPr/>
            </a:pPr>
            <a:endParaRPr lang="de-DE"/>
          </a:p>
        </p:txBody>
      </p:sp>
      <p:pic>
        <p:nvPicPr>
          <p:cNvPr id="15" name="Picture 2" hidden="0"/>
          <p:cNvPicPr>
            <a:picLocks noChangeAspect="1" noChangeArrowheads="1"/>
          </p:cNvPicPr>
          <p:nvPr isPhoto="0" userDrawn="0"/>
        </p:nvPicPr>
        <p:blipFill>
          <a:blip r:embed="rId2"/>
          <a:srcRect l="0" t="13254" r="0" b="0"/>
          <a:stretch/>
        </p:blipFill>
        <p:spPr bwMode="auto">
          <a:xfrm>
            <a:off x="5647817" y="3214366"/>
            <a:ext cx="5429250" cy="2726643"/>
          </a:xfrm>
          <a:prstGeom prst="rect">
            <a:avLst/>
          </a:prstGeom>
          <a:noFill/>
        </p:spPr>
      </p:pic>
      <p:sp>
        <p:nvSpPr>
          <p:cNvPr id="18" name="Textfeld 17" hidden="0"/>
          <p:cNvSpPr txBox="1"/>
          <p:nvPr isPhoto="0" userDrawn="0"/>
        </p:nvSpPr>
        <p:spPr bwMode="auto">
          <a:xfrm>
            <a:off x="3028782" y="317657"/>
            <a:ext cx="6134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3600" b="1">
                <a:latin typeface="Meta Offc Pro"/>
              </a:rPr>
              <a:t>Convolutional</a:t>
            </a:r>
            <a:r>
              <a:rPr lang="de-DE" sz="3600" b="1">
                <a:latin typeface="Meta Offc Pro"/>
              </a:rPr>
              <a:t> </a:t>
            </a:r>
            <a:r>
              <a:rPr lang="de-DE" sz="3600" b="1">
                <a:latin typeface="Meta Offc Pro"/>
              </a:rPr>
              <a:t>Neural</a:t>
            </a:r>
            <a:r>
              <a:rPr lang="de-DE" sz="3600" b="1">
                <a:latin typeface="Meta Offc Pro"/>
              </a:rPr>
              <a:t> Network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27</a:t>
            </a:fld>
            <a:endParaRPr lang="de-DE"/>
          </a:p>
        </p:txBody>
      </p:sp>
      <p:sp>
        <p:nvSpPr>
          <p:cNvPr id="8" name="Textfeld 7" hidden="0"/>
          <p:cNvSpPr txBox="1"/>
          <p:nvPr isPhoto="0" userDrawn="0"/>
        </p:nvSpPr>
        <p:spPr bwMode="auto">
          <a:xfrm>
            <a:off x="3600994" y="223794"/>
            <a:ext cx="3834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3600" b="1">
                <a:latin typeface="Meta Offc Pro"/>
              </a:rPr>
              <a:t>Machine</a:t>
            </a:r>
            <a:r>
              <a:rPr lang="de-DE" sz="3600" b="1">
                <a:latin typeface="Meta Offc Pro"/>
              </a:rPr>
              <a:t>-Learning</a:t>
            </a:r>
            <a:endParaRPr/>
          </a:p>
        </p:txBody>
      </p:sp>
      <p:pic>
        <p:nvPicPr>
          <p:cNvPr id="2" name="Graphic 6" hidden="0"/>
          <p:cNvPicPr>
            <a:picLocks noChangeAspect="1"/>
          </p:cNvPicPr>
          <p:nvPr isPhoto="0" userDrawn="0"/>
        </p:nvPicPr>
        <p:blipFill>
          <a:blip r:embed="rId2"/>
          <a:srcRect l="27523" t="33759" r="0" b="26275"/>
          <a:stretch/>
        </p:blipFill>
        <p:spPr bwMode="auto">
          <a:xfrm>
            <a:off x="0" y="3032578"/>
            <a:ext cx="7671859" cy="2064503"/>
          </a:xfrm>
          <a:prstGeom prst="rect">
            <a:avLst/>
          </a:prstGeom>
        </p:spPr>
      </p:pic>
      <p:sp>
        <p:nvSpPr>
          <p:cNvPr id="11" name="TextBox 7" hidden="0"/>
          <p:cNvSpPr txBox="1"/>
          <p:nvPr isPhoto="0" userDrawn="0"/>
        </p:nvSpPr>
        <p:spPr bwMode="auto">
          <a:xfrm>
            <a:off x="137576" y="1903958"/>
            <a:ext cx="1906615" cy="600164"/>
          </a:xfrm>
          <a:prstGeom prst="rect">
            <a:avLst/>
          </a:prstGeom>
          <a:noFill/>
          <a:ln w="19050">
            <a:solidFill>
              <a:srgbClr val="31B0DA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100" b="1"/>
              <a:t>Eingabe</a:t>
            </a:r>
            <a:r>
              <a:rPr lang="en-GB" sz="1100" b="1">
                <a:solidFill>
                  <a:schemeClr val="bg2"/>
                </a:solidFill>
              </a:rPr>
              <a:t>:</a:t>
            </a:r>
            <a:endParaRPr/>
          </a:p>
          <a:p>
            <a:pPr>
              <a:defRPr/>
            </a:pPr>
            <a:r>
              <a:rPr lang="en-GB" sz="1100"/>
              <a:t>200x200px x 3 </a:t>
            </a:r>
            <a:r>
              <a:rPr lang="en-GB" sz="1100"/>
              <a:t>Farben</a:t>
            </a:r>
            <a:endParaRPr lang="en-GB" sz="1100"/>
          </a:p>
          <a:p>
            <a:pPr>
              <a:defRPr/>
            </a:pPr>
            <a:r>
              <a:rPr lang="en-GB" sz="1100"/>
              <a:t>= 120.000 </a:t>
            </a:r>
            <a:r>
              <a:rPr lang="en-GB" sz="1100"/>
              <a:t>Farbwerte</a:t>
            </a:r>
            <a:endParaRPr lang="de-DE" sz="1100"/>
          </a:p>
        </p:txBody>
      </p:sp>
      <p:sp>
        <p:nvSpPr>
          <p:cNvPr id="12" name="TextBox 8" hidden="0"/>
          <p:cNvSpPr txBox="1"/>
          <p:nvPr isPhoto="0" userDrawn="0"/>
        </p:nvSpPr>
        <p:spPr bwMode="auto">
          <a:xfrm>
            <a:off x="5795857" y="2532018"/>
            <a:ext cx="1876004" cy="600164"/>
          </a:xfrm>
          <a:prstGeom prst="rect">
            <a:avLst/>
          </a:prstGeom>
          <a:noFill/>
          <a:ln w="19050">
            <a:solidFill>
              <a:srgbClr val="31B0DA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100" b="1"/>
              <a:t>Ausgabe</a:t>
            </a:r>
            <a:r>
              <a:rPr lang="en-GB" sz="1100" b="1">
                <a:solidFill>
                  <a:schemeClr val="bg2"/>
                </a:solidFill>
              </a:rPr>
              <a:t>:</a:t>
            </a:r>
            <a:endParaRPr/>
          </a:p>
          <a:p>
            <a:pPr>
              <a:defRPr/>
            </a:pPr>
            <a:r>
              <a:rPr lang="de-DE" sz="1100"/>
              <a:t>4 Wahrscheinlichkeiten entsprechend den 4 Klassen</a:t>
            </a:r>
            <a:endParaRPr/>
          </a:p>
        </p:txBody>
      </p:sp>
      <p:sp>
        <p:nvSpPr>
          <p:cNvPr id="13" name="TextBox 9" hidden="0"/>
          <p:cNvSpPr txBox="1"/>
          <p:nvPr isPhoto="0" userDrawn="0"/>
        </p:nvSpPr>
        <p:spPr bwMode="auto">
          <a:xfrm>
            <a:off x="303692" y="4578364"/>
            <a:ext cx="10386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100"/>
              <a:t>Convolution</a:t>
            </a:r>
            <a:endParaRPr lang="de-DE" sz="1100"/>
          </a:p>
        </p:txBody>
      </p:sp>
      <p:sp>
        <p:nvSpPr>
          <p:cNvPr id="14" name="TextBox 10" hidden="0"/>
          <p:cNvSpPr txBox="1"/>
          <p:nvPr isPhoto="0" userDrawn="0"/>
        </p:nvSpPr>
        <p:spPr bwMode="auto">
          <a:xfrm>
            <a:off x="1248016" y="4576113"/>
            <a:ext cx="8193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100"/>
              <a:t>Pooling</a:t>
            </a:r>
            <a:endParaRPr lang="de-DE" sz="1100"/>
          </a:p>
        </p:txBody>
      </p:sp>
      <p:sp>
        <p:nvSpPr>
          <p:cNvPr id="15" name="TextBox 16" hidden="0"/>
          <p:cNvSpPr txBox="1"/>
          <p:nvPr isPhoto="0" userDrawn="0"/>
        </p:nvSpPr>
        <p:spPr bwMode="auto">
          <a:xfrm>
            <a:off x="6325809" y="5003474"/>
            <a:ext cx="1346050" cy="430887"/>
          </a:xfrm>
          <a:prstGeom prst="rect">
            <a:avLst/>
          </a:prstGeom>
          <a:noFill/>
          <a:ln w="19050">
            <a:solidFill>
              <a:srgbClr val="31B0DA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100"/>
              <a:t>Voll</a:t>
            </a:r>
            <a:r>
              <a:rPr lang="en-GB" sz="1100"/>
              <a:t> </a:t>
            </a:r>
            <a:r>
              <a:rPr lang="en-GB" sz="1100"/>
              <a:t>verbundene</a:t>
            </a:r>
            <a:r>
              <a:rPr lang="en-GB" sz="1100"/>
              <a:t> </a:t>
            </a:r>
            <a:r>
              <a:rPr lang="en-GB" sz="1100"/>
              <a:t>Ebenen</a:t>
            </a:r>
            <a:endParaRPr lang="en-GB" sz="1100"/>
          </a:p>
        </p:txBody>
      </p:sp>
      <p:sp>
        <p:nvSpPr>
          <p:cNvPr id="16" name="Rectangle 18" hidden="0"/>
          <p:cNvSpPr/>
          <p:nvPr isPhoto="0" userDrawn="0"/>
        </p:nvSpPr>
        <p:spPr bwMode="auto">
          <a:xfrm>
            <a:off x="326973" y="4632445"/>
            <a:ext cx="1617244" cy="165576"/>
          </a:xfrm>
          <a:prstGeom prst="rect">
            <a:avLst/>
          </a:prstGeom>
          <a:noFill/>
          <a:ln w="19050">
            <a:solidFill>
              <a:srgbClr val="31B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7" name="TextBox 21" hidden="0"/>
          <p:cNvSpPr txBox="1"/>
          <p:nvPr isPhoto="0" userDrawn="0"/>
        </p:nvSpPr>
        <p:spPr bwMode="auto">
          <a:xfrm>
            <a:off x="4072030" y="4578364"/>
            <a:ext cx="10386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100"/>
              <a:t>Convolution</a:t>
            </a:r>
            <a:endParaRPr lang="de-DE" sz="1100"/>
          </a:p>
        </p:txBody>
      </p:sp>
      <p:sp>
        <p:nvSpPr>
          <p:cNvPr id="18" name="TextBox 22" hidden="0"/>
          <p:cNvSpPr txBox="1"/>
          <p:nvPr isPhoto="0" userDrawn="0"/>
        </p:nvSpPr>
        <p:spPr bwMode="auto">
          <a:xfrm>
            <a:off x="5174063" y="4578364"/>
            <a:ext cx="8193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100"/>
              <a:t>Pooling</a:t>
            </a:r>
            <a:endParaRPr lang="de-DE" sz="1100"/>
          </a:p>
        </p:txBody>
      </p:sp>
      <p:sp>
        <p:nvSpPr>
          <p:cNvPr id="19" name="Rectangle 23" hidden="0"/>
          <p:cNvSpPr/>
          <p:nvPr isPhoto="0" userDrawn="0"/>
        </p:nvSpPr>
        <p:spPr bwMode="auto">
          <a:xfrm>
            <a:off x="4074385" y="4632445"/>
            <a:ext cx="1842086" cy="165576"/>
          </a:xfrm>
          <a:prstGeom prst="rect">
            <a:avLst/>
          </a:prstGeom>
          <a:noFill/>
          <a:ln w="19050">
            <a:solidFill>
              <a:srgbClr val="31B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0" name="TextBox 24" hidden="0"/>
          <p:cNvSpPr txBox="1"/>
          <p:nvPr isPhoto="0" userDrawn="0"/>
        </p:nvSpPr>
        <p:spPr bwMode="auto">
          <a:xfrm>
            <a:off x="2123988" y="4576113"/>
            <a:ext cx="10386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100"/>
              <a:t>Convolution</a:t>
            </a:r>
            <a:endParaRPr lang="de-DE" sz="1100"/>
          </a:p>
        </p:txBody>
      </p:sp>
      <p:sp>
        <p:nvSpPr>
          <p:cNvPr id="32" name="TextBox 25" hidden="0"/>
          <p:cNvSpPr txBox="1"/>
          <p:nvPr isPhoto="0" userDrawn="0"/>
        </p:nvSpPr>
        <p:spPr bwMode="auto">
          <a:xfrm>
            <a:off x="3183925" y="4578364"/>
            <a:ext cx="8193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100"/>
              <a:t>Pooling</a:t>
            </a:r>
            <a:endParaRPr lang="de-DE" sz="1100"/>
          </a:p>
        </p:txBody>
      </p:sp>
      <p:sp>
        <p:nvSpPr>
          <p:cNvPr id="34" name="Rectangle 26" hidden="0"/>
          <p:cNvSpPr/>
          <p:nvPr isPhoto="0" userDrawn="0"/>
        </p:nvSpPr>
        <p:spPr bwMode="auto">
          <a:xfrm>
            <a:off x="2123988" y="4633216"/>
            <a:ext cx="1748735" cy="165576"/>
          </a:xfrm>
          <a:prstGeom prst="rect">
            <a:avLst/>
          </a:prstGeom>
          <a:noFill/>
          <a:ln w="19050">
            <a:solidFill>
              <a:srgbClr val="31B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5" name="Arrow: Up 33" hidden="0"/>
          <p:cNvSpPr/>
          <p:nvPr isPhoto="0" userDrawn="0"/>
        </p:nvSpPr>
        <p:spPr bwMode="auto">
          <a:xfrm>
            <a:off x="7244650" y="3468896"/>
            <a:ext cx="360039" cy="430887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6" name="Arrow: Down 36" hidden="0"/>
          <p:cNvSpPr/>
          <p:nvPr isPhoto="0" userDrawn="0"/>
        </p:nvSpPr>
        <p:spPr bwMode="auto">
          <a:xfrm>
            <a:off x="146952" y="2638389"/>
            <a:ext cx="360039" cy="4308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3" name="Grafik 2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8561153" y="1082088"/>
            <a:ext cx="3287631" cy="2899859"/>
          </a:xfrm>
          <a:prstGeom prst="rect">
            <a:avLst/>
          </a:prstGeom>
        </p:spPr>
      </p:pic>
      <p:pic>
        <p:nvPicPr>
          <p:cNvPr id="4" name="Grafik 3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8561150" y="3955724"/>
            <a:ext cx="3287633" cy="19033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28</a:t>
            </a:fld>
            <a:endParaRPr lang="de-DE"/>
          </a:p>
        </p:txBody>
      </p:sp>
      <p:sp>
        <p:nvSpPr>
          <p:cNvPr id="8" name="Textfeld 7" hidden="0"/>
          <p:cNvSpPr txBox="1"/>
          <p:nvPr isPhoto="0" userDrawn="0"/>
        </p:nvSpPr>
        <p:spPr bwMode="auto">
          <a:xfrm>
            <a:off x="3600994" y="223794"/>
            <a:ext cx="4184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3600" b="1">
                <a:latin typeface="Meta Offc Pro"/>
              </a:rPr>
              <a:t>Die Vorverarbeitung</a:t>
            </a:r>
            <a:endParaRPr/>
          </a:p>
        </p:txBody>
      </p:sp>
      <p:sp>
        <p:nvSpPr>
          <p:cNvPr id="3" name="Vertical Text Placeholder 2" hidden="0"/>
          <p:cNvSpPr txBox="1"/>
          <p:nvPr isPhoto="0" userDrawn="0"/>
        </p:nvSpPr>
        <p:spPr bwMode="auto">
          <a:xfrm>
            <a:off x="360362" y="2502262"/>
            <a:ext cx="6318052" cy="134726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rgbClr val="222222"/>
                </a:solidFill>
                <a:latin typeface="Meta Offc Pro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rgbClr val="222222"/>
                </a:solidFill>
                <a:latin typeface="Meta Offc Pro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rgbClr val="222222"/>
                </a:solidFill>
                <a:latin typeface="Meta Offc Pro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222222"/>
                </a:solidFill>
                <a:latin typeface="Meta Offc Pro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222222"/>
                </a:solidFill>
                <a:latin typeface="Meta Offc Pro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defRPr/>
            </a:pPr>
            <a:r>
              <a:rPr lang="en-GB"/>
              <a:t>Trimmen auf 200x200px, Legende abschneiden</a:t>
            </a:r>
            <a:endParaRPr/>
          </a:p>
          <a:p>
            <a:pPr marL="285750" indent="-285750">
              <a:defRPr/>
            </a:pPr>
            <a:r>
              <a:rPr lang="en-GB"/>
              <a:t>Zufällig aufteilen in 30% Trainings- und 70% Testdaten</a:t>
            </a:r>
            <a:endParaRPr/>
          </a:p>
          <a:p>
            <a:pPr marL="285750" indent="-285750">
              <a:defRPr/>
            </a:pPr>
            <a:r>
              <a:rPr lang="en-GB"/>
              <a:t>Trainingsdaten durch zufälliges Drehen und Spiegeln vermehren </a:t>
            </a:r>
            <a:r>
              <a:rPr lang="en-GB"/>
              <a:t> robusteres Training</a:t>
            </a:r>
            <a:endParaRPr/>
          </a:p>
          <a:p>
            <a:pPr marL="285750" indent="-285750">
              <a:defRPr/>
            </a:pPr>
            <a:endParaRPr lang="de-DE"/>
          </a:p>
        </p:txBody>
      </p:sp>
      <p:pic>
        <p:nvPicPr>
          <p:cNvPr id="4" name="Picture 12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7822946" y="1438275"/>
            <a:ext cx="4021054" cy="4303714"/>
          </a:xfrm>
          <a:prstGeom prst="rect">
            <a:avLst/>
          </a:prstGeom>
        </p:spPr>
      </p:pic>
      <p:sp>
        <p:nvSpPr>
          <p:cNvPr id="9" name="Oval 8" hidden="0"/>
          <p:cNvSpPr/>
          <p:nvPr isPhoto="0" userDrawn="0"/>
        </p:nvSpPr>
        <p:spPr bwMode="auto">
          <a:xfrm>
            <a:off x="7470502" y="4653136"/>
            <a:ext cx="3816424" cy="1296144"/>
          </a:xfrm>
          <a:prstGeom prst="ellipse">
            <a:avLst/>
          </a:prstGeom>
          <a:noFill/>
          <a:ln w="19050">
            <a:solidFill>
              <a:srgbClr val="31B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1" name="TextBox 15" hidden="0"/>
          <p:cNvSpPr txBox="1"/>
          <p:nvPr isPhoto="0" userDrawn="0"/>
        </p:nvSpPr>
        <p:spPr bwMode="auto">
          <a:xfrm>
            <a:off x="10598949" y="3590132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/>
              <a:t>Test</a:t>
            </a:r>
            <a:endParaRPr lang="de-DE"/>
          </a:p>
        </p:txBody>
      </p:sp>
      <p:sp>
        <p:nvSpPr>
          <p:cNvPr id="22" name="TextBox 16" hidden="0"/>
          <p:cNvSpPr txBox="1"/>
          <p:nvPr isPhoto="0" userDrawn="0"/>
        </p:nvSpPr>
        <p:spPr bwMode="auto">
          <a:xfrm>
            <a:off x="6828080" y="3966094"/>
            <a:ext cx="1552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/>
              <a:t>Training</a:t>
            </a:r>
            <a:br>
              <a:rPr lang="en-GB"/>
            </a:br>
            <a:r>
              <a:rPr lang="en-GB"/>
              <a:t>(+ Validierung)</a:t>
            </a:r>
            <a:endParaRPr lang="de-DE"/>
          </a:p>
        </p:txBody>
      </p:sp>
      <p:grpSp>
        <p:nvGrpSpPr>
          <p:cNvPr id="23" name="Group 3" hidden="0"/>
          <p:cNvGrpSpPr/>
          <p:nvPr isPhoto="0" userDrawn="0"/>
        </p:nvGrpSpPr>
        <p:grpSpPr bwMode="auto">
          <a:xfrm>
            <a:off x="360363" y="3917948"/>
            <a:ext cx="5877373" cy="2062258"/>
            <a:chOff x="360363" y="3917948"/>
            <a:chExt cx="5877373" cy="2062258"/>
          </a:xfrm>
        </p:grpSpPr>
        <p:pic>
          <p:nvPicPr>
            <p:cNvPr id="24" name="Picture 23" descr="Schematic&#10;&#10;Description automatically generated" hidden="0"/>
            <p:cNvPicPr>
              <a:picLocks noChangeAspect="1"/>
            </p:cNvPicPr>
            <p:nvPr isPhoto="0" userDrawn="0"/>
          </p:nvPicPr>
          <p:blipFill>
            <a:blip r:embed="rId3"/>
            <a:stretch/>
          </p:blipFill>
          <p:spPr bwMode="auto">
            <a:xfrm>
              <a:off x="5230699" y="4972205"/>
              <a:ext cx="1007037" cy="100703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5" name="Picture 26" descr="A picture containing text, night sky&#10;&#10;Description automatically generated" hidden="0"/>
            <p:cNvPicPr>
              <a:picLocks noChangeAspect="1"/>
            </p:cNvPicPr>
            <p:nvPr isPhoto="0" userDrawn="0"/>
          </p:nvPicPr>
          <p:blipFill>
            <a:blip r:embed="rId4"/>
            <a:stretch/>
          </p:blipFill>
          <p:spPr bwMode="auto">
            <a:xfrm>
              <a:off x="3087418" y="4972206"/>
              <a:ext cx="1007037" cy="100703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6" name="Picture 27" descr="A picture containing text, scene, way, night sky&#10;&#10;Description automatically generated" hidden="0"/>
            <p:cNvPicPr>
              <a:picLocks noChangeAspect="1"/>
            </p:cNvPicPr>
            <p:nvPr isPhoto="0" userDrawn="0"/>
          </p:nvPicPr>
          <p:blipFill>
            <a:blip r:embed="rId5"/>
            <a:stretch/>
          </p:blipFill>
          <p:spPr bwMode="auto">
            <a:xfrm>
              <a:off x="4159738" y="4972206"/>
              <a:ext cx="1008000" cy="1008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7" name="Picture 24" descr="A picture containing text, night sky&#10;&#10;Description automatically generated" hidden="0"/>
            <p:cNvPicPr>
              <a:picLocks noChangeAspect="1"/>
            </p:cNvPicPr>
            <p:nvPr isPhoto="0" userDrawn="0"/>
          </p:nvPicPr>
          <p:blipFill>
            <a:blip r:embed="rId6"/>
            <a:stretch/>
          </p:blipFill>
          <p:spPr bwMode="auto">
            <a:xfrm>
              <a:off x="5230699" y="3923640"/>
              <a:ext cx="1007037" cy="100703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8" name="Picture 30" descr="Chart, radar chart&#10;&#10;Description automatically generated" hidden="0"/>
            <p:cNvPicPr>
              <a:picLocks noChangeAspect="1"/>
            </p:cNvPicPr>
            <p:nvPr isPhoto="0" userDrawn="0"/>
          </p:nvPicPr>
          <p:blipFill>
            <a:blip r:embed="rId7"/>
            <a:stretch/>
          </p:blipFill>
          <p:spPr bwMode="auto">
            <a:xfrm>
              <a:off x="360363" y="3917948"/>
              <a:ext cx="2030623" cy="2030623"/>
            </a:xfrm>
            <a:prstGeom prst="rect">
              <a:avLst/>
            </a:prstGeom>
          </p:spPr>
        </p:pic>
        <p:sp>
          <p:nvSpPr>
            <p:cNvPr id="29" name="Arrow: Right 31" hidden="0"/>
            <p:cNvSpPr/>
            <p:nvPr isPhoto="0" userDrawn="0"/>
          </p:nvSpPr>
          <p:spPr bwMode="auto">
            <a:xfrm>
              <a:off x="2573958" y="4830985"/>
              <a:ext cx="384257" cy="3600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de-DE"/>
            </a:p>
          </p:txBody>
        </p:sp>
        <p:pic>
          <p:nvPicPr>
            <p:cNvPr id="30" name="Picture 22" descr="A picture containing chart&#10;&#10;Description automatically generated" hidden="0"/>
            <p:cNvPicPr>
              <a:picLocks noChangeAspect="1"/>
            </p:cNvPicPr>
            <p:nvPr isPhoto="0" userDrawn="0"/>
          </p:nvPicPr>
          <p:blipFill>
            <a:blip r:embed="rId8"/>
            <a:stretch/>
          </p:blipFill>
          <p:spPr bwMode="auto">
            <a:xfrm>
              <a:off x="3087418" y="3923642"/>
              <a:ext cx="1007037" cy="100703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1" name="Picture 25" descr="A picture containing text, night sky&#10;&#10;Description automatically generated" hidden="0"/>
            <p:cNvPicPr>
              <a:picLocks noChangeAspect="1"/>
            </p:cNvPicPr>
            <p:nvPr isPhoto="0" userDrawn="0"/>
          </p:nvPicPr>
          <p:blipFill>
            <a:blip r:embed="rId9"/>
            <a:stretch/>
          </p:blipFill>
          <p:spPr bwMode="auto">
            <a:xfrm>
              <a:off x="4159058" y="3923641"/>
              <a:ext cx="1007037" cy="1007037"/>
            </a:xfrm>
            <a:prstGeom prst="rect">
              <a:avLst/>
            </a:prstGeom>
            <a:ln>
              <a:noFill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29</a:t>
            </a:fld>
            <a:endParaRPr lang="de-DE"/>
          </a:p>
        </p:txBody>
      </p:sp>
      <p:sp>
        <p:nvSpPr>
          <p:cNvPr id="8" name="Textfeld 7" hidden="0"/>
          <p:cNvSpPr txBox="1"/>
          <p:nvPr isPhoto="0" userDrawn="0"/>
        </p:nvSpPr>
        <p:spPr bwMode="auto">
          <a:xfrm>
            <a:off x="3600994" y="223794"/>
            <a:ext cx="18381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3600" b="1">
                <a:latin typeface="Meta Offc Pro"/>
              </a:rPr>
              <a:t>Training</a:t>
            </a:r>
            <a:endParaRPr/>
          </a:p>
        </p:txBody>
      </p:sp>
      <p:sp>
        <p:nvSpPr>
          <p:cNvPr id="3" name="Content Placeholder 6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337471" y="1700212"/>
            <a:ext cx="6077299" cy="3457575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de-DE"/>
              <a:t>Performance abhängig von zufälliger Verteilung der Daten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4-5 Epochen Training </a:t>
            </a:r>
            <a:r>
              <a:rPr lang="de-DE"/>
              <a:t> „besser als Raten“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Längeres Training oft besser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Ca. 60s Training pro Epoche</a:t>
            </a:r>
            <a:endParaRPr/>
          </a:p>
          <a:p>
            <a:pPr>
              <a:defRPr/>
            </a:pPr>
            <a:endParaRPr lang="de-DE" b="0"/>
          </a:p>
          <a:p>
            <a:pPr>
              <a:defRPr/>
            </a:pPr>
            <a:r>
              <a:rPr lang="de-DE"/>
              <a:t>	</a:t>
            </a:r>
            <a:r>
              <a:rPr lang="de-DE"/>
              <a:t> </a:t>
            </a:r>
            <a:r>
              <a:rPr lang="de-DE"/>
              <a:t>3 Epochen als Kompromiss</a:t>
            </a:r>
            <a:endParaRPr/>
          </a:p>
        </p:txBody>
      </p:sp>
      <p:pic>
        <p:nvPicPr>
          <p:cNvPr id="4" name="Picture 20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6414770" y="1475082"/>
            <a:ext cx="5861753" cy="39078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3</a:t>
            </a:fld>
            <a:endParaRPr lang="de-DE"/>
          </a:p>
        </p:txBody>
      </p:sp>
      <p:sp>
        <p:nvSpPr>
          <p:cNvPr id="28" name="Titel 1" hidden="0"/>
          <p:cNvSpPr txBox="1"/>
          <p:nvPr isPhoto="0" userDrawn="0"/>
        </p:nvSpPr>
        <p:spPr bwMode="auto">
          <a:xfrm>
            <a:off x="218662" y="2990202"/>
            <a:ext cx="6782116" cy="18203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000">
                <a:solidFill>
                  <a:srgbClr val="222222"/>
                </a:solidFill>
                <a:latin typeface="Meta Offc Pro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3600" b="1">
                <a:solidFill>
                  <a:schemeClr val="tx1"/>
                </a:solidFill>
              </a:rPr>
              <a:t>Was </a:t>
            </a:r>
            <a:r>
              <a:rPr lang="en-US" sz="3600" b="1">
                <a:solidFill>
                  <a:schemeClr val="tx1"/>
                </a:solidFill>
              </a:rPr>
              <a:t>machen</a:t>
            </a:r>
            <a:r>
              <a:rPr lang="en-US" sz="3600" b="1">
                <a:solidFill>
                  <a:schemeClr val="tx1"/>
                </a:solidFill>
              </a:rPr>
              <a:t> </a:t>
            </a:r>
            <a:r>
              <a:rPr lang="en-US" sz="3600" b="1">
                <a:solidFill>
                  <a:schemeClr val="tx1"/>
                </a:solidFill>
              </a:rPr>
              <a:t>wir</a:t>
            </a:r>
            <a:r>
              <a:rPr lang="en-US" sz="3600" b="1">
                <a:solidFill>
                  <a:schemeClr val="tx1"/>
                </a:solidFill>
              </a:rPr>
              <a:t> </a:t>
            </a:r>
            <a:r>
              <a:rPr lang="en-US" sz="3600" b="1">
                <a:solidFill>
                  <a:schemeClr val="tx1"/>
                </a:solidFill>
              </a:rPr>
              <a:t>eigentlich</a:t>
            </a:r>
            <a:r>
              <a:rPr lang="en-US" sz="3600" b="1">
                <a:solidFill>
                  <a:schemeClr val="tx1"/>
                </a:solidFill>
              </a:rPr>
              <a:t> in der Kern- und </a:t>
            </a:r>
            <a:r>
              <a:rPr lang="en-US" sz="3600" b="1">
                <a:solidFill>
                  <a:schemeClr val="tx1"/>
                </a:solidFill>
              </a:rPr>
              <a:t>Teilchenphysik</a:t>
            </a:r>
            <a:r>
              <a:rPr lang="en-US" sz="3600" b="1">
                <a:solidFill>
                  <a:schemeClr val="tx1"/>
                </a:solidFill>
              </a:rPr>
              <a:t>?</a:t>
            </a:r>
            <a:endParaRPr/>
          </a:p>
          <a:p>
            <a:pPr algn="ctr">
              <a:defRPr/>
            </a:pPr>
            <a:r>
              <a:rPr lang="en-US" sz="3600" b="1" u="sng">
                <a:solidFill>
                  <a:schemeClr val="tx1"/>
                </a:solidFill>
              </a:rPr>
              <a:t>Oder</a:t>
            </a:r>
            <a:endParaRPr/>
          </a:p>
          <a:p>
            <a:pPr algn="ctr">
              <a:defRPr/>
            </a:pPr>
            <a:r>
              <a:rPr lang="en-US" sz="3600" b="1">
                <a:solidFill>
                  <a:schemeClr val="tx1"/>
                </a:solidFill>
              </a:rPr>
              <a:t>Woraus</a:t>
            </a:r>
            <a:r>
              <a:rPr lang="en-US" sz="3600" b="1">
                <a:solidFill>
                  <a:schemeClr val="tx1"/>
                </a:solidFill>
              </a:rPr>
              <a:t> </a:t>
            </a:r>
            <a:r>
              <a:rPr lang="en-US" sz="3600" b="1">
                <a:solidFill>
                  <a:schemeClr val="tx1"/>
                </a:solidFill>
              </a:rPr>
              <a:t>besteht</a:t>
            </a:r>
            <a:r>
              <a:rPr lang="en-US" sz="3600" b="1">
                <a:solidFill>
                  <a:schemeClr val="tx1"/>
                </a:solidFill>
              </a:rPr>
              <a:t> die Welt?</a:t>
            </a:r>
            <a:endParaRPr/>
          </a:p>
        </p:txBody>
      </p:sp>
      <p:pic>
        <p:nvPicPr>
          <p:cNvPr id="29" name="Grafik 28" descr="Ein Bild, das Helm, Nachthimmel enthält.&#10;&#10;Automatisch generierte Beschreibung" hidden="0"/>
          <p:cNvPicPr>
            <a:picLocks noChangeAspect="1"/>
          </p:cNvPicPr>
          <p:nvPr isPhoto="0" userDrawn="0"/>
        </p:nvPicPr>
        <p:blipFill>
          <a:blip r:embed="rId2"/>
          <a:srcRect l="9231" t="0" r="29906" b="1"/>
          <a:stretch/>
        </p:blipFill>
        <p:spPr bwMode="auto">
          <a:xfrm>
            <a:off x="7387937" y="929839"/>
            <a:ext cx="4824845" cy="5549209"/>
          </a:xfrm>
          <a:custGeom>
            <a:avLst/>
            <a:gdLst/>
            <a:ahLst/>
            <a:cxnLst/>
            <a:rect l="l" t="t" r="r" b="b"/>
            <a:pathLst>
              <a:path w="5962785" h="6858000" fill="norm" stroke="1" extrusionOk="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30</a:t>
            </a:fld>
            <a:endParaRPr lang="de-DE"/>
          </a:p>
        </p:txBody>
      </p:sp>
      <p:sp>
        <p:nvSpPr>
          <p:cNvPr id="8" name="Textfeld 7" hidden="0"/>
          <p:cNvSpPr txBox="1"/>
          <p:nvPr isPhoto="0" userDrawn="0"/>
        </p:nvSpPr>
        <p:spPr bwMode="auto">
          <a:xfrm>
            <a:off x="3535680" y="233123"/>
            <a:ext cx="43977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3600" b="1">
                <a:latin typeface="Meta Offc Pro"/>
              </a:rPr>
              <a:t>Zerfall des Z-Bosons!</a:t>
            </a:r>
            <a:endParaRPr/>
          </a:p>
        </p:txBody>
      </p:sp>
      <p:pic>
        <p:nvPicPr>
          <p:cNvPr id="10" name="Grafik 9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9195192" y="1217924"/>
            <a:ext cx="2408759" cy="2416910"/>
          </a:xfrm>
          <a:prstGeom prst="rect">
            <a:avLst/>
          </a:prstGeom>
        </p:spPr>
      </p:pic>
      <p:pic>
        <p:nvPicPr>
          <p:cNvPr id="11" name="Grafik 10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753171" y="3664446"/>
            <a:ext cx="2429753" cy="2454631"/>
          </a:xfrm>
          <a:prstGeom prst="rect">
            <a:avLst/>
          </a:prstGeom>
        </p:spPr>
      </p:pic>
      <p:pic>
        <p:nvPicPr>
          <p:cNvPr id="12" name="Grafik 11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9195192" y="3634834"/>
            <a:ext cx="2421007" cy="2416911"/>
          </a:xfrm>
          <a:prstGeom prst="rect">
            <a:avLst/>
          </a:prstGeom>
        </p:spPr>
      </p:pic>
      <p:pic>
        <p:nvPicPr>
          <p:cNvPr id="13" name="Grafik 12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757371" y="1254211"/>
            <a:ext cx="2425553" cy="2413304"/>
          </a:xfrm>
          <a:prstGeom prst="rect">
            <a:avLst/>
          </a:prstGeom>
        </p:spPr>
      </p:pic>
      <p:sp>
        <p:nvSpPr>
          <p:cNvPr id="14" name="Textfeld 13" hidden="0"/>
          <p:cNvSpPr txBox="1"/>
          <p:nvPr isPhoto="0" userDrawn="0"/>
        </p:nvSpPr>
        <p:spPr bwMode="auto">
          <a:xfrm>
            <a:off x="3337528" y="4446579"/>
            <a:ext cx="1166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/>
              <a:t>Quarks ca. 88%</a:t>
            </a:r>
            <a:endParaRPr/>
          </a:p>
          <a:p>
            <a:pPr algn="ctr">
              <a:defRPr/>
            </a:pPr>
            <a:endParaRPr lang="de-DE"/>
          </a:p>
        </p:txBody>
      </p:sp>
      <p:sp>
        <p:nvSpPr>
          <p:cNvPr id="15" name="Textfeld 14" hidden="0"/>
          <p:cNvSpPr txBox="1"/>
          <p:nvPr isPhoto="0" userDrawn="0"/>
        </p:nvSpPr>
        <p:spPr bwMode="auto">
          <a:xfrm>
            <a:off x="7739624" y="1999198"/>
            <a:ext cx="1031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>
                      <m:jc m:val="centerGroup"/>
                    </m:oMathParaPr>
                    <m:oMath>
                      <m:sSup>
                        <m:sSupPr>
                          <m:ctrlPr>
                            <a:rPr lang="de-DE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lang="de-DE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m:rPr/>
                            <a:rPr lang="de-DE" i="1">
                              <a:latin typeface="Cambria Math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de-DE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lang="de-DE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m:rPr/>
                            <a:rPr lang="de-DE" i="1">
                              <a:latin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</mc:Choice>
              <mc:Fallback/>
            </mc:AlternateContent>
            <a:endParaRPr lang="de-DE"/>
          </a:p>
          <a:p>
            <a:pPr algn="ctr">
              <a:defRPr/>
            </a:pPr>
            <a:r>
              <a:rPr lang="de-DE"/>
              <a:t>ca. 4%</a:t>
            </a:r>
            <a:endParaRPr/>
          </a:p>
        </p:txBody>
      </p:sp>
      <p:sp>
        <p:nvSpPr>
          <p:cNvPr id="16" name="Textfeld 15" hidden="0"/>
          <p:cNvSpPr txBox="1"/>
          <p:nvPr isPhoto="0" userDrawn="0"/>
        </p:nvSpPr>
        <p:spPr bwMode="auto">
          <a:xfrm>
            <a:off x="7739624" y="4434650"/>
            <a:ext cx="1031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>
                      <m:jc m:val="centerGroup"/>
                    </m:oMathParaPr>
                    <m:oMath>
                      <m:sSup>
                        <m:sSupPr>
                          <m:ctrlPr>
                            <a:rPr lang="de-DE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lang="de-DE" i="1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p>
                          <m:r>
                            <m:rPr/>
                            <a:rPr lang="de-DE" i="1">
                              <a:latin typeface="Cambria Math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de-DE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lang="de-DE" i="1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p>
                          <m:r>
                            <m:rPr/>
                            <a:rPr lang="de-DE" i="1">
                              <a:latin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</mc:Choice>
              <mc:Fallback/>
            </mc:AlternateContent>
            <a:endParaRPr lang="de-DE"/>
          </a:p>
          <a:p>
            <a:pPr algn="ctr">
              <a:defRPr/>
            </a:pPr>
            <a:r>
              <a:rPr lang="de-DE"/>
              <a:t>ca. 4%</a:t>
            </a:r>
            <a:endParaRPr/>
          </a:p>
        </p:txBody>
      </p:sp>
      <p:sp>
        <p:nvSpPr>
          <p:cNvPr id="17" name="Textfeld 16" hidden="0"/>
          <p:cNvSpPr txBox="1"/>
          <p:nvPr isPhoto="0" userDrawn="0"/>
        </p:nvSpPr>
        <p:spPr bwMode="auto">
          <a:xfrm>
            <a:off x="3337528" y="1957679"/>
            <a:ext cx="1166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>
                      <m:jc m:val="centerGroup"/>
                    </m:oMathParaPr>
                    <m:oMath>
                      <m:sSup>
                        <m:sSupPr>
                          <m:ctrlPr>
                            <a:rPr lang="de-DE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lang="de-DE" i="1">
                              <a:latin typeface="Cambria Math"/>
                              <a:ea typeface="Cambria Math"/>
                            </a:rPr>
                            <m:t>𝜏</m:t>
                          </m:r>
                        </m:e>
                        <m:sup>
                          <m:r>
                            <m:rPr/>
                            <a:rPr lang="de-DE" i="1">
                              <a:latin typeface="Cambria Math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de-DE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lang="de-DE" i="1">
                              <a:latin typeface="Cambria Math"/>
                              <a:ea typeface="Cambria Math"/>
                            </a:rPr>
                            <m:t>𝜏</m:t>
                          </m:r>
                        </m:e>
                        <m:sup>
                          <m:r>
                            <m:rPr/>
                            <a:rPr lang="de-DE" i="1">
                              <a:latin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</mc:Choice>
              <mc:Fallback/>
            </mc:AlternateContent>
            <a:endParaRPr lang="de-DE"/>
          </a:p>
          <a:p>
            <a:pPr algn="ctr">
              <a:defRPr/>
            </a:pPr>
            <a:r>
              <a:rPr lang="de-DE"/>
              <a:t>ca. 4%</a:t>
            </a:r>
            <a:endParaRPr/>
          </a:p>
          <a:p>
            <a:pPr algn="ctr">
              <a:defRPr/>
            </a:pPr>
            <a:endParaRPr lang="de-DE"/>
          </a:p>
        </p:txBody>
      </p:sp>
      <p:sp>
        <p:nvSpPr>
          <p:cNvPr id="19" name="TextBox 1" hidden="0"/>
          <p:cNvSpPr txBox="1"/>
          <p:nvPr isPhoto="0" userDrawn="0"/>
        </p:nvSpPr>
        <p:spPr bwMode="auto">
          <a:xfrm>
            <a:off x="4369810" y="3186146"/>
            <a:ext cx="3894612" cy="1015663"/>
          </a:xfrm>
          <a:prstGeom prst="rect">
            <a:avLst/>
          </a:prstGeom>
          <a:noFill/>
          <a:ln w="19050">
            <a:solidFill>
              <a:srgbClr val="31B0DA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2000" b="1"/>
              <a:t>Idee: Klassifizierung der Events mit maschinellem Lernen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31</a:t>
            </a:fld>
            <a:endParaRPr lang="de-DE"/>
          </a:p>
        </p:txBody>
      </p:sp>
      <p:sp>
        <p:nvSpPr>
          <p:cNvPr id="8" name="Textfeld 7" hidden="0"/>
          <p:cNvSpPr txBox="1"/>
          <p:nvPr isPhoto="0" userDrawn="0"/>
        </p:nvSpPr>
        <p:spPr bwMode="auto">
          <a:xfrm>
            <a:off x="3600994" y="223794"/>
            <a:ext cx="2397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3600" b="1">
                <a:latin typeface="Meta Offc Pro"/>
              </a:rPr>
              <a:t>Ergebnisse</a:t>
            </a:r>
            <a:endParaRPr/>
          </a:p>
        </p:txBody>
      </p:sp>
      <p:pic>
        <p:nvPicPr>
          <p:cNvPr id="10" name="Content Placeholder 7" hidden="0"/>
          <p:cNvPicPr>
            <a:picLocks noChangeAspect="1" noGrp="1"/>
          </p:cNvPicPr>
          <p:nvPr isPhoto="0" userDrawn="0">
            <p:ph idx="1" hasCustomPrompt="0"/>
          </p:nvPr>
        </p:nvPicPr>
        <p:blipFill>
          <a:blip r:embed="rId2"/>
          <a:stretch/>
        </p:blipFill>
        <p:spPr bwMode="auto">
          <a:xfrm>
            <a:off x="256585" y="2237053"/>
            <a:ext cx="11483975" cy="1058691"/>
          </a:xfrm>
          <a:prstGeom prst="rect">
            <a:avLst/>
          </a:prstGeom>
        </p:spPr>
      </p:pic>
      <p:grpSp>
        <p:nvGrpSpPr>
          <p:cNvPr id="11" name="Group 8" hidden="0"/>
          <p:cNvGrpSpPr/>
          <p:nvPr isPhoto="0" userDrawn="0"/>
        </p:nvGrpSpPr>
        <p:grpSpPr bwMode="auto">
          <a:xfrm>
            <a:off x="7056399" y="1677311"/>
            <a:ext cx="4675103" cy="1618433"/>
            <a:chOff x="7160177" y="1738271"/>
            <a:chExt cx="4675103" cy="1618433"/>
          </a:xfrm>
        </p:grpSpPr>
        <p:sp>
          <p:nvSpPr>
            <p:cNvPr id="12" name="Rectangle 12" hidden="0"/>
            <p:cNvSpPr/>
            <p:nvPr isPhoto="0" userDrawn="0"/>
          </p:nvSpPr>
          <p:spPr bwMode="auto">
            <a:xfrm>
              <a:off x="10278813" y="2636911"/>
              <a:ext cx="1556467" cy="719793"/>
            </a:xfrm>
            <a:prstGeom prst="rect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3" name="TextBox 13" hidden="0"/>
            <p:cNvSpPr txBox="1"/>
            <p:nvPr isPhoto="0" userDrawn="0"/>
          </p:nvSpPr>
          <p:spPr bwMode="auto">
            <a:xfrm>
              <a:off x="7160177" y="1738271"/>
              <a:ext cx="4269823" cy="307777"/>
            </a:xfrm>
            <a:prstGeom prst="rect">
              <a:avLst/>
            </a:prstGeom>
            <a:noFill/>
            <a:ln w="19050">
              <a:solidFill>
                <a:srgbClr val="31B0DA"/>
              </a:solidFill>
            </a:ln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GB" sz="1400"/>
                <a:t>Verzweiungsverhältnis</a:t>
              </a:r>
              <a:r>
                <a:rPr lang="en-GB" sz="1400"/>
                <a:t> </a:t>
              </a:r>
              <a:r>
                <a:rPr lang="en-GB" sz="1400"/>
                <a:t>im</a:t>
              </a:r>
              <a:r>
                <a:rPr lang="en-GB" sz="1400"/>
                <a:t> </a:t>
              </a:r>
              <a:r>
                <a:rPr lang="en-GB" sz="1400"/>
                <a:t>erwarteten</a:t>
              </a:r>
              <a:r>
                <a:rPr lang="en-GB" sz="1400"/>
                <a:t> </a:t>
              </a:r>
              <a:r>
                <a:rPr lang="en-GB" sz="1400"/>
                <a:t>Bereich</a:t>
              </a:r>
              <a:endParaRPr lang="de-DE" sz="1400"/>
            </a:p>
          </p:txBody>
        </p:sp>
        <p:cxnSp>
          <p:nvCxnSpPr>
            <p:cNvPr id="14" name="Straight Arrow Connector 16" hidden="0"/>
            <p:cNvCxnSpPr>
              <a:cxnSpLocks/>
              <a:stCxn id="13" idx="2"/>
              <a:endCxn id="12" idx="0"/>
            </p:cNvCxnSpPr>
            <p:nvPr isPhoto="0" userDrawn="0"/>
          </p:nvCxnSpPr>
          <p:spPr bwMode="auto">
            <a:xfrm>
              <a:off x="9295089" y="2046048"/>
              <a:ext cx="1761958" cy="590863"/>
            </a:xfrm>
            <a:prstGeom prst="straightConnector1">
              <a:avLst/>
            </a:prstGeom>
            <a:ln w="19050"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6" hidden="0"/>
          <p:cNvGrpSpPr/>
          <p:nvPr isPhoto="0" userDrawn="0"/>
        </p:nvGrpSpPr>
        <p:grpSpPr bwMode="auto">
          <a:xfrm>
            <a:off x="507116" y="2647960"/>
            <a:ext cx="5497146" cy="1163400"/>
            <a:chOff x="610894" y="2708920"/>
            <a:chExt cx="5497146" cy="1163400"/>
          </a:xfrm>
        </p:grpSpPr>
        <p:sp>
          <p:nvSpPr>
            <p:cNvPr id="16" name="Rectangle 14" hidden="0"/>
            <p:cNvSpPr/>
            <p:nvPr isPhoto="0" userDrawn="0"/>
          </p:nvSpPr>
          <p:spPr bwMode="auto">
            <a:xfrm>
              <a:off x="4302150" y="2708920"/>
              <a:ext cx="576064" cy="647784"/>
            </a:xfrm>
            <a:prstGeom prst="rect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7" name="TextBox 19" hidden="0"/>
            <p:cNvSpPr txBox="1"/>
            <p:nvPr isPhoto="0" userDrawn="0"/>
          </p:nvSpPr>
          <p:spPr bwMode="auto">
            <a:xfrm>
              <a:off x="610894" y="3564543"/>
              <a:ext cx="5497146" cy="307777"/>
            </a:xfrm>
            <a:prstGeom prst="rect">
              <a:avLst/>
            </a:prstGeom>
            <a:noFill/>
            <a:ln w="19050">
              <a:solidFill>
                <a:srgbClr val="31B0DA"/>
              </a:solidFill>
            </a:ln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GB" sz="1400"/>
                <a:t>Nach</a:t>
              </a:r>
              <a:r>
                <a:rPr lang="en-GB" sz="1400"/>
                <a:t> </a:t>
              </a:r>
              <a:r>
                <a:rPr lang="en-GB" sz="1400"/>
                <a:t>Drehung</a:t>
              </a:r>
              <a:r>
                <a:rPr lang="en-GB" sz="1400"/>
                <a:t>/</a:t>
              </a:r>
              <a:r>
                <a:rPr lang="en-GB" sz="1400"/>
                <a:t>Spiegelung</a:t>
              </a:r>
              <a:r>
                <a:rPr lang="en-GB" sz="1400"/>
                <a:t>: </a:t>
              </a:r>
              <a:r>
                <a:rPr lang="en-GB" sz="1400"/>
                <a:t>Eher</a:t>
              </a:r>
              <a:r>
                <a:rPr lang="en-GB" sz="1400"/>
                <a:t> </a:t>
              </a:r>
              <a:r>
                <a:rPr lang="en-GB" sz="1400"/>
                <a:t>gleich</a:t>
              </a:r>
              <a:r>
                <a:rPr lang="en-GB" sz="1400"/>
                <a:t>-, </a:t>
              </a:r>
              <a:r>
                <a:rPr lang="en-GB" sz="1400"/>
                <a:t>als</a:t>
              </a:r>
              <a:r>
                <a:rPr lang="en-GB" sz="1400"/>
                <a:t> “</a:t>
              </a:r>
              <a:r>
                <a:rPr lang="en-GB" sz="1400"/>
                <a:t>echt</a:t>
              </a:r>
              <a:r>
                <a:rPr lang="en-GB" sz="1400"/>
                <a:t>” </a:t>
              </a:r>
              <a:r>
                <a:rPr lang="en-GB" sz="1400"/>
                <a:t>verteilt</a:t>
              </a:r>
              <a:endParaRPr lang="de-DE" sz="1400"/>
            </a:p>
          </p:txBody>
        </p:sp>
        <p:cxnSp>
          <p:nvCxnSpPr>
            <p:cNvPr id="18" name="Straight Arrow Connector 21" hidden="0"/>
            <p:cNvCxnSpPr>
              <a:cxnSpLocks/>
              <a:stCxn id="17" idx="0"/>
              <a:endCxn id="16" idx="2"/>
            </p:cNvCxnSpPr>
            <p:nvPr isPhoto="0" userDrawn="0"/>
          </p:nvCxnSpPr>
          <p:spPr bwMode="auto">
            <a:xfrm flipV="1">
              <a:off x="3359467" y="3356704"/>
              <a:ext cx="1230715" cy="207839"/>
            </a:xfrm>
            <a:prstGeom prst="straightConnector1">
              <a:avLst/>
            </a:prstGeom>
            <a:ln w="19050"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2" hidden="0"/>
          <p:cNvGrpSpPr/>
          <p:nvPr isPhoto="0" userDrawn="0"/>
        </p:nvGrpSpPr>
        <p:grpSpPr bwMode="auto">
          <a:xfrm>
            <a:off x="1059463" y="1883784"/>
            <a:ext cx="4198009" cy="1420419"/>
            <a:chOff x="1163241" y="1936285"/>
            <a:chExt cx="4198009" cy="1420419"/>
          </a:xfrm>
        </p:grpSpPr>
        <p:sp>
          <p:nvSpPr>
            <p:cNvPr id="20" name="Rectangle 23" hidden="0"/>
            <p:cNvSpPr/>
            <p:nvPr isPhoto="0" userDrawn="0"/>
          </p:nvSpPr>
          <p:spPr bwMode="auto">
            <a:xfrm>
              <a:off x="2357933" y="2708920"/>
              <a:ext cx="1001533" cy="647784"/>
            </a:xfrm>
            <a:prstGeom prst="rect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21" name="TextBox 24" hidden="0"/>
            <p:cNvSpPr txBox="1"/>
            <p:nvPr isPhoto="0" userDrawn="0"/>
          </p:nvSpPr>
          <p:spPr bwMode="auto">
            <a:xfrm>
              <a:off x="1163241" y="1936285"/>
              <a:ext cx="4198009" cy="307777"/>
            </a:xfrm>
            <a:prstGeom prst="rect">
              <a:avLst/>
            </a:prstGeom>
            <a:noFill/>
            <a:ln w="19050">
              <a:solidFill>
                <a:srgbClr val="31B0DA"/>
              </a:solidFill>
            </a:ln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GB" sz="1400"/>
                <a:t>Wenige</a:t>
              </a:r>
              <a:r>
                <a:rPr lang="en-GB" sz="1400"/>
                <a:t> </a:t>
              </a:r>
              <a:r>
                <a:rPr lang="en-GB" sz="1400"/>
                <a:t>leptonische</a:t>
              </a:r>
              <a:r>
                <a:rPr lang="en-GB" sz="1400"/>
                <a:t> Events in </a:t>
              </a:r>
              <a:r>
                <a:rPr lang="en-GB" sz="1400"/>
                <a:t>Trainingsdaten</a:t>
              </a:r>
              <a:endParaRPr lang="de-DE" sz="1400"/>
            </a:p>
          </p:txBody>
        </p:sp>
        <p:cxnSp>
          <p:nvCxnSpPr>
            <p:cNvPr id="22" name="Straight Arrow Connector 26" hidden="0"/>
            <p:cNvCxnSpPr>
              <a:cxnSpLocks/>
              <a:stCxn id="21" idx="2"/>
              <a:endCxn id="20" idx="0"/>
            </p:cNvCxnSpPr>
            <p:nvPr isPhoto="0" userDrawn="0"/>
          </p:nvCxnSpPr>
          <p:spPr bwMode="auto">
            <a:xfrm flipH="1">
              <a:off x="2858700" y="2244062"/>
              <a:ext cx="403546" cy="464858"/>
            </a:xfrm>
            <a:prstGeom prst="straightConnector1">
              <a:avLst/>
            </a:prstGeom>
            <a:ln w="19050"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Picture 10" descr="Chart&#10;&#10;Description automatically generated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9022908" y="3368039"/>
            <a:ext cx="2708595" cy="2537707"/>
          </a:xfrm>
          <a:prstGeom prst="rect">
            <a:avLst/>
          </a:prstGeom>
        </p:spPr>
      </p:pic>
      <p:grpSp>
        <p:nvGrpSpPr>
          <p:cNvPr id="24" name="Group 15" hidden="0"/>
          <p:cNvGrpSpPr/>
          <p:nvPr isPhoto="0" userDrawn="0"/>
        </p:nvGrpSpPr>
        <p:grpSpPr bwMode="auto">
          <a:xfrm>
            <a:off x="6980712" y="3503583"/>
            <a:ext cx="4202436" cy="1736666"/>
            <a:chOff x="7084490" y="3564543"/>
            <a:chExt cx="4202436" cy="1736666"/>
          </a:xfrm>
        </p:grpSpPr>
        <p:sp>
          <p:nvSpPr>
            <p:cNvPr id="25" name="Oval 24" hidden="0"/>
            <p:cNvSpPr/>
            <p:nvPr isPhoto="0" userDrawn="0"/>
          </p:nvSpPr>
          <p:spPr bwMode="auto">
            <a:xfrm>
              <a:off x="10926885" y="3564543"/>
              <a:ext cx="360040" cy="126653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26" name="Oval 25" hidden="0"/>
            <p:cNvSpPr/>
            <p:nvPr isPhoto="0" userDrawn="0"/>
          </p:nvSpPr>
          <p:spPr bwMode="auto">
            <a:xfrm>
              <a:off x="9590546" y="4831073"/>
              <a:ext cx="1264332" cy="470136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27" name="TextBox 27" hidden="0"/>
            <p:cNvSpPr txBox="1"/>
            <p:nvPr isPhoto="0" userDrawn="0"/>
          </p:nvSpPr>
          <p:spPr bwMode="auto">
            <a:xfrm>
              <a:off x="7084490" y="3924991"/>
              <a:ext cx="1540991" cy="738664"/>
            </a:xfrm>
            <a:prstGeom prst="rect">
              <a:avLst/>
            </a:prstGeom>
            <a:noFill/>
            <a:ln w="19050">
              <a:solidFill>
                <a:srgbClr val="31B0DA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400"/>
                <a:t>Erkennung</a:t>
              </a:r>
              <a:r>
                <a:rPr lang="en-GB" sz="1400"/>
                <a:t> von Tau-</a:t>
              </a:r>
              <a:r>
                <a:rPr lang="en-GB" sz="1400"/>
                <a:t>Zerfällen</a:t>
              </a:r>
              <a:r>
                <a:rPr lang="en-GB" sz="1400"/>
                <a:t> </a:t>
              </a:r>
              <a:r>
                <a:rPr lang="en-GB" sz="1400"/>
                <a:t>fehleranfälliger</a:t>
              </a:r>
              <a:endParaRPr lang="de-DE" sz="1400"/>
            </a:p>
          </p:txBody>
        </p:sp>
        <p:cxnSp>
          <p:nvCxnSpPr>
            <p:cNvPr id="28" name="Straight Arrow Connector 29" hidden="0"/>
            <p:cNvCxnSpPr>
              <a:cxnSpLocks/>
              <a:stCxn id="27" idx="3"/>
              <a:endCxn id="25" idx="2"/>
            </p:cNvCxnSpPr>
            <p:nvPr isPhoto="0" userDrawn="0"/>
          </p:nvCxnSpPr>
          <p:spPr bwMode="auto">
            <a:xfrm flipV="1">
              <a:off x="8625481" y="4197808"/>
              <a:ext cx="2301405" cy="96515"/>
            </a:xfrm>
            <a:prstGeom prst="straightConnector1">
              <a:avLst/>
            </a:prstGeom>
            <a:ln w="19050"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32" hidden="0"/>
            <p:cNvCxnSpPr>
              <a:cxnSpLocks/>
              <a:stCxn id="27" idx="3"/>
              <a:endCxn id="26" idx="0"/>
            </p:cNvCxnSpPr>
            <p:nvPr isPhoto="0" userDrawn="0"/>
          </p:nvCxnSpPr>
          <p:spPr bwMode="auto">
            <a:xfrm>
              <a:off x="8625481" y="4294323"/>
              <a:ext cx="1597231" cy="536750"/>
            </a:xfrm>
            <a:prstGeom prst="straightConnector1">
              <a:avLst/>
            </a:prstGeom>
            <a:ln w="19050"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32</a:t>
            </a:fld>
            <a:endParaRPr lang="de-DE"/>
          </a:p>
        </p:txBody>
      </p:sp>
      <p:sp>
        <p:nvSpPr>
          <p:cNvPr id="8" name="Textfeld 7" hidden="0"/>
          <p:cNvSpPr txBox="1"/>
          <p:nvPr isPhoto="0" userDrawn="0"/>
        </p:nvSpPr>
        <p:spPr bwMode="auto">
          <a:xfrm>
            <a:off x="3600994" y="223794"/>
            <a:ext cx="48739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3600" b="1">
                <a:latin typeface="Meta Offc Pro"/>
              </a:rPr>
              <a:t>Lass mal Ausprobieren</a:t>
            </a:r>
            <a:endParaRPr/>
          </a:p>
        </p:txBody>
      </p:sp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54012" y="1362208"/>
            <a:ext cx="11483976" cy="57705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/>
              <a:t>Framework</a:t>
            </a:r>
            <a:endParaRPr lang="de-DE"/>
          </a:p>
        </p:txBody>
      </p:sp>
      <p:sp>
        <p:nvSpPr>
          <p:cNvPr id="9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354013" y="1939262"/>
            <a:ext cx="6030019" cy="3728246"/>
          </a:xfrm>
        </p:spPr>
        <p:txBody>
          <a:bodyPr>
            <a:normAutofit fontScale="85000" lnSpcReduction="20000"/>
          </a:bodyPr>
          <a:lstStyle/>
          <a:p>
            <a:pPr marL="285750" indent="-285750">
              <a:defRPr/>
            </a:pPr>
            <a:r>
              <a:rPr lang="de-DE" u="sng">
                <a:hlinkClick r:id="rId2" tooltip="https://github.com/NTW-Muenster/opal-mc-ml"/>
              </a:rPr>
              <a:t>https://github.com/NTW-Muenster/opal-mc-ml</a:t>
            </a:r>
            <a:r>
              <a:rPr lang="de-DE"/>
              <a:t> </a:t>
            </a:r>
            <a:r>
              <a:rPr lang="en-GB"/>
              <a:t>Interaktives</a:t>
            </a:r>
            <a:r>
              <a:rPr lang="en-GB"/>
              <a:t> </a:t>
            </a:r>
            <a:r>
              <a:rPr lang="en-GB" b="1" i="1"/>
              <a:t>Jupyter</a:t>
            </a:r>
            <a:r>
              <a:rPr lang="en-GB" b="1"/>
              <a:t>-Notebook</a:t>
            </a:r>
            <a:r>
              <a:rPr lang="en-GB"/>
              <a:t> </a:t>
            </a:r>
            <a:r>
              <a:rPr lang="en-GB"/>
              <a:t>mit</a:t>
            </a:r>
            <a:r>
              <a:rPr lang="en-GB"/>
              <a:t> </a:t>
            </a:r>
            <a:r>
              <a:rPr lang="en-GB" i="1"/>
              <a:t>Python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Benötigte Pakete: </a:t>
            </a:r>
            <a:r>
              <a:rPr lang="de-DE">
                <a:latin typeface="Consolas"/>
              </a:rPr>
              <a:t>numpy</a:t>
            </a:r>
            <a:r>
              <a:rPr lang="de-DE">
                <a:latin typeface="Consolas"/>
              </a:rPr>
              <a:t>, </a:t>
            </a:r>
            <a:r>
              <a:rPr lang="de-DE">
                <a:latin typeface="Consolas"/>
              </a:rPr>
              <a:t>pandas</a:t>
            </a:r>
            <a:r>
              <a:rPr lang="de-DE">
                <a:latin typeface="Consolas"/>
              </a:rPr>
              <a:t>, </a:t>
            </a:r>
            <a:r>
              <a:rPr lang="de-DE">
                <a:latin typeface="Consolas"/>
              </a:rPr>
              <a:t>matplotlib</a:t>
            </a:r>
            <a:r>
              <a:rPr lang="de-DE">
                <a:latin typeface="Consolas"/>
              </a:rPr>
              <a:t>, </a:t>
            </a:r>
            <a:r>
              <a:rPr lang="de-DE">
                <a:latin typeface="Consolas"/>
              </a:rPr>
              <a:t>scikit-learn</a:t>
            </a:r>
            <a:r>
              <a:rPr lang="de-DE">
                <a:latin typeface="Consolas"/>
              </a:rPr>
              <a:t>, </a:t>
            </a:r>
            <a:r>
              <a:rPr lang="de-DE">
                <a:latin typeface="Consolas"/>
              </a:rPr>
              <a:t>scikit</a:t>
            </a:r>
            <a:r>
              <a:rPr lang="de-DE">
                <a:latin typeface="Consolas"/>
              </a:rPr>
              <a:t>-image, </a:t>
            </a:r>
            <a:r>
              <a:rPr lang="de-DE">
                <a:latin typeface="Consolas"/>
              </a:rPr>
              <a:t>tensorflow</a:t>
            </a:r>
            <a:endParaRPr lang="de-DE" b="1">
              <a:latin typeface="Consolas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Neuronales Netz in </a:t>
            </a:r>
            <a:r>
              <a:rPr lang="de-DE">
                <a:latin typeface="Consolas"/>
              </a:rPr>
              <a:t>tensorflow</a:t>
            </a:r>
            <a:endParaRPr lang="de-DE">
              <a:latin typeface="Consolas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de-DE" b="0"/>
              <a:t>Hilfsfunktionen mit vereinfachten Namen</a:t>
            </a:r>
            <a:endParaRPr lang="de-DE" b="0"/>
          </a:p>
          <a:p>
            <a:pPr marL="152550" indent="-285750">
              <a:defRPr/>
            </a:pPr>
            <a:r>
              <a:rPr lang="de-DE" u="sng">
                <a:hlinkClick r:id="rId3" tooltip="https://binderhub.uni-muenster.de/"/>
              </a:rPr>
              <a:t>https://binderhub.uni-muenster.de</a:t>
            </a:r>
            <a:endParaRPr lang="de-DE" b="0"/>
          </a:p>
          <a:p>
            <a:pPr marL="152550" indent="-285750">
              <a:defRPr/>
            </a:pPr>
            <a:r>
              <a:rPr lang="de-DE"/>
              <a:t>name</a:t>
            </a:r>
            <a:r>
              <a:rPr lang="de-DE"/>
              <a:t>: </a:t>
            </a:r>
            <a:r>
              <a:rPr lang="de-DE"/>
              <a:t>tilt</a:t>
            </a:r>
            <a:r>
              <a:rPr lang="de-DE"/>
              <a:t>-workshop</a:t>
            </a:r>
            <a:br>
              <a:rPr lang="de-DE"/>
            </a:br>
            <a:r>
              <a:rPr lang="de-DE"/>
              <a:t>  </a:t>
            </a:r>
            <a:r>
              <a:rPr lang="de-DE"/>
              <a:t>token</a:t>
            </a:r>
            <a:r>
              <a:rPr lang="de-DE"/>
              <a:t>: jjsrlxnr2g7bm632</a:t>
            </a:r>
            <a:endParaRPr/>
          </a:p>
          <a:p>
            <a:pPr marL="152550" indent="-285750">
              <a:defRPr/>
            </a:pPr>
            <a:endParaRPr lang="de-DE" b="0"/>
          </a:p>
        </p:txBody>
      </p:sp>
      <p:pic>
        <p:nvPicPr>
          <p:cNvPr id="30" name="Picture 7" descr="Graphical user interface&#10;&#10;Description automatically generated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6672064" y="1147358"/>
            <a:ext cx="5047833" cy="46032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rotWithShape="0" algn="tl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33</a:t>
            </a:fld>
            <a:endParaRPr lang="de-DE"/>
          </a:p>
        </p:txBody>
      </p:sp>
      <p:sp>
        <p:nvSpPr>
          <p:cNvPr id="8" name="Textfeld 7" hidden="0"/>
          <p:cNvSpPr txBox="1"/>
          <p:nvPr isPhoto="0" userDrawn="0"/>
        </p:nvSpPr>
        <p:spPr bwMode="auto">
          <a:xfrm>
            <a:off x="3600994" y="223794"/>
            <a:ext cx="31352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3600" b="1">
                <a:latin typeface="Meta Offc Pro"/>
              </a:rPr>
              <a:t>Pro und Contra</a:t>
            </a:r>
            <a:endParaRPr/>
          </a:p>
        </p:txBody>
      </p:sp>
      <p:sp>
        <p:nvSpPr>
          <p:cNvPr id="12" name="Inhaltsplatzhalter 5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1031460" y="1488166"/>
            <a:ext cx="4977582" cy="4351338"/>
          </a:xfrm>
        </p:spPr>
        <p:txBody>
          <a:bodyPr/>
          <a:lstStyle/>
          <a:p>
            <a:pPr>
              <a:defRPr/>
            </a:pPr>
            <a:r>
              <a:rPr lang="de-DE"/>
              <a:t>Vorteile:</a:t>
            </a:r>
            <a:endParaRPr/>
          </a:p>
          <a:p>
            <a:pPr lvl="1">
              <a:defRPr/>
            </a:pPr>
            <a:r>
              <a:rPr lang="de-DE" b="1"/>
              <a:t>Man muss sich selbst keine Gedanken machen, welche Kriterien zur Einteilung in die jeweilige Klasse führen</a:t>
            </a:r>
            <a:endParaRPr/>
          </a:p>
          <a:p>
            <a:pPr lvl="1">
              <a:defRPr/>
            </a:pPr>
            <a:r>
              <a:rPr lang="de-DE"/>
              <a:t>Funktioniert auch, wenn man keine zusätzlichen Daten zu den Bildern hat</a:t>
            </a:r>
            <a:endParaRPr/>
          </a:p>
        </p:txBody>
      </p:sp>
      <p:sp>
        <p:nvSpPr>
          <p:cNvPr id="13" name="Inhaltsplatzhalter 6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161442" y="1488166"/>
            <a:ext cx="5181600" cy="4351338"/>
          </a:xfrm>
        </p:spPr>
        <p:txBody>
          <a:bodyPr/>
          <a:lstStyle/>
          <a:p>
            <a:pPr>
              <a:defRPr/>
            </a:pPr>
            <a:r>
              <a:rPr lang="de-DE"/>
              <a:t>Nachteile:</a:t>
            </a:r>
            <a:endParaRPr/>
          </a:p>
          <a:p>
            <a:pPr lvl="1">
              <a:defRPr/>
            </a:pPr>
            <a:r>
              <a:rPr lang="de-DE"/>
              <a:t>Training kostet Zeit &amp; Ressourcen</a:t>
            </a:r>
            <a:endParaRPr/>
          </a:p>
          <a:p>
            <a:pPr lvl="1">
              <a:defRPr/>
            </a:pPr>
            <a:r>
              <a:rPr lang="de-DE"/>
              <a:t>Training nur mit genügend Trainingsdaten erfolgreich</a:t>
            </a:r>
            <a:endParaRPr/>
          </a:p>
          <a:p>
            <a:pPr lvl="1">
              <a:defRPr/>
            </a:pPr>
            <a:r>
              <a:rPr lang="de-DE"/>
              <a:t>Vorhersage ist manchmal falsch </a:t>
            </a:r>
            <a:r>
              <a:rPr lang="de-DE"/>
              <a:t>und die Gründe sind nicht ersichtlich</a:t>
            </a:r>
            <a:endParaRPr lang="de-D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34</a:t>
            </a:fld>
            <a:endParaRPr lang="de-DE"/>
          </a:p>
        </p:txBody>
      </p:sp>
      <p:sp>
        <p:nvSpPr>
          <p:cNvPr id="28" name="Titel 1" hidden="0"/>
          <p:cNvSpPr txBox="1"/>
          <p:nvPr isPhoto="0" userDrawn="0"/>
        </p:nvSpPr>
        <p:spPr bwMode="auto">
          <a:xfrm>
            <a:off x="838200" y="2990202"/>
            <a:ext cx="6162577" cy="87759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000">
                <a:solidFill>
                  <a:srgbClr val="222222"/>
                </a:solidFill>
                <a:latin typeface="Meta Offc Pro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400" b="1">
                <a:solidFill>
                  <a:schemeClr val="tx1"/>
                </a:solidFill>
              </a:rPr>
              <a:t>Noch</a:t>
            </a:r>
            <a:r>
              <a:rPr lang="en-US" sz="4400" b="1">
                <a:solidFill>
                  <a:schemeClr val="tx1"/>
                </a:solidFill>
              </a:rPr>
              <a:t> </a:t>
            </a:r>
            <a:r>
              <a:rPr lang="en-US" sz="4400" b="1">
                <a:solidFill>
                  <a:schemeClr val="tx1"/>
                </a:solidFill>
              </a:rPr>
              <a:t>Fragen</a:t>
            </a:r>
            <a:r>
              <a:rPr lang="en-US" sz="4400" b="1">
                <a:solidFill>
                  <a:schemeClr val="tx1"/>
                </a:solidFill>
              </a:rPr>
              <a:t>?</a:t>
            </a:r>
            <a:endParaRPr/>
          </a:p>
        </p:txBody>
      </p:sp>
      <p:pic>
        <p:nvPicPr>
          <p:cNvPr id="29" name="Grafik 28" descr="Ein Bild, das Helm, Nachthimmel enthält.&#10;&#10;Automatisch generierte Beschreibung" hidden="0"/>
          <p:cNvPicPr>
            <a:picLocks noChangeAspect="1"/>
          </p:cNvPicPr>
          <p:nvPr isPhoto="0" userDrawn="0"/>
        </p:nvPicPr>
        <p:blipFill>
          <a:blip r:embed="rId2"/>
          <a:srcRect l="9231" t="0" r="29906" b="1"/>
          <a:stretch/>
        </p:blipFill>
        <p:spPr bwMode="auto">
          <a:xfrm>
            <a:off x="7387937" y="929839"/>
            <a:ext cx="4824845" cy="5549209"/>
          </a:xfrm>
          <a:custGeom>
            <a:avLst/>
            <a:gdLst/>
            <a:ahLst/>
            <a:cxnLst/>
            <a:rect l="l" t="t" r="r" b="b"/>
            <a:pathLst>
              <a:path w="5962785" h="6858000" fill="norm" stroke="1" extrusionOk="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4</a:t>
            </a:fld>
            <a:endParaRPr lang="de-DE"/>
          </a:p>
        </p:txBody>
      </p:sp>
      <p:pic>
        <p:nvPicPr>
          <p:cNvPr id="3" name="Grafik 2" descr="Ein Bild, das Text enthält.&#10;&#10;Automatisch generierte Beschreibun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1336714"/>
            <a:ext cx="12192000" cy="4184572"/>
          </a:xfrm>
          <a:prstGeom prst="rect">
            <a:avLst/>
          </a:prstGeom>
        </p:spPr>
      </p:pic>
      <p:sp>
        <p:nvSpPr>
          <p:cNvPr id="9" name="Titel 1" hidden="0"/>
          <p:cNvSpPr txBox="1"/>
          <p:nvPr isPhoto="0" userDrawn="0"/>
        </p:nvSpPr>
        <p:spPr bwMode="auto">
          <a:xfrm>
            <a:off x="3286223" y="13827"/>
            <a:ext cx="6162577" cy="87759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000">
                <a:solidFill>
                  <a:srgbClr val="222222"/>
                </a:solidFill>
                <a:latin typeface="Meta Offc Pro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400" b="1">
                <a:solidFill>
                  <a:schemeClr val="tx1"/>
                </a:solidFill>
              </a:rPr>
              <a:t>Woraus</a:t>
            </a:r>
            <a:r>
              <a:rPr lang="en-US" sz="4400" b="1">
                <a:solidFill>
                  <a:schemeClr val="tx1"/>
                </a:solidFill>
              </a:rPr>
              <a:t> </a:t>
            </a:r>
            <a:r>
              <a:rPr lang="en-US" sz="4400" b="1">
                <a:solidFill>
                  <a:schemeClr val="tx1"/>
                </a:solidFill>
              </a:rPr>
              <a:t>besteht</a:t>
            </a:r>
            <a:r>
              <a:rPr lang="en-US" sz="4400" b="1">
                <a:solidFill>
                  <a:schemeClr val="tx1"/>
                </a:solidFill>
              </a:rPr>
              <a:t> die Welt?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5</a:t>
            </a:fld>
            <a:endParaRPr lang="de-DE"/>
          </a:p>
        </p:txBody>
      </p:sp>
      <p:sp>
        <p:nvSpPr>
          <p:cNvPr id="9" name="Titel 1" hidden="0"/>
          <p:cNvSpPr txBox="1"/>
          <p:nvPr isPhoto="0" userDrawn="0"/>
        </p:nvSpPr>
        <p:spPr bwMode="auto">
          <a:xfrm>
            <a:off x="3286223" y="13827"/>
            <a:ext cx="6162577" cy="87759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000">
                <a:solidFill>
                  <a:srgbClr val="222222"/>
                </a:solidFill>
                <a:latin typeface="Meta Offc Pro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400" b="1">
                <a:solidFill>
                  <a:schemeClr val="tx1"/>
                </a:solidFill>
              </a:rPr>
              <a:t>Woraus</a:t>
            </a:r>
            <a:r>
              <a:rPr lang="en-US" sz="4400" b="1">
                <a:solidFill>
                  <a:schemeClr val="tx1"/>
                </a:solidFill>
              </a:rPr>
              <a:t> </a:t>
            </a:r>
            <a:r>
              <a:rPr lang="en-US" sz="4400" b="1">
                <a:solidFill>
                  <a:schemeClr val="tx1"/>
                </a:solidFill>
              </a:rPr>
              <a:t>besteht</a:t>
            </a:r>
            <a:r>
              <a:rPr lang="en-US" sz="4400" b="1">
                <a:solidFill>
                  <a:schemeClr val="tx1"/>
                </a:solidFill>
              </a:rPr>
              <a:t> die Welt?</a:t>
            </a:r>
            <a:endParaRPr/>
          </a:p>
        </p:txBody>
      </p:sp>
      <p:pic>
        <p:nvPicPr>
          <p:cNvPr id="2" name="Picture 2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419100" y="1690974"/>
            <a:ext cx="4191000" cy="4010025"/>
          </a:xfrm>
          <a:prstGeom prst="rect">
            <a:avLst/>
          </a:prstGeom>
          <a:noFill/>
          <a:ln w="19050">
            <a:noFill/>
          </a:ln>
        </p:spPr>
      </p:pic>
      <p:sp>
        <p:nvSpPr>
          <p:cNvPr id="3" name="Pfeil: nach rechts 9" hidden="0"/>
          <p:cNvSpPr/>
          <p:nvPr isPhoto="0" userDrawn="0"/>
        </p:nvSpPr>
        <p:spPr bwMode="auto">
          <a:xfrm>
            <a:off x="4832270" y="3492711"/>
            <a:ext cx="2038525" cy="838899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4" name="Textfeld 3" hidden="0"/>
          <p:cNvSpPr txBox="1"/>
          <p:nvPr isPhoto="0" userDrawn="0"/>
        </p:nvSpPr>
        <p:spPr bwMode="auto">
          <a:xfrm>
            <a:off x="4958105" y="2926214"/>
            <a:ext cx="14854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b="1"/>
              <a:t>“</a:t>
            </a:r>
            <a:r>
              <a:rPr lang="en-GB" b="1"/>
              <a:t>Umdrehen</a:t>
            </a:r>
            <a:r>
              <a:rPr lang="en-GB" b="1"/>
              <a:t>” </a:t>
            </a:r>
            <a:endParaRPr/>
          </a:p>
          <a:p>
            <a:pPr>
              <a:defRPr/>
            </a:pPr>
            <a:r>
              <a:rPr lang="en-GB" b="1"/>
              <a:t>der </a:t>
            </a:r>
            <a:r>
              <a:rPr lang="en-GB" b="1"/>
              <a:t>Ladungen</a:t>
            </a:r>
            <a:endParaRPr lang="de-DE" b="1"/>
          </a:p>
        </p:txBody>
      </p:sp>
      <p:pic>
        <p:nvPicPr>
          <p:cNvPr id="14" name="Picture 2" hidden="0"/>
          <p:cNvPicPr>
            <a:picLocks noChangeAspect="1" noChangeArrowheads="1"/>
          </p:cNvPicPr>
          <p:nvPr isPhoto="0" userDrawn="0"/>
        </p:nvPicPr>
        <p:blipFill>
          <a:blip r:embed="rId3"/>
          <a:srcRect l="39313" t="9043" r="0" b="0"/>
          <a:stretch/>
        </p:blipFill>
        <p:spPr bwMode="auto">
          <a:xfrm>
            <a:off x="7218800" y="2108895"/>
            <a:ext cx="3873713" cy="3606530"/>
          </a:xfrm>
          <a:prstGeom prst="rect">
            <a:avLst/>
          </a:prstGeom>
          <a:noFill/>
          <a:ln w="1905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6</a:t>
            </a:fld>
            <a:endParaRPr lang="de-DE"/>
          </a:p>
        </p:txBody>
      </p:sp>
      <p:sp>
        <p:nvSpPr>
          <p:cNvPr id="9" name="Titel 1" hidden="0"/>
          <p:cNvSpPr txBox="1"/>
          <p:nvPr isPhoto="0" userDrawn="0"/>
        </p:nvSpPr>
        <p:spPr bwMode="auto">
          <a:xfrm>
            <a:off x="3286223" y="13827"/>
            <a:ext cx="6162577" cy="87759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000">
                <a:solidFill>
                  <a:srgbClr val="222222"/>
                </a:solidFill>
                <a:latin typeface="Meta Offc Pro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400" b="1">
                <a:solidFill>
                  <a:schemeClr val="tx1"/>
                </a:solidFill>
              </a:rPr>
              <a:t>Das OPAL-Experiment</a:t>
            </a:r>
            <a:endParaRPr/>
          </a:p>
        </p:txBody>
      </p:sp>
      <p:sp>
        <p:nvSpPr>
          <p:cNvPr id="8" name="Inhaltsplatzhalt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1094268" y="1437644"/>
            <a:ext cx="5394820" cy="4351338"/>
          </a:xfrm>
        </p:spPr>
        <p:txBody>
          <a:bodyPr/>
          <a:lstStyle/>
          <a:p>
            <a:pPr>
              <a:defRPr/>
            </a:pPr>
            <a:r>
              <a:rPr lang="de-DE"/>
              <a:t>Detektor am </a:t>
            </a:r>
            <a:r>
              <a:rPr lang="de-DE" i="1"/>
              <a:t>Large </a:t>
            </a:r>
            <a:r>
              <a:rPr lang="de-DE" i="1"/>
              <a:t>Electron</a:t>
            </a:r>
            <a:r>
              <a:rPr lang="de-DE" i="1"/>
              <a:t>-Positron Collider (LEP)</a:t>
            </a:r>
            <a:endParaRPr/>
          </a:p>
          <a:p>
            <a:pPr>
              <a:defRPr/>
            </a:pPr>
            <a:r>
              <a:rPr lang="de-DE"/>
              <a:t>In der Schweiz und Frankreich</a:t>
            </a:r>
            <a:endParaRPr/>
          </a:p>
          <a:p>
            <a:pPr>
              <a:defRPr/>
            </a:pPr>
            <a:r>
              <a:rPr lang="de-DE"/>
              <a:t>Kollision von Elektronen und Positronen</a:t>
            </a:r>
            <a:endParaRPr/>
          </a:p>
          <a:p>
            <a:pPr>
              <a:defRPr/>
            </a:pPr>
            <a:r>
              <a:rPr lang="de-DE"/>
              <a:t>Vier große Teilchendetektoren</a:t>
            </a:r>
            <a:endParaRPr/>
          </a:p>
          <a:p>
            <a:pPr>
              <a:defRPr/>
            </a:pPr>
            <a:r>
              <a:rPr lang="de-DE"/>
              <a:t>Heute abgebaut, im selben Tunnel befindet sich der </a:t>
            </a:r>
            <a:r>
              <a:rPr lang="de-DE" i="1"/>
              <a:t>Large Hadron Collider (LHC)</a:t>
            </a:r>
            <a:endParaRPr/>
          </a:p>
        </p:txBody>
      </p:sp>
      <p:pic>
        <p:nvPicPr>
          <p:cNvPr id="10" name="Picture 6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6686510" y="1437644"/>
            <a:ext cx="4516685" cy="4516685"/>
          </a:xfrm>
          <a:prstGeom prst="rect">
            <a:avLst/>
          </a:prstGeom>
          <a:noFill/>
        </p:spPr>
      </p:pic>
      <p:sp>
        <p:nvSpPr>
          <p:cNvPr id="11" name="Textfeld 10" hidden="0"/>
          <p:cNvSpPr txBox="1"/>
          <p:nvPr isPhoto="0" userDrawn="0"/>
        </p:nvSpPr>
        <p:spPr bwMode="auto">
          <a:xfrm>
            <a:off x="4825498" y="6099469"/>
            <a:ext cx="68435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1100"/>
              <a:t>https://de.wikipedia.org/wiki/Large_Electron-Positron_Collider#/media/Datei:Location_Large_Hadron_Collider.PNG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41AA99B6-8989-1C46-B195-B953333C5C20}" type="datetime1">
              <a:rPr lang="de-DE"/>
              <a:t>09.01.2022</a:t>
            </a:fld>
            <a:endParaRPr lang="de-DE"/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7</a:t>
            </a:fld>
            <a:endParaRPr lang="de-DE"/>
          </a:p>
        </p:txBody>
      </p:sp>
      <p:sp>
        <p:nvSpPr>
          <p:cNvPr id="8" name="Textfeld 7" hidden="0"/>
          <p:cNvSpPr txBox="1"/>
          <p:nvPr isPhoto="0" userDrawn="0"/>
        </p:nvSpPr>
        <p:spPr bwMode="auto">
          <a:xfrm>
            <a:off x="3535680" y="233123"/>
            <a:ext cx="45672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3600" b="1">
                <a:latin typeface="Meta Offc Pro"/>
              </a:rPr>
              <a:t>Das OPAL-Experiment</a:t>
            </a:r>
            <a:endParaRPr/>
          </a:p>
        </p:txBody>
      </p:sp>
      <p:pic>
        <p:nvPicPr>
          <p:cNvPr id="10" name="Grafik 33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7469130" y="1412776"/>
            <a:ext cx="4374871" cy="4352777"/>
          </a:xfrm>
          <a:prstGeom prst="rect">
            <a:avLst/>
          </a:prstGeom>
        </p:spPr>
      </p:pic>
      <p:grpSp>
        <p:nvGrpSpPr>
          <p:cNvPr id="11" name="Group 3" hidden="0"/>
          <p:cNvGrpSpPr/>
          <p:nvPr isPhoto="0" userDrawn="0"/>
        </p:nvGrpSpPr>
        <p:grpSpPr bwMode="auto">
          <a:xfrm>
            <a:off x="4302150" y="1942570"/>
            <a:ext cx="5045957" cy="3007813"/>
            <a:chOff x="4302150" y="1942570"/>
            <a:chExt cx="5045957" cy="3007813"/>
          </a:xfrm>
        </p:grpSpPr>
        <p:sp>
          <p:nvSpPr>
            <p:cNvPr id="12" name="Textfeld 1" hidden="0"/>
            <p:cNvSpPr txBox="1"/>
            <p:nvPr isPhoto="0" userDrawn="0"/>
          </p:nvSpPr>
          <p:spPr bwMode="auto">
            <a:xfrm>
              <a:off x="4307547" y="1942570"/>
              <a:ext cx="1794803" cy="369332"/>
            </a:xfrm>
            <a:prstGeom prst="rect">
              <a:avLst/>
            </a:prstGeom>
            <a:noFill/>
            <a:ln w="19050">
              <a:solidFill>
                <a:srgbClr val="31B0DA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/>
                <a:t>Spurkammer</a:t>
              </a:r>
              <a:endParaRPr/>
            </a:p>
          </p:txBody>
        </p:sp>
        <p:cxnSp>
          <p:nvCxnSpPr>
            <p:cNvPr id="13" name="Gerade Verbindung mit Pfeil 3" hidden="0"/>
            <p:cNvCxnSpPr>
              <a:cxnSpLocks/>
              <a:stCxn id="12" idx="3"/>
            </p:cNvCxnSpPr>
            <p:nvPr isPhoto="0" userDrawn="0"/>
          </p:nvCxnSpPr>
          <p:spPr bwMode="auto">
            <a:xfrm>
              <a:off x="6102350" y="2127236"/>
              <a:ext cx="3245757" cy="1800724"/>
            </a:xfrm>
            <a:prstGeom prst="straightConnector1">
              <a:avLst/>
            </a:prstGeom>
            <a:ln w="19050">
              <a:solidFill>
                <a:srgbClr val="31B0DA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4" name="Textfeld 5" hidden="0"/>
            <p:cNvSpPr txBox="1"/>
            <p:nvPr isPhoto="0" userDrawn="0"/>
          </p:nvSpPr>
          <p:spPr bwMode="auto">
            <a:xfrm>
              <a:off x="4302151" y="2635731"/>
              <a:ext cx="2592288" cy="646331"/>
            </a:xfrm>
            <a:prstGeom prst="rect">
              <a:avLst/>
            </a:prstGeom>
            <a:noFill/>
            <a:ln w="19050">
              <a:solidFill>
                <a:srgbClr val="31B0DA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/>
                <a:t>Elektromagnetisches</a:t>
              </a:r>
              <a:endParaRPr lang="en-GB"/>
            </a:p>
            <a:p>
              <a:pPr>
                <a:defRPr/>
              </a:pPr>
              <a:r>
                <a:rPr lang="en-GB"/>
                <a:t>Kalorimeter</a:t>
              </a:r>
              <a:endParaRPr lang="en-GB"/>
            </a:p>
          </p:txBody>
        </p:sp>
        <p:cxnSp>
          <p:nvCxnSpPr>
            <p:cNvPr id="15" name="Gerade Verbindung mit Pfeil 9" hidden="0"/>
            <p:cNvCxnSpPr>
              <a:cxnSpLocks/>
              <a:stCxn id="14" idx="3"/>
            </p:cNvCxnSpPr>
            <p:nvPr isPhoto="0" userDrawn="0"/>
          </p:nvCxnSpPr>
          <p:spPr bwMode="auto">
            <a:xfrm>
              <a:off x="6894439" y="2958896"/>
              <a:ext cx="2088231" cy="1298599"/>
            </a:xfrm>
            <a:prstGeom prst="straightConnector1">
              <a:avLst/>
            </a:prstGeom>
            <a:ln w="19050">
              <a:solidFill>
                <a:srgbClr val="31B0D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feld 18" hidden="0"/>
            <p:cNvSpPr txBox="1"/>
            <p:nvPr isPhoto="0" userDrawn="0"/>
          </p:nvSpPr>
          <p:spPr bwMode="auto">
            <a:xfrm>
              <a:off x="4302150" y="3604794"/>
              <a:ext cx="1794803" cy="646331"/>
            </a:xfrm>
            <a:prstGeom prst="rect">
              <a:avLst/>
            </a:prstGeom>
            <a:noFill/>
            <a:ln w="19050">
              <a:solidFill>
                <a:srgbClr val="31B0DA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/>
                <a:t>Hadronisches</a:t>
              </a:r>
              <a:endParaRPr lang="en-GB"/>
            </a:p>
            <a:p>
              <a:pPr>
                <a:defRPr/>
              </a:pPr>
              <a:r>
                <a:rPr lang="en-GB"/>
                <a:t>Kalorimeter</a:t>
              </a:r>
              <a:endParaRPr lang="en-GB"/>
            </a:p>
          </p:txBody>
        </p:sp>
        <p:sp>
          <p:nvSpPr>
            <p:cNvPr id="17" name="Textfeld 19" hidden="0"/>
            <p:cNvSpPr txBox="1"/>
            <p:nvPr isPhoto="0" userDrawn="0"/>
          </p:nvSpPr>
          <p:spPr bwMode="auto">
            <a:xfrm>
              <a:off x="4307547" y="4581051"/>
              <a:ext cx="2075414" cy="369332"/>
            </a:xfrm>
            <a:prstGeom prst="rect">
              <a:avLst/>
            </a:prstGeom>
            <a:noFill/>
            <a:ln w="19050">
              <a:solidFill>
                <a:srgbClr val="31B0DA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/>
                <a:t>Myonendetektor</a:t>
              </a:r>
              <a:endParaRPr lang="en-GB"/>
            </a:p>
          </p:txBody>
        </p:sp>
        <p:cxnSp>
          <p:nvCxnSpPr>
            <p:cNvPr id="18" name="Gerade Verbindung mit Pfeil 25" hidden="0"/>
            <p:cNvCxnSpPr>
              <a:cxnSpLocks/>
              <a:stCxn id="16" idx="3"/>
            </p:cNvCxnSpPr>
            <p:nvPr isPhoto="0" userDrawn="0"/>
          </p:nvCxnSpPr>
          <p:spPr bwMode="auto">
            <a:xfrm>
              <a:off x="6096953" y="3927960"/>
              <a:ext cx="2687047" cy="555944"/>
            </a:xfrm>
            <a:prstGeom prst="straightConnector1">
              <a:avLst/>
            </a:prstGeom>
            <a:ln w="19050">
              <a:solidFill>
                <a:srgbClr val="31B0DA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Gerade Verbindung mit Pfeil 26" hidden="0"/>
            <p:cNvCxnSpPr>
              <a:cxnSpLocks/>
              <a:stCxn id="17" idx="3"/>
            </p:cNvCxnSpPr>
            <p:nvPr isPhoto="0" userDrawn="0"/>
          </p:nvCxnSpPr>
          <p:spPr bwMode="auto">
            <a:xfrm>
              <a:off x="6382961" y="4765717"/>
              <a:ext cx="1951637" cy="84633"/>
            </a:xfrm>
            <a:prstGeom prst="straightConnector1">
              <a:avLst/>
            </a:prstGeom>
            <a:ln w="19050">
              <a:solidFill>
                <a:srgbClr val="31B0DA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0" name="Content Placeholder 2" hidden="0"/>
          <p:cNvSpPr txBox="1"/>
          <p:nvPr isPhoto="0" userDrawn="0"/>
        </p:nvSpPr>
        <p:spPr bwMode="auto">
          <a:xfrm>
            <a:off x="347999" y="1942570"/>
            <a:ext cx="3509739" cy="34575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>
              <a:lnSpc>
                <a:spcPct val="108000"/>
              </a:lnSpc>
              <a:spcBef>
                <a:spcPts val="700"/>
              </a:spcBef>
              <a:spcAft>
                <a:spcPts val="0"/>
              </a:spcAft>
              <a:buFont typeface="Arial"/>
              <a:buNone/>
              <a:defRPr lang="de-DE" sz="1700" b="0" i="0" u="none" strike="noStrike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000" indent="-144000" algn="l" defTabSz="914377">
              <a:lnSpc>
                <a:spcPct val="108000"/>
              </a:lnSpc>
              <a:spcBef>
                <a:spcPts val="700"/>
              </a:spcBef>
              <a:spcAft>
                <a:spcPts val="0"/>
              </a:spcAft>
              <a:buFont typeface="Meta Offc Pro"/>
              <a:buChar char="-"/>
              <a:defRPr sz="17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144000" algn="l" defTabSz="914377">
              <a:lnSpc>
                <a:spcPct val="108000"/>
              </a:lnSpc>
              <a:spcBef>
                <a:spcPts val="700"/>
              </a:spcBef>
              <a:spcAft>
                <a:spcPts val="0"/>
              </a:spcAft>
              <a:buFont typeface="Meta Offc Pro"/>
              <a:buChar char="-"/>
              <a:defRPr sz="17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4000" indent="-144000" algn="l" defTabSz="914377">
              <a:lnSpc>
                <a:spcPct val="108000"/>
              </a:lnSpc>
              <a:spcBef>
                <a:spcPts val="700"/>
              </a:spcBef>
              <a:spcAft>
                <a:spcPts val="0"/>
              </a:spcAft>
              <a:buFont typeface="Meta Offc Pro"/>
              <a:buChar char="-"/>
              <a:defRPr sz="17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4000" indent="-144000" algn="l" defTabSz="914377">
              <a:lnSpc>
                <a:spcPct val="108000"/>
              </a:lnSpc>
              <a:spcBef>
                <a:spcPts val="700"/>
              </a:spcBef>
              <a:spcAft>
                <a:spcPts val="0"/>
              </a:spcAft>
              <a:buFont typeface="Meta Offc Pro"/>
              <a:buChar char="-"/>
              <a:defRPr sz="17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64000" indent="-144000" algn="l" defTabSz="914377">
              <a:lnSpc>
                <a:spcPct val="108000"/>
              </a:lnSpc>
              <a:spcBef>
                <a:spcPts val="700"/>
              </a:spcBef>
              <a:spcAft>
                <a:spcPts val="0"/>
              </a:spcAft>
              <a:buFont typeface="Meta Offc Pro"/>
              <a:buChar char="-"/>
              <a:defRPr sz="17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64000" indent="-144000" algn="l" defTabSz="914377">
              <a:lnSpc>
                <a:spcPct val="108000"/>
              </a:lnSpc>
              <a:spcBef>
                <a:spcPts val="700"/>
              </a:spcBef>
              <a:spcAft>
                <a:spcPts val="0"/>
              </a:spcAft>
              <a:buFont typeface="Meta Offc Pro"/>
              <a:buChar char="-"/>
              <a:defRPr sz="17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64000" indent="-144000" algn="l" defTabSz="914377">
              <a:lnSpc>
                <a:spcPct val="108000"/>
              </a:lnSpc>
              <a:spcBef>
                <a:spcPts val="700"/>
              </a:spcBef>
              <a:spcAft>
                <a:spcPts val="0"/>
              </a:spcAft>
              <a:buFont typeface="Meta Offc Pro"/>
              <a:buChar char="-"/>
              <a:defRPr sz="17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64000" indent="-144000" algn="l" defTabSz="914377">
              <a:lnSpc>
                <a:spcPct val="108000"/>
              </a:lnSpc>
              <a:spcBef>
                <a:spcPts val="700"/>
              </a:spcBef>
              <a:spcAft>
                <a:spcPts val="0"/>
              </a:spcAft>
              <a:buFont typeface="Meta Offc Pro"/>
              <a:buChar char="-"/>
              <a:defRPr sz="17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/>
              <a:buChar char="•"/>
              <a:defRPr/>
            </a:pPr>
            <a:r>
              <a:rPr lang="en-GB"/>
              <a:t>„Omni Purpose Apparatus at LEP” (1989-2000)</a:t>
            </a:r>
            <a:endParaRPr lang="de-DE" sz="1700"/>
          </a:p>
          <a:p>
            <a:pPr marL="285750" indent="-285750">
              <a:buFont typeface="Arial"/>
              <a:buChar char="•"/>
              <a:defRPr/>
            </a:pPr>
            <a:r>
              <a:rPr lang="de-DE" sz="1700"/>
              <a:t>Nur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sSup>
                        <m:sSupPr>
                          <m:ctrlPr>
                            <a:rPr lang="de-DE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lang="de-DE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m:rPr/>
                            <a:rPr lang="de-DE" i="1">
                              <a:latin typeface="Cambria Math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de-DE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lang="de-DE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m:rPr/>
                            <a:rPr lang="de-DE" i="1">
                              <a:latin typeface="Cambria Math"/>
                            </a:rPr>
                            <m:t>−</m:t>
                          </m:r>
                        </m:sup>
                      </m:sSup>
                      <m:r>
                        <m:rPr/>
                        <a:rPr lang="de-DE" i="1">
                          <a:latin typeface="Cambria Math"/>
                          <a:ea typeface="Cambria Math"/>
                        </a:rPr>
                        <m:t>→</m:t>
                      </m:r>
                      <m:r>
                        <m:rPr/>
                        <a:rPr lang="de-DE" b="0" i="1">
                          <a:latin typeface="Cambria Math"/>
                          <a:ea typeface="Cambria Math"/>
                        </a:rPr>
                        <m:t>𝑍</m:t>
                      </m:r>
                    </m:oMath>
                  </m:oMathPara>
                </a14:m>
              </mc:Choice>
              <mc:Fallback/>
            </mc:AlternateContent>
            <a:endParaRPr lang="de-DE" sz="1700"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Ursprüngliche Masterclass aus 1997 von Terry Wyatt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1700"/>
              <a:t>Ca. 620 Events in Strahlrichtung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1700"/>
              <a:t>Klassifizierung nach Zerfallskanälen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Bestimmung der Verzweigungsverhältnisse</a:t>
            </a:r>
            <a:endParaRPr lang="de-DE" sz="17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Freeform: Shape 17" hidden="0"/>
          <p:cNvSpPr>
            <a:spLocks noAdjustHandles="1" noChangeArrowheads="1" noChangeAspect="1" noChangeShapeType="1" noEditPoints="1" noGrp="1" noMove="1" noResize="1" noRot="1" noTextEdit="1"/>
          </p:cNvSpPr>
          <p:nvPr isPhoto="0" userDrawn="0"/>
        </p:nvSpPr>
        <p:spPr bwMode="auto"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 fill="norm" stroke="1" extrusionOk="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en-US"/>
          </a:p>
        </p:txBody>
      </p:sp>
      <p:pic>
        <p:nvPicPr>
          <p:cNvPr id="13" name="Grafik 12" descr="Ein Bild, das Text, Person, Mann, Schild enthält.&#10;&#10;Automatisch generierte Beschreibung" hidden="0"/>
          <p:cNvPicPr>
            <a:picLocks noChangeAspect="1"/>
          </p:cNvPicPr>
          <p:nvPr isPhoto="0" userDrawn="0"/>
        </p:nvPicPr>
        <p:blipFill>
          <a:blip r:embed="rId2"/>
          <a:srcRect l="0" t="0" r="9763" b="-1"/>
          <a:stretch/>
        </p:blipFill>
        <p:spPr bwMode="auto">
          <a:xfrm>
            <a:off x="1460597" y="10"/>
            <a:ext cx="9270806" cy="6857990"/>
          </a:xfrm>
          <a:custGeom>
            <a:avLst/>
            <a:gdLst/>
            <a:ahLst/>
            <a:cxnLst/>
            <a:rect l="l" t="t" r="r" b="b"/>
            <a:pathLst>
              <a:path w="9270806" h="6858000" fill="norm" stroke="1" extrusionOk="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</p:spPr>
      </p:pic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41AA99B6-8989-1C46-B195-B953333C5C20}" type="datetime1">
              <a:rPr lang="en-US">
                <a:solidFill>
                  <a:schemeClr val="tx1">
                    <a:tint val="75000"/>
                  </a:schemeClr>
                </a:solidFill>
                <a:latin typeface="Calibri"/>
              </a:rPr>
              <a:t>09/01/2022</a:t>
            </a:fld>
            <a:endParaRPr lang="en-US">
              <a:solidFill>
                <a:schemeClr val="tx1">
                  <a:tint val="75000"/>
                </a:schemeClr>
              </a:solidFill>
              <a:latin typeface="Calibri"/>
            </a:endParaRPr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>
                <a:solidFill>
                  <a:schemeClr val="bg1"/>
                </a:solidFill>
                <a:latin typeface="Calibri"/>
                <a:ea typeface="Arial"/>
                <a:cs typeface="Arial"/>
              </a:rPr>
              <a:t>David Borgelt - WWU Münster</a:t>
            </a:r>
            <a:endParaRPr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5CD8EBA0-AD7E-D34A-8632-35BA28F90D4C}" type="slidenum">
              <a:rPr lang="en-US">
                <a:solidFill>
                  <a:schemeClr val="tx1">
                    <a:tint val="75000"/>
                  </a:schemeClr>
                </a:solidFill>
                <a:latin typeface="Calibri"/>
              </a:rPr>
              <a:t>8</a:t>
            </a:fld>
            <a:endParaRPr lang="en-US">
              <a:solidFill>
                <a:schemeClr val="tx1">
                  <a:tint val="75000"/>
                </a:schemeClr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" name="Rectangle 16" hidden="0"/>
          <p:cNvSpPr>
            <a:spLocks noAdjustHandles="1" noChangeArrowheads="1" noChangeAspect="1" noChangeShapeType="1" noEditPoints="1" noGrp="1" noMove="1" noResize="1" noRot="1" noTextEdit="1"/>
          </p:cNvSpPr>
          <p:nvPr isPhoto="0" userDrawn="0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itel 1" hidden="0"/>
          <p:cNvSpPr txBox="1"/>
          <p:nvPr isPhoto="0" userDrawn="0"/>
        </p:nvSpPr>
        <p:spPr bwMode="auto">
          <a:xfrm>
            <a:off x="5962810" y="1367673"/>
            <a:ext cx="5394165" cy="266550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000">
                <a:solidFill>
                  <a:srgbClr val="222222"/>
                </a:solidFill>
                <a:latin typeface="Meta Offc Pro"/>
                <a:ea typeface="+mj-ea"/>
                <a:cs typeface="+mj-cs"/>
              </a:defRPr>
            </a:lvl1pPr>
          </a:lstStyle>
          <a:p>
            <a:pPr algn="r">
              <a:spcAft>
                <a:spcPts val="600"/>
              </a:spcAft>
              <a:defRPr/>
            </a:pPr>
            <a:r>
              <a:rPr lang="en-US" sz="7200" b="1">
                <a:solidFill>
                  <a:schemeClr val="bg1"/>
                </a:solidFill>
                <a:latin typeface="Calibri Light"/>
              </a:rPr>
              <a:t>Was </a:t>
            </a:r>
            <a:r>
              <a:rPr lang="en-US" sz="7200" b="1">
                <a:solidFill>
                  <a:schemeClr val="bg1"/>
                </a:solidFill>
                <a:latin typeface="Calibri Light"/>
              </a:rPr>
              <a:t>machen</a:t>
            </a:r>
            <a:r>
              <a:rPr lang="en-US" sz="7200" b="1">
                <a:solidFill>
                  <a:schemeClr val="bg1"/>
                </a:solidFill>
                <a:latin typeface="Calibri Light"/>
              </a:rPr>
              <a:t> </a:t>
            </a:r>
            <a:r>
              <a:rPr lang="en-US" sz="7200" b="1">
                <a:solidFill>
                  <a:schemeClr val="bg1"/>
                </a:solidFill>
                <a:latin typeface="Calibri Light"/>
              </a:rPr>
              <a:t>wir</a:t>
            </a:r>
            <a:r>
              <a:rPr lang="en-US" sz="7200" b="1">
                <a:solidFill>
                  <a:schemeClr val="bg1"/>
                </a:solidFill>
                <a:latin typeface="Calibri Light"/>
              </a:rPr>
              <a:t> </a:t>
            </a:r>
            <a:r>
              <a:rPr lang="en-US" sz="7200" b="1">
                <a:solidFill>
                  <a:schemeClr val="bg1"/>
                </a:solidFill>
                <a:latin typeface="Calibri Light"/>
              </a:rPr>
              <a:t>eigentlich</a:t>
            </a:r>
            <a:r>
              <a:rPr lang="en-US" sz="7200" b="1">
                <a:solidFill>
                  <a:schemeClr val="bg1"/>
                </a:solidFill>
                <a:latin typeface="Calibri Light"/>
              </a:rPr>
              <a:t>?</a:t>
            </a:r>
            <a:endParaRPr/>
          </a:p>
        </p:txBody>
      </p:sp>
      <p:pic>
        <p:nvPicPr>
          <p:cNvPr id="11" name="Picture 10" descr="Hölzerne Menschengestalt" hidden="0"/>
          <p:cNvPicPr>
            <a:picLocks noChangeAspect="1"/>
          </p:cNvPicPr>
          <p:nvPr isPhoto="0" userDrawn="0"/>
        </p:nvPicPr>
        <p:blipFill>
          <a:blip r:embed="rId2"/>
          <a:srcRect l="0" t="0" r="39174" b="-1"/>
          <a:stretch/>
        </p:blipFill>
        <p:spPr bwMode="auto">
          <a:xfrm>
            <a:off x="1" y="2"/>
            <a:ext cx="6249303" cy="6857998"/>
          </a:xfrm>
          <a:custGeom>
            <a:avLst/>
            <a:gdLst/>
            <a:ahLst/>
            <a:cxnLst/>
            <a:rect l="l" t="t" r="r" b="b"/>
            <a:pathLst>
              <a:path w="6249303" h="6857998" fill="norm" stroke="1" extrusionOk="0">
                <a:moveTo>
                  <a:pt x="5497146" y="6118149"/>
                </a:moveTo>
                <a:cubicBezTo>
                  <a:pt x="5503695" y="6124102"/>
                  <a:pt x="5511317" y="6129341"/>
                  <a:pt x="5518366" y="6133723"/>
                </a:cubicBezTo>
                <a:cubicBezTo>
                  <a:pt x="5525509" y="6138152"/>
                  <a:pt x="5530855" y="6143474"/>
                  <a:pt x="5534525" y="6149380"/>
                </a:cubicBezTo>
                <a:lnTo>
                  <a:pt x="5540000" y="6166562"/>
                </a:lnTo>
                <a:lnTo>
                  <a:pt x="5534525" y="6149379"/>
                </a:lnTo>
                <a:cubicBezTo>
                  <a:pt x="5530855" y="6143474"/>
                  <a:pt x="5525509" y="6138152"/>
                  <a:pt x="5518366" y="6133722"/>
                </a:cubicBezTo>
                <a:cubicBezTo>
                  <a:pt x="5511317" y="6129341"/>
                  <a:pt x="5503695" y="6124102"/>
                  <a:pt x="5497146" y="6118149"/>
                </a:cubicBezTo>
                <a:close/>
                <a:moveTo>
                  <a:pt x="5405304" y="4941372"/>
                </a:moveTo>
                <a:lnTo>
                  <a:pt x="5408634" y="4950869"/>
                </a:lnTo>
                <a:lnTo>
                  <a:pt x="5418318" y="4991382"/>
                </a:lnTo>
                <a:lnTo>
                  <a:pt x="5408634" y="4950868"/>
                </a:lnTo>
                <a:close/>
                <a:moveTo>
                  <a:pt x="5409242" y="4749807"/>
                </a:moveTo>
                <a:cubicBezTo>
                  <a:pt x="5397106" y="4762826"/>
                  <a:pt x="5396249" y="4781365"/>
                  <a:pt x="5394535" y="4799797"/>
                </a:cubicBezTo>
                <a:cubicBezTo>
                  <a:pt x="5396249" y="4781365"/>
                  <a:pt x="5397106" y="4762827"/>
                  <a:pt x="5409242" y="4749807"/>
                </a:cubicBezTo>
                <a:close/>
                <a:moveTo>
                  <a:pt x="5427041" y="4543185"/>
                </a:moveTo>
                <a:cubicBezTo>
                  <a:pt x="5428019" y="4548281"/>
                  <a:pt x="5430065" y="4553662"/>
                  <a:pt x="5432447" y="4557092"/>
                </a:cubicBezTo>
                <a:cubicBezTo>
                  <a:pt x="5444067" y="4573618"/>
                  <a:pt x="5452855" y="4588275"/>
                  <a:pt x="5458810" y="4602021"/>
                </a:cubicBezTo>
                <a:cubicBezTo>
                  <a:pt x="5452855" y="4588275"/>
                  <a:pt x="5444067" y="4573618"/>
                  <a:pt x="5432447" y="4557091"/>
                </a:cubicBezTo>
                <a:close/>
                <a:moveTo>
                  <a:pt x="5893259" y="2819253"/>
                </a:moveTo>
                <a:lnTo>
                  <a:pt x="5904902" y="2827484"/>
                </a:lnTo>
                <a:lnTo>
                  <a:pt x="5904904" y="2827486"/>
                </a:lnTo>
                <a:lnTo>
                  <a:pt x="5933407" y="2861156"/>
                </a:lnTo>
                <a:lnTo>
                  <a:pt x="5923753" y="2842392"/>
                </a:lnTo>
                <a:lnTo>
                  <a:pt x="5904904" y="2827486"/>
                </a:lnTo>
                <a:lnTo>
                  <a:pt x="5904902" y="2827483"/>
                </a:lnTo>
                <a:close/>
                <a:moveTo>
                  <a:pt x="5823604" y="1974015"/>
                </a:moveTo>
                <a:lnTo>
                  <a:pt x="5817090" y="1999763"/>
                </a:lnTo>
                <a:cubicBezTo>
                  <a:pt x="5813281" y="2008056"/>
                  <a:pt x="5807601" y="2016020"/>
                  <a:pt x="5799362" y="2023547"/>
                </a:cubicBezTo>
                <a:cubicBezTo>
                  <a:pt x="5815841" y="2008497"/>
                  <a:pt x="5822079" y="1991685"/>
                  <a:pt x="5823604" y="1974015"/>
                </a:cubicBezTo>
                <a:close/>
                <a:moveTo>
                  <a:pt x="5806410" y="1768838"/>
                </a:moveTo>
                <a:cubicBezTo>
                  <a:pt x="5802029" y="1774411"/>
                  <a:pt x="5799266" y="1779948"/>
                  <a:pt x="5797809" y="1785412"/>
                </a:cubicBezTo>
                <a:lnTo>
                  <a:pt x="5797028" y="1801558"/>
                </a:lnTo>
                <a:cubicBezTo>
                  <a:pt x="5795361" y="1790986"/>
                  <a:pt x="5797647" y="1779981"/>
                  <a:pt x="5806410" y="1768838"/>
                </a:cubicBezTo>
                <a:close/>
                <a:moveTo>
                  <a:pt x="5915999" y="520953"/>
                </a:moveTo>
                <a:lnTo>
                  <a:pt x="5909271" y="549926"/>
                </a:lnTo>
                <a:lnTo>
                  <a:pt x="5903017" y="566616"/>
                </a:lnTo>
                <a:lnTo>
                  <a:pt x="5897067" y="581804"/>
                </a:lnTo>
                <a:lnTo>
                  <a:pt x="5896649" y="583595"/>
                </a:lnTo>
                <a:lnTo>
                  <a:pt x="5894474" y="589388"/>
                </a:lnTo>
                <a:cubicBezTo>
                  <a:pt x="5892074" y="597005"/>
                  <a:pt x="5890316" y="604728"/>
                  <a:pt x="5889851" y="612658"/>
                </a:cubicBezTo>
                <a:lnTo>
                  <a:pt x="5896649" y="583595"/>
                </a:lnTo>
                <a:lnTo>
                  <a:pt x="5902965" y="566754"/>
                </a:lnTo>
                <a:lnTo>
                  <a:pt x="5903017" y="566616"/>
                </a:lnTo>
                <a:lnTo>
                  <a:pt x="5908855" y="551717"/>
                </a:lnTo>
                <a:lnTo>
                  <a:pt x="5909271" y="549926"/>
                </a:lnTo>
                <a:lnTo>
                  <a:pt x="5911436" y="544146"/>
                </a:lnTo>
                <a:cubicBezTo>
                  <a:pt x="5913823" y="536547"/>
                  <a:pt x="5915561" y="528850"/>
                  <a:pt x="5915999" y="520953"/>
                </a:cubicBezTo>
                <a:close/>
                <a:moveTo>
                  <a:pt x="5864896" y="268794"/>
                </a:moveTo>
                <a:cubicBezTo>
                  <a:pt x="5862371" y="279176"/>
                  <a:pt x="5860668" y="289296"/>
                  <a:pt x="5860021" y="299164"/>
                </a:cubicBezTo>
                <a:cubicBezTo>
                  <a:pt x="5859371" y="309031"/>
                  <a:pt x="5859776" y="318646"/>
                  <a:pt x="5861466" y="328017"/>
                </a:cubicBezTo>
                <a:close/>
                <a:moveTo>
                  <a:pt x="0" y="0"/>
                </a:moveTo>
                <a:lnTo>
                  <a:pt x="6182312" y="0"/>
                </a:lnTo>
                <a:lnTo>
                  <a:pt x="6178097" y="24480"/>
                </a:lnTo>
                <a:cubicBezTo>
                  <a:pt x="6175612" y="32636"/>
                  <a:pt x="6171850" y="40471"/>
                  <a:pt x="6166086" y="47806"/>
                </a:cubicBezTo>
                <a:cubicBezTo>
                  <a:pt x="6151226" y="66857"/>
                  <a:pt x="6154655" y="85336"/>
                  <a:pt x="6156942" y="105718"/>
                </a:cubicBezTo>
                <a:cubicBezTo>
                  <a:pt x="6158656" y="121150"/>
                  <a:pt x="6158085" y="136963"/>
                  <a:pt x="6158277" y="152584"/>
                </a:cubicBezTo>
                <a:cubicBezTo>
                  <a:pt x="6158846" y="180017"/>
                  <a:pt x="6159037" y="207450"/>
                  <a:pt x="6159990" y="234883"/>
                </a:cubicBezTo>
                <a:cubicBezTo>
                  <a:pt x="6160370" y="243648"/>
                  <a:pt x="6165135" y="252600"/>
                  <a:pt x="6164373" y="261173"/>
                </a:cubicBezTo>
                <a:cubicBezTo>
                  <a:pt x="6160752" y="300800"/>
                  <a:pt x="6155037" y="340425"/>
                  <a:pt x="6151798" y="380050"/>
                </a:cubicBezTo>
                <a:cubicBezTo>
                  <a:pt x="6149894" y="402529"/>
                  <a:pt x="6153511" y="425581"/>
                  <a:pt x="6150846" y="447870"/>
                </a:cubicBezTo>
                <a:cubicBezTo>
                  <a:pt x="6147798" y="473587"/>
                  <a:pt x="6139988" y="498733"/>
                  <a:pt x="6135223" y="524262"/>
                </a:cubicBezTo>
                <a:cubicBezTo>
                  <a:pt x="6133891" y="531310"/>
                  <a:pt x="6135606" y="539121"/>
                  <a:pt x="6135985" y="546552"/>
                </a:cubicBezTo>
                <a:cubicBezTo>
                  <a:pt x="6136367" y="554933"/>
                  <a:pt x="6137129" y="563125"/>
                  <a:pt x="6137320" y="571508"/>
                </a:cubicBezTo>
                <a:cubicBezTo>
                  <a:pt x="6137702" y="597037"/>
                  <a:pt x="6137129" y="622564"/>
                  <a:pt x="6138464" y="648092"/>
                </a:cubicBezTo>
                <a:cubicBezTo>
                  <a:pt x="6139225" y="663713"/>
                  <a:pt x="6147035" y="680096"/>
                  <a:pt x="6144177" y="694576"/>
                </a:cubicBezTo>
                <a:cubicBezTo>
                  <a:pt x="6138654" y="724104"/>
                  <a:pt x="6151036" y="753633"/>
                  <a:pt x="6140750" y="783158"/>
                </a:cubicBezTo>
                <a:cubicBezTo>
                  <a:pt x="6137702" y="792306"/>
                  <a:pt x="6145322" y="804877"/>
                  <a:pt x="6145702" y="815929"/>
                </a:cubicBezTo>
                <a:cubicBezTo>
                  <a:pt x="6146654" y="843552"/>
                  <a:pt x="6146464" y="871173"/>
                  <a:pt x="6146274" y="898797"/>
                </a:cubicBezTo>
                <a:cubicBezTo>
                  <a:pt x="6146084" y="923562"/>
                  <a:pt x="6148750" y="949281"/>
                  <a:pt x="6143416" y="973095"/>
                </a:cubicBezTo>
                <a:cubicBezTo>
                  <a:pt x="6137702" y="998052"/>
                  <a:pt x="6138464" y="1020529"/>
                  <a:pt x="6144940" y="1044725"/>
                </a:cubicBezTo>
                <a:cubicBezTo>
                  <a:pt x="6149322" y="1061298"/>
                  <a:pt x="6149894" y="1078826"/>
                  <a:pt x="6151226" y="1095972"/>
                </a:cubicBezTo>
                <a:cubicBezTo>
                  <a:pt x="6152750" y="1114449"/>
                  <a:pt x="6148750" y="1134834"/>
                  <a:pt x="6155037" y="1151600"/>
                </a:cubicBezTo>
                <a:cubicBezTo>
                  <a:pt x="6173706" y="1201512"/>
                  <a:pt x="6177706" y="1252757"/>
                  <a:pt x="6177706" y="1304955"/>
                </a:cubicBezTo>
                <a:cubicBezTo>
                  <a:pt x="6177706" y="1314483"/>
                  <a:pt x="6175041" y="1324198"/>
                  <a:pt x="6172183" y="1333341"/>
                </a:cubicBezTo>
                <a:cubicBezTo>
                  <a:pt x="6155037" y="1386684"/>
                  <a:pt x="6156560" y="1440216"/>
                  <a:pt x="6167039" y="1494509"/>
                </a:cubicBezTo>
                <a:cubicBezTo>
                  <a:pt x="6169325" y="1505751"/>
                  <a:pt x="6169706" y="1518324"/>
                  <a:pt x="6167421" y="1529563"/>
                </a:cubicBezTo>
                <a:cubicBezTo>
                  <a:pt x="6160752" y="1561189"/>
                  <a:pt x="6149702" y="1591859"/>
                  <a:pt x="6144940" y="1623675"/>
                </a:cubicBezTo>
                <a:cubicBezTo>
                  <a:pt x="6137129" y="1676253"/>
                  <a:pt x="6163417" y="1721785"/>
                  <a:pt x="6180565" y="1768838"/>
                </a:cubicBezTo>
                <a:cubicBezTo>
                  <a:pt x="6196758" y="1813610"/>
                  <a:pt x="6233335" y="1851709"/>
                  <a:pt x="6225142" y="1904673"/>
                </a:cubicBezTo>
                <a:cubicBezTo>
                  <a:pt x="6224381" y="1910004"/>
                  <a:pt x="6229524" y="1915912"/>
                  <a:pt x="6230858" y="1921817"/>
                </a:cubicBezTo>
                <a:cubicBezTo>
                  <a:pt x="6234479" y="1938009"/>
                  <a:pt x="6238857" y="1954202"/>
                  <a:pt x="6240574" y="1970586"/>
                </a:cubicBezTo>
                <a:cubicBezTo>
                  <a:pt x="6242861" y="1990589"/>
                  <a:pt x="6242100" y="2010974"/>
                  <a:pt x="6244004" y="2030977"/>
                </a:cubicBezTo>
                <a:cubicBezTo>
                  <a:pt x="6245147" y="2043835"/>
                  <a:pt x="6247242" y="2056600"/>
                  <a:pt x="6249052" y="2069340"/>
                </a:cubicBezTo>
                <a:lnTo>
                  <a:pt x="6249303" y="2072225"/>
                </a:lnTo>
                <a:lnTo>
                  <a:pt x="6249303" y="2131532"/>
                </a:lnTo>
                <a:lnTo>
                  <a:pt x="6248432" y="2138304"/>
                </a:lnTo>
                <a:cubicBezTo>
                  <a:pt x="6246241" y="2148519"/>
                  <a:pt x="6243623" y="2158712"/>
                  <a:pt x="6241908" y="2168903"/>
                </a:cubicBezTo>
                <a:cubicBezTo>
                  <a:pt x="6237145" y="2197670"/>
                  <a:pt x="6238479" y="2229296"/>
                  <a:pt x="6226286" y="2254633"/>
                </a:cubicBezTo>
                <a:cubicBezTo>
                  <a:pt x="6213332" y="2281683"/>
                  <a:pt x="6207426" y="2307402"/>
                  <a:pt x="6211426" y="2335405"/>
                </a:cubicBezTo>
                <a:cubicBezTo>
                  <a:pt x="6212760" y="2344741"/>
                  <a:pt x="6220762" y="2356744"/>
                  <a:pt x="6228952" y="2360933"/>
                </a:cubicBezTo>
                <a:cubicBezTo>
                  <a:pt x="6247241" y="2370270"/>
                  <a:pt x="6250481" y="2383032"/>
                  <a:pt x="6244193" y="2400369"/>
                </a:cubicBezTo>
                <a:cubicBezTo>
                  <a:pt x="6238857" y="2415420"/>
                  <a:pt x="6236192" y="2433897"/>
                  <a:pt x="6225904" y="2444184"/>
                </a:cubicBezTo>
                <a:cubicBezTo>
                  <a:pt x="6196758" y="2473333"/>
                  <a:pt x="6195806" y="2510483"/>
                  <a:pt x="6187996" y="2546678"/>
                </a:cubicBezTo>
                <a:cubicBezTo>
                  <a:pt x="6183231" y="2568774"/>
                  <a:pt x="6183041" y="2589352"/>
                  <a:pt x="6186279" y="2611450"/>
                </a:cubicBezTo>
                <a:cubicBezTo>
                  <a:pt x="6193518" y="2659455"/>
                  <a:pt x="6183231" y="2706131"/>
                  <a:pt x="6170087" y="2752235"/>
                </a:cubicBezTo>
                <a:cubicBezTo>
                  <a:pt x="6161325" y="2782716"/>
                  <a:pt x="6155990" y="2813958"/>
                  <a:pt x="6147035" y="2844248"/>
                </a:cubicBezTo>
                <a:cubicBezTo>
                  <a:pt x="6140177" y="2866918"/>
                  <a:pt x="6131985" y="2889587"/>
                  <a:pt x="6120937" y="2910353"/>
                </a:cubicBezTo>
                <a:cubicBezTo>
                  <a:pt x="6104743" y="2940455"/>
                  <a:pt x="6080358" y="2966742"/>
                  <a:pt x="6086835" y="3005035"/>
                </a:cubicBezTo>
                <a:cubicBezTo>
                  <a:pt x="6092550" y="3038756"/>
                  <a:pt x="6080550" y="3069235"/>
                  <a:pt x="6069119" y="3100099"/>
                </a:cubicBezTo>
                <a:cubicBezTo>
                  <a:pt x="6060737" y="3122770"/>
                  <a:pt x="6052162" y="3145436"/>
                  <a:pt x="6046828" y="3168870"/>
                </a:cubicBezTo>
                <a:cubicBezTo>
                  <a:pt x="6040542" y="3196686"/>
                  <a:pt x="6043210" y="3228119"/>
                  <a:pt x="6031589" y="3252885"/>
                </a:cubicBezTo>
                <a:cubicBezTo>
                  <a:pt x="6019396" y="3278795"/>
                  <a:pt x="6027588" y="3300319"/>
                  <a:pt x="6031017" y="3323372"/>
                </a:cubicBezTo>
                <a:cubicBezTo>
                  <a:pt x="6036353" y="3360139"/>
                  <a:pt x="6046258" y="3396719"/>
                  <a:pt x="6033685" y="3433866"/>
                </a:cubicBezTo>
                <a:cubicBezTo>
                  <a:pt x="6018444" y="3479015"/>
                  <a:pt x="6002060" y="3523785"/>
                  <a:pt x="5987583" y="3569124"/>
                </a:cubicBezTo>
                <a:cubicBezTo>
                  <a:pt x="5982056" y="3586653"/>
                  <a:pt x="5979770" y="3605509"/>
                  <a:pt x="5977295" y="3623799"/>
                </a:cubicBezTo>
                <a:cubicBezTo>
                  <a:pt x="5975197" y="3641134"/>
                  <a:pt x="5980533" y="3661899"/>
                  <a:pt x="5972533" y="3675238"/>
                </a:cubicBezTo>
                <a:cubicBezTo>
                  <a:pt x="5951958" y="3709529"/>
                  <a:pt x="5941860" y="3744770"/>
                  <a:pt x="5941860" y="3784397"/>
                </a:cubicBezTo>
                <a:cubicBezTo>
                  <a:pt x="5941860" y="3799258"/>
                  <a:pt x="5933287" y="3813737"/>
                  <a:pt x="5931762" y="3828785"/>
                </a:cubicBezTo>
                <a:cubicBezTo>
                  <a:pt x="5929858" y="3849362"/>
                  <a:pt x="5924714" y="3872985"/>
                  <a:pt x="5931955" y="3890891"/>
                </a:cubicBezTo>
                <a:cubicBezTo>
                  <a:pt x="5949100" y="3932993"/>
                  <a:pt x="5934810" y="3967091"/>
                  <a:pt x="5917857" y="4003861"/>
                </a:cubicBezTo>
                <a:cubicBezTo>
                  <a:pt x="5901092" y="4040058"/>
                  <a:pt x="5887757" y="4078159"/>
                  <a:pt x="5876707" y="4116641"/>
                </a:cubicBezTo>
                <a:cubicBezTo>
                  <a:pt x="5872706" y="4131119"/>
                  <a:pt x="5879375" y="4148453"/>
                  <a:pt x="5880708" y="4164458"/>
                </a:cubicBezTo>
                <a:cubicBezTo>
                  <a:pt x="5881089" y="4170174"/>
                  <a:pt x="5881661" y="4176461"/>
                  <a:pt x="5879756" y="4181603"/>
                </a:cubicBezTo>
                <a:cubicBezTo>
                  <a:pt x="5861466" y="4231324"/>
                  <a:pt x="5847560" y="4281810"/>
                  <a:pt x="5857085" y="4335722"/>
                </a:cubicBezTo>
                <a:cubicBezTo>
                  <a:pt x="5858038" y="4340674"/>
                  <a:pt x="5855942" y="4346201"/>
                  <a:pt x="5854608" y="4351154"/>
                </a:cubicBezTo>
                <a:cubicBezTo>
                  <a:pt x="5847751" y="4375349"/>
                  <a:pt x="5836892" y="4398972"/>
                  <a:pt x="5834415" y="4423545"/>
                </a:cubicBezTo>
                <a:cubicBezTo>
                  <a:pt x="5828319" y="4484127"/>
                  <a:pt x="5825841" y="4545086"/>
                  <a:pt x="5821841" y="4606053"/>
                </a:cubicBezTo>
                <a:cubicBezTo>
                  <a:pt x="5821653" y="4609863"/>
                  <a:pt x="5821653" y="4613864"/>
                  <a:pt x="5820317" y="4617291"/>
                </a:cubicBezTo>
                <a:cubicBezTo>
                  <a:pt x="5812125" y="4639772"/>
                  <a:pt x="5814794" y="4659393"/>
                  <a:pt x="5830414" y="4678445"/>
                </a:cubicBezTo>
                <a:cubicBezTo>
                  <a:pt x="5837273" y="4686828"/>
                  <a:pt x="5840892" y="4698258"/>
                  <a:pt x="5844703" y="4708734"/>
                </a:cubicBezTo>
                <a:cubicBezTo>
                  <a:pt x="5850418" y="4724167"/>
                  <a:pt x="5855942" y="4739978"/>
                  <a:pt x="5859562" y="4755980"/>
                </a:cubicBezTo>
                <a:cubicBezTo>
                  <a:pt x="5862991" y="4771793"/>
                  <a:pt x="5867753" y="4788747"/>
                  <a:pt x="5865088" y="4803988"/>
                </a:cubicBezTo>
                <a:cubicBezTo>
                  <a:pt x="5860326" y="4831420"/>
                  <a:pt x="5849657" y="4857522"/>
                  <a:pt x="5842606" y="4884572"/>
                </a:cubicBezTo>
                <a:cubicBezTo>
                  <a:pt x="5840129" y="4893907"/>
                  <a:pt x="5840512" y="4904195"/>
                  <a:pt x="5840321" y="4913909"/>
                </a:cubicBezTo>
                <a:cubicBezTo>
                  <a:pt x="5839750" y="4936201"/>
                  <a:pt x="5845274" y="4959061"/>
                  <a:pt x="5829462" y="4979253"/>
                </a:cubicBezTo>
                <a:cubicBezTo>
                  <a:pt x="5814602" y="4997922"/>
                  <a:pt x="5818983" y="5016785"/>
                  <a:pt x="5830223" y="5036405"/>
                </a:cubicBezTo>
                <a:cubicBezTo>
                  <a:pt x="5838225" y="5050504"/>
                  <a:pt x="5844513" y="5066505"/>
                  <a:pt x="5847560" y="5082317"/>
                </a:cubicBezTo>
                <a:cubicBezTo>
                  <a:pt x="5851752" y="5104036"/>
                  <a:pt x="5853466" y="5125562"/>
                  <a:pt x="5850988" y="5148995"/>
                </a:cubicBezTo>
                <a:cubicBezTo>
                  <a:pt x="5849275" y="5165570"/>
                  <a:pt x="5848512" y="5179097"/>
                  <a:pt x="5838416" y="5192051"/>
                </a:cubicBezTo>
                <a:cubicBezTo>
                  <a:pt x="5836892" y="5194145"/>
                  <a:pt x="5836510" y="5197955"/>
                  <a:pt x="5836703" y="5200813"/>
                </a:cubicBezTo>
                <a:cubicBezTo>
                  <a:pt x="5839941" y="5238343"/>
                  <a:pt x="5838225" y="5275491"/>
                  <a:pt x="5835937" y="5313403"/>
                </a:cubicBezTo>
                <a:cubicBezTo>
                  <a:pt x="5832892" y="5361598"/>
                  <a:pt x="5841844" y="5412276"/>
                  <a:pt x="5873849" y="5453995"/>
                </a:cubicBezTo>
                <a:cubicBezTo>
                  <a:pt x="5878613" y="5460092"/>
                  <a:pt x="5880708" y="5469236"/>
                  <a:pt x="5881852" y="5477239"/>
                </a:cubicBezTo>
                <a:cubicBezTo>
                  <a:pt x="5886804" y="5514957"/>
                  <a:pt x="5890233" y="5552869"/>
                  <a:pt x="5895758" y="5590590"/>
                </a:cubicBezTo>
                <a:cubicBezTo>
                  <a:pt x="5898806" y="5611164"/>
                  <a:pt x="5901474" y="5632691"/>
                  <a:pt x="5909856" y="5651360"/>
                </a:cubicBezTo>
                <a:cubicBezTo>
                  <a:pt x="5918047" y="5669647"/>
                  <a:pt x="5927762" y="5684320"/>
                  <a:pt x="5910618" y="5695178"/>
                </a:cubicBezTo>
                <a:cubicBezTo>
                  <a:pt x="5919762" y="5714607"/>
                  <a:pt x="5927383" y="5731564"/>
                  <a:pt x="5935573" y="5748136"/>
                </a:cubicBezTo>
                <a:cubicBezTo>
                  <a:pt x="5938620" y="5754234"/>
                  <a:pt x="5943575" y="5759378"/>
                  <a:pt x="5946433" y="5765474"/>
                </a:cubicBezTo>
                <a:cubicBezTo>
                  <a:pt x="5949481" y="5771953"/>
                  <a:pt x="5951385" y="5779191"/>
                  <a:pt x="5952911" y="5786239"/>
                </a:cubicBezTo>
                <a:cubicBezTo>
                  <a:pt x="5959768" y="5817674"/>
                  <a:pt x="5966054" y="5849107"/>
                  <a:pt x="5973485" y="5880348"/>
                </a:cubicBezTo>
                <a:cubicBezTo>
                  <a:pt x="5975008" y="5886447"/>
                  <a:pt x="5981104" y="5891590"/>
                  <a:pt x="5985103" y="5897114"/>
                </a:cubicBezTo>
                <a:cubicBezTo>
                  <a:pt x="5987772" y="5900735"/>
                  <a:pt x="5991773" y="5904353"/>
                  <a:pt x="5992345" y="5908355"/>
                </a:cubicBezTo>
                <a:cubicBezTo>
                  <a:pt x="5996917" y="5938836"/>
                  <a:pt x="6002252" y="5969124"/>
                  <a:pt x="6004537" y="5999796"/>
                </a:cubicBezTo>
                <a:cubicBezTo>
                  <a:pt x="6006440" y="6025515"/>
                  <a:pt x="6005871" y="6050282"/>
                  <a:pt x="6039018" y="6056948"/>
                </a:cubicBezTo>
                <a:cubicBezTo>
                  <a:pt x="6044734" y="6058092"/>
                  <a:pt x="6050831" y="6066284"/>
                  <a:pt x="6053687" y="6072569"/>
                </a:cubicBezTo>
                <a:cubicBezTo>
                  <a:pt x="6061879" y="6090477"/>
                  <a:pt x="6067404" y="6109530"/>
                  <a:pt x="6075785" y="6127247"/>
                </a:cubicBezTo>
                <a:cubicBezTo>
                  <a:pt x="6103790" y="6185351"/>
                  <a:pt x="6121508" y="6246121"/>
                  <a:pt x="6118269" y="6311084"/>
                </a:cubicBezTo>
                <a:cubicBezTo>
                  <a:pt x="6117317" y="6331277"/>
                  <a:pt x="6107028" y="6350899"/>
                  <a:pt x="6103217" y="6363664"/>
                </a:cubicBezTo>
                <a:cubicBezTo>
                  <a:pt x="6118269" y="6400429"/>
                  <a:pt x="6132747" y="6431292"/>
                  <a:pt x="6143606" y="6463490"/>
                </a:cubicBezTo>
                <a:cubicBezTo>
                  <a:pt x="6153322" y="6491874"/>
                  <a:pt x="6159418" y="6521593"/>
                  <a:pt x="6166466" y="6550742"/>
                </a:cubicBezTo>
                <a:cubicBezTo>
                  <a:pt x="6169135" y="6561411"/>
                  <a:pt x="6170658" y="6572269"/>
                  <a:pt x="6171993" y="6583128"/>
                </a:cubicBezTo>
                <a:cubicBezTo>
                  <a:pt x="6176183" y="6617036"/>
                  <a:pt x="6166086" y="6652472"/>
                  <a:pt x="6182089" y="6685617"/>
                </a:cubicBezTo>
                <a:cubicBezTo>
                  <a:pt x="6190471" y="6702955"/>
                  <a:pt x="6200567" y="6720103"/>
                  <a:pt x="6204949" y="6738388"/>
                </a:cubicBezTo>
                <a:cubicBezTo>
                  <a:pt x="6209712" y="6758011"/>
                  <a:pt x="6217142" y="6777207"/>
                  <a:pt x="6222453" y="6796804"/>
                </a:cubicBezTo>
                <a:lnTo>
                  <a:pt x="6227224" y="6857457"/>
                </a:lnTo>
                <a:lnTo>
                  <a:pt x="6099985" y="6857457"/>
                </a:lnTo>
                <a:lnTo>
                  <a:pt x="6099985" y="6857998"/>
                </a:lnTo>
                <a:lnTo>
                  <a:pt x="0" y="6857998"/>
                </a:lnTo>
                <a:close/>
              </a:path>
            </a:pathLst>
          </a:custGeom>
          <a:effectLst>
            <a:outerShdw blurRad="381000" dist="152400" rotWithShape="0" algn="tl">
              <a:prstClr val="black">
                <a:alpha val="10000"/>
              </a:prstClr>
            </a:outerShdw>
          </a:effectLst>
        </p:spPr>
      </p:pic>
      <p:sp>
        <p:nvSpPr>
          <p:cNvPr id="5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838200" y="4762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41AA99B6-8989-1C46-B195-B953333C5C20}" type="datetime1">
              <a:rPr lang="en-US" sz="1000">
                <a:solidFill>
                  <a:srgbClr val="FFFFFF"/>
                </a:solidFill>
                <a:latin typeface="Calibri"/>
              </a:rPr>
              <a:t>09/01/2022</a:t>
            </a:fld>
            <a:endParaRPr lang="en-US" sz="10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7" name="Freeform: Shape 18" hidden="0"/>
          <p:cNvSpPr>
            <a:spLocks noAdjustHandles="1" noChangeArrowheads="1" noChangeAspect="1" noChangeShapeType="1" noEditPoints="1" noGrp="1" noMove="1" noResize="1" noRot="1" noTextEdit="1"/>
          </p:cNvSpPr>
          <p:nvPr isPhoto="0" userDrawn="0"/>
        </p:nvSpPr>
        <p:spPr bwMode="auto">
          <a:xfrm rot="16199999">
            <a:off x="2404000" y="2991370"/>
            <a:ext cx="6857455" cy="874716"/>
          </a:xfrm>
          <a:custGeom>
            <a:avLst/>
            <a:gdLst>
              <a:gd name="connsiteX0" fmla="*/ 6857455 w 6857455"/>
              <a:gd name="connsiteY0" fmla="*/ 804643 h 874716"/>
              <a:gd name="connsiteX1" fmla="*/ 6857455 w 6857455"/>
              <a:gd name="connsiteY1" fmla="*/ 562246 h 874716"/>
              <a:gd name="connsiteX2" fmla="*/ 6829178 w 6857455"/>
              <a:gd name="connsiteY2" fmla="*/ 551284 h 874716"/>
              <a:gd name="connsiteX3" fmla="*/ 6766024 w 6857455"/>
              <a:gd name="connsiteY3" fmla="*/ 500372 h 874716"/>
              <a:gd name="connsiteX4" fmla="*/ 6734971 w 6857455"/>
              <a:gd name="connsiteY4" fmla="*/ 500944 h 874716"/>
              <a:gd name="connsiteX5" fmla="*/ 6683915 w 6857455"/>
              <a:gd name="connsiteY5" fmla="*/ 507040 h 874716"/>
              <a:gd name="connsiteX6" fmla="*/ 6628860 w 6857455"/>
              <a:gd name="connsiteY6" fmla="*/ 495418 h 874716"/>
              <a:gd name="connsiteX7" fmla="*/ 6588662 w 6857455"/>
              <a:gd name="connsiteY7" fmla="*/ 487227 h 874716"/>
              <a:gd name="connsiteX8" fmla="*/ 6476074 w 6857455"/>
              <a:gd name="connsiteY8" fmla="*/ 511230 h 874716"/>
              <a:gd name="connsiteX9" fmla="*/ 6382345 w 6857455"/>
              <a:gd name="connsiteY9" fmla="*/ 534853 h 874716"/>
              <a:gd name="connsiteX10" fmla="*/ 6369391 w 6857455"/>
              <a:gd name="connsiteY10" fmla="*/ 531615 h 874716"/>
              <a:gd name="connsiteX11" fmla="*/ 6244799 w 6857455"/>
              <a:gd name="connsiteY11" fmla="*/ 512182 h 874716"/>
              <a:gd name="connsiteX12" fmla="*/ 6190315 w 6857455"/>
              <a:gd name="connsiteY12" fmla="*/ 485703 h 874716"/>
              <a:gd name="connsiteX13" fmla="*/ 6115446 w 6857455"/>
              <a:gd name="connsiteY13" fmla="*/ 462270 h 874716"/>
              <a:gd name="connsiteX14" fmla="*/ 6032194 w 6857455"/>
              <a:gd name="connsiteY14" fmla="*/ 434266 h 874716"/>
              <a:gd name="connsiteX15" fmla="*/ 5971042 w 6857455"/>
              <a:gd name="connsiteY15" fmla="*/ 420738 h 874716"/>
              <a:gd name="connsiteX16" fmla="*/ 5880933 w 6857455"/>
              <a:gd name="connsiteY16" fmla="*/ 430646 h 874716"/>
              <a:gd name="connsiteX17" fmla="*/ 5862452 w 6857455"/>
              <a:gd name="connsiteY17" fmla="*/ 438648 h 874716"/>
              <a:gd name="connsiteX18" fmla="*/ 5685283 w 6857455"/>
              <a:gd name="connsiteY18" fmla="*/ 498658 h 874716"/>
              <a:gd name="connsiteX19" fmla="*/ 5567169 w 6857455"/>
              <a:gd name="connsiteY19" fmla="*/ 499420 h 874716"/>
              <a:gd name="connsiteX20" fmla="*/ 5527923 w 6857455"/>
              <a:gd name="connsiteY20" fmla="*/ 490466 h 874716"/>
              <a:gd name="connsiteX21" fmla="*/ 5456292 w 6857455"/>
              <a:gd name="connsiteY21" fmla="*/ 450650 h 874716"/>
              <a:gd name="connsiteX22" fmla="*/ 5424670 w 6857455"/>
              <a:gd name="connsiteY22" fmla="*/ 444934 h 874716"/>
              <a:gd name="connsiteX23" fmla="*/ 5368662 w 6857455"/>
              <a:gd name="connsiteY23" fmla="*/ 441124 h 874716"/>
              <a:gd name="connsiteX24" fmla="*/ 5247118 w 6857455"/>
              <a:gd name="connsiteY24" fmla="*/ 444934 h 874716"/>
              <a:gd name="connsiteX25" fmla="*/ 5088617 w 6857455"/>
              <a:gd name="connsiteY25" fmla="*/ 428742 h 874716"/>
              <a:gd name="connsiteX26" fmla="*/ 5025750 w 6857455"/>
              <a:gd name="connsiteY26" fmla="*/ 433694 h 874716"/>
              <a:gd name="connsiteX27" fmla="*/ 4957930 w 6857455"/>
              <a:gd name="connsiteY27" fmla="*/ 442268 h 874716"/>
              <a:gd name="connsiteX28" fmla="*/ 4938116 w 6857455"/>
              <a:gd name="connsiteY28" fmla="*/ 441886 h 874716"/>
              <a:gd name="connsiteX29" fmla="*/ 4833910 w 6857455"/>
              <a:gd name="connsiteY29" fmla="*/ 421693 h 874716"/>
              <a:gd name="connsiteX30" fmla="*/ 4810095 w 6857455"/>
              <a:gd name="connsiteY30" fmla="*/ 408167 h 874716"/>
              <a:gd name="connsiteX31" fmla="*/ 4747991 w 6857455"/>
              <a:gd name="connsiteY31" fmla="*/ 413691 h 874716"/>
              <a:gd name="connsiteX32" fmla="*/ 4692745 w 6857455"/>
              <a:gd name="connsiteY32" fmla="*/ 435790 h 874716"/>
              <a:gd name="connsiteX33" fmla="*/ 4375933 w 6857455"/>
              <a:gd name="connsiteY33" fmla="*/ 483417 h 874716"/>
              <a:gd name="connsiteX34" fmla="*/ 4185426 w 6857455"/>
              <a:gd name="connsiteY34" fmla="*/ 484179 h 874716"/>
              <a:gd name="connsiteX35" fmla="*/ 4052072 w 6857455"/>
              <a:gd name="connsiteY35" fmla="*/ 505134 h 874716"/>
              <a:gd name="connsiteX36" fmla="*/ 4029973 w 6857455"/>
              <a:gd name="connsiteY36" fmla="*/ 527233 h 874716"/>
              <a:gd name="connsiteX37" fmla="*/ 3948626 w 6857455"/>
              <a:gd name="connsiteY37" fmla="*/ 550666 h 874716"/>
              <a:gd name="connsiteX38" fmla="*/ 3871280 w 6857455"/>
              <a:gd name="connsiteY38" fmla="*/ 502275 h 874716"/>
              <a:gd name="connsiteX39" fmla="*/ 3774312 w 6857455"/>
              <a:gd name="connsiteY39" fmla="*/ 429122 h 874716"/>
              <a:gd name="connsiteX40" fmla="*/ 3721543 w 6857455"/>
              <a:gd name="connsiteY40" fmla="*/ 428552 h 874716"/>
              <a:gd name="connsiteX41" fmla="*/ 3612763 w 6857455"/>
              <a:gd name="connsiteY41" fmla="*/ 414263 h 874716"/>
              <a:gd name="connsiteX42" fmla="*/ 3537323 w 6857455"/>
              <a:gd name="connsiteY42" fmla="*/ 389878 h 874716"/>
              <a:gd name="connsiteX43" fmla="*/ 3431593 w 6857455"/>
              <a:gd name="connsiteY43" fmla="*/ 360921 h 874716"/>
              <a:gd name="connsiteX44" fmla="*/ 3392158 w 6857455"/>
              <a:gd name="connsiteY44" fmla="*/ 345681 h 874716"/>
              <a:gd name="connsiteX45" fmla="*/ 3297856 w 6857455"/>
              <a:gd name="connsiteY45" fmla="*/ 323010 h 874716"/>
              <a:gd name="connsiteX46" fmla="*/ 3219748 w 6857455"/>
              <a:gd name="connsiteY46" fmla="*/ 308151 h 874716"/>
              <a:gd name="connsiteX47" fmla="*/ 3156692 w 6857455"/>
              <a:gd name="connsiteY47" fmla="*/ 261668 h 874716"/>
              <a:gd name="connsiteX48" fmla="*/ 3136497 w 6857455"/>
              <a:gd name="connsiteY48" fmla="*/ 237663 h 874716"/>
              <a:gd name="connsiteX49" fmla="*/ 3119733 w 6857455"/>
              <a:gd name="connsiteY49" fmla="*/ 222233 h 874716"/>
              <a:gd name="connsiteX50" fmla="*/ 3045436 w 6857455"/>
              <a:gd name="connsiteY50" fmla="*/ 131742 h 874716"/>
              <a:gd name="connsiteX51" fmla="*/ 3037054 w 6857455"/>
              <a:gd name="connsiteY51" fmla="*/ 124121 h 874716"/>
              <a:gd name="connsiteX52" fmla="*/ 2936466 w 6857455"/>
              <a:gd name="connsiteY52" fmla="*/ 82400 h 874716"/>
              <a:gd name="connsiteX53" fmla="*/ 2901031 w 6857455"/>
              <a:gd name="connsiteY53" fmla="*/ 59731 h 874716"/>
              <a:gd name="connsiteX54" fmla="*/ 2828259 w 6857455"/>
              <a:gd name="connsiteY54" fmla="*/ 3149 h 874716"/>
              <a:gd name="connsiteX55" fmla="*/ 2799492 w 6857455"/>
              <a:gd name="connsiteY55" fmla="*/ 1245 h 874716"/>
              <a:gd name="connsiteX56" fmla="*/ 2693570 w 6857455"/>
              <a:gd name="connsiteY56" fmla="*/ 35154 h 874716"/>
              <a:gd name="connsiteX57" fmla="*/ 2639847 w 6857455"/>
              <a:gd name="connsiteY57" fmla="*/ 73448 h 874716"/>
              <a:gd name="connsiteX58" fmla="*/ 2621178 w 6857455"/>
              <a:gd name="connsiteY58" fmla="*/ 88688 h 874716"/>
              <a:gd name="connsiteX59" fmla="*/ 2489348 w 6857455"/>
              <a:gd name="connsiteY59" fmla="*/ 72304 h 874716"/>
              <a:gd name="connsiteX60" fmla="*/ 2452580 w 6857455"/>
              <a:gd name="connsiteY60" fmla="*/ 68683 h 874716"/>
              <a:gd name="connsiteX61" fmla="*/ 2326464 w 6857455"/>
              <a:gd name="connsiteY61" fmla="*/ 50395 h 874716"/>
              <a:gd name="connsiteX62" fmla="*/ 2300365 w 6857455"/>
              <a:gd name="connsiteY62" fmla="*/ 54777 h 874716"/>
              <a:gd name="connsiteX63" fmla="*/ 2130434 w 6857455"/>
              <a:gd name="connsiteY63" fmla="*/ 58397 h 874716"/>
              <a:gd name="connsiteX64" fmla="*/ 2118621 w 6857455"/>
              <a:gd name="connsiteY64" fmla="*/ 47919 h 874716"/>
              <a:gd name="connsiteX65" fmla="*/ 2057659 w 6857455"/>
              <a:gd name="connsiteY65" fmla="*/ 16866 h 874716"/>
              <a:gd name="connsiteX66" fmla="*/ 1976314 w 6857455"/>
              <a:gd name="connsiteY66" fmla="*/ 8865 h 874716"/>
              <a:gd name="connsiteX67" fmla="*/ 1961454 w 6857455"/>
              <a:gd name="connsiteY67" fmla="*/ 11724 h 874716"/>
              <a:gd name="connsiteX68" fmla="*/ 1906588 w 6857455"/>
              <a:gd name="connsiteY68" fmla="*/ 30964 h 874716"/>
              <a:gd name="connsiteX69" fmla="*/ 1783330 w 6857455"/>
              <a:gd name="connsiteY69" fmla="*/ 48871 h 874716"/>
              <a:gd name="connsiteX70" fmla="*/ 1759327 w 6857455"/>
              <a:gd name="connsiteY70" fmla="*/ 55349 h 874716"/>
              <a:gd name="connsiteX71" fmla="*/ 1716082 w 6857455"/>
              <a:gd name="connsiteY71" fmla="*/ 65445 h 874716"/>
              <a:gd name="connsiteX72" fmla="*/ 1598920 w 6857455"/>
              <a:gd name="connsiteY72" fmla="*/ 72114 h 874716"/>
              <a:gd name="connsiteX73" fmla="*/ 1542150 w 6857455"/>
              <a:gd name="connsiteY73" fmla="*/ 62207 h 874716"/>
              <a:gd name="connsiteX74" fmla="*/ 1516813 w 6857455"/>
              <a:gd name="connsiteY74" fmla="*/ 62779 h 874716"/>
              <a:gd name="connsiteX75" fmla="*/ 1432228 w 6857455"/>
              <a:gd name="connsiteY75" fmla="*/ 88116 h 874716"/>
              <a:gd name="connsiteX76" fmla="*/ 1224765 w 6857455"/>
              <a:gd name="connsiteY76" fmla="*/ 71924 h 874716"/>
              <a:gd name="connsiteX77" fmla="*/ 1159231 w 6857455"/>
              <a:gd name="connsiteY77" fmla="*/ 58207 h 874716"/>
              <a:gd name="connsiteX78" fmla="*/ 1124370 w 6857455"/>
              <a:gd name="connsiteY78" fmla="*/ 56301 h 874716"/>
              <a:gd name="connsiteX79" fmla="*/ 1075600 w 6857455"/>
              <a:gd name="connsiteY79" fmla="*/ 75542 h 874716"/>
              <a:gd name="connsiteX80" fmla="*/ 986633 w 6857455"/>
              <a:gd name="connsiteY80" fmla="*/ 79162 h 874716"/>
              <a:gd name="connsiteX81" fmla="*/ 861089 w 6857455"/>
              <a:gd name="connsiteY81" fmla="*/ 76304 h 874716"/>
              <a:gd name="connsiteX82" fmla="*/ 759168 w 6857455"/>
              <a:gd name="connsiteY82" fmla="*/ 104689 h 874716"/>
              <a:gd name="connsiteX83" fmla="*/ 723735 w 6857455"/>
              <a:gd name="connsiteY83" fmla="*/ 140696 h 874716"/>
              <a:gd name="connsiteX84" fmla="*/ 647532 w 6857455"/>
              <a:gd name="connsiteY84" fmla="*/ 147934 h 874716"/>
              <a:gd name="connsiteX85" fmla="*/ 552659 w 6857455"/>
              <a:gd name="connsiteY85" fmla="*/ 95926 h 874716"/>
              <a:gd name="connsiteX86" fmla="*/ 541800 w 6857455"/>
              <a:gd name="connsiteY86" fmla="*/ 97640 h 874716"/>
              <a:gd name="connsiteX87" fmla="*/ 375107 w 6857455"/>
              <a:gd name="connsiteY87" fmla="*/ 123169 h 874716"/>
              <a:gd name="connsiteX88" fmla="*/ 273567 w 6857455"/>
              <a:gd name="connsiteY88" fmla="*/ 145458 h 874716"/>
              <a:gd name="connsiteX89" fmla="*/ 264043 w 6857455"/>
              <a:gd name="connsiteY89" fmla="*/ 154792 h 874716"/>
              <a:gd name="connsiteX90" fmla="*/ 169360 w 6857455"/>
              <a:gd name="connsiteY90" fmla="*/ 177273 h 874716"/>
              <a:gd name="connsiteX91" fmla="*/ 89347 w 6857455"/>
              <a:gd name="connsiteY91" fmla="*/ 157460 h 874716"/>
              <a:gd name="connsiteX92" fmla="*/ 34291 w 6857455"/>
              <a:gd name="connsiteY92" fmla="*/ 145268 h 874716"/>
              <a:gd name="connsiteX93" fmla="*/ 0 w 6857455"/>
              <a:gd name="connsiteY93" fmla="*/ 142056 h 874716"/>
              <a:gd name="connsiteX94" fmla="*/ 0 w 6857455"/>
              <a:gd name="connsiteY94" fmla="*/ 849556 h 874716"/>
              <a:gd name="connsiteX95" fmla="*/ 60652 w 6857455"/>
              <a:gd name="connsiteY95" fmla="*/ 844783 h 874716"/>
              <a:gd name="connsiteX96" fmla="*/ 119068 w 6857455"/>
              <a:gd name="connsiteY96" fmla="*/ 827281 h 874716"/>
              <a:gd name="connsiteX97" fmla="*/ 171840 w 6857455"/>
              <a:gd name="connsiteY97" fmla="*/ 804420 h 874716"/>
              <a:gd name="connsiteX98" fmla="*/ 274329 w 6857455"/>
              <a:gd name="connsiteY98" fmla="*/ 794324 h 874716"/>
              <a:gd name="connsiteX99" fmla="*/ 306715 w 6857455"/>
              <a:gd name="connsiteY99" fmla="*/ 788798 h 874716"/>
              <a:gd name="connsiteX100" fmla="*/ 393967 w 6857455"/>
              <a:gd name="connsiteY100" fmla="*/ 765937 h 874716"/>
              <a:gd name="connsiteX101" fmla="*/ 493793 w 6857455"/>
              <a:gd name="connsiteY101" fmla="*/ 725549 h 874716"/>
              <a:gd name="connsiteX102" fmla="*/ 546373 w 6857455"/>
              <a:gd name="connsiteY102" fmla="*/ 740600 h 874716"/>
              <a:gd name="connsiteX103" fmla="*/ 730211 w 6857455"/>
              <a:gd name="connsiteY103" fmla="*/ 698116 h 874716"/>
              <a:gd name="connsiteX104" fmla="*/ 784889 w 6857455"/>
              <a:gd name="connsiteY104" fmla="*/ 676018 h 874716"/>
              <a:gd name="connsiteX105" fmla="*/ 800509 w 6857455"/>
              <a:gd name="connsiteY105" fmla="*/ 661349 h 874716"/>
              <a:gd name="connsiteX106" fmla="*/ 857661 w 6857455"/>
              <a:gd name="connsiteY106" fmla="*/ 626868 h 874716"/>
              <a:gd name="connsiteX107" fmla="*/ 949102 w 6857455"/>
              <a:gd name="connsiteY107" fmla="*/ 614676 h 874716"/>
              <a:gd name="connsiteX108" fmla="*/ 960342 w 6857455"/>
              <a:gd name="connsiteY108" fmla="*/ 607435 h 874716"/>
              <a:gd name="connsiteX109" fmla="*/ 977109 w 6857455"/>
              <a:gd name="connsiteY109" fmla="*/ 595815 h 874716"/>
              <a:gd name="connsiteX110" fmla="*/ 1071218 w 6857455"/>
              <a:gd name="connsiteY110" fmla="*/ 575240 h 874716"/>
              <a:gd name="connsiteX111" fmla="*/ 1091983 w 6857455"/>
              <a:gd name="connsiteY111" fmla="*/ 568764 h 874716"/>
              <a:gd name="connsiteX112" fmla="*/ 1109321 w 6857455"/>
              <a:gd name="connsiteY112" fmla="*/ 557904 h 874716"/>
              <a:gd name="connsiteX113" fmla="*/ 1162279 w 6857455"/>
              <a:gd name="connsiteY113" fmla="*/ 532949 h 874716"/>
              <a:gd name="connsiteX114" fmla="*/ 1206097 w 6857455"/>
              <a:gd name="connsiteY114" fmla="*/ 532187 h 874716"/>
              <a:gd name="connsiteX115" fmla="*/ 1266867 w 6857455"/>
              <a:gd name="connsiteY115" fmla="*/ 518088 h 874716"/>
              <a:gd name="connsiteX116" fmla="*/ 1380219 w 6857455"/>
              <a:gd name="connsiteY116" fmla="*/ 504182 h 874716"/>
              <a:gd name="connsiteX117" fmla="*/ 1403461 w 6857455"/>
              <a:gd name="connsiteY117" fmla="*/ 496180 h 874716"/>
              <a:gd name="connsiteX118" fmla="*/ 1544054 w 6857455"/>
              <a:gd name="connsiteY118" fmla="*/ 458268 h 874716"/>
              <a:gd name="connsiteX119" fmla="*/ 1656644 w 6857455"/>
              <a:gd name="connsiteY119" fmla="*/ 459032 h 874716"/>
              <a:gd name="connsiteX120" fmla="*/ 1665406 w 6857455"/>
              <a:gd name="connsiteY120" fmla="*/ 460747 h 874716"/>
              <a:gd name="connsiteX121" fmla="*/ 1708461 w 6857455"/>
              <a:gd name="connsiteY121" fmla="*/ 473318 h 874716"/>
              <a:gd name="connsiteX122" fmla="*/ 1775140 w 6857455"/>
              <a:gd name="connsiteY122" fmla="*/ 469891 h 874716"/>
              <a:gd name="connsiteX123" fmla="*/ 1821051 w 6857455"/>
              <a:gd name="connsiteY123" fmla="*/ 452554 h 874716"/>
              <a:gd name="connsiteX124" fmla="*/ 1878203 w 6857455"/>
              <a:gd name="connsiteY124" fmla="*/ 451792 h 874716"/>
              <a:gd name="connsiteX125" fmla="*/ 1943547 w 6857455"/>
              <a:gd name="connsiteY125" fmla="*/ 462651 h 874716"/>
              <a:gd name="connsiteX126" fmla="*/ 1972884 w 6857455"/>
              <a:gd name="connsiteY126" fmla="*/ 464937 h 874716"/>
              <a:gd name="connsiteX127" fmla="*/ 2053469 w 6857455"/>
              <a:gd name="connsiteY127" fmla="*/ 487417 h 874716"/>
              <a:gd name="connsiteX128" fmla="*/ 2101477 w 6857455"/>
              <a:gd name="connsiteY128" fmla="*/ 481893 h 874716"/>
              <a:gd name="connsiteX129" fmla="*/ 2148722 w 6857455"/>
              <a:gd name="connsiteY129" fmla="*/ 467033 h 874716"/>
              <a:gd name="connsiteX130" fmla="*/ 2179011 w 6857455"/>
              <a:gd name="connsiteY130" fmla="*/ 452744 h 874716"/>
              <a:gd name="connsiteX131" fmla="*/ 2240165 w 6857455"/>
              <a:gd name="connsiteY131" fmla="*/ 442648 h 874716"/>
              <a:gd name="connsiteX132" fmla="*/ 2251404 w 6857455"/>
              <a:gd name="connsiteY132" fmla="*/ 444172 h 874716"/>
              <a:gd name="connsiteX133" fmla="*/ 2433912 w 6857455"/>
              <a:gd name="connsiteY133" fmla="*/ 456746 h 874716"/>
              <a:gd name="connsiteX134" fmla="*/ 2506302 w 6857455"/>
              <a:gd name="connsiteY134" fmla="*/ 476939 h 874716"/>
              <a:gd name="connsiteX135" fmla="*/ 2521735 w 6857455"/>
              <a:gd name="connsiteY135" fmla="*/ 479415 h 874716"/>
              <a:gd name="connsiteX136" fmla="*/ 2675854 w 6857455"/>
              <a:gd name="connsiteY136" fmla="*/ 502086 h 874716"/>
              <a:gd name="connsiteX137" fmla="*/ 2692998 w 6857455"/>
              <a:gd name="connsiteY137" fmla="*/ 503038 h 874716"/>
              <a:gd name="connsiteX138" fmla="*/ 2740816 w 6857455"/>
              <a:gd name="connsiteY138" fmla="*/ 499037 h 874716"/>
              <a:gd name="connsiteX139" fmla="*/ 2853596 w 6857455"/>
              <a:gd name="connsiteY139" fmla="*/ 540187 h 874716"/>
              <a:gd name="connsiteX140" fmla="*/ 2966565 w 6857455"/>
              <a:gd name="connsiteY140" fmla="*/ 554286 h 874716"/>
              <a:gd name="connsiteX141" fmla="*/ 3028671 w 6857455"/>
              <a:gd name="connsiteY141" fmla="*/ 554094 h 874716"/>
              <a:gd name="connsiteX142" fmla="*/ 3073059 w 6857455"/>
              <a:gd name="connsiteY142" fmla="*/ 564192 h 874716"/>
              <a:gd name="connsiteX143" fmla="*/ 3182219 w 6857455"/>
              <a:gd name="connsiteY143" fmla="*/ 594862 h 874716"/>
              <a:gd name="connsiteX144" fmla="*/ 3233656 w 6857455"/>
              <a:gd name="connsiteY144" fmla="*/ 599625 h 874716"/>
              <a:gd name="connsiteX145" fmla="*/ 3288332 w 6857455"/>
              <a:gd name="connsiteY145" fmla="*/ 609914 h 874716"/>
              <a:gd name="connsiteX146" fmla="*/ 3423591 w 6857455"/>
              <a:gd name="connsiteY146" fmla="*/ 656015 h 874716"/>
              <a:gd name="connsiteX147" fmla="*/ 3534084 w 6857455"/>
              <a:gd name="connsiteY147" fmla="*/ 653349 h 874716"/>
              <a:gd name="connsiteX148" fmla="*/ 3604571 w 6857455"/>
              <a:gd name="connsiteY148" fmla="*/ 653918 h 874716"/>
              <a:gd name="connsiteX149" fmla="*/ 3688586 w 6857455"/>
              <a:gd name="connsiteY149" fmla="*/ 669160 h 874716"/>
              <a:gd name="connsiteX150" fmla="*/ 3757358 w 6857455"/>
              <a:gd name="connsiteY150" fmla="*/ 691450 h 874716"/>
              <a:gd name="connsiteX151" fmla="*/ 3852421 w 6857455"/>
              <a:gd name="connsiteY151" fmla="*/ 709167 h 874716"/>
              <a:gd name="connsiteX152" fmla="*/ 3947104 w 6857455"/>
              <a:gd name="connsiteY152" fmla="*/ 743267 h 874716"/>
              <a:gd name="connsiteX153" fmla="*/ 4013208 w 6857455"/>
              <a:gd name="connsiteY153" fmla="*/ 769367 h 874716"/>
              <a:gd name="connsiteX154" fmla="*/ 4105222 w 6857455"/>
              <a:gd name="connsiteY154" fmla="*/ 792418 h 874716"/>
              <a:gd name="connsiteX155" fmla="*/ 4246006 w 6857455"/>
              <a:gd name="connsiteY155" fmla="*/ 808610 h 874716"/>
              <a:gd name="connsiteX156" fmla="*/ 4310779 w 6857455"/>
              <a:gd name="connsiteY156" fmla="*/ 810326 h 874716"/>
              <a:gd name="connsiteX157" fmla="*/ 4413272 w 6857455"/>
              <a:gd name="connsiteY157" fmla="*/ 848235 h 874716"/>
              <a:gd name="connsiteX158" fmla="*/ 4457087 w 6857455"/>
              <a:gd name="connsiteY158" fmla="*/ 866524 h 874716"/>
              <a:gd name="connsiteX159" fmla="*/ 4496523 w 6857455"/>
              <a:gd name="connsiteY159" fmla="*/ 851284 h 874716"/>
              <a:gd name="connsiteX160" fmla="*/ 4522050 w 6857455"/>
              <a:gd name="connsiteY160" fmla="*/ 833757 h 874716"/>
              <a:gd name="connsiteX161" fmla="*/ 4602824 w 6857455"/>
              <a:gd name="connsiteY161" fmla="*/ 848618 h 874716"/>
              <a:gd name="connsiteX162" fmla="*/ 4688553 w 6857455"/>
              <a:gd name="connsiteY162" fmla="*/ 864238 h 874716"/>
              <a:gd name="connsiteX163" fmla="*/ 4749895 w 6857455"/>
              <a:gd name="connsiteY163" fmla="*/ 874716 h 874716"/>
              <a:gd name="connsiteX164" fmla="*/ 4826480 w 6857455"/>
              <a:gd name="connsiteY164" fmla="*/ 866334 h 874716"/>
              <a:gd name="connsiteX165" fmla="*/ 4886870 w 6857455"/>
              <a:gd name="connsiteY165" fmla="*/ 862906 h 874716"/>
              <a:gd name="connsiteX166" fmla="*/ 4935639 w 6857455"/>
              <a:gd name="connsiteY166" fmla="*/ 853190 h 874716"/>
              <a:gd name="connsiteX167" fmla="*/ 4952784 w 6857455"/>
              <a:gd name="connsiteY167" fmla="*/ 847473 h 874716"/>
              <a:gd name="connsiteX168" fmla="*/ 5088617 w 6857455"/>
              <a:gd name="connsiteY168" fmla="*/ 802896 h 874716"/>
              <a:gd name="connsiteX169" fmla="*/ 5233781 w 6857455"/>
              <a:gd name="connsiteY169" fmla="*/ 767271 h 874716"/>
              <a:gd name="connsiteX170" fmla="*/ 5327893 w 6857455"/>
              <a:gd name="connsiteY170" fmla="*/ 789752 h 874716"/>
              <a:gd name="connsiteX171" fmla="*/ 5362946 w 6857455"/>
              <a:gd name="connsiteY171" fmla="*/ 789370 h 874716"/>
              <a:gd name="connsiteX172" fmla="*/ 5524115 w 6857455"/>
              <a:gd name="connsiteY172" fmla="*/ 794514 h 874716"/>
              <a:gd name="connsiteX173" fmla="*/ 5552500 w 6857455"/>
              <a:gd name="connsiteY173" fmla="*/ 800038 h 874716"/>
              <a:gd name="connsiteX174" fmla="*/ 5705857 w 6857455"/>
              <a:gd name="connsiteY174" fmla="*/ 777367 h 874716"/>
              <a:gd name="connsiteX175" fmla="*/ 5761485 w 6857455"/>
              <a:gd name="connsiteY175" fmla="*/ 773557 h 874716"/>
              <a:gd name="connsiteX176" fmla="*/ 5812731 w 6857455"/>
              <a:gd name="connsiteY176" fmla="*/ 767271 h 874716"/>
              <a:gd name="connsiteX177" fmla="*/ 5884361 w 6857455"/>
              <a:gd name="connsiteY177" fmla="*/ 765747 h 874716"/>
              <a:gd name="connsiteX178" fmla="*/ 5958660 w 6857455"/>
              <a:gd name="connsiteY178" fmla="*/ 768605 h 874716"/>
              <a:gd name="connsiteX179" fmla="*/ 6041528 w 6857455"/>
              <a:gd name="connsiteY179" fmla="*/ 768033 h 874716"/>
              <a:gd name="connsiteX180" fmla="*/ 6074297 w 6857455"/>
              <a:gd name="connsiteY180" fmla="*/ 763081 h 874716"/>
              <a:gd name="connsiteX181" fmla="*/ 6162880 w 6857455"/>
              <a:gd name="connsiteY181" fmla="*/ 766509 h 874716"/>
              <a:gd name="connsiteX182" fmla="*/ 6209364 w 6857455"/>
              <a:gd name="connsiteY182" fmla="*/ 760795 h 874716"/>
              <a:gd name="connsiteX183" fmla="*/ 6285948 w 6857455"/>
              <a:gd name="connsiteY183" fmla="*/ 759651 h 874716"/>
              <a:gd name="connsiteX184" fmla="*/ 6310905 w 6857455"/>
              <a:gd name="connsiteY184" fmla="*/ 758316 h 874716"/>
              <a:gd name="connsiteX185" fmla="*/ 6333194 w 6857455"/>
              <a:gd name="connsiteY185" fmla="*/ 757554 h 874716"/>
              <a:gd name="connsiteX186" fmla="*/ 6409586 w 6857455"/>
              <a:gd name="connsiteY186" fmla="*/ 773177 h 874716"/>
              <a:gd name="connsiteX187" fmla="*/ 6477407 w 6857455"/>
              <a:gd name="connsiteY187" fmla="*/ 774129 h 874716"/>
              <a:gd name="connsiteX188" fmla="*/ 6596283 w 6857455"/>
              <a:gd name="connsiteY188" fmla="*/ 786703 h 874716"/>
              <a:gd name="connsiteX189" fmla="*/ 6622573 w 6857455"/>
              <a:gd name="connsiteY189" fmla="*/ 782321 h 874716"/>
              <a:gd name="connsiteX190" fmla="*/ 6704872 w 6857455"/>
              <a:gd name="connsiteY190" fmla="*/ 780607 h 874716"/>
              <a:gd name="connsiteX191" fmla="*/ 6751738 w 6857455"/>
              <a:gd name="connsiteY191" fmla="*/ 779273 h 874716"/>
              <a:gd name="connsiteX192" fmla="*/ 6809650 w 6857455"/>
              <a:gd name="connsiteY192" fmla="*/ 788417 h 874716"/>
              <a:gd name="connsiteX193" fmla="*/ 6832976 w 6857455"/>
              <a:gd name="connsiteY193" fmla="*/ 800428 h 874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6857455" h="874716" fill="norm" stroke="1" extrusionOk="0">
                <a:moveTo>
                  <a:pt x="6857455" y="804643"/>
                </a:moveTo>
                <a:lnTo>
                  <a:pt x="6857455" y="562246"/>
                </a:lnTo>
                <a:lnTo>
                  <a:pt x="6829178" y="551284"/>
                </a:lnTo>
                <a:cubicBezTo>
                  <a:pt x="6805745" y="539044"/>
                  <a:pt x="6784885" y="521708"/>
                  <a:pt x="6766024" y="500372"/>
                </a:cubicBezTo>
                <a:cubicBezTo>
                  <a:pt x="6755166" y="488179"/>
                  <a:pt x="6746784" y="486845"/>
                  <a:pt x="6734971" y="500944"/>
                </a:cubicBezTo>
                <a:cubicBezTo>
                  <a:pt x="6721257" y="517326"/>
                  <a:pt x="6701634" y="510850"/>
                  <a:pt x="6683915" y="507040"/>
                </a:cubicBezTo>
                <a:cubicBezTo>
                  <a:pt x="6665629" y="503230"/>
                  <a:pt x="6647148" y="499228"/>
                  <a:pt x="6628860" y="495418"/>
                </a:cubicBezTo>
                <a:cubicBezTo>
                  <a:pt x="6615335" y="492752"/>
                  <a:pt x="6601999" y="490466"/>
                  <a:pt x="6588662" y="487227"/>
                </a:cubicBezTo>
                <a:cubicBezTo>
                  <a:pt x="6547133" y="477129"/>
                  <a:pt x="6509794" y="480177"/>
                  <a:pt x="6476074" y="511230"/>
                </a:cubicBezTo>
                <a:cubicBezTo>
                  <a:pt x="6450356" y="535043"/>
                  <a:pt x="6417399" y="542093"/>
                  <a:pt x="6382345" y="534853"/>
                </a:cubicBezTo>
                <a:cubicBezTo>
                  <a:pt x="6377963" y="533901"/>
                  <a:pt x="6372439" y="530091"/>
                  <a:pt x="6369391" y="531615"/>
                </a:cubicBezTo>
                <a:cubicBezTo>
                  <a:pt x="6323479" y="553904"/>
                  <a:pt x="6287092" y="514658"/>
                  <a:pt x="6244799" y="512182"/>
                </a:cubicBezTo>
                <a:cubicBezTo>
                  <a:pt x="6226130" y="511040"/>
                  <a:pt x="6207079" y="496942"/>
                  <a:pt x="6190315" y="485703"/>
                </a:cubicBezTo>
                <a:cubicBezTo>
                  <a:pt x="6167262" y="470271"/>
                  <a:pt x="6146687" y="455412"/>
                  <a:pt x="6115446" y="462270"/>
                </a:cubicBezTo>
                <a:cubicBezTo>
                  <a:pt x="6084203" y="469319"/>
                  <a:pt x="6055627" y="456364"/>
                  <a:pt x="6032194" y="434266"/>
                </a:cubicBezTo>
                <a:cubicBezTo>
                  <a:pt x="6014287" y="417501"/>
                  <a:pt x="5994665" y="415977"/>
                  <a:pt x="5971042" y="420738"/>
                </a:cubicBezTo>
                <a:cubicBezTo>
                  <a:pt x="5941513" y="426645"/>
                  <a:pt x="5910842" y="427027"/>
                  <a:pt x="5880933" y="430646"/>
                </a:cubicBezTo>
                <a:cubicBezTo>
                  <a:pt x="5874454" y="431408"/>
                  <a:pt x="5866265" y="434076"/>
                  <a:pt x="5862452" y="438648"/>
                </a:cubicBezTo>
                <a:cubicBezTo>
                  <a:pt x="5815779" y="495418"/>
                  <a:pt x="5750055" y="495990"/>
                  <a:pt x="5685283" y="498658"/>
                </a:cubicBezTo>
                <a:cubicBezTo>
                  <a:pt x="5646039" y="500372"/>
                  <a:pt x="5606604" y="500372"/>
                  <a:pt x="5567169" y="499420"/>
                </a:cubicBezTo>
                <a:cubicBezTo>
                  <a:pt x="5553832" y="499228"/>
                  <a:pt x="5539736" y="496180"/>
                  <a:pt x="5527923" y="490466"/>
                </a:cubicBezTo>
                <a:cubicBezTo>
                  <a:pt x="5503348" y="478463"/>
                  <a:pt x="5480680" y="462843"/>
                  <a:pt x="5456292" y="450650"/>
                </a:cubicBezTo>
                <a:cubicBezTo>
                  <a:pt x="5447151" y="445886"/>
                  <a:pt x="5435338" y="445696"/>
                  <a:pt x="5424670" y="444934"/>
                </a:cubicBezTo>
                <a:cubicBezTo>
                  <a:pt x="5405809" y="443410"/>
                  <a:pt x="5384854" y="447982"/>
                  <a:pt x="5368662" y="441124"/>
                </a:cubicBezTo>
                <a:cubicBezTo>
                  <a:pt x="5326559" y="423407"/>
                  <a:pt x="5287123" y="427407"/>
                  <a:pt x="5247118" y="444934"/>
                </a:cubicBezTo>
                <a:cubicBezTo>
                  <a:pt x="5191108" y="469509"/>
                  <a:pt x="5138148" y="467605"/>
                  <a:pt x="5088617" y="428742"/>
                </a:cubicBezTo>
                <a:cubicBezTo>
                  <a:pt x="5066328" y="411215"/>
                  <a:pt x="5044609" y="419596"/>
                  <a:pt x="5025750" y="433694"/>
                </a:cubicBezTo>
                <a:cubicBezTo>
                  <a:pt x="5004032" y="450078"/>
                  <a:pt x="4982885" y="454268"/>
                  <a:pt x="4957930" y="442268"/>
                </a:cubicBezTo>
                <a:cubicBezTo>
                  <a:pt x="4952404" y="439600"/>
                  <a:pt x="4944594" y="440933"/>
                  <a:pt x="4938116" y="441886"/>
                </a:cubicBezTo>
                <a:cubicBezTo>
                  <a:pt x="4901158" y="446648"/>
                  <a:pt x="4864009" y="454650"/>
                  <a:pt x="4833910" y="421693"/>
                </a:cubicBezTo>
                <a:cubicBezTo>
                  <a:pt x="4828004" y="415214"/>
                  <a:pt x="4818097" y="412549"/>
                  <a:pt x="4810095" y="408167"/>
                </a:cubicBezTo>
                <a:cubicBezTo>
                  <a:pt x="4776566" y="390258"/>
                  <a:pt x="4777900" y="391974"/>
                  <a:pt x="4747991" y="413691"/>
                </a:cubicBezTo>
                <a:cubicBezTo>
                  <a:pt x="4732369" y="425121"/>
                  <a:pt x="4710842" y="436742"/>
                  <a:pt x="4692745" y="435790"/>
                </a:cubicBezTo>
                <a:cubicBezTo>
                  <a:pt x="4583584" y="430075"/>
                  <a:pt x="4479758" y="457508"/>
                  <a:pt x="4375933" y="483417"/>
                </a:cubicBezTo>
                <a:cubicBezTo>
                  <a:pt x="4311923" y="499420"/>
                  <a:pt x="4249436" y="500372"/>
                  <a:pt x="4185426" y="484179"/>
                </a:cubicBezTo>
                <a:cubicBezTo>
                  <a:pt x="4139133" y="472367"/>
                  <a:pt x="4095315" y="491800"/>
                  <a:pt x="4052072" y="505134"/>
                </a:cubicBezTo>
                <a:cubicBezTo>
                  <a:pt x="4043117" y="507799"/>
                  <a:pt x="4034735" y="518278"/>
                  <a:pt x="4029973" y="527233"/>
                </a:cubicBezTo>
                <a:cubicBezTo>
                  <a:pt x="4012826" y="558858"/>
                  <a:pt x="3984441" y="563810"/>
                  <a:pt x="3948626" y="550666"/>
                </a:cubicBezTo>
                <a:cubicBezTo>
                  <a:pt x="3920241" y="540377"/>
                  <a:pt x="3894332" y="526661"/>
                  <a:pt x="3871280" y="502275"/>
                </a:cubicBezTo>
                <a:cubicBezTo>
                  <a:pt x="3844229" y="473701"/>
                  <a:pt x="3816224" y="441124"/>
                  <a:pt x="3774312" y="429122"/>
                </a:cubicBezTo>
                <a:cubicBezTo>
                  <a:pt x="3756214" y="423979"/>
                  <a:pt x="3740593" y="423217"/>
                  <a:pt x="3721543" y="428552"/>
                </a:cubicBezTo>
                <a:cubicBezTo>
                  <a:pt x="3684583" y="438837"/>
                  <a:pt x="3647436" y="446078"/>
                  <a:pt x="3612763" y="414263"/>
                </a:cubicBezTo>
                <a:cubicBezTo>
                  <a:pt x="3593712" y="396736"/>
                  <a:pt x="3567994" y="385496"/>
                  <a:pt x="3537323" y="389878"/>
                </a:cubicBezTo>
                <a:cubicBezTo>
                  <a:pt x="3499031" y="395402"/>
                  <a:pt x="3464168" y="381496"/>
                  <a:pt x="3431593" y="360921"/>
                </a:cubicBezTo>
                <a:cubicBezTo>
                  <a:pt x="3419971" y="353491"/>
                  <a:pt x="3405682" y="349301"/>
                  <a:pt x="3392158" y="345681"/>
                </a:cubicBezTo>
                <a:cubicBezTo>
                  <a:pt x="3360915" y="337298"/>
                  <a:pt x="3329480" y="329868"/>
                  <a:pt x="3297856" y="323010"/>
                </a:cubicBezTo>
                <a:cubicBezTo>
                  <a:pt x="3271948" y="317296"/>
                  <a:pt x="3245849" y="313104"/>
                  <a:pt x="3219748" y="308151"/>
                </a:cubicBezTo>
                <a:cubicBezTo>
                  <a:pt x="3191173" y="302817"/>
                  <a:pt x="3168502" y="290433"/>
                  <a:pt x="3156692" y="261668"/>
                </a:cubicBezTo>
                <a:cubicBezTo>
                  <a:pt x="3152882" y="252524"/>
                  <a:pt x="3143737" y="245283"/>
                  <a:pt x="3136497" y="237663"/>
                </a:cubicBezTo>
                <a:cubicBezTo>
                  <a:pt x="3131355" y="232139"/>
                  <a:pt x="3124495" y="227947"/>
                  <a:pt x="3119733" y="222233"/>
                </a:cubicBezTo>
                <a:cubicBezTo>
                  <a:pt x="3094776" y="192132"/>
                  <a:pt x="3070201" y="161843"/>
                  <a:pt x="3045436" y="131742"/>
                </a:cubicBezTo>
                <a:cubicBezTo>
                  <a:pt x="3042958" y="128884"/>
                  <a:pt x="3040292" y="125455"/>
                  <a:pt x="3037054" y="124121"/>
                </a:cubicBezTo>
                <a:cubicBezTo>
                  <a:pt x="3003525" y="110215"/>
                  <a:pt x="2969614" y="97070"/>
                  <a:pt x="2936466" y="82400"/>
                </a:cubicBezTo>
                <a:cubicBezTo>
                  <a:pt x="2923702" y="76686"/>
                  <a:pt x="2910558" y="69637"/>
                  <a:pt x="2901031" y="59731"/>
                </a:cubicBezTo>
                <a:cubicBezTo>
                  <a:pt x="2879314" y="37250"/>
                  <a:pt x="2859502" y="12866"/>
                  <a:pt x="2828259" y="3149"/>
                </a:cubicBezTo>
                <a:cubicBezTo>
                  <a:pt x="2819114" y="293"/>
                  <a:pt x="2808256" y="-1231"/>
                  <a:pt x="2799492" y="1245"/>
                </a:cubicBezTo>
                <a:cubicBezTo>
                  <a:pt x="2763867" y="11532"/>
                  <a:pt x="2729005" y="24296"/>
                  <a:pt x="2693570" y="35154"/>
                </a:cubicBezTo>
                <a:cubicBezTo>
                  <a:pt x="2671092" y="41823"/>
                  <a:pt x="2650707" y="49825"/>
                  <a:pt x="2639847" y="73448"/>
                </a:cubicBezTo>
                <a:cubicBezTo>
                  <a:pt x="2636801" y="80114"/>
                  <a:pt x="2628226" y="87354"/>
                  <a:pt x="2621178" y="88688"/>
                </a:cubicBezTo>
                <a:cubicBezTo>
                  <a:pt x="2575839" y="97260"/>
                  <a:pt x="2531069" y="101451"/>
                  <a:pt x="2489348" y="72304"/>
                </a:cubicBezTo>
                <a:cubicBezTo>
                  <a:pt x="2480585" y="66017"/>
                  <a:pt x="2464201" y="66017"/>
                  <a:pt x="2452580" y="68683"/>
                </a:cubicBezTo>
                <a:cubicBezTo>
                  <a:pt x="2407811" y="78590"/>
                  <a:pt x="2365328" y="82020"/>
                  <a:pt x="2326464" y="50395"/>
                </a:cubicBezTo>
                <a:cubicBezTo>
                  <a:pt x="2321892" y="46585"/>
                  <a:pt x="2307224" y="50015"/>
                  <a:pt x="2300365" y="54777"/>
                </a:cubicBezTo>
                <a:cubicBezTo>
                  <a:pt x="2234259" y="101261"/>
                  <a:pt x="2198064" y="102405"/>
                  <a:pt x="2130434" y="58397"/>
                </a:cubicBezTo>
                <a:cubicBezTo>
                  <a:pt x="2126052" y="55539"/>
                  <a:pt x="2120337" y="52301"/>
                  <a:pt x="2118621" y="47919"/>
                </a:cubicBezTo>
                <a:cubicBezTo>
                  <a:pt x="2107001" y="19914"/>
                  <a:pt x="2082236" y="19152"/>
                  <a:pt x="2057659" y="16866"/>
                </a:cubicBezTo>
                <a:cubicBezTo>
                  <a:pt x="2030608" y="14390"/>
                  <a:pt x="2003555" y="11152"/>
                  <a:pt x="1976314" y="8865"/>
                </a:cubicBezTo>
                <a:cubicBezTo>
                  <a:pt x="1971550" y="8483"/>
                  <a:pt x="1966216" y="10007"/>
                  <a:pt x="1961454" y="11724"/>
                </a:cubicBezTo>
                <a:cubicBezTo>
                  <a:pt x="1943165" y="18010"/>
                  <a:pt x="1925449" y="27154"/>
                  <a:pt x="1906588" y="30964"/>
                </a:cubicBezTo>
                <a:cubicBezTo>
                  <a:pt x="1865821" y="39156"/>
                  <a:pt x="1826385" y="55539"/>
                  <a:pt x="1783330" y="48871"/>
                </a:cubicBezTo>
                <a:cubicBezTo>
                  <a:pt x="1775902" y="47729"/>
                  <a:pt x="1767327" y="53253"/>
                  <a:pt x="1759327" y="55349"/>
                </a:cubicBezTo>
                <a:cubicBezTo>
                  <a:pt x="1744849" y="58969"/>
                  <a:pt x="1730750" y="64111"/>
                  <a:pt x="1716082" y="65445"/>
                </a:cubicBezTo>
                <a:cubicBezTo>
                  <a:pt x="1677218" y="68875"/>
                  <a:pt x="1637975" y="71924"/>
                  <a:pt x="1598920" y="72114"/>
                </a:cubicBezTo>
                <a:cubicBezTo>
                  <a:pt x="1580061" y="72304"/>
                  <a:pt x="1561201" y="65065"/>
                  <a:pt x="1542150" y="62207"/>
                </a:cubicBezTo>
                <a:cubicBezTo>
                  <a:pt x="1533578" y="60873"/>
                  <a:pt x="1519669" y="58587"/>
                  <a:pt x="1516813" y="62779"/>
                </a:cubicBezTo>
                <a:cubicBezTo>
                  <a:pt x="1494714" y="94592"/>
                  <a:pt x="1463661" y="88496"/>
                  <a:pt x="1432228" y="88116"/>
                </a:cubicBezTo>
                <a:cubicBezTo>
                  <a:pt x="1362884" y="87354"/>
                  <a:pt x="1295826" y="60493"/>
                  <a:pt x="1224765" y="71924"/>
                </a:cubicBezTo>
                <a:cubicBezTo>
                  <a:pt x="1204191" y="75162"/>
                  <a:pt x="1181330" y="62397"/>
                  <a:pt x="1159231" y="58207"/>
                </a:cubicBezTo>
                <a:cubicBezTo>
                  <a:pt x="1147801" y="56111"/>
                  <a:pt x="1135228" y="53633"/>
                  <a:pt x="1124370" y="56301"/>
                </a:cubicBezTo>
                <a:cubicBezTo>
                  <a:pt x="1107605" y="60493"/>
                  <a:pt x="1091411" y="68113"/>
                  <a:pt x="1075600" y="75542"/>
                </a:cubicBezTo>
                <a:cubicBezTo>
                  <a:pt x="1046261" y="89258"/>
                  <a:pt x="1016162" y="89258"/>
                  <a:pt x="986633" y="79162"/>
                </a:cubicBezTo>
                <a:cubicBezTo>
                  <a:pt x="944722" y="64873"/>
                  <a:pt x="903193" y="64873"/>
                  <a:pt x="861089" y="76304"/>
                </a:cubicBezTo>
                <a:cubicBezTo>
                  <a:pt x="826990" y="85638"/>
                  <a:pt x="791935" y="92116"/>
                  <a:pt x="759168" y="104689"/>
                </a:cubicBezTo>
                <a:cubicBezTo>
                  <a:pt x="744689" y="110215"/>
                  <a:pt x="732497" y="126597"/>
                  <a:pt x="723735" y="140696"/>
                </a:cubicBezTo>
                <a:cubicBezTo>
                  <a:pt x="706018" y="169271"/>
                  <a:pt x="674013" y="169081"/>
                  <a:pt x="647532" y="147934"/>
                </a:cubicBezTo>
                <a:cubicBezTo>
                  <a:pt x="619717" y="125645"/>
                  <a:pt x="584664" y="112501"/>
                  <a:pt x="552659" y="95926"/>
                </a:cubicBezTo>
                <a:cubicBezTo>
                  <a:pt x="549993" y="94592"/>
                  <a:pt x="545039" y="96116"/>
                  <a:pt x="541800" y="97640"/>
                </a:cubicBezTo>
                <a:cubicBezTo>
                  <a:pt x="488649" y="122407"/>
                  <a:pt x="433593" y="126979"/>
                  <a:pt x="375107" y="123169"/>
                </a:cubicBezTo>
                <a:cubicBezTo>
                  <a:pt x="341960" y="121073"/>
                  <a:pt x="307289" y="137076"/>
                  <a:pt x="273567" y="145458"/>
                </a:cubicBezTo>
                <a:cubicBezTo>
                  <a:pt x="269757" y="146410"/>
                  <a:pt x="266519" y="151174"/>
                  <a:pt x="264043" y="154792"/>
                </a:cubicBezTo>
                <a:cubicBezTo>
                  <a:pt x="240228" y="190800"/>
                  <a:pt x="208223" y="200706"/>
                  <a:pt x="169360" y="177273"/>
                </a:cubicBezTo>
                <a:cubicBezTo>
                  <a:pt x="143643" y="161651"/>
                  <a:pt x="118114" y="158032"/>
                  <a:pt x="89347" y="157460"/>
                </a:cubicBezTo>
                <a:cubicBezTo>
                  <a:pt x="71059" y="157078"/>
                  <a:pt x="52962" y="147934"/>
                  <a:pt x="34291" y="145268"/>
                </a:cubicBezTo>
                <a:lnTo>
                  <a:pt x="0" y="142056"/>
                </a:lnTo>
                <a:lnTo>
                  <a:pt x="0" y="849556"/>
                </a:lnTo>
                <a:lnTo>
                  <a:pt x="60652" y="844783"/>
                </a:lnTo>
                <a:cubicBezTo>
                  <a:pt x="80251" y="839473"/>
                  <a:pt x="99446" y="832043"/>
                  <a:pt x="119068" y="827281"/>
                </a:cubicBezTo>
                <a:cubicBezTo>
                  <a:pt x="137355" y="822899"/>
                  <a:pt x="154501" y="812802"/>
                  <a:pt x="171840" y="804420"/>
                </a:cubicBezTo>
                <a:cubicBezTo>
                  <a:pt x="204985" y="788417"/>
                  <a:pt x="240420" y="798514"/>
                  <a:pt x="274329" y="794324"/>
                </a:cubicBezTo>
                <a:cubicBezTo>
                  <a:pt x="285188" y="792990"/>
                  <a:pt x="296046" y="791466"/>
                  <a:pt x="306715" y="788798"/>
                </a:cubicBezTo>
                <a:cubicBezTo>
                  <a:pt x="335864" y="781749"/>
                  <a:pt x="365583" y="775653"/>
                  <a:pt x="393967" y="765937"/>
                </a:cubicBezTo>
                <a:cubicBezTo>
                  <a:pt x="426165" y="755078"/>
                  <a:pt x="457028" y="740600"/>
                  <a:pt x="493793" y="725549"/>
                </a:cubicBezTo>
                <a:cubicBezTo>
                  <a:pt x="506557" y="729360"/>
                  <a:pt x="526180" y="739648"/>
                  <a:pt x="546373" y="740600"/>
                </a:cubicBezTo>
                <a:cubicBezTo>
                  <a:pt x="611337" y="743838"/>
                  <a:pt x="672107" y="726121"/>
                  <a:pt x="730211" y="698116"/>
                </a:cubicBezTo>
                <a:cubicBezTo>
                  <a:pt x="747927" y="689734"/>
                  <a:pt x="766980" y="684210"/>
                  <a:pt x="784889" y="676018"/>
                </a:cubicBezTo>
                <a:cubicBezTo>
                  <a:pt x="791173" y="673161"/>
                  <a:pt x="799365" y="667065"/>
                  <a:pt x="800509" y="661349"/>
                </a:cubicBezTo>
                <a:cubicBezTo>
                  <a:pt x="807175" y="628201"/>
                  <a:pt x="831942" y="628772"/>
                  <a:pt x="857661" y="626868"/>
                </a:cubicBezTo>
                <a:cubicBezTo>
                  <a:pt x="888332" y="624582"/>
                  <a:pt x="918621" y="619248"/>
                  <a:pt x="949102" y="614676"/>
                </a:cubicBezTo>
                <a:cubicBezTo>
                  <a:pt x="953104" y="614104"/>
                  <a:pt x="956722" y="610104"/>
                  <a:pt x="960342" y="607435"/>
                </a:cubicBezTo>
                <a:cubicBezTo>
                  <a:pt x="965867" y="603435"/>
                  <a:pt x="971011" y="597339"/>
                  <a:pt x="977109" y="595815"/>
                </a:cubicBezTo>
                <a:cubicBezTo>
                  <a:pt x="1008350" y="588385"/>
                  <a:pt x="1039783" y="582099"/>
                  <a:pt x="1071218" y="575240"/>
                </a:cubicBezTo>
                <a:cubicBezTo>
                  <a:pt x="1078266" y="573716"/>
                  <a:pt x="1085505" y="571812"/>
                  <a:pt x="1091983" y="568764"/>
                </a:cubicBezTo>
                <a:cubicBezTo>
                  <a:pt x="1098079" y="565906"/>
                  <a:pt x="1103223" y="560952"/>
                  <a:pt x="1109321" y="557904"/>
                </a:cubicBezTo>
                <a:cubicBezTo>
                  <a:pt x="1125892" y="549714"/>
                  <a:pt x="1142851" y="542093"/>
                  <a:pt x="1162279" y="532949"/>
                </a:cubicBezTo>
                <a:cubicBezTo>
                  <a:pt x="1173138" y="550094"/>
                  <a:pt x="1187810" y="540377"/>
                  <a:pt x="1206097" y="532187"/>
                </a:cubicBezTo>
                <a:cubicBezTo>
                  <a:pt x="1224765" y="523805"/>
                  <a:pt x="1246292" y="521137"/>
                  <a:pt x="1266867" y="518088"/>
                </a:cubicBezTo>
                <a:cubicBezTo>
                  <a:pt x="1304588" y="512564"/>
                  <a:pt x="1342499" y="509134"/>
                  <a:pt x="1380219" y="504182"/>
                </a:cubicBezTo>
                <a:cubicBezTo>
                  <a:pt x="1388221" y="503038"/>
                  <a:pt x="1397365" y="500944"/>
                  <a:pt x="1403461" y="496180"/>
                </a:cubicBezTo>
                <a:cubicBezTo>
                  <a:pt x="1445181" y="464175"/>
                  <a:pt x="1495858" y="455222"/>
                  <a:pt x="1544054" y="458268"/>
                </a:cubicBezTo>
                <a:cubicBezTo>
                  <a:pt x="1581965" y="460557"/>
                  <a:pt x="1619114" y="462270"/>
                  <a:pt x="1656644" y="459032"/>
                </a:cubicBezTo>
                <a:cubicBezTo>
                  <a:pt x="1659502" y="458841"/>
                  <a:pt x="1663312" y="459223"/>
                  <a:pt x="1665406" y="460747"/>
                </a:cubicBezTo>
                <a:cubicBezTo>
                  <a:pt x="1678360" y="470843"/>
                  <a:pt x="1691887" y="471605"/>
                  <a:pt x="1708461" y="473318"/>
                </a:cubicBezTo>
                <a:cubicBezTo>
                  <a:pt x="1731894" y="475797"/>
                  <a:pt x="1753421" y="474081"/>
                  <a:pt x="1775140" y="469891"/>
                </a:cubicBezTo>
                <a:cubicBezTo>
                  <a:pt x="1790952" y="466843"/>
                  <a:pt x="1806953" y="460557"/>
                  <a:pt x="1821051" y="452554"/>
                </a:cubicBezTo>
                <a:cubicBezTo>
                  <a:pt x="1840672" y="441314"/>
                  <a:pt x="1859535" y="436934"/>
                  <a:pt x="1878203" y="451792"/>
                </a:cubicBezTo>
                <a:cubicBezTo>
                  <a:pt x="1898396" y="467605"/>
                  <a:pt x="1921257" y="462081"/>
                  <a:pt x="1943547" y="462651"/>
                </a:cubicBezTo>
                <a:cubicBezTo>
                  <a:pt x="1953262" y="462843"/>
                  <a:pt x="1963550" y="462461"/>
                  <a:pt x="1972884" y="464937"/>
                </a:cubicBezTo>
                <a:cubicBezTo>
                  <a:pt x="1999935" y="471987"/>
                  <a:pt x="2026036" y="482655"/>
                  <a:pt x="2053469" y="487417"/>
                </a:cubicBezTo>
                <a:cubicBezTo>
                  <a:pt x="2068710" y="490084"/>
                  <a:pt x="2085664" y="485321"/>
                  <a:pt x="2101477" y="481893"/>
                </a:cubicBezTo>
                <a:cubicBezTo>
                  <a:pt x="2117479" y="478273"/>
                  <a:pt x="2133290" y="472749"/>
                  <a:pt x="2148722" y="467033"/>
                </a:cubicBezTo>
                <a:cubicBezTo>
                  <a:pt x="2159199" y="463223"/>
                  <a:pt x="2170629" y="459603"/>
                  <a:pt x="2179011" y="452744"/>
                </a:cubicBezTo>
                <a:cubicBezTo>
                  <a:pt x="2198064" y="437124"/>
                  <a:pt x="2217685" y="434455"/>
                  <a:pt x="2240165" y="442648"/>
                </a:cubicBezTo>
                <a:cubicBezTo>
                  <a:pt x="2243593" y="443982"/>
                  <a:pt x="2247594" y="443982"/>
                  <a:pt x="2251404" y="444172"/>
                </a:cubicBezTo>
                <a:cubicBezTo>
                  <a:pt x="2312370" y="448172"/>
                  <a:pt x="2373330" y="450650"/>
                  <a:pt x="2433912" y="456746"/>
                </a:cubicBezTo>
                <a:cubicBezTo>
                  <a:pt x="2458485" y="459223"/>
                  <a:pt x="2482107" y="470081"/>
                  <a:pt x="2506302" y="476939"/>
                </a:cubicBezTo>
                <a:cubicBezTo>
                  <a:pt x="2511256" y="478273"/>
                  <a:pt x="2516783" y="480369"/>
                  <a:pt x="2521735" y="479415"/>
                </a:cubicBezTo>
                <a:cubicBezTo>
                  <a:pt x="2575647" y="469891"/>
                  <a:pt x="2626132" y="483797"/>
                  <a:pt x="2675854" y="502086"/>
                </a:cubicBezTo>
                <a:cubicBezTo>
                  <a:pt x="2680996" y="503992"/>
                  <a:pt x="2687282" y="503419"/>
                  <a:pt x="2692998" y="503038"/>
                </a:cubicBezTo>
                <a:cubicBezTo>
                  <a:pt x="2709003" y="501706"/>
                  <a:pt x="2726337" y="495038"/>
                  <a:pt x="2740816" y="499037"/>
                </a:cubicBezTo>
                <a:cubicBezTo>
                  <a:pt x="2779297" y="510088"/>
                  <a:pt x="2817398" y="523423"/>
                  <a:pt x="2853596" y="540187"/>
                </a:cubicBezTo>
                <a:cubicBezTo>
                  <a:pt x="2890365" y="557142"/>
                  <a:pt x="2924464" y="571430"/>
                  <a:pt x="2966565" y="554286"/>
                </a:cubicBezTo>
                <a:cubicBezTo>
                  <a:pt x="2984472" y="547045"/>
                  <a:pt x="3008095" y="552190"/>
                  <a:pt x="3028671" y="554094"/>
                </a:cubicBezTo>
                <a:cubicBezTo>
                  <a:pt x="3043720" y="555618"/>
                  <a:pt x="3058198" y="564192"/>
                  <a:pt x="3073059" y="564192"/>
                </a:cubicBezTo>
                <a:cubicBezTo>
                  <a:pt x="3112686" y="564192"/>
                  <a:pt x="3147927" y="574288"/>
                  <a:pt x="3182219" y="594862"/>
                </a:cubicBezTo>
                <a:cubicBezTo>
                  <a:pt x="3195557" y="602863"/>
                  <a:pt x="3216322" y="597529"/>
                  <a:pt x="3233656" y="599625"/>
                </a:cubicBezTo>
                <a:cubicBezTo>
                  <a:pt x="3251947" y="602101"/>
                  <a:pt x="3270804" y="604387"/>
                  <a:pt x="3288332" y="609914"/>
                </a:cubicBezTo>
                <a:cubicBezTo>
                  <a:pt x="3333672" y="624392"/>
                  <a:pt x="3378441" y="640774"/>
                  <a:pt x="3423591" y="656015"/>
                </a:cubicBezTo>
                <a:cubicBezTo>
                  <a:pt x="3460738" y="668590"/>
                  <a:pt x="3497317" y="658683"/>
                  <a:pt x="3534084" y="653349"/>
                </a:cubicBezTo>
                <a:cubicBezTo>
                  <a:pt x="3557137" y="649919"/>
                  <a:pt x="3578662" y="641727"/>
                  <a:pt x="3604571" y="653918"/>
                </a:cubicBezTo>
                <a:cubicBezTo>
                  <a:pt x="3629338" y="665541"/>
                  <a:pt x="3660771" y="662873"/>
                  <a:pt x="3688586" y="669160"/>
                </a:cubicBezTo>
                <a:cubicBezTo>
                  <a:pt x="3712020" y="674494"/>
                  <a:pt x="3734687" y="683068"/>
                  <a:pt x="3757358" y="691450"/>
                </a:cubicBezTo>
                <a:cubicBezTo>
                  <a:pt x="3788221" y="702881"/>
                  <a:pt x="3818700" y="714881"/>
                  <a:pt x="3852421" y="709167"/>
                </a:cubicBezTo>
                <a:cubicBezTo>
                  <a:pt x="3890714" y="702689"/>
                  <a:pt x="3917001" y="727073"/>
                  <a:pt x="3947104" y="743267"/>
                </a:cubicBezTo>
                <a:cubicBezTo>
                  <a:pt x="3967869" y="754316"/>
                  <a:pt x="3990538" y="762509"/>
                  <a:pt x="4013208" y="769367"/>
                </a:cubicBezTo>
                <a:cubicBezTo>
                  <a:pt x="4043497" y="778321"/>
                  <a:pt x="4074740" y="783655"/>
                  <a:pt x="4105222" y="792418"/>
                </a:cubicBezTo>
                <a:cubicBezTo>
                  <a:pt x="4151325" y="805561"/>
                  <a:pt x="4198001" y="815850"/>
                  <a:pt x="4246006" y="808610"/>
                </a:cubicBezTo>
                <a:cubicBezTo>
                  <a:pt x="4268105" y="805372"/>
                  <a:pt x="4288682" y="805561"/>
                  <a:pt x="4310779" y="810326"/>
                </a:cubicBezTo>
                <a:cubicBezTo>
                  <a:pt x="4346974" y="818136"/>
                  <a:pt x="4384123" y="819089"/>
                  <a:pt x="4413272" y="848235"/>
                </a:cubicBezTo>
                <a:cubicBezTo>
                  <a:pt x="4423558" y="858524"/>
                  <a:pt x="4442037" y="861190"/>
                  <a:pt x="4457087" y="866524"/>
                </a:cubicBezTo>
                <a:cubicBezTo>
                  <a:pt x="4474424" y="872812"/>
                  <a:pt x="4487186" y="869572"/>
                  <a:pt x="4496523" y="851284"/>
                </a:cubicBezTo>
                <a:cubicBezTo>
                  <a:pt x="4500713" y="843093"/>
                  <a:pt x="4512715" y="835091"/>
                  <a:pt x="4522050" y="833757"/>
                </a:cubicBezTo>
                <a:cubicBezTo>
                  <a:pt x="4550055" y="829757"/>
                  <a:pt x="4575773" y="835663"/>
                  <a:pt x="4602824" y="848618"/>
                </a:cubicBezTo>
                <a:cubicBezTo>
                  <a:pt x="4628161" y="860810"/>
                  <a:pt x="4659786" y="859476"/>
                  <a:pt x="4688553" y="864238"/>
                </a:cubicBezTo>
                <a:cubicBezTo>
                  <a:pt x="4708936" y="867668"/>
                  <a:pt x="4729321" y="874716"/>
                  <a:pt x="4749895" y="874716"/>
                </a:cubicBezTo>
                <a:cubicBezTo>
                  <a:pt x="4775424" y="874716"/>
                  <a:pt x="4800761" y="868620"/>
                  <a:pt x="4826480" y="866334"/>
                </a:cubicBezTo>
                <a:cubicBezTo>
                  <a:pt x="4846482" y="864430"/>
                  <a:pt x="4866867" y="865192"/>
                  <a:pt x="4886870" y="862906"/>
                </a:cubicBezTo>
                <a:cubicBezTo>
                  <a:pt x="4903254" y="861190"/>
                  <a:pt x="4919447" y="856810"/>
                  <a:pt x="4935639" y="853190"/>
                </a:cubicBezTo>
                <a:cubicBezTo>
                  <a:pt x="4941546" y="851856"/>
                  <a:pt x="4947452" y="846711"/>
                  <a:pt x="4952784" y="847473"/>
                </a:cubicBezTo>
                <a:cubicBezTo>
                  <a:pt x="5005745" y="855666"/>
                  <a:pt x="5043847" y="819089"/>
                  <a:pt x="5088617" y="802896"/>
                </a:cubicBezTo>
                <a:cubicBezTo>
                  <a:pt x="5135672" y="785749"/>
                  <a:pt x="5181204" y="759461"/>
                  <a:pt x="5233781" y="767271"/>
                </a:cubicBezTo>
                <a:cubicBezTo>
                  <a:pt x="5265596" y="772033"/>
                  <a:pt x="5296267" y="783083"/>
                  <a:pt x="5327893" y="789752"/>
                </a:cubicBezTo>
                <a:cubicBezTo>
                  <a:pt x="5339132" y="792038"/>
                  <a:pt x="5351705" y="791656"/>
                  <a:pt x="5362946" y="789370"/>
                </a:cubicBezTo>
                <a:cubicBezTo>
                  <a:pt x="5417240" y="778891"/>
                  <a:pt x="5470771" y="777367"/>
                  <a:pt x="5524115" y="794514"/>
                </a:cubicBezTo>
                <a:cubicBezTo>
                  <a:pt x="5533257" y="797372"/>
                  <a:pt x="5542974" y="800038"/>
                  <a:pt x="5552500" y="800038"/>
                </a:cubicBezTo>
                <a:cubicBezTo>
                  <a:pt x="5604697" y="800038"/>
                  <a:pt x="5655944" y="796038"/>
                  <a:pt x="5705857" y="777367"/>
                </a:cubicBezTo>
                <a:cubicBezTo>
                  <a:pt x="5722622" y="771080"/>
                  <a:pt x="5743006" y="775081"/>
                  <a:pt x="5761485" y="773557"/>
                </a:cubicBezTo>
                <a:cubicBezTo>
                  <a:pt x="5778629" y="772224"/>
                  <a:pt x="5796156" y="771653"/>
                  <a:pt x="5812731" y="767271"/>
                </a:cubicBezTo>
                <a:cubicBezTo>
                  <a:pt x="5836925" y="760795"/>
                  <a:pt x="5859404" y="760033"/>
                  <a:pt x="5884361" y="765747"/>
                </a:cubicBezTo>
                <a:cubicBezTo>
                  <a:pt x="5908174" y="771080"/>
                  <a:pt x="5933892" y="768415"/>
                  <a:pt x="5958660" y="768605"/>
                </a:cubicBezTo>
                <a:cubicBezTo>
                  <a:pt x="5986282" y="768795"/>
                  <a:pt x="6013906" y="768984"/>
                  <a:pt x="6041528" y="768033"/>
                </a:cubicBezTo>
                <a:cubicBezTo>
                  <a:pt x="6052579" y="767653"/>
                  <a:pt x="6065151" y="760033"/>
                  <a:pt x="6074297" y="763081"/>
                </a:cubicBezTo>
                <a:cubicBezTo>
                  <a:pt x="6103824" y="773366"/>
                  <a:pt x="6133353" y="760985"/>
                  <a:pt x="6162880" y="766509"/>
                </a:cubicBezTo>
                <a:cubicBezTo>
                  <a:pt x="6177360" y="769367"/>
                  <a:pt x="6193743" y="761557"/>
                  <a:pt x="6209364" y="760795"/>
                </a:cubicBezTo>
                <a:cubicBezTo>
                  <a:pt x="6234892" y="759461"/>
                  <a:pt x="6260419" y="760033"/>
                  <a:pt x="6285948" y="759651"/>
                </a:cubicBezTo>
                <a:cubicBezTo>
                  <a:pt x="6294330" y="759461"/>
                  <a:pt x="6302523" y="758699"/>
                  <a:pt x="6310905" y="758316"/>
                </a:cubicBezTo>
                <a:cubicBezTo>
                  <a:pt x="6318335" y="757936"/>
                  <a:pt x="6326145" y="756222"/>
                  <a:pt x="6333194" y="757554"/>
                </a:cubicBezTo>
                <a:cubicBezTo>
                  <a:pt x="6358723" y="762318"/>
                  <a:pt x="6383869" y="770129"/>
                  <a:pt x="6409586" y="773177"/>
                </a:cubicBezTo>
                <a:cubicBezTo>
                  <a:pt x="6431875" y="775843"/>
                  <a:pt x="6454928" y="772224"/>
                  <a:pt x="6477407" y="774129"/>
                </a:cubicBezTo>
                <a:cubicBezTo>
                  <a:pt x="6517032" y="777367"/>
                  <a:pt x="6556657" y="783083"/>
                  <a:pt x="6596283" y="786703"/>
                </a:cubicBezTo>
                <a:cubicBezTo>
                  <a:pt x="6604857" y="787465"/>
                  <a:pt x="6613809" y="782701"/>
                  <a:pt x="6622573" y="782321"/>
                </a:cubicBezTo>
                <a:cubicBezTo>
                  <a:pt x="6650006" y="781369"/>
                  <a:pt x="6677439" y="781177"/>
                  <a:pt x="6704872" y="780607"/>
                </a:cubicBezTo>
                <a:cubicBezTo>
                  <a:pt x="6720493" y="780415"/>
                  <a:pt x="6736305" y="780987"/>
                  <a:pt x="6751738" y="779273"/>
                </a:cubicBezTo>
                <a:cubicBezTo>
                  <a:pt x="6772120" y="776987"/>
                  <a:pt x="6790599" y="773557"/>
                  <a:pt x="6809650" y="788417"/>
                </a:cubicBezTo>
                <a:cubicBezTo>
                  <a:pt x="6816984" y="794180"/>
                  <a:pt x="6824819" y="797942"/>
                  <a:pt x="6832976" y="8004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en-US"/>
          </a:p>
        </p:txBody>
      </p:sp>
      <p:sp>
        <p:nvSpPr>
          <p:cNvPr id="28" name="Freeform: Shape 20" hidden="0"/>
          <p:cNvSpPr>
            <a:spLocks noAdjustHandles="1" noChangeArrowheads="1" noChangeAspect="1" noChangeShapeType="1" noEditPoints="1" noGrp="1" noMove="1" noResize="1" noRot="1" noTextEdit="1"/>
          </p:cNvSpPr>
          <p:nvPr isPhoto="0" userDrawn="0"/>
        </p:nvSpPr>
        <p:spPr bwMode="auto">
          <a:xfrm rot="16199999">
            <a:off x="2403998" y="2991370"/>
            <a:ext cx="6857455" cy="874716"/>
          </a:xfrm>
          <a:custGeom>
            <a:avLst/>
            <a:gdLst>
              <a:gd name="connsiteX0" fmla="*/ 6857455 w 6857455"/>
              <a:gd name="connsiteY0" fmla="*/ 804643 h 874716"/>
              <a:gd name="connsiteX1" fmla="*/ 6857455 w 6857455"/>
              <a:gd name="connsiteY1" fmla="*/ 562246 h 874716"/>
              <a:gd name="connsiteX2" fmla="*/ 6829178 w 6857455"/>
              <a:gd name="connsiteY2" fmla="*/ 551284 h 874716"/>
              <a:gd name="connsiteX3" fmla="*/ 6766024 w 6857455"/>
              <a:gd name="connsiteY3" fmla="*/ 500372 h 874716"/>
              <a:gd name="connsiteX4" fmla="*/ 6734971 w 6857455"/>
              <a:gd name="connsiteY4" fmla="*/ 500944 h 874716"/>
              <a:gd name="connsiteX5" fmla="*/ 6683915 w 6857455"/>
              <a:gd name="connsiteY5" fmla="*/ 507040 h 874716"/>
              <a:gd name="connsiteX6" fmla="*/ 6628860 w 6857455"/>
              <a:gd name="connsiteY6" fmla="*/ 495418 h 874716"/>
              <a:gd name="connsiteX7" fmla="*/ 6588662 w 6857455"/>
              <a:gd name="connsiteY7" fmla="*/ 487227 h 874716"/>
              <a:gd name="connsiteX8" fmla="*/ 6476074 w 6857455"/>
              <a:gd name="connsiteY8" fmla="*/ 511230 h 874716"/>
              <a:gd name="connsiteX9" fmla="*/ 6382345 w 6857455"/>
              <a:gd name="connsiteY9" fmla="*/ 534853 h 874716"/>
              <a:gd name="connsiteX10" fmla="*/ 6369391 w 6857455"/>
              <a:gd name="connsiteY10" fmla="*/ 531615 h 874716"/>
              <a:gd name="connsiteX11" fmla="*/ 6244799 w 6857455"/>
              <a:gd name="connsiteY11" fmla="*/ 512182 h 874716"/>
              <a:gd name="connsiteX12" fmla="*/ 6190315 w 6857455"/>
              <a:gd name="connsiteY12" fmla="*/ 485703 h 874716"/>
              <a:gd name="connsiteX13" fmla="*/ 6115446 w 6857455"/>
              <a:gd name="connsiteY13" fmla="*/ 462270 h 874716"/>
              <a:gd name="connsiteX14" fmla="*/ 6032194 w 6857455"/>
              <a:gd name="connsiteY14" fmla="*/ 434266 h 874716"/>
              <a:gd name="connsiteX15" fmla="*/ 5971042 w 6857455"/>
              <a:gd name="connsiteY15" fmla="*/ 420738 h 874716"/>
              <a:gd name="connsiteX16" fmla="*/ 5880933 w 6857455"/>
              <a:gd name="connsiteY16" fmla="*/ 430646 h 874716"/>
              <a:gd name="connsiteX17" fmla="*/ 5862452 w 6857455"/>
              <a:gd name="connsiteY17" fmla="*/ 438648 h 874716"/>
              <a:gd name="connsiteX18" fmla="*/ 5685283 w 6857455"/>
              <a:gd name="connsiteY18" fmla="*/ 498658 h 874716"/>
              <a:gd name="connsiteX19" fmla="*/ 5567169 w 6857455"/>
              <a:gd name="connsiteY19" fmla="*/ 499420 h 874716"/>
              <a:gd name="connsiteX20" fmla="*/ 5527923 w 6857455"/>
              <a:gd name="connsiteY20" fmla="*/ 490466 h 874716"/>
              <a:gd name="connsiteX21" fmla="*/ 5456292 w 6857455"/>
              <a:gd name="connsiteY21" fmla="*/ 450650 h 874716"/>
              <a:gd name="connsiteX22" fmla="*/ 5424670 w 6857455"/>
              <a:gd name="connsiteY22" fmla="*/ 444934 h 874716"/>
              <a:gd name="connsiteX23" fmla="*/ 5368662 w 6857455"/>
              <a:gd name="connsiteY23" fmla="*/ 441124 h 874716"/>
              <a:gd name="connsiteX24" fmla="*/ 5247118 w 6857455"/>
              <a:gd name="connsiteY24" fmla="*/ 444934 h 874716"/>
              <a:gd name="connsiteX25" fmla="*/ 5088617 w 6857455"/>
              <a:gd name="connsiteY25" fmla="*/ 428742 h 874716"/>
              <a:gd name="connsiteX26" fmla="*/ 5025750 w 6857455"/>
              <a:gd name="connsiteY26" fmla="*/ 433694 h 874716"/>
              <a:gd name="connsiteX27" fmla="*/ 4957930 w 6857455"/>
              <a:gd name="connsiteY27" fmla="*/ 442268 h 874716"/>
              <a:gd name="connsiteX28" fmla="*/ 4938116 w 6857455"/>
              <a:gd name="connsiteY28" fmla="*/ 441886 h 874716"/>
              <a:gd name="connsiteX29" fmla="*/ 4833910 w 6857455"/>
              <a:gd name="connsiteY29" fmla="*/ 421693 h 874716"/>
              <a:gd name="connsiteX30" fmla="*/ 4810095 w 6857455"/>
              <a:gd name="connsiteY30" fmla="*/ 408167 h 874716"/>
              <a:gd name="connsiteX31" fmla="*/ 4747991 w 6857455"/>
              <a:gd name="connsiteY31" fmla="*/ 413691 h 874716"/>
              <a:gd name="connsiteX32" fmla="*/ 4692745 w 6857455"/>
              <a:gd name="connsiteY32" fmla="*/ 435790 h 874716"/>
              <a:gd name="connsiteX33" fmla="*/ 4375933 w 6857455"/>
              <a:gd name="connsiteY33" fmla="*/ 483417 h 874716"/>
              <a:gd name="connsiteX34" fmla="*/ 4185426 w 6857455"/>
              <a:gd name="connsiteY34" fmla="*/ 484179 h 874716"/>
              <a:gd name="connsiteX35" fmla="*/ 4052072 w 6857455"/>
              <a:gd name="connsiteY35" fmla="*/ 505134 h 874716"/>
              <a:gd name="connsiteX36" fmla="*/ 4029973 w 6857455"/>
              <a:gd name="connsiteY36" fmla="*/ 527233 h 874716"/>
              <a:gd name="connsiteX37" fmla="*/ 3948626 w 6857455"/>
              <a:gd name="connsiteY37" fmla="*/ 550666 h 874716"/>
              <a:gd name="connsiteX38" fmla="*/ 3871280 w 6857455"/>
              <a:gd name="connsiteY38" fmla="*/ 502275 h 874716"/>
              <a:gd name="connsiteX39" fmla="*/ 3774312 w 6857455"/>
              <a:gd name="connsiteY39" fmla="*/ 429122 h 874716"/>
              <a:gd name="connsiteX40" fmla="*/ 3721543 w 6857455"/>
              <a:gd name="connsiteY40" fmla="*/ 428552 h 874716"/>
              <a:gd name="connsiteX41" fmla="*/ 3612763 w 6857455"/>
              <a:gd name="connsiteY41" fmla="*/ 414263 h 874716"/>
              <a:gd name="connsiteX42" fmla="*/ 3537323 w 6857455"/>
              <a:gd name="connsiteY42" fmla="*/ 389878 h 874716"/>
              <a:gd name="connsiteX43" fmla="*/ 3431593 w 6857455"/>
              <a:gd name="connsiteY43" fmla="*/ 360921 h 874716"/>
              <a:gd name="connsiteX44" fmla="*/ 3392158 w 6857455"/>
              <a:gd name="connsiteY44" fmla="*/ 345681 h 874716"/>
              <a:gd name="connsiteX45" fmla="*/ 3297856 w 6857455"/>
              <a:gd name="connsiteY45" fmla="*/ 323010 h 874716"/>
              <a:gd name="connsiteX46" fmla="*/ 3219748 w 6857455"/>
              <a:gd name="connsiteY46" fmla="*/ 308151 h 874716"/>
              <a:gd name="connsiteX47" fmla="*/ 3156692 w 6857455"/>
              <a:gd name="connsiteY47" fmla="*/ 261668 h 874716"/>
              <a:gd name="connsiteX48" fmla="*/ 3136497 w 6857455"/>
              <a:gd name="connsiteY48" fmla="*/ 237663 h 874716"/>
              <a:gd name="connsiteX49" fmla="*/ 3119733 w 6857455"/>
              <a:gd name="connsiteY49" fmla="*/ 222233 h 874716"/>
              <a:gd name="connsiteX50" fmla="*/ 3045436 w 6857455"/>
              <a:gd name="connsiteY50" fmla="*/ 131742 h 874716"/>
              <a:gd name="connsiteX51" fmla="*/ 3037054 w 6857455"/>
              <a:gd name="connsiteY51" fmla="*/ 124121 h 874716"/>
              <a:gd name="connsiteX52" fmla="*/ 2936466 w 6857455"/>
              <a:gd name="connsiteY52" fmla="*/ 82400 h 874716"/>
              <a:gd name="connsiteX53" fmla="*/ 2901031 w 6857455"/>
              <a:gd name="connsiteY53" fmla="*/ 59731 h 874716"/>
              <a:gd name="connsiteX54" fmla="*/ 2828259 w 6857455"/>
              <a:gd name="connsiteY54" fmla="*/ 3149 h 874716"/>
              <a:gd name="connsiteX55" fmla="*/ 2799492 w 6857455"/>
              <a:gd name="connsiteY55" fmla="*/ 1245 h 874716"/>
              <a:gd name="connsiteX56" fmla="*/ 2693570 w 6857455"/>
              <a:gd name="connsiteY56" fmla="*/ 35154 h 874716"/>
              <a:gd name="connsiteX57" fmla="*/ 2639847 w 6857455"/>
              <a:gd name="connsiteY57" fmla="*/ 73448 h 874716"/>
              <a:gd name="connsiteX58" fmla="*/ 2621178 w 6857455"/>
              <a:gd name="connsiteY58" fmla="*/ 88688 h 874716"/>
              <a:gd name="connsiteX59" fmla="*/ 2489348 w 6857455"/>
              <a:gd name="connsiteY59" fmla="*/ 72304 h 874716"/>
              <a:gd name="connsiteX60" fmla="*/ 2452580 w 6857455"/>
              <a:gd name="connsiteY60" fmla="*/ 68683 h 874716"/>
              <a:gd name="connsiteX61" fmla="*/ 2326464 w 6857455"/>
              <a:gd name="connsiteY61" fmla="*/ 50395 h 874716"/>
              <a:gd name="connsiteX62" fmla="*/ 2300365 w 6857455"/>
              <a:gd name="connsiteY62" fmla="*/ 54777 h 874716"/>
              <a:gd name="connsiteX63" fmla="*/ 2130434 w 6857455"/>
              <a:gd name="connsiteY63" fmla="*/ 58397 h 874716"/>
              <a:gd name="connsiteX64" fmla="*/ 2118621 w 6857455"/>
              <a:gd name="connsiteY64" fmla="*/ 47919 h 874716"/>
              <a:gd name="connsiteX65" fmla="*/ 2057659 w 6857455"/>
              <a:gd name="connsiteY65" fmla="*/ 16866 h 874716"/>
              <a:gd name="connsiteX66" fmla="*/ 1976314 w 6857455"/>
              <a:gd name="connsiteY66" fmla="*/ 8865 h 874716"/>
              <a:gd name="connsiteX67" fmla="*/ 1961454 w 6857455"/>
              <a:gd name="connsiteY67" fmla="*/ 11724 h 874716"/>
              <a:gd name="connsiteX68" fmla="*/ 1906588 w 6857455"/>
              <a:gd name="connsiteY68" fmla="*/ 30964 h 874716"/>
              <a:gd name="connsiteX69" fmla="*/ 1783330 w 6857455"/>
              <a:gd name="connsiteY69" fmla="*/ 48871 h 874716"/>
              <a:gd name="connsiteX70" fmla="*/ 1759327 w 6857455"/>
              <a:gd name="connsiteY70" fmla="*/ 55349 h 874716"/>
              <a:gd name="connsiteX71" fmla="*/ 1716082 w 6857455"/>
              <a:gd name="connsiteY71" fmla="*/ 65445 h 874716"/>
              <a:gd name="connsiteX72" fmla="*/ 1598920 w 6857455"/>
              <a:gd name="connsiteY72" fmla="*/ 72114 h 874716"/>
              <a:gd name="connsiteX73" fmla="*/ 1542150 w 6857455"/>
              <a:gd name="connsiteY73" fmla="*/ 62207 h 874716"/>
              <a:gd name="connsiteX74" fmla="*/ 1516813 w 6857455"/>
              <a:gd name="connsiteY74" fmla="*/ 62779 h 874716"/>
              <a:gd name="connsiteX75" fmla="*/ 1432228 w 6857455"/>
              <a:gd name="connsiteY75" fmla="*/ 88116 h 874716"/>
              <a:gd name="connsiteX76" fmla="*/ 1224765 w 6857455"/>
              <a:gd name="connsiteY76" fmla="*/ 71924 h 874716"/>
              <a:gd name="connsiteX77" fmla="*/ 1159231 w 6857455"/>
              <a:gd name="connsiteY77" fmla="*/ 58207 h 874716"/>
              <a:gd name="connsiteX78" fmla="*/ 1124370 w 6857455"/>
              <a:gd name="connsiteY78" fmla="*/ 56301 h 874716"/>
              <a:gd name="connsiteX79" fmla="*/ 1075600 w 6857455"/>
              <a:gd name="connsiteY79" fmla="*/ 75542 h 874716"/>
              <a:gd name="connsiteX80" fmla="*/ 986633 w 6857455"/>
              <a:gd name="connsiteY80" fmla="*/ 79162 h 874716"/>
              <a:gd name="connsiteX81" fmla="*/ 861089 w 6857455"/>
              <a:gd name="connsiteY81" fmla="*/ 76304 h 874716"/>
              <a:gd name="connsiteX82" fmla="*/ 759168 w 6857455"/>
              <a:gd name="connsiteY82" fmla="*/ 104689 h 874716"/>
              <a:gd name="connsiteX83" fmla="*/ 723735 w 6857455"/>
              <a:gd name="connsiteY83" fmla="*/ 140696 h 874716"/>
              <a:gd name="connsiteX84" fmla="*/ 647532 w 6857455"/>
              <a:gd name="connsiteY84" fmla="*/ 147934 h 874716"/>
              <a:gd name="connsiteX85" fmla="*/ 552659 w 6857455"/>
              <a:gd name="connsiteY85" fmla="*/ 95926 h 874716"/>
              <a:gd name="connsiteX86" fmla="*/ 541800 w 6857455"/>
              <a:gd name="connsiteY86" fmla="*/ 97640 h 874716"/>
              <a:gd name="connsiteX87" fmla="*/ 375107 w 6857455"/>
              <a:gd name="connsiteY87" fmla="*/ 123169 h 874716"/>
              <a:gd name="connsiteX88" fmla="*/ 273567 w 6857455"/>
              <a:gd name="connsiteY88" fmla="*/ 145458 h 874716"/>
              <a:gd name="connsiteX89" fmla="*/ 264043 w 6857455"/>
              <a:gd name="connsiteY89" fmla="*/ 154792 h 874716"/>
              <a:gd name="connsiteX90" fmla="*/ 169360 w 6857455"/>
              <a:gd name="connsiteY90" fmla="*/ 177273 h 874716"/>
              <a:gd name="connsiteX91" fmla="*/ 89347 w 6857455"/>
              <a:gd name="connsiteY91" fmla="*/ 157460 h 874716"/>
              <a:gd name="connsiteX92" fmla="*/ 34291 w 6857455"/>
              <a:gd name="connsiteY92" fmla="*/ 145268 h 874716"/>
              <a:gd name="connsiteX93" fmla="*/ 0 w 6857455"/>
              <a:gd name="connsiteY93" fmla="*/ 142056 h 874716"/>
              <a:gd name="connsiteX94" fmla="*/ 0 w 6857455"/>
              <a:gd name="connsiteY94" fmla="*/ 849556 h 874716"/>
              <a:gd name="connsiteX95" fmla="*/ 60652 w 6857455"/>
              <a:gd name="connsiteY95" fmla="*/ 844783 h 874716"/>
              <a:gd name="connsiteX96" fmla="*/ 119068 w 6857455"/>
              <a:gd name="connsiteY96" fmla="*/ 827281 h 874716"/>
              <a:gd name="connsiteX97" fmla="*/ 171840 w 6857455"/>
              <a:gd name="connsiteY97" fmla="*/ 804420 h 874716"/>
              <a:gd name="connsiteX98" fmla="*/ 274329 w 6857455"/>
              <a:gd name="connsiteY98" fmla="*/ 794324 h 874716"/>
              <a:gd name="connsiteX99" fmla="*/ 306715 w 6857455"/>
              <a:gd name="connsiteY99" fmla="*/ 788798 h 874716"/>
              <a:gd name="connsiteX100" fmla="*/ 393967 w 6857455"/>
              <a:gd name="connsiteY100" fmla="*/ 765937 h 874716"/>
              <a:gd name="connsiteX101" fmla="*/ 493793 w 6857455"/>
              <a:gd name="connsiteY101" fmla="*/ 725549 h 874716"/>
              <a:gd name="connsiteX102" fmla="*/ 546373 w 6857455"/>
              <a:gd name="connsiteY102" fmla="*/ 740600 h 874716"/>
              <a:gd name="connsiteX103" fmla="*/ 730211 w 6857455"/>
              <a:gd name="connsiteY103" fmla="*/ 698116 h 874716"/>
              <a:gd name="connsiteX104" fmla="*/ 784889 w 6857455"/>
              <a:gd name="connsiteY104" fmla="*/ 676018 h 874716"/>
              <a:gd name="connsiteX105" fmla="*/ 800509 w 6857455"/>
              <a:gd name="connsiteY105" fmla="*/ 661349 h 874716"/>
              <a:gd name="connsiteX106" fmla="*/ 857661 w 6857455"/>
              <a:gd name="connsiteY106" fmla="*/ 626868 h 874716"/>
              <a:gd name="connsiteX107" fmla="*/ 949102 w 6857455"/>
              <a:gd name="connsiteY107" fmla="*/ 614676 h 874716"/>
              <a:gd name="connsiteX108" fmla="*/ 960342 w 6857455"/>
              <a:gd name="connsiteY108" fmla="*/ 607435 h 874716"/>
              <a:gd name="connsiteX109" fmla="*/ 977109 w 6857455"/>
              <a:gd name="connsiteY109" fmla="*/ 595815 h 874716"/>
              <a:gd name="connsiteX110" fmla="*/ 1071218 w 6857455"/>
              <a:gd name="connsiteY110" fmla="*/ 575240 h 874716"/>
              <a:gd name="connsiteX111" fmla="*/ 1091983 w 6857455"/>
              <a:gd name="connsiteY111" fmla="*/ 568764 h 874716"/>
              <a:gd name="connsiteX112" fmla="*/ 1109321 w 6857455"/>
              <a:gd name="connsiteY112" fmla="*/ 557904 h 874716"/>
              <a:gd name="connsiteX113" fmla="*/ 1162279 w 6857455"/>
              <a:gd name="connsiteY113" fmla="*/ 532949 h 874716"/>
              <a:gd name="connsiteX114" fmla="*/ 1206097 w 6857455"/>
              <a:gd name="connsiteY114" fmla="*/ 532187 h 874716"/>
              <a:gd name="connsiteX115" fmla="*/ 1266867 w 6857455"/>
              <a:gd name="connsiteY115" fmla="*/ 518088 h 874716"/>
              <a:gd name="connsiteX116" fmla="*/ 1380219 w 6857455"/>
              <a:gd name="connsiteY116" fmla="*/ 504182 h 874716"/>
              <a:gd name="connsiteX117" fmla="*/ 1403461 w 6857455"/>
              <a:gd name="connsiteY117" fmla="*/ 496180 h 874716"/>
              <a:gd name="connsiteX118" fmla="*/ 1544054 w 6857455"/>
              <a:gd name="connsiteY118" fmla="*/ 458268 h 874716"/>
              <a:gd name="connsiteX119" fmla="*/ 1656644 w 6857455"/>
              <a:gd name="connsiteY119" fmla="*/ 459032 h 874716"/>
              <a:gd name="connsiteX120" fmla="*/ 1665406 w 6857455"/>
              <a:gd name="connsiteY120" fmla="*/ 460747 h 874716"/>
              <a:gd name="connsiteX121" fmla="*/ 1708461 w 6857455"/>
              <a:gd name="connsiteY121" fmla="*/ 473318 h 874716"/>
              <a:gd name="connsiteX122" fmla="*/ 1775140 w 6857455"/>
              <a:gd name="connsiteY122" fmla="*/ 469891 h 874716"/>
              <a:gd name="connsiteX123" fmla="*/ 1821051 w 6857455"/>
              <a:gd name="connsiteY123" fmla="*/ 452554 h 874716"/>
              <a:gd name="connsiteX124" fmla="*/ 1878203 w 6857455"/>
              <a:gd name="connsiteY124" fmla="*/ 451792 h 874716"/>
              <a:gd name="connsiteX125" fmla="*/ 1943547 w 6857455"/>
              <a:gd name="connsiteY125" fmla="*/ 462651 h 874716"/>
              <a:gd name="connsiteX126" fmla="*/ 1972884 w 6857455"/>
              <a:gd name="connsiteY126" fmla="*/ 464937 h 874716"/>
              <a:gd name="connsiteX127" fmla="*/ 2053469 w 6857455"/>
              <a:gd name="connsiteY127" fmla="*/ 487417 h 874716"/>
              <a:gd name="connsiteX128" fmla="*/ 2101477 w 6857455"/>
              <a:gd name="connsiteY128" fmla="*/ 481893 h 874716"/>
              <a:gd name="connsiteX129" fmla="*/ 2148722 w 6857455"/>
              <a:gd name="connsiteY129" fmla="*/ 467033 h 874716"/>
              <a:gd name="connsiteX130" fmla="*/ 2179011 w 6857455"/>
              <a:gd name="connsiteY130" fmla="*/ 452744 h 874716"/>
              <a:gd name="connsiteX131" fmla="*/ 2240165 w 6857455"/>
              <a:gd name="connsiteY131" fmla="*/ 442648 h 874716"/>
              <a:gd name="connsiteX132" fmla="*/ 2251404 w 6857455"/>
              <a:gd name="connsiteY132" fmla="*/ 444172 h 874716"/>
              <a:gd name="connsiteX133" fmla="*/ 2433912 w 6857455"/>
              <a:gd name="connsiteY133" fmla="*/ 456746 h 874716"/>
              <a:gd name="connsiteX134" fmla="*/ 2506302 w 6857455"/>
              <a:gd name="connsiteY134" fmla="*/ 476939 h 874716"/>
              <a:gd name="connsiteX135" fmla="*/ 2521735 w 6857455"/>
              <a:gd name="connsiteY135" fmla="*/ 479415 h 874716"/>
              <a:gd name="connsiteX136" fmla="*/ 2675854 w 6857455"/>
              <a:gd name="connsiteY136" fmla="*/ 502086 h 874716"/>
              <a:gd name="connsiteX137" fmla="*/ 2692998 w 6857455"/>
              <a:gd name="connsiteY137" fmla="*/ 503038 h 874716"/>
              <a:gd name="connsiteX138" fmla="*/ 2740816 w 6857455"/>
              <a:gd name="connsiteY138" fmla="*/ 499037 h 874716"/>
              <a:gd name="connsiteX139" fmla="*/ 2853596 w 6857455"/>
              <a:gd name="connsiteY139" fmla="*/ 540187 h 874716"/>
              <a:gd name="connsiteX140" fmla="*/ 2966565 w 6857455"/>
              <a:gd name="connsiteY140" fmla="*/ 554286 h 874716"/>
              <a:gd name="connsiteX141" fmla="*/ 3028671 w 6857455"/>
              <a:gd name="connsiteY141" fmla="*/ 554094 h 874716"/>
              <a:gd name="connsiteX142" fmla="*/ 3073059 w 6857455"/>
              <a:gd name="connsiteY142" fmla="*/ 564192 h 874716"/>
              <a:gd name="connsiteX143" fmla="*/ 3182219 w 6857455"/>
              <a:gd name="connsiteY143" fmla="*/ 594862 h 874716"/>
              <a:gd name="connsiteX144" fmla="*/ 3233656 w 6857455"/>
              <a:gd name="connsiteY144" fmla="*/ 599625 h 874716"/>
              <a:gd name="connsiteX145" fmla="*/ 3288332 w 6857455"/>
              <a:gd name="connsiteY145" fmla="*/ 609914 h 874716"/>
              <a:gd name="connsiteX146" fmla="*/ 3423591 w 6857455"/>
              <a:gd name="connsiteY146" fmla="*/ 656015 h 874716"/>
              <a:gd name="connsiteX147" fmla="*/ 3534084 w 6857455"/>
              <a:gd name="connsiteY147" fmla="*/ 653349 h 874716"/>
              <a:gd name="connsiteX148" fmla="*/ 3604571 w 6857455"/>
              <a:gd name="connsiteY148" fmla="*/ 653918 h 874716"/>
              <a:gd name="connsiteX149" fmla="*/ 3688586 w 6857455"/>
              <a:gd name="connsiteY149" fmla="*/ 669160 h 874716"/>
              <a:gd name="connsiteX150" fmla="*/ 3757358 w 6857455"/>
              <a:gd name="connsiteY150" fmla="*/ 691450 h 874716"/>
              <a:gd name="connsiteX151" fmla="*/ 3852421 w 6857455"/>
              <a:gd name="connsiteY151" fmla="*/ 709167 h 874716"/>
              <a:gd name="connsiteX152" fmla="*/ 3947104 w 6857455"/>
              <a:gd name="connsiteY152" fmla="*/ 743267 h 874716"/>
              <a:gd name="connsiteX153" fmla="*/ 4013208 w 6857455"/>
              <a:gd name="connsiteY153" fmla="*/ 769367 h 874716"/>
              <a:gd name="connsiteX154" fmla="*/ 4105222 w 6857455"/>
              <a:gd name="connsiteY154" fmla="*/ 792417 h 874716"/>
              <a:gd name="connsiteX155" fmla="*/ 4246006 w 6857455"/>
              <a:gd name="connsiteY155" fmla="*/ 808610 h 874716"/>
              <a:gd name="connsiteX156" fmla="*/ 4310779 w 6857455"/>
              <a:gd name="connsiteY156" fmla="*/ 810326 h 874716"/>
              <a:gd name="connsiteX157" fmla="*/ 4413272 w 6857455"/>
              <a:gd name="connsiteY157" fmla="*/ 848235 h 874716"/>
              <a:gd name="connsiteX158" fmla="*/ 4457087 w 6857455"/>
              <a:gd name="connsiteY158" fmla="*/ 866524 h 874716"/>
              <a:gd name="connsiteX159" fmla="*/ 4496523 w 6857455"/>
              <a:gd name="connsiteY159" fmla="*/ 851284 h 874716"/>
              <a:gd name="connsiteX160" fmla="*/ 4522050 w 6857455"/>
              <a:gd name="connsiteY160" fmla="*/ 833757 h 874716"/>
              <a:gd name="connsiteX161" fmla="*/ 4602824 w 6857455"/>
              <a:gd name="connsiteY161" fmla="*/ 848618 h 874716"/>
              <a:gd name="connsiteX162" fmla="*/ 4688553 w 6857455"/>
              <a:gd name="connsiteY162" fmla="*/ 864238 h 874716"/>
              <a:gd name="connsiteX163" fmla="*/ 4749895 w 6857455"/>
              <a:gd name="connsiteY163" fmla="*/ 874716 h 874716"/>
              <a:gd name="connsiteX164" fmla="*/ 4826480 w 6857455"/>
              <a:gd name="connsiteY164" fmla="*/ 866334 h 874716"/>
              <a:gd name="connsiteX165" fmla="*/ 4886870 w 6857455"/>
              <a:gd name="connsiteY165" fmla="*/ 862906 h 874716"/>
              <a:gd name="connsiteX166" fmla="*/ 4935639 w 6857455"/>
              <a:gd name="connsiteY166" fmla="*/ 853190 h 874716"/>
              <a:gd name="connsiteX167" fmla="*/ 4952784 w 6857455"/>
              <a:gd name="connsiteY167" fmla="*/ 847473 h 874716"/>
              <a:gd name="connsiteX168" fmla="*/ 5088617 w 6857455"/>
              <a:gd name="connsiteY168" fmla="*/ 802896 h 874716"/>
              <a:gd name="connsiteX169" fmla="*/ 5233781 w 6857455"/>
              <a:gd name="connsiteY169" fmla="*/ 767271 h 874716"/>
              <a:gd name="connsiteX170" fmla="*/ 5327893 w 6857455"/>
              <a:gd name="connsiteY170" fmla="*/ 789752 h 874716"/>
              <a:gd name="connsiteX171" fmla="*/ 5362946 w 6857455"/>
              <a:gd name="connsiteY171" fmla="*/ 789370 h 874716"/>
              <a:gd name="connsiteX172" fmla="*/ 5524115 w 6857455"/>
              <a:gd name="connsiteY172" fmla="*/ 794514 h 874716"/>
              <a:gd name="connsiteX173" fmla="*/ 5552500 w 6857455"/>
              <a:gd name="connsiteY173" fmla="*/ 800038 h 874716"/>
              <a:gd name="connsiteX174" fmla="*/ 5705857 w 6857455"/>
              <a:gd name="connsiteY174" fmla="*/ 777367 h 874716"/>
              <a:gd name="connsiteX175" fmla="*/ 5761485 w 6857455"/>
              <a:gd name="connsiteY175" fmla="*/ 773557 h 874716"/>
              <a:gd name="connsiteX176" fmla="*/ 5812731 w 6857455"/>
              <a:gd name="connsiteY176" fmla="*/ 767271 h 874716"/>
              <a:gd name="connsiteX177" fmla="*/ 5884361 w 6857455"/>
              <a:gd name="connsiteY177" fmla="*/ 765747 h 874716"/>
              <a:gd name="connsiteX178" fmla="*/ 5958660 w 6857455"/>
              <a:gd name="connsiteY178" fmla="*/ 768605 h 874716"/>
              <a:gd name="connsiteX179" fmla="*/ 6041528 w 6857455"/>
              <a:gd name="connsiteY179" fmla="*/ 768033 h 874716"/>
              <a:gd name="connsiteX180" fmla="*/ 6074297 w 6857455"/>
              <a:gd name="connsiteY180" fmla="*/ 763081 h 874716"/>
              <a:gd name="connsiteX181" fmla="*/ 6162880 w 6857455"/>
              <a:gd name="connsiteY181" fmla="*/ 766509 h 874716"/>
              <a:gd name="connsiteX182" fmla="*/ 6209364 w 6857455"/>
              <a:gd name="connsiteY182" fmla="*/ 760795 h 874716"/>
              <a:gd name="connsiteX183" fmla="*/ 6285948 w 6857455"/>
              <a:gd name="connsiteY183" fmla="*/ 759651 h 874716"/>
              <a:gd name="connsiteX184" fmla="*/ 6310905 w 6857455"/>
              <a:gd name="connsiteY184" fmla="*/ 758316 h 874716"/>
              <a:gd name="connsiteX185" fmla="*/ 6333194 w 6857455"/>
              <a:gd name="connsiteY185" fmla="*/ 757554 h 874716"/>
              <a:gd name="connsiteX186" fmla="*/ 6409586 w 6857455"/>
              <a:gd name="connsiteY186" fmla="*/ 773177 h 874716"/>
              <a:gd name="connsiteX187" fmla="*/ 6477407 w 6857455"/>
              <a:gd name="connsiteY187" fmla="*/ 774129 h 874716"/>
              <a:gd name="connsiteX188" fmla="*/ 6596283 w 6857455"/>
              <a:gd name="connsiteY188" fmla="*/ 786703 h 874716"/>
              <a:gd name="connsiteX189" fmla="*/ 6622573 w 6857455"/>
              <a:gd name="connsiteY189" fmla="*/ 782321 h 874716"/>
              <a:gd name="connsiteX190" fmla="*/ 6704872 w 6857455"/>
              <a:gd name="connsiteY190" fmla="*/ 780607 h 874716"/>
              <a:gd name="connsiteX191" fmla="*/ 6751738 w 6857455"/>
              <a:gd name="connsiteY191" fmla="*/ 779273 h 874716"/>
              <a:gd name="connsiteX192" fmla="*/ 6809650 w 6857455"/>
              <a:gd name="connsiteY192" fmla="*/ 788417 h 874716"/>
              <a:gd name="connsiteX193" fmla="*/ 6832976 w 6857455"/>
              <a:gd name="connsiteY193" fmla="*/ 800428 h 874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6857455" h="874716" fill="norm" stroke="1" extrusionOk="0">
                <a:moveTo>
                  <a:pt x="6857455" y="804643"/>
                </a:moveTo>
                <a:lnTo>
                  <a:pt x="6857455" y="562246"/>
                </a:lnTo>
                <a:lnTo>
                  <a:pt x="6829178" y="551284"/>
                </a:lnTo>
                <a:cubicBezTo>
                  <a:pt x="6805745" y="539044"/>
                  <a:pt x="6784885" y="521708"/>
                  <a:pt x="6766024" y="500372"/>
                </a:cubicBezTo>
                <a:cubicBezTo>
                  <a:pt x="6755166" y="488179"/>
                  <a:pt x="6746784" y="486845"/>
                  <a:pt x="6734971" y="500944"/>
                </a:cubicBezTo>
                <a:cubicBezTo>
                  <a:pt x="6721257" y="517326"/>
                  <a:pt x="6701634" y="510850"/>
                  <a:pt x="6683915" y="507040"/>
                </a:cubicBezTo>
                <a:cubicBezTo>
                  <a:pt x="6665629" y="503230"/>
                  <a:pt x="6647148" y="499228"/>
                  <a:pt x="6628860" y="495418"/>
                </a:cubicBezTo>
                <a:cubicBezTo>
                  <a:pt x="6615335" y="492752"/>
                  <a:pt x="6601999" y="490466"/>
                  <a:pt x="6588662" y="487227"/>
                </a:cubicBezTo>
                <a:cubicBezTo>
                  <a:pt x="6547133" y="477129"/>
                  <a:pt x="6509794" y="480177"/>
                  <a:pt x="6476074" y="511230"/>
                </a:cubicBezTo>
                <a:cubicBezTo>
                  <a:pt x="6450356" y="535043"/>
                  <a:pt x="6417399" y="542093"/>
                  <a:pt x="6382345" y="534853"/>
                </a:cubicBezTo>
                <a:cubicBezTo>
                  <a:pt x="6377963" y="533901"/>
                  <a:pt x="6372439" y="530091"/>
                  <a:pt x="6369391" y="531615"/>
                </a:cubicBezTo>
                <a:cubicBezTo>
                  <a:pt x="6323479" y="553904"/>
                  <a:pt x="6287092" y="514658"/>
                  <a:pt x="6244799" y="512182"/>
                </a:cubicBezTo>
                <a:cubicBezTo>
                  <a:pt x="6226130" y="511040"/>
                  <a:pt x="6207079" y="496942"/>
                  <a:pt x="6190315" y="485703"/>
                </a:cubicBezTo>
                <a:cubicBezTo>
                  <a:pt x="6167262" y="470271"/>
                  <a:pt x="6146687" y="455412"/>
                  <a:pt x="6115446" y="462270"/>
                </a:cubicBezTo>
                <a:cubicBezTo>
                  <a:pt x="6084203" y="469319"/>
                  <a:pt x="6055627" y="456364"/>
                  <a:pt x="6032194" y="434266"/>
                </a:cubicBezTo>
                <a:cubicBezTo>
                  <a:pt x="6014287" y="417501"/>
                  <a:pt x="5994665" y="415977"/>
                  <a:pt x="5971042" y="420738"/>
                </a:cubicBezTo>
                <a:cubicBezTo>
                  <a:pt x="5941513" y="426645"/>
                  <a:pt x="5910842" y="427027"/>
                  <a:pt x="5880933" y="430646"/>
                </a:cubicBezTo>
                <a:cubicBezTo>
                  <a:pt x="5874454" y="431408"/>
                  <a:pt x="5866265" y="434076"/>
                  <a:pt x="5862452" y="438648"/>
                </a:cubicBezTo>
                <a:cubicBezTo>
                  <a:pt x="5815779" y="495418"/>
                  <a:pt x="5750055" y="495990"/>
                  <a:pt x="5685283" y="498658"/>
                </a:cubicBezTo>
                <a:cubicBezTo>
                  <a:pt x="5646039" y="500372"/>
                  <a:pt x="5606604" y="500372"/>
                  <a:pt x="5567169" y="499420"/>
                </a:cubicBezTo>
                <a:cubicBezTo>
                  <a:pt x="5553832" y="499228"/>
                  <a:pt x="5539736" y="496180"/>
                  <a:pt x="5527923" y="490466"/>
                </a:cubicBezTo>
                <a:cubicBezTo>
                  <a:pt x="5503348" y="478463"/>
                  <a:pt x="5480680" y="462843"/>
                  <a:pt x="5456292" y="450650"/>
                </a:cubicBezTo>
                <a:cubicBezTo>
                  <a:pt x="5447151" y="445886"/>
                  <a:pt x="5435338" y="445696"/>
                  <a:pt x="5424670" y="444934"/>
                </a:cubicBezTo>
                <a:cubicBezTo>
                  <a:pt x="5405809" y="443410"/>
                  <a:pt x="5384854" y="447982"/>
                  <a:pt x="5368662" y="441124"/>
                </a:cubicBezTo>
                <a:cubicBezTo>
                  <a:pt x="5326559" y="423407"/>
                  <a:pt x="5287123" y="427407"/>
                  <a:pt x="5247118" y="444934"/>
                </a:cubicBezTo>
                <a:cubicBezTo>
                  <a:pt x="5191108" y="469509"/>
                  <a:pt x="5138148" y="467605"/>
                  <a:pt x="5088617" y="428742"/>
                </a:cubicBezTo>
                <a:cubicBezTo>
                  <a:pt x="5066328" y="411215"/>
                  <a:pt x="5044609" y="419596"/>
                  <a:pt x="5025750" y="433694"/>
                </a:cubicBezTo>
                <a:cubicBezTo>
                  <a:pt x="5004032" y="450078"/>
                  <a:pt x="4982885" y="454268"/>
                  <a:pt x="4957930" y="442268"/>
                </a:cubicBezTo>
                <a:cubicBezTo>
                  <a:pt x="4952404" y="439600"/>
                  <a:pt x="4944594" y="440933"/>
                  <a:pt x="4938116" y="441886"/>
                </a:cubicBezTo>
                <a:cubicBezTo>
                  <a:pt x="4901158" y="446648"/>
                  <a:pt x="4864009" y="454650"/>
                  <a:pt x="4833910" y="421693"/>
                </a:cubicBezTo>
                <a:cubicBezTo>
                  <a:pt x="4828004" y="415214"/>
                  <a:pt x="4818097" y="412549"/>
                  <a:pt x="4810095" y="408167"/>
                </a:cubicBezTo>
                <a:cubicBezTo>
                  <a:pt x="4776566" y="390258"/>
                  <a:pt x="4777900" y="391974"/>
                  <a:pt x="4747991" y="413691"/>
                </a:cubicBezTo>
                <a:cubicBezTo>
                  <a:pt x="4732369" y="425121"/>
                  <a:pt x="4710842" y="436742"/>
                  <a:pt x="4692745" y="435790"/>
                </a:cubicBezTo>
                <a:cubicBezTo>
                  <a:pt x="4583584" y="430075"/>
                  <a:pt x="4479758" y="457508"/>
                  <a:pt x="4375933" y="483417"/>
                </a:cubicBezTo>
                <a:cubicBezTo>
                  <a:pt x="4311923" y="499420"/>
                  <a:pt x="4249436" y="500372"/>
                  <a:pt x="4185426" y="484179"/>
                </a:cubicBezTo>
                <a:cubicBezTo>
                  <a:pt x="4139133" y="472367"/>
                  <a:pt x="4095315" y="491800"/>
                  <a:pt x="4052072" y="505134"/>
                </a:cubicBezTo>
                <a:cubicBezTo>
                  <a:pt x="4043117" y="507799"/>
                  <a:pt x="4034735" y="518278"/>
                  <a:pt x="4029973" y="527233"/>
                </a:cubicBezTo>
                <a:cubicBezTo>
                  <a:pt x="4012826" y="558858"/>
                  <a:pt x="3984441" y="563810"/>
                  <a:pt x="3948626" y="550666"/>
                </a:cubicBezTo>
                <a:cubicBezTo>
                  <a:pt x="3920241" y="540377"/>
                  <a:pt x="3894332" y="526661"/>
                  <a:pt x="3871280" y="502275"/>
                </a:cubicBezTo>
                <a:cubicBezTo>
                  <a:pt x="3844229" y="473701"/>
                  <a:pt x="3816224" y="441124"/>
                  <a:pt x="3774312" y="429122"/>
                </a:cubicBezTo>
                <a:cubicBezTo>
                  <a:pt x="3756214" y="423979"/>
                  <a:pt x="3740593" y="423217"/>
                  <a:pt x="3721543" y="428552"/>
                </a:cubicBezTo>
                <a:cubicBezTo>
                  <a:pt x="3684583" y="438837"/>
                  <a:pt x="3647436" y="446078"/>
                  <a:pt x="3612763" y="414263"/>
                </a:cubicBezTo>
                <a:cubicBezTo>
                  <a:pt x="3593712" y="396736"/>
                  <a:pt x="3567994" y="385496"/>
                  <a:pt x="3537323" y="389878"/>
                </a:cubicBezTo>
                <a:cubicBezTo>
                  <a:pt x="3499031" y="395402"/>
                  <a:pt x="3464168" y="381496"/>
                  <a:pt x="3431593" y="360921"/>
                </a:cubicBezTo>
                <a:cubicBezTo>
                  <a:pt x="3419971" y="353491"/>
                  <a:pt x="3405682" y="349301"/>
                  <a:pt x="3392158" y="345681"/>
                </a:cubicBezTo>
                <a:cubicBezTo>
                  <a:pt x="3360915" y="337298"/>
                  <a:pt x="3329480" y="329868"/>
                  <a:pt x="3297856" y="323010"/>
                </a:cubicBezTo>
                <a:cubicBezTo>
                  <a:pt x="3271948" y="317296"/>
                  <a:pt x="3245849" y="313104"/>
                  <a:pt x="3219748" y="308151"/>
                </a:cubicBezTo>
                <a:cubicBezTo>
                  <a:pt x="3191173" y="302817"/>
                  <a:pt x="3168502" y="290433"/>
                  <a:pt x="3156692" y="261668"/>
                </a:cubicBezTo>
                <a:cubicBezTo>
                  <a:pt x="3152882" y="252524"/>
                  <a:pt x="3143737" y="245283"/>
                  <a:pt x="3136497" y="237663"/>
                </a:cubicBezTo>
                <a:cubicBezTo>
                  <a:pt x="3131355" y="232139"/>
                  <a:pt x="3124495" y="227947"/>
                  <a:pt x="3119733" y="222233"/>
                </a:cubicBezTo>
                <a:cubicBezTo>
                  <a:pt x="3094776" y="192132"/>
                  <a:pt x="3070201" y="161843"/>
                  <a:pt x="3045436" y="131742"/>
                </a:cubicBezTo>
                <a:cubicBezTo>
                  <a:pt x="3042958" y="128884"/>
                  <a:pt x="3040292" y="125455"/>
                  <a:pt x="3037054" y="124121"/>
                </a:cubicBezTo>
                <a:cubicBezTo>
                  <a:pt x="3003525" y="110215"/>
                  <a:pt x="2969614" y="97070"/>
                  <a:pt x="2936466" y="82400"/>
                </a:cubicBezTo>
                <a:cubicBezTo>
                  <a:pt x="2923702" y="76686"/>
                  <a:pt x="2910558" y="69637"/>
                  <a:pt x="2901031" y="59731"/>
                </a:cubicBezTo>
                <a:cubicBezTo>
                  <a:pt x="2879314" y="37250"/>
                  <a:pt x="2859502" y="12866"/>
                  <a:pt x="2828259" y="3149"/>
                </a:cubicBezTo>
                <a:cubicBezTo>
                  <a:pt x="2819114" y="293"/>
                  <a:pt x="2808256" y="-1231"/>
                  <a:pt x="2799492" y="1245"/>
                </a:cubicBezTo>
                <a:cubicBezTo>
                  <a:pt x="2763867" y="11532"/>
                  <a:pt x="2729005" y="24296"/>
                  <a:pt x="2693570" y="35154"/>
                </a:cubicBezTo>
                <a:cubicBezTo>
                  <a:pt x="2671092" y="41823"/>
                  <a:pt x="2650707" y="49825"/>
                  <a:pt x="2639847" y="73448"/>
                </a:cubicBezTo>
                <a:cubicBezTo>
                  <a:pt x="2636801" y="80114"/>
                  <a:pt x="2628226" y="87354"/>
                  <a:pt x="2621178" y="88688"/>
                </a:cubicBezTo>
                <a:cubicBezTo>
                  <a:pt x="2575839" y="97260"/>
                  <a:pt x="2531069" y="101451"/>
                  <a:pt x="2489348" y="72304"/>
                </a:cubicBezTo>
                <a:cubicBezTo>
                  <a:pt x="2480585" y="66017"/>
                  <a:pt x="2464201" y="66017"/>
                  <a:pt x="2452580" y="68683"/>
                </a:cubicBezTo>
                <a:cubicBezTo>
                  <a:pt x="2407811" y="78590"/>
                  <a:pt x="2365328" y="82020"/>
                  <a:pt x="2326464" y="50395"/>
                </a:cubicBezTo>
                <a:cubicBezTo>
                  <a:pt x="2321892" y="46585"/>
                  <a:pt x="2307224" y="50015"/>
                  <a:pt x="2300365" y="54777"/>
                </a:cubicBezTo>
                <a:cubicBezTo>
                  <a:pt x="2234259" y="101261"/>
                  <a:pt x="2198064" y="102405"/>
                  <a:pt x="2130434" y="58397"/>
                </a:cubicBezTo>
                <a:cubicBezTo>
                  <a:pt x="2126052" y="55539"/>
                  <a:pt x="2120337" y="52301"/>
                  <a:pt x="2118621" y="47919"/>
                </a:cubicBezTo>
                <a:cubicBezTo>
                  <a:pt x="2107001" y="19914"/>
                  <a:pt x="2082236" y="19152"/>
                  <a:pt x="2057659" y="16866"/>
                </a:cubicBezTo>
                <a:cubicBezTo>
                  <a:pt x="2030608" y="14390"/>
                  <a:pt x="2003555" y="11152"/>
                  <a:pt x="1976314" y="8865"/>
                </a:cubicBezTo>
                <a:cubicBezTo>
                  <a:pt x="1971550" y="8483"/>
                  <a:pt x="1966216" y="10007"/>
                  <a:pt x="1961454" y="11724"/>
                </a:cubicBezTo>
                <a:cubicBezTo>
                  <a:pt x="1943165" y="18010"/>
                  <a:pt x="1925449" y="27154"/>
                  <a:pt x="1906588" y="30964"/>
                </a:cubicBezTo>
                <a:cubicBezTo>
                  <a:pt x="1865821" y="39156"/>
                  <a:pt x="1826385" y="55539"/>
                  <a:pt x="1783330" y="48871"/>
                </a:cubicBezTo>
                <a:cubicBezTo>
                  <a:pt x="1775902" y="47729"/>
                  <a:pt x="1767327" y="53253"/>
                  <a:pt x="1759327" y="55349"/>
                </a:cubicBezTo>
                <a:cubicBezTo>
                  <a:pt x="1744849" y="58969"/>
                  <a:pt x="1730750" y="64111"/>
                  <a:pt x="1716082" y="65445"/>
                </a:cubicBezTo>
                <a:cubicBezTo>
                  <a:pt x="1677218" y="68875"/>
                  <a:pt x="1637975" y="71924"/>
                  <a:pt x="1598920" y="72114"/>
                </a:cubicBezTo>
                <a:cubicBezTo>
                  <a:pt x="1580061" y="72304"/>
                  <a:pt x="1561201" y="65065"/>
                  <a:pt x="1542150" y="62207"/>
                </a:cubicBezTo>
                <a:cubicBezTo>
                  <a:pt x="1533578" y="60873"/>
                  <a:pt x="1519669" y="58587"/>
                  <a:pt x="1516813" y="62779"/>
                </a:cubicBezTo>
                <a:cubicBezTo>
                  <a:pt x="1494714" y="94592"/>
                  <a:pt x="1463661" y="88496"/>
                  <a:pt x="1432228" y="88116"/>
                </a:cubicBezTo>
                <a:cubicBezTo>
                  <a:pt x="1362884" y="87354"/>
                  <a:pt x="1295826" y="60493"/>
                  <a:pt x="1224765" y="71924"/>
                </a:cubicBezTo>
                <a:cubicBezTo>
                  <a:pt x="1204191" y="75162"/>
                  <a:pt x="1181330" y="62397"/>
                  <a:pt x="1159231" y="58207"/>
                </a:cubicBezTo>
                <a:cubicBezTo>
                  <a:pt x="1147801" y="56111"/>
                  <a:pt x="1135228" y="53633"/>
                  <a:pt x="1124370" y="56301"/>
                </a:cubicBezTo>
                <a:cubicBezTo>
                  <a:pt x="1107605" y="60493"/>
                  <a:pt x="1091411" y="68113"/>
                  <a:pt x="1075600" y="75542"/>
                </a:cubicBezTo>
                <a:cubicBezTo>
                  <a:pt x="1046261" y="89258"/>
                  <a:pt x="1016162" y="89258"/>
                  <a:pt x="986633" y="79162"/>
                </a:cubicBezTo>
                <a:cubicBezTo>
                  <a:pt x="944722" y="64873"/>
                  <a:pt x="903193" y="64873"/>
                  <a:pt x="861089" y="76304"/>
                </a:cubicBezTo>
                <a:cubicBezTo>
                  <a:pt x="826990" y="85638"/>
                  <a:pt x="791935" y="92116"/>
                  <a:pt x="759168" y="104689"/>
                </a:cubicBezTo>
                <a:cubicBezTo>
                  <a:pt x="744689" y="110215"/>
                  <a:pt x="732497" y="126597"/>
                  <a:pt x="723735" y="140696"/>
                </a:cubicBezTo>
                <a:cubicBezTo>
                  <a:pt x="706018" y="169271"/>
                  <a:pt x="674013" y="169081"/>
                  <a:pt x="647532" y="147934"/>
                </a:cubicBezTo>
                <a:cubicBezTo>
                  <a:pt x="619717" y="125645"/>
                  <a:pt x="584664" y="112501"/>
                  <a:pt x="552659" y="95926"/>
                </a:cubicBezTo>
                <a:cubicBezTo>
                  <a:pt x="549993" y="94592"/>
                  <a:pt x="545039" y="96116"/>
                  <a:pt x="541800" y="97640"/>
                </a:cubicBezTo>
                <a:cubicBezTo>
                  <a:pt x="488649" y="122407"/>
                  <a:pt x="433593" y="126979"/>
                  <a:pt x="375107" y="123169"/>
                </a:cubicBezTo>
                <a:cubicBezTo>
                  <a:pt x="341960" y="121073"/>
                  <a:pt x="307289" y="137076"/>
                  <a:pt x="273567" y="145458"/>
                </a:cubicBezTo>
                <a:cubicBezTo>
                  <a:pt x="269757" y="146410"/>
                  <a:pt x="266519" y="151174"/>
                  <a:pt x="264043" y="154792"/>
                </a:cubicBezTo>
                <a:cubicBezTo>
                  <a:pt x="240228" y="190800"/>
                  <a:pt x="208223" y="200706"/>
                  <a:pt x="169360" y="177273"/>
                </a:cubicBezTo>
                <a:cubicBezTo>
                  <a:pt x="143643" y="161651"/>
                  <a:pt x="118114" y="158032"/>
                  <a:pt x="89347" y="157460"/>
                </a:cubicBezTo>
                <a:cubicBezTo>
                  <a:pt x="71059" y="157078"/>
                  <a:pt x="52962" y="147934"/>
                  <a:pt x="34291" y="145268"/>
                </a:cubicBezTo>
                <a:lnTo>
                  <a:pt x="0" y="142056"/>
                </a:lnTo>
                <a:lnTo>
                  <a:pt x="0" y="849556"/>
                </a:lnTo>
                <a:lnTo>
                  <a:pt x="60652" y="844783"/>
                </a:lnTo>
                <a:cubicBezTo>
                  <a:pt x="80251" y="839473"/>
                  <a:pt x="99446" y="832043"/>
                  <a:pt x="119068" y="827281"/>
                </a:cubicBezTo>
                <a:cubicBezTo>
                  <a:pt x="137355" y="822899"/>
                  <a:pt x="154501" y="812802"/>
                  <a:pt x="171840" y="804420"/>
                </a:cubicBezTo>
                <a:cubicBezTo>
                  <a:pt x="204985" y="788417"/>
                  <a:pt x="240420" y="798514"/>
                  <a:pt x="274329" y="794324"/>
                </a:cubicBezTo>
                <a:cubicBezTo>
                  <a:pt x="285188" y="792990"/>
                  <a:pt x="296046" y="791466"/>
                  <a:pt x="306715" y="788798"/>
                </a:cubicBezTo>
                <a:cubicBezTo>
                  <a:pt x="335864" y="781749"/>
                  <a:pt x="365583" y="775653"/>
                  <a:pt x="393967" y="765937"/>
                </a:cubicBezTo>
                <a:cubicBezTo>
                  <a:pt x="426165" y="755078"/>
                  <a:pt x="457028" y="740600"/>
                  <a:pt x="493793" y="725549"/>
                </a:cubicBezTo>
                <a:cubicBezTo>
                  <a:pt x="506557" y="729360"/>
                  <a:pt x="526180" y="739648"/>
                  <a:pt x="546373" y="740600"/>
                </a:cubicBezTo>
                <a:cubicBezTo>
                  <a:pt x="611337" y="743838"/>
                  <a:pt x="672107" y="726121"/>
                  <a:pt x="730211" y="698116"/>
                </a:cubicBezTo>
                <a:cubicBezTo>
                  <a:pt x="747927" y="689734"/>
                  <a:pt x="766980" y="684210"/>
                  <a:pt x="784889" y="676018"/>
                </a:cubicBezTo>
                <a:cubicBezTo>
                  <a:pt x="791173" y="673161"/>
                  <a:pt x="799365" y="667065"/>
                  <a:pt x="800509" y="661349"/>
                </a:cubicBezTo>
                <a:cubicBezTo>
                  <a:pt x="807175" y="628201"/>
                  <a:pt x="831942" y="628772"/>
                  <a:pt x="857661" y="626868"/>
                </a:cubicBezTo>
                <a:cubicBezTo>
                  <a:pt x="888332" y="624582"/>
                  <a:pt x="918621" y="619248"/>
                  <a:pt x="949102" y="614676"/>
                </a:cubicBezTo>
                <a:cubicBezTo>
                  <a:pt x="953104" y="614104"/>
                  <a:pt x="956722" y="610104"/>
                  <a:pt x="960342" y="607435"/>
                </a:cubicBezTo>
                <a:cubicBezTo>
                  <a:pt x="965867" y="603435"/>
                  <a:pt x="971011" y="597339"/>
                  <a:pt x="977109" y="595815"/>
                </a:cubicBezTo>
                <a:cubicBezTo>
                  <a:pt x="1008350" y="588385"/>
                  <a:pt x="1039783" y="582099"/>
                  <a:pt x="1071218" y="575240"/>
                </a:cubicBezTo>
                <a:cubicBezTo>
                  <a:pt x="1078266" y="573716"/>
                  <a:pt x="1085505" y="571812"/>
                  <a:pt x="1091983" y="568764"/>
                </a:cubicBezTo>
                <a:cubicBezTo>
                  <a:pt x="1098079" y="565906"/>
                  <a:pt x="1103223" y="560952"/>
                  <a:pt x="1109321" y="557904"/>
                </a:cubicBezTo>
                <a:cubicBezTo>
                  <a:pt x="1125892" y="549714"/>
                  <a:pt x="1142851" y="542093"/>
                  <a:pt x="1162279" y="532949"/>
                </a:cubicBezTo>
                <a:cubicBezTo>
                  <a:pt x="1173138" y="550094"/>
                  <a:pt x="1187810" y="540377"/>
                  <a:pt x="1206097" y="532187"/>
                </a:cubicBezTo>
                <a:cubicBezTo>
                  <a:pt x="1224765" y="523805"/>
                  <a:pt x="1246292" y="521137"/>
                  <a:pt x="1266867" y="518088"/>
                </a:cubicBezTo>
                <a:cubicBezTo>
                  <a:pt x="1304588" y="512564"/>
                  <a:pt x="1342499" y="509134"/>
                  <a:pt x="1380219" y="504182"/>
                </a:cubicBezTo>
                <a:cubicBezTo>
                  <a:pt x="1388221" y="503038"/>
                  <a:pt x="1397365" y="500944"/>
                  <a:pt x="1403461" y="496180"/>
                </a:cubicBezTo>
                <a:cubicBezTo>
                  <a:pt x="1445181" y="464175"/>
                  <a:pt x="1495858" y="455222"/>
                  <a:pt x="1544054" y="458268"/>
                </a:cubicBezTo>
                <a:cubicBezTo>
                  <a:pt x="1581965" y="460557"/>
                  <a:pt x="1619114" y="462270"/>
                  <a:pt x="1656644" y="459032"/>
                </a:cubicBezTo>
                <a:cubicBezTo>
                  <a:pt x="1659502" y="458841"/>
                  <a:pt x="1663312" y="459223"/>
                  <a:pt x="1665406" y="460747"/>
                </a:cubicBezTo>
                <a:cubicBezTo>
                  <a:pt x="1678360" y="470843"/>
                  <a:pt x="1691887" y="471605"/>
                  <a:pt x="1708461" y="473318"/>
                </a:cubicBezTo>
                <a:cubicBezTo>
                  <a:pt x="1731894" y="475797"/>
                  <a:pt x="1753421" y="474081"/>
                  <a:pt x="1775140" y="469891"/>
                </a:cubicBezTo>
                <a:cubicBezTo>
                  <a:pt x="1790952" y="466843"/>
                  <a:pt x="1806953" y="460557"/>
                  <a:pt x="1821051" y="452554"/>
                </a:cubicBezTo>
                <a:cubicBezTo>
                  <a:pt x="1840672" y="441314"/>
                  <a:pt x="1859535" y="436934"/>
                  <a:pt x="1878203" y="451792"/>
                </a:cubicBezTo>
                <a:cubicBezTo>
                  <a:pt x="1898396" y="467605"/>
                  <a:pt x="1921257" y="462081"/>
                  <a:pt x="1943547" y="462651"/>
                </a:cubicBezTo>
                <a:cubicBezTo>
                  <a:pt x="1953262" y="462843"/>
                  <a:pt x="1963550" y="462461"/>
                  <a:pt x="1972884" y="464937"/>
                </a:cubicBezTo>
                <a:cubicBezTo>
                  <a:pt x="1999935" y="471987"/>
                  <a:pt x="2026036" y="482655"/>
                  <a:pt x="2053469" y="487417"/>
                </a:cubicBezTo>
                <a:cubicBezTo>
                  <a:pt x="2068710" y="490084"/>
                  <a:pt x="2085664" y="485321"/>
                  <a:pt x="2101477" y="481893"/>
                </a:cubicBezTo>
                <a:cubicBezTo>
                  <a:pt x="2117479" y="478273"/>
                  <a:pt x="2133290" y="472749"/>
                  <a:pt x="2148722" y="467033"/>
                </a:cubicBezTo>
                <a:cubicBezTo>
                  <a:pt x="2159199" y="463223"/>
                  <a:pt x="2170629" y="459603"/>
                  <a:pt x="2179011" y="452744"/>
                </a:cubicBezTo>
                <a:cubicBezTo>
                  <a:pt x="2198064" y="437124"/>
                  <a:pt x="2217685" y="434455"/>
                  <a:pt x="2240165" y="442648"/>
                </a:cubicBezTo>
                <a:cubicBezTo>
                  <a:pt x="2243593" y="443982"/>
                  <a:pt x="2247594" y="443982"/>
                  <a:pt x="2251404" y="444172"/>
                </a:cubicBezTo>
                <a:cubicBezTo>
                  <a:pt x="2312370" y="448172"/>
                  <a:pt x="2373330" y="450650"/>
                  <a:pt x="2433912" y="456746"/>
                </a:cubicBezTo>
                <a:cubicBezTo>
                  <a:pt x="2458485" y="459223"/>
                  <a:pt x="2482107" y="470081"/>
                  <a:pt x="2506302" y="476939"/>
                </a:cubicBezTo>
                <a:cubicBezTo>
                  <a:pt x="2511256" y="478273"/>
                  <a:pt x="2516783" y="480369"/>
                  <a:pt x="2521735" y="479415"/>
                </a:cubicBezTo>
                <a:cubicBezTo>
                  <a:pt x="2575647" y="469891"/>
                  <a:pt x="2626132" y="483797"/>
                  <a:pt x="2675854" y="502086"/>
                </a:cubicBezTo>
                <a:cubicBezTo>
                  <a:pt x="2680996" y="503992"/>
                  <a:pt x="2687282" y="503419"/>
                  <a:pt x="2692998" y="503038"/>
                </a:cubicBezTo>
                <a:cubicBezTo>
                  <a:pt x="2709003" y="501706"/>
                  <a:pt x="2726337" y="495038"/>
                  <a:pt x="2740816" y="499037"/>
                </a:cubicBezTo>
                <a:cubicBezTo>
                  <a:pt x="2779297" y="510088"/>
                  <a:pt x="2817398" y="523423"/>
                  <a:pt x="2853596" y="540187"/>
                </a:cubicBezTo>
                <a:cubicBezTo>
                  <a:pt x="2890365" y="557142"/>
                  <a:pt x="2924464" y="571430"/>
                  <a:pt x="2966565" y="554286"/>
                </a:cubicBezTo>
                <a:cubicBezTo>
                  <a:pt x="2984472" y="547045"/>
                  <a:pt x="3008095" y="552190"/>
                  <a:pt x="3028671" y="554094"/>
                </a:cubicBezTo>
                <a:cubicBezTo>
                  <a:pt x="3043720" y="555618"/>
                  <a:pt x="3058198" y="564192"/>
                  <a:pt x="3073059" y="564192"/>
                </a:cubicBezTo>
                <a:cubicBezTo>
                  <a:pt x="3112686" y="564192"/>
                  <a:pt x="3147927" y="574288"/>
                  <a:pt x="3182219" y="594862"/>
                </a:cubicBezTo>
                <a:cubicBezTo>
                  <a:pt x="3195557" y="602863"/>
                  <a:pt x="3216322" y="597529"/>
                  <a:pt x="3233656" y="599625"/>
                </a:cubicBezTo>
                <a:cubicBezTo>
                  <a:pt x="3251947" y="602101"/>
                  <a:pt x="3270804" y="604387"/>
                  <a:pt x="3288332" y="609914"/>
                </a:cubicBezTo>
                <a:cubicBezTo>
                  <a:pt x="3333672" y="624392"/>
                  <a:pt x="3378441" y="640774"/>
                  <a:pt x="3423591" y="656015"/>
                </a:cubicBezTo>
                <a:cubicBezTo>
                  <a:pt x="3460738" y="668590"/>
                  <a:pt x="3497317" y="658683"/>
                  <a:pt x="3534084" y="653349"/>
                </a:cubicBezTo>
                <a:cubicBezTo>
                  <a:pt x="3557137" y="649919"/>
                  <a:pt x="3578662" y="641727"/>
                  <a:pt x="3604571" y="653918"/>
                </a:cubicBezTo>
                <a:cubicBezTo>
                  <a:pt x="3629338" y="665541"/>
                  <a:pt x="3660771" y="662873"/>
                  <a:pt x="3688586" y="669160"/>
                </a:cubicBezTo>
                <a:cubicBezTo>
                  <a:pt x="3712020" y="674494"/>
                  <a:pt x="3734687" y="683068"/>
                  <a:pt x="3757358" y="691450"/>
                </a:cubicBezTo>
                <a:cubicBezTo>
                  <a:pt x="3788221" y="702881"/>
                  <a:pt x="3818700" y="714881"/>
                  <a:pt x="3852421" y="709167"/>
                </a:cubicBezTo>
                <a:cubicBezTo>
                  <a:pt x="3890714" y="702689"/>
                  <a:pt x="3917001" y="727073"/>
                  <a:pt x="3947104" y="743267"/>
                </a:cubicBezTo>
                <a:cubicBezTo>
                  <a:pt x="3967869" y="754316"/>
                  <a:pt x="3990538" y="762509"/>
                  <a:pt x="4013208" y="769367"/>
                </a:cubicBezTo>
                <a:cubicBezTo>
                  <a:pt x="4043497" y="778321"/>
                  <a:pt x="4074740" y="783655"/>
                  <a:pt x="4105222" y="792417"/>
                </a:cubicBezTo>
                <a:cubicBezTo>
                  <a:pt x="4151325" y="805561"/>
                  <a:pt x="4198001" y="815850"/>
                  <a:pt x="4246006" y="808610"/>
                </a:cubicBezTo>
                <a:cubicBezTo>
                  <a:pt x="4268105" y="805372"/>
                  <a:pt x="4288682" y="805561"/>
                  <a:pt x="4310779" y="810326"/>
                </a:cubicBezTo>
                <a:cubicBezTo>
                  <a:pt x="4346974" y="818136"/>
                  <a:pt x="4384123" y="819089"/>
                  <a:pt x="4413272" y="848235"/>
                </a:cubicBezTo>
                <a:cubicBezTo>
                  <a:pt x="4423558" y="858524"/>
                  <a:pt x="4442037" y="861190"/>
                  <a:pt x="4457087" y="866524"/>
                </a:cubicBezTo>
                <a:cubicBezTo>
                  <a:pt x="4474424" y="872812"/>
                  <a:pt x="4487186" y="869572"/>
                  <a:pt x="4496523" y="851284"/>
                </a:cubicBezTo>
                <a:cubicBezTo>
                  <a:pt x="4500713" y="843093"/>
                  <a:pt x="4512715" y="835091"/>
                  <a:pt x="4522050" y="833757"/>
                </a:cubicBezTo>
                <a:cubicBezTo>
                  <a:pt x="4550055" y="829757"/>
                  <a:pt x="4575773" y="835663"/>
                  <a:pt x="4602824" y="848618"/>
                </a:cubicBezTo>
                <a:cubicBezTo>
                  <a:pt x="4628161" y="860810"/>
                  <a:pt x="4659786" y="859476"/>
                  <a:pt x="4688553" y="864238"/>
                </a:cubicBezTo>
                <a:cubicBezTo>
                  <a:pt x="4708936" y="867668"/>
                  <a:pt x="4729321" y="874716"/>
                  <a:pt x="4749895" y="874716"/>
                </a:cubicBezTo>
                <a:cubicBezTo>
                  <a:pt x="4775424" y="874716"/>
                  <a:pt x="4800761" y="868620"/>
                  <a:pt x="4826480" y="866334"/>
                </a:cubicBezTo>
                <a:cubicBezTo>
                  <a:pt x="4846482" y="864430"/>
                  <a:pt x="4866867" y="865192"/>
                  <a:pt x="4886870" y="862906"/>
                </a:cubicBezTo>
                <a:cubicBezTo>
                  <a:pt x="4903254" y="861190"/>
                  <a:pt x="4919447" y="856810"/>
                  <a:pt x="4935639" y="853190"/>
                </a:cubicBezTo>
                <a:cubicBezTo>
                  <a:pt x="4941546" y="851856"/>
                  <a:pt x="4947452" y="846711"/>
                  <a:pt x="4952784" y="847473"/>
                </a:cubicBezTo>
                <a:cubicBezTo>
                  <a:pt x="5005745" y="855666"/>
                  <a:pt x="5043847" y="819089"/>
                  <a:pt x="5088617" y="802896"/>
                </a:cubicBezTo>
                <a:cubicBezTo>
                  <a:pt x="5135672" y="785749"/>
                  <a:pt x="5181204" y="759461"/>
                  <a:pt x="5233781" y="767271"/>
                </a:cubicBezTo>
                <a:cubicBezTo>
                  <a:pt x="5265596" y="772033"/>
                  <a:pt x="5296267" y="783083"/>
                  <a:pt x="5327893" y="789752"/>
                </a:cubicBezTo>
                <a:cubicBezTo>
                  <a:pt x="5339132" y="792038"/>
                  <a:pt x="5351705" y="791656"/>
                  <a:pt x="5362946" y="789370"/>
                </a:cubicBezTo>
                <a:cubicBezTo>
                  <a:pt x="5417240" y="778891"/>
                  <a:pt x="5470771" y="777367"/>
                  <a:pt x="5524115" y="794514"/>
                </a:cubicBezTo>
                <a:cubicBezTo>
                  <a:pt x="5533257" y="797372"/>
                  <a:pt x="5542974" y="800038"/>
                  <a:pt x="5552500" y="800038"/>
                </a:cubicBezTo>
                <a:cubicBezTo>
                  <a:pt x="5604697" y="800038"/>
                  <a:pt x="5655944" y="796038"/>
                  <a:pt x="5705857" y="777367"/>
                </a:cubicBezTo>
                <a:cubicBezTo>
                  <a:pt x="5722622" y="771080"/>
                  <a:pt x="5743006" y="775081"/>
                  <a:pt x="5761485" y="773557"/>
                </a:cubicBezTo>
                <a:cubicBezTo>
                  <a:pt x="5778629" y="772224"/>
                  <a:pt x="5796156" y="771653"/>
                  <a:pt x="5812731" y="767271"/>
                </a:cubicBezTo>
                <a:cubicBezTo>
                  <a:pt x="5836925" y="760795"/>
                  <a:pt x="5859404" y="760033"/>
                  <a:pt x="5884361" y="765747"/>
                </a:cubicBezTo>
                <a:cubicBezTo>
                  <a:pt x="5908174" y="771080"/>
                  <a:pt x="5933892" y="768415"/>
                  <a:pt x="5958660" y="768605"/>
                </a:cubicBezTo>
                <a:cubicBezTo>
                  <a:pt x="5986282" y="768795"/>
                  <a:pt x="6013906" y="768984"/>
                  <a:pt x="6041528" y="768033"/>
                </a:cubicBezTo>
                <a:cubicBezTo>
                  <a:pt x="6052579" y="767653"/>
                  <a:pt x="6065151" y="760033"/>
                  <a:pt x="6074297" y="763081"/>
                </a:cubicBezTo>
                <a:cubicBezTo>
                  <a:pt x="6103824" y="773366"/>
                  <a:pt x="6133353" y="760985"/>
                  <a:pt x="6162880" y="766509"/>
                </a:cubicBezTo>
                <a:cubicBezTo>
                  <a:pt x="6177360" y="769367"/>
                  <a:pt x="6193743" y="761557"/>
                  <a:pt x="6209364" y="760795"/>
                </a:cubicBezTo>
                <a:cubicBezTo>
                  <a:pt x="6234892" y="759461"/>
                  <a:pt x="6260419" y="760033"/>
                  <a:pt x="6285948" y="759651"/>
                </a:cubicBezTo>
                <a:cubicBezTo>
                  <a:pt x="6294330" y="759461"/>
                  <a:pt x="6302523" y="758699"/>
                  <a:pt x="6310905" y="758316"/>
                </a:cubicBezTo>
                <a:cubicBezTo>
                  <a:pt x="6318335" y="757936"/>
                  <a:pt x="6326145" y="756222"/>
                  <a:pt x="6333194" y="757554"/>
                </a:cubicBezTo>
                <a:cubicBezTo>
                  <a:pt x="6358723" y="762318"/>
                  <a:pt x="6383869" y="770129"/>
                  <a:pt x="6409586" y="773177"/>
                </a:cubicBezTo>
                <a:cubicBezTo>
                  <a:pt x="6431875" y="775843"/>
                  <a:pt x="6454928" y="772224"/>
                  <a:pt x="6477407" y="774129"/>
                </a:cubicBezTo>
                <a:cubicBezTo>
                  <a:pt x="6517032" y="777367"/>
                  <a:pt x="6556657" y="783083"/>
                  <a:pt x="6596283" y="786703"/>
                </a:cubicBezTo>
                <a:cubicBezTo>
                  <a:pt x="6604857" y="787465"/>
                  <a:pt x="6613809" y="782701"/>
                  <a:pt x="6622573" y="782321"/>
                </a:cubicBezTo>
                <a:cubicBezTo>
                  <a:pt x="6650006" y="781369"/>
                  <a:pt x="6677439" y="781177"/>
                  <a:pt x="6704872" y="780607"/>
                </a:cubicBezTo>
                <a:cubicBezTo>
                  <a:pt x="6720493" y="780415"/>
                  <a:pt x="6736305" y="780987"/>
                  <a:pt x="6751738" y="779273"/>
                </a:cubicBezTo>
                <a:cubicBezTo>
                  <a:pt x="6772120" y="776987"/>
                  <a:pt x="6790599" y="773557"/>
                  <a:pt x="6809650" y="788417"/>
                </a:cubicBezTo>
                <a:cubicBezTo>
                  <a:pt x="6816984" y="794180"/>
                  <a:pt x="6824819" y="797942"/>
                  <a:pt x="6832976" y="800428"/>
                </a:cubicBezTo>
                <a:close/>
              </a:path>
            </a:pathLst>
          </a:custGeom>
          <a:blipFill>
            <a:blip r:embed="rId3">
              <a:alphaModFix amt="57000"/>
            </a:blip>
            <a:tile algn="tl" flip="none" sx="100000" sy="100000" tx="0" ty="0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en-US"/>
          </a:p>
        </p:txBody>
      </p:sp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8737600" y="466933"/>
            <a:ext cx="2635250" cy="70788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fld id="{5CD8EBA0-AD7E-D34A-8632-35BA28F90D4C}" type="slidenum">
              <a:rPr lang="en-US" sz="4400">
                <a:solidFill>
                  <a:schemeClr val="bg1"/>
                </a:solidFill>
                <a:latin typeface="Calibri"/>
              </a:rPr>
              <a:t>9</a:t>
            </a:fld>
            <a:endParaRPr lang="en-US" sz="440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6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7859713" y="6025942"/>
            <a:ext cx="349726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  <a:defRPr/>
            </a:pPr>
            <a:r>
              <a:rPr lang="en-US" sz="1000">
                <a:solidFill>
                  <a:schemeClr val="bg1">
                    <a:alpha val="60000"/>
                  </a:schemeClr>
                </a:solidFill>
                <a:latin typeface="Calibri"/>
                <a:ea typeface="Arial"/>
                <a:cs typeface="Arial"/>
              </a:rPr>
              <a:t>David Borgelt - WWU Münster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0</Words>
  <Application>ONLYOFFICE/7.1.1.23</Application>
  <DocSecurity>0</DocSecurity>
  <PresentationFormat>Breitbild</PresentationFormat>
  <Paragraphs>0</Paragraphs>
  <Slides>34</Slides>
  <Notes>34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Spurensuche im Teilchenzoo</dc:title>
  <dc:subject/>
  <dc:creator>David Rainer Wolfgang Borgelt</dc:creator>
  <cp:keywords/>
  <dc:description/>
  <dc:identifier/>
  <dc:language/>
  <cp:lastModifiedBy>Anonym</cp:lastModifiedBy>
  <cp:revision>48</cp:revision>
  <dcterms:created xsi:type="dcterms:W3CDTF">2022-01-06T08:01:26Z</dcterms:created>
  <dcterms:modified xsi:type="dcterms:W3CDTF">2022-09-01T12:27:57Z</dcterms:modified>
  <cp:category/>
  <cp:contentStatus/>
  <cp:version/>
</cp:coreProperties>
</file>