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379" r:id="rId2"/>
    <p:sldId id="772" r:id="rId3"/>
    <p:sldId id="771" r:id="rId4"/>
    <p:sldId id="770" r:id="rId5"/>
    <p:sldId id="773" r:id="rId6"/>
    <p:sldId id="775" r:id="rId7"/>
    <p:sldId id="774" r:id="rId8"/>
    <p:sldId id="776" r:id="rId9"/>
    <p:sldId id="77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6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44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3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07.06.22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4721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07.06.22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4332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07.06.22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72812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07.06.22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504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07.06.22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0806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07.06.22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6635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07.06.22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782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07.06.22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9551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07.06.22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6628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07.06.22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501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07.06.22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952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07.06.22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874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470080" y="2895782"/>
            <a:ext cx="8194431" cy="1681989"/>
            <a:chOff x="474785" y="2474207"/>
            <a:chExt cx="8194431" cy="1681989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Identified topics for upcoming meetings</a:t>
              </a: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085415" y="3140533"/>
              <a:ext cx="700833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G. Iadarola and H. Timko</a:t>
              </a:r>
            </a:p>
            <a:p>
              <a:pPr algn="ctr"/>
              <a:endParaRPr lang="en-US" sz="2000" dirty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with input from link persons from ATS groups</a:t>
              </a: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Scientific Computing and Simulations kick-off meeting - 7 June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6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Introduction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FE97F5-B9AB-454B-BCF0-261A0C2174E0}"/>
              </a:ext>
            </a:extLst>
          </p:cNvPr>
          <p:cNvSpPr txBox="1"/>
          <p:nvPr/>
        </p:nvSpPr>
        <p:spPr>
          <a:xfrm>
            <a:off x="410482" y="1233345"/>
            <a:ext cx="8157681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would like to have </a:t>
            </a:r>
            <a:r>
              <a:rPr lang="en-US" sz="1700" b="1" dirty="0">
                <a:solidFill>
                  <a:srgbClr val="2B62AC"/>
                </a:solidFill>
              </a:rPr>
              <a:t>each SCS forum meeting focused on a topic </a:t>
            </a:r>
            <a:r>
              <a:rPr lang="en-US" sz="1700" dirty="0">
                <a:solidFill>
                  <a:schemeClr val="tx2"/>
                </a:solidFill>
              </a:rPr>
              <a:t>(e.g. </a:t>
            </a:r>
            <a:r>
              <a:rPr lang="en-US" sz="1700" dirty="0" err="1">
                <a:solidFill>
                  <a:schemeClr val="tx2"/>
                </a:solidFill>
              </a:rPr>
              <a:t>HTCondor</a:t>
            </a:r>
            <a:r>
              <a:rPr lang="en-US" sz="1700" dirty="0">
                <a:solidFill>
                  <a:schemeClr val="tx2"/>
                </a:solidFill>
              </a:rPr>
              <a:t>, GPUs, storage, software licenses, etc.)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Different </a:t>
            </a:r>
            <a:r>
              <a:rPr lang="en-US" sz="1700" b="1" dirty="0">
                <a:solidFill>
                  <a:srgbClr val="2B62AC"/>
                </a:solidFill>
              </a:rPr>
              <a:t>teams present their experience / views / needs </a:t>
            </a:r>
            <a:r>
              <a:rPr lang="en-US" sz="1700" dirty="0">
                <a:solidFill>
                  <a:schemeClr val="tx2"/>
                </a:solidFill>
              </a:rPr>
              <a:t>on the selected topic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Based on presentation contents and discussions, prepare </a:t>
            </a:r>
            <a:r>
              <a:rPr lang="en-US" sz="1700" b="1" dirty="0">
                <a:solidFill>
                  <a:srgbClr val="2B62AC"/>
                </a:solidFill>
              </a:rPr>
              <a:t>common proposals</a:t>
            </a:r>
            <a:r>
              <a:rPr lang="en-US" sz="1700" dirty="0">
                <a:solidFill>
                  <a:schemeClr val="tx2"/>
                </a:solidFill>
              </a:rPr>
              <a:t> to be brought up at the CTTB and at the ATS-IT committee.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</a:t>
            </a:r>
            <a:r>
              <a:rPr lang="en-US" sz="1700" b="1" dirty="0">
                <a:solidFill>
                  <a:srgbClr val="2B62AC"/>
                </a:solidFill>
              </a:rPr>
              <a:t>count on your participation</a:t>
            </a:r>
            <a:r>
              <a:rPr lang="en-US" sz="1700" dirty="0">
                <a:solidFill>
                  <a:schemeClr val="tx2"/>
                </a:solidFill>
              </a:rPr>
              <a:t> in: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</a:rPr>
              <a:t>Forwarding invitation</a:t>
            </a:r>
            <a:r>
              <a:rPr lang="en-US" sz="1700" dirty="0">
                <a:solidFill>
                  <a:schemeClr val="tx2"/>
                </a:solidFill>
              </a:rPr>
              <a:t> to members of your team who are involved with the topic being discussed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</a:rPr>
              <a:t>Propose contributions </a:t>
            </a:r>
            <a:r>
              <a:rPr lang="en-US" sz="1700" dirty="0">
                <a:solidFill>
                  <a:schemeClr val="tx2"/>
                </a:solidFill>
              </a:rPr>
              <a:t>from your team for the upcoming meetings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Feel free to choose the format that is more appropriate – full presentation, or just few slides with the main messages from your team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</a:rPr>
              <a:t>Propose topics </a:t>
            </a:r>
            <a:r>
              <a:rPr lang="en-US" sz="1700" dirty="0">
                <a:solidFill>
                  <a:schemeClr val="tx2"/>
                </a:solidFill>
              </a:rPr>
              <a:t>from future meetings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A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first set of topics has been collected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in discussions with link-persons from the different groups, which took place over the last weeks</a:t>
            </a:r>
          </a:p>
        </p:txBody>
      </p:sp>
    </p:spTree>
    <p:extLst>
      <p:ext uri="{BB962C8B-B14F-4D97-AF65-F5344CB8AC3E}">
        <p14:creationId xmlns:p14="http://schemas.microsoft.com/office/powerpoint/2010/main" val="67500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63AB6-BD1D-D04D-A5D0-42246A68529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Servers, workstations and VMs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57997C-010A-E44F-8582-EAA752173030}"/>
              </a:ext>
            </a:extLst>
          </p:cNvPr>
          <p:cNvSpPr txBox="1"/>
          <p:nvPr/>
        </p:nvSpPr>
        <p:spPr>
          <a:xfrm>
            <a:off x="487115" y="1099700"/>
            <a:ext cx="8380256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Several </a:t>
            </a:r>
            <a:r>
              <a:rPr lang="en-US" b="1" dirty="0">
                <a:solidFill>
                  <a:srgbClr val="2B62AC"/>
                </a:solidFill>
              </a:rPr>
              <a:t>teams purchase and maintain servers or powerful workstations</a:t>
            </a:r>
            <a:r>
              <a:rPr lang="en-US" dirty="0">
                <a:solidFill>
                  <a:srgbClr val="2B62AC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for software development, demanding simulations, hardware design, CAD, FPGA compilation, etc.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2B62AC"/>
                </a:solidFill>
              </a:rPr>
              <a:t>Solution perceived as not ideal </a:t>
            </a:r>
            <a:r>
              <a:rPr lang="en-US" dirty="0">
                <a:solidFill>
                  <a:schemeClr val="tx2"/>
                </a:solidFill>
              </a:rPr>
              <a:t>by many teams: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Lack of expertise and manpower </a:t>
            </a:r>
            <a:r>
              <a:rPr lang="en-US" b="1" dirty="0">
                <a:solidFill>
                  <a:srgbClr val="2B62AC"/>
                </a:solidFill>
              </a:rPr>
              <a:t>for system administration </a:t>
            </a:r>
            <a:r>
              <a:rPr lang="en-US" dirty="0">
                <a:solidFill>
                  <a:schemeClr val="tx2"/>
                </a:solidFill>
              </a:rPr>
              <a:t>and updates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Issues with </a:t>
            </a:r>
            <a:r>
              <a:rPr lang="en-US" b="1" dirty="0">
                <a:solidFill>
                  <a:srgbClr val="2B62AC"/>
                </a:solidFill>
              </a:rPr>
              <a:t>powering, network, cooling, space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Often </a:t>
            </a:r>
            <a:r>
              <a:rPr lang="en-US" b="1" dirty="0">
                <a:solidFill>
                  <a:srgbClr val="2B62AC"/>
                </a:solidFill>
              </a:rPr>
              <a:t>usage is not continuous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could optimize costs by sharing resources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There is an </a:t>
            </a:r>
            <a:r>
              <a:rPr lang="en-US" b="1" dirty="0">
                <a:solidFill>
                  <a:srgbClr val="2B62AC"/>
                </a:solidFill>
              </a:rPr>
              <a:t>interest in moving to remote computers administrated by IT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Different teams report </a:t>
            </a:r>
            <a:r>
              <a:rPr lang="en-US" b="1" dirty="0">
                <a:solidFill>
                  <a:srgbClr val="2B62AC"/>
                </a:solidFill>
              </a:rPr>
              <a:t>different constraints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B62AC"/>
                </a:solidFill>
              </a:rPr>
              <a:t>Specific OS/Software requirements </a:t>
            </a:r>
            <a:r>
              <a:rPr lang="en-US" dirty="0">
                <a:solidFill>
                  <a:schemeClr val="tx2"/>
                </a:solidFill>
              </a:rPr>
              <a:t>(windows / specific Linux distributions)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Need for </a:t>
            </a:r>
            <a:r>
              <a:rPr lang="en-US" b="1" dirty="0">
                <a:solidFill>
                  <a:srgbClr val="2B62AC"/>
                </a:solidFill>
              </a:rPr>
              <a:t>admin rights </a:t>
            </a:r>
            <a:r>
              <a:rPr lang="en-US" dirty="0">
                <a:solidFill>
                  <a:schemeClr val="tx2"/>
                </a:solidFill>
              </a:rPr>
              <a:t>to install and configure software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Need for </a:t>
            </a:r>
            <a:r>
              <a:rPr lang="en-US" b="1" dirty="0">
                <a:solidFill>
                  <a:srgbClr val="2B62AC"/>
                </a:solidFill>
              </a:rPr>
              <a:t>GPU computing capabilities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Need for </a:t>
            </a:r>
            <a:r>
              <a:rPr lang="en-US" b="1" dirty="0">
                <a:solidFill>
                  <a:srgbClr val="2B62AC"/>
                </a:solidFill>
              </a:rPr>
              <a:t>hardware configuration certified </a:t>
            </a:r>
            <a:r>
              <a:rPr lang="en-US" dirty="0">
                <a:solidFill>
                  <a:schemeClr val="tx2"/>
                </a:solidFill>
              </a:rPr>
              <a:t>for a given software package (Catia)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B62AC"/>
                </a:solidFill>
              </a:rPr>
              <a:t>License constraints </a:t>
            </a:r>
            <a:r>
              <a:rPr lang="en-US" dirty="0">
                <a:solidFill>
                  <a:schemeClr val="tx2"/>
                </a:solidFill>
              </a:rPr>
              <a:t>for commercial software (cannot run on cloud services, license limited to a given machine)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B60F1E-AB15-994E-B383-DBE9CCAD5D7C}"/>
              </a:ext>
            </a:extLst>
          </p:cNvPr>
          <p:cNvSpPr txBox="1"/>
          <p:nvPr/>
        </p:nvSpPr>
        <p:spPr>
          <a:xfrm>
            <a:off x="4589703" y="503434"/>
            <a:ext cx="4288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Tentative date for topical meeting: 30 Aug, 14:00 </a:t>
            </a:r>
          </a:p>
        </p:txBody>
      </p:sp>
    </p:spTree>
    <p:extLst>
      <p:ext uri="{BB962C8B-B14F-4D97-AF65-F5344CB8AC3E}">
        <p14:creationId xmlns:p14="http://schemas.microsoft.com/office/powerpoint/2010/main" val="322667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GPUs and access to commercial cloud services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A8556C-8948-B840-803F-649CFF6AF1DC}"/>
              </a:ext>
            </a:extLst>
          </p:cNvPr>
          <p:cNvSpPr txBox="1"/>
          <p:nvPr/>
        </p:nvSpPr>
        <p:spPr>
          <a:xfrm>
            <a:off x="4544819" y="503434"/>
            <a:ext cx="4333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Tentative date for topical meeting: 28 June, 14:00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135BA1-46D7-E449-9CE6-5A4BFE2BE354}"/>
              </a:ext>
            </a:extLst>
          </p:cNvPr>
          <p:cNvSpPr txBox="1"/>
          <p:nvPr/>
        </p:nvSpPr>
        <p:spPr>
          <a:xfrm>
            <a:off x="229054" y="1039920"/>
            <a:ext cx="8728680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Several groups are </a:t>
            </a:r>
            <a:r>
              <a:rPr lang="en-US" sz="1700" b="1" dirty="0">
                <a:solidFill>
                  <a:srgbClr val="2B62AC"/>
                </a:solidFill>
              </a:rPr>
              <a:t>exploiting GPUs for computationally intensive tasks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Activities can be </a:t>
            </a:r>
            <a:r>
              <a:rPr lang="en-US" sz="1700" dirty="0" err="1">
                <a:solidFill>
                  <a:schemeClr val="tx2"/>
                </a:solidFill>
              </a:rPr>
              <a:t>devided</a:t>
            </a:r>
            <a:r>
              <a:rPr lang="en-US" sz="1700" dirty="0">
                <a:solidFill>
                  <a:schemeClr val="tx2"/>
                </a:solidFill>
              </a:rPr>
              <a:t> in </a:t>
            </a:r>
            <a:r>
              <a:rPr lang="en-US" sz="1700" b="1" dirty="0">
                <a:solidFill>
                  <a:srgbClr val="2B62AC"/>
                </a:solidFill>
              </a:rPr>
              <a:t>two main categories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</a:rPr>
              <a:t>"Large" simulations campaigns </a:t>
            </a:r>
            <a:r>
              <a:rPr lang="en-US" sz="1700" dirty="0">
                <a:solidFill>
                  <a:schemeClr val="tx2"/>
                </a:solidFill>
              </a:rPr>
              <a:t>using multiple GPUs through </a:t>
            </a:r>
            <a:br>
              <a:rPr lang="en-US" sz="1700" dirty="0">
                <a:solidFill>
                  <a:schemeClr val="tx2"/>
                </a:solidFill>
              </a:rPr>
            </a:br>
            <a:r>
              <a:rPr lang="en-US" sz="1700" dirty="0">
                <a:solidFill>
                  <a:schemeClr val="tx2"/>
                </a:solidFill>
              </a:rPr>
              <a:t>the </a:t>
            </a:r>
            <a:r>
              <a:rPr lang="en-US" sz="1700" dirty="0" err="1">
                <a:solidFill>
                  <a:schemeClr val="tx2"/>
                </a:solidFill>
              </a:rPr>
              <a:t>lxbatch</a:t>
            </a:r>
            <a:r>
              <a:rPr lang="en-US" sz="1700" dirty="0">
                <a:solidFill>
                  <a:schemeClr val="tx2"/>
                </a:solidFill>
              </a:rPr>
              <a:t> service (</a:t>
            </a:r>
            <a:r>
              <a:rPr lang="en-US" sz="1700" dirty="0" err="1">
                <a:solidFill>
                  <a:schemeClr val="tx2"/>
                </a:solidFill>
              </a:rPr>
              <a:t>HTCondor</a:t>
            </a:r>
            <a:r>
              <a:rPr lang="en-US" sz="17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</a:rPr>
              <a:t>Other activities </a:t>
            </a:r>
            <a:r>
              <a:rPr lang="en-US" sz="1700" dirty="0">
                <a:solidFill>
                  <a:schemeClr val="tx2"/>
                </a:solidFill>
              </a:rPr>
              <a:t>presently done with </a:t>
            </a:r>
            <a:r>
              <a:rPr lang="en-US" sz="1700" b="1" dirty="0">
                <a:solidFill>
                  <a:srgbClr val="2B62AC"/>
                </a:solidFill>
              </a:rPr>
              <a:t>"private" hardware</a:t>
            </a:r>
            <a:r>
              <a:rPr lang="en-US" sz="1700" dirty="0">
                <a:solidFill>
                  <a:schemeClr val="tx2"/>
                </a:solidFill>
              </a:rPr>
              <a:t> or</a:t>
            </a:r>
            <a:br>
              <a:rPr lang="en-US" sz="1700" dirty="0">
                <a:solidFill>
                  <a:schemeClr val="tx2"/>
                </a:solidFill>
              </a:rPr>
            </a:br>
            <a:r>
              <a:rPr lang="en-US" sz="1700" b="1" dirty="0">
                <a:solidFill>
                  <a:srgbClr val="2B62AC"/>
                </a:solidFill>
              </a:rPr>
              <a:t>commercial cloud services 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Code development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Simulations using commercial software supporting GPUs (e.g. PIC simulations in CST)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Machine learning (training of neural networks)</a:t>
            </a:r>
          </a:p>
          <a:p>
            <a:pPr lvl="1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several teams would like to move away from "privately managed" hardware </a:t>
            </a:r>
            <a:endParaRPr lang="en-US" sz="17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There is </a:t>
            </a:r>
            <a:r>
              <a:rPr lang="en-US" sz="1700" b="1" dirty="0">
                <a:solidFill>
                  <a:srgbClr val="2B62AC"/>
                </a:solidFill>
              </a:rPr>
              <a:t>interest in using GPUs in CD/CI </a:t>
            </a:r>
            <a:r>
              <a:rPr lang="en-US" sz="1700" dirty="0">
                <a:solidFill>
                  <a:schemeClr val="tx2"/>
                </a:solidFill>
              </a:rPr>
              <a:t>workflows on GitLab or GitHub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Users gave </a:t>
            </a:r>
            <a:r>
              <a:rPr lang="en-US" sz="1700" b="1" dirty="0">
                <a:solidFill>
                  <a:srgbClr val="2B62AC"/>
                </a:solidFill>
              </a:rPr>
              <a:t>positive feedback from "</a:t>
            </a:r>
            <a:r>
              <a:rPr lang="en-US" sz="1700" b="1" dirty="0" err="1">
                <a:solidFill>
                  <a:srgbClr val="2B62AC"/>
                </a:solidFill>
              </a:rPr>
              <a:t>CloudBank</a:t>
            </a:r>
            <a:r>
              <a:rPr lang="en-US" sz="1700" b="1" dirty="0">
                <a:solidFill>
                  <a:srgbClr val="2B62AC"/>
                </a:solidFill>
              </a:rPr>
              <a:t>" initiative </a:t>
            </a:r>
            <a:r>
              <a:rPr lang="en-US" sz="1700" dirty="0">
                <a:solidFill>
                  <a:schemeClr val="tx2"/>
                </a:solidFill>
              </a:rPr>
              <a:t>(access Google Cloud / AWS resources)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Access to a very large variety of hardware (including D-Wave quantum computers)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Forum meeting to discuss experience and needs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from different will take place on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28 June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Dedicated project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being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launched by the ATS-IT TC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to follow up on these needs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sz="1700" dirty="0"/>
          </a:p>
        </p:txBody>
      </p:sp>
      <p:pic>
        <p:nvPicPr>
          <p:cNvPr id="13" name="Picture 4" descr="NVIDIA Tesla V100 16GB TCSV100MPCIE-PB">
            <a:extLst>
              <a:ext uri="{FF2B5EF4-FFF2-40B4-BE49-F238E27FC236}">
                <a16:creationId xmlns:a16="http://schemas.microsoft.com/office/drawing/2014/main" id="{47900D92-6201-F845-961D-5E594E032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55282">
            <a:off x="6196569" y="754196"/>
            <a:ext cx="2808917" cy="280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68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63AB6-BD1D-D04D-A5D0-42246A68529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Storage (EOS, AFS, DFS, 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Ceph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, …)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57997C-010A-E44F-8582-EAA752173030}"/>
              </a:ext>
            </a:extLst>
          </p:cNvPr>
          <p:cNvSpPr txBox="1"/>
          <p:nvPr/>
        </p:nvSpPr>
        <p:spPr>
          <a:xfrm>
            <a:off x="1158769" y="637662"/>
            <a:ext cx="767059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Different </a:t>
            </a:r>
            <a:r>
              <a:rPr lang="en-US" sz="1700" b="1" dirty="0">
                <a:solidFill>
                  <a:srgbClr val="2B62AC"/>
                </a:solidFill>
              </a:rPr>
              <a:t>needs identified by the teams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</a:rPr>
              <a:t>Long-term storage </a:t>
            </a:r>
            <a:r>
              <a:rPr lang="en-US" sz="1700" dirty="0">
                <a:solidFill>
                  <a:schemeClr val="tx2"/>
                </a:solidFill>
              </a:rPr>
              <a:t>of large amounts of simulation data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Storage space </a:t>
            </a:r>
            <a:r>
              <a:rPr lang="en-US" sz="1700" b="1" dirty="0">
                <a:solidFill>
                  <a:srgbClr val="2B62AC"/>
                </a:solidFill>
              </a:rPr>
              <a:t>accessible rapidly on computing nodes or VMs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</a:rPr>
              <a:t>Shared filesystems </a:t>
            </a:r>
            <a:r>
              <a:rPr lang="en-US" sz="1700" dirty="0">
                <a:solidFill>
                  <a:schemeClr val="tx2"/>
                </a:solidFill>
              </a:rPr>
              <a:t>used for simulation I/O, interactive development, software compilation etc.</a:t>
            </a: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Several </a:t>
            </a:r>
            <a:r>
              <a:rPr lang="en-US" sz="1700" b="1" dirty="0">
                <a:solidFill>
                  <a:srgbClr val="2B62AC"/>
                </a:solidFill>
              </a:rPr>
              <a:t>solutions available from IT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AFS (extensively used in </a:t>
            </a:r>
            <a:r>
              <a:rPr lang="en-US" sz="1700" dirty="0" err="1">
                <a:solidFill>
                  <a:schemeClr val="tx2"/>
                </a:solidFill>
              </a:rPr>
              <a:t>lxplus</a:t>
            </a:r>
            <a:r>
              <a:rPr lang="en-US" sz="1700" dirty="0">
                <a:solidFill>
                  <a:schemeClr val="tx2"/>
                </a:solidFill>
              </a:rPr>
              <a:t>, </a:t>
            </a:r>
            <a:r>
              <a:rPr lang="en-US" sz="1700" dirty="0" err="1">
                <a:solidFill>
                  <a:schemeClr val="tx2"/>
                </a:solidFill>
              </a:rPr>
              <a:t>lxbatch</a:t>
            </a:r>
            <a:r>
              <a:rPr lang="en-US" sz="1700" dirty="0">
                <a:solidFill>
                  <a:schemeClr val="tx2"/>
                </a:solidFill>
              </a:rPr>
              <a:t>)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IT would like to retire it on the medium term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EOS (+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CernBox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)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DFS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Ceph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(on HPC cluster…)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CVMFS</a:t>
            </a:r>
            <a:endParaRPr lang="en-US" sz="17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Need to identify needs and specifications and make sure that they are </a:t>
            </a:r>
            <a:r>
              <a:rPr lang="en-US" sz="1700" b="1" dirty="0">
                <a:solidFill>
                  <a:schemeClr val="tx2"/>
                </a:solidFill>
              </a:rPr>
              <a:t>c</a:t>
            </a:r>
            <a:r>
              <a:rPr lang="en-US" sz="1700" b="1" dirty="0">
                <a:solidFill>
                  <a:srgbClr val="2B62AC"/>
                </a:solidFill>
              </a:rPr>
              <a:t>ompatible with medium/long term strategy from the IT storage team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763807B-4CA3-464E-B2C4-2817D55DBE9D}"/>
              </a:ext>
            </a:extLst>
          </p:cNvPr>
          <p:cNvGrpSpPr>
            <a:grpSpLocks noChangeAspect="1"/>
          </p:cNvGrpSpPr>
          <p:nvPr/>
        </p:nvGrpSpPr>
        <p:grpSpPr>
          <a:xfrm>
            <a:off x="1450910" y="5098299"/>
            <a:ext cx="6242181" cy="1779365"/>
            <a:chOff x="302688" y="4159798"/>
            <a:chExt cx="8492406" cy="2420803"/>
          </a:xfrm>
        </p:grpSpPr>
        <p:pic>
          <p:nvPicPr>
            <p:cNvPr id="9" name="Picture 2" descr="OpenAFS">
              <a:extLst>
                <a:ext uri="{FF2B5EF4-FFF2-40B4-BE49-F238E27FC236}">
                  <a16:creationId xmlns:a16="http://schemas.microsoft.com/office/drawing/2014/main" id="{8D8D7F60-BB86-364B-850B-31F45EF124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688" y="4634088"/>
              <a:ext cx="2131888" cy="1480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eph.com/wp-content/uploads/2016/07/Ceph_Logo_S...">
              <a:extLst>
                <a:ext uri="{FF2B5EF4-FFF2-40B4-BE49-F238E27FC236}">
                  <a16:creationId xmlns:a16="http://schemas.microsoft.com/office/drawing/2014/main" id="{75D0BE00-C933-7948-A41C-9814E94A81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1227" y="4159798"/>
              <a:ext cx="1946168" cy="2420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6" descr="EOS Open Storage">
              <a:extLst>
                <a:ext uri="{FF2B5EF4-FFF2-40B4-BE49-F238E27FC236}">
                  <a16:creationId xmlns:a16="http://schemas.microsoft.com/office/drawing/2014/main" id="{7B4F370A-4C71-8C42-BDED-526BF1C76A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1476" y="4820107"/>
              <a:ext cx="3133618" cy="1377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93580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63AB6-BD1D-D04D-A5D0-42246A68529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Usage of batch service and HPC clusters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57997C-010A-E44F-8582-EAA752173030}"/>
              </a:ext>
            </a:extLst>
          </p:cNvPr>
          <p:cNvSpPr txBox="1"/>
          <p:nvPr/>
        </p:nvSpPr>
        <p:spPr>
          <a:xfrm>
            <a:off x="195208" y="1109610"/>
            <a:ext cx="8455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D7F277-9C75-1D41-B5F9-38CA881E26A9}"/>
              </a:ext>
            </a:extLst>
          </p:cNvPr>
          <p:cNvSpPr txBox="1"/>
          <p:nvPr/>
        </p:nvSpPr>
        <p:spPr>
          <a:xfrm>
            <a:off x="1151751" y="708329"/>
            <a:ext cx="7865249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</a:t>
            </a:r>
            <a:r>
              <a:rPr lang="en-US" sz="1700" b="1" dirty="0">
                <a:solidFill>
                  <a:srgbClr val="2B62AC"/>
                </a:solidFill>
              </a:rPr>
              <a:t>batch service (</a:t>
            </a:r>
            <a:r>
              <a:rPr lang="en-US" sz="1700" b="1" dirty="0" err="1">
                <a:solidFill>
                  <a:srgbClr val="2B62AC"/>
                </a:solidFill>
              </a:rPr>
              <a:t>HTCondor</a:t>
            </a:r>
            <a:r>
              <a:rPr lang="en-US" sz="1700" b="1" dirty="0">
                <a:solidFill>
                  <a:srgbClr val="2B62AC"/>
                </a:solidFill>
              </a:rPr>
              <a:t>) and the HPC cluster service </a:t>
            </a:r>
            <a:r>
              <a:rPr lang="en-US" sz="1700" dirty="0">
                <a:solidFill>
                  <a:schemeClr val="tx2"/>
                </a:solidFill>
              </a:rPr>
              <a:t>provided by IT are exploited by several teams working on large simulation campaigns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We plan to hold a meeting to discuss </a:t>
            </a:r>
            <a:r>
              <a:rPr lang="en-US" sz="1700" b="1" dirty="0">
                <a:solidFill>
                  <a:srgbClr val="2B62AC"/>
                </a:solidFill>
              </a:rPr>
              <a:t>experience</a:t>
            </a:r>
            <a:r>
              <a:rPr lang="en-US" sz="1700" dirty="0">
                <a:solidFill>
                  <a:schemeClr val="tx2"/>
                </a:solidFill>
              </a:rPr>
              <a:t> from the different teams and collect </a:t>
            </a:r>
            <a:r>
              <a:rPr lang="en-US" sz="1700" b="1" dirty="0">
                <a:solidFill>
                  <a:srgbClr val="2B62AC"/>
                </a:solidFill>
              </a:rPr>
              <a:t>needs/wishes for improvement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Some </a:t>
            </a:r>
            <a:r>
              <a:rPr lang="en-US" sz="1700" b="1" dirty="0">
                <a:solidFill>
                  <a:srgbClr val="2B62AC"/>
                </a:solidFill>
              </a:rPr>
              <a:t>points</a:t>
            </a:r>
            <a:r>
              <a:rPr lang="en-US" sz="1700" dirty="0">
                <a:solidFill>
                  <a:schemeClr val="tx2"/>
                </a:solidFill>
              </a:rPr>
              <a:t> that were raised by the </a:t>
            </a:r>
            <a:r>
              <a:rPr lang="en-US" sz="1700" b="1" dirty="0">
                <a:solidFill>
                  <a:srgbClr val="2B62AC"/>
                </a:solidFill>
              </a:rPr>
              <a:t>groups' link persons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Need for better integration with EOS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Priority management across ATS needs to be rationalized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Ease learning curve for newcomers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Interest to extend </a:t>
            </a:r>
            <a:r>
              <a:rPr lang="en-US" sz="1700" dirty="0" err="1">
                <a:solidFill>
                  <a:schemeClr val="tx2"/>
                </a:solidFill>
              </a:rPr>
              <a:t>HTCondor</a:t>
            </a:r>
            <a:r>
              <a:rPr lang="en-US" sz="1700" dirty="0">
                <a:solidFill>
                  <a:schemeClr val="tx2"/>
                </a:solidFill>
              </a:rPr>
              <a:t> and HPC usage to a wider range of applications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EF647A-1428-904B-934B-5ED0D784C4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553" y="3942075"/>
            <a:ext cx="3984333" cy="265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84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63AB6-BD1D-D04D-A5D0-42246A68529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Integration of accelerator modeling tools and databases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57997C-010A-E44F-8582-EAA752173030}"/>
              </a:ext>
            </a:extLst>
          </p:cNvPr>
          <p:cNvSpPr txBox="1"/>
          <p:nvPr/>
        </p:nvSpPr>
        <p:spPr>
          <a:xfrm>
            <a:off x="267126" y="1058240"/>
            <a:ext cx="7459040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Several simulations and analysis activities rely on manipulation and combination of input/output form </a:t>
            </a:r>
            <a:r>
              <a:rPr lang="en-US" sz="1700" b="1" dirty="0">
                <a:solidFill>
                  <a:srgbClr val="2B62AC"/>
                </a:solidFill>
              </a:rPr>
              <a:t>different software and and databases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Layout database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Drawing database (CDD)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Alignment data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Magnet models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Vacuum layout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Interaction of different simulation software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MAD-X, Sixtrack, Xsuite, FLUKA, </a:t>
            </a:r>
            <a:r>
              <a:rPr lang="en-US" sz="1700" dirty="0" err="1">
                <a:solidFill>
                  <a:schemeClr val="tx2"/>
                </a:solidFill>
              </a:rPr>
              <a:t>Geant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3D models used for integration studies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Combination of different models and tools </a:t>
            </a:r>
            <a:r>
              <a:rPr lang="en-US" sz="1700" b="1" dirty="0">
                <a:solidFill>
                  <a:srgbClr val="2B62AC"/>
                </a:solidFill>
              </a:rPr>
              <a:t>is often a manual process, which is error prone and difficult to automatize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We can devote a meeting to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discuss experience and wishes from the different teams</a:t>
            </a:r>
            <a:r>
              <a:rPr lang="en-US" sz="1700" dirty="0">
                <a:solidFill>
                  <a:srgbClr val="2B62AC"/>
                </a:solidFill>
                <a:sym typeface="Wingdings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with the goal of identifying possible synergies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Synergy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Engineering to Alignment (E2A)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team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CH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70DCB4-3256-F849-B694-D6440F0A3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820" y="1731982"/>
            <a:ext cx="5738452" cy="143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73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63AB6-BD1D-D04D-A5D0-42246A68529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Some more topics that came up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57997C-010A-E44F-8582-EAA752173030}"/>
              </a:ext>
            </a:extLst>
          </p:cNvPr>
          <p:cNvSpPr txBox="1"/>
          <p:nvPr/>
        </p:nvSpPr>
        <p:spPr>
          <a:xfrm>
            <a:off x="729464" y="1284270"/>
            <a:ext cx="756178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B62AC"/>
                </a:solidFill>
              </a:rPr>
              <a:t>License</a:t>
            </a:r>
            <a:r>
              <a:rPr lang="en-CH" sz="1700" dirty="0">
                <a:solidFill>
                  <a:schemeClr val="tx2"/>
                </a:solidFill>
              </a:rPr>
              <a:t> management for commertial software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Managed by IT and/or by individual teams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Guidelines for </a:t>
            </a:r>
            <a:r>
              <a:rPr lang="en-CH" sz="1700" b="1" dirty="0">
                <a:solidFill>
                  <a:srgbClr val="2B62AC"/>
                </a:solidFill>
              </a:rPr>
              <a:t>licensing open-source software</a:t>
            </a:r>
            <a:r>
              <a:rPr lang="en-CH" sz="1700" dirty="0">
                <a:solidFill>
                  <a:schemeClr val="tx2"/>
                </a:solidFill>
              </a:rPr>
              <a:t> developed at CERN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Experience with </a:t>
            </a:r>
            <a:r>
              <a:rPr lang="en-CH" sz="1700" b="1" dirty="0">
                <a:solidFill>
                  <a:srgbClr val="2B62AC"/>
                </a:solidFill>
              </a:rPr>
              <a:t>python development and usage </a:t>
            </a:r>
            <a:r>
              <a:rPr lang="en-CH" sz="1700" dirty="0">
                <a:solidFill>
                  <a:schemeClr val="tx2"/>
                </a:solidFill>
              </a:rPr>
              <a:t>(joint meetings with acc-py community)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Experience with </a:t>
            </a:r>
            <a:r>
              <a:rPr lang="en-CH" sz="1700" b="1" dirty="0">
                <a:solidFill>
                  <a:srgbClr val="2B62AC"/>
                </a:solidFill>
              </a:rPr>
              <a:t>commercial software usage </a:t>
            </a:r>
            <a:r>
              <a:rPr lang="en-CH" sz="1700" dirty="0">
                <a:solidFill>
                  <a:schemeClr val="tx2"/>
                </a:solidFill>
              </a:rPr>
              <a:t>(e.g. CST, ANSYS)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B62AC"/>
                </a:solidFill>
              </a:rPr>
              <a:t>Training and seminars</a:t>
            </a:r>
            <a:r>
              <a:rPr lang="en-CH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Share experience/plans/issues/needs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B62AC"/>
                </a:solidFill>
              </a:rPr>
              <a:t>Synergies in software development </a:t>
            </a:r>
            <a:r>
              <a:rPr lang="en-CH" sz="1700" dirty="0">
                <a:solidFill>
                  <a:schemeClr val="tx2"/>
                </a:solidFill>
              </a:rPr>
              <a:t>(identification of possible common development projects)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Foster adoption of similar solutions and standards to profit from others' experience and ease interface among software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0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63AB6-BD1D-D04D-A5D0-42246A68529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Summary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57997C-010A-E44F-8582-EAA752173030}"/>
              </a:ext>
            </a:extLst>
          </p:cNvPr>
          <p:cNvSpPr txBox="1"/>
          <p:nvPr/>
        </p:nvSpPr>
        <p:spPr>
          <a:xfrm>
            <a:off x="449765" y="1295028"/>
            <a:ext cx="814559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Based on discussions with the groups link persons we </a:t>
            </a:r>
            <a:r>
              <a:rPr lang="en-CH" b="1" dirty="0">
                <a:solidFill>
                  <a:srgbClr val="2B62AC"/>
                </a:solidFill>
              </a:rPr>
              <a:t>identified a first set of topics </a:t>
            </a:r>
            <a:r>
              <a:rPr lang="en-CH" dirty="0">
                <a:solidFill>
                  <a:schemeClr val="tx2"/>
                </a:solidFill>
              </a:rPr>
              <a:t>to be addressed in upcoming meetings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Access to GPUs and commercial cloud services (meeting foreseen for 28 June)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</a:rPr>
              <a:t>Servers, workstations and VMs (meeting foreseen for 30 August)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</a:rPr>
              <a:t>Data storage services - EOS, AFS, DFS, </a:t>
            </a:r>
            <a:r>
              <a:rPr lang="en-GB" dirty="0" err="1">
                <a:solidFill>
                  <a:schemeClr val="tx2"/>
                </a:solidFill>
              </a:rPr>
              <a:t>Ceph</a:t>
            </a:r>
            <a:r>
              <a:rPr lang="en-GB" dirty="0">
                <a:solidFill>
                  <a:schemeClr val="tx2"/>
                </a:solidFill>
              </a:rPr>
              <a:t>, …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err="1">
                <a:solidFill>
                  <a:schemeClr val="tx2"/>
                </a:solidFill>
              </a:rPr>
              <a:t>HTCondor</a:t>
            </a:r>
            <a:r>
              <a:rPr lang="en-GB" dirty="0">
                <a:solidFill>
                  <a:schemeClr val="tx2"/>
                </a:solidFill>
              </a:rPr>
              <a:t> and HPC clusters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</a:rPr>
              <a:t>Integration of accelerator modelling tools and databases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GB" b="1" dirty="0">
                <a:solidFill>
                  <a:srgbClr val="2B62AC"/>
                </a:solidFill>
              </a:rPr>
              <a:t>Please don't hesitate to: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B62AC"/>
                </a:solidFill>
              </a:rPr>
              <a:t>Propose contributions from your teams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B62AC"/>
                </a:solidFill>
              </a:rPr>
              <a:t>Proposed further topics to be discussed</a:t>
            </a:r>
            <a:endParaRPr lang="en-CH" b="1" dirty="0">
              <a:solidFill>
                <a:srgbClr val="2B62AC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CF7DB1-7ACA-8D46-8857-2AD3E5518D25}"/>
              </a:ext>
            </a:extLst>
          </p:cNvPr>
          <p:cNvSpPr txBox="1"/>
          <p:nvPr/>
        </p:nvSpPr>
        <p:spPr>
          <a:xfrm>
            <a:off x="762000" y="569258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675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3531</TotalTime>
  <Words>1035</Words>
  <Application>Microsoft Macintosh PowerPoint</Application>
  <PresentationFormat>On-screen Show (4:3)</PresentationFormat>
  <Paragraphs>122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62</cp:revision>
  <dcterms:created xsi:type="dcterms:W3CDTF">2022-04-05T08:33:49Z</dcterms:created>
  <dcterms:modified xsi:type="dcterms:W3CDTF">2022-06-07T11:45:30Z</dcterms:modified>
</cp:coreProperties>
</file>