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26"/>
  </p:notesMasterIdLst>
  <p:sldIdLst>
    <p:sldId id="316" r:id="rId5"/>
    <p:sldId id="2239" r:id="rId6"/>
    <p:sldId id="2238" r:id="rId7"/>
    <p:sldId id="2241" r:id="rId8"/>
    <p:sldId id="2242" r:id="rId9"/>
    <p:sldId id="3948" r:id="rId10"/>
    <p:sldId id="2243" r:id="rId11"/>
    <p:sldId id="3943" r:id="rId12"/>
    <p:sldId id="3761" r:id="rId13"/>
    <p:sldId id="3676" r:id="rId14"/>
    <p:sldId id="2240" r:id="rId15"/>
    <p:sldId id="3760" r:id="rId16"/>
    <p:sldId id="3687" r:id="rId17"/>
    <p:sldId id="3794" r:id="rId18"/>
    <p:sldId id="3944" r:id="rId19"/>
    <p:sldId id="3776" r:id="rId20"/>
    <p:sldId id="323" r:id="rId21"/>
    <p:sldId id="3945" r:id="rId22"/>
    <p:sldId id="3949" r:id="rId23"/>
    <p:sldId id="3946" r:id="rId24"/>
    <p:sldId id="3947" r:id="rId25"/>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519D"/>
    <a:srgbClr val="24407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3" autoAdjust="0"/>
    <p:restoredTop sz="94646"/>
  </p:normalViewPr>
  <p:slideViewPr>
    <p:cSldViewPr snapToGrid="0" snapToObjects="1">
      <p:cViewPr varScale="1">
        <p:scale>
          <a:sx n="69" d="100"/>
          <a:sy n="69" d="100"/>
        </p:scale>
        <p:origin x="118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Feuil1!$C$1</c:f>
              <c:strCache>
                <c:ptCount val="1"/>
                <c:pt idx="0">
                  <c:v>B (T)</c:v>
                </c:pt>
              </c:strCache>
            </c:strRef>
          </c:tx>
          <c:spPr>
            <a:ln w="19050" cap="rnd">
              <a:solidFill>
                <a:srgbClr val="C00000"/>
              </a:solidFill>
              <a:round/>
            </a:ln>
            <a:effectLst/>
          </c:spPr>
          <c:marker>
            <c:symbol val="none"/>
          </c:marker>
          <c:xVal>
            <c:numRef>
              <c:f>Feuil1!$B$2:$B$1002</c:f>
              <c:numCache>
                <c:formatCode>General</c:formatCode>
                <c:ptCount val="1001"/>
                <c:pt idx="0">
                  <c:v>-1000</c:v>
                </c:pt>
                <c:pt idx="1">
                  <c:v>-998</c:v>
                </c:pt>
                <c:pt idx="2">
                  <c:v>-996</c:v>
                </c:pt>
                <c:pt idx="3">
                  <c:v>-994</c:v>
                </c:pt>
                <c:pt idx="4">
                  <c:v>-992</c:v>
                </c:pt>
                <c:pt idx="5">
                  <c:v>-990</c:v>
                </c:pt>
                <c:pt idx="6">
                  <c:v>-988</c:v>
                </c:pt>
                <c:pt idx="7">
                  <c:v>-986</c:v>
                </c:pt>
                <c:pt idx="8">
                  <c:v>-984</c:v>
                </c:pt>
                <c:pt idx="9">
                  <c:v>-982</c:v>
                </c:pt>
                <c:pt idx="10">
                  <c:v>-980</c:v>
                </c:pt>
                <c:pt idx="11">
                  <c:v>-978</c:v>
                </c:pt>
                <c:pt idx="12">
                  <c:v>-976</c:v>
                </c:pt>
                <c:pt idx="13">
                  <c:v>-974</c:v>
                </c:pt>
                <c:pt idx="14">
                  <c:v>-972</c:v>
                </c:pt>
                <c:pt idx="15">
                  <c:v>-970</c:v>
                </c:pt>
                <c:pt idx="16">
                  <c:v>-968</c:v>
                </c:pt>
                <c:pt idx="17">
                  <c:v>-966</c:v>
                </c:pt>
                <c:pt idx="18">
                  <c:v>-964</c:v>
                </c:pt>
                <c:pt idx="19">
                  <c:v>-962</c:v>
                </c:pt>
                <c:pt idx="20">
                  <c:v>-960</c:v>
                </c:pt>
                <c:pt idx="21">
                  <c:v>-958</c:v>
                </c:pt>
                <c:pt idx="22">
                  <c:v>-956</c:v>
                </c:pt>
                <c:pt idx="23">
                  <c:v>-954</c:v>
                </c:pt>
                <c:pt idx="24">
                  <c:v>-952</c:v>
                </c:pt>
                <c:pt idx="25">
                  <c:v>-950</c:v>
                </c:pt>
                <c:pt idx="26">
                  <c:v>-948</c:v>
                </c:pt>
                <c:pt idx="27">
                  <c:v>-946</c:v>
                </c:pt>
                <c:pt idx="28">
                  <c:v>-944</c:v>
                </c:pt>
                <c:pt idx="29">
                  <c:v>-942</c:v>
                </c:pt>
                <c:pt idx="30">
                  <c:v>-940</c:v>
                </c:pt>
                <c:pt idx="31">
                  <c:v>-938</c:v>
                </c:pt>
                <c:pt idx="32">
                  <c:v>-936</c:v>
                </c:pt>
                <c:pt idx="33">
                  <c:v>-934</c:v>
                </c:pt>
                <c:pt idx="34">
                  <c:v>-932</c:v>
                </c:pt>
                <c:pt idx="35">
                  <c:v>-930</c:v>
                </c:pt>
                <c:pt idx="36">
                  <c:v>-928</c:v>
                </c:pt>
                <c:pt idx="37">
                  <c:v>-926</c:v>
                </c:pt>
                <c:pt idx="38">
                  <c:v>-924</c:v>
                </c:pt>
                <c:pt idx="39">
                  <c:v>-922</c:v>
                </c:pt>
                <c:pt idx="40">
                  <c:v>-920</c:v>
                </c:pt>
                <c:pt idx="41">
                  <c:v>-918</c:v>
                </c:pt>
                <c:pt idx="42">
                  <c:v>-916</c:v>
                </c:pt>
                <c:pt idx="43">
                  <c:v>-914</c:v>
                </c:pt>
                <c:pt idx="44">
                  <c:v>-912</c:v>
                </c:pt>
                <c:pt idx="45">
                  <c:v>-910</c:v>
                </c:pt>
                <c:pt idx="46">
                  <c:v>-908</c:v>
                </c:pt>
                <c:pt idx="47">
                  <c:v>-906</c:v>
                </c:pt>
                <c:pt idx="48">
                  <c:v>-904</c:v>
                </c:pt>
                <c:pt idx="49">
                  <c:v>-902</c:v>
                </c:pt>
                <c:pt idx="50">
                  <c:v>-900</c:v>
                </c:pt>
                <c:pt idx="51">
                  <c:v>-898</c:v>
                </c:pt>
                <c:pt idx="52">
                  <c:v>-896</c:v>
                </c:pt>
                <c:pt idx="53">
                  <c:v>-894</c:v>
                </c:pt>
                <c:pt idx="54">
                  <c:v>-892</c:v>
                </c:pt>
                <c:pt idx="55">
                  <c:v>-890</c:v>
                </c:pt>
                <c:pt idx="56">
                  <c:v>-888</c:v>
                </c:pt>
                <c:pt idx="57">
                  <c:v>-886</c:v>
                </c:pt>
                <c:pt idx="58">
                  <c:v>-884</c:v>
                </c:pt>
                <c:pt idx="59">
                  <c:v>-882</c:v>
                </c:pt>
                <c:pt idx="60">
                  <c:v>-880</c:v>
                </c:pt>
                <c:pt idx="61">
                  <c:v>-878</c:v>
                </c:pt>
                <c:pt idx="62">
                  <c:v>-876</c:v>
                </c:pt>
                <c:pt idx="63">
                  <c:v>-874</c:v>
                </c:pt>
                <c:pt idx="64">
                  <c:v>-872</c:v>
                </c:pt>
                <c:pt idx="65">
                  <c:v>-870</c:v>
                </c:pt>
                <c:pt idx="66">
                  <c:v>-868</c:v>
                </c:pt>
                <c:pt idx="67">
                  <c:v>-866</c:v>
                </c:pt>
                <c:pt idx="68">
                  <c:v>-864</c:v>
                </c:pt>
                <c:pt idx="69">
                  <c:v>-862</c:v>
                </c:pt>
                <c:pt idx="70">
                  <c:v>-860</c:v>
                </c:pt>
                <c:pt idx="71">
                  <c:v>-858</c:v>
                </c:pt>
                <c:pt idx="72">
                  <c:v>-856</c:v>
                </c:pt>
                <c:pt idx="73">
                  <c:v>-854</c:v>
                </c:pt>
                <c:pt idx="74">
                  <c:v>-852</c:v>
                </c:pt>
                <c:pt idx="75">
                  <c:v>-850</c:v>
                </c:pt>
                <c:pt idx="76">
                  <c:v>-848</c:v>
                </c:pt>
                <c:pt idx="77">
                  <c:v>-846</c:v>
                </c:pt>
                <c:pt idx="78">
                  <c:v>-844</c:v>
                </c:pt>
                <c:pt idx="79">
                  <c:v>-842</c:v>
                </c:pt>
                <c:pt idx="80">
                  <c:v>-840</c:v>
                </c:pt>
                <c:pt idx="81">
                  <c:v>-838</c:v>
                </c:pt>
                <c:pt idx="82">
                  <c:v>-836</c:v>
                </c:pt>
                <c:pt idx="83">
                  <c:v>-834</c:v>
                </c:pt>
                <c:pt idx="84">
                  <c:v>-832</c:v>
                </c:pt>
                <c:pt idx="85">
                  <c:v>-830</c:v>
                </c:pt>
                <c:pt idx="86">
                  <c:v>-828</c:v>
                </c:pt>
                <c:pt idx="87">
                  <c:v>-826</c:v>
                </c:pt>
                <c:pt idx="88">
                  <c:v>-824</c:v>
                </c:pt>
                <c:pt idx="89">
                  <c:v>-822</c:v>
                </c:pt>
                <c:pt idx="90">
                  <c:v>-820</c:v>
                </c:pt>
                <c:pt idx="91">
                  <c:v>-818</c:v>
                </c:pt>
                <c:pt idx="92">
                  <c:v>-816</c:v>
                </c:pt>
                <c:pt idx="93">
                  <c:v>-814</c:v>
                </c:pt>
                <c:pt idx="94">
                  <c:v>-812</c:v>
                </c:pt>
                <c:pt idx="95">
                  <c:v>-810</c:v>
                </c:pt>
                <c:pt idx="96">
                  <c:v>-808</c:v>
                </c:pt>
                <c:pt idx="97">
                  <c:v>-806</c:v>
                </c:pt>
                <c:pt idx="98">
                  <c:v>-804</c:v>
                </c:pt>
                <c:pt idx="99">
                  <c:v>-802</c:v>
                </c:pt>
                <c:pt idx="100">
                  <c:v>-800</c:v>
                </c:pt>
                <c:pt idx="101">
                  <c:v>-798</c:v>
                </c:pt>
                <c:pt idx="102">
                  <c:v>-796</c:v>
                </c:pt>
                <c:pt idx="103">
                  <c:v>-794</c:v>
                </c:pt>
                <c:pt idx="104">
                  <c:v>-792</c:v>
                </c:pt>
                <c:pt idx="105">
                  <c:v>-790</c:v>
                </c:pt>
                <c:pt idx="106">
                  <c:v>-788</c:v>
                </c:pt>
                <c:pt idx="107">
                  <c:v>-786</c:v>
                </c:pt>
                <c:pt idx="108">
                  <c:v>-784</c:v>
                </c:pt>
                <c:pt idx="109">
                  <c:v>-782</c:v>
                </c:pt>
                <c:pt idx="110">
                  <c:v>-780</c:v>
                </c:pt>
                <c:pt idx="111">
                  <c:v>-778</c:v>
                </c:pt>
                <c:pt idx="112">
                  <c:v>-776</c:v>
                </c:pt>
                <c:pt idx="113">
                  <c:v>-774</c:v>
                </c:pt>
                <c:pt idx="114">
                  <c:v>-772</c:v>
                </c:pt>
                <c:pt idx="115">
                  <c:v>-770</c:v>
                </c:pt>
                <c:pt idx="116">
                  <c:v>-768</c:v>
                </c:pt>
                <c:pt idx="117">
                  <c:v>-766</c:v>
                </c:pt>
                <c:pt idx="118">
                  <c:v>-764</c:v>
                </c:pt>
                <c:pt idx="119">
                  <c:v>-762</c:v>
                </c:pt>
                <c:pt idx="120">
                  <c:v>-760</c:v>
                </c:pt>
                <c:pt idx="121">
                  <c:v>-758</c:v>
                </c:pt>
                <c:pt idx="122">
                  <c:v>-756</c:v>
                </c:pt>
                <c:pt idx="123">
                  <c:v>-754</c:v>
                </c:pt>
                <c:pt idx="124">
                  <c:v>-752</c:v>
                </c:pt>
                <c:pt idx="125">
                  <c:v>-750</c:v>
                </c:pt>
                <c:pt idx="126">
                  <c:v>-748</c:v>
                </c:pt>
                <c:pt idx="127">
                  <c:v>-746</c:v>
                </c:pt>
                <c:pt idx="128">
                  <c:v>-744</c:v>
                </c:pt>
                <c:pt idx="129">
                  <c:v>-742</c:v>
                </c:pt>
                <c:pt idx="130">
                  <c:v>-740</c:v>
                </c:pt>
                <c:pt idx="131">
                  <c:v>-738</c:v>
                </c:pt>
                <c:pt idx="132">
                  <c:v>-736</c:v>
                </c:pt>
                <c:pt idx="133">
                  <c:v>-734</c:v>
                </c:pt>
                <c:pt idx="134">
                  <c:v>-732</c:v>
                </c:pt>
                <c:pt idx="135">
                  <c:v>-730</c:v>
                </c:pt>
                <c:pt idx="136">
                  <c:v>-728</c:v>
                </c:pt>
                <c:pt idx="137">
                  <c:v>-726</c:v>
                </c:pt>
                <c:pt idx="138">
                  <c:v>-724</c:v>
                </c:pt>
                <c:pt idx="139">
                  <c:v>-722</c:v>
                </c:pt>
                <c:pt idx="140">
                  <c:v>-720</c:v>
                </c:pt>
                <c:pt idx="141">
                  <c:v>-718</c:v>
                </c:pt>
                <c:pt idx="142">
                  <c:v>-716</c:v>
                </c:pt>
                <c:pt idx="143">
                  <c:v>-714</c:v>
                </c:pt>
                <c:pt idx="144">
                  <c:v>-712</c:v>
                </c:pt>
                <c:pt idx="145">
                  <c:v>-710</c:v>
                </c:pt>
                <c:pt idx="146">
                  <c:v>-708</c:v>
                </c:pt>
                <c:pt idx="147">
                  <c:v>-706</c:v>
                </c:pt>
                <c:pt idx="148">
                  <c:v>-704</c:v>
                </c:pt>
                <c:pt idx="149">
                  <c:v>-702</c:v>
                </c:pt>
                <c:pt idx="150">
                  <c:v>-700</c:v>
                </c:pt>
                <c:pt idx="151">
                  <c:v>-698</c:v>
                </c:pt>
                <c:pt idx="152">
                  <c:v>-696</c:v>
                </c:pt>
                <c:pt idx="153">
                  <c:v>-694</c:v>
                </c:pt>
                <c:pt idx="154">
                  <c:v>-692</c:v>
                </c:pt>
                <c:pt idx="155">
                  <c:v>-690</c:v>
                </c:pt>
                <c:pt idx="156">
                  <c:v>-688</c:v>
                </c:pt>
                <c:pt idx="157">
                  <c:v>-686</c:v>
                </c:pt>
                <c:pt idx="158">
                  <c:v>-684</c:v>
                </c:pt>
                <c:pt idx="159">
                  <c:v>-682</c:v>
                </c:pt>
                <c:pt idx="160">
                  <c:v>-680</c:v>
                </c:pt>
                <c:pt idx="161">
                  <c:v>-678</c:v>
                </c:pt>
                <c:pt idx="162">
                  <c:v>-676</c:v>
                </c:pt>
                <c:pt idx="163">
                  <c:v>-674</c:v>
                </c:pt>
                <c:pt idx="164">
                  <c:v>-672</c:v>
                </c:pt>
                <c:pt idx="165">
                  <c:v>-670</c:v>
                </c:pt>
                <c:pt idx="166">
                  <c:v>-668</c:v>
                </c:pt>
                <c:pt idx="167">
                  <c:v>-666</c:v>
                </c:pt>
                <c:pt idx="168">
                  <c:v>-664</c:v>
                </c:pt>
                <c:pt idx="169">
                  <c:v>-662</c:v>
                </c:pt>
                <c:pt idx="170">
                  <c:v>-660</c:v>
                </c:pt>
                <c:pt idx="171">
                  <c:v>-658</c:v>
                </c:pt>
                <c:pt idx="172">
                  <c:v>-656</c:v>
                </c:pt>
                <c:pt idx="173">
                  <c:v>-654</c:v>
                </c:pt>
                <c:pt idx="174">
                  <c:v>-652</c:v>
                </c:pt>
                <c:pt idx="175">
                  <c:v>-650</c:v>
                </c:pt>
                <c:pt idx="176">
                  <c:v>-648</c:v>
                </c:pt>
                <c:pt idx="177">
                  <c:v>-646</c:v>
                </c:pt>
                <c:pt idx="178">
                  <c:v>-644</c:v>
                </c:pt>
                <c:pt idx="179">
                  <c:v>-642</c:v>
                </c:pt>
                <c:pt idx="180">
                  <c:v>-640</c:v>
                </c:pt>
                <c:pt idx="181">
                  <c:v>-638</c:v>
                </c:pt>
                <c:pt idx="182">
                  <c:v>-636</c:v>
                </c:pt>
                <c:pt idx="183">
                  <c:v>-634</c:v>
                </c:pt>
                <c:pt idx="184">
                  <c:v>-632</c:v>
                </c:pt>
                <c:pt idx="185">
                  <c:v>-630</c:v>
                </c:pt>
                <c:pt idx="186">
                  <c:v>-628</c:v>
                </c:pt>
                <c:pt idx="187">
                  <c:v>-626</c:v>
                </c:pt>
                <c:pt idx="188">
                  <c:v>-624</c:v>
                </c:pt>
                <c:pt idx="189">
                  <c:v>-622</c:v>
                </c:pt>
                <c:pt idx="190">
                  <c:v>-620</c:v>
                </c:pt>
                <c:pt idx="191">
                  <c:v>-618</c:v>
                </c:pt>
                <c:pt idx="192">
                  <c:v>-616</c:v>
                </c:pt>
                <c:pt idx="193">
                  <c:v>-614</c:v>
                </c:pt>
                <c:pt idx="194">
                  <c:v>-612</c:v>
                </c:pt>
                <c:pt idx="195">
                  <c:v>-610</c:v>
                </c:pt>
                <c:pt idx="196">
                  <c:v>-608</c:v>
                </c:pt>
                <c:pt idx="197">
                  <c:v>-606</c:v>
                </c:pt>
                <c:pt idx="198">
                  <c:v>-604</c:v>
                </c:pt>
                <c:pt idx="199">
                  <c:v>-602</c:v>
                </c:pt>
                <c:pt idx="200">
                  <c:v>-600</c:v>
                </c:pt>
                <c:pt idx="201">
                  <c:v>-598</c:v>
                </c:pt>
                <c:pt idx="202">
                  <c:v>-596</c:v>
                </c:pt>
                <c:pt idx="203">
                  <c:v>-594</c:v>
                </c:pt>
                <c:pt idx="204">
                  <c:v>-592</c:v>
                </c:pt>
                <c:pt idx="205">
                  <c:v>-590</c:v>
                </c:pt>
                <c:pt idx="206">
                  <c:v>-588</c:v>
                </c:pt>
                <c:pt idx="207">
                  <c:v>-586</c:v>
                </c:pt>
                <c:pt idx="208">
                  <c:v>-584</c:v>
                </c:pt>
                <c:pt idx="209">
                  <c:v>-582</c:v>
                </c:pt>
                <c:pt idx="210">
                  <c:v>-580</c:v>
                </c:pt>
                <c:pt idx="211">
                  <c:v>-578</c:v>
                </c:pt>
                <c:pt idx="212">
                  <c:v>-576</c:v>
                </c:pt>
                <c:pt idx="213">
                  <c:v>-574</c:v>
                </c:pt>
                <c:pt idx="214">
                  <c:v>-572</c:v>
                </c:pt>
                <c:pt idx="215">
                  <c:v>-570</c:v>
                </c:pt>
                <c:pt idx="216">
                  <c:v>-568</c:v>
                </c:pt>
                <c:pt idx="217">
                  <c:v>-566</c:v>
                </c:pt>
                <c:pt idx="218">
                  <c:v>-564</c:v>
                </c:pt>
                <c:pt idx="219">
                  <c:v>-562</c:v>
                </c:pt>
                <c:pt idx="220">
                  <c:v>-560</c:v>
                </c:pt>
                <c:pt idx="221">
                  <c:v>-558</c:v>
                </c:pt>
                <c:pt idx="222">
                  <c:v>-556</c:v>
                </c:pt>
                <c:pt idx="223">
                  <c:v>-554</c:v>
                </c:pt>
                <c:pt idx="224">
                  <c:v>-552</c:v>
                </c:pt>
                <c:pt idx="225">
                  <c:v>-550</c:v>
                </c:pt>
                <c:pt idx="226">
                  <c:v>-548</c:v>
                </c:pt>
                <c:pt idx="227">
                  <c:v>-546</c:v>
                </c:pt>
                <c:pt idx="228">
                  <c:v>-544</c:v>
                </c:pt>
                <c:pt idx="229">
                  <c:v>-542</c:v>
                </c:pt>
                <c:pt idx="230">
                  <c:v>-540</c:v>
                </c:pt>
                <c:pt idx="231">
                  <c:v>-538</c:v>
                </c:pt>
                <c:pt idx="232">
                  <c:v>-536</c:v>
                </c:pt>
                <c:pt idx="233">
                  <c:v>-534</c:v>
                </c:pt>
                <c:pt idx="234">
                  <c:v>-532</c:v>
                </c:pt>
                <c:pt idx="235">
                  <c:v>-530</c:v>
                </c:pt>
                <c:pt idx="236">
                  <c:v>-528</c:v>
                </c:pt>
                <c:pt idx="237">
                  <c:v>-526</c:v>
                </c:pt>
                <c:pt idx="238">
                  <c:v>-524</c:v>
                </c:pt>
                <c:pt idx="239">
                  <c:v>-522</c:v>
                </c:pt>
                <c:pt idx="240">
                  <c:v>-520</c:v>
                </c:pt>
                <c:pt idx="241">
                  <c:v>-518</c:v>
                </c:pt>
                <c:pt idx="242">
                  <c:v>-516</c:v>
                </c:pt>
                <c:pt idx="243">
                  <c:v>-514</c:v>
                </c:pt>
                <c:pt idx="244">
                  <c:v>-512</c:v>
                </c:pt>
                <c:pt idx="245">
                  <c:v>-510</c:v>
                </c:pt>
                <c:pt idx="246">
                  <c:v>-508</c:v>
                </c:pt>
                <c:pt idx="247">
                  <c:v>-506</c:v>
                </c:pt>
                <c:pt idx="248">
                  <c:v>-504</c:v>
                </c:pt>
                <c:pt idx="249">
                  <c:v>-502</c:v>
                </c:pt>
                <c:pt idx="250">
                  <c:v>-500</c:v>
                </c:pt>
                <c:pt idx="251">
                  <c:v>-498</c:v>
                </c:pt>
                <c:pt idx="252">
                  <c:v>-496</c:v>
                </c:pt>
                <c:pt idx="253">
                  <c:v>-494</c:v>
                </c:pt>
                <c:pt idx="254">
                  <c:v>-492</c:v>
                </c:pt>
                <c:pt idx="255">
                  <c:v>-490</c:v>
                </c:pt>
                <c:pt idx="256">
                  <c:v>-488</c:v>
                </c:pt>
                <c:pt idx="257">
                  <c:v>-486</c:v>
                </c:pt>
                <c:pt idx="258">
                  <c:v>-484</c:v>
                </c:pt>
                <c:pt idx="259">
                  <c:v>-482</c:v>
                </c:pt>
                <c:pt idx="260">
                  <c:v>-480</c:v>
                </c:pt>
                <c:pt idx="261">
                  <c:v>-478</c:v>
                </c:pt>
                <c:pt idx="262">
                  <c:v>-476</c:v>
                </c:pt>
                <c:pt idx="263">
                  <c:v>-474</c:v>
                </c:pt>
                <c:pt idx="264">
                  <c:v>-472</c:v>
                </c:pt>
                <c:pt idx="265">
                  <c:v>-470</c:v>
                </c:pt>
                <c:pt idx="266">
                  <c:v>-468</c:v>
                </c:pt>
                <c:pt idx="267">
                  <c:v>-466</c:v>
                </c:pt>
                <c:pt idx="268">
                  <c:v>-464</c:v>
                </c:pt>
                <c:pt idx="269">
                  <c:v>-462</c:v>
                </c:pt>
                <c:pt idx="270">
                  <c:v>-460</c:v>
                </c:pt>
                <c:pt idx="271">
                  <c:v>-458</c:v>
                </c:pt>
                <c:pt idx="272">
                  <c:v>-456</c:v>
                </c:pt>
                <c:pt idx="273">
                  <c:v>-454</c:v>
                </c:pt>
                <c:pt idx="274">
                  <c:v>-452</c:v>
                </c:pt>
                <c:pt idx="275">
                  <c:v>-450</c:v>
                </c:pt>
                <c:pt idx="276">
                  <c:v>-448</c:v>
                </c:pt>
                <c:pt idx="277">
                  <c:v>-446</c:v>
                </c:pt>
                <c:pt idx="278">
                  <c:v>-444</c:v>
                </c:pt>
                <c:pt idx="279">
                  <c:v>-442</c:v>
                </c:pt>
                <c:pt idx="280">
                  <c:v>-440</c:v>
                </c:pt>
                <c:pt idx="281">
                  <c:v>-438</c:v>
                </c:pt>
                <c:pt idx="282">
                  <c:v>-436</c:v>
                </c:pt>
                <c:pt idx="283">
                  <c:v>-434</c:v>
                </c:pt>
                <c:pt idx="284">
                  <c:v>-432</c:v>
                </c:pt>
                <c:pt idx="285">
                  <c:v>-430</c:v>
                </c:pt>
                <c:pt idx="286">
                  <c:v>-428</c:v>
                </c:pt>
                <c:pt idx="287">
                  <c:v>-426</c:v>
                </c:pt>
                <c:pt idx="288">
                  <c:v>-424</c:v>
                </c:pt>
                <c:pt idx="289">
                  <c:v>-422</c:v>
                </c:pt>
                <c:pt idx="290">
                  <c:v>-420</c:v>
                </c:pt>
                <c:pt idx="291">
                  <c:v>-418</c:v>
                </c:pt>
                <c:pt idx="292">
                  <c:v>-416</c:v>
                </c:pt>
                <c:pt idx="293">
                  <c:v>-414</c:v>
                </c:pt>
                <c:pt idx="294">
                  <c:v>-412</c:v>
                </c:pt>
                <c:pt idx="295">
                  <c:v>-410</c:v>
                </c:pt>
                <c:pt idx="296">
                  <c:v>-408</c:v>
                </c:pt>
                <c:pt idx="297">
                  <c:v>-406</c:v>
                </c:pt>
                <c:pt idx="298">
                  <c:v>-404</c:v>
                </c:pt>
                <c:pt idx="299">
                  <c:v>-402</c:v>
                </c:pt>
                <c:pt idx="300">
                  <c:v>-400</c:v>
                </c:pt>
                <c:pt idx="301">
                  <c:v>-398</c:v>
                </c:pt>
                <c:pt idx="302">
                  <c:v>-396</c:v>
                </c:pt>
                <c:pt idx="303">
                  <c:v>-394</c:v>
                </c:pt>
                <c:pt idx="304">
                  <c:v>-392</c:v>
                </c:pt>
                <c:pt idx="305">
                  <c:v>-390</c:v>
                </c:pt>
                <c:pt idx="306">
                  <c:v>-388</c:v>
                </c:pt>
                <c:pt idx="307">
                  <c:v>-386</c:v>
                </c:pt>
                <c:pt idx="308">
                  <c:v>-384</c:v>
                </c:pt>
                <c:pt idx="309">
                  <c:v>-382</c:v>
                </c:pt>
                <c:pt idx="310">
                  <c:v>-380</c:v>
                </c:pt>
                <c:pt idx="311">
                  <c:v>-378</c:v>
                </c:pt>
                <c:pt idx="312">
                  <c:v>-376</c:v>
                </c:pt>
                <c:pt idx="313">
                  <c:v>-374</c:v>
                </c:pt>
                <c:pt idx="314">
                  <c:v>-372</c:v>
                </c:pt>
                <c:pt idx="315">
                  <c:v>-370</c:v>
                </c:pt>
                <c:pt idx="316">
                  <c:v>-368</c:v>
                </c:pt>
                <c:pt idx="317">
                  <c:v>-366</c:v>
                </c:pt>
                <c:pt idx="318">
                  <c:v>-364</c:v>
                </c:pt>
                <c:pt idx="319">
                  <c:v>-362</c:v>
                </c:pt>
                <c:pt idx="320">
                  <c:v>-360</c:v>
                </c:pt>
                <c:pt idx="321">
                  <c:v>-358</c:v>
                </c:pt>
                <c:pt idx="322">
                  <c:v>-356</c:v>
                </c:pt>
                <c:pt idx="323">
                  <c:v>-354</c:v>
                </c:pt>
                <c:pt idx="324">
                  <c:v>-352</c:v>
                </c:pt>
                <c:pt idx="325">
                  <c:v>-350</c:v>
                </c:pt>
                <c:pt idx="326">
                  <c:v>-348</c:v>
                </c:pt>
                <c:pt idx="327">
                  <c:v>-346</c:v>
                </c:pt>
                <c:pt idx="328">
                  <c:v>-344</c:v>
                </c:pt>
                <c:pt idx="329">
                  <c:v>-342</c:v>
                </c:pt>
                <c:pt idx="330">
                  <c:v>-340</c:v>
                </c:pt>
                <c:pt idx="331">
                  <c:v>-338</c:v>
                </c:pt>
                <c:pt idx="332">
                  <c:v>-336</c:v>
                </c:pt>
                <c:pt idx="333">
                  <c:v>-334</c:v>
                </c:pt>
                <c:pt idx="334">
                  <c:v>-332</c:v>
                </c:pt>
                <c:pt idx="335">
                  <c:v>-330</c:v>
                </c:pt>
                <c:pt idx="336">
                  <c:v>-328</c:v>
                </c:pt>
                <c:pt idx="337">
                  <c:v>-326</c:v>
                </c:pt>
                <c:pt idx="338">
                  <c:v>-324</c:v>
                </c:pt>
                <c:pt idx="339">
                  <c:v>-322</c:v>
                </c:pt>
                <c:pt idx="340">
                  <c:v>-320</c:v>
                </c:pt>
                <c:pt idx="341">
                  <c:v>-318</c:v>
                </c:pt>
                <c:pt idx="342">
                  <c:v>-316</c:v>
                </c:pt>
                <c:pt idx="343">
                  <c:v>-314</c:v>
                </c:pt>
                <c:pt idx="344">
                  <c:v>-312</c:v>
                </c:pt>
                <c:pt idx="345">
                  <c:v>-310</c:v>
                </c:pt>
                <c:pt idx="346">
                  <c:v>-308</c:v>
                </c:pt>
                <c:pt idx="347">
                  <c:v>-306</c:v>
                </c:pt>
                <c:pt idx="348">
                  <c:v>-304</c:v>
                </c:pt>
                <c:pt idx="349">
                  <c:v>-302</c:v>
                </c:pt>
                <c:pt idx="350">
                  <c:v>-300</c:v>
                </c:pt>
                <c:pt idx="351">
                  <c:v>-298</c:v>
                </c:pt>
                <c:pt idx="352">
                  <c:v>-296</c:v>
                </c:pt>
                <c:pt idx="353">
                  <c:v>-294</c:v>
                </c:pt>
                <c:pt idx="354">
                  <c:v>-292</c:v>
                </c:pt>
                <c:pt idx="355">
                  <c:v>-290</c:v>
                </c:pt>
                <c:pt idx="356">
                  <c:v>-288</c:v>
                </c:pt>
                <c:pt idx="357">
                  <c:v>-286</c:v>
                </c:pt>
                <c:pt idx="358">
                  <c:v>-284</c:v>
                </c:pt>
                <c:pt idx="359">
                  <c:v>-282</c:v>
                </c:pt>
                <c:pt idx="360">
                  <c:v>-280</c:v>
                </c:pt>
                <c:pt idx="361">
                  <c:v>-278</c:v>
                </c:pt>
                <c:pt idx="362">
                  <c:v>-276</c:v>
                </c:pt>
                <c:pt idx="363">
                  <c:v>-274</c:v>
                </c:pt>
                <c:pt idx="364">
                  <c:v>-272</c:v>
                </c:pt>
                <c:pt idx="365">
                  <c:v>-270</c:v>
                </c:pt>
                <c:pt idx="366">
                  <c:v>-268</c:v>
                </c:pt>
                <c:pt idx="367">
                  <c:v>-266</c:v>
                </c:pt>
                <c:pt idx="368">
                  <c:v>-264</c:v>
                </c:pt>
                <c:pt idx="369">
                  <c:v>-262</c:v>
                </c:pt>
                <c:pt idx="370">
                  <c:v>-260</c:v>
                </c:pt>
                <c:pt idx="371">
                  <c:v>-258</c:v>
                </c:pt>
                <c:pt idx="372">
                  <c:v>-256</c:v>
                </c:pt>
                <c:pt idx="373">
                  <c:v>-254</c:v>
                </c:pt>
                <c:pt idx="374">
                  <c:v>-252</c:v>
                </c:pt>
                <c:pt idx="375">
                  <c:v>-250</c:v>
                </c:pt>
                <c:pt idx="376">
                  <c:v>-248</c:v>
                </c:pt>
                <c:pt idx="377">
                  <c:v>-246</c:v>
                </c:pt>
                <c:pt idx="378">
                  <c:v>-244</c:v>
                </c:pt>
                <c:pt idx="379">
                  <c:v>-242</c:v>
                </c:pt>
                <c:pt idx="380">
                  <c:v>-240</c:v>
                </c:pt>
                <c:pt idx="381">
                  <c:v>-238</c:v>
                </c:pt>
                <c:pt idx="382">
                  <c:v>-236</c:v>
                </c:pt>
                <c:pt idx="383">
                  <c:v>-234</c:v>
                </c:pt>
                <c:pt idx="384">
                  <c:v>-232</c:v>
                </c:pt>
                <c:pt idx="385">
                  <c:v>-230</c:v>
                </c:pt>
                <c:pt idx="386">
                  <c:v>-228</c:v>
                </c:pt>
                <c:pt idx="387">
                  <c:v>-226</c:v>
                </c:pt>
                <c:pt idx="388">
                  <c:v>-224</c:v>
                </c:pt>
                <c:pt idx="389">
                  <c:v>-222</c:v>
                </c:pt>
                <c:pt idx="390">
                  <c:v>-220</c:v>
                </c:pt>
                <c:pt idx="391">
                  <c:v>-218</c:v>
                </c:pt>
                <c:pt idx="392">
                  <c:v>-216</c:v>
                </c:pt>
                <c:pt idx="393">
                  <c:v>-214</c:v>
                </c:pt>
                <c:pt idx="394">
                  <c:v>-212</c:v>
                </c:pt>
                <c:pt idx="395">
                  <c:v>-210</c:v>
                </c:pt>
                <c:pt idx="396">
                  <c:v>-208</c:v>
                </c:pt>
                <c:pt idx="397">
                  <c:v>-206</c:v>
                </c:pt>
                <c:pt idx="398">
                  <c:v>-204</c:v>
                </c:pt>
                <c:pt idx="399">
                  <c:v>-202</c:v>
                </c:pt>
                <c:pt idx="400">
                  <c:v>-200</c:v>
                </c:pt>
                <c:pt idx="401">
                  <c:v>-198</c:v>
                </c:pt>
                <c:pt idx="402">
                  <c:v>-196</c:v>
                </c:pt>
                <c:pt idx="403">
                  <c:v>-194</c:v>
                </c:pt>
                <c:pt idx="404">
                  <c:v>-192</c:v>
                </c:pt>
                <c:pt idx="405">
                  <c:v>-190</c:v>
                </c:pt>
                <c:pt idx="406">
                  <c:v>-188</c:v>
                </c:pt>
                <c:pt idx="407">
                  <c:v>-186</c:v>
                </c:pt>
                <c:pt idx="408">
                  <c:v>-184</c:v>
                </c:pt>
                <c:pt idx="409">
                  <c:v>-182</c:v>
                </c:pt>
                <c:pt idx="410">
                  <c:v>-180</c:v>
                </c:pt>
                <c:pt idx="411">
                  <c:v>-178</c:v>
                </c:pt>
                <c:pt idx="412">
                  <c:v>-176</c:v>
                </c:pt>
                <c:pt idx="413">
                  <c:v>-174</c:v>
                </c:pt>
                <c:pt idx="414">
                  <c:v>-172</c:v>
                </c:pt>
                <c:pt idx="415">
                  <c:v>-170</c:v>
                </c:pt>
                <c:pt idx="416">
                  <c:v>-168</c:v>
                </c:pt>
                <c:pt idx="417">
                  <c:v>-166</c:v>
                </c:pt>
                <c:pt idx="418">
                  <c:v>-164</c:v>
                </c:pt>
                <c:pt idx="419">
                  <c:v>-162</c:v>
                </c:pt>
                <c:pt idx="420">
                  <c:v>-160</c:v>
                </c:pt>
                <c:pt idx="421">
                  <c:v>-158</c:v>
                </c:pt>
                <c:pt idx="422">
                  <c:v>-156</c:v>
                </c:pt>
                <c:pt idx="423">
                  <c:v>-154</c:v>
                </c:pt>
                <c:pt idx="424">
                  <c:v>-152</c:v>
                </c:pt>
                <c:pt idx="425">
                  <c:v>-150</c:v>
                </c:pt>
                <c:pt idx="426">
                  <c:v>-148</c:v>
                </c:pt>
                <c:pt idx="427">
                  <c:v>-146</c:v>
                </c:pt>
                <c:pt idx="428">
                  <c:v>-144</c:v>
                </c:pt>
                <c:pt idx="429">
                  <c:v>-142</c:v>
                </c:pt>
                <c:pt idx="430">
                  <c:v>-140</c:v>
                </c:pt>
                <c:pt idx="431">
                  <c:v>-138</c:v>
                </c:pt>
                <c:pt idx="432">
                  <c:v>-136</c:v>
                </c:pt>
                <c:pt idx="433">
                  <c:v>-134</c:v>
                </c:pt>
                <c:pt idx="434">
                  <c:v>-132</c:v>
                </c:pt>
                <c:pt idx="435">
                  <c:v>-130</c:v>
                </c:pt>
                <c:pt idx="436">
                  <c:v>-128</c:v>
                </c:pt>
                <c:pt idx="437">
                  <c:v>-126</c:v>
                </c:pt>
                <c:pt idx="438">
                  <c:v>-124</c:v>
                </c:pt>
                <c:pt idx="439">
                  <c:v>-122</c:v>
                </c:pt>
                <c:pt idx="440">
                  <c:v>-120</c:v>
                </c:pt>
                <c:pt idx="441">
                  <c:v>-118</c:v>
                </c:pt>
                <c:pt idx="442">
                  <c:v>-116</c:v>
                </c:pt>
                <c:pt idx="443">
                  <c:v>-114</c:v>
                </c:pt>
                <c:pt idx="444">
                  <c:v>-112</c:v>
                </c:pt>
                <c:pt idx="445">
                  <c:v>-110</c:v>
                </c:pt>
                <c:pt idx="446">
                  <c:v>-108</c:v>
                </c:pt>
                <c:pt idx="447">
                  <c:v>-106</c:v>
                </c:pt>
                <c:pt idx="448">
                  <c:v>-104</c:v>
                </c:pt>
                <c:pt idx="449">
                  <c:v>-102</c:v>
                </c:pt>
                <c:pt idx="450">
                  <c:v>-100</c:v>
                </c:pt>
                <c:pt idx="451">
                  <c:v>-98</c:v>
                </c:pt>
                <c:pt idx="452">
                  <c:v>-96</c:v>
                </c:pt>
                <c:pt idx="453">
                  <c:v>-94</c:v>
                </c:pt>
                <c:pt idx="454">
                  <c:v>-92</c:v>
                </c:pt>
                <c:pt idx="455">
                  <c:v>-90</c:v>
                </c:pt>
                <c:pt idx="456">
                  <c:v>-88</c:v>
                </c:pt>
                <c:pt idx="457">
                  <c:v>-86</c:v>
                </c:pt>
                <c:pt idx="458">
                  <c:v>-84</c:v>
                </c:pt>
                <c:pt idx="459">
                  <c:v>-82</c:v>
                </c:pt>
                <c:pt idx="460">
                  <c:v>-80</c:v>
                </c:pt>
                <c:pt idx="461">
                  <c:v>-78</c:v>
                </c:pt>
                <c:pt idx="462">
                  <c:v>-76</c:v>
                </c:pt>
                <c:pt idx="463">
                  <c:v>-74</c:v>
                </c:pt>
                <c:pt idx="464">
                  <c:v>-72</c:v>
                </c:pt>
                <c:pt idx="465">
                  <c:v>-70</c:v>
                </c:pt>
                <c:pt idx="466">
                  <c:v>-68</c:v>
                </c:pt>
                <c:pt idx="467">
                  <c:v>-66</c:v>
                </c:pt>
                <c:pt idx="468">
                  <c:v>-64</c:v>
                </c:pt>
                <c:pt idx="469">
                  <c:v>-62</c:v>
                </c:pt>
                <c:pt idx="470">
                  <c:v>-60</c:v>
                </c:pt>
                <c:pt idx="471">
                  <c:v>-58</c:v>
                </c:pt>
                <c:pt idx="472">
                  <c:v>-56</c:v>
                </c:pt>
                <c:pt idx="473">
                  <c:v>-54</c:v>
                </c:pt>
                <c:pt idx="474">
                  <c:v>-52</c:v>
                </c:pt>
                <c:pt idx="475">
                  <c:v>-50</c:v>
                </c:pt>
                <c:pt idx="476">
                  <c:v>-48</c:v>
                </c:pt>
                <c:pt idx="477">
                  <c:v>-46</c:v>
                </c:pt>
                <c:pt idx="478">
                  <c:v>-44</c:v>
                </c:pt>
                <c:pt idx="479">
                  <c:v>-42</c:v>
                </c:pt>
                <c:pt idx="480">
                  <c:v>-40</c:v>
                </c:pt>
                <c:pt idx="481">
                  <c:v>-38</c:v>
                </c:pt>
                <c:pt idx="482">
                  <c:v>-36</c:v>
                </c:pt>
                <c:pt idx="483">
                  <c:v>-34</c:v>
                </c:pt>
                <c:pt idx="484">
                  <c:v>-32</c:v>
                </c:pt>
                <c:pt idx="485">
                  <c:v>-30</c:v>
                </c:pt>
                <c:pt idx="486">
                  <c:v>-28</c:v>
                </c:pt>
                <c:pt idx="487">
                  <c:v>-26</c:v>
                </c:pt>
                <c:pt idx="488">
                  <c:v>-24</c:v>
                </c:pt>
                <c:pt idx="489">
                  <c:v>-22</c:v>
                </c:pt>
                <c:pt idx="490">
                  <c:v>-20</c:v>
                </c:pt>
                <c:pt idx="491">
                  <c:v>-18</c:v>
                </c:pt>
                <c:pt idx="492">
                  <c:v>-16</c:v>
                </c:pt>
                <c:pt idx="493">
                  <c:v>-14</c:v>
                </c:pt>
                <c:pt idx="494">
                  <c:v>-12</c:v>
                </c:pt>
                <c:pt idx="495">
                  <c:v>-10</c:v>
                </c:pt>
                <c:pt idx="496">
                  <c:v>-8</c:v>
                </c:pt>
                <c:pt idx="497">
                  <c:v>-6</c:v>
                </c:pt>
                <c:pt idx="498">
                  <c:v>-4</c:v>
                </c:pt>
                <c:pt idx="499">
                  <c:v>-2</c:v>
                </c:pt>
                <c:pt idx="500">
                  <c:v>0</c:v>
                </c:pt>
                <c:pt idx="501">
                  <c:v>2</c:v>
                </c:pt>
                <c:pt idx="502">
                  <c:v>4</c:v>
                </c:pt>
                <c:pt idx="503">
                  <c:v>6</c:v>
                </c:pt>
                <c:pt idx="504">
                  <c:v>8</c:v>
                </c:pt>
                <c:pt idx="505">
                  <c:v>10</c:v>
                </c:pt>
                <c:pt idx="506">
                  <c:v>12</c:v>
                </c:pt>
                <c:pt idx="507">
                  <c:v>14</c:v>
                </c:pt>
                <c:pt idx="508">
                  <c:v>16</c:v>
                </c:pt>
                <c:pt idx="509">
                  <c:v>18</c:v>
                </c:pt>
                <c:pt idx="510">
                  <c:v>20</c:v>
                </c:pt>
                <c:pt idx="511">
                  <c:v>22</c:v>
                </c:pt>
                <c:pt idx="512">
                  <c:v>24</c:v>
                </c:pt>
                <c:pt idx="513">
                  <c:v>26</c:v>
                </c:pt>
                <c:pt idx="514">
                  <c:v>28</c:v>
                </c:pt>
                <c:pt idx="515">
                  <c:v>30</c:v>
                </c:pt>
                <c:pt idx="516">
                  <c:v>32</c:v>
                </c:pt>
                <c:pt idx="517">
                  <c:v>34</c:v>
                </c:pt>
                <c:pt idx="518">
                  <c:v>36</c:v>
                </c:pt>
                <c:pt idx="519">
                  <c:v>38</c:v>
                </c:pt>
                <c:pt idx="520">
                  <c:v>40</c:v>
                </c:pt>
                <c:pt idx="521">
                  <c:v>42</c:v>
                </c:pt>
                <c:pt idx="522">
                  <c:v>44</c:v>
                </c:pt>
                <c:pt idx="523">
                  <c:v>46</c:v>
                </c:pt>
                <c:pt idx="524">
                  <c:v>48</c:v>
                </c:pt>
                <c:pt idx="525">
                  <c:v>50</c:v>
                </c:pt>
                <c:pt idx="526">
                  <c:v>52</c:v>
                </c:pt>
                <c:pt idx="527">
                  <c:v>54</c:v>
                </c:pt>
                <c:pt idx="528">
                  <c:v>56</c:v>
                </c:pt>
                <c:pt idx="529">
                  <c:v>58</c:v>
                </c:pt>
                <c:pt idx="530">
                  <c:v>60</c:v>
                </c:pt>
                <c:pt idx="531">
                  <c:v>62</c:v>
                </c:pt>
                <c:pt idx="532">
                  <c:v>64</c:v>
                </c:pt>
                <c:pt idx="533">
                  <c:v>66</c:v>
                </c:pt>
                <c:pt idx="534">
                  <c:v>68</c:v>
                </c:pt>
                <c:pt idx="535">
                  <c:v>70</c:v>
                </c:pt>
                <c:pt idx="536">
                  <c:v>72</c:v>
                </c:pt>
                <c:pt idx="537">
                  <c:v>74</c:v>
                </c:pt>
                <c:pt idx="538">
                  <c:v>76</c:v>
                </c:pt>
                <c:pt idx="539">
                  <c:v>78</c:v>
                </c:pt>
                <c:pt idx="540">
                  <c:v>80</c:v>
                </c:pt>
                <c:pt idx="541">
                  <c:v>82</c:v>
                </c:pt>
                <c:pt idx="542">
                  <c:v>84</c:v>
                </c:pt>
                <c:pt idx="543">
                  <c:v>86</c:v>
                </c:pt>
                <c:pt idx="544">
                  <c:v>88</c:v>
                </c:pt>
                <c:pt idx="545">
                  <c:v>90</c:v>
                </c:pt>
                <c:pt idx="546">
                  <c:v>92</c:v>
                </c:pt>
                <c:pt idx="547">
                  <c:v>94</c:v>
                </c:pt>
                <c:pt idx="548">
                  <c:v>96</c:v>
                </c:pt>
                <c:pt idx="549">
                  <c:v>98</c:v>
                </c:pt>
                <c:pt idx="550">
                  <c:v>100</c:v>
                </c:pt>
                <c:pt idx="551">
                  <c:v>102</c:v>
                </c:pt>
                <c:pt idx="552">
                  <c:v>104</c:v>
                </c:pt>
                <c:pt idx="553">
                  <c:v>106</c:v>
                </c:pt>
                <c:pt idx="554">
                  <c:v>108</c:v>
                </c:pt>
                <c:pt idx="555">
                  <c:v>110</c:v>
                </c:pt>
                <c:pt idx="556">
                  <c:v>112</c:v>
                </c:pt>
                <c:pt idx="557">
                  <c:v>114</c:v>
                </c:pt>
                <c:pt idx="558">
                  <c:v>116</c:v>
                </c:pt>
                <c:pt idx="559">
                  <c:v>118</c:v>
                </c:pt>
                <c:pt idx="560">
                  <c:v>120</c:v>
                </c:pt>
                <c:pt idx="561">
                  <c:v>122</c:v>
                </c:pt>
                <c:pt idx="562">
                  <c:v>124</c:v>
                </c:pt>
                <c:pt idx="563">
                  <c:v>126</c:v>
                </c:pt>
                <c:pt idx="564">
                  <c:v>128</c:v>
                </c:pt>
                <c:pt idx="565">
                  <c:v>130</c:v>
                </c:pt>
                <c:pt idx="566">
                  <c:v>132</c:v>
                </c:pt>
                <c:pt idx="567">
                  <c:v>134</c:v>
                </c:pt>
                <c:pt idx="568">
                  <c:v>136</c:v>
                </c:pt>
                <c:pt idx="569">
                  <c:v>138</c:v>
                </c:pt>
                <c:pt idx="570">
                  <c:v>140</c:v>
                </c:pt>
                <c:pt idx="571">
                  <c:v>142</c:v>
                </c:pt>
                <c:pt idx="572">
                  <c:v>144</c:v>
                </c:pt>
                <c:pt idx="573">
                  <c:v>146</c:v>
                </c:pt>
                <c:pt idx="574">
                  <c:v>148</c:v>
                </c:pt>
                <c:pt idx="575">
                  <c:v>150</c:v>
                </c:pt>
                <c:pt idx="576">
                  <c:v>152</c:v>
                </c:pt>
                <c:pt idx="577">
                  <c:v>154</c:v>
                </c:pt>
                <c:pt idx="578">
                  <c:v>156</c:v>
                </c:pt>
                <c:pt idx="579">
                  <c:v>158</c:v>
                </c:pt>
                <c:pt idx="580">
                  <c:v>160</c:v>
                </c:pt>
                <c:pt idx="581">
                  <c:v>162</c:v>
                </c:pt>
                <c:pt idx="582">
                  <c:v>164</c:v>
                </c:pt>
                <c:pt idx="583">
                  <c:v>166</c:v>
                </c:pt>
                <c:pt idx="584">
                  <c:v>168</c:v>
                </c:pt>
                <c:pt idx="585">
                  <c:v>170</c:v>
                </c:pt>
                <c:pt idx="586">
                  <c:v>172</c:v>
                </c:pt>
                <c:pt idx="587">
                  <c:v>174</c:v>
                </c:pt>
                <c:pt idx="588">
                  <c:v>176</c:v>
                </c:pt>
                <c:pt idx="589">
                  <c:v>178</c:v>
                </c:pt>
                <c:pt idx="590">
                  <c:v>180</c:v>
                </c:pt>
                <c:pt idx="591">
                  <c:v>182</c:v>
                </c:pt>
                <c:pt idx="592">
                  <c:v>184</c:v>
                </c:pt>
                <c:pt idx="593">
                  <c:v>186</c:v>
                </c:pt>
                <c:pt idx="594">
                  <c:v>188</c:v>
                </c:pt>
                <c:pt idx="595">
                  <c:v>190</c:v>
                </c:pt>
                <c:pt idx="596">
                  <c:v>192</c:v>
                </c:pt>
                <c:pt idx="597">
                  <c:v>194</c:v>
                </c:pt>
                <c:pt idx="598">
                  <c:v>196</c:v>
                </c:pt>
                <c:pt idx="599">
                  <c:v>198</c:v>
                </c:pt>
                <c:pt idx="600">
                  <c:v>200</c:v>
                </c:pt>
                <c:pt idx="601">
                  <c:v>202</c:v>
                </c:pt>
                <c:pt idx="602">
                  <c:v>204</c:v>
                </c:pt>
                <c:pt idx="603">
                  <c:v>206</c:v>
                </c:pt>
                <c:pt idx="604">
                  <c:v>208</c:v>
                </c:pt>
                <c:pt idx="605">
                  <c:v>210</c:v>
                </c:pt>
                <c:pt idx="606">
                  <c:v>212</c:v>
                </c:pt>
                <c:pt idx="607">
                  <c:v>214</c:v>
                </c:pt>
                <c:pt idx="608">
                  <c:v>216</c:v>
                </c:pt>
                <c:pt idx="609">
                  <c:v>218</c:v>
                </c:pt>
                <c:pt idx="610">
                  <c:v>220</c:v>
                </c:pt>
                <c:pt idx="611">
                  <c:v>222</c:v>
                </c:pt>
                <c:pt idx="612">
                  <c:v>224</c:v>
                </c:pt>
                <c:pt idx="613">
                  <c:v>226</c:v>
                </c:pt>
                <c:pt idx="614">
                  <c:v>228</c:v>
                </c:pt>
                <c:pt idx="615">
                  <c:v>230</c:v>
                </c:pt>
                <c:pt idx="616">
                  <c:v>232</c:v>
                </c:pt>
                <c:pt idx="617">
                  <c:v>234</c:v>
                </c:pt>
                <c:pt idx="618">
                  <c:v>236</c:v>
                </c:pt>
                <c:pt idx="619">
                  <c:v>238</c:v>
                </c:pt>
                <c:pt idx="620">
                  <c:v>240</c:v>
                </c:pt>
                <c:pt idx="621">
                  <c:v>242</c:v>
                </c:pt>
                <c:pt idx="622">
                  <c:v>244</c:v>
                </c:pt>
                <c:pt idx="623">
                  <c:v>246</c:v>
                </c:pt>
                <c:pt idx="624">
                  <c:v>248</c:v>
                </c:pt>
                <c:pt idx="625">
                  <c:v>250</c:v>
                </c:pt>
                <c:pt idx="626">
                  <c:v>252</c:v>
                </c:pt>
                <c:pt idx="627">
                  <c:v>254</c:v>
                </c:pt>
                <c:pt idx="628">
                  <c:v>256</c:v>
                </c:pt>
                <c:pt idx="629">
                  <c:v>258</c:v>
                </c:pt>
                <c:pt idx="630">
                  <c:v>260</c:v>
                </c:pt>
                <c:pt idx="631">
                  <c:v>262</c:v>
                </c:pt>
                <c:pt idx="632">
                  <c:v>264</c:v>
                </c:pt>
                <c:pt idx="633">
                  <c:v>266</c:v>
                </c:pt>
                <c:pt idx="634">
                  <c:v>268</c:v>
                </c:pt>
                <c:pt idx="635">
                  <c:v>270</c:v>
                </c:pt>
                <c:pt idx="636">
                  <c:v>272</c:v>
                </c:pt>
                <c:pt idx="637">
                  <c:v>274</c:v>
                </c:pt>
                <c:pt idx="638">
                  <c:v>276</c:v>
                </c:pt>
                <c:pt idx="639">
                  <c:v>278</c:v>
                </c:pt>
                <c:pt idx="640">
                  <c:v>280</c:v>
                </c:pt>
                <c:pt idx="641">
                  <c:v>282</c:v>
                </c:pt>
                <c:pt idx="642">
                  <c:v>284</c:v>
                </c:pt>
                <c:pt idx="643">
                  <c:v>286</c:v>
                </c:pt>
                <c:pt idx="644">
                  <c:v>288</c:v>
                </c:pt>
                <c:pt idx="645">
                  <c:v>290</c:v>
                </c:pt>
                <c:pt idx="646">
                  <c:v>292</c:v>
                </c:pt>
                <c:pt idx="647">
                  <c:v>294</c:v>
                </c:pt>
                <c:pt idx="648">
                  <c:v>296</c:v>
                </c:pt>
                <c:pt idx="649">
                  <c:v>298</c:v>
                </c:pt>
                <c:pt idx="650">
                  <c:v>300</c:v>
                </c:pt>
                <c:pt idx="651">
                  <c:v>302</c:v>
                </c:pt>
                <c:pt idx="652">
                  <c:v>304</c:v>
                </c:pt>
                <c:pt idx="653">
                  <c:v>306</c:v>
                </c:pt>
                <c:pt idx="654">
                  <c:v>308</c:v>
                </c:pt>
                <c:pt idx="655">
                  <c:v>310</c:v>
                </c:pt>
                <c:pt idx="656">
                  <c:v>312</c:v>
                </c:pt>
                <c:pt idx="657">
                  <c:v>314</c:v>
                </c:pt>
                <c:pt idx="658">
                  <c:v>316</c:v>
                </c:pt>
                <c:pt idx="659">
                  <c:v>318</c:v>
                </c:pt>
                <c:pt idx="660">
                  <c:v>320</c:v>
                </c:pt>
                <c:pt idx="661">
                  <c:v>322</c:v>
                </c:pt>
                <c:pt idx="662">
                  <c:v>324</c:v>
                </c:pt>
                <c:pt idx="663">
                  <c:v>326</c:v>
                </c:pt>
                <c:pt idx="664">
                  <c:v>328</c:v>
                </c:pt>
                <c:pt idx="665">
                  <c:v>330</c:v>
                </c:pt>
                <c:pt idx="666">
                  <c:v>332</c:v>
                </c:pt>
                <c:pt idx="667">
                  <c:v>334</c:v>
                </c:pt>
                <c:pt idx="668">
                  <c:v>336</c:v>
                </c:pt>
                <c:pt idx="669">
                  <c:v>338</c:v>
                </c:pt>
                <c:pt idx="670">
                  <c:v>340</c:v>
                </c:pt>
                <c:pt idx="671">
                  <c:v>342</c:v>
                </c:pt>
                <c:pt idx="672">
                  <c:v>344</c:v>
                </c:pt>
                <c:pt idx="673">
                  <c:v>346</c:v>
                </c:pt>
                <c:pt idx="674">
                  <c:v>348</c:v>
                </c:pt>
                <c:pt idx="675">
                  <c:v>350</c:v>
                </c:pt>
                <c:pt idx="676">
                  <c:v>352</c:v>
                </c:pt>
                <c:pt idx="677">
                  <c:v>354</c:v>
                </c:pt>
                <c:pt idx="678">
                  <c:v>356</c:v>
                </c:pt>
                <c:pt idx="679">
                  <c:v>358</c:v>
                </c:pt>
                <c:pt idx="680">
                  <c:v>360</c:v>
                </c:pt>
                <c:pt idx="681">
                  <c:v>362</c:v>
                </c:pt>
                <c:pt idx="682">
                  <c:v>364</c:v>
                </c:pt>
                <c:pt idx="683">
                  <c:v>366</c:v>
                </c:pt>
                <c:pt idx="684">
                  <c:v>368</c:v>
                </c:pt>
                <c:pt idx="685">
                  <c:v>370</c:v>
                </c:pt>
                <c:pt idx="686">
                  <c:v>372</c:v>
                </c:pt>
                <c:pt idx="687">
                  <c:v>374</c:v>
                </c:pt>
                <c:pt idx="688">
                  <c:v>376</c:v>
                </c:pt>
                <c:pt idx="689">
                  <c:v>378</c:v>
                </c:pt>
                <c:pt idx="690">
                  <c:v>380</c:v>
                </c:pt>
                <c:pt idx="691">
                  <c:v>382</c:v>
                </c:pt>
                <c:pt idx="692">
                  <c:v>384</c:v>
                </c:pt>
                <c:pt idx="693">
                  <c:v>386</c:v>
                </c:pt>
                <c:pt idx="694">
                  <c:v>388</c:v>
                </c:pt>
                <c:pt idx="695">
                  <c:v>390</c:v>
                </c:pt>
                <c:pt idx="696">
                  <c:v>392</c:v>
                </c:pt>
                <c:pt idx="697">
                  <c:v>394</c:v>
                </c:pt>
                <c:pt idx="698">
                  <c:v>396</c:v>
                </c:pt>
                <c:pt idx="699">
                  <c:v>398</c:v>
                </c:pt>
                <c:pt idx="700">
                  <c:v>400</c:v>
                </c:pt>
                <c:pt idx="701">
                  <c:v>402</c:v>
                </c:pt>
                <c:pt idx="702">
                  <c:v>404</c:v>
                </c:pt>
                <c:pt idx="703">
                  <c:v>406</c:v>
                </c:pt>
                <c:pt idx="704">
                  <c:v>408</c:v>
                </c:pt>
                <c:pt idx="705">
                  <c:v>410</c:v>
                </c:pt>
                <c:pt idx="706">
                  <c:v>412</c:v>
                </c:pt>
                <c:pt idx="707">
                  <c:v>414</c:v>
                </c:pt>
                <c:pt idx="708">
                  <c:v>416</c:v>
                </c:pt>
                <c:pt idx="709">
                  <c:v>418</c:v>
                </c:pt>
                <c:pt idx="710">
                  <c:v>420</c:v>
                </c:pt>
                <c:pt idx="711">
                  <c:v>422</c:v>
                </c:pt>
                <c:pt idx="712">
                  <c:v>424</c:v>
                </c:pt>
                <c:pt idx="713">
                  <c:v>426</c:v>
                </c:pt>
                <c:pt idx="714">
                  <c:v>428</c:v>
                </c:pt>
                <c:pt idx="715">
                  <c:v>430</c:v>
                </c:pt>
                <c:pt idx="716">
                  <c:v>432</c:v>
                </c:pt>
                <c:pt idx="717">
                  <c:v>434</c:v>
                </c:pt>
                <c:pt idx="718">
                  <c:v>436</c:v>
                </c:pt>
                <c:pt idx="719">
                  <c:v>438</c:v>
                </c:pt>
                <c:pt idx="720">
                  <c:v>440</c:v>
                </c:pt>
                <c:pt idx="721">
                  <c:v>442</c:v>
                </c:pt>
                <c:pt idx="722">
                  <c:v>444</c:v>
                </c:pt>
                <c:pt idx="723">
                  <c:v>446</c:v>
                </c:pt>
                <c:pt idx="724">
                  <c:v>448</c:v>
                </c:pt>
                <c:pt idx="725">
                  <c:v>450</c:v>
                </c:pt>
                <c:pt idx="726">
                  <c:v>452</c:v>
                </c:pt>
                <c:pt idx="727">
                  <c:v>454</c:v>
                </c:pt>
                <c:pt idx="728">
                  <c:v>456</c:v>
                </c:pt>
                <c:pt idx="729">
                  <c:v>458</c:v>
                </c:pt>
                <c:pt idx="730">
                  <c:v>460</c:v>
                </c:pt>
                <c:pt idx="731">
                  <c:v>462</c:v>
                </c:pt>
                <c:pt idx="732">
                  <c:v>464</c:v>
                </c:pt>
                <c:pt idx="733">
                  <c:v>466</c:v>
                </c:pt>
                <c:pt idx="734">
                  <c:v>468</c:v>
                </c:pt>
                <c:pt idx="735">
                  <c:v>470</c:v>
                </c:pt>
                <c:pt idx="736">
                  <c:v>472</c:v>
                </c:pt>
                <c:pt idx="737">
                  <c:v>474</c:v>
                </c:pt>
                <c:pt idx="738">
                  <c:v>476</c:v>
                </c:pt>
                <c:pt idx="739">
                  <c:v>478</c:v>
                </c:pt>
                <c:pt idx="740">
                  <c:v>480</c:v>
                </c:pt>
                <c:pt idx="741">
                  <c:v>482</c:v>
                </c:pt>
                <c:pt idx="742">
                  <c:v>484</c:v>
                </c:pt>
                <c:pt idx="743">
                  <c:v>486</c:v>
                </c:pt>
                <c:pt idx="744">
                  <c:v>488</c:v>
                </c:pt>
                <c:pt idx="745">
                  <c:v>490</c:v>
                </c:pt>
                <c:pt idx="746">
                  <c:v>492</c:v>
                </c:pt>
                <c:pt idx="747">
                  <c:v>494</c:v>
                </c:pt>
                <c:pt idx="748">
                  <c:v>496</c:v>
                </c:pt>
                <c:pt idx="749">
                  <c:v>498</c:v>
                </c:pt>
                <c:pt idx="750">
                  <c:v>500</c:v>
                </c:pt>
                <c:pt idx="751">
                  <c:v>502</c:v>
                </c:pt>
                <c:pt idx="752">
                  <c:v>504</c:v>
                </c:pt>
                <c:pt idx="753">
                  <c:v>506</c:v>
                </c:pt>
                <c:pt idx="754">
                  <c:v>508</c:v>
                </c:pt>
                <c:pt idx="755">
                  <c:v>510</c:v>
                </c:pt>
                <c:pt idx="756">
                  <c:v>512</c:v>
                </c:pt>
                <c:pt idx="757">
                  <c:v>514</c:v>
                </c:pt>
                <c:pt idx="758">
                  <c:v>516</c:v>
                </c:pt>
                <c:pt idx="759">
                  <c:v>518</c:v>
                </c:pt>
                <c:pt idx="760">
                  <c:v>520</c:v>
                </c:pt>
                <c:pt idx="761">
                  <c:v>522</c:v>
                </c:pt>
                <c:pt idx="762">
                  <c:v>524</c:v>
                </c:pt>
                <c:pt idx="763">
                  <c:v>526</c:v>
                </c:pt>
                <c:pt idx="764">
                  <c:v>528</c:v>
                </c:pt>
                <c:pt idx="765">
                  <c:v>530</c:v>
                </c:pt>
                <c:pt idx="766">
                  <c:v>532</c:v>
                </c:pt>
                <c:pt idx="767">
                  <c:v>534</c:v>
                </c:pt>
                <c:pt idx="768">
                  <c:v>536</c:v>
                </c:pt>
                <c:pt idx="769">
                  <c:v>538</c:v>
                </c:pt>
                <c:pt idx="770">
                  <c:v>540</c:v>
                </c:pt>
                <c:pt idx="771">
                  <c:v>542</c:v>
                </c:pt>
                <c:pt idx="772">
                  <c:v>544</c:v>
                </c:pt>
                <c:pt idx="773">
                  <c:v>546</c:v>
                </c:pt>
                <c:pt idx="774">
                  <c:v>548</c:v>
                </c:pt>
                <c:pt idx="775">
                  <c:v>550</c:v>
                </c:pt>
                <c:pt idx="776">
                  <c:v>552</c:v>
                </c:pt>
                <c:pt idx="777">
                  <c:v>554</c:v>
                </c:pt>
                <c:pt idx="778">
                  <c:v>556</c:v>
                </c:pt>
                <c:pt idx="779">
                  <c:v>558</c:v>
                </c:pt>
                <c:pt idx="780">
                  <c:v>560</c:v>
                </c:pt>
                <c:pt idx="781">
                  <c:v>562</c:v>
                </c:pt>
                <c:pt idx="782">
                  <c:v>564</c:v>
                </c:pt>
                <c:pt idx="783">
                  <c:v>566</c:v>
                </c:pt>
                <c:pt idx="784">
                  <c:v>568</c:v>
                </c:pt>
                <c:pt idx="785">
                  <c:v>570</c:v>
                </c:pt>
                <c:pt idx="786">
                  <c:v>572</c:v>
                </c:pt>
                <c:pt idx="787">
                  <c:v>574</c:v>
                </c:pt>
                <c:pt idx="788">
                  <c:v>576</c:v>
                </c:pt>
                <c:pt idx="789">
                  <c:v>578</c:v>
                </c:pt>
                <c:pt idx="790">
                  <c:v>580</c:v>
                </c:pt>
                <c:pt idx="791">
                  <c:v>582</c:v>
                </c:pt>
                <c:pt idx="792">
                  <c:v>584</c:v>
                </c:pt>
                <c:pt idx="793">
                  <c:v>586</c:v>
                </c:pt>
                <c:pt idx="794">
                  <c:v>588</c:v>
                </c:pt>
                <c:pt idx="795">
                  <c:v>590</c:v>
                </c:pt>
                <c:pt idx="796">
                  <c:v>592</c:v>
                </c:pt>
                <c:pt idx="797">
                  <c:v>594</c:v>
                </c:pt>
                <c:pt idx="798">
                  <c:v>596</c:v>
                </c:pt>
                <c:pt idx="799">
                  <c:v>598</c:v>
                </c:pt>
                <c:pt idx="800">
                  <c:v>600</c:v>
                </c:pt>
                <c:pt idx="801">
                  <c:v>602</c:v>
                </c:pt>
                <c:pt idx="802">
                  <c:v>604</c:v>
                </c:pt>
                <c:pt idx="803">
                  <c:v>606</c:v>
                </c:pt>
                <c:pt idx="804">
                  <c:v>608</c:v>
                </c:pt>
                <c:pt idx="805">
                  <c:v>610</c:v>
                </c:pt>
                <c:pt idx="806">
                  <c:v>612</c:v>
                </c:pt>
                <c:pt idx="807">
                  <c:v>614</c:v>
                </c:pt>
                <c:pt idx="808">
                  <c:v>616</c:v>
                </c:pt>
                <c:pt idx="809">
                  <c:v>618</c:v>
                </c:pt>
                <c:pt idx="810">
                  <c:v>620</c:v>
                </c:pt>
                <c:pt idx="811">
                  <c:v>622</c:v>
                </c:pt>
                <c:pt idx="812">
                  <c:v>624</c:v>
                </c:pt>
                <c:pt idx="813">
                  <c:v>626</c:v>
                </c:pt>
                <c:pt idx="814">
                  <c:v>628</c:v>
                </c:pt>
                <c:pt idx="815">
                  <c:v>630</c:v>
                </c:pt>
                <c:pt idx="816">
                  <c:v>632</c:v>
                </c:pt>
                <c:pt idx="817">
                  <c:v>634</c:v>
                </c:pt>
                <c:pt idx="818">
                  <c:v>636</c:v>
                </c:pt>
                <c:pt idx="819">
                  <c:v>638</c:v>
                </c:pt>
                <c:pt idx="820">
                  <c:v>640</c:v>
                </c:pt>
                <c:pt idx="821">
                  <c:v>642</c:v>
                </c:pt>
                <c:pt idx="822">
                  <c:v>644</c:v>
                </c:pt>
                <c:pt idx="823">
                  <c:v>646</c:v>
                </c:pt>
                <c:pt idx="824">
                  <c:v>648</c:v>
                </c:pt>
                <c:pt idx="825">
                  <c:v>650</c:v>
                </c:pt>
                <c:pt idx="826">
                  <c:v>652</c:v>
                </c:pt>
                <c:pt idx="827">
                  <c:v>654</c:v>
                </c:pt>
                <c:pt idx="828">
                  <c:v>656</c:v>
                </c:pt>
                <c:pt idx="829">
                  <c:v>658</c:v>
                </c:pt>
                <c:pt idx="830">
                  <c:v>660</c:v>
                </c:pt>
                <c:pt idx="831">
                  <c:v>662</c:v>
                </c:pt>
                <c:pt idx="832">
                  <c:v>664</c:v>
                </c:pt>
                <c:pt idx="833">
                  <c:v>666</c:v>
                </c:pt>
                <c:pt idx="834">
                  <c:v>668</c:v>
                </c:pt>
                <c:pt idx="835">
                  <c:v>670</c:v>
                </c:pt>
                <c:pt idx="836">
                  <c:v>672</c:v>
                </c:pt>
                <c:pt idx="837">
                  <c:v>674</c:v>
                </c:pt>
                <c:pt idx="838">
                  <c:v>676</c:v>
                </c:pt>
                <c:pt idx="839">
                  <c:v>678</c:v>
                </c:pt>
                <c:pt idx="840">
                  <c:v>680</c:v>
                </c:pt>
                <c:pt idx="841">
                  <c:v>682</c:v>
                </c:pt>
                <c:pt idx="842">
                  <c:v>684</c:v>
                </c:pt>
                <c:pt idx="843">
                  <c:v>686</c:v>
                </c:pt>
                <c:pt idx="844">
                  <c:v>688</c:v>
                </c:pt>
                <c:pt idx="845">
                  <c:v>690</c:v>
                </c:pt>
                <c:pt idx="846">
                  <c:v>692</c:v>
                </c:pt>
                <c:pt idx="847">
                  <c:v>694</c:v>
                </c:pt>
                <c:pt idx="848">
                  <c:v>696</c:v>
                </c:pt>
                <c:pt idx="849">
                  <c:v>698</c:v>
                </c:pt>
                <c:pt idx="850">
                  <c:v>700</c:v>
                </c:pt>
                <c:pt idx="851">
                  <c:v>702</c:v>
                </c:pt>
                <c:pt idx="852">
                  <c:v>704</c:v>
                </c:pt>
                <c:pt idx="853">
                  <c:v>706</c:v>
                </c:pt>
                <c:pt idx="854">
                  <c:v>708</c:v>
                </c:pt>
                <c:pt idx="855">
                  <c:v>710</c:v>
                </c:pt>
                <c:pt idx="856">
                  <c:v>712</c:v>
                </c:pt>
                <c:pt idx="857">
                  <c:v>714</c:v>
                </c:pt>
                <c:pt idx="858">
                  <c:v>716</c:v>
                </c:pt>
                <c:pt idx="859">
                  <c:v>718</c:v>
                </c:pt>
                <c:pt idx="860">
                  <c:v>720</c:v>
                </c:pt>
                <c:pt idx="861">
                  <c:v>722</c:v>
                </c:pt>
                <c:pt idx="862">
                  <c:v>724</c:v>
                </c:pt>
                <c:pt idx="863">
                  <c:v>726</c:v>
                </c:pt>
                <c:pt idx="864">
                  <c:v>728</c:v>
                </c:pt>
                <c:pt idx="865">
                  <c:v>730</c:v>
                </c:pt>
                <c:pt idx="866">
                  <c:v>732</c:v>
                </c:pt>
                <c:pt idx="867">
                  <c:v>734</c:v>
                </c:pt>
                <c:pt idx="868">
                  <c:v>736</c:v>
                </c:pt>
                <c:pt idx="869">
                  <c:v>738</c:v>
                </c:pt>
                <c:pt idx="870">
                  <c:v>740</c:v>
                </c:pt>
                <c:pt idx="871">
                  <c:v>742</c:v>
                </c:pt>
                <c:pt idx="872">
                  <c:v>744</c:v>
                </c:pt>
                <c:pt idx="873">
                  <c:v>746</c:v>
                </c:pt>
                <c:pt idx="874">
                  <c:v>748</c:v>
                </c:pt>
                <c:pt idx="875">
                  <c:v>750</c:v>
                </c:pt>
                <c:pt idx="876">
                  <c:v>752</c:v>
                </c:pt>
                <c:pt idx="877">
                  <c:v>754</c:v>
                </c:pt>
                <c:pt idx="878">
                  <c:v>756</c:v>
                </c:pt>
                <c:pt idx="879">
                  <c:v>758</c:v>
                </c:pt>
                <c:pt idx="880">
                  <c:v>760</c:v>
                </c:pt>
                <c:pt idx="881">
                  <c:v>762</c:v>
                </c:pt>
                <c:pt idx="882">
                  <c:v>764</c:v>
                </c:pt>
                <c:pt idx="883">
                  <c:v>766</c:v>
                </c:pt>
                <c:pt idx="884">
                  <c:v>768</c:v>
                </c:pt>
                <c:pt idx="885">
                  <c:v>770</c:v>
                </c:pt>
                <c:pt idx="886">
                  <c:v>772</c:v>
                </c:pt>
                <c:pt idx="887">
                  <c:v>774</c:v>
                </c:pt>
                <c:pt idx="888">
                  <c:v>776</c:v>
                </c:pt>
                <c:pt idx="889">
                  <c:v>778</c:v>
                </c:pt>
                <c:pt idx="890">
                  <c:v>780</c:v>
                </c:pt>
                <c:pt idx="891">
                  <c:v>782</c:v>
                </c:pt>
                <c:pt idx="892">
                  <c:v>784</c:v>
                </c:pt>
                <c:pt idx="893">
                  <c:v>786</c:v>
                </c:pt>
                <c:pt idx="894">
                  <c:v>788</c:v>
                </c:pt>
                <c:pt idx="895">
                  <c:v>790</c:v>
                </c:pt>
                <c:pt idx="896">
                  <c:v>792</c:v>
                </c:pt>
                <c:pt idx="897">
                  <c:v>794</c:v>
                </c:pt>
                <c:pt idx="898">
                  <c:v>796</c:v>
                </c:pt>
                <c:pt idx="899">
                  <c:v>798</c:v>
                </c:pt>
                <c:pt idx="900">
                  <c:v>800</c:v>
                </c:pt>
                <c:pt idx="901">
                  <c:v>802</c:v>
                </c:pt>
                <c:pt idx="902">
                  <c:v>804</c:v>
                </c:pt>
                <c:pt idx="903">
                  <c:v>806</c:v>
                </c:pt>
                <c:pt idx="904">
                  <c:v>808</c:v>
                </c:pt>
                <c:pt idx="905">
                  <c:v>810</c:v>
                </c:pt>
                <c:pt idx="906">
                  <c:v>812</c:v>
                </c:pt>
                <c:pt idx="907">
                  <c:v>814</c:v>
                </c:pt>
                <c:pt idx="908">
                  <c:v>816</c:v>
                </c:pt>
                <c:pt idx="909">
                  <c:v>818</c:v>
                </c:pt>
                <c:pt idx="910">
                  <c:v>820</c:v>
                </c:pt>
                <c:pt idx="911">
                  <c:v>822</c:v>
                </c:pt>
                <c:pt idx="912">
                  <c:v>824</c:v>
                </c:pt>
                <c:pt idx="913">
                  <c:v>826</c:v>
                </c:pt>
                <c:pt idx="914">
                  <c:v>828</c:v>
                </c:pt>
                <c:pt idx="915">
                  <c:v>830</c:v>
                </c:pt>
                <c:pt idx="916">
                  <c:v>832</c:v>
                </c:pt>
                <c:pt idx="917">
                  <c:v>834</c:v>
                </c:pt>
                <c:pt idx="918">
                  <c:v>836</c:v>
                </c:pt>
                <c:pt idx="919">
                  <c:v>838</c:v>
                </c:pt>
                <c:pt idx="920">
                  <c:v>840</c:v>
                </c:pt>
                <c:pt idx="921">
                  <c:v>842</c:v>
                </c:pt>
                <c:pt idx="922">
                  <c:v>844</c:v>
                </c:pt>
                <c:pt idx="923">
                  <c:v>846</c:v>
                </c:pt>
                <c:pt idx="924">
                  <c:v>848</c:v>
                </c:pt>
                <c:pt idx="925">
                  <c:v>850</c:v>
                </c:pt>
                <c:pt idx="926">
                  <c:v>852</c:v>
                </c:pt>
                <c:pt idx="927">
                  <c:v>854</c:v>
                </c:pt>
                <c:pt idx="928">
                  <c:v>856</c:v>
                </c:pt>
                <c:pt idx="929">
                  <c:v>858</c:v>
                </c:pt>
                <c:pt idx="930">
                  <c:v>860</c:v>
                </c:pt>
                <c:pt idx="931">
                  <c:v>862</c:v>
                </c:pt>
                <c:pt idx="932">
                  <c:v>864</c:v>
                </c:pt>
                <c:pt idx="933">
                  <c:v>866</c:v>
                </c:pt>
                <c:pt idx="934">
                  <c:v>868</c:v>
                </c:pt>
                <c:pt idx="935">
                  <c:v>870</c:v>
                </c:pt>
                <c:pt idx="936">
                  <c:v>872</c:v>
                </c:pt>
                <c:pt idx="937">
                  <c:v>874</c:v>
                </c:pt>
                <c:pt idx="938">
                  <c:v>876</c:v>
                </c:pt>
                <c:pt idx="939">
                  <c:v>878</c:v>
                </c:pt>
                <c:pt idx="940">
                  <c:v>880</c:v>
                </c:pt>
                <c:pt idx="941">
                  <c:v>882</c:v>
                </c:pt>
                <c:pt idx="942">
                  <c:v>884</c:v>
                </c:pt>
                <c:pt idx="943">
                  <c:v>886</c:v>
                </c:pt>
                <c:pt idx="944">
                  <c:v>888</c:v>
                </c:pt>
                <c:pt idx="945">
                  <c:v>890</c:v>
                </c:pt>
                <c:pt idx="946">
                  <c:v>892</c:v>
                </c:pt>
                <c:pt idx="947">
                  <c:v>894</c:v>
                </c:pt>
                <c:pt idx="948">
                  <c:v>896</c:v>
                </c:pt>
                <c:pt idx="949">
                  <c:v>898</c:v>
                </c:pt>
                <c:pt idx="950">
                  <c:v>900</c:v>
                </c:pt>
                <c:pt idx="951">
                  <c:v>902</c:v>
                </c:pt>
                <c:pt idx="952">
                  <c:v>904</c:v>
                </c:pt>
                <c:pt idx="953">
                  <c:v>906</c:v>
                </c:pt>
                <c:pt idx="954">
                  <c:v>908</c:v>
                </c:pt>
                <c:pt idx="955">
                  <c:v>910</c:v>
                </c:pt>
                <c:pt idx="956">
                  <c:v>912</c:v>
                </c:pt>
                <c:pt idx="957">
                  <c:v>914</c:v>
                </c:pt>
                <c:pt idx="958">
                  <c:v>916</c:v>
                </c:pt>
                <c:pt idx="959">
                  <c:v>918</c:v>
                </c:pt>
                <c:pt idx="960">
                  <c:v>920</c:v>
                </c:pt>
                <c:pt idx="961">
                  <c:v>922</c:v>
                </c:pt>
                <c:pt idx="962">
                  <c:v>924</c:v>
                </c:pt>
                <c:pt idx="963">
                  <c:v>926</c:v>
                </c:pt>
                <c:pt idx="964">
                  <c:v>928</c:v>
                </c:pt>
                <c:pt idx="965">
                  <c:v>930</c:v>
                </c:pt>
                <c:pt idx="966">
                  <c:v>932</c:v>
                </c:pt>
                <c:pt idx="967">
                  <c:v>934</c:v>
                </c:pt>
                <c:pt idx="968">
                  <c:v>936</c:v>
                </c:pt>
                <c:pt idx="969">
                  <c:v>938</c:v>
                </c:pt>
                <c:pt idx="970">
                  <c:v>940</c:v>
                </c:pt>
                <c:pt idx="971">
                  <c:v>942</c:v>
                </c:pt>
                <c:pt idx="972">
                  <c:v>944</c:v>
                </c:pt>
                <c:pt idx="973">
                  <c:v>946</c:v>
                </c:pt>
                <c:pt idx="974">
                  <c:v>948</c:v>
                </c:pt>
                <c:pt idx="975">
                  <c:v>950</c:v>
                </c:pt>
                <c:pt idx="976">
                  <c:v>952</c:v>
                </c:pt>
                <c:pt idx="977">
                  <c:v>954</c:v>
                </c:pt>
                <c:pt idx="978">
                  <c:v>956</c:v>
                </c:pt>
                <c:pt idx="979">
                  <c:v>958</c:v>
                </c:pt>
                <c:pt idx="980">
                  <c:v>960</c:v>
                </c:pt>
                <c:pt idx="981">
                  <c:v>962</c:v>
                </c:pt>
                <c:pt idx="982">
                  <c:v>964</c:v>
                </c:pt>
                <c:pt idx="983">
                  <c:v>966</c:v>
                </c:pt>
                <c:pt idx="984">
                  <c:v>968</c:v>
                </c:pt>
                <c:pt idx="985">
                  <c:v>970</c:v>
                </c:pt>
                <c:pt idx="986">
                  <c:v>972</c:v>
                </c:pt>
                <c:pt idx="987">
                  <c:v>974</c:v>
                </c:pt>
                <c:pt idx="988">
                  <c:v>976</c:v>
                </c:pt>
                <c:pt idx="989">
                  <c:v>978</c:v>
                </c:pt>
                <c:pt idx="990">
                  <c:v>980</c:v>
                </c:pt>
                <c:pt idx="991">
                  <c:v>982</c:v>
                </c:pt>
                <c:pt idx="992">
                  <c:v>984</c:v>
                </c:pt>
                <c:pt idx="993">
                  <c:v>986</c:v>
                </c:pt>
                <c:pt idx="994">
                  <c:v>988</c:v>
                </c:pt>
                <c:pt idx="995">
                  <c:v>990</c:v>
                </c:pt>
                <c:pt idx="996">
                  <c:v>992</c:v>
                </c:pt>
                <c:pt idx="997">
                  <c:v>994</c:v>
                </c:pt>
                <c:pt idx="998">
                  <c:v>996</c:v>
                </c:pt>
                <c:pt idx="999">
                  <c:v>998</c:v>
                </c:pt>
                <c:pt idx="1000">
                  <c:v>1000</c:v>
                </c:pt>
              </c:numCache>
            </c:numRef>
          </c:xVal>
          <c:yVal>
            <c:numRef>
              <c:f>Feuil1!$C$2:$C$1002</c:f>
              <c:numCache>
                <c:formatCode>General</c:formatCode>
                <c:ptCount val="1001"/>
                <c:pt idx="0">
                  <c:v>1.7209893977199999</c:v>
                </c:pt>
                <c:pt idx="1">
                  <c:v>1.7221191958099999</c:v>
                </c:pt>
                <c:pt idx="2">
                  <c:v>1.7232467156</c:v>
                </c:pt>
                <c:pt idx="3">
                  <c:v>1.72437195708</c:v>
                </c:pt>
                <c:pt idx="4">
                  <c:v>1.7254949202500001</c:v>
                </c:pt>
                <c:pt idx="5">
                  <c:v>1.7266156051199999</c:v>
                </c:pt>
                <c:pt idx="6">
                  <c:v>1.72773401167</c:v>
                </c:pt>
                <c:pt idx="7">
                  <c:v>1.72885013992</c:v>
                </c:pt>
                <c:pt idx="8">
                  <c:v>1.7299639898600001</c:v>
                </c:pt>
                <c:pt idx="9">
                  <c:v>1.7310754986600001</c:v>
                </c:pt>
                <c:pt idx="10">
                  <c:v>1.7321845154</c:v>
                </c:pt>
                <c:pt idx="11">
                  <c:v>1.7332911983999999</c:v>
                </c:pt>
                <c:pt idx="12">
                  <c:v>1.7343955476799999</c:v>
                </c:pt>
                <c:pt idx="13">
                  <c:v>1.73549756323</c:v>
                </c:pt>
                <c:pt idx="14">
                  <c:v>1.73659724504</c:v>
                </c:pt>
                <c:pt idx="15">
                  <c:v>1.7376945931300001</c:v>
                </c:pt>
                <c:pt idx="16">
                  <c:v>1.73878960748</c:v>
                </c:pt>
                <c:pt idx="17">
                  <c:v>1.73988228811</c:v>
                </c:pt>
                <c:pt idx="18">
                  <c:v>1.7409726350000001</c:v>
                </c:pt>
                <c:pt idx="19">
                  <c:v>1.7420606481700001</c:v>
                </c:pt>
                <c:pt idx="20">
                  <c:v>1.7431463276000001</c:v>
                </c:pt>
                <c:pt idx="21">
                  <c:v>1.7442296733</c:v>
                </c:pt>
                <c:pt idx="22">
                  <c:v>1.74531068527</c:v>
                </c:pt>
                <c:pt idx="23">
                  <c:v>1.7463893635100001</c:v>
                </c:pt>
                <c:pt idx="24">
                  <c:v>1.74746570802</c:v>
                </c:pt>
                <c:pt idx="25">
                  <c:v>1.7485397188</c:v>
                </c:pt>
                <c:pt idx="26">
                  <c:v>1.7496113958499999</c:v>
                </c:pt>
                <c:pt idx="27">
                  <c:v>1.7506807391700001</c:v>
                </c:pt>
                <c:pt idx="28">
                  <c:v>1.7517477487599999</c:v>
                </c:pt>
                <c:pt idx="29">
                  <c:v>1.7528124246200001</c:v>
                </c:pt>
                <c:pt idx="30">
                  <c:v>1.7538747667400001</c:v>
                </c:pt>
                <c:pt idx="31">
                  <c:v>1.75493477514</c:v>
                </c:pt>
                <c:pt idx="32">
                  <c:v>1.7559924497999999</c:v>
                </c:pt>
                <c:pt idx="33">
                  <c:v>1.7570477907399999</c:v>
                </c:pt>
                <c:pt idx="34">
                  <c:v>1.7581007979400001</c:v>
                </c:pt>
                <c:pt idx="35">
                  <c:v>1.7591514714200001</c:v>
                </c:pt>
                <c:pt idx="36">
                  <c:v>1.7601998111599999</c:v>
                </c:pt>
                <c:pt idx="37">
                  <c:v>1.7612458171700001</c:v>
                </c:pt>
                <c:pt idx="38">
                  <c:v>1.7622894894500001</c:v>
                </c:pt>
                <c:pt idx="39">
                  <c:v>1.76333082801</c:v>
                </c:pt>
                <c:pt idx="40">
                  <c:v>1.7643698328299999</c:v>
                </c:pt>
                <c:pt idx="41">
                  <c:v>1.76540650392</c:v>
                </c:pt>
                <c:pt idx="42">
                  <c:v>1.7664408412799999</c:v>
                </c:pt>
                <c:pt idx="43">
                  <c:v>1.7674728448999999</c:v>
                </c:pt>
                <c:pt idx="44">
                  <c:v>1.76850248072</c:v>
                </c:pt>
                <c:pt idx="45">
                  <c:v>1.7695295983599999</c:v>
                </c:pt>
                <c:pt idx="46">
                  <c:v>1.77055435149</c:v>
                </c:pt>
                <c:pt idx="47">
                  <c:v>1.77157674012</c:v>
                </c:pt>
                <c:pt idx="48">
                  <c:v>1.77259676423</c:v>
                </c:pt>
                <c:pt idx="49">
                  <c:v>1.77361442383</c:v>
                </c:pt>
                <c:pt idx="50">
                  <c:v>1.77462971893</c:v>
                </c:pt>
                <c:pt idx="51">
                  <c:v>1.7756426495099999</c:v>
                </c:pt>
                <c:pt idx="52">
                  <c:v>1.7766532155899999</c:v>
                </c:pt>
                <c:pt idx="53">
                  <c:v>1.77766141715</c:v>
                </c:pt>
                <c:pt idx="54">
                  <c:v>1.7786672542099999</c:v>
                </c:pt>
                <c:pt idx="55">
                  <c:v>1.77967072675</c:v>
                </c:pt>
                <c:pt idx="56">
                  <c:v>1.7806718347799999</c:v>
                </c:pt>
                <c:pt idx="57">
                  <c:v>1.78167057831</c:v>
                </c:pt>
                <c:pt idx="58">
                  <c:v>1.78266695732</c:v>
                </c:pt>
                <c:pt idx="59">
                  <c:v>1.7836609718300001</c:v>
                </c:pt>
                <c:pt idx="60">
                  <c:v>1.7846526218200001</c:v>
                </c:pt>
                <c:pt idx="61">
                  <c:v>1.7856419073100001</c:v>
                </c:pt>
                <c:pt idx="62">
                  <c:v>1.78662882828</c:v>
                </c:pt>
                <c:pt idx="63">
                  <c:v>1.78761338475</c:v>
                </c:pt>
                <c:pt idx="64">
                  <c:v>1.7885955766999999</c:v>
                </c:pt>
                <c:pt idx="65">
                  <c:v>1.78957540415</c:v>
                </c:pt>
                <c:pt idx="66">
                  <c:v>1.7905528670799999</c:v>
                </c:pt>
                <c:pt idx="67">
                  <c:v>1.79152796551</c:v>
                </c:pt>
                <c:pt idx="68">
                  <c:v>1.7925006994199999</c:v>
                </c:pt>
                <c:pt idx="69">
                  <c:v>1.79347106883</c:v>
                </c:pt>
                <c:pt idx="70">
                  <c:v>1.79443907372</c:v>
                </c:pt>
                <c:pt idx="71">
                  <c:v>1.79540471411</c:v>
                </c:pt>
                <c:pt idx="72">
                  <c:v>1.79636798998</c:v>
                </c:pt>
                <c:pt idx="73">
                  <c:v>1.79732890135</c:v>
                </c:pt>
                <c:pt idx="74">
                  <c:v>1.7982874482</c:v>
                </c:pt>
                <c:pt idx="75">
                  <c:v>1.7992436305499999</c:v>
                </c:pt>
                <c:pt idx="76">
                  <c:v>1.8001974483800001</c:v>
                </c:pt>
                <c:pt idx="77">
                  <c:v>1.80114890171</c:v>
                </c:pt>
                <c:pt idx="78">
                  <c:v>1.8020979905300001</c:v>
                </c:pt>
                <c:pt idx="79">
                  <c:v>1.80304470196</c:v>
                </c:pt>
                <c:pt idx="80">
                  <c:v>1.8039888952500001</c:v>
                </c:pt>
                <c:pt idx="81">
                  <c:v>1.8049307136899999</c:v>
                </c:pt>
                <c:pt idx="82">
                  <c:v>1.80587015726</c:v>
                </c:pt>
                <c:pt idx="83">
                  <c:v>1.8068072259700001</c:v>
                </c:pt>
                <c:pt idx="84">
                  <c:v>1.80774191981</c:v>
                </c:pt>
                <c:pt idx="85">
                  <c:v>1.8086742387999999</c:v>
                </c:pt>
                <c:pt idx="86">
                  <c:v>1.80960418292</c:v>
                </c:pt>
                <c:pt idx="87">
                  <c:v>1.81053175219</c:v>
                </c:pt>
                <c:pt idx="88">
                  <c:v>1.8114569465899999</c:v>
                </c:pt>
                <c:pt idx="89">
                  <c:v>1.8123797661200001</c:v>
                </c:pt>
                <c:pt idx="90">
                  <c:v>1.8133002108</c:v>
                </c:pt>
                <c:pt idx="91">
                  <c:v>1.81421828061</c:v>
                </c:pt>
                <c:pt idx="92">
                  <c:v>1.81513397557</c:v>
                </c:pt>
                <c:pt idx="93">
                  <c:v>1.81604729566</c:v>
                </c:pt>
                <c:pt idx="94">
                  <c:v>1.81695824088</c:v>
                </c:pt>
                <c:pt idx="95">
                  <c:v>1.81786681125</c:v>
                </c:pt>
                <c:pt idx="96">
                  <c:v>1.8187730067600001</c:v>
                </c:pt>
                <c:pt idx="97">
                  <c:v>1.8196768273999999</c:v>
                </c:pt>
                <c:pt idx="98">
                  <c:v>1.82057827318</c:v>
                </c:pt>
                <c:pt idx="99">
                  <c:v>1.8214773441000001</c:v>
                </c:pt>
                <c:pt idx="100">
                  <c:v>1.8223740401499999</c:v>
                </c:pt>
                <c:pt idx="101">
                  <c:v>1.82326836135</c:v>
                </c:pt>
                <c:pt idx="102">
                  <c:v>1.8241603076799999</c:v>
                </c:pt>
                <c:pt idx="103">
                  <c:v>1.8250498791500001</c:v>
                </c:pt>
                <c:pt idx="104">
                  <c:v>1.82593707576</c:v>
                </c:pt>
                <c:pt idx="105">
                  <c:v>1.8268218975099999</c:v>
                </c:pt>
                <c:pt idx="106">
                  <c:v>1.8277043443900001</c:v>
                </c:pt>
                <c:pt idx="107">
                  <c:v>1.82858441642</c:v>
                </c:pt>
                <c:pt idx="108">
                  <c:v>1.82946211358</c:v>
                </c:pt>
                <c:pt idx="109">
                  <c:v>1.83033743588</c:v>
                </c:pt>
                <c:pt idx="110">
                  <c:v>1.83121038332</c:v>
                </c:pt>
                <c:pt idx="111">
                  <c:v>1.83208095589</c:v>
                </c:pt>
                <c:pt idx="112">
                  <c:v>1.83294915361</c:v>
                </c:pt>
                <c:pt idx="113">
                  <c:v>1.83381497646</c:v>
                </c:pt>
                <c:pt idx="114">
                  <c:v>1.8346784244500001</c:v>
                </c:pt>
                <c:pt idx="115">
                  <c:v>1.83553937769</c:v>
                </c:pt>
                <c:pt idx="116">
                  <c:v>1.8363979606900001</c:v>
                </c:pt>
                <c:pt idx="117">
                  <c:v>1.83725417469</c:v>
                </c:pt>
                <c:pt idx="118">
                  <c:v>1.8381080196899999</c:v>
                </c:pt>
                <c:pt idx="119">
                  <c:v>1.8389594956899999</c:v>
                </c:pt>
                <c:pt idx="120">
                  <c:v>1.8398086027</c:v>
                </c:pt>
                <c:pt idx="121">
                  <c:v>1.8406553406999999</c:v>
                </c:pt>
                <c:pt idx="122">
                  <c:v>1.8414997097100001</c:v>
                </c:pt>
                <c:pt idx="123">
                  <c:v>1.8423417097200001</c:v>
                </c:pt>
                <c:pt idx="124">
                  <c:v>1.84318134074</c:v>
                </c:pt>
                <c:pt idx="125">
                  <c:v>1.8440186027500001</c:v>
                </c:pt>
                <c:pt idx="126">
                  <c:v>1.84485349576</c:v>
                </c:pt>
                <c:pt idx="127">
                  <c:v>1.84568601978</c:v>
                </c:pt>
                <c:pt idx="128">
                  <c:v>1.8465161748000001</c:v>
                </c:pt>
                <c:pt idx="129">
                  <c:v>1.84734396082</c:v>
                </c:pt>
                <c:pt idx="130">
                  <c:v>1.8481693778399999</c:v>
                </c:pt>
                <c:pt idx="131">
                  <c:v>1.8489924258599999</c:v>
                </c:pt>
                <c:pt idx="132">
                  <c:v>1.8498131048799999</c:v>
                </c:pt>
                <c:pt idx="133">
                  <c:v>1.85063141491</c:v>
                </c:pt>
                <c:pt idx="134">
                  <c:v>1.85144735594</c:v>
                </c:pt>
                <c:pt idx="135">
                  <c:v>1.85226092797</c:v>
                </c:pt>
                <c:pt idx="136">
                  <c:v>1.853072131</c:v>
                </c:pt>
                <c:pt idx="137">
                  <c:v>1.8538809650300001</c:v>
                </c:pt>
                <c:pt idx="138">
                  <c:v>1.85468743006</c:v>
                </c:pt>
                <c:pt idx="139">
                  <c:v>1.8554915261</c:v>
                </c:pt>
                <c:pt idx="140">
                  <c:v>1.85629325314</c:v>
                </c:pt>
                <c:pt idx="141">
                  <c:v>1.8570926111699999</c:v>
                </c:pt>
                <c:pt idx="142">
                  <c:v>1.85788960021</c:v>
                </c:pt>
                <c:pt idx="143">
                  <c:v>1.85868422026</c:v>
                </c:pt>
                <c:pt idx="144">
                  <c:v>1.8594764713</c:v>
                </c:pt>
                <c:pt idx="145">
                  <c:v>1.8602663533399999</c:v>
                </c:pt>
                <c:pt idx="146">
                  <c:v>1.86105386639</c:v>
                </c:pt>
                <c:pt idx="147">
                  <c:v>1.86183901044</c:v>
                </c:pt>
                <c:pt idx="148">
                  <c:v>1.86262178549</c:v>
                </c:pt>
                <c:pt idx="149">
                  <c:v>1.8634021915400001</c:v>
                </c:pt>
                <c:pt idx="150">
                  <c:v>1.8641801551599999</c:v>
                </c:pt>
                <c:pt idx="151">
                  <c:v>1.8649557587700001</c:v>
                </c:pt>
                <c:pt idx="152">
                  <c:v>1.86572901142</c:v>
                </c:pt>
                <c:pt idx="153">
                  <c:v>1.86649991312</c:v>
                </c:pt>
                <c:pt idx="154">
                  <c:v>1.8672684638699999</c:v>
                </c:pt>
                <c:pt idx="155">
                  <c:v>1.86803466366</c:v>
                </c:pt>
                <c:pt idx="156">
                  <c:v>1.8687985125</c:v>
                </c:pt>
                <c:pt idx="157">
                  <c:v>1.8695600103800001</c:v>
                </c:pt>
                <c:pt idx="158">
                  <c:v>1.87031915731</c:v>
                </c:pt>
                <c:pt idx="159">
                  <c:v>1.8710759532800001</c:v>
                </c:pt>
                <c:pt idx="160">
                  <c:v>1.87183039831</c:v>
                </c:pt>
                <c:pt idx="161">
                  <c:v>1.8725824923700001</c:v>
                </c:pt>
                <c:pt idx="162">
                  <c:v>1.8733322354799999</c:v>
                </c:pt>
                <c:pt idx="163">
                  <c:v>1.87407962764</c:v>
                </c:pt>
                <c:pt idx="164">
                  <c:v>1.8748246688500001</c:v>
                </c:pt>
                <c:pt idx="165">
                  <c:v>1.8755673590999999</c:v>
                </c:pt>
                <c:pt idx="166">
                  <c:v>1.87630769839</c:v>
                </c:pt>
                <c:pt idx="167">
                  <c:v>1.8770456867300001</c:v>
                </c:pt>
                <c:pt idx="168">
                  <c:v>1.8777813241200001</c:v>
                </c:pt>
                <c:pt idx="169">
                  <c:v>1.8785146105499999</c:v>
                </c:pt>
                <c:pt idx="170">
                  <c:v>1.8792455460299999</c:v>
                </c:pt>
                <c:pt idx="171">
                  <c:v>1.87997413056</c:v>
                </c:pt>
                <c:pt idx="172">
                  <c:v>1.88070036413</c:v>
                </c:pt>
                <c:pt idx="173">
                  <c:v>1.88142424674</c:v>
                </c:pt>
                <c:pt idx="174">
                  <c:v>1.88214577841</c:v>
                </c:pt>
                <c:pt idx="175">
                  <c:v>1.88286495911</c:v>
                </c:pt>
                <c:pt idx="176">
                  <c:v>1.8835817888699999</c:v>
                </c:pt>
                <c:pt idx="177">
                  <c:v>1.8842962676699999</c:v>
                </c:pt>
                <c:pt idx="178">
                  <c:v>1.8850083955100001</c:v>
                </c:pt>
                <c:pt idx="179">
                  <c:v>1.8857181724000001</c:v>
                </c:pt>
                <c:pt idx="180">
                  <c:v>1.88642559834</c:v>
                </c:pt>
                <c:pt idx="181">
                  <c:v>1.88713067332</c:v>
                </c:pt>
                <c:pt idx="182">
                  <c:v>1.8878333973500001</c:v>
                </c:pt>
                <c:pt idx="183">
                  <c:v>1.88853377043</c:v>
                </c:pt>
                <c:pt idx="184">
                  <c:v>1.88923179255</c:v>
                </c:pt>
                <c:pt idx="185">
                  <c:v>1.88992742505</c:v>
                </c:pt>
                <c:pt idx="186">
                  <c:v>1.8906207215099999</c:v>
                </c:pt>
                <c:pt idx="187">
                  <c:v>1.8913116935000001</c:v>
                </c:pt>
                <c:pt idx="188">
                  <c:v>1.8920003410299999</c:v>
                </c:pt>
                <c:pt idx="189">
                  <c:v>1.89268666409</c:v>
                </c:pt>
                <c:pt idx="190">
                  <c:v>1.89337066268</c:v>
                </c:pt>
                <c:pt idx="191">
                  <c:v>1.89405233681</c:v>
                </c:pt>
                <c:pt idx="192">
                  <c:v>1.8947316864799999</c:v>
                </c:pt>
                <c:pt idx="193">
                  <c:v>1.89540871168</c:v>
                </c:pt>
                <c:pt idx="194">
                  <c:v>1.8960834124099999</c:v>
                </c:pt>
                <c:pt idx="195">
                  <c:v>1.8967557886799999</c:v>
                </c:pt>
                <c:pt idx="196">
                  <c:v>1.89742584049</c:v>
                </c:pt>
                <c:pt idx="197">
                  <c:v>1.8980935678299999</c:v>
                </c:pt>
                <c:pt idx="198">
                  <c:v>1.8987589707000001</c:v>
                </c:pt>
                <c:pt idx="199">
                  <c:v>1.89942204911</c:v>
                </c:pt>
                <c:pt idx="200">
                  <c:v>1.9000828030600001</c:v>
                </c:pt>
                <c:pt idx="201">
                  <c:v>1.9007412325399999</c:v>
                </c:pt>
                <c:pt idx="202">
                  <c:v>1.90139733755</c:v>
                </c:pt>
                <c:pt idx="203">
                  <c:v>1.9020511180999999</c:v>
                </c:pt>
                <c:pt idx="204">
                  <c:v>1.9027025741800001</c:v>
                </c:pt>
                <c:pt idx="205">
                  <c:v>1.9033517058</c:v>
                </c:pt>
                <c:pt idx="206">
                  <c:v>1.9039985129599999</c:v>
                </c:pt>
                <c:pt idx="207">
                  <c:v>1.9046429956499999</c:v>
                </c:pt>
                <c:pt idx="208">
                  <c:v>1.90528515387</c:v>
                </c:pt>
                <c:pt idx="209">
                  <c:v>1.90592498763</c:v>
                </c:pt>
                <c:pt idx="210">
                  <c:v>1.9065624969199999</c:v>
                </c:pt>
                <c:pt idx="211">
                  <c:v>1.90719768175</c:v>
                </c:pt>
                <c:pt idx="212">
                  <c:v>1.9078305421099999</c:v>
                </c:pt>
                <c:pt idx="213">
                  <c:v>1.90846107801</c:v>
                </c:pt>
                <c:pt idx="214">
                  <c:v>1.90908928945</c:v>
                </c:pt>
                <c:pt idx="215">
                  <c:v>1.90971517641</c:v>
                </c:pt>
                <c:pt idx="216">
                  <c:v>1.9103387389199999</c:v>
                </c:pt>
                <c:pt idx="217">
                  <c:v>1.9109599769500001</c:v>
                </c:pt>
                <c:pt idx="218">
                  <c:v>1.91157889053</c:v>
                </c:pt>
                <c:pt idx="219">
                  <c:v>1.91219547964</c:v>
                </c:pt>
                <c:pt idx="220">
                  <c:v>1.91280973034</c:v>
                </c:pt>
                <c:pt idx="221">
                  <c:v>1.91342167831</c:v>
                </c:pt>
                <c:pt idx="222">
                  <c:v>1.9140313333900001</c:v>
                </c:pt>
                <c:pt idx="223">
                  <c:v>1.9146386955700001</c:v>
                </c:pt>
                <c:pt idx="224">
                  <c:v>1.91524376486</c:v>
                </c:pt>
                <c:pt idx="225">
                  <c:v>1.9158465412600001</c:v>
                </c:pt>
                <c:pt idx="226">
                  <c:v>1.9164470247700001</c:v>
                </c:pt>
                <c:pt idx="227">
                  <c:v>1.9170452153799999</c:v>
                </c:pt>
                <c:pt idx="228">
                  <c:v>1.9176411131</c:v>
                </c:pt>
                <c:pt idx="229">
                  <c:v>1.9182347179200001</c:v>
                </c:pt>
                <c:pt idx="230">
                  <c:v>1.9188260298599999</c:v>
                </c:pt>
                <c:pt idx="231">
                  <c:v>1.9194150488999999</c:v>
                </c:pt>
                <c:pt idx="232">
                  <c:v>1.92000177505</c:v>
                </c:pt>
                <c:pt idx="233">
                  <c:v>1.9205862083</c:v>
                </c:pt>
                <c:pt idx="234">
                  <c:v>1.92116834866</c:v>
                </c:pt>
                <c:pt idx="235">
                  <c:v>1.92174819613</c:v>
                </c:pt>
                <c:pt idx="236">
                  <c:v>1.92232575071</c:v>
                </c:pt>
                <c:pt idx="237">
                  <c:v>1.9229010123900001</c:v>
                </c:pt>
                <c:pt idx="238">
                  <c:v>1.9234739811799999</c:v>
                </c:pt>
                <c:pt idx="239">
                  <c:v>1.9240446570700001</c:v>
                </c:pt>
                <c:pt idx="240">
                  <c:v>1.9246130400799999</c:v>
                </c:pt>
                <c:pt idx="241">
                  <c:v>1.9251791301900001</c:v>
                </c:pt>
                <c:pt idx="242">
                  <c:v>1.92574292741</c:v>
                </c:pt>
                <c:pt idx="243">
                  <c:v>1.92630443173</c:v>
                </c:pt>
                <c:pt idx="244">
                  <c:v>1.9268636431599999</c:v>
                </c:pt>
                <c:pt idx="245">
                  <c:v>1.9274205617</c:v>
                </c:pt>
                <c:pt idx="246">
                  <c:v>1.92797518735</c:v>
                </c:pt>
                <c:pt idx="247">
                  <c:v>1.9285275201000001</c:v>
                </c:pt>
                <c:pt idx="248">
                  <c:v>1.9290775599600001</c:v>
                </c:pt>
                <c:pt idx="249">
                  <c:v>1.92962530692</c:v>
                </c:pt>
                <c:pt idx="250">
                  <c:v>1.9301707610000001</c:v>
                </c:pt>
                <c:pt idx="251">
                  <c:v>1.93071392218</c:v>
                </c:pt>
                <c:pt idx="252">
                  <c:v>1.9312547904599999</c:v>
                </c:pt>
                <c:pt idx="253">
                  <c:v>1.9317933658599999</c:v>
                </c:pt>
                <c:pt idx="254">
                  <c:v>1.9323296483600001</c:v>
                </c:pt>
                <c:pt idx="255">
                  <c:v>1.9328636404299999</c:v>
                </c:pt>
                <c:pt idx="256">
                  <c:v>1.93339536853</c:v>
                </c:pt>
                <c:pt idx="257">
                  <c:v>1.93392483744</c:v>
                </c:pt>
                <c:pt idx="258">
                  <c:v>1.93445204716</c:v>
                </c:pt>
                <c:pt idx="259">
                  <c:v>1.9349769977</c:v>
                </c:pt>
                <c:pt idx="260">
                  <c:v>1.93549968905</c:v>
                </c:pt>
                <c:pt idx="261">
                  <c:v>1.9360201212099999</c:v>
                </c:pt>
                <c:pt idx="262">
                  <c:v>1.93653829418</c:v>
                </c:pt>
                <c:pt idx="263">
                  <c:v>1.9370542079599999</c:v>
                </c:pt>
                <c:pt idx="264">
                  <c:v>1.9375678625599999</c:v>
                </c:pt>
                <c:pt idx="265">
                  <c:v>1.9380792579699999</c:v>
                </c:pt>
                <c:pt idx="266">
                  <c:v>1.93858839419</c:v>
                </c:pt>
                <c:pt idx="267">
                  <c:v>1.93909527123</c:v>
                </c:pt>
                <c:pt idx="268">
                  <c:v>1.9395998890799999</c:v>
                </c:pt>
                <c:pt idx="269">
                  <c:v>1.9401022477400001</c:v>
                </c:pt>
                <c:pt idx="270">
                  <c:v>1.94060234721</c:v>
                </c:pt>
                <c:pt idx="271">
                  <c:v>1.94110018749</c:v>
                </c:pt>
                <c:pt idx="272">
                  <c:v>1.94159576859</c:v>
                </c:pt>
                <c:pt idx="273">
                  <c:v>1.9420890904999999</c:v>
                </c:pt>
                <c:pt idx="274">
                  <c:v>1.94258015322</c:v>
                </c:pt>
                <c:pt idx="275">
                  <c:v>1.9430689567599999</c:v>
                </c:pt>
                <c:pt idx="276">
                  <c:v>1.9435555011100001</c:v>
                </c:pt>
                <c:pt idx="277">
                  <c:v>1.9440397862600001</c:v>
                </c:pt>
                <c:pt idx="278">
                  <c:v>1.9445218122400001</c:v>
                </c:pt>
                <c:pt idx="279">
                  <c:v>1.9450015790199999</c:v>
                </c:pt>
                <c:pt idx="280">
                  <c:v>1.94547908662</c:v>
                </c:pt>
                <c:pt idx="281">
                  <c:v>1.9459543350299999</c:v>
                </c:pt>
                <c:pt idx="282">
                  <c:v>1.9464273242500001</c:v>
                </c:pt>
                <c:pt idx="283">
                  <c:v>1.9468980542900001</c:v>
                </c:pt>
                <c:pt idx="284">
                  <c:v>1.9473665251300001</c:v>
                </c:pt>
                <c:pt idx="285">
                  <c:v>1.9478327367999999</c:v>
                </c:pt>
                <c:pt idx="286">
                  <c:v>1.94829668927</c:v>
                </c:pt>
                <c:pt idx="287">
                  <c:v>1.9487583825499999</c:v>
                </c:pt>
                <c:pt idx="288">
                  <c:v>1.94921781665</c:v>
                </c:pt>
                <c:pt idx="289">
                  <c:v>1.94967499156</c:v>
                </c:pt>
                <c:pt idx="290">
                  <c:v>1.9501299194699999</c:v>
                </c:pt>
                <c:pt idx="291">
                  <c:v>1.9505826242199999</c:v>
                </c:pt>
                <c:pt idx="292">
                  <c:v>1.9510331031000001</c:v>
                </c:pt>
                <c:pt idx="293">
                  <c:v>1.9514813561</c:v>
                </c:pt>
                <c:pt idx="294">
                  <c:v>1.9519273832399999</c:v>
                </c:pt>
                <c:pt idx="295">
                  <c:v>1.95237118449</c:v>
                </c:pt>
                <c:pt idx="296">
                  <c:v>1.95281275988</c:v>
                </c:pt>
                <c:pt idx="297">
                  <c:v>1.9532521093899999</c:v>
                </c:pt>
                <c:pt idx="298">
                  <c:v>1.95368923303</c:v>
                </c:pt>
                <c:pt idx="299">
                  <c:v>1.9541241307999999</c:v>
                </c:pt>
                <c:pt idx="300">
                  <c:v>1.95455680269</c:v>
                </c:pt>
                <c:pt idx="301">
                  <c:v>1.95498724871</c:v>
                </c:pt>
                <c:pt idx="302">
                  <c:v>1.9554154688500001</c:v>
                </c:pt>
                <c:pt idx="303">
                  <c:v>1.9558414631300001</c:v>
                </c:pt>
                <c:pt idx="304">
                  <c:v>1.95626523153</c:v>
                </c:pt>
                <c:pt idx="305">
                  <c:v>1.95668677405</c:v>
                </c:pt>
                <c:pt idx="306">
                  <c:v>1.95710609071</c:v>
                </c:pt>
                <c:pt idx="307">
                  <c:v>1.95752318149</c:v>
                </c:pt>
                <c:pt idx="308">
                  <c:v>1.95793804639</c:v>
                </c:pt>
                <c:pt idx="309">
                  <c:v>1.9583506854299999</c:v>
                </c:pt>
                <c:pt idx="310">
                  <c:v>1.9587610985899999</c:v>
                </c:pt>
                <c:pt idx="311">
                  <c:v>1.9591692858700001</c:v>
                </c:pt>
                <c:pt idx="312">
                  <c:v>1.9595752472900001</c:v>
                </c:pt>
                <c:pt idx="313">
                  <c:v>1.95997898283</c:v>
                </c:pt>
                <c:pt idx="314">
                  <c:v>1.9603804924899999</c:v>
                </c:pt>
                <c:pt idx="315">
                  <c:v>1.9607797762900001</c:v>
                </c:pt>
                <c:pt idx="316">
                  <c:v>1.96117683421</c:v>
                </c:pt>
                <c:pt idx="317">
                  <c:v>1.96157166626</c:v>
                </c:pt>
                <c:pt idx="318">
                  <c:v>1.9619642724299999</c:v>
                </c:pt>
                <c:pt idx="319">
                  <c:v>1.96235465273</c:v>
                </c:pt>
                <c:pt idx="320">
                  <c:v>1.9627428071599999</c:v>
                </c:pt>
                <c:pt idx="321">
                  <c:v>1.96312873571</c:v>
                </c:pt>
                <c:pt idx="322">
                  <c:v>1.96351243839</c:v>
                </c:pt>
                <c:pt idx="323">
                  <c:v>1.9638939151999999</c:v>
                </c:pt>
                <c:pt idx="324">
                  <c:v>1.9642731661399999</c:v>
                </c:pt>
                <c:pt idx="325">
                  <c:v>1.9646502079299999</c:v>
                </c:pt>
                <c:pt idx="326">
                  <c:v>1.96502506664</c:v>
                </c:pt>
                <c:pt idx="327">
                  <c:v>1.9653977302900001</c:v>
                </c:pt>
                <c:pt idx="328">
                  <c:v>1.96576819889</c:v>
                </c:pt>
                <c:pt idx="329">
                  <c:v>1.9661364724299999</c:v>
                </c:pt>
                <c:pt idx="330">
                  <c:v>1.96650255091</c:v>
                </c:pt>
                <c:pt idx="331">
                  <c:v>1.96686643434</c:v>
                </c:pt>
                <c:pt idx="332">
                  <c:v>1.9672281227099999</c:v>
                </c:pt>
                <c:pt idx="333">
                  <c:v>1.9675876160300001</c:v>
                </c:pt>
                <c:pt idx="334">
                  <c:v>1.9679449142900001</c:v>
                </c:pt>
                <c:pt idx="335">
                  <c:v>1.9683000174900001</c:v>
                </c:pt>
                <c:pt idx="336">
                  <c:v>1.9686529256300001</c:v>
                </c:pt>
                <c:pt idx="337">
                  <c:v>1.9690036387200001</c:v>
                </c:pt>
                <c:pt idx="338">
                  <c:v>1.9693521567600001</c:v>
                </c:pt>
                <c:pt idx="339">
                  <c:v>1.9696984797399999</c:v>
                </c:pt>
                <c:pt idx="340">
                  <c:v>1.9700426076599999</c:v>
                </c:pt>
                <c:pt idx="341">
                  <c:v>1.97038454052</c:v>
                </c:pt>
                <c:pt idx="342">
                  <c:v>1.9707242783300001</c:v>
                </c:pt>
                <c:pt idx="343">
                  <c:v>1.9710618210799999</c:v>
                </c:pt>
                <c:pt idx="344">
                  <c:v>1.97139716878</c:v>
                </c:pt>
                <c:pt idx="345">
                  <c:v>1.9717303214199999</c:v>
                </c:pt>
                <c:pt idx="346">
                  <c:v>1.9720612790100001</c:v>
                </c:pt>
                <c:pt idx="347">
                  <c:v>1.97239004153</c:v>
                </c:pt>
                <c:pt idx="348">
                  <c:v>1.9727166089999999</c:v>
                </c:pt>
                <c:pt idx="349">
                  <c:v>1.9730409814200001</c:v>
                </c:pt>
                <c:pt idx="350">
                  <c:v>1.97336315878</c:v>
                </c:pt>
                <c:pt idx="351">
                  <c:v>1.97368314108</c:v>
                </c:pt>
                <c:pt idx="352">
                  <c:v>1.97400092833</c:v>
                </c:pt>
                <c:pt idx="353">
                  <c:v>1.97431652052</c:v>
                </c:pt>
                <c:pt idx="354">
                  <c:v>1.97462991765</c:v>
                </c:pt>
                <c:pt idx="355">
                  <c:v>1.97494111973</c:v>
                </c:pt>
                <c:pt idx="356">
                  <c:v>1.97525012675</c:v>
                </c:pt>
                <c:pt idx="357">
                  <c:v>1.97555693872</c:v>
                </c:pt>
                <c:pt idx="358">
                  <c:v>1.9758615556300001</c:v>
                </c:pt>
                <c:pt idx="359">
                  <c:v>1.9761639774799999</c:v>
                </c:pt>
                <c:pt idx="360">
                  <c:v>1.9764642216599999</c:v>
                </c:pt>
                <c:pt idx="361">
                  <c:v>1.9767623197699999</c:v>
                </c:pt>
                <c:pt idx="362">
                  <c:v>1.97705824945</c:v>
                </c:pt>
                <c:pt idx="363">
                  <c:v>1.97735201068</c:v>
                </c:pt>
                <c:pt idx="364">
                  <c:v>1.97764360347</c:v>
                </c:pt>
                <c:pt idx="365">
                  <c:v>1.97793302782</c:v>
                </c:pt>
                <c:pt idx="366">
                  <c:v>1.97822028373</c:v>
                </c:pt>
                <c:pt idx="367">
                  <c:v>1.97850537119</c:v>
                </c:pt>
                <c:pt idx="368">
                  <c:v>1.97878829022</c:v>
                </c:pt>
                <c:pt idx="369">
                  <c:v>1.9790690408</c:v>
                </c:pt>
                <c:pt idx="370">
                  <c:v>1.97934762294</c:v>
                </c:pt>
                <c:pt idx="371">
                  <c:v>1.97962403664</c:v>
                </c:pt>
                <c:pt idx="372">
                  <c:v>1.9798982818899999</c:v>
                </c:pt>
                <c:pt idx="373">
                  <c:v>1.9801703587099999</c:v>
                </c:pt>
                <c:pt idx="374">
                  <c:v>1.9804402670800001</c:v>
                </c:pt>
                <c:pt idx="375">
                  <c:v>1.98070800702</c:v>
                </c:pt>
                <c:pt idx="376">
                  <c:v>1.98097357851</c:v>
                </c:pt>
                <c:pt idx="377">
                  <c:v>1.9812369815599999</c:v>
                </c:pt>
                <c:pt idx="378">
                  <c:v>1.9814982161600001</c:v>
                </c:pt>
                <c:pt idx="379">
                  <c:v>1.98175728233</c:v>
                </c:pt>
                <c:pt idx="380">
                  <c:v>1.98201418005</c:v>
                </c:pt>
                <c:pt idx="381">
                  <c:v>1.9822689093400001</c:v>
                </c:pt>
                <c:pt idx="382">
                  <c:v>1.98252147018</c:v>
                </c:pt>
                <c:pt idx="383">
                  <c:v>1.9827718625799999</c:v>
                </c:pt>
                <c:pt idx="384">
                  <c:v>1.9830200865300001</c:v>
                </c:pt>
                <c:pt idx="385">
                  <c:v>1.98326614205</c:v>
                </c:pt>
                <c:pt idx="386">
                  <c:v>1.9835100291200001</c:v>
                </c:pt>
                <c:pt idx="387">
                  <c:v>1.98375174776</c:v>
                </c:pt>
                <c:pt idx="388">
                  <c:v>1.9839912979500001</c:v>
                </c:pt>
                <c:pt idx="389">
                  <c:v>1.9842286796999999</c:v>
                </c:pt>
                <c:pt idx="390">
                  <c:v>1.984463893</c:v>
                </c:pt>
                <c:pt idx="391">
                  <c:v>1.9846969378699999</c:v>
                </c:pt>
                <c:pt idx="392">
                  <c:v>1.98492781429</c:v>
                </c:pt>
                <c:pt idx="393">
                  <c:v>1.9851565222800001</c:v>
                </c:pt>
                <c:pt idx="394">
                  <c:v>1.9853830618199999</c:v>
                </c:pt>
                <c:pt idx="395">
                  <c:v>1.9856074481299999</c:v>
                </c:pt>
                <c:pt idx="396">
                  <c:v>1.98582972054</c:v>
                </c:pt>
                <c:pt idx="397">
                  <c:v>1.98604984558</c:v>
                </c:pt>
                <c:pt idx="398">
                  <c:v>1.98626782328</c:v>
                </c:pt>
                <c:pt idx="399">
                  <c:v>1.9864836536099999</c:v>
                </c:pt>
                <c:pt idx="400">
                  <c:v>1.98669733659</c:v>
                </c:pt>
                <c:pt idx="401">
                  <c:v>1.9869088722199999</c:v>
                </c:pt>
                <c:pt idx="402">
                  <c:v>1.98711826049</c:v>
                </c:pt>
                <c:pt idx="403">
                  <c:v>1.98732550141</c:v>
                </c:pt>
                <c:pt idx="404">
                  <c:v>1.98753059497</c:v>
                </c:pt>
                <c:pt idx="405">
                  <c:v>1.9877335411699999</c:v>
                </c:pt>
                <c:pt idx="406">
                  <c:v>1.98793434002</c:v>
                </c:pt>
                <c:pt idx="407">
                  <c:v>1.9881329915099999</c:v>
                </c:pt>
                <c:pt idx="408">
                  <c:v>1.9883294956499999</c:v>
                </c:pt>
                <c:pt idx="409">
                  <c:v>1.98852385243</c:v>
                </c:pt>
                <c:pt idx="410">
                  <c:v>1.9887160618599999</c:v>
                </c:pt>
                <c:pt idx="411">
                  <c:v>1.9889061239300001</c:v>
                </c:pt>
                <c:pt idx="412">
                  <c:v>1.98909403864</c:v>
                </c:pt>
                <c:pt idx="413">
                  <c:v>1.9892798060000001</c:v>
                </c:pt>
                <c:pt idx="414">
                  <c:v>1.9894634260099999</c:v>
                </c:pt>
                <c:pt idx="415">
                  <c:v>1.9896448986499999</c:v>
                </c:pt>
                <c:pt idx="416">
                  <c:v>1.9898242239499999</c:v>
                </c:pt>
                <c:pt idx="417">
                  <c:v>1.9900014018800001</c:v>
                </c:pt>
                <c:pt idx="418">
                  <c:v>1.99017643247</c:v>
                </c:pt>
                <c:pt idx="419">
                  <c:v>1.9903493156900001</c:v>
                </c:pt>
                <c:pt idx="420">
                  <c:v>1.9905200515599999</c:v>
                </c:pt>
                <c:pt idx="421">
                  <c:v>1.9906886400799999</c:v>
                </c:pt>
                <c:pt idx="422">
                  <c:v>1.9908550812400001</c:v>
                </c:pt>
                <c:pt idx="423">
                  <c:v>1.99101937504</c:v>
                </c:pt>
                <c:pt idx="424">
                  <c:v>1.9911815214899999</c:v>
                </c:pt>
                <c:pt idx="425">
                  <c:v>1.99134152059</c:v>
                </c:pt>
                <c:pt idx="426">
                  <c:v>1.9914993723300001</c:v>
                </c:pt>
                <c:pt idx="427">
                  <c:v>1.9916550767100001</c:v>
                </c:pt>
                <c:pt idx="428">
                  <c:v>1.9918086337300001</c:v>
                </c:pt>
                <c:pt idx="429">
                  <c:v>1.99196004341</c:v>
                </c:pt>
                <c:pt idx="430">
                  <c:v>1.9921093168499999</c:v>
                </c:pt>
                <c:pt idx="431">
                  <c:v>1.9922565022300001</c:v>
                </c:pt>
                <c:pt idx="432">
                  <c:v>1.99240155484</c:v>
                </c:pt>
                <c:pt idx="433">
                  <c:v>1.9925444746900001</c:v>
                </c:pt>
                <c:pt idx="434">
                  <c:v>1.9926852617599999</c:v>
                </c:pt>
                <c:pt idx="435">
                  <c:v>1.9928239160700001</c:v>
                </c:pt>
                <c:pt idx="436">
                  <c:v>1.9929604376200001</c:v>
                </c:pt>
                <c:pt idx="437">
                  <c:v>1.9930948263899999</c:v>
                </c:pt>
                <c:pt idx="438">
                  <c:v>1.9932270824</c:v>
                </c:pt>
                <c:pt idx="439">
                  <c:v>1.99335720564</c:v>
                </c:pt>
                <c:pt idx="440">
                  <c:v>1.99348519611</c:v>
                </c:pt>
                <c:pt idx="441">
                  <c:v>1.99361105382</c:v>
                </c:pt>
                <c:pt idx="442">
                  <c:v>1.9937347787499999</c:v>
                </c:pt>
                <c:pt idx="443">
                  <c:v>1.9938563709299999</c:v>
                </c:pt>
                <c:pt idx="444">
                  <c:v>1.9939758303299999</c:v>
                </c:pt>
                <c:pt idx="445">
                  <c:v>1.99409315696</c:v>
                </c:pt>
                <c:pt idx="446">
                  <c:v>1.9942083508299999</c:v>
                </c:pt>
                <c:pt idx="447">
                  <c:v>1.9943214119299999</c:v>
                </c:pt>
                <c:pt idx="448">
                  <c:v>1.9944323402599999</c:v>
                </c:pt>
                <c:pt idx="449">
                  <c:v>1.99454113583</c:v>
                </c:pt>
                <c:pt idx="450">
                  <c:v>1.99464779863</c:v>
                </c:pt>
                <c:pt idx="451">
                  <c:v>1.99475232866</c:v>
                </c:pt>
                <c:pt idx="452">
                  <c:v>1.99485472592</c:v>
                </c:pt>
                <c:pt idx="453">
                  <c:v>1.9949549904199999</c:v>
                </c:pt>
                <c:pt idx="454">
                  <c:v>1.9950531221500001</c:v>
                </c:pt>
                <c:pt idx="455">
                  <c:v>1.9951491211100001</c:v>
                </c:pt>
                <c:pt idx="456">
                  <c:v>1.9952429872999999</c:v>
                </c:pt>
                <c:pt idx="457">
                  <c:v>1.9953347207300001</c:v>
                </c:pt>
                <c:pt idx="458">
                  <c:v>1.99542432139</c:v>
                </c:pt>
                <c:pt idx="459">
                  <c:v>1.9955117892800001</c:v>
                </c:pt>
                <c:pt idx="460">
                  <c:v>1.9955971243999999</c:v>
                </c:pt>
                <c:pt idx="461">
                  <c:v>1.9956803267600001</c:v>
                </c:pt>
                <c:pt idx="462">
                  <c:v>1.99576139635</c:v>
                </c:pt>
                <c:pt idx="463">
                  <c:v>1.9958403331700001</c:v>
                </c:pt>
                <c:pt idx="464">
                  <c:v>1.99591713722</c:v>
                </c:pt>
                <c:pt idx="465">
                  <c:v>1.9959917501</c:v>
                </c:pt>
                <c:pt idx="466">
                  <c:v>1.99606366598</c:v>
                </c:pt>
                <c:pt idx="467">
                  <c:v>1.99613349734</c:v>
                </c:pt>
                <c:pt idx="468">
                  <c:v>1.9962012441899999</c:v>
                </c:pt>
                <c:pt idx="469">
                  <c:v>1.99626690651</c:v>
                </c:pt>
                <c:pt idx="470">
                  <c:v>1.99633048432</c:v>
                </c:pt>
                <c:pt idx="471">
                  <c:v>1.9963919776200001</c:v>
                </c:pt>
                <c:pt idx="472">
                  <c:v>1.99645138639</c:v>
                </c:pt>
                <c:pt idx="473">
                  <c:v>1.9965087106499999</c:v>
                </c:pt>
                <c:pt idx="474">
                  <c:v>1.9965639503899999</c:v>
                </c:pt>
                <c:pt idx="475">
                  <c:v>1.9966171056199999</c:v>
                </c:pt>
                <c:pt idx="476">
                  <c:v>1.99666817633</c:v>
                </c:pt>
                <c:pt idx="477">
                  <c:v>1.99671716252</c:v>
                </c:pt>
                <c:pt idx="478">
                  <c:v>1.9967640642</c:v>
                </c:pt>
                <c:pt idx="479">
                  <c:v>1.99680888136</c:v>
                </c:pt>
                <c:pt idx="480">
                  <c:v>1.9968516140000001</c:v>
                </c:pt>
                <c:pt idx="481">
                  <c:v>1.99689226213</c:v>
                </c:pt>
                <c:pt idx="482">
                  <c:v>1.99693082573</c:v>
                </c:pt>
                <c:pt idx="483">
                  <c:v>1.9969673048300001</c:v>
                </c:pt>
                <c:pt idx="484">
                  <c:v>1.9970016993999999</c:v>
                </c:pt>
                <c:pt idx="485">
                  <c:v>1.9970340094600001</c:v>
                </c:pt>
                <c:pt idx="486">
                  <c:v>1.9970642350000001</c:v>
                </c:pt>
                <c:pt idx="487">
                  <c:v>1.9970923760299999</c:v>
                </c:pt>
                <c:pt idx="488">
                  <c:v>1.99711843254</c:v>
                </c:pt>
                <c:pt idx="489">
                  <c:v>1.9971424045299999</c:v>
                </c:pt>
                <c:pt idx="490">
                  <c:v>1.9971642919999999</c:v>
                </c:pt>
                <c:pt idx="491">
                  <c:v>1.9971840949599999</c:v>
                </c:pt>
                <c:pt idx="492">
                  <c:v>1.9972018134</c:v>
                </c:pt>
                <c:pt idx="493">
                  <c:v>1.99721744733</c:v>
                </c:pt>
                <c:pt idx="494">
                  <c:v>1.9972309967299999</c:v>
                </c:pt>
                <c:pt idx="495">
                  <c:v>1.99724246162</c:v>
                </c:pt>
                <c:pt idx="496">
                  <c:v>1.9972518420000001</c:v>
                </c:pt>
                <c:pt idx="497">
                  <c:v>1.99725913786</c:v>
                </c:pt>
                <c:pt idx="498">
                  <c:v>1.9972643492</c:v>
                </c:pt>
                <c:pt idx="499">
                  <c:v>1.99726747602</c:v>
                </c:pt>
                <c:pt idx="500">
                  <c:v>1.9972685183300001</c:v>
                </c:pt>
                <c:pt idx="501">
                  <c:v>1.9972668059500001</c:v>
                </c:pt>
                <c:pt idx="502">
                  <c:v>1.99726296827</c:v>
                </c:pt>
                <c:pt idx="503">
                  <c:v>1.9972570053100001</c:v>
                </c:pt>
                <c:pt idx="504">
                  <c:v>1.9972489170500001</c:v>
                </c:pt>
                <c:pt idx="505">
                  <c:v>1.9972387035100001</c:v>
                </c:pt>
                <c:pt idx="506">
                  <c:v>1.9972263646699999</c:v>
                </c:pt>
                <c:pt idx="507">
                  <c:v>1.99721190055</c:v>
                </c:pt>
                <c:pt idx="508">
                  <c:v>1.99719531113</c:v>
                </c:pt>
                <c:pt idx="509">
                  <c:v>1.9971765964299999</c:v>
                </c:pt>
                <c:pt idx="510">
                  <c:v>1.99715575643</c:v>
                </c:pt>
                <c:pt idx="511">
                  <c:v>1.9971327911400001</c:v>
                </c:pt>
                <c:pt idx="512">
                  <c:v>1.99710770057</c:v>
                </c:pt>
                <c:pt idx="513">
                  <c:v>1.9970804847000001</c:v>
                </c:pt>
                <c:pt idx="514">
                  <c:v>1.99705114354</c:v>
                </c:pt>
                <c:pt idx="515">
                  <c:v>1.9970196770899999</c:v>
                </c:pt>
                <c:pt idx="516">
                  <c:v>1.9969860853600001</c:v>
                </c:pt>
                <c:pt idx="517">
                  <c:v>1.9969503683300001</c:v>
                </c:pt>
                <c:pt idx="518">
                  <c:v>1.99691252601</c:v>
                </c:pt>
                <c:pt idx="519">
                  <c:v>1.9968725584</c:v>
                </c:pt>
                <c:pt idx="520">
                  <c:v>1.9968304655</c:v>
                </c:pt>
                <c:pt idx="521">
                  <c:v>1.99678624731</c:v>
                </c:pt>
                <c:pt idx="522">
                  <c:v>1.99673990383</c:v>
                </c:pt>
                <c:pt idx="523">
                  <c:v>1.99669143507</c:v>
                </c:pt>
                <c:pt idx="524">
                  <c:v>1.9966408410100001</c:v>
                </c:pt>
                <c:pt idx="525">
                  <c:v>1.9965881216600001</c:v>
                </c:pt>
                <c:pt idx="526">
                  <c:v>1.9965332770199999</c:v>
                </c:pt>
                <c:pt idx="527">
                  <c:v>1.99647630708</c:v>
                </c:pt>
                <c:pt idx="528">
                  <c:v>1.9964172118600001</c:v>
                </c:pt>
                <c:pt idx="529">
                  <c:v>1.99635599135</c:v>
                </c:pt>
                <c:pt idx="530">
                  <c:v>1.9962926455500001</c:v>
                </c:pt>
                <c:pt idx="531">
                  <c:v>1.99622717446</c:v>
                </c:pt>
                <c:pt idx="532">
                  <c:v>1.9961595780800001</c:v>
                </c:pt>
                <c:pt idx="533">
                  <c:v>1.99608985641</c:v>
                </c:pt>
                <c:pt idx="534">
                  <c:v>1.99601800944</c:v>
                </c:pt>
                <c:pt idx="535">
                  <c:v>1.9959440371899999</c:v>
                </c:pt>
                <c:pt idx="536">
                  <c:v>1.99586799527</c:v>
                </c:pt>
                <c:pt idx="537">
                  <c:v>1.99578982647</c:v>
                </c:pt>
                <c:pt idx="538">
                  <c:v>1.9957095249700001</c:v>
                </c:pt>
                <c:pt idx="539">
                  <c:v>1.99562709076</c:v>
                </c:pt>
                <c:pt idx="540">
                  <c:v>1.99554252386</c:v>
                </c:pt>
                <c:pt idx="541">
                  <c:v>1.99545582424</c:v>
                </c:pt>
                <c:pt idx="542">
                  <c:v>1.9953669919299999</c:v>
                </c:pt>
                <c:pt idx="543">
                  <c:v>1.9952760269100001</c:v>
                </c:pt>
                <c:pt idx="544">
                  <c:v>1.9951829291800001</c:v>
                </c:pt>
                <c:pt idx="545">
                  <c:v>1.9950876987499999</c:v>
                </c:pt>
                <c:pt idx="546">
                  <c:v>1.9949903356200001</c:v>
                </c:pt>
                <c:pt idx="547">
                  <c:v>1.99489083979</c:v>
                </c:pt>
                <c:pt idx="548">
                  <c:v>1.9947892112500001</c:v>
                </c:pt>
                <c:pt idx="549">
                  <c:v>1.99468545</c:v>
                </c:pt>
                <c:pt idx="550">
                  <c:v>1.9945795560599999</c:v>
                </c:pt>
                <c:pt idx="551">
                  <c:v>1.9944715293999999</c:v>
                </c:pt>
                <c:pt idx="552">
                  <c:v>1.99436137005</c:v>
                </c:pt>
                <c:pt idx="553">
                  <c:v>1.99424907799</c:v>
                </c:pt>
                <c:pt idx="554">
                  <c:v>1.9941346532299999</c:v>
                </c:pt>
                <c:pt idx="555">
                  <c:v>1.99401809576</c:v>
                </c:pt>
                <c:pt idx="556">
                  <c:v>1.9938994055899999</c:v>
                </c:pt>
                <c:pt idx="557">
                  <c:v>1.9937785827100001</c:v>
                </c:pt>
                <c:pt idx="558">
                  <c:v>1.9936556271300001</c:v>
                </c:pt>
                <c:pt idx="559">
                  <c:v>1.99353053885</c:v>
                </c:pt>
                <c:pt idx="560">
                  <c:v>1.9934033178699999</c:v>
                </c:pt>
                <c:pt idx="561">
                  <c:v>1.9932739641699999</c:v>
                </c:pt>
                <c:pt idx="562">
                  <c:v>1.99314247778</c:v>
                </c:pt>
                <c:pt idx="563">
                  <c:v>1.9930088586800001</c:v>
                </c:pt>
                <c:pt idx="564">
                  <c:v>1.9928731068800001</c:v>
                </c:pt>
                <c:pt idx="565">
                  <c:v>1.9927352223699999</c:v>
                </c:pt>
                <c:pt idx="566">
                  <c:v>1.99259520517</c:v>
                </c:pt>
                <c:pt idx="567">
                  <c:v>1.9924530552499999</c:v>
                </c:pt>
                <c:pt idx="568">
                  <c:v>1.9923087726299999</c:v>
                </c:pt>
                <c:pt idx="569">
                  <c:v>1.99216235731</c:v>
                </c:pt>
                <c:pt idx="570">
                  <c:v>1.9920138092899999</c:v>
                </c:pt>
                <c:pt idx="571">
                  <c:v>1.99186317309</c:v>
                </c:pt>
                <c:pt idx="572">
                  <c:v>1.9917104007499999</c:v>
                </c:pt>
                <c:pt idx="573">
                  <c:v>1.99155548119</c:v>
                </c:pt>
                <c:pt idx="574">
                  <c:v>1.9913984143900001</c:v>
                </c:pt>
                <c:pt idx="575">
                  <c:v>1.9912392003699999</c:v>
                </c:pt>
                <c:pt idx="576">
                  <c:v>1.9910778391099999</c:v>
                </c:pt>
                <c:pt idx="577">
                  <c:v>1.9909143306299999</c:v>
                </c:pt>
                <c:pt idx="578">
                  <c:v>1.9907486749300001</c:v>
                </c:pt>
                <c:pt idx="579">
                  <c:v>1.99058087199</c:v>
                </c:pt>
                <c:pt idx="580">
                  <c:v>1.9904109218199999</c:v>
                </c:pt>
                <c:pt idx="581">
                  <c:v>1.99023882443</c:v>
                </c:pt>
                <c:pt idx="582">
                  <c:v>1.9900645798100001</c:v>
                </c:pt>
                <c:pt idx="583">
                  <c:v>1.9898881879600001</c:v>
                </c:pt>
                <c:pt idx="584">
                  <c:v>1.9897096488899999</c:v>
                </c:pt>
                <c:pt idx="585">
                  <c:v>1.9895289625799999</c:v>
                </c:pt>
                <c:pt idx="586">
                  <c:v>1.9893461290500001</c:v>
                </c:pt>
                <c:pt idx="587">
                  <c:v>1.98916114829</c:v>
                </c:pt>
                <c:pt idx="588">
                  <c:v>1.9889740202999999</c:v>
                </c:pt>
                <c:pt idx="589">
                  <c:v>1.98878474508</c:v>
                </c:pt>
                <c:pt idx="590">
                  <c:v>1.9885933226400001</c:v>
                </c:pt>
                <c:pt idx="591">
                  <c:v>1.9883997529599999</c:v>
                </c:pt>
                <c:pt idx="592">
                  <c:v>1.98820403606</c:v>
                </c:pt>
                <c:pt idx="593">
                  <c:v>1.98800617193</c:v>
                </c:pt>
                <c:pt idx="594">
                  <c:v>1.9878061605799999</c:v>
                </c:pt>
                <c:pt idx="595">
                  <c:v>1.9876040019900001</c:v>
                </c:pt>
                <c:pt idx="596">
                  <c:v>1.98739969618</c:v>
                </c:pt>
                <c:pt idx="597">
                  <c:v>1.9871932431399999</c:v>
                </c:pt>
                <c:pt idx="598">
                  <c:v>1.98698464287</c:v>
                </c:pt>
                <c:pt idx="599">
                  <c:v>1.98677389537</c:v>
                </c:pt>
                <c:pt idx="600">
                  <c:v>1.9865610006500001</c:v>
                </c:pt>
                <c:pt idx="601">
                  <c:v>1.9863459587000001</c:v>
                </c:pt>
                <c:pt idx="602">
                  <c:v>1.9861287695100001</c:v>
                </c:pt>
                <c:pt idx="603">
                  <c:v>1.98590943311</c:v>
                </c:pt>
                <c:pt idx="604">
                  <c:v>1.9856879494699999</c:v>
                </c:pt>
                <c:pt idx="605">
                  <c:v>1.9854643186000001</c:v>
                </c:pt>
                <c:pt idx="606">
                  <c:v>1.98523857373</c:v>
                </c:pt>
                <c:pt idx="607">
                  <c:v>1.9850106757599999</c:v>
                </c:pt>
                <c:pt idx="608">
                  <c:v>1.98478060957</c:v>
                </c:pt>
                <c:pt idx="609">
                  <c:v>1.9845483751599999</c:v>
                </c:pt>
                <c:pt idx="610">
                  <c:v>1.9843139725400001</c:v>
                </c:pt>
                <c:pt idx="611">
                  <c:v>1.9840774017</c:v>
                </c:pt>
                <c:pt idx="612">
                  <c:v>1.98383866264</c:v>
                </c:pt>
                <c:pt idx="613">
                  <c:v>1.9835977553599999</c:v>
                </c:pt>
                <c:pt idx="614">
                  <c:v>1.9833546798699999</c:v>
                </c:pt>
                <c:pt idx="615">
                  <c:v>1.9831094361599999</c:v>
                </c:pt>
                <c:pt idx="616">
                  <c:v>1.9828620242299999</c:v>
                </c:pt>
                <c:pt idx="617">
                  <c:v>1.9826124440899999</c:v>
                </c:pt>
                <c:pt idx="618">
                  <c:v>1.98236069572</c:v>
                </c:pt>
                <c:pt idx="619">
                  <c:v>1.98210677914</c:v>
                </c:pt>
                <c:pt idx="620">
                  <c:v>1.9818506943500001</c:v>
                </c:pt>
                <c:pt idx="621">
                  <c:v>1.9815924413299999</c:v>
                </c:pt>
                <c:pt idx="622">
                  <c:v>1.9813320201</c:v>
                </c:pt>
                <c:pt idx="623">
                  <c:v>1.9810694306500001</c:v>
                </c:pt>
                <c:pt idx="624">
                  <c:v>1.98080467299</c:v>
                </c:pt>
                <c:pt idx="625">
                  <c:v>1.9805377471000001</c:v>
                </c:pt>
                <c:pt idx="626">
                  <c:v>1.980268653</c:v>
                </c:pt>
                <c:pt idx="627">
                  <c:v>1.9799973906899999</c:v>
                </c:pt>
                <c:pt idx="628">
                  <c:v>1.9797239601500001</c:v>
                </c:pt>
                <c:pt idx="629">
                  <c:v>1.9794483614</c:v>
                </c:pt>
                <c:pt idx="630">
                  <c:v>1.97917059443</c:v>
                </c:pt>
                <c:pt idx="631">
                  <c:v>1.97889065924</c:v>
                </c:pt>
                <c:pt idx="632">
                  <c:v>1.9786085558399999</c:v>
                </c:pt>
                <c:pt idx="633">
                  <c:v>1.97832428422</c:v>
                </c:pt>
                <c:pt idx="634">
                  <c:v>1.97803784438</c:v>
                </c:pt>
                <c:pt idx="635">
                  <c:v>1.97774923632</c:v>
                </c:pt>
                <c:pt idx="636">
                  <c:v>1.97745846005</c:v>
                </c:pt>
                <c:pt idx="637">
                  <c:v>1.9771655155600001</c:v>
                </c:pt>
                <c:pt idx="638">
                  <c:v>1.9768704028499999</c:v>
                </c:pt>
                <c:pt idx="639">
                  <c:v>1.97657312193</c:v>
                </c:pt>
                <c:pt idx="640">
                  <c:v>1.9762736727900001</c:v>
                </c:pt>
                <c:pt idx="641">
                  <c:v>1.97597207755</c:v>
                </c:pt>
                <c:pt idx="642">
                  <c:v>1.9756683048399999</c:v>
                </c:pt>
                <c:pt idx="643">
                  <c:v>1.97536233743</c:v>
                </c:pt>
                <c:pt idx="644">
                  <c:v>1.9750541753299999</c:v>
                </c:pt>
                <c:pt idx="645">
                  <c:v>1.9747438185499999</c:v>
                </c:pt>
                <c:pt idx="646">
                  <c:v>1.9744312670699999</c:v>
                </c:pt>
                <c:pt idx="647">
                  <c:v>1.97411652091</c:v>
                </c:pt>
                <c:pt idx="648">
                  <c:v>1.9737995800499999</c:v>
                </c:pt>
                <c:pt idx="649">
                  <c:v>1.97348044451</c:v>
                </c:pt>
                <c:pt idx="650">
                  <c:v>1.97315911427</c:v>
                </c:pt>
                <c:pt idx="651">
                  <c:v>1.97283558935</c:v>
                </c:pt>
                <c:pt idx="652">
                  <c:v>1.9725098697400001</c:v>
                </c:pt>
                <c:pt idx="653">
                  <c:v>1.97218195543</c:v>
                </c:pt>
                <c:pt idx="654">
                  <c:v>1.9718518464399999</c:v>
                </c:pt>
                <c:pt idx="655">
                  <c:v>1.9715195427600001</c:v>
                </c:pt>
                <c:pt idx="656">
                  <c:v>1.9711850443800001</c:v>
                </c:pt>
                <c:pt idx="657">
                  <c:v>1.9708483513199999</c:v>
                </c:pt>
                <c:pt idx="658">
                  <c:v>1.97050946357</c:v>
                </c:pt>
                <c:pt idx="659">
                  <c:v>1.9701683811299999</c:v>
                </c:pt>
                <c:pt idx="660">
                  <c:v>1.9698251040000001</c:v>
                </c:pt>
                <c:pt idx="661">
                  <c:v>1.9694796321700001</c:v>
                </c:pt>
                <c:pt idx="662">
                  <c:v>1.9691319656599999</c:v>
                </c:pt>
                <c:pt idx="663">
                  <c:v>1.96878210446</c:v>
                </c:pt>
                <c:pt idx="664">
                  <c:v>1.9684300485699999</c:v>
                </c:pt>
                <c:pt idx="665">
                  <c:v>1.9680757980000001</c:v>
                </c:pt>
                <c:pt idx="666">
                  <c:v>1.9677193527300001</c:v>
                </c:pt>
                <c:pt idx="667">
                  <c:v>1.9673607127699999</c:v>
                </c:pt>
                <c:pt idx="668">
                  <c:v>1.96699987812</c:v>
                </c:pt>
                <c:pt idx="669">
                  <c:v>1.9666368487799999</c:v>
                </c:pt>
                <c:pt idx="670">
                  <c:v>1.9662716247500001</c:v>
                </c:pt>
                <c:pt idx="671">
                  <c:v>1.96590420604</c:v>
                </c:pt>
                <c:pt idx="672">
                  <c:v>1.9655345926300001</c:v>
                </c:pt>
                <c:pt idx="673">
                  <c:v>1.9651627845399999</c:v>
                </c:pt>
                <c:pt idx="674">
                  <c:v>1.96478878175</c:v>
                </c:pt>
                <c:pt idx="675">
                  <c:v>1.96441258428</c:v>
                </c:pt>
                <c:pt idx="676">
                  <c:v>1.96403420381</c:v>
                </c:pt>
                <c:pt idx="677">
                  <c:v>1.9636536144900001</c:v>
                </c:pt>
                <c:pt idx="678">
                  <c:v>1.9632707998700001</c:v>
                </c:pt>
                <c:pt idx="679">
                  <c:v>1.96288575994</c:v>
                </c:pt>
                <c:pt idx="680">
                  <c:v>1.9624984947099999</c:v>
                </c:pt>
                <c:pt idx="681">
                  <c:v>1.96210900416</c:v>
                </c:pt>
                <c:pt idx="682">
                  <c:v>1.96171728831</c:v>
                </c:pt>
                <c:pt idx="683">
                  <c:v>1.96132334716</c:v>
                </c:pt>
                <c:pt idx="684">
                  <c:v>1.9609271806899999</c:v>
                </c:pt>
                <c:pt idx="685">
                  <c:v>1.96052878892</c:v>
                </c:pt>
                <c:pt idx="686">
                  <c:v>1.9601281718400001</c:v>
                </c:pt>
                <c:pt idx="687">
                  <c:v>1.9597253294500001</c:v>
                </c:pt>
                <c:pt idx="688">
                  <c:v>1.9593202617600001</c:v>
                </c:pt>
                <c:pt idx="689">
                  <c:v>1.95891296876</c:v>
                </c:pt>
                <c:pt idx="690">
                  <c:v>1.9585034504500001</c:v>
                </c:pt>
                <c:pt idx="691">
                  <c:v>1.9580917068399999</c:v>
                </c:pt>
                <c:pt idx="692">
                  <c:v>1.9576777379200001</c:v>
                </c:pt>
                <c:pt idx="693">
                  <c:v>1.95726154369</c:v>
                </c:pt>
                <c:pt idx="694">
                  <c:v>1.9568431241499999</c:v>
                </c:pt>
                <c:pt idx="695">
                  <c:v>1.95642247931</c:v>
                </c:pt>
                <c:pt idx="696">
                  <c:v>1.95599960916</c:v>
                </c:pt>
                <c:pt idx="697">
                  <c:v>1.9555745137</c:v>
                </c:pt>
                <c:pt idx="698">
                  <c:v>1.9551471929399999</c:v>
                </c:pt>
                <c:pt idx="699">
                  <c:v>1.95471764687</c:v>
                </c:pt>
                <c:pt idx="700">
                  <c:v>1.9542858754900001</c:v>
                </c:pt>
                <c:pt idx="701">
                  <c:v>1.9538518788000001</c:v>
                </c:pt>
                <c:pt idx="702">
                  <c:v>1.9534156568100001</c:v>
                </c:pt>
                <c:pt idx="703">
                  <c:v>1.95297720951</c:v>
                </c:pt>
                <c:pt idx="704">
                  <c:v>1.9525365369000001</c:v>
                </c:pt>
                <c:pt idx="705">
                  <c:v>1.9520936389900001</c:v>
                </c:pt>
                <c:pt idx="706">
                  <c:v>1.9516485157700001</c:v>
                </c:pt>
                <c:pt idx="707">
                  <c:v>1.95120116724</c:v>
                </c:pt>
                <c:pt idx="708">
                  <c:v>1.9507515934099999</c:v>
                </c:pt>
                <c:pt idx="709">
                  <c:v>1.95029979427</c:v>
                </c:pt>
                <c:pt idx="710">
                  <c:v>1.94984576982</c:v>
                </c:pt>
                <c:pt idx="711">
                  <c:v>1.94938952251</c:v>
                </c:pt>
                <c:pt idx="712">
                  <c:v>1.9489310286499999</c:v>
                </c:pt>
                <c:pt idx="713">
                  <c:v>1.9484702764199999</c:v>
                </c:pt>
                <c:pt idx="714">
                  <c:v>1.9480072658500001</c:v>
                </c:pt>
                <c:pt idx="715">
                  <c:v>1.9475419969200001</c:v>
                </c:pt>
                <c:pt idx="716">
                  <c:v>1.94707446964</c:v>
                </c:pt>
                <c:pt idx="717">
                  <c:v>1.94660468401</c:v>
                </c:pt>
                <c:pt idx="718">
                  <c:v>1.9461326400300001</c:v>
                </c:pt>
                <c:pt idx="719">
                  <c:v>1.9456583376900001</c:v>
                </c:pt>
                <c:pt idx="720">
                  <c:v>1.9451817769999999</c:v>
                </c:pt>
                <c:pt idx="721">
                  <c:v>1.9447029579499999</c:v>
                </c:pt>
                <c:pt idx="722">
                  <c:v>1.94422188055</c:v>
                </c:pt>
                <c:pt idx="723">
                  <c:v>1.9437385448</c:v>
                </c:pt>
                <c:pt idx="724">
                  <c:v>1.9432529507</c:v>
                </c:pt>
                <c:pt idx="725">
                  <c:v>1.94276509825</c:v>
                </c:pt>
                <c:pt idx="726">
                  <c:v>1.94227498744</c:v>
                </c:pt>
                <c:pt idx="727">
                  <c:v>1.94178261828</c:v>
                </c:pt>
                <c:pt idx="728">
                  <c:v>1.94128799076</c:v>
                </c:pt>
                <c:pt idx="729">
                  <c:v>1.94079110489</c:v>
                </c:pt>
                <c:pt idx="730">
                  <c:v>1.94029196067</c:v>
                </c:pt>
                <c:pt idx="731">
                  <c:v>1.9397905580999999</c:v>
                </c:pt>
                <c:pt idx="732">
                  <c:v>1.9392868971799999</c:v>
                </c:pt>
                <c:pt idx="733">
                  <c:v>1.9387809779</c:v>
                </c:pt>
                <c:pt idx="734">
                  <c:v>1.93827280027</c:v>
                </c:pt>
                <c:pt idx="735">
                  <c:v>1.9377623642799999</c:v>
                </c:pt>
                <c:pt idx="736">
                  <c:v>1.9372496699499999</c:v>
                </c:pt>
                <c:pt idx="737">
                  <c:v>1.93673471726</c:v>
                </c:pt>
                <c:pt idx="738">
                  <c:v>1.93621750622</c:v>
                </c:pt>
                <c:pt idx="739">
                  <c:v>1.9356980368200001</c:v>
                </c:pt>
                <c:pt idx="740">
                  <c:v>1.93517630908</c:v>
                </c:pt>
                <c:pt idx="741">
                  <c:v>1.9346523229799999</c:v>
                </c:pt>
                <c:pt idx="742">
                  <c:v>1.9341260785200001</c:v>
                </c:pt>
                <c:pt idx="743">
                  <c:v>1.9335975757199999</c:v>
                </c:pt>
                <c:pt idx="744">
                  <c:v>1.9330668145600001</c:v>
                </c:pt>
                <c:pt idx="745">
                  <c:v>1.9325337950499999</c:v>
                </c:pt>
                <c:pt idx="746">
                  <c:v>1.9319985121500001</c:v>
                </c:pt>
                <c:pt idx="747">
                  <c:v>1.93146093947</c:v>
                </c:pt>
                <c:pt idx="748">
                  <c:v>1.9309210750800001</c:v>
                </c:pt>
                <c:pt idx="749">
                  <c:v>1.93037891898</c:v>
                </c:pt>
                <c:pt idx="750">
                  <c:v>1.92983447117</c:v>
                </c:pt>
                <c:pt idx="751">
                  <c:v>1.9292877316399999</c:v>
                </c:pt>
                <c:pt idx="752">
                  <c:v>1.9287387004100001</c:v>
                </c:pt>
                <c:pt idx="753">
                  <c:v>1.92818737747</c:v>
                </c:pt>
                <c:pt idx="754">
                  <c:v>1.92763376281</c:v>
                </c:pt>
                <c:pt idx="755">
                  <c:v>1.92707785645</c:v>
                </c:pt>
                <c:pt idx="756">
                  <c:v>1.9265196583699999</c:v>
                </c:pt>
                <c:pt idx="757">
                  <c:v>1.9259591685899999</c:v>
                </c:pt>
                <c:pt idx="758">
                  <c:v>1.9253963870899999</c:v>
                </c:pt>
                <c:pt idx="759">
                  <c:v>1.9248313138799999</c:v>
                </c:pt>
                <c:pt idx="760">
                  <c:v>1.92426394896</c:v>
                </c:pt>
                <c:pt idx="761">
                  <c:v>1.92369429233</c:v>
                </c:pt>
                <c:pt idx="762">
                  <c:v>1.92312234399</c:v>
                </c:pt>
                <c:pt idx="763">
                  <c:v>1.9225481039400001</c:v>
                </c:pt>
                <c:pt idx="764">
                  <c:v>1.9219715721799999</c:v>
                </c:pt>
                <c:pt idx="765">
                  <c:v>1.92139274871</c:v>
                </c:pt>
                <c:pt idx="766">
                  <c:v>1.9208116335300001</c:v>
                </c:pt>
                <c:pt idx="767">
                  <c:v>1.9202282266399999</c:v>
                </c:pt>
                <c:pt idx="768">
                  <c:v>1.91964252804</c:v>
                </c:pt>
                <c:pt idx="769">
                  <c:v>1.9190545377299999</c:v>
                </c:pt>
                <c:pt idx="770">
                  <c:v>1.9184642557</c:v>
                </c:pt>
                <c:pt idx="771">
                  <c:v>1.9178716819699999</c:v>
                </c:pt>
                <c:pt idx="772">
                  <c:v>1.91727681652</c:v>
                </c:pt>
                <c:pt idx="773">
                  <c:v>1.91667965937</c:v>
                </c:pt>
                <c:pt idx="774">
                  <c:v>1.9160802105100001</c:v>
                </c:pt>
                <c:pt idx="775">
                  <c:v>1.91547846993</c:v>
                </c:pt>
                <c:pt idx="776">
                  <c:v>1.91487443765</c:v>
                </c:pt>
                <c:pt idx="777">
                  <c:v>1.9142681136499999</c:v>
                </c:pt>
                <c:pt idx="778">
                  <c:v>1.9136594979399999</c:v>
                </c:pt>
                <c:pt idx="779">
                  <c:v>1.9130485905300001</c:v>
                </c:pt>
                <c:pt idx="780">
                  <c:v>1.9124353914000001</c:v>
                </c:pt>
                <c:pt idx="781">
                  <c:v>1.9118198905199999</c:v>
                </c:pt>
                <c:pt idx="782">
                  <c:v>1.9112020521499999</c:v>
                </c:pt>
                <c:pt idx="783">
                  <c:v>1.9105818909500001</c:v>
                </c:pt>
                <c:pt idx="784">
                  <c:v>1.9099594068900001</c:v>
                </c:pt>
                <c:pt idx="785">
                  <c:v>1.90933459999</c:v>
                </c:pt>
                <c:pt idx="786">
                  <c:v>1.90870747023</c:v>
                </c:pt>
                <c:pt idx="787">
                  <c:v>1.9080780176400001</c:v>
                </c:pt>
                <c:pt idx="788">
                  <c:v>1.90744624219</c:v>
                </c:pt>
                <c:pt idx="789">
                  <c:v>1.9068121439000001</c:v>
                </c:pt>
                <c:pt idx="790">
                  <c:v>1.90617572276</c:v>
                </c:pt>
                <c:pt idx="791">
                  <c:v>1.9055369787800001</c:v>
                </c:pt>
                <c:pt idx="792">
                  <c:v>1.90489591194</c:v>
                </c:pt>
                <c:pt idx="793">
                  <c:v>1.90425252226</c:v>
                </c:pt>
                <c:pt idx="794">
                  <c:v>1.9036068097300001</c:v>
                </c:pt>
                <c:pt idx="795">
                  <c:v>1.90295877436</c:v>
                </c:pt>
                <c:pt idx="796">
                  <c:v>1.9023084161399999</c:v>
                </c:pt>
                <c:pt idx="797">
                  <c:v>1.9016557350700001</c:v>
                </c:pt>
                <c:pt idx="798">
                  <c:v>1.9010007311599999</c:v>
                </c:pt>
                <c:pt idx="799">
                  <c:v>1.90034340439</c:v>
                </c:pt>
                <c:pt idx="800">
                  <c:v>1.8996837547800001</c:v>
                </c:pt>
                <c:pt idx="801">
                  <c:v>1.89902178233</c:v>
                </c:pt>
                <c:pt idx="802">
                  <c:v>1.89835748703</c:v>
                </c:pt>
                <c:pt idx="803">
                  <c:v>1.89769086888</c:v>
                </c:pt>
                <c:pt idx="804">
                  <c:v>1.89702192788</c:v>
                </c:pt>
                <c:pt idx="805">
                  <c:v>1.8963506640400001</c:v>
                </c:pt>
                <c:pt idx="806">
                  <c:v>1.89567707735</c:v>
                </c:pt>
                <c:pt idx="807">
                  <c:v>1.8950011678100001</c:v>
                </c:pt>
                <c:pt idx="808">
                  <c:v>1.89432293543</c:v>
                </c:pt>
                <c:pt idx="809">
                  <c:v>1.8936423802</c:v>
                </c:pt>
                <c:pt idx="810">
                  <c:v>1.8929595021200001</c:v>
                </c:pt>
                <c:pt idx="811">
                  <c:v>1.8922743012000001</c:v>
                </c:pt>
                <c:pt idx="812">
                  <c:v>1.8915867774299999</c:v>
                </c:pt>
                <c:pt idx="813">
                  <c:v>1.8908969308100001</c:v>
                </c:pt>
                <c:pt idx="814">
                  <c:v>1.8902047613399999</c:v>
                </c:pt>
                <c:pt idx="815">
                  <c:v>1.8895102690300001</c:v>
                </c:pt>
                <c:pt idx="816">
                  <c:v>1.88881344214</c:v>
                </c:pt>
                <c:pt idx="817">
                  <c:v>1.88811422693</c:v>
                </c:pt>
                <c:pt idx="818">
                  <c:v>1.8874126629100001</c:v>
                </c:pt>
                <c:pt idx="819">
                  <c:v>1.8867087500799999</c:v>
                </c:pt>
                <c:pt idx="820">
                  <c:v>1.88600248844</c:v>
                </c:pt>
                <c:pt idx="821">
                  <c:v>1.8852938779999999</c:v>
                </c:pt>
                <c:pt idx="822">
                  <c:v>1.8845829187500001</c:v>
                </c:pt>
                <c:pt idx="823">
                  <c:v>1.8838696106999999</c:v>
                </c:pt>
                <c:pt idx="824">
                  <c:v>1.88315395384</c:v>
                </c:pt>
                <c:pt idx="825">
                  <c:v>1.8824359481699999</c:v>
                </c:pt>
                <c:pt idx="826">
                  <c:v>1.8817155936900001</c:v>
                </c:pt>
                <c:pt idx="827">
                  <c:v>1.88099289041</c:v>
                </c:pt>
                <c:pt idx="828">
                  <c:v>1.88026783832</c:v>
                </c:pt>
                <c:pt idx="829">
                  <c:v>1.87954043743</c:v>
                </c:pt>
                <c:pt idx="830">
                  <c:v>1.8788106877299999</c:v>
                </c:pt>
                <c:pt idx="831">
                  <c:v>1.87807858922</c:v>
                </c:pt>
                <c:pt idx="832">
                  <c:v>1.8773441419100001</c:v>
                </c:pt>
                <c:pt idx="833">
                  <c:v>1.8766073457900001</c:v>
                </c:pt>
                <c:pt idx="834">
                  <c:v>1.8758682008600001</c:v>
                </c:pt>
                <c:pt idx="835">
                  <c:v>1.87512670713</c:v>
                </c:pt>
                <c:pt idx="836">
                  <c:v>1.87438286459</c:v>
                </c:pt>
                <c:pt idx="837">
                  <c:v>1.8736366732400001</c:v>
                </c:pt>
                <c:pt idx="838">
                  <c:v>1.87288813309</c:v>
                </c:pt>
                <c:pt idx="839">
                  <c:v>1.8721372441299999</c:v>
                </c:pt>
                <c:pt idx="840">
                  <c:v>1.87138400637</c:v>
                </c:pt>
                <c:pt idx="841">
                  <c:v>1.8706284198000001</c:v>
                </c:pt>
                <c:pt idx="842">
                  <c:v>1.86987048442</c:v>
                </c:pt>
                <c:pt idx="843">
                  <c:v>1.86911020024</c:v>
                </c:pt>
                <c:pt idx="844">
                  <c:v>1.8683475672500001</c:v>
                </c:pt>
                <c:pt idx="845">
                  <c:v>1.8675825854500001</c:v>
                </c:pt>
                <c:pt idx="846">
                  <c:v>1.8668152548500001</c:v>
                </c:pt>
                <c:pt idx="847">
                  <c:v>1.86604557544</c:v>
                </c:pt>
                <c:pt idx="848">
                  <c:v>1.8652735472299999</c:v>
                </c:pt>
                <c:pt idx="849">
                  <c:v>1.86449917021</c:v>
                </c:pt>
                <c:pt idx="850">
                  <c:v>1.86372244438</c:v>
                </c:pt>
                <c:pt idx="851">
                  <c:v>1.8629433606000001</c:v>
                </c:pt>
                <c:pt idx="852">
                  <c:v>1.8621618361500001</c:v>
                </c:pt>
                <c:pt idx="853">
                  <c:v>1.8613779454699999</c:v>
                </c:pt>
                <c:pt idx="854">
                  <c:v>1.86059168857</c:v>
                </c:pt>
                <c:pt idx="855">
                  <c:v>1.85980306545</c:v>
                </c:pt>
                <c:pt idx="856">
                  <c:v>1.85901207609</c:v>
                </c:pt>
                <c:pt idx="857">
                  <c:v>1.85821872052</c:v>
                </c:pt>
                <c:pt idx="858">
                  <c:v>1.8574229987199999</c:v>
                </c:pt>
                <c:pt idx="859">
                  <c:v>1.8566249106899999</c:v>
                </c:pt>
                <c:pt idx="860">
                  <c:v>1.8558244564499999</c:v>
                </c:pt>
                <c:pt idx="861">
                  <c:v>1.85502163597</c:v>
                </c:pt>
                <c:pt idx="862">
                  <c:v>1.85421644928</c:v>
                </c:pt>
                <c:pt idx="863">
                  <c:v>1.8534088963499999</c:v>
                </c:pt>
                <c:pt idx="864">
                  <c:v>1.85259897721</c:v>
                </c:pt>
                <c:pt idx="865">
                  <c:v>1.8517866918400001</c:v>
                </c:pt>
                <c:pt idx="866">
                  <c:v>1.8509720402400001</c:v>
                </c:pt>
                <c:pt idx="867">
                  <c:v>1.8501550224300001</c:v>
                </c:pt>
                <c:pt idx="868">
                  <c:v>1.8493356383799999</c:v>
                </c:pt>
                <c:pt idx="869">
                  <c:v>1.8485138881200001</c:v>
                </c:pt>
                <c:pt idx="870">
                  <c:v>1.84768977163</c:v>
                </c:pt>
                <c:pt idx="871">
                  <c:v>1.8468632889100001</c:v>
                </c:pt>
                <c:pt idx="872">
                  <c:v>1.8460344399699999</c:v>
                </c:pt>
                <c:pt idx="873">
                  <c:v>1.8452032248100001</c:v>
                </c:pt>
                <c:pt idx="874">
                  <c:v>1.8443696434200001</c:v>
                </c:pt>
                <c:pt idx="875">
                  <c:v>1.8435336958099999</c:v>
                </c:pt>
                <c:pt idx="876">
                  <c:v>1.84269538198</c:v>
                </c:pt>
                <c:pt idx="877">
                  <c:v>1.84185470192</c:v>
                </c:pt>
                <c:pt idx="878">
                  <c:v>1.84101165564</c:v>
                </c:pt>
                <c:pt idx="879">
                  <c:v>1.8401662431300001</c:v>
                </c:pt>
                <c:pt idx="880">
                  <c:v>1.8393184644</c:v>
                </c:pt>
                <c:pt idx="881">
                  <c:v>1.83846831945</c:v>
                </c:pt>
                <c:pt idx="882">
                  <c:v>1.83761580827</c:v>
                </c:pt>
                <c:pt idx="883">
                  <c:v>1.8367609308699999</c:v>
                </c:pt>
                <c:pt idx="884">
                  <c:v>1.8359036872400001</c:v>
                </c:pt>
                <c:pt idx="885">
                  <c:v>1.8350440774000001</c:v>
                </c:pt>
                <c:pt idx="886">
                  <c:v>1.83418210008</c:v>
                </c:pt>
                <c:pt idx="887">
                  <c:v>1.8333176303200001</c:v>
                </c:pt>
                <c:pt idx="888">
                  <c:v>1.8324507891899999</c:v>
                </c:pt>
                <c:pt idx="889">
                  <c:v>1.8315815767100001</c:v>
                </c:pt>
                <c:pt idx="890">
                  <c:v>1.8307099928499999</c:v>
                </c:pt>
                <c:pt idx="891">
                  <c:v>1.82983603764</c:v>
                </c:pt>
                <c:pt idx="892">
                  <c:v>1.82895971105</c:v>
                </c:pt>
                <c:pt idx="893">
                  <c:v>1.82808101311</c:v>
                </c:pt>
                <c:pt idx="894">
                  <c:v>1.8271999437999999</c:v>
                </c:pt>
                <c:pt idx="895">
                  <c:v>1.8263165031199999</c:v>
                </c:pt>
                <c:pt idx="896">
                  <c:v>1.82543069108</c:v>
                </c:pt>
                <c:pt idx="897">
                  <c:v>1.8245425076699999</c:v>
                </c:pt>
                <c:pt idx="898">
                  <c:v>1.8236519528999999</c:v>
                </c:pt>
                <c:pt idx="899">
                  <c:v>1.82275902677</c:v>
                </c:pt>
                <c:pt idx="900">
                  <c:v>1.82186372927</c:v>
                </c:pt>
                <c:pt idx="901">
                  <c:v>1.82096606041</c:v>
                </c:pt>
                <c:pt idx="902">
                  <c:v>1.8200660201800001</c:v>
                </c:pt>
                <c:pt idx="903">
                  <c:v>1.81916360858</c:v>
                </c:pt>
                <c:pt idx="904">
                  <c:v>1.8182588256300001</c:v>
                </c:pt>
                <c:pt idx="905">
                  <c:v>1.81735167131</c:v>
                </c:pt>
                <c:pt idx="906">
                  <c:v>1.8164421456199999</c:v>
                </c:pt>
                <c:pt idx="907">
                  <c:v>1.81553024857</c:v>
                </c:pt>
                <c:pt idx="908">
                  <c:v>1.8146159801599999</c:v>
                </c:pt>
                <c:pt idx="909">
                  <c:v>1.8136993403799999</c:v>
                </c:pt>
                <c:pt idx="910">
                  <c:v>1.81278032924</c:v>
                </c:pt>
                <c:pt idx="911">
                  <c:v>1.8118589467299999</c:v>
                </c:pt>
                <c:pt idx="912">
                  <c:v>1.8109351928599999</c:v>
                </c:pt>
                <c:pt idx="913">
                  <c:v>1.81000906762</c:v>
                </c:pt>
                <c:pt idx="914">
                  <c:v>1.80908057103</c:v>
                </c:pt>
                <c:pt idx="915">
                  <c:v>1.80814970306</c:v>
                </c:pt>
                <c:pt idx="916">
                  <c:v>1.8072164637399999</c:v>
                </c:pt>
                <c:pt idx="917">
                  <c:v>1.8062808530500001</c:v>
                </c:pt>
                <c:pt idx="918">
                  <c:v>1.8053428709899999</c:v>
                </c:pt>
                <c:pt idx="919">
                  <c:v>1.80440251757</c:v>
                </c:pt>
                <c:pt idx="920">
                  <c:v>1.80345979279</c:v>
                </c:pt>
                <c:pt idx="921">
                  <c:v>1.8025146966400001</c:v>
                </c:pt>
                <c:pt idx="922">
                  <c:v>1.8015670855100001</c:v>
                </c:pt>
                <c:pt idx="923">
                  <c:v>1.8006171012500001</c:v>
                </c:pt>
                <c:pt idx="924">
                  <c:v>1.7996647567799999</c:v>
                </c:pt>
                <c:pt idx="925">
                  <c:v>1.7987100521199999</c:v>
                </c:pt>
                <c:pt idx="926">
                  <c:v>1.79775298726</c:v>
                </c:pt>
                <c:pt idx="927">
                  <c:v>1.7967935622</c:v>
                </c:pt>
                <c:pt idx="928">
                  <c:v>1.7958317769300001</c:v>
                </c:pt>
                <c:pt idx="929">
                  <c:v>1.7948676314700001</c:v>
                </c:pt>
                <c:pt idx="930">
                  <c:v>1.7939011258199999</c:v>
                </c:pt>
                <c:pt idx="931">
                  <c:v>1.7929322599599999</c:v>
                </c:pt>
                <c:pt idx="932">
                  <c:v>1.7919610339000001</c:v>
                </c:pt>
                <c:pt idx="933">
                  <c:v>1.7909874476500001</c:v>
                </c:pt>
                <c:pt idx="934">
                  <c:v>1.79001150119</c:v>
                </c:pt>
                <c:pt idx="935">
                  <c:v>1.78903319454</c:v>
                </c:pt>
                <c:pt idx="936">
                  <c:v>1.7880525276899999</c:v>
                </c:pt>
                <c:pt idx="937">
                  <c:v>1.7870695006399999</c:v>
                </c:pt>
                <c:pt idx="938">
                  <c:v>1.7860841133900001</c:v>
                </c:pt>
                <c:pt idx="939">
                  <c:v>1.7850963659400001</c:v>
                </c:pt>
                <c:pt idx="940">
                  <c:v>1.78410625829</c:v>
                </c:pt>
                <c:pt idx="941">
                  <c:v>1.7831137904500001</c:v>
                </c:pt>
                <c:pt idx="942">
                  <c:v>1.7821189624</c:v>
                </c:pt>
                <c:pt idx="943">
                  <c:v>1.7811217741600001</c:v>
                </c:pt>
                <c:pt idx="944">
                  <c:v>1.78012222572</c:v>
                </c:pt>
                <c:pt idx="945">
                  <c:v>1.7791203170800001</c:v>
                </c:pt>
                <c:pt idx="946">
                  <c:v>1.77811604825</c:v>
                </c:pt>
                <c:pt idx="947">
                  <c:v>1.7771094192100001</c:v>
                </c:pt>
                <c:pt idx="948">
                  <c:v>1.7761004299800001</c:v>
                </c:pt>
                <c:pt idx="949">
                  <c:v>1.7750890805499999</c:v>
                </c:pt>
                <c:pt idx="950">
                  <c:v>1.7740753709199999</c:v>
                </c:pt>
                <c:pt idx="951">
                  <c:v>1.77305930109</c:v>
                </c:pt>
                <c:pt idx="952">
                  <c:v>1.77204087106</c:v>
                </c:pt>
                <c:pt idx="953">
                  <c:v>1.7710200808400001</c:v>
                </c:pt>
                <c:pt idx="954">
                  <c:v>1.7699969304200001</c:v>
                </c:pt>
                <c:pt idx="955">
                  <c:v>1.7689714197999999</c:v>
                </c:pt>
                <c:pt idx="956">
                  <c:v>1.7679435489799999</c:v>
                </c:pt>
                <c:pt idx="957">
                  <c:v>1.76691316409</c:v>
                </c:pt>
                <c:pt idx="958">
                  <c:v>1.7658804164599999</c:v>
                </c:pt>
                <c:pt idx="959">
                  <c:v>1.7648453403</c:v>
                </c:pt>
                <c:pt idx="960">
                  <c:v>1.76380793561</c:v>
                </c:pt>
                <c:pt idx="961">
                  <c:v>1.7627682024</c:v>
                </c:pt>
                <c:pt idx="962">
                  <c:v>1.76172614067</c:v>
                </c:pt>
                <c:pt idx="963">
                  <c:v>1.7606817504000001</c:v>
                </c:pt>
                <c:pt idx="964">
                  <c:v>1.75963503161</c:v>
                </c:pt>
                <c:pt idx="965">
                  <c:v>1.75858598429</c:v>
                </c:pt>
                <c:pt idx="966">
                  <c:v>1.7575346084500001</c:v>
                </c:pt>
                <c:pt idx="967">
                  <c:v>1.75648090408</c:v>
                </c:pt>
                <c:pt idx="968">
                  <c:v>1.75542487118</c:v>
                </c:pt>
                <c:pt idx="969">
                  <c:v>1.7543665097600001</c:v>
                </c:pt>
                <c:pt idx="970">
                  <c:v>1.75330581981</c:v>
                </c:pt>
                <c:pt idx="971">
                  <c:v>1.75224280133</c:v>
                </c:pt>
                <c:pt idx="972">
                  <c:v>1.75117745433</c:v>
                </c:pt>
                <c:pt idx="973">
                  <c:v>1.7501097788</c:v>
                </c:pt>
                <c:pt idx="974">
                  <c:v>1.7490397747399999</c:v>
                </c:pt>
                <c:pt idx="975">
                  <c:v>1.74796744216</c:v>
                </c:pt>
                <c:pt idx="976">
                  <c:v>1.7468927810499999</c:v>
                </c:pt>
                <c:pt idx="977">
                  <c:v>1.7458157914200001</c:v>
                </c:pt>
                <c:pt idx="978">
                  <c:v>1.7447364732599999</c:v>
                </c:pt>
                <c:pt idx="979">
                  <c:v>1.74365482657</c:v>
                </c:pt>
                <c:pt idx="980">
                  <c:v>1.74257085136</c:v>
                </c:pt>
                <c:pt idx="981">
                  <c:v>1.74148454762</c:v>
                </c:pt>
                <c:pt idx="982">
                  <c:v>1.7403959153599999</c:v>
                </c:pt>
                <c:pt idx="983">
                  <c:v>1.7393049545699999</c:v>
                </c:pt>
                <c:pt idx="984">
                  <c:v>1.7382116652599999</c:v>
                </c:pt>
                <c:pt idx="985">
                  <c:v>1.73711604741</c:v>
                </c:pt>
                <c:pt idx="986">
                  <c:v>1.73601810105</c:v>
                </c:pt>
                <c:pt idx="987">
                  <c:v>1.73491782616</c:v>
                </c:pt>
                <c:pt idx="988">
                  <c:v>1.7338152227400001</c:v>
                </c:pt>
                <c:pt idx="989">
                  <c:v>1.7327102907900001</c:v>
                </c:pt>
                <c:pt idx="990">
                  <c:v>1.7316030303300001</c:v>
                </c:pt>
                <c:pt idx="991">
                  <c:v>1.7304934413299999</c:v>
                </c:pt>
                <c:pt idx="992">
                  <c:v>1.7293813654100001</c:v>
                </c:pt>
                <c:pt idx="993">
                  <c:v>1.72826695435</c:v>
                </c:pt>
                <c:pt idx="994">
                  <c:v>1.72715027114</c:v>
                </c:pt>
                <c:pt idx="995">
                  <c:v>1.72603131578</c:v>
                </c:pt>
                <c:pt idx="996">
                  <c:v>1.7249100882799999</c:v>
                </c:pt>
                <c:pt idx="997">
                  <c:v>1.7237865886199999</c:v>
                </c:pt>
                <c:pt idx="998">
                  <c:v>1.7226608168199999</c:v>
                </c:pt>
                <c:pt idx="999">
                  <c:v>1.7215327728700001</c:v>
                </c:pt>
                <c:pt idx="1000">
                  <c:v>1.72040245677</c:v>
                </c:pt>
              </c:numCache>
            </c:numRef>
          </c:yVal>
          <c:smooth val="1"/>
          <c:extLst>
            <c:ext xmlns:c16="http://schemas.microsoft.com/office/drawing/2014/chart" uri="{C3380CC4-5D6E-409C-BE32-E72D297353CC}">
              <c16:uniqueId val="{00000000-3E7E-458F-8EE2-678CAA8294F6}"/>
            </c:ext>
          </c:extLst>
        </c:ser>
        <c:dLbls>
          <c:showLegendKey val="0"/>
          <c:showVal val="0"/>
          <c:showCatName val="0"/>
          <c:showSerName val="0"/>
          <c:showPercent val="0"/>
          <c:showBubbleSize val="0"/>
        </c:dLbls>
        <c:axId val="530511976"/>
        <c:axId val="530518864"/>
      </c:scatterChart>
      <c:valAx>
        <c:axId val="530511976"/>
        <c:scaling>
          <c:orientation val="minMax"/>
          <c:max val="1000"/>
          <c:min val="-10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Z (mm)</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0518864"/>
        <c:crosses val="autoZero"/>
        <c:crossBetween val="midCat"/>
      </c:valAx>
      <c:valAx>
        <c:axId val="5305188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B along</a:t>
                </a:r>
                <a:r>
                  <a:rPr lang="en-US" baseline="0" dirty="0"/>
                  <a:t> Z axis (T)</a:t>
                </a:r>
                <a:endParaRPr lang="en-US" dirty="0"/>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30511976"/>
        <c:crossesAt val="-1000"/>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ECFAD0DF-F63F-4951-88B8-7E7D2CB1BA02}" type="datetimeFigureOut">
              <a:rPr lang="en-US" smtClean="0"/>
              <a:t>9/11/2022</a:t>
            </a:fld>
            <a:endParaRPr lang="en-US" dirty="0"/>
          </a:p>
        </p:txBody>
      </p:sp>
      <p:sp>
        <p:nvSpPr>
          <p:cNvPr id="4" name="Slide Image Placeholder 3"/>
          <p:cNvSpPr>
            <a:spLocks noGrp="1" noRot="1" noChangeAspect="1"/>
          </p:cNvSpPr>
          <p:nvPr>
            <p:ph type="sldImg" idx="2"/>
          </p:nvPr>
        </p:nvSpPr>
        <p:spPr>
          <a:xfrm>
            <a:off x="1397000" y="1154113"/>
            <a:ext cx="4156075" cy="3117850"/>
          </a:xfrm>
          <a:prstGeom prst="rect">
            <a:avLst/>
          </a:prstGeom>
          <a:noFill/>
          <a:ln w="12700">
            <a:solidFill>
              <a:prstClr val="black"/>
            </a:solidFill>
          </a:ln>
        </p:spPr>
        <p:txBody>
          <a:bodyPr vert="horz" lIns="92492" tIns="46246" rIns="92492" bIns="46246" rtlCol="0" anchor="ctr"/>
          <a:lstStyle/>
          <a:p>
            <a:endParaRPr lang="en-US" dirty="0"/>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58010FB5-4D6F-42F5-A809-7A1093A9D772}" type="slidenum">
              <a:rPr lang="en-US" smtClean="0"/>
              <a:t>‹#›</a:t>
            </a:fld>
            <a:endParaRPr lang="en-US" dirty="0"/>
          </a:p>
        </p:txBody>
      </p:sp>
    </p:spTree>
    <p:extLst>
      <p:ext uri="{BB962C8B-B14F-4D97-AF65-F5344CB8AC3E}">
        <p14:creationId xmlns:p14="http://schemas.microsoft.com/office/powerpoint/2010/main" val="1483142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23E146D-72E3-4D17-8794-005420F3EB3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527127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srcRect/>
          <a:stretch/>
        </p:blipFill>
        <p:spPr>
          <a:xfrm>
            <a:off x="0" y="0"/>
            <a:ext cx="9144000" cy="6858000"/>
          </a:xfrm>
          <a:prstGeom prst="rect">
            <a:avLst/>
          </a:prstGeom>
        </p:spPr>
      </p:pic>
      <p:sp>
        <p:nvSpPr>
          <p:cNvPr id="2" name="Title 1"/>
          <p:cNvSpPr>
            <a:spLocks noGrp="1"/>
          </p:cNvSpPr>
          <p:nvPr>
            <p:ph type="ctrTitle"/>
          </p:nvPr>
        </p:nvSpPr>
        <p:spPr>
          <a:xfrm>
            <a:off x="4056185" y="2790092"/>
            <a:ext cx="4741984" cy="1774948"/>
          </a:xfrm>
        </p:spPr>
        <p:txBody>
          <a:bodyPr anchor="b">
            <a:normAutofit/>
          </a:bodyPr>
          <a:lstStyle>
            <a:lvl1pPr algn="r">
              <a:defRPr sz="4400" b="0" i="0">
                <a:solidFill>
                  <a:schemeClr val="bg1"/>
                </a:solidFill>
                <a:latin typeface="Arial" charset="0"/>
                <a:ea typeface="Arial" charset="0"/>
                <a:cs typeface="Arial" charset="0"/>
              </a:defRPr>
            </a:lvl1pPr>
          </a:lstStyle>
          <a:p>
            <a:r>
              <a:rPr lang="en-US"/>
              <a:t>Click to edit Master title style</a:t>
            </a:r>
            <a:endParaRPr lang="en-US" dirty="0"/>
          </a:p>
        </p:txBody>
      </p:sp>
      <p:sp>
        <p:nvSpPr>
          <p:cNvPr id="3" name="Subtitle 2"/>
          <p:cNvSpPr>
            <a:spLocks noGrp="1"/>
          </p:cNvSpPr>
          <p:nvPr>
            <p:ph type="subTitle" idx="1"/>
          </p:nvPr>
        </p:nvSpPr>
        <p:spPr>
          <a:xfrm>
            <a:off x="4056185" y="4642339"/>
            <a:ext cx="4741984" cy="580292"/>
          </a:xfrm>
        </p:spPr>
        <p:txBody>
          <a:bodyPr/>
          <a:lstStyle>
            <a:lvl1pPr marL="0" indent="0" algn="r">
              <a:buNone/>
              <a:defRPr sz="2400">
                <a:solidFill>
                  <a:schemeClr val="bg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7300236-7FFA-2C4C-9DC3-0D04F3CC4D61}" type="datetimeFigureOut">
              <a:rPr lang="en-US" smtClean="0"/>
              <a:t>9/11/2022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C5830-40F3-F04E-B2E3-10E6672BA8FF}"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7300236-7FFA-2C4C-9DC3-0D04F3CC4D61}" type="datetimeFigureOut">
              <a:rPr lang="en-US" smtClean="0"/>
              <a:t>9/11/2022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C5830-40F3-F04E-B2E3-10E6672BA8FF}"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30519D"/>
                </a:solidFill>
                <a:latin typeface="Arial" charset="0"/>
                <a:ea typeface="Arial" charset="0"/>
                <a:cs typeface="Arial"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7300236-7FFA-2C4C-9DC3-0D04F3CC4D61}" type="datetimeFigureOut">
              <a:rPr lang="en-US" smtClean="0"/>
              <a:t>9/11/2022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C5830-40F3-F04E-B2E3-10E6672BA8FF}"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7300236-7FFA-2C4C-9DC3-0D04F3CC4D61}" type="datetimeFigureOut">
              <a:rPr lang="en-US" smtClean="0"/>
              <a:t>9/11/2022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C5830-40F3-F04E-B2E3-10E6672BA8FF}"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7300236-7FFA-2C4C-9DC3-0D04F3CC4D61}" type="datetimeFigureOut">
              <a:rPr lang="en-US" smtClean="0"/>
              <a:t>9/11/2022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93C5830-40F3-F04E-B2E3-10E6672BA8FF}"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7300236-7FFA-2C4C-9DC3-0D04F3CC4D61}" type="datetimeFigureOut">
              <a:rPr lang="en-US" smtClean="0"/>
              <a:t>9/11/2022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93C5830-40F3-F04E-B2E3-10E6672BA8FF}"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7300236-7FFA-2C4C-9DC3-0D04F3CC4D61}" type="datetimeFigureOut">
              <a:rPr lang="en-US" smtClean="0"/>
              <a:t>9/11/2022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93C5830-40F3-F04E-B2E3-10E6672BA8FF}"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300236-7FFA-2C4C-9DC3-0D04F3CC4D61}" type="datetimeFigureOut">
              <a:rPr lang="en-US" smtClean="0"/>
              <a:t>9/11/2022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93C5830-40F3-F04E-B2E3-10E6672BA8FF}"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7300236-7FFA-2C4C-9DC3-0D04F3CC4D61}" type="datetimeFigureOut">
              <a:rPr lang="en-US" smtClean="0"/>
              <a:t>9/11/2022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93C5830-40F3-F04E-B2E3-10E6672BA8FF}"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7300236-7FFA-2C4C-9DC3-0D04F3CC4D61}" type="datetimeFigureOut">
              <a:rPr lang="en-US" smtClean="0"/>
              <a:t>9/11/2022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93C5830-40F3-F04E-B2E3-10E6672BA8FF}"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a:extLst>
              <a:ext uri="{28A0092B-C50C-407E-A947-70E740481C1C}">
                <a14:useLocalDpi xmlns:a14="http://schemas.microsoft.com/office/drawing/2010/main"/>
              </a:ext>
            </a:extLst>
          </a:blip>
          <a:stretch>
            <a:fillRect/>
          </a:stretch>
        </p:blipFill>
        <p:spPr>
          <a:xfrm>
            <a:off x="0" y="8548"/>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bg1"/>
                </a:solidFill>
                <a:latin typeface="Arial" charset="0"/>
                <a:ea typeface="Arial" charset="0"/>
                <a:cs typeface="Arial" charset="0"/>
              </a:defRPr>
            </a:lvl1pPr>
          </a:lstStyle>
          <a:p>
            <a:fld id="{B7300236-7FFA-2C4C-9DC3-0D04F3CC4D61}" type="datetimeFigureOut">
              <a:rPr lang="en-US" smtClean="0"/>
              <a:pPr/>
              <a:t>9/11/2022</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bg1"/>
                </a:solidFill>
                <a:latin typeface="Arial" charset="0"/>
                <a:ea typeface="Arial" charset="0"/>
                <a:cs typeface="Arial" charset="0"/>
              </a:defRPr>
            </a:lvl1pPr>
          </a:lstStyle>
          <a:p>
            <a:endParaRPr lang="en-US" dirty="0"/>
          </a:p>
        </p:txBody>
      </p:sp>
      <p:sp>
        <p:nvSpPr>
          <p:cNvPr id="6" name="Slide Number Placeholder 5"/>
          <p:cNvSpPr>
            <a:spLocks noGrp="1"/>
          </p:cNvSpPr>
          <p:nvPr>
            <p:ph type="sldNum" sz="quarter" idx="4"/>
          </p:nvPr>
        </p:nvSpPr>
        <p:spPr>
          <a:xfrm>
            <a:off x="6997212" y="6356351"/>
            <a:ext cx="2057400" cy="365125"/>
          </a:xfrm>
          <a:prstGeom prst="rect">
            <a:avLst/>
          </a:prstGeom>
        </p:spPr>
        <p:txBody>
          <a:bodyPr vert="horz" lIns="91440" tIns="45720" rIns="91440" bIns="45720" rtlCol="0" anchor="ctr"/>
          <a:lstStyle>
            <a:lvl1pPr algn="r">
              <a:defRPr sz="1200">
                <a:solidFill>
                  <a:schemeClr val="bg1"/>
                </a:solidFill>
                <a:latin typeface="Arial" charset="0"/>
                <a:ea typeface="Arial" charset="0"/>
                <a:cs typeface="Arial" charset="0"/>
              </a:defRPr>
            </a:lvl1pPr>
          </a:lstStyle>
          <a:p>
            <a:fld id="{893C5830-40F3-F04E-B2E3-10E6672BA8FF}" type="slidenum">
              <a:rPr lang="en-US" smtClean="0"/>
              <a:pPr/>
              <a:t>‹#›</a:t>
            </a:fld>
            <a:endParaRPr lang="en-US" dirty="0"/>
          </a:p>
        </p:txBody>
      </p:sp>
      <p:pic>
        <p:nvPicPr>
          <p:cNvPr id="8" name="Picture 7"/>
          <p:cNvPicPr>
            <a:picLocks noChangeAspect="1"/>
          </p:cNvPicPr>
          <p:nvPr userDrawn="1"/>
        </p:nvPicPr>
        <p:blipFill>
          <a:blip r:embed="rId14"/>
          <a:srcRect/>
          <a:stretch/>
        </p:blipFill>
        <p:spPr>
          <a:xfrm>
            <a:off x="0" y="0"/>
            <a:ext cx="9144000" cy="6858000"/>
          </a:xfrm>
          <a:prstGeom prst="rect">
            <a:avLst/>
          </a:prstGeom>
        </p:spPr>
      </p:pic>
    </p:spTree>
    <p:extLst>
      <p:ext uri="{BB962C8B-B14F-4D97-AF65-F5344CB8AC3E}">
        <p14:creationId xmlns:p14="http://schemas.microsoft.com/office/powerpoint/2010/main" val="10923609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5.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3026" y="491706"/>
            <a:ext cx="8082750" cy="1708030"/>
          </a:xfrm>
        </p:spPr>
        <p:txBody>
          <a:bodyPr>
            <a:normAutofit/>
          </a:bodyPr>
          <a:lstStyle/>
          <a:p>
            <a:r>
              <a:rPr lang="en-US" dirty="0"/>
              <a:t>EIC Central Detector Solenoid</a:t>
            </a:r>
            <a:br>
              <a:rPr lang="en-US" dirty="0"/>
            </a:br>
            <a:r>
              <a:rPr lang="en-US" dirty="0"/>
              <a:t/>
            </a:r>
            <a:br>
              <a:rPr lang="en-US" dirty="0"/>
            </a:br>
            <a:r>
              <a:rPr lang="en-US" sz="2400" dirty="0"/>
              <a:t>Superconducting Detector Magnets Workshop</a:t>
            </a:r>
            <a:endParaRPr lang="en-US" sz="2200" dirty="0"/>
          </a:p>
        </p:txBody>
      </p:sp>
      <p:sp>
        <p:nvSpPr>
          <p:cNvPr id="3" name="Subtitle 2"/>
          <p:cNvSpPr>
            <a:spLocks noGrp="1"/>
          </p:cNvSpPr>
          <p:nvPr>
            <p:ph type="subTitle" idx="1"/>
          </p:nvPr>
        </p:nvSpPr>
        <p:spPr>
          <a:xfrm>
            <a:off x="3944983" y="2724994"/>
            <a:ext cx="5016482" cy="1588214"/>
          </a:xfrm>
        </p:spPr>
        <p:txBody>
          <a:bodyPr>
            <a:normAutofit/>
          </a:bodyPr>
          <a:lstStyle/>
          <a:p>
            <a:r>
              <a:rPr lang="en-US" dirty="0"/>
              <a:t>Renuka Rajput-Ghoshal</a:t>
            </a:r>
          </a:p>
          <a:p>
            <a:r>
              <a:rPr lang="en-US" dirty="0"/>
              <a:t>Magnet Group, JLab</a:t>
            </a:r>
          </a:p>
          <a:p>
            <a:r>
              <a:rPr lang="en-US" dirty="0"/>
              <a:t>September 12, 2022 </a:t>
            </a:r>
            <a:endParaRPr lang="en-US" sz="1400" dirty="0"/>
          </a:p>
        </p:txBody>
      </p:sp>
    </p:spTree>
    <p:extLst>
      <p:ext uri="{BB962C8B-B14F-4D97-AF65-F5344CB8AC3E}">
        <p14:creationId xmlns:p14="http://schemas.microsoft.com/office/powerpoint/2010/main" val="7006613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7D1FD-E817-4437-B00C-F4C1DA429865}"/>
              </a:ext>
            </a:extLst>
          </p:cNvPr>
          <p:cNvSpPr>
            <a:spLocks noGrp="1"/>
          </p:cNvSpPr>
          <p:nvPr>
            <p:ph type="title"/>
          </p:nvPr>
        </p:nvSpPr>
        <p:spPr>
          <a:xfrm>
            <a:off x="628650" y="140923"/>
            <a:ext cx="7886700" cy="893223"/>
          </a:xfrm>
        </p:spPr>
        <p:txBody>
          <a:bodyPr/>
          <a:lstStyle/>
          <a:p>
            <a:r>
              <a:rPr lang="en-US" dirty="0"/>
              <a:t>Interaction Region</a:t>
            </a:r>
          </a:p>
        </p:txBody>
      </p:sp>
      <p:sp>
        <p:nvSpPr>
          <p:cNvPr id="4" name="Slide Number Placeholder 3">
            <a:extLst>
              <a:ext uri="{FF2B5EF4-FFF2-40B4-BE49-F238E27FC236}">
                <a16:creationId xmlns:a16="http://schemas.microsoft.com/office/drawing/2014/main" id="{90CFA533-5335-4038-99A9-F257F5C35B4C}"/>
              </a:ext>
            </a:extLst>
          </p:cNvPr>
          <p:cNvSpPr>
            <a:spLocks noGrp="1"/>
          </p:cNvSpPr>
          <p:nvPr>
            <p:ph type="sldNum" sz="quarter" idx="12"/>
          </p:nvPr>
        </p:nvSpPr>
        <p:spPr/>
        <p:txBody>
          <a:bodyPr/>
          <a:lstStyle/>
          <a:p>
            <a:fld id="{893C5830-40F3-F04E-B2E3-10E6672BA8FF}" type="slidenum">
              <a:rPr lang="en-US" smtClean="0"/>
              <a:pPr/>
              <a:t>10</a:t>
            </a:fld>
            <a:endParaRPr lang="en-US" dirty="0"/>
          </a:p>
        </p:txBody>
      </p:sp>
      <p:pic>
        <p:nvPicPr>
          <p:cNvPr id="5" name="Picture 4">
            <a:extLst>
              <a:ext uri="{FF2B5EF4-FFF2-40B4-BE49-F238E27FC236}">
                <a16:creationId xmlns:a16="http://schemas.microsoft.com/office/drawing/2014/main" id="{A1BC8BA6-EF1C-45F0-8E4E-D3D4628FF58B}"/>
              </a:ext>
            </a:extLst>
          </p:cNvPr>
          <p:cNvPicPr>
            <a:picLocks noChangeAspect="1"/>
          </p:cNvPicPr>
          <p:nvPr/>
        </p:nvPicPr>
        <p:blipFill>
          <a:blip r:embed="rId2"/>
          <a:srcRect/>
          <a:stretch/>
        </p:blipFill>
        <p:spPr>
          <a:xfrm>
            <a:off x="565204" y="959594"/>
            <a:ext cx="7144277" cy="5396757"/>
          </a:xfrm>
          <a:prstGeom prst="rect">
            <a:avLst/>
          </a:prstGeom>
        </p:spPr>
      </p:pic>
      <p:sp>
        <p:nvSpPr>
          <p:cNvPr id="6" name="Oval 5">
            <a:extLst>
              <a:ext uri="{FF2B5EF4-FFF2-40B4-BE49-F238E27FC236}">
                <a16:creationId xmlns:a16="http://schemas.microsoft.com/office/drawing/2014/main" id="{F8FBAEA2-5C6A-4000-A928-E21E6D9CAD89}"/>
              </a:ext>
            </a:extLst>
          </p:cNvPr>
          <p:cNvSpPr/>
          <p:nvPr/>
        </p:nvSpPr>
        <p:spPr>
          <a:xfrm>
            <a:off x="4091987" y="2449585"/>
            <a:ext cx="169620" cy="51172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65EBCEA8-ADD5-4EC8-9E1A-76508B848A4C}"/>
              </a:ext>
            </a:extLst>
          </p:cNvPr>
          <p:cNvSpPr/>
          <p:nvPr/>
        </p:nvSpPr>
        <p:spPr>
          <a:xfrm>
            <a:off x="4739338" y="3507996"/>
            <a:ext cx="169620" cy="51172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6631E2DE-6007-40E4-BD4A-042620CA23C6}"/>
              </a:ext>
            </a:extLst>
          </p:cNvPr>
          <p:cNvSpPr txBox="1"/>
          <p:nvPr/>
        </p:nvSpPr>
        <p:spPr>
          <a:xfrm>
            <a:off x="7843706" y="4320330"/>
            <a:ext cx="1124125" cy="923330"/>
          </a:xfrm>
          <a:prstGeom prst="rect">
            <a:avLst/>
          </a:prstGeom>
          <a:noFill/>
          <a:ln>
            <a:solidFill>
              <a:schemeClr val="accent1"/>
            </a:solidFill>
          </a:ln>
        </p:spPr>
        <p:txBody>
          <a:bodyPr wrap="square" rtlCol="0">
            <a:spAutoFit/>
          </a:bodyPr>
          <a:lstStyle/>
          <a:p>
            <a:r>
              <a:rPr lang="en-US" dirty="0"/>
              <a:t>RCS is not shown in this view</a:t>
            </a:r>
          </a:p>
        </p:txBody>
      </p:sp>
    </p:spTree>
    <p:extLst>
      <p:ext uri="{BB962C8B-B14F-4D97-AF65-F5344CB8AC3E}">
        <p14:creationId xmlns:p14="http://schemas.microsoft.com/office/powerpoint/2010/main" val="14124352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57C57-EF00-41C4-B75C-2206C78F8467}"/>
              </a:ext>
            </a:extLst>
          </p:cNvPr>
          <p:cNvSpPr>
            <a:spLocks noGrp="1"/>
          </p:cNvSpPr>
          <p:nvPr>
            <p:ph type="title"/>
          </p:nvPr>
        </p:nvSpPr>
        <p:spPr>
          <a:xfrm>
            <a:off x="167256" y="157820"/>
            <a:ext cx="7886700" cy="540920"/>
          </a:xfrm>
        </p:spPr>
        <p:txBody>
          <a:bodyPr>
            <a:normAutofit fontScale="90000"/>
          </a:bodyPr>
          <a:lstStyle/>
          <a:p>
            <a:r>
              <a:rPr lang="en-US" dirty="0"/>
              <a:t>Detector Solenoid Overview</a:t>
            </a:r>
          </a:p>
        </p:txBody>
      </p:sp>
      <p:sp>
        <p:nvSpPr>
          <p:cNvPr id="26" name="Content Placeholder 2">
            <a:extLst>
              <a:ext uri="{FF2B5EF4-FFF2-40B4-BE49-F238E27FC236}">
                <a16:creationId xmlns:a16="http://schemas.microsoft.com/office/drawing/2014/main" id="{4386AB9B-DDAB-4FAD-8E11-8E2212BD82FA}"/>
              </a:ext>
            </a:extLst>
          </p:cNvPr>
          <p:cNvSpPr>
            <a:spLocks noGrp="1"/>
          </p:cNvSpPr>
          <p:nvPr>
            <p:ph idx="1"/>
          </p:nvPr>
        </p:nvSpPr>
        <p:spPr>
          <a:xfrm>
            <a:off x="306392" y="1041547"/>
            <a:ext cx="4441527" cy="2050474"/>
          </a:xfrm>
          <a:ln w="19050">
            <a:solidFill>
              <a:schemeClr val="accent1"/>
            </a:solidFill>
          </a:ln>
        </p:spPr>
        <p:txBody>
          <a:bodyPr>
            <a:noAutofit/>
          </a:bodyPr>
          <a:lstStyle/>
          <a:p>
            <a:pPr marL="0" indent="0">
              <a:spcBef>
                <a:spcPts val="0"/>
              </a:spcBef>
              <a:buNone/>
            </a:pPr>
            <a:r>
              <a:rPr lang="en-US" sz="1600" dirty="0"/>
              <a:t>Superconducting Detector solenoid</a:t>
            </a:r>
          </a:p>
          <a:p>
            <a:pPr>
              <a:spcBef>
                <a:spcPts val="0"/>
              </a:spcBef>
            </a:pPr>
            <a:r>
              <a:rPr lang="en-US" sz="1600" dirty="0"/>
              <a:t>3.5m long coil, 2.84 m room temperature </a:t>
            </a:r>
            <a:r>
              <a:rPr lang="en-US" sz="1600" dirty="0" smtClean="0"/>
              <a:t>bore diameter, </a:t>
            </a:r>
            <a:r>
              <a:rPr lang="en-US" sz="1600" dirty="0"/>
              <a:t>2T on-axis field</a:t>
            </a:r>
          </a:p>
          <a:p>
            <a:pPr lvl="1">
              <a:spcBef>
                <a:spcPts val="0"/>
              </a:spcBef>
            </a:pPr>
            <a:r>
              <a:rPr lang="en-US" sz="1600" dirty="0"/>
              <a:t>Old BaBAR/SPHENIX magnet as contingency</a:t>
            </a:r>
          </a:p>
          <a:p>
            <a:pPr>
              <a:spcBef>
                <a:spcPts val="0"/>
              </a:spcBef>
            </a:pPr>
            <a:r>
              <a:rPr lang="en-US" sz="1600" dirty="0"/>
              <a:t>Operating Temperature  4.5 K</a:t>
            </a:r>
          </a:p>
          <a:p>
            <a:pPr>
              <a:spcBef>
                <a:spcPts val="0"/>
              </a:spcBef>
            </a:pPr>
            <a:r>
              <a:rPr lang="en-US" sz="1600" dirty="0"/>
              <a:t>Conductor: Copper Cladded, Rutherford Cable made with  NbTi superconducting strands</a:t>
            </a:r>
          </a:p>
        </p:txBody>
      </p:sp>
      <p:pic>
        <p:nvPicPr>
          <p:cNvPr id="12" name="Picture 11">
            <a:extLst>
              <a:ext uri="{FF2B5EF4-FFF2-40B4-BE49-F238E27FC236}">
                <a16:creationId xmlns:a16="http://schemas.microsoft.com/office/drawing/2014/main" id="{AFDFE13B-CAFB-4FBA-B6EC-8EE420DF39A9}"/>
              </a:ext>
            </a:extLst>
          </p:cNvPr>
          <p:cNvPicPr>
            <a:picLocks noChangeAspect="1"/>
          </p:cNvPicPr>
          <p:nvPr/>
        </p:nvPicPr>
        <p:blipFill>
          <a:blip r:embed="rId2"/>
          <a:stretch>
            <a:fillRect/>
          </a:stretch>
        </p:blipFill>
        <p:spPr>
          <a:xfrm>
            <a:off x="4965276" y="822122"/>
            <a:ext cx="3721304" cy="2659817"/>
          </a:xfrm>
          <a:prstGeom prst="rect">
            <a:avLst/>
          </a:prstGeom>
        </p:spPr>
      </p:pic>
      <p:pic>
        <p:nvPicPr>
          <p:cNvPr id="15" name="Picture 14">
            <a:extLst>
              <a:ext uri="{FF2B5EF4-FFF2-40B4-BE49-F238E27FC236}">
                <a16:creationId xmlns:a16="http://schemas.microsoft.com/office/drawing/2014/main" id="{D6E59921-321E-4D27-A86C-4B4BFE8D4E82}"/>
              </a:ext>
            </a:extLst>
          </p:cNvPr>
          <p:cNvPicPr>
            <a:picLocks noChangeAspect="1"/>
          </p:cNvPicPr>
          <p:nvPr/>
        </p:nvPicPr>
        <p:blipFill>
          <a:blip r:embed="rId3"/>
          <a:stretch>
            <a:fillRect/>
          </a:stretch>
        </p:blipFill>
        <p:spPr>
          <a:xfrm>
            <a:off x="4786241" y="3668773"/>
            <a:ext cx="4079375" cy="2398748"/>
          </a:xfrm>
          <a:prstGeom prst="rect">
            <a:avLst/>
          </a:prstGeom>
        </p:spPr>
      </p:pic>
      <p:sp>
        <p:nvSpPr>
          <p:cNvPr id="18" name="Content Placeholder 2">
            <a:extLst>
              <a:ext uri="{FF2B5EF4-FFF2-40B4-BE49-F238E27FC236}">
                <a16:creationId xmlns:a16="http://schemas.microsoft.com/office/drawing/2014/main" id="{31BB5410-E605-4C9D-9B28-43D4FD1729A2}"/>
              </a:ext>
            </a:extLst>
          </p:cNvPr>
          <p:cNvSpPr txBox="1">
            <a:spLocks/>
          </p:cNvSpPr>
          <p:nvPr/>
        </p:nvSpPr>
        <p:spPr>
          <a:xfrm>
            <a:off x="278384" y="3434829"/>
            <a:ext cx="4444176" cy="2922839"/>
          </a:xfrm>
          <a:prstGeom prst="rect">
            <a:avLst/>
          </a:prstGeom>
          <a:ln w="19050">
            <a:solidFill>
              <a:schemeClr val="accent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600" dirty="0"/>
              <a:t>Detector solenoid Design:</a:t>
            </a:r>
          </a:p>
          <a:p>
            <a:pPr>
              <a:lnSpc>
                <a:spcPct val="120000"/>
              </a:lnSpc>
              <a:spcBef>
                <a:spcPts val="0"/>
              </a:spcBef>
            </a:pPr>
            <a:r>
              <a:rPr lang="en-US" sz="1600" dirty="0"/>
              <a:t>The Detector solenoid is foreseen as a long-lead procurement item. </a:t>
            </a:r>
          </a:p>
          <a:p>
            <a:pPr>
              <a:lnSpc>
                <a:spcPct val="120000"/>
              </a:lnSpc>
              <a:spcBef>
                <a:spcPts val="0"/>
              </a:spcBef>
            </a:pPr>
            <a:r>
              <a:rPr lang="en-US" sz="1600" dirty="0"/>
              <a:t>In order to be ready for a long-lead procurement for the magnet at CD-2/3A, we need to complete the reference design, reference drawings and a SOW for the vendor by CD-2/3A</a:t>
            </a:r>
          </a:p>
          <a:p>
            <a:pPr>
              <a:lnSpc>
                <a:spcPct val="120000"/>
              </a:lnSpc>
              <a:spcBef>
                <a:spcPts val="0"/>
              </a:spcBef>
            </a:pPr>
            <a:r>
              <a:rPr lang="en-US" sz="1600" dirty="0"/>
              <a:t>CEA, Saclay  is our collaborator for the design phase.</a:t>
            </a:r>
          </a:p>
        </p:txBody>
      </p:sp>
      <p:sp>
        <p:nvSpPr>
          <p:cNvPr id="3" name="Slide Number Placeholder 2"/>
          <p:cNvSpPr>
            <a:spLocks noGrp="1"/>
          </p:cNvSpPr>
          <p:nvPr>
            <p:ph type="sldNum" sz="quarter" idx="12"/>
          </p:nvPr>
        </p:nvSpPr>
        <p:spPr/>
        <p:txBody>
          <a:bodyPr/>
          <a:lstStyle/>
          <a:p>
            <a:fld id="{893C5830-40F3-F04E-B2E3-10E6672BA8FF}" type="slidenum">
              <a:rPr lang="en-US" smtClean="0"/>
              <a:t>11</a:t>
            </a:fld>
            <a:endParaRPr lang="en-US" dirty="0"/>
          </a:p>
        </p:txBody>
      </p:sp>
    </p:spTree>
    <p:extLst>
      <p:ext uri="{BB962C8B-B14F-4D97-AF65-F5344CB8AC3E}">
        <p14:creationId xmlns:p14="http://schemas.microsoft.com/office/powerpoint/2010/main" val="38597336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7D1FD-E817-4437-B00C-F4C1DA429865}"/>
              </a:ext>
            </a:extLst>
          </p:cNvPr>
          <p:cNvSpPr>
            <a:spLocks noGrp="1"/>
          </p:cNvSpPr>
          <p:nvPr>
            <p:ph type="title"/>
          </p:nvPr>
        </p:nvSpPr>
        <p:spPr>
          <a:xfrm>
            <a:off x="241539" y="77544"/>
            <a:ext cx="7886700" cy="652707"/>
          </a:xfrm>
        </p:spPr>
        <p:txBody>
          <a:bodyPr>
            <a:normAutofit fontScale="90000"/>
          </a:bodyPr>
          <a:lstStyle/>
          <a:p>
            <a:r>
              <a:rPr lang="en-US" sz="3200" dirty="0"/>
              <a:t>Detector Solenoid New Magnet Specifications</a:t>
            </a:r>
          </a:p>
        </p:txBody>
      </p:sp>
      <p:sp>
        <p:nvSpPr>
          <p:cNvPr id="4" name="Slide Number Placeholder 3">
            <a:extLst>
              <a:ext uri="{FF2B5EF4-FFF2-40B4-BE49-F238E27FC236}">
                <a16:creationId xmlns:a16="http://schemas.microsoft.com/office/drawing/2014/main" id="{90CFA533-5335-4038-99A9-F257F5C35B4C}"/>
              </a:ext>
            </a:extLst>
          </p:cNvPr>
          <p:cNvSpPr>
            <a:spLocks noGrp="1"/>
          </p:cNvSpPr>
          <p:nvPr>
            <p:ph type="sldNum" sz="quarter" idx="12"/>
          </p:nvPr>
        </p:nvSpPr>
        <p:spPr/>
        <p:txBody>
          <a:bodyPr/>
          <a:lstStyle/>
          <a:p>
            <a:fld id="{893C5830-40F3-F04E-B2E3-10E6672BA8FF}" type="slidenum">
              <a:rPr lang="en-US" smtClean="0"/>
              <a:pPr/>
              <a:t>12</a:t>
            </a:fld>
            <a:endParaRPr lang="en-US" dirty="0"/>
          </a:p>
        </p:txBody>
      </p:sp>
      <p:sp>
        <p:nvSpPr>
          <p:cNvPr id="15" name="TextBox 14">
            <a:extLst>
              <a:ext uri="{FF2B5EF4-FFF2-40B4-BE49-F238E27FC236}">
                <a16:creationId xmlns:a16="http://schemas.microsoft.com/office/drawing/2014/main" id="{D202C31F-65FD-4661-A8E4-578435CEE79C}"/>
              </a:ext>
            </a:extLst>
          </p:cNvPr>
          <p:cNvSpPr txBox="1"/>
          <p:nvPr/>
        </p:nvSpPr>
        <p:spPr>
          <a:xfrm>
            <a:off x="6408999" y="3276371"/>
            <a:ext cx="2697602"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Accelerator fringe field requirements, under further study. </a:t>
            </a:r>
          </a:p>
        </p:txBody>
      </p:sp>
      <p:pic>
        <p:nvPicPr>
          <p:cNvPr id="3" name="Picture 2">
            <a:extLst>
              <a:ext uri="{FF2B5EF4-FFF2-40B4-BE49-F238E27FC236}">
                <a16:creationId xmlns:a16="http://schemas.microsoft.com/office/drawing/2014/main" id="{A7EF3C0A-F8BE-40FA-84BC-015671760D64}"/>
              </a:ext>
            </a:extLst>
          </p:cNvPr>
          <p:cNvPicPr>
            <a:picLocks noChangeAspect="1"/>
          </p:cNvPicPr>
          <p:nvPr/>
        </p:nvPicPr>
        <p:blipFill>
          <a:blip r:embed="rId2"/>
          <a:stretch>
            <a:fillRect/>
          </a:stretch>
        </p:blipFill>
        <p:spPr>
          <a:xfrm>
            <a:off x="608487" y="730251"/>
            <a:ext cx="5702300" cy="5626100"/>
          </a:xfrm>
          <a:prstGeom prst="rect">
            <a:avLst/>
          </a:prstGeom>
        </p:spPr>
      </p:pic>
    </p:spTree>
    <p:extLst>
      <p:ext uri="{BB962C8B-B14F-4D97-AF65-F5344CB8AC3E}">
        <p14:creationId xmlns:p14="http://schemas.microsoft.com/office/powerpoint/2010/main" val="13826866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610600" cy="533400"/>
          </a:xfrm>
        </p:spPr>
        <p:txBody>
          <a:bodyPr>
            <a:normAutofit/>
          </a:bodyPr>
          <a:lstStyle/>
          <a:p>
            <a:pPr algn="l"/>
            <a:r>
              <a:rPr lang="en-US" sz="2800" dirty="0"/>
              <a:t>Magnet- Area of interest</a:t>
            </a:r>
          </a:p>
        </p:txBody>
      </p:sp>
      <p:sp>
        <p:nvSpPr>
          <p:cNvPr id="5" name="TextBox 4"/>
          <p:cNvSpPr txBox="1"/>
          <p:nvPr/>
        </p:nvSpPr>
        <p:spPr>
          <a:xfrm>
            <a:off x="6248400" y="3711475"/>
            <a:ext cx="184731" cy="369332"/>
          </a:xfrm>
          <a:prstGeom prst="rect">
            <a:avLst/>
          </a:prstGeom>
          <a:noFill/>
        </p:spPr>
        <p:txBody>
          <a:bodyPr wrap="none" rtlCol="0">
            <a:spAutoFit/>
          </a:bodyPr>
          <a:lstStyle/>
          <a:p>
            <a:endParaRPr lang="en-US" dirty="0"/>
          </a:p>
        </p:txBody>
      </p:sp>
      <p:sp>
        <p:nvSpPr>
          <p:cNvPr id="6" name="TextBox 5"/>
          <p:cNvSpPr txBox="1"/>
          <p:nvPr/>
        </p:nvSpPr>
        <p:spPr>
          <a:xfrm>
            <a:off x="173187" y="747944"/>
            <a:ext cx="3631497" cy="2585323"/>
          </a:xfrm>
          <a:prstGeom prst="rect">
            <a:avLst/>
          </a:prstGeom>
          <a:noFill/>
          <a:ln w="19050">
            <a:solidFill>
              <a:schemeClr val="accent1"/>
            </a:solidFill>
          </a:ln>
        </p:spPr>
        <p:txBody>
          <a:bodyPr wrap="square" rtlCol="0">
            <a:spAutoFit/>
          </a:bodyPr>
          <a:lstStyle/>
          <a:p>
            <a:r>
              <a:rPr lang="en-US" dirty="0"/>
              <a:t>The solenoid Field specification document is finalized . There are three areas of importance from the magnetic field point of view, these are:</a:t>
            </a:r>
          </a:p>
          <a:p>
            <a:pPr marL="285750" lvl="0" indent="-285750">
              <a:buFont typeface="Arial" panose="020B0604020202020204" pitchFamily="34" charset="0"/>
              <a:buChar char="•"/>
            </a:pPr>
            <a:r>
              <a:rPr lang="en-US" dirty="0"/>
              <a:t>Flat Field Area</a:t>
            </a:r>
          </a:p>
          <a:p>
            <a:pPr marL="285750" lvl="0" indent="-285750">
              <a:buFont typeface="Arial" panose="020B0604020202020204" pitchFamily="34" charset="0"/>
              <a:buChar char="•"/>
            </a:pPr>
            <a:r>
              <a:rPr lang="en-US" dirty="0"/>
              <a:t>RICH detector Area</a:t>
            </a:r>
          </a:p>
          <a:p>
            <a:pPr marL="285750" lvl="0" indent="-285750">
              <a:buFont typeface="Arial" panose="020B0604020202020204" pitchFamily="34" charset="0"/>
              <a:buChar char="•"/>
            </a:pPr>
            <a:r>
              <a:rPr lang="en-US" dirty="0"/>
              <a:t>Stray field limitation at IR magnets and RCS</a:t>
            </a:r>
          </a:p>
        </p:txBody>
      </p:sp>
      <p:sp>
        <p:nvSpPr>
          <p:cNvPr id="10" name="TextBox 9"/>
          <p:cNvSpPr txBox="1"/>
          <p:nvPr/>
        </p:nvSpPr>
        <p:spPr>
          <a:xfrm>
            <a:off x="4203788" y="842683"/>
            <a:ext cx="4554245" cy="923330"/>
          </a:xfrm>
          <a:prstGeom prst="rect">
            <a:avLst/>
          </a:prstGeom>
          <a:noFill/>
          <a:ln w="19050">
            <a:noFill/>
          </a:ln>
        </p:spPr>
        <p:txBody>
          <a:bodyPr wrap="square" rtlCol="0">
            <a:spAutoFit/>
          </a:bodyPr>
          <a:lstStyle/>
          <a:p>
            <a:r>
              <a:rPr lang="en-US" b="1" dirty="0"/>
              <a:t>Flat Field Area: </a:t>
            </a:r>
            <a:r>
              <a:rPr lang="en-US" dirty="0"/>
              <a:t>This are is 200 cm long and 80 cm in radius around the IP, the field uniformity required in this area is 12.5%</a:t>
            </a:r>
          </a:p>
        </p:txBody>
      </p:sp>
      <p:sp>
        <p:nvSpPr>
          <p:cNvPr id="11" name="TextBox 10"/>
          <p:cNvSpPr txBox="1"/>
          <p:nvPr/>
        </p:nvSpPr>
        <p:spPr>
          <a:xfrm>
            <a:off x="173187" y="3530790"/>
            <a:ext cx="4398813" cy="3139321"/>
          </a:xfrm>
          <a:prstGeom prst="rect">
            <a:avLst/>
          </a:prstGeom>
          <a:noFill/>
          <a:ln w="19050">
            <a:solidFill>
              <a:schemeClr val="accent1"/>
            </a:solidFill>
          </a:ln>
        </p:spPr>
        <p:txBody>
          <a:bodyPr wrap="square" rtlCol="0">
            <a:spAutoFit/>
          </a:bodyPr>
          <a:lstStyle/>
          <a:p>
            <a:pPr lvl="0"/>
            <a:r>
              <a:rPr lang="en-US" b="1" dirty="0"/>
              <a:t>Stray Field: </a:t>
            </a:r>
          </a:p>
          <a:p>
            <a:pPr lvl="0"/>
            <a:r>
              <a:rPr lang="en-US" dirty="0"/>
              <a:t>The detector solenoid has neighboring IR magnets, in order to reduce the effect of solenoid magnet on IR magnets, there is a requirement of stray field less than 5G at B0ApF and Q1ApR magnets, these magnets extends from z= 7.4 m to 8 m and z=-5.3 m to -7.1 m respectively.</a:t>
            </a:r>
          </a:p>
          <a:p>
            <a:pPr lvl="0"/>
            <a:r>
              <a:rPr lang="en-US" dirty="0"/>
              <a:t>The RCS is radially 335.2 cm from the magnet central axis and stray field requirement there is</a:t>
            </a:r>
            <a:r>
              <a:rPr lang="en-US" dirty="0">
                <a:solidFill>
                  <a:srgbClr val="FF0000"/>
                </a:solidFill>
              </a:rPr>
              <a:t> </a:t>
            </a:r>
            <a:r>
              <a:rPr lang="en-US" dirty="0"/>
              <a:t>&lt;0.007 Tm</a:t>
            </a:r>
          </a:p>
        </p:txBody>
      </p:sp>
      <p:sp>
        <p:nvSpPr>
          <p:cNvPr id="12" name="TextBox 11"/>
          <p:cNvSpPr txBox="1"/>
          <p:nvPr/>
        </p:nvSpPr>
        <p:spPr>
          <a:xfrm>
            <a:off x="4758717" y="3566002"/>
            <a:ext cx="4175106" cy="2862322"/>
          </a:xfrm>
          <a:prstGeom prst="rect">
            <a:avLst/>
          </a:prstGeom>
          <a:noFill/>
          <a:ln w="19050">
            <a:solidFill>
              <a:schemeClr val="accent1"/>
            </a:solidFill>
          </a:ln>
        </p:spPr>
        <p:txBody>
          <a:bodyPr wrap="square" rtlCol="0">
            <a:spAutoFit/>
          </a:bodyPr>
          <a:lstStyle/>
          <a:p>
            <a:r>
              <a:rPr lang="en-US" b="1" dirty="0"/>
              <a:t>RICH detector Area: </a:t>
            </a:r>
            <a:r>
              <a:rPr lang="en-US" dirty="0"/>
              <a:t>To maximize the RICH performance based on the gas radiator it is critical to minimize the bending of the tracks in the volume of the gas radiator.</a:t>
            </a:r>
          </a:p>
          <a:p>
            <a:r>
              <a:rPr lang="en-US" dirty="0"/>
              <a:t>For this one needs to shape the field that it is parallel to the different scattering angles of particles covered by the RICH. The RICH area extends from z=+180 cm to +280 cm.</a:t>
            </a:r>
          </a:p>
          <a:p>
            <a:endParaRPr lang="en-US" strike="sngStrike" dirty="0"/>
          </a:p>
        </p:txBody>
      </p:sp>
      <p:sp>
        <p:nvSpPr>
          <p:cNvPr id="3" name="Rectangle 2">
            <a:extLst>
              <a:ext uri="{FF2B5EF4-FFF2-40B4-BE49-F238E27FC236}">
                <a16:creationId xmlns:a16="http://schemas.microsoft.com/office/drawing/2014/main" id="{D4CF5C47-A2D6-41B3-B5FE-C90C8139E237}"/>
              </a:ext>
            </a:extLst>
          </p:cNvPr>
          <p:cNvSpPr/>
          <p:nvPr/>
        </p:nvSpPr>
        <p:spPr>
          <a:xfrm>
            <a:off x="3963654" y="747944"/>
            <a:ext cx="5034515" cy="261999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3">
            <a:extLst>
              <a:ext uri="{FF2B5EF4-FFF2-40B4-BE49-F238E27FC236}">
                <a16:creationId xmlns:a16="http://schemas.microsoft.com/office/drawing/2014/main" id="{8B97827A-4BEF-4C22-A032-4D8A0516F834}"/>
              </a:ext>
            </a:extLst>
          </p:cNvPr>
          <p:cNvSpPr>
            <a:spLocks noGrp="1"/>
          </p:cNvSpPr>
          <p:nvPr>
            <p:ph type="sldNum" sz="quarter" idx="12"/>
          </p:nvPr>
        </p:nvSpPr>
        <p:spPr/>
        <p:txBody>
          <a:bodyPr/>
          <a:lstStyle/>
          <a:p>
            <a:fld id="{893C5830-40F3-F04E-B2E3-10E6672BA8FF}" type="slidenum">
              <a:rPr lang="en-US" smtClean="0"/>
              <a:t>13</a:t>
            </a:fld>
            <a:endParaRPr lang="en-US" dirty="0"/>
          </a:p>
        </p:txBody>
      </p:sp>
      <p:sp>
        <p:nvSpPr>
          <p:cNvPr id="8" name="Can 7"/>
          <p:cNvSpPr/>
          <p:nvPr/>
        </p:nvSpPr>
        <p:spPr>
          <a:xfrm rot="5400000">
            <a:off x="5415685" y="1322170"/>
            <a:ext cx="1484986" cy="2489607"/>
          </a:xfrm>
          <a:prstGeom prst="can">
            <a:avLst>
              <a:gd name="adj" fmla="val 2728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92332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stretch>
            <a:fillRect/>
          </a:stretch>
        </p:blipFill>
        <p:spPr>
          <a:xfrm>
            <a:off x="5476521" y="681976"/>
            <a:ext cx="3117032" cy="2277342"/>
          </a:xfrm>
          <a:prstGeom prst="rect">
            <a:avLst/>
          </a:prstGeom>
        </p:spPr>
      </p:pic>
      <p:sp>
        <p:nvSpPr>
          <p:cNvPr id="4" name="Slide Number Placeholder 3">
            <a:extLst>
              <a:ext uri="{FF2B5EF4-FFF2-40B4-BE49-F238E27FC236}">
                <a16:creationId xmlns:a16="http://schemas.microsoft.com/office/drawing/2014/main" id="{90CFA533-5335-4038-99A9-F257F5C35B4C}"/>
              </a:ext>
            </a:extLst>
          </p:cNvPr>
          <p:cNvSpPr>
            <a:spLocks noGrp="1"/>
          </p:cNvSpPr>
          <p:nvPr>
            <p:ph type="sldNum" sz="quarter" idx="12"/>
          </p:nvPr>
        </p:nvSpPr>
        <p:spPr/>
        <p:txBody>
          <a:bodyPr/>
          <a:lstStyle/>
          <a:p>
            <a:fld id="{893C5830-40F3-F04E-B2E3-10E6672BA8FF}" type="slidenum">
              <a:rPr lang="en-US" smtClean="0"/>
              <a:pPr/>
              <a:t>14</a:t>
            </a:fld>
            <a:endParaRPr lang="en-US" dirty="0"/>
          </a:p>
        </p:txBody>
      </p:sp>
      <p:sp>
        <p:nvSpPr>
          <p:cNvPr id="6" name="Title 1">
            <a:extLst>
              <a:ext uri="{FF2B5EF4-FFF2-40B4-BE49-F238E27FC236}">
                <a16:creationId xmlns:a16="http://schemas.microsoft.com/office/drawing/2014/main" id="{3B27D1FD-E817-4437-B00C-F4C1DA429865}"/>
              </a:ext>
            </a:extLst>
          </p:cNvPr>
          <p:cNvSpPr txBox="1">
            <a:spLocks/>
          </p:cNvSpPr>
          <p:nvPr/>
        </p:nvSpPr>
        <p:spPr>
          <a:xfrm>
            <a:off x="628650" y="140923"/>
            <a:ext cx="6938010" cy="523311"/>
          </a:xfrm>
          <a:prstGeom prst="rect">
            <a:avLst/>
          </a:prstGeom>
        </p:spPr>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sz="3600" kern="1200">
                <a:solidFill>
                  <a:srgbClr val="30519D"/>
                </a:solidFill>
                <a:latin typeface="Arial" charset="0"/>
                <a:ea typeface="Arial" charset="0"/>
                <a:cs typeface="Arial" charset="0"/>
              </a:defRPr>
            </a:lvl1pPr>
          </a:lstStyle>
          <a:p>
            <a:r>
              <a:rPr lang="en-US" dirty="0">
                <a:sym typeface="Wingdings" panose="05000000000000000000" pitchFamily="2" charset="2"/>
              </a:rPr>
              <a:t>3D Magnetic Preliminary Design Results</a:t>
            </a:r>
            <a:endParaRPr lang="en-US" dirty="0"/>
          </a:p>
        </p:txBody>
      </p:sp>
      <p:graphicFrame>
        <p:nvGraphicFramePr>
          <p:cNvPr id="9" name="Table 8"/>
          <p:cNvGraphicFramePr>
            <a:graphicFrameLocks noGrp="1"/>
          </p:cNvGraphicFramePr>
          <p:nvPr>
            <p:extLst/>
          </p:nvPr>
        </p:nvGraphicFramePr>
        <p:xfrm>
          <a:off x="184973" y="1241851"/>
          <a:ext cx="3627901" cy="3858534"/>
        </p:xfrm>
        <a:graphic>
          <a:graphicData uri="http://schemas.openxmlformats.org/drawingml/2006/table">
            <a:tbl>
              <a:tblPr firstRow="1" bandRow="1">
                <a:tableStyleId>{69012ECD-51FC-41F1-AA8D-1B2483CD663E}</a:tableStyleId>
              </a:tblPr>
              <a:tblGrid>
                <a:gridCol w="1346581">
                  <a:extLst>
                    <a:ext uri="{9D8B030D-6E8A-4147-A177-3AD203B41FA5}">
                      <a16:colId xmlns:a16="http://schemas.microsoft.com/office/drawing/2014/main" val="1177002994"/>
                    </a:ext>
                  </a:extLst>
                </a:gridCol>
                <a:gridCol w="1034887">
                  <a:extLst>
                    <a:ext uri="{9D8B030D-6E8A-4147-A177-3AD203B41FA5}">
                      <a16:colId xmlns:a16="http://schemas.microsoft.com/office/drawing/2014/main" val="2256139268"/>
                    </a:ext>
                  </a:extLst>
                </a:gridCol>
                <a:gridCol w="525922">
                  <a:extLst>
                    <a:ext uri="{9D8B030D-6E8A-4147-A177-3AD203B41FA5}">
                      <a16:colId xmlns:a16="http://schemas.microsoft.com/office/drawing/2014/main" val="127673952"/>
                    </a:ext>
                  </a:extLst>
                </a:gridCol>
                <a:gridCol w="720511">
                  <a:extLst>
                    <a:ext uri="{9D8B030D-6E8A-4147-A177-3AD203B41FA5}">
                      <a16:colId xmlns:a16="http://schemas.microsoft.com/office/drawing/2014/main" val="428894403"/>
                    </a:ext>
                  </a:extLst>
                </a:gridCol>
              </a:tblGrid>
              <a:tr h="476814">
                <a:tc>
                  <a:txBody>
                    <a:bodyPr/>
                    <a:lstStyle/>
                    <a:p>
                      <a:pPr algn="ctr" fontAlgn="b"/>
                      <a:r>
                        <a:rPr lang="en-US" sz="1200" b="1" i="0" u="none" strike="noStrike" dirty="0">
                          <a:solidFill>
                            <a:srgbClr val="FFFFFF"/>
                          </a:solidFill>
                          <a:effectLst/>
                          <a:latin typeface="+mn-lt"/>
                        </a:rPr>
                        <a:t>Parameter</a:t>
                      </a:r>
                    </a:p>
                  </a:txBody>
                  <a:tcPr marL="7620" marR="7620" marT="7620" marB="0" anchor="ctr"/>
                </a:tc>
                <a:tc>
                  <a:txBody>
                    <a:bodyPr/>
                    <a:lstStyle/>
                    <a:p>
                      <a:pPr algn="ctr" fontAlgn="b"/>
                      <a:r>
                        <a:rPr lang="en-US" sz="1200" b="1" i="0" u="none" strike="noStrike" dirty="0">
                          <a:solidFill>
                            <a:srgbClr val="FFFFFF"/>
                          </a:solidFill>
                          <a:effectLst/>
                          <a:latin typeface="+mn-lt"/>
                        </a:rPr>
                        <a:t>Parameter Value</a:t>
                      </a:r>
                    </a:p>
                  </a:txBody>
                  <a:tcPr marL="7620" marR="7620" marT="7620" marB="0" anchor="ctr"/>
                </a:tc>
                <a:tc>
                  <a:txBody>
                    <a:bodyPr/>
                    <a:lstStyle/>
                    <a:p>
                      <a:pPr algn="ctr" fontAlgn="b"/>
                      <a:r>
                        <a:rPr lang="en-US" sz="1200" b="1" i="0" u="none" strike="noStrike" dirty="0">
                          <a:solidFill>
                            <a:srgbClr val="FFFFFF"/>
                          </a:solidFill>
                          <a:effectLst/>
                          <a:latin typeface="+mn-lt"/>
                        </a:rPr>
                        <a:t>Units</a:t>
                      </a:r>
                    </a:p>
                  </a:txBody>
                  <a:tcPr marL="7620" marR="7620" marT="7620" marB="0" anchor="ctr"/>
                </a:tc>
                <a:tc>
                  <a:txBody>
                    <a:bodyPr/>
                    <a:lstStyle/>
                    <a:p>
                      <a:pPr algn="ctr" fontAlgn="b"/>
                      <a:r>
                        <a:rPr lang="fr-FR" sz="1200" b="1" i="0" u="none" strike="noStrike" dirty="0">
                          <a:solidFill>
                            <a:srgbClr val="FFFFFF"/>
                          </a:solidFill>
                          <a:effectLst/>
                          <a:latin typeface="+mn-lt"/>
                        </a:rPr>
                        <a:t>Validation</a:t>
                      </a:r>
                      <a:endParaRPr lang="en-US" sz="1200" b="1" i="0" u="none" strike="noStrike" dirty="0">
                        <a:solidFill>
                          <a:srgbClr val="FFFFFF"/>
                        </a:solidFill>
                        <a:effectLst/>
                        <a:latin typeface="+mn-lt"/>
                      </a:endParaRPr>
                    </a:p>
                  </a:txBody>
                  <a:tcPr marL="7620" marR="7620" marT="7620" marB="0" anchor="ctr"/>
                </a:tc>
                <a:extLst>
                  <a:ext uri="{0D108BD9-81ED-4DB2-BD59-A6C34878D82A}">
                    <a16:rowId xmlns:a16="http://schemas.microsoft.com/office/drawing/2014/main" val="3050850591"/>
                  </a:ext>
                </a:extLst>
              </a:tr>
              <a:tr h="256860">
                <a:tc>
                  <a:txBody>
                    <a:bodyPr/>
                    <a:lstStyle/>
                    <a:p>
                      <a:pPr algn="l" fontAlgn="b"/>
                      <a:r>
                        <a:rPr lang="en-US" sz="1200" b="0" i="0" u="none" strike="noStrike" dirty="0">
                          <a:solidFill>
                            <a:srgbClr val="000000"/>
                          </a:solidFill>
                          <a:effectLst/>
                          <a:latin typeface="+mn-lt"/>
                        </a:rPr>
                        <a:t>Coil R</a:t>
                      </a:r>
                      <a:r>
                        <a:rPr lang="en-US" sz="1200" b="0" i="0" u="none" strike="noStrike" baseline="-25000" dirty="0">
                          <a:solidFill>
                            <a:srgbClr val="000000"/>
                          </a:solidFill>
                          <a:effectLst/>
                          <a:latin typeface="+mn-lt"/>
                        </a:rPr>
                        <a:t>in</a:t>
                      </a:r>
                    </a:p>
                  </a:txBody>
                  <a:tcPr marL="7620" marR="7620" marT="7620" marB="0" anchor="ctr"/>
                </a:tc>
                <a:tc>
                  <a:txBody>
                    <a:bodyPr/>
                    <a:lstStyle/>
                    <a:p>
                      <a:pPr marL="0" algn="ctr" defTabSz="914400" rtl="0" eaLnBrk="1" fontAlgn="b" latinLnBrk="0" hangingPunct="1"/>
                      <a:r>
                        <a:rPr lang="en-US" sz="1200" b="0" i="0" u="none" strike="noStrike" kern="1200" dirty="0">
                          <a:solidFill>
                            <a:srgbClr val="000000"/>
                          </a:solidFill>
                          <a:effectLst/>
                          <a:latin typeface="Calibri" panose="020F0502020204030204" pitchFamily="34" charset="0"/>
                          <a:ea typeface="+mn-ea"/>
                          <a:cs typeface="+mn-cs"/>
                        </a:rPr>
                        <a:t>1509.5</a:t>
                      </a:r>
                    </a:p>
                  </a:txBody>
                  <a:tcPr marL="7620" marR="7620" marT="7620" marB="0" anchor="ctr"/>
                </a:tc>
                <a:tc>
                  <a:txBody>
                    <a:bodyPr/>
                    <a:lstStyle/>
                    <a:p>
                      <a:pPr algn="l" fontAlgn="b"/>
                      <a:r>
                        <a:rPr lang="en-US" sz="1200" b="0" i="0" u="none" strike="noStrike" dirty="0">
                          <a:solidFill>
                            <a:srgbClr val="000000"/>
                          </a:solidFill>
                          <a:effectLst/>
                          <a:latin typeface="+mn-lt"/>
                        </a:rPr>
                        <a:t>mm</a:t>
                      </a:r>
                    </a:p>
                  </a:txBody>
                  <a:tcPr marL="7620" marR="7620" marT="7620" marB="0" anchor="ctr"/>
                </a:tc>
                <a:tc>
                  <a:txBody>
                    <a:bodyPr/>
                    <a:lstStyle/>
                    <a:p>
                      <a:pPr algn="ctr" fontAlgn="b"/>
                      <a:r>
                        <a:rPr lang="fr-FR" sz="1200" b="0" i="0" u="none" strike="noStrike" dirty="0">
                          <a:solidFill>
                            <a:srgbClr val="00B050"/>
                          </a:solidFill>
                          <a:effectLst/>
                          <a:latin typeface="+mn-lt"/>
                        </a:rPr>
                        <a:t>OK</a:t>
                      </a:r>
                      <a:endParaRPr lang="en-US" sz="1200" b="0" i="0" u="none" strike="noStrike" dirty="0">
                        <a:solidFill>
                          <a:srgbClr val="00B050"/>
                        </a:solidFill>
                        <a:effectLst/>
                        <a:latin typeface="+mn-lt"/>
                      </a:endParaRPr>
                    </a:p>
                  </a:txBody>
                  <a:tcPr marL="7620" marR="7620" marT="7620" marB="0" anchor="ctr"/>
                </a:tc>
                <a:extLst>
                  <a:ext uri="{0D108BD9-81ED-4DB2-BD59-A6C34878D82A}">
                    <a16:rowId xmlns:a16="http://schemas.microsoft.com/office/drawing/2014/main" val="2270590268"/>
                  </a:ext>
                </a:extLst>
              </a:tr>
              <a:tr h="256860">
                <a:tc>
                  <a:txBody>
                    <a:bodyPr/>
                    <a:lstStyle/>
                    <a:p>
                      <a:pPr algn="l" fontAlgn="b"/>
                      <a:r>
                        <a:rPr lang="en-US" sz="1200" b="0" i="0" u="none" strike="noStrike" dirty="0">
                          <a:solidFill>
                            <a:srgbClr val="000000"/>
                          </a:solidFill>
                          <a:effectLst/>
                          <a:latin typeface="+mn-lt"/>
                        </a:rPr>
                        <a:t>Coil R</a:t>
                      </a:r>
                      <a:r>
                        <a:rPr lang="en-US" sz="1200" b="0" i="0" u="none" strike="noStrike" baseline="-25000" dirty="0">
                          <a:solidFill>
                            <a:srgbClr val="000000"/>
                          </a:solidFill>
                          <a:effectLst/>
                          <a:latin typeface="+mn-lt"/>
                        </a:rPr>
                        <a:t>out</a:t>
                      </a:r>
                    </a:p>
                  </a:txBody>
                  <a:tcPr marL="7620" marR="7620" marT="7620" marB="0" anchor="ctr"/>
                </a:tc>
                <a:tc>
                  <a:txBody>
                    <a:bodyPr/>
                    <a:lstStyle/>
                    <a:p>
                      <a:pPr marL="0" algn="ctr" defTabSz="914400" rtl="0" eaLnBrk="1" fontAlgn="b" latinLnBrk="0" hangingPunct="1"/>
                      <a:r>
                        <a:rPr lang="en-US" sz="1200" b="0" i="0" u="none" strike="noStrike" kern="1200" dirty="0">
                          <a:solidFill>
                            <a:srgbClr val="000000"/>
                          </a:solidFill>
                          <a:effectLst/>
                          <a:latin typeface="Calibri" panose="020F0502020204030204" pitchFamily="34" charset="0"/>
                          <a:ea typeface="+mn-ea"/>
                          <a:cs typeface="+mn-cs"/>
                        </a:rPr>
                        <a:t>1543.1</a:t>
                      </a:r>
                    </a:p>
                  </a:txBody>
                  <a:tcPr marL="7620" marR="7620" marT="7620" marB="0" anchor="ctr"/>
                </a:tc>
                <a:tc>
                  <a:txBody>
                    <a:bodyPr/>
                    <a:lstStyle/>
                    <a:p>
                      <a:pPr algn="l" fontAlgn="b"/>
                      <a:r>
                        <a:rPr lang="en-US" sz="1200" b="0" i="0" u="none" strike="noStrike" dirty="0">
                          <a:solidFill>
                            <a:srgbClr val="000000"/>
                          </a:solidFill>
                          <a:effectLst/>
                          <a:latin typeface="+mn-lt"/>
                        </a:rPr>
                        <a:t>mm</a:t>
                      </a:r>
                    </a:p>
                  </a:txBody>
                  <a:tcPr marL="7620" marR="7620" marT="7620" marB="0" anchor="ctr"/>
                </a:tc>
                <a:tc>
                  <a:txBody>
                    <a:bodyPr/>
                    <a:lstStyle/>
                    <a:p>
                      <a:pPr algn="ctr" fontAlgn="b"/>
                      <a:r>
                        <a:rPr lang="fr-FR" sz="1200" b="0" i="0" u="none" strike="noStrike" dirty="0">
                          <a:solidFill>
                            <a:srgbClr val="00B050"/>
                          </a:solidFill>
                          <a:effectLst/>
                          <a:latin typeface="+mn-lt"/>
                        </a:rPr>
                        <a:t>OK</a:t>
                      </a:r>
                      <a:endParaRPr lang="en-US" sz="1200" b="0" i="0" u="none" strike="noStrike" dirty="0">
                        <a:solidFill>
                          <a:srgbClr val="00B050"/>
                        </a:solidFill>
                        <a:effectLst/>
                        <a:latin typeface="+mn-lt"/>
                      </a:endParaRPr>
                    </a:p>
                  </a:txBody>
                  <a:tcPr marL="7620" marR="7620" marT="7620" marB="0" anchor="ctr"/>
                </a:tc>
                <a:extLst>
                  <a:ext uri="{0D108BD9-81ED-4DB2-BD59-A6C34878D82A}">
                    <a16:rowId xmlns:a16="http://schemas.microsoft.com/office/drawing/2014/main" val="1239450680"/>
                  </a:ext>
                </a:extLst>
              </a:tr>
              <a:tr h="256860">
                <a:tc>
                  <a:txBody>
                    <a:bodyPr/>
                    <a:lstStyle/>
                    <a:p>
                      <a:pPr algn="l" fontAlgn="b"/>
                      <a:r>
                        <a:rPr lang="fr-FR" sz="1200" b="0" i="0" u="none" strike="noStrike" dirty="0">
                          <a:solidFill>
                            <a:srgbClr val="000000"/>
                          </a:solidFill>
                          <a:effectLst/>
                          <a:latin typeface="+mn-lt"/>
                        </a:rPr>
                        <a:t>Coil Length</a:t>
                      </a:r>
                      <a:endParaRPr lang="en-US" sz="1200" b="0" i="0" u="none" strike="noStrike" dirty="0">
                        <a:solidFill>
                          <a:srgbClr val="000000"/>
                        </a:solidFill>
                        <a:effectLst/>
                        <a:latin typeface="+mn-lt"/>
                      </a:endParaRPr>
                    </a:p>
                  </a:txBody>
                  <a:tcPr marL="7620" marR="7620" marT="7620" marB="0" anchor="ctr"/>
                </a:tc>
                <a:tc>
                  <a:txBody>
                    <a:bodyPr/>
                    <a:lstStyle/>
                    <a:p>
                      <a:pPr marL="0" algn="ctr" defTabSz="914400" rtl="0" eaLnBrk="1" fontAlgn="b" latinLnBrk="0" hangingPunct="1"/>
                      <a:r>
                        <a:rPr lang="fr-FR" sz="1200" b="0" i="0" u="none" strike="noStrike" kern="1200" dirty="0">
                          <a:solidFill>
                            <a:srgbClr val="000000"/>
                          </a:solidFill>
                          <a:effectLst/>
                          <a:latin typeface="Calibri" panose="020F0502020204030204" pitchFamily="34" charset="0"/>
                          <a:ea typeface="+mn-ea"/>
                          <a:cs typeface="+mn-cs"/>
                        </a:rPr>
                        <a:t>3492.0</a:t>
                      </a:r>
                      <a:endParaRPr lang="en-US" sz="1200" b="0" i="0" u="none" strike="noStrike" kern="1200" dirty="0">
                        <a:solidFill>
                          <a:srgbClr val="000000"/>
                        </a:solidFill>
                        <a:effectLst/>
                        <a:latin typeface="Calibri" panose="020F0502020204030204" pitchFamily="34" charset="0"/>
                        <a:ea typeface="+mn-ea"/>
                        <a:cs typeface="+mn-cs"/>
                      </a:endParaRPr>
                    </a:p>
                  </a:txBody>
                  <a:tcPr marL="7620" marR="7620" marT="7620" marB="0" anchor="ctr"/>
                </a:tc>
                <a:tc>
                  <a:txBody>
                    <a:bodyPr/>
                    <a:lstStyle/>
                    <a:p>
                      <a:pPr algn="l" fontAlgn="b"/>
                      <a:r>
                        <a:rPr lang="fr-FR" sz="1200" b="0" i="0" u="none" strike="noStrike" dirty="0">
                          <a:solidFill>
                            <a:srgbClr val="000000"/>
                          </a:solidFill>
                          <a:effectLst/>
                          <a:latin typeface="+mn-lt"/>
                        </a:rPr>
                        <a:t>mm</a:t>
                      </a:r>
                      <a:endParaRPr lang="en-US" sz="1200" b="0" i="0" u="none" strike="noStrike" dirty="0">
                        <a:solidFill>
                          <a:srgbClr val="000000"/>
                        </a:solidFill>
                        <a:effectLst/>
                        <a:latin typeface="+mn-lt"/>
                      </a:endParaRPr>
                    </a:p>
                  </a:txBody>
                  <a:tcPr marL="7620" marR="7620" marT="7620" marB="0" anchor="ctr"/>
                </a:tc>
                <a:tc>
                  <a:txBody>
                    <a:bodyPr/>
                    <a:lstStyle/>
                    <a:p>
                      <a:pPr algn="ctr" fontAlgn="b"/>
                      <a:r>
                        <a:rPr lang="fr-FR" sz="1200" b="0" i="0" u="none" strike="noStrike" dirty="0">
                          <a:solidFill>
                            <a:srgbClr val="00B050"/>
                          </a:solidFill>
                          <a:effectLst/>
                          <a:latin typeface="+mn-lt"/>
                        </a:rPr>
                        <a:t>OK</a:t>
                      </a:r>
                      <a:endParaRPr lang="en-US" sz="1200" b="0" i="0" u="none" strike="noStrike" dirty="0">
                        <a:solidFill>
                          <a:srgbClr val="00B050"/>
                        </a:solidFill>
                        <a:effectLst/>
                        <a:latin typeface="+mn-lt"/>
                      </a:endParaRPr>
                    </a:p>
                  </a:txBody>
                  <a:tcPr marL="7620" marR="7620" marT="7620" marB="0" anchor="ctr"/>
                </a:tc>
                <a:extLst>
                  <a:ext uri="{0D108BD9-81ED-4DB2-BD59-A6C34878D82A}">
                    <a16:rowId xmlns:a16="http://schemas.microsoft.com/office/drawing/2014/main" val="560259456"/>
                  </a:ext>
                </a:extLst>
              </a:tr>
              <a:tr h="256860">
                <a:tc gridSpan="4">
                  <a:txBody>
                    <a:bodyPr/>
                    <a:lstStyle/>
                    <a:p>
                      <a:pPr algn="ctr" fontAlgn="b"/>
                      <a:r>
                        <a:rPr lang="fr-FR" sz="1200" b="1" i="0" u="none" strike="noStrike" dirty="0">
                          <a:solidFill>
                            <a:srgbClr val="000000"/>
                          </a:solidFill>
                          <a:effectLst/>
                          <a:latin typeface="+mn-lt"/>
                        </a:rPr>
                        <a:t>3D RESULTS</a:t>
                      </a:r>
                      <a:endParaRPr lang="en-US" sz="1200" b="1" i="0" u="none" strike="noStrike" dirty="0">
                        <a:solidFill>
                          <a:srgbClr val="000000"/>
                        </a:solidFill>
                        <a:effectLst/>
                        <a:latin typeface="+mn-lt"/>
                      </a:endParaRPr>
                    </a:p>
                  </a:txBody>
                  <a:tcPr marL="7620" marR="7620" marT="7620" marB="0" anchor="ctr"/>
                </a:tc>
                <a:tc hMerge="1">
                  <a:txBody>
                    <a:bodyPr/>
                    <a:lstStyle/>
                    <a:p>
                      <a:pPr algn="ctr" fontAlgn="b"/>
                      <a:endParaRPr lang="en-US" sz="1050" b="0" i="1" u="none" strike="noStrike" dirty="0">
                        <a:solidFill>
                          <a:srgbClr val="000000"/>
                        </a:solidFill>
                        <a:effectLst/>
                        <a:latin typeface="+mn-lt"/>
                      </a:endParaRPr>
                    </a:p>
                  </a:txBody>
                  <a:tcPr marL="7620" marR="7620" marT="7620" marB="0" anchor="ctr"/>
                </a:tc>
                <a:tc hMerge="1">
                  <a:txBody>
                    <a:bodyPr/>
                    <a:lstStyle/>
                    <a:p>
                      <a:pPr algn="l" fontAlgn="b"/>
                      <a:endParaRPr lang="en-US" sz="1050" b="0" i="0" u="none" strike="noStrike" dirty="0">
                        <a:solidFill>
                          <a:srgbClr val="000000"/>
                        </a:solidFill>
                        <a:effectLst/>
                        <a:latin typeface="+mn-lt"/>
                      </a:endParaRPr>
                    </a:p>
                  </a:txBody>
                  <a:tcPr marL="7620" marR="7620" marT="7620" marB="0" anchor="b"/>
                </a:tc>
                <a:tc hMerge="1">
                  <a:txBody>
                    <a:bodyPr/>
                    <a:lstStyle/>
                    <a:p>
                      <a:pPr algn="ctr" fontAlgn="b"/>
                      <a:endParaRPr lang="en-US" sz="1400" b="1" i="0" u="none" strike="noStrike" dirty="0">
                        <a:solidFill>
                          <a:srgbClr val="000000"/>
                        </a:solidFill>
                        <a:effectLst/>
                        <a:latin typeface="+mn-lt"/>
                      </a:endParaRPr>
                    </a:p>
                  </a:txBody>
                  <a:tcPr marL="7620" marR="7620" marT="7620" marB="0" anchor="b"/>
                </a:tc>
                <a:extLst>
                  <a:ext uri="{0D108BD9-81ED-4DB2-BD59-A6C34878D82A}">
                    <a16:rowId xmlns:a16="http://schemas.microsoft.com/office/drawing/2014/main" val="2683561376"/>
                  </a:ext>
                </a:extLst>
              </a:tr>
              <a:tr h="256860">
                <a:tc>
                  <a:txBody>
                    <a:bodyPr/>
                    <a:lstStyle/>
                    <a:p>
                      <a:pPr algn="l" fontAlgn="b"/>
                      <a:r>
                        <a:rPr lang="en-US" sz="1200" b="0" i="0" u="none" strike="noStrike" dirty="0">
                          <a:solidFill>
                            <a:srgbClr val="000000"/>
                          </a:solidFill>
                          <a:effectLst/>
                          <a:latin typeface="Calibri" panose="020F0502020204030204" pitchFamily="34" charset="0"/>
                        </a:rPr>
                        <a:t>B @ (0,0,0)</a:t>
                      </a:r>
                    </a:p>
                  </a:txBody>
                  <a:tcPr marL="7620" marR="7620" marT="7620" marB="0" anchor="ctr"/>
                </a:tc>
                <a:tc>
                  <a:txBody>
                    <a:bodyPr/>
                    <a:lstStyle/>
                    <a:p>
                      <a:pPr algn="ctr" fontAlgn="b"/>
                      <a:r>
                        <a:rPr lang="fr-FR" sz="1200" b="0" i="0" u="none" strike="noStrike" dirty="0">
                          <a:solidFill>
                            <a:srgbClr val="000000"/>
                          </a:solidFill>
                          <a:effectLst/>
                          <a:latin typeface="Calibri" panose="020F0502020204030204" pitchFamily="34" charset="0"/>
                        </a:rPr>
                        <a:t>2.000</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l" fontAlgn="b"/>
                      <a:r>
                        <a:rPr lang="en-US" sz="1200" b="0" i="0" u="none" strike="noStrike" dirty="0">
                          <a:solidFill>
                            <a:srgbClr val="000000"/>
                          </a:solidFill>
                          <a:effectLst/>
                          <a:latin typeface="Calibri" panose="020F0502020204030204" pitchFamily="34" charset="0"/>
                        </a:rPr>
                        <a:t>T</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200" b="0" i="0" u="none" strike="noStrike" dirty="0">
                          <a:solidFill>
                            <a:srgbClr val="00B050"/>
                          </a:solidFill>
                          <a:effectLst/>
                          <a:latin typeface="+mn-lt"/>
                        </a:rPr>
                        <a:t>OK</a:t>
                      </a:r>
                      <a:endParaRPr lang="en-US" sz="1200" b="0" i="0" u="none" strike="noStrike" dirty="0">
                        <a:solidFill>
                          <a:srgbClr val="00B050"/>
                        </a:solidFill>
                        <a:effectLst/>
                        <a:latin typeface="+mn-lt"/>
                      </a:endParaRPr>
                    </a:p>
                  </a:txBody>
                  <a:tcPr marL="7620" marR="7620" marT="7620" marB="0" anchor="ctr"/>
                </a:tc>
                <a:extLst>
                  <a:ext uri="{0D108BD9-81ED-4DB2-BD59-A6C34878D82A}">
                    <a16:rowId xmlns:a16="http://schemas.microsoft.com/office/drawing/2014/main" val="2309037640"/>
                  </a:ext>
                </a:extLst>
              </a:tr>
              <a:tr h="256860">
                <a:tc>
                  <a:txBody>
                    <a:bodyPr/>
                    <a:lstStyle/>
                    <a:p>
                      <a:pPr marL="0" marR="0" lvl="0" indent="0" algn="l" defTabSz="957925" rtl="0" eaLnBrk="1" fontAlgn="b" latinLnBrk="0" hangingPunct="1">
                        <a:lnSpc>
                          <a:spcPct val="100000"/>
                        </a:lnSpc>
                        <a:spcBef>
                          <a:spcPts val="0"/>
                        </a:spcBef>
                        <a:spcAft>
                          <a:spcPts val="0"/>
                        </a:spcAft>
                        <a:buClrTx/>
                        <a:buSzTx/>
                        <a:buFontTx/>
                        <a:buNone/>
                        <a:tabLst/>
                        <a:defRPr/>
                      </a:pPr>
                      <a:r>
                        <a:rPr lang="fr-FR" sz="1200" b="0" i="0" u="none" strike="noStrike" dirty="0">
                          <a:solidFill>
                            <a:srgbClr val="000000"/>
                          </a:solidFill>
                          <a:effectLst/>
                          <a:latin typeface="Calibri" panose="020F0502020204030204" pitchFamily="34" charset="0"/>
                        </a:rPr>
                        <a:t>Bpeak+self field</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fr-FR" sz="1200" b="0" i="0" u="none" strike="noStrike" dirty="0">
                          <a:solidFill>
                            <a:srgbClr val="000000"/>
                          </a:solidFill>
                          <a:effectLst/>
                          <a:latin typeface="Calibri" panose="020F0502020204030204" pitchFamily="34" charset="0"/>
                        </a:rPr>
                        <a:t>2.602</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l" fontAlgn="b"/>
                      <a:r>
                        <a:rPr lang="fr-FR" sz="1200" b="0" i="0" u="none" strike="noStrike" dirty="0">
                          <a:solidFill>
                            <a:srgbClr val="000000"/>
                          </a:solidFill>
                          <a:effectLst/>
                          <a:latin typeface="Calibri" panose="020F0502020204030204" pitchFamily="34" charset="0"/>
                        </a:rPr>
                        <a:t>T</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3678836944"/>
                  </a:ext>
                </a:extLst>
              </a:tr>
              <a:tr h="256860">
                <a:tc>
                  <a:txBody>
                    <a:bodyPr/>
                    <a:lstStyle/>
                    <a:p>
                      <a:pPr algn="l" fontAlgn="b"/>
                      <a:r>
                        <a:rPr lang="en-US" sz="1200" b="0" i="0" u="none" strike="noStrike" dirty="0">
                          <a:solidFill>
                            <a:srgbClr val="000000"/>
                          </a:solidFill>
                          <a:effectLst/>
                          <a:latin typeface="Calibri" panose="020F0502020204030204" pitchFamily="34" charset="0"/>
                        </a:rPr>
                        <a:t>Stored Energy</a:t>
                      </a:r>
                    </a:p>
                  </a:txBody>
                  <a:tcPr marL="7620" marR="7620" marT="7620" marB="0" anchor="ctr"/>
                </a:tc>
                <a:tc>
                  <a:txBody>
                    <a:bodyPr/>
                    <a:lstStyle/>
                    <a:p>
                      <a:pPr algn="ctr" fontAlgn="b"/>
                      <a:r>
                        <a:rPr lang="fr-FR" sz="1200" b="0" i="0" u="none" strike="noStrike" dirty="0">
                          <a:solidFill>
                            <a:srgbClr val="000000"/>
                          </a:solidFill>
                          <a:effectLst/>
                          <a:latin typeface="Calibri" panose="020F0502020204030204" pitchFamily="34" charset="0"/>
                        </a:rPr>
                        <a:t>45.7</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l" fontAlgn="b"/>
                      <a:r>
                        <a:rPr lang="en-US" sz="1200" b="0" i="0" u="none" strike="noStrike" dirty="0">
                          <a:solidFill>
                            <a:srgbClr val="000000"/>
                          </a:solidFill>
                          <a:effectLst/>
                          <a:latin typeface="Calibri" panose="020F0502020204030204" pitchFamily="34" charset="0"/>
                        </a:rPr>
                        <a:t>MJ</a:t>
                      </a:r>
                    </a:p>
                  </a:txBody>
                  <a:tcPr marL="7620" marR="7620" marT="7620" marB="0" anchor="ctr"/>
                </a:tc>
                <a:tc>
                  <a:txBody>
                    <a:bodyPr/>
                    <a:lstStyle/>
                    <a:p>
                      <a:pPr algn="ctr" fontAlgn="b"/>
                      <a:endParaRPr lang="en-US" sz="1200" b="0" i="0" u="none" strike="noStrike" dirty="0">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794888963"/>
                  </a:ext>
                </a:extLst>
              </a:tr>
              <a:tr h="256860">
                <a:tc>
                  <a:txBody>
                    <a:bodyPr/>
                    <a:lstStyle/>
                    <a:p>
                      <a:pPr algn="l" fontAlgn="b"/>
                      <a:r>
                        <a:rPr lang="en-US" sz="1200" b="0" i="0" u="none" strike="noStrike" dirty="0">
                          <a:solidFill>
                            <a:srgbClr val="000000"/>
                          </a:solidFill>
                          <a:effectLst/>
                          <a:latin typeface="Calibri" panose="020F0502020204030204" pitchFamily="34" charset="0"/>
                        </a:rPr>
                        <a:t>B @ (0,0,-5300)</a:t>
                      </a:r>
                    </a:p>
                  </a:txBody>
                  <a:tcPr marL="7620" marR="7620" marT="7620" marB="0" anchor="ctr"/>
                </a:tc>
                <a:tc>
                  <a:txBody>
                    <a:bodyPr/>
                    <a:lstStyle/>
                    <a:p>
                      <a:pPr algn="ctr" fontAlgn="b"/>
                      <a:r>
                        <a:rPr lang="fr-FR" sz="1200" b="0" i="0" u="none" strike="noStrike" dirty="0">
                          <a:solidFill>
                            <a:srgbClr val="000000"/>
                          </a:solidFill>
                          <a:effectLst/>
                          <a:latin typeface="Calibri" panose="020F0502020204030204" pitchFamily="34" charset="0"/>
                        </a:rPr>
                        <a:t>61</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l" fontAlgn="b"/>
                      <a:r>
                        <a:rPr lang="fr-FR" sz="1200" b="0" i="0" u="none" strike="noStrike" dirty="0">
                          <a:solidFill>
                            <a:srgbClr val="000000"/>
                          </a:solidFill>
                          <a:effectLst/>
                          <a:latin typeface="Calibri" panose="020F0502020204030204" pitchFamily="34" charset="0"/>
                        </a:rPr>
                        <a:t>G</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fr-FR" sz="1200" b="0" i="0" u="none" strike="noStrike" dirty="0">
                          <a:solidFill>
                            <a:schemeClr val="accent2"/>
                          </a:solidFill>
                          <a:effectLst/>
                          <a:latin typeface="Calibri" panose="020F0502020204030204" pitchFamily="34" charset="0"/>
                        </a:rPr>
                        <a:t>Tbd</a:t>
                      </a:r>
                      <a:endParaRPr lang="en-US" sz="1200" b="0" i="0" u="none" strike="noStrike" dirty="0">
                        <a:solidFill>
                          <a:schemeClr val="accent2"/>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841203256"/>
                  </a:ext>
                </a:extLst>
              </a:tr>
              <a:tr h="256860">
                <a:tc>
                  <a:txBody>
                    <a:bodyPr/>
                    <a:lstStyle/>
                    <a:p>
                      <a:pPr algn="l" fontAlgn="b"/>
                      <a:r>
                        <a:rPr lang="en-US" sz="1200" b="0" i="0" u="none" strike="noStrike" dirty="0">
                          <a:solidFill>
                            <a:srgbClr val="000000"/>
                          </a:solidFill>
                          <a:effectLst/>
                          <a:latin typeface="Calibri" panose="020F0502020204030204" pitchFamily="34" charset="0"/>
                        </a:rPr>
                        <a:t>B @ (0,0,7200)</a:t>
                      </a:r>
                    </a:p>
                  </a:txBody>
                  <a:tcPr marL="7620" marR="7620" marT="7620" marB="0" anchor="ctr"/>
                </a:tc>
                <a:tc>
                  <a:txBody>
                    <a:bodyPr/>
                    <a:lstStyle/>
                    <a:p>
                      <a:pPr algn="ctr" fontAlgn="b"/>
                      <a:r>
                        <a:rPr lang="fr-FR" sz="1200" b="0" i="0" u="none" strike="noStrike" dirty="0">
                          <a:solidFill>
                            <a:srgbClr val="000000"/>
                          </a:solidFill>
                          <a:effectLst/>
                          <a:latin typeface="Calibri" panose="020F0502020204030204" pitchFamily="34" charset="0"/>
                        </a:rPr>
                        <a:t>37</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l" fontAlgn="b"/>
                      <a:r>
                        <a:rPr lang="fr-FR" sz="1200" b="0" i="0" u="none" strike="noStrike" dirty="0">
                          <a:solidFill>
                            <a:srgbClr val="000000"/>
                          </a:solidFill>
                          <a:effectLst/>
                          <a:latin typeface="Calibri" panose="020F0502020204030204" pitchFamily="34" charset="0"/>
                        </a:rPr>
                        <a:t>G</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fr-FR" sz="1200" b="0" i="0" u="none" strike="noStrike" dirty="0">
                          <a:solidFill>
                            <a:schemeClr val="accent2"/>
                          </a:solidFill>
                          <a:effectLst/>
                          <a:latin typeface="Calibri" panose="020F0502020204030204" pitchFamily="34" charset="0"/>
                        </a:rPr>
                        <a:t>Tbd</a:t>
                      </a:r>
                      <a:endParaRPr lang="en-US" sz="1200" b="0" i="0" u="none" strike="noStrike" dirty="0">
                        <a:solidFill>
                          <a:schemeClr val="accent2"/>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2715926406"/>
                  </a:ext>
                </a:extLst>
              </a:tr>
              <a:tr h="256860">
                <a:tc>
                  <a:txBody>
                    <a:bodyPr/>
                    <a:lstStyle/>
                    <a:p>
                      <a:pPr algn="l" fontAlgn="b"/>
                      <a:r>
                        <a:rPr lang="en-US" sz="1200" b="0" i="0" u="none" strike="noStrike" dirty="0">
                          <a:solidFill>
                            <a:srgbClr val="000000"/>
                          </a:solidFill>
                          <a:effectLst/>
                          <a:latin typeface="Calibri" panose="020F0502020204030204" pitchFamily="34" charset="0"/>
                        </a:rPr>
                        <a:t>B @ (3400,0,0)</a:t>
                      </a:r>
                    </a:p>
                  </a:txBody>
                  <a:tcPr marL="7620" marR="7620" marT="7620" marB="0" anchor="ctr"/>
                </a:tc>
                <a:tc>
                  <a:txBody>
                    <a:bodyPr/>
                    <a:lstStyle/>
                    <a:p>
                      <a:pPr algn="ctr" fontAlgn="b"/>
                      <a:r>
                        <a:rPr lang="fr-FR" sz="1200" b="0" i="0" u="none" strike="noStrike" dirty="0">
                          <a:solidFill>
                            <a:srgbClr val="000000"/>
                          </a:solidFill>
                          <a:effectLst/>
                          <a:latin typeface="Calibri" panose="020F0502020204030204" pitchFamily="34" charset="0"/>
                        </a:rPr>
                        <a:t>62</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l" fontAlgn="b"/>
                      <a:r>
                        <a:rPr lang="fr-FR" sz="1200" b="0" i="0" u="none" strike="noStrike" dirty="0">
                          <a:solidFill>
                            <a:srgbClr val="000000"/>
                          </a:solidFill>
                          <a:effectLst/>
                          <a:latin typeface="Calibri" panose="020F0502020204030204" pitchFamily="34" charset="0"/>
                        </a:rPr>
                        <a:t>G</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b"/>
                      <a:r>
                        <a:rPr lang="fr-FR" sz="1200" b="0" i="0" u="none" strike="noStrike" dirty="0">
                          <a:solidFill>
                            <a:schemeClr val="accent2"/>
                          </a:solidFill>
                          <a:effectLst/>
                          <a:latin typeface="Calibri" panose="020F0502020204030204" pitchFamily="34" charset="0"/>
                        </a:rPr>
                        <a:t>Tbd </a:t>
                      </a:r>
                      <a:endParaRPr lang="en-US" sz="1200" b="0" i="0" u="none" strike="noStrike" dirty="0">
                        <a:solidFill>
                          <a:schemeClr val="accent2"/>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1565167690"/>
                  </a:ext>
                </a:extLst>
              </a:tr>
              <a:tr h="256860">
                <a:tc>
                  <a:txBody>
                    <a:bodyPr/>
                    <a:lstStyle/>
                    <a:p>
                      <a:pPr algn="l" fontAlgn="b"/>
                      <a:r>
                        <a:rPr lang="en-US" sz="1200" b="0" i="0" u="none" strike="noStrike" dirty="0">
                          <a:solidFill>
                            <a:srgbClr val="000000"/>
                          </a:solidFill>
                          <a:effectLst/>
                          <a:latin typeface="Calibri" panose="020F0502020204030204" pitchFamily="34" charset="0"/>
                        </a:rPr>
                        <a:t>Projectivity</a:t>
                      </a:r>
                    </a:p>
                  </a:txBody>
                  <a:tcPr marL="7620" marR="7620" marT="7620" marB="0" anchor="ctr"/>
                </a:tc>
                <a:tc>
                  <a:txBody>
                    <a:bodyPr/>
                    <a:lstStyle/>
                    <a:p>
                      <a:pPr algn="ctr" fontAlgn="b"/>
                      <a:r>
                        <a:rPr lang="fr-FR" sz="1200" b="0" i="0" u="none" strike="noStrike" dirty="0">
                          <a:solidFill>
                            <a:srgbClr val="000000"/>
                          </a:solidFill>
                          <a:effectLst/>
                          <a:latin typeface="Calibri" panose="020F0502020204030204" pitchFamily="34" charset="0"/>
                        </a:rPr>
                        <a:t>2.41</a:t>
                      </a:r>
                      <a:endParaRPr lang="en-US" sz="12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l" fontAlgn="b"/>
                      <a:r>
                        <a:rPr lang="en-US" sz="1200" b="0" i="0" u="none" strike="noStrike" dirty="0">
                          <a:solidFill>
                            <a:srgbClr val="000000"/>
                          </a:solidFill>
                          <a:effectLst/>
                          <a:latin typeface="Calibri" panose="020F0502020204030204" pitchFamily="34" charset="0"/>
                        </a:rPr>
                        <a:t>T/Amm²</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fr-FR" sz="1200" b="0" i="0" u="none" strike="noStrike" dirty="0">
                          <a:solidFill>
                            <a:srgbClr val="00B050"/>
                          </a:solidFill>
                          <a:effectLst/>
                          <a:latin typeface="+mn-lt"/>
                        </a:rPr>
                        <a:t>OK</a:t>
                      </a:r>
                      <a:endParaRPr lang="en-US" sz="1200" b="0" i="0" u="none" strike="noStrike" dirty="0">
                        <a:solidFill>
                          <a:srgbClr val="00B050"/>
                        </a:solidFill>
                        <a:effectLst/>
                        <a:latin typeface="+mn-lt"/>
                      </a:endParaRPr>
                    </a:p>
                  </a:txBody>
                  <a:tcPr marL="7620" marR="7620" marT="7620" marB="0" anchor="ctr"/>
                </a:tc>
                <a:extLst>
                  <a:ext uri="{0D108BD9-81ED-4DB2-BD59-A6C34878D82A}">
                    <a16:rowId xmlns:a16="http://schemas.microsoft.com/office/drawing/2014/main" val="1012362961"/>
                  </a:ext>
                </a:extLst>
              </a:tr>
              <a:tr h="0">
                <a:tc>
                  <a:txBody>
                    <a:bodyPr/>
                    <a:lstStyle/>
                    <a:p>
                      <a:pPr algn="l" fontAlgn="b"/>
                      <a:r>
                        <a:rPr lang="en-US" sz="1200" b="0" i="0" u="none" strike="noStrike" dirty="0">
                          <a:solidFill>
                            <a:srgbClr val="000000"/>
                          </a:solidFill>
                          <a:effectLst/>
                          <a:latin typeface="Calibri" panose="020F0502020204030204" pitchFamily="34" charset="0"/>
                        </a:rPr>
                        <a:t>Homogeneity</a:t>
                      </a:r>
                    </a:p>
                  </a:txBody>
                  <a:tcPr marL="7620" marR="7620" marT="7620" marB="0" anchor="ctr"/>
                </a:tc>
                <a:tc>
                  <a:txBody>
                    <a:bodyPr/>
                    <a:lstStyle/>
                    <a:p>
                      <a:pPr algn="ctr" fontAlgn="b"/>
                      <a:r>
                        <a:rPr lang="en-US" sz="1200" b="0" i="0" u="none" strike="noStrike" dirty="0">
                          <a:solidFill>
                            <a:srgbClr val="000000"/>
                          </a:solidFill>
                          <a:effectLst/>
                          <a:latin typeface="Calibri" panose="020F0502020204030204" pitchFamily="34" charset="0"/>
                        </a:rPr>
                        <a:t>12.3</a:t>
                      </a:r>
                    </a:p>
                  </a:txBody>
                  <a:tcPr marL="7620" marR="7620" marT="7620" marB="0" anchor="ctr"/>
                </a:tc>
                <a:tc>
                  <a:txBody>
                    <a:bodyPr/>
                    <a:lstStyle/>
                    <a:p>
                      <a:pPr algn="l" fontAlgn="b"/>
                      <a:r>
                        <a:rPr lang="en-US" sz="1200" b="0" i="0" u="none" strike="noStrike" dirty="0">
                          <a:solidFill>
                            <a:srgbClr val="000000"/>
                          </a:solidFill>
                          <a:effectLst/>
                          <a:latin typeface="Calibri" panose="020F0502020204030204" pitchFamily="34" charset="0"/>
                        </a:rPr>
                        <a:t>%</a:t>
                      </a:r>
                    </a:p>
                  </a:txBody>
                  <a:tcPr marL="7620" marR="7620" marT="7620"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i="0" u="none" strike="noStrike" noProof="0" dirty="0">
                          <a:solidFill>
                            <a:srgbClr val="00B050"/>
                          </a:solidFill>
                          <a:effectLst/>
                          <a:latin typeface="+mn-lt"/>
                        </a:rPr>
                        <a:t>Validated</a:t>
                      </a:r>
                      <a:r>
                        <a:rPr lang="en-US" sz="1200" b="0" i="0" u="none" strike="noStrike" baseline="0" noProof="0" dirty="0">
                          <a:solidFill>
                            <a:srgbClr val="00B050"/>
                          </a:solidFill>
                          <a:effectLst/>
                          <a:latin typeface="+mn-lt"/>
                        </a:rPr>
                        <a:t> by physics group</a:t>
                      </a:r>
                      <a:endParaRPr lang="en-US" sz="1200" b="0" i="0" u="none" strike="noStrike" noProof="0" dirty="0">
                        <a:solidFill>
                          <a:srgbClr val="00B050"/>
                        </a:solidFill>
                        <a:effectLst/>
                        <a:latin typeface="+mn-lt"/>
                      </a:endParaRPr>
                    </a:p>
                  </a:txBody>
                  <a:tcPr marL="7620" marR="7620" marT="7620" marB="0" anchor="ctr"/>
                </a:tc>
                <a:extLst>
                  <a:ext uri="{0D108BD9-81ED-4DB2-BD59-A6C34878D82A}">
                    <a16:rowId xmlns:a16="http://schemas.microsoft.com/office/drawing/2014/main" val="1890457902"/>
                  </a:ext>
                </a:extLst>
              </a:tr>
            </a:tbl>
          </a:graphicData>
        </a:graphic>
      </p:graphicFrame>
      <p:sp>
        <p:nvSpPr>
          <p:cNvPr id="5" name="TextBox 4"/>
          <p:cNvSpPr txBox="1"/>
          <p:nvPr/>
        </p:nvSpPr>
        <p:spPr>
          <a:xfrm rot="16200000">
            <a:off x="4032788" y="1505621"/>
            <a:ext cx="1292341" cy="253916"/>
          </a:xfrm>
          <a:prstGeom prst="rect">
            <a:avLst/>
          </a:prstGeom>
          <a:noFill/>
        </p:spPr>
        <p:txBody>
          <a:bodyPr wrap="none" rtlCol="0">
            <a:spAutoFit/>
          </a:bodyPr>
          <a:lstStyle/>
          <a:p>
            <a:r>
              <a:rPr lang="en-US" sz="1050" i="1" dirty="0"/>
              <a:t>Homogeneity region</a:t>
            </a:r>
          </a:p>
        </p:txBody>
      </p:sp>
      <p:sp>
        <p:nvSpPr>
          <p:cNvPr id="12" name="TextBox 11"/>
          <p:cNvSpPr txBox="1"/>
          <p:nvPr/>
        </p:nvSpPr>
        <p:spPr>
          <a:xfrm rot="16200000">
            <a:off x="4162425" y="5249463"/>
            <a:ext cx="1083951" cy="253916"/>
          </a:xfrm>
          <a:prstGeom prst="rect">
            <a:avLst/>
          </a:prstGeom>
          <a:noFill/>
        </p:spPr>
        <p:txBody>
          <a:bodyPr wrap="none" rtlCol="0">
            <a:spAutoFit/>
          </a:bodyPr>
          <a:lstStyle/>
          <a:p>
            <a:r>
              <a:rPr lang="fr-FR" sz="1050" i="1" dirty="0"/>
              <a:t>RICH Projectivity</a:t>
            </a:r>
            <a:endParaRPr lang="en-US" sz="1050" i="1" dirty="0"/>
          </a:p>
        </p:txBody>
      </p:sp>
      <p:sp>
        <p:nvSpPr>
          <p:cNvPr id="13" name="TextBox 12"/>
          <p:cNvSpPr txBox="1"/>
          <p:nvPr/>
        </p:nvSpPr>
        <p:spPr>
          <a:xfrm rot="16200000">
            <a:off x="4081684" y="3429639"/>
            <a:ext cx="1194558" cy="253916"/>
          </a:xfrm>
          <a:prstGeom prst="rect">
            <a:avLst/>
          </a:prstGeom>
          <a:noFill/>
        </p:spPr>
        <p:txBody>
          <a:bodyPr wrap="none" rtlCol="0">
            <a:spAutoFit/>
          </a:bodyPr>
          <a:lstStyle/>
          <a:p>
            <a:r>
              <a:rPr lang="en-US" sz="1050" i="1" dirty="0"/>
              <a:t>B field along Z axis</a:t>
            </a:r>
          </a:p>
        </p:txBody>
      </p:sp>
      <p:cxnSp>
        <p:nvCxnSpPr>
          <p:cNvPr id="15" name="Straight Arrow Connector 14"/>
          <p:cNvCxnSpPr/>
          <p:nvPr/>
        </p:nvCxnSpPr>
        <p:spPr>
          <a:xfrm flipV="1">
            <a:off x="6516954" y="2028650"/>
            <a:ext cx="345165" cy="1016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6" name="TextBox 15"/>
          <p:cNvSpPr txBox="1"/>
          <p:nvPr/>
        </p:nvSpPr>
        <p:spPr>
          <a:xfrm>
            <a:off x="6165945" y="2084585"/>
            <a:ext cx="468398" cy="230832"/>
          </a:xfrm>
          <a:prstGeom prst="rect">
            <a:avLst/>
          </a:prstGeom>
          <a:noFill/>
        </p:spPr>
        <p:txBody>
          <a:bodyPr wrap="none" rtlCol="0">
            <a:spAutoFit/>
          </a:bodyPr>
          <a:lstStyle/>
          <a:p>
            <a:r>
              <a:rPr lang="fr-FR" sz="900" dirty="0"/>
              <a:t>1.83 T</a:t>
            </a:r>
            <a:endParaRPr lang="en-US" sz="900" dirty="0"/>
          </a:p>
        </p:txBody>
      </p:sp>
      <p:sp>
        <p:nvSpPr>
          <p:cNvPr id="17" name="TextBox 16"/>
          <p:cNvSpPr txBox="1"/>
          <p:nvPr/>
        </p:nvSpPr>
        <p:spPr>
          <a:xfrm>
            <a:off x="6800838" y="1051688"/>
            <a:ext cx="468398" cy="230832"/>
          </a:xfrm>
          <a:prstGeom prst="rect">
            <a:avLst/>
          </a:prstGeom>
          <a:noFill/>
        </p:spPr>
        <p:txBody>
          <a:bodyPr wrap="none" rtlCol="0">
            <a:spAutoFit/>
          </a:bodyPr>
          <a:lstStyle/>
          <a:p>
            <a:r>
              <a:rPr lang="fr-FR" sz="900" dirty="0"/>
              <a:t>2.08 T</a:t>
            </a:r>
            <a:endParaRPr lang="en-US" sz="900" dirty="0"/>
          </a:p>
        </p:txBody>
      </p:sp>
      <p:cxnSp>
        <p:nvCxnSpPr>
          <p:cNvPr id="19" name="Straight Arrow Connector 18"/>
          <p:cNvCxnSpPr>
            <a:stCxn id="17" idx="2"/>
          </p:cNvCxnSpPr>
          <p:nvPr/>
        </p:nvCxnSpPr>
        <p:spPr>
          <a:xfrm>
            <a:off x="7035037" y="1282520"/>
            <a:ext cx="37775" cy="43918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7" name="Picture 6"/>
          <p:cNvPicPr>
            <a:picLocks noChangeAspect="1"/>
          </p:cNvPicPr>
          <p:nvPr/>
        </p:nvPicPr>
        <p:blipFill rotWithShape="1">
          <a:blip r:embed="rId3"/>
          <a:srcRect b="9811"/>
          <a:stretch/>
        </p:blipFill>
        <p:spPr>
          <a:xfrm>
            <a:off x="5736133" y="4649229"/>
            <a:ext cx="2673358" cy="1805092"/>
          </a:xfrm>
          <a:prstGeom prst="rect">
            <a:avLst/>
          </a:prstGeom>
        </p:spPr>
      </p:pic>
      <p:graphicFrame>
        <p:nvGraphicFramePr>
          <p:cNvPr id="22" name="Chart 21"/>
          <p:cNvGraphicFramePr>
            <a:graphicFrameLocks/>
          </p:cNvGraphicFramePr>
          <p:nvPr>
            <p:extLst/>
          </p:nvPr>
        </p:nvGraphicFramePr>
        <p:xfrm>
          <a:off x="5435838" y="2972635"/>
          <a:ext cx="2986216" cy="183301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400756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79940-CFCD-4C59-B1D4-0D3188443978}"/>
              </a:ext>
            </a:extLst>
          </p:cNvPr>
          <p:cNvSpPr>
            <a:spLocks noGrp="1"/>
          </p:cNvSpPr>
          <p:nvPr>
            <p:ph type="title"/>
          </p:nvPr>
        </p:nvSpPr>
        <p:spPr>
          <a:xfrm>
            <a:off x="257714" y="363268"/>
            <a:ext cx="7886700" cy="635538"/>
          </a:xfrm>
        </p:spPr>
        <p:txBody>
          <a:bodyPr>
            <a:normAutofit fontScale="90000"/>
          </a:bodyPr>
          <a:lstStyle/>
          <a:p>
            <a:r>
              <a:rPr lang="en-US" dirty="0"/>
              <a:t>EIC Solenoid Conductor</a:t>
            </a:r>
          </a:p>
        </p:txBody>
      </p:sp>
      <p:pic>
        <p:nvPicPr>
          <p:cNvPr id="4" name="Content Placeholder 3">
            <a:extLst>
              <a:ext uri="{FF2B5EF4-FFF2-40B4-BE49-F238E27FC236}">
                <a16:creationId xmlns:a16="http://schemas.microsoft.com/office/drawing/2014/main" id="{7E54E602-BAD0-46CD-9B91-3F0D8222422C}"/>
              </a:ext>
            </a:extLst>
          </p:cNvPr>
          <p:cNvPicPr>
            <a:picLocks noGrp="1" noChangeAspect="1"/>
          </p:cNvPicPr>
          <p:nvPr>
            <p:ph idx="1"/>
          </p:nvPr>
        </p:nvPicPr>
        <p:blipFill>
          <a:blip r:embed="rId2"/>
          <a:stretch>
            <a:fillRect/>
          </a:stretch>
        </p:blipFill>
        <p:spPr>
          <a:xfrm>
            <a:off x="462232" y="1185233"/>
            <a:ext cx="8195767" cy="4905016"/>
          </a:xfrm>
          <a:prstGeom prst="rect">
            <a:avLst/>
          </a:prstGeom>
        </p:spPr>
      </p:pic>
      <p:sp>
        <p:nvSpPr>
          <p:cNvPr id="3" name="Slide Number Placeholder 2"/>
          <p:cNvSpPr>
            <a:spLocks noGrp="1"/>
          </p:cNvSpPr>
          <p:nvPr>
            <p:ph type="sldNum" sz="quarter" idx="12"/>
          </p:nvPr>
        </p:nvSpPr>
        <p:spPr/>
        <p:txBody>
          <a:bodyPr/>
          <a:lstStyle/>
          <a:p>
            <a:fld id="{893C5830-40F3-F04E-B2E3-10E6672BA8FF}" type="slidenum">
              <a:rPr lang="en-US" smtClean="0"/>
              <a:t>15</a:t>
            </a:fld>
            <a:endParaRPr lang="en-US" dirty="0"/>
          </a:p>
        </p:txBody>
      </p:sp>
    </p:spTree>
    <p:extLst>
      <p:ext uri="{BB962C8B-B14F-4D97-AF65-F5344CB8AC3E}">
        <p14:creationId xmlns:p14="http://schemas.microsoft.com/office/powerpoint/2010/main" val="29496626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081F9-7177-48B2-A912-77C55BB8E062}"/>
              </a:ext>
            </a:extLst>
          </p:cNvPr>
          <p:cNvSpPr>
            <a:spLocks noGrp="1"/>
          </p:cNvSpPr>
          <p:nvPr>
            <p:ph type="title"/>
          </p:nvPr>
        </p:nvSpPr>
        <p:spPr>
          <a:xfrm>
            <a:off x="147378" y="144702"/>
            <a:ext cx="7886700" cy="540648"/>
          </a:xfrm>
        </p:spPr>
        <p:txBody>
          <a:bodyPr>
            <a:normAutofit/>
          </a:bodyPr>
          <a:lstStyle/>
          <a:p>
            <a:r>
              <a:rPr lang="en-US" sz="3200" dirty="0"/>
              <a:t>Other Magnets in EIC</a:t>
            </a:r>
          </a:p>
        </p:txBody>
      </p:sp>
      <p:pic>
        <p:nvPicPr>
          <p:cNvPr id="4" name="Picture 3">
            <a:extLst>
              <a:ext uri="{FF2B5EF4-FFF2-40B4-BE49-F238E27FC236}">
                <a16:creationId xmlns:a16="http://schemas.microsoft.com/office/drawing/2014/main" id="{4E0C9769-3A64-4AB0-9730-9DBAF8D7CE2C}"/>
              </a:ext>
            </a:extLst>
          </p:cNvPr>
          <p:cNvPicPr>
            <a:picLocks noChangeAspect="1"/>
          </p:cNvPicPr>
          <p:nvPr/>
        </p:nvPicPr>
        <p:blipFill>
          <a:blip r:embed="rId2"/>
          <a:stretch>
            <a:fillRect/>
          </a:stretch>
        </p:blipFill>
        <p:spPr>
          <a:xfrm>
            <a:off x="3938032" y="646981"/>
            <a:ext cx="5058590" cy="2987791"/>
          </a:xfrm>
          <a:prstGeom prst="rect">
            <a:avLst/>
          </a:prstGeom>
        </p:spPr>
      </p:pic>
      <p:pic>
        <p:nvPicPr>
          <p:cNvPr id="5" name="Picture 4">
            <a:extLst>
              <a:ext uri="{FF2B5EF4-FFF2-40B4-BE49-F238E27FC236}">
                <a16:creationId xmlns:a16="http://schemas.microsoft.com/office/drawing/2014/main" id="{C9B18E66-0466-4748-9D31-4EC283233DF8}"/>
              </a:ext>
            </a:extLst>
          </p:cNvPr>
          <p:cNvPicPr>
            <a:picLocks noChangeAspect="1"/>
          </p:cNvPicPr>
          <p:nvPr/>
        </p:nvPicPr>
        <p:blipFill>
          <a:blip r:embed="rId3"/>
          <a:stretch>
            <a:fillRect/>
          </a:stretch>
        </p:blipFill>
        <p:spPr>
          <a:xfrm>
            <a:off x="310953" y="3414798"/>
            <a:ext cx="4933049" cy="3192223"/>
          </a:xfrm>
          <a:prstGeom prst="rect">
            <a:avLst/>
          </a:prstGeom>
        </p:spPr>
      </p:pic>
      <p:sp>
        <p:nvSpPr>
          <p:cNvPr id="7" name="TextBox 6">
            <a:extLst>
              <a:ext uri="{FF2B5EF4-FFF2-40B4-BE49-F238E27FC236}">
                <a16:creationId xmlns:a16="http://schemas.microsoft.com/office/drawing/2014/main" id="{5088CFFD-4810-47B3-93B0-8E73FA953926}"/>
              </a:ext>
            </a:extLst>
          </p:cNvPr>
          <p:cNvSpPr txBox="1"/>
          <p:nvPr/>
        </p:nvSpPr>
        <p:spPr>
          <a:xfrm>
            <a:off x="6159260" y="5010909"/>
            <a:ext cx="2743123" cy="369332"/>
          </a:xfrm>
          <a:prstGeom prst="rect">
            <a:avLst/>
          </a:prstGeom>
          <a:noFill/>
        </p:spPr>
        <p:txBody>
          <a:bodyPr wrap="none" rtlCol="0">
            <a:spAutoFit/>
          </a:bodyPr>
          <a:lstStyle/>
          <a:p>
            <a:r>
              <a:rPr lang="en-US" dirty="0"/>
              <a:t>Courtesy Holger Witte, BNL</a:t>
            </a:r>
          </a:p>
        </p:txBody>
      </p:sp>
      <p:sp>
        <p:nvSpPr>
          <p:cNvPr id="3" name="Slide Number Placeholder 2"/>
          <p:cNvSpPr>
            <a:spLocks noGrp="1"/>
          </p:cNvSpPr>
          <p:nvPr>
            <p:ph type="sldNum" sz="quarter" idx="12"/>
          </p:nvPr>
        </p:nvSpPr>
        <p:spPr/>
        <p:txBody>
          <a:bodyPr/>
          <a:lstStyle/>
          <a:p>
            <a:fld id="{893C5830-40F3-F04E-B2E3-10E6672BA8FF}" type="slidenum">
              <a:rPr lang="en-US" smtClean="0"/>
              <a:t>16</a:t>
            </a:fld>
            <a:endParaRPr lang="en-US" dirty="0"/>
          </a:p>
        </p:txBody>
      </p:sp>
    </p:spTree>
    <p:extLst>
      <p:ext uri="{BB962C8B-B14F-4D97-AF65-F5344CB8AC3E}">
        <p14:creationId xmlns:p14="http://schemas.microsoft.com/office/powerpoint/2010/main" val="40066458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85C01-5C1F-49BB-B180-494671102B9A}"/>
              </a:ext>
            </a:extLst>
          </p:cNvPr>
          <p:cNvSpPr>
            <a:spLocks noGrp="1"/>
          </p:cNvSpPr>
          <p:nvPr>
            <p:ph type="title"/>
          </p:nvPr>
        </p:nvSpPr>
        <p:spPr>
          <a:xfrm>
            <a:off x="276045" y="117443"/>
            <a:ext cx="8239305" cy="807224"/>
          </a:xfrm>
        </p:spPr>
        <p:txBody>
          <a:bodyPr>
            <a:normAutofit/>
          </a:bodyPr>
          <a:lstStyle/>
          <a:p>
            <a:r>
              <a:rPr lang="en-US" dirty="0"/>
              <a:t>Other Superconducting Magnets</a:t>
            </a:r>
            <a:endParaRPr lang="en-US" sz="2700" dirty="0"/>
          </a:p>
        </p:txBody>
      </p:sp>
      <p:sp>
        <p:nvSpPr>
          <p:cNvPr id="5" name="Content Placeholder 4">
            <a:extLst>
              <a:ext uri="{FF2B5EF4-FFF2-40B4-BE49-F238E27FC236}">
                <a16:creationId xmlns:a16="http://schemas.microsoft.com/office/drawing/2014/main" id="{D84DD9EE-4EBC-4DF8-865E-2476AD2C9637}"/>
              </a:ext>
            </a:extLst>
          </p:cNvPr>
          <p:cNvSpPr>
            <a:spLocks noGrp="1"/>
          </p:cNvSpPr>
          <p:nvPr>
            <p:ph sz="half" idx="1"/>
          </p:nvPr>
        </p:nvSpPr>
        <p:spPr>
          <a:xfrm>
            <a:off x="146813" y="924667"/>
            <a:ext cx="3998657" cy="3440059"/>
          </a:xfrm>
        </p:spPr>
        <p:txBody>
          <a:bodyPr>
            <a:normAutofit fontScale="70000" lnSpcReduction="20000"/>
          </a:bodyPr>
          <a:lstStyle/>
          <a:p>
            <a:r>
              <a:rPr lang="en-US" dirty="0"/>
              <a:t>Spin Rotator Solenoids (not shown here)</a:t>
            </a:r>
          </a:p>
          <a:p>
            <a:pPr lvl="1"/>
            <a:r>
              <a:rPr lang="en-US" dirty="0"/>
              <a:t>16 modules, 3m long, 7T on-axis field</a:t>
            </a:r>
          </a:p>
          <a:p>
            <a:r>
              <a:rPr lang="en-US" dirty="0"/>
              <a:t>IR Magnets</a:t>
            </a:r>
          </a:p>
          <a:p>
            <a:pPr lvl="1"/>
            <a:r>
              <a:rPr lang="en-US" dirty="0"/>
              <a:t>Five collared magnets</a:t>
            </a:r>
          </a:p>
          <a:p>
            <a:pPr lvl="2"/>
            <a:r>
              <a:rPr lang="en-US" dirty="0"/>
              <a:t>Dipoles and quads</a:t>
            </a:r>
          </a:p>
          <a:p>
            <a:pPr lvl="2"/>
            <a:r>
              <a:rPr lang="en-US" dirty="0"/>
              <a:t>Based on Rutherford cable</a:t>
            </a:r>
          </a:p>
          <a:p>
            <a:pPr lvl="1"/>
            <a:r>
              <a:rPr lang="en-US" dirty="0"/>
              <a:t>NbTi, 2K operation</a:t>
            </a:r>
          </a:p>
          <a:p>
            <a:pPr lvl="1"/>
            <a:r>
              <a:rPr lang="en-US" dirty="0"/>
              <a:t>Cold mass only</a:t>
            </a:r>
          </a:p>
          <a:p>
            <a:pPr lvl="2"/>
            <a:r>
              <a:rPr lang="en-US" dirty="0"/>
              <a:t>One cryostat for all magnets</a:t>
            </a:r>
          </a:p>
          <a:p>
            <a:pPr lvl="1"/>
            <a:r>
              <a:rPr lang="en-US" dirty="0"/>
              <a:t>Additionally: Matching dipoles</a:t>
            </a:r>
          </a:p>
          <a:p>
            <a:pPr lvl="2"/>
            <a:r>
              <a:rPr lang="en-US" dirty="0"/>
              <a:t>5T dipoles, 4m long</a:t>
            </a:r>
          </a:p>
        </p:txBody>
      </p:sp>
      <p:sp>
        <p:nvSpPr>
          <p:cNvPr id="4" name="Slide Number Placeholder 3">
            <a:extLst>
              <a:ext uri="{FF2B5EF4-FFF2-40B4-BE49-F238E27FC236}">
                <a16:creationId xmlns:a16="http://schemas.microsoft.com/office/drawing/2014/main" id="{86126DD8-4EC5-4467-BA78-B4C2A070486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3C5830-40F3-F04E-B2E3-10E6672BA8FF}" type="slidenum">
              <a:rPr kumimoji="0" lang="en-US" sz="1200" b="0" i="0" u="none" strike="noStrike" kern="1200" cap="none" spc="0" normalizeH="0" baseline="0" noProof="0" smtClean="0">
                <a:ln>
                  <a:noFill/>
                </a:ln>
                <a:solidFill>
                  <a:prstClr val="white"/>
                </a:solidFill>
                <a:effectLst/>
                <a:uLnTx/>
                <a:uFillTx/>
                <a:latin typeface="Arial" charset="0"/>
                <a:cs typeface="Arial" charset="0"/>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white"/>
              </a:solidFill>
              <a:effectLst/>
              <a:uLnTx/>
              <a:uFillTx/>
              <a:latin typeface="Arial" charset="0"/>
              <a:cs typeface="Arial" charset="0"/>
            </a:endParaRPr>
          </a:p>
        </p:txBody>
      </p:sp>
      <p:pic>
        <p:nvPicPr>
          <p:cNvPr id="14" name="Content Placeholder 4">
            <a:extLst>
              <a:ext uri="{FF2B5EF4-FFF2-40B4-BE49-F238E27FC236}">
                <a16:creationId xmlns:a16="http://schemas.microsoft.com/office/drawing/2014/main" id="{A8B92884-72C6-4048-B9E2-AFEABB5CB9DE}"/>
              </a:ext>
            </a:extLst>
          </p:cNvPr>
          <p:cNvPicPr>
            <a:picLocks noChangeAspect="1"/>
          </p:cNvPicPr>
          <p:nvPr/>
        </p:nvPicPr>
        <p:blipFill rotWithShape="1">
          <a:blip r:embed="rId2"/>
          <a:srcRect t="23115" b="26377"/>
          <a:stretch/>
        </p:blipFill>
        <p:spPr>
          <a:xfrm>
            <a:off x="4572000" y="1560220"/>
            <a:ext cx="4623472" cy="1804486"/>
          </a:xfrm>
          <a:prstGeom prst="rect">
            <a:avLst/>
          </a:prstGeom>
        </p:spPr>
      </p:pic>
      <p:pic>
        <p:nvPicPr>
          <p:cNvPr id="15" name="Picture 14">
            <a:extLst>
              <a:ext uri="{FF2B5EF4-FFF2-40B4-BE49-F238E27FC236}">
                <a16:creationId xmlns:a16="http://schemas.microsoft.com/office/drawing/2014/main" id="{ACFE01BC-BAB0-4C44-A2C7-B4F35F370B16}"/>
              </a:ext>
            </a:extLst>
          </p:cNvPr>
          <p:cNvPicPr>
            <a:picLocks noChangeAspect="1"/>
          </p:cNvPicPr>
          <p:nvPr/>
        </p:nvPicPr>
        <p:blipFill rotWithShape="1">
          <a:blip r:embed="rId3"/>
          <a:srcRect t="22573" b="29123"/>
          <a:stretch/>
        </p:blipFill>
        <p:spPr>
          <a:xfrm>
            <a:off x="4629152" y="4364726"/>
            <a:ext cx="4572000" cy="1706540"/>
          </a:xfrm>
          <a:prstGeom prst="rect">
            <a:avLst/>
          </a:prstGeom>
        </p:spPr>
      </p:pic>
      <p:graphicFrame>
        <p:nvGraphicFramePr>
          <p:cNvPr id="16" name="Content Placeholder 4">
            <a:extLst>
              <a:ext uri="{FF2B5EF4-FFF2-40B4-BE49-F238E27FC236}">
                <a16:creationId xmlns:a16="http://schemas.microsoft.com/office/drawing/2014/main" id="{3968C5FA-4475-46F9-8820-5A458A362AA8}"/>
              </a:ext>
            </a:extLst>
          </p:cNvPr>
          <p:cNvGraphicFramePr>
            <a:graphicFrameLocks/>
          </p:cNvGraphicFramePr>
          <p:nvPr>
            <p:extLst/>
          </p:nvPr>
        </p:nvGraphicFramePr>
        <p:xfrm>
          <a:off x="211092" y="4779260"/>
          <a:ext cx="4303758" cy="1350783"/>
        </p:xfrm>
        <a:graphic>
          <a:graphicData uri="http://schemas.openxmlformats.org/drawingml/2006/table">
            <a:tbl>
              <a:tblPr firstRow="1" bandRow="1">
                <a:tableStyleId>{073A0DAA-6AF3-43AB-8588-CEC1D06C72B9}</a:tableStyleId>
              </a:tblPr>
              <a:tblGrid>
                <a:gridCol w="717293">
                  <a:extLst>
                    <a:ext uri="{9D8B030D-6E8A-4147-A177-3AD203B41FA5}">
                      <a16:colId xmlns:a16="http://schemas.microsoft.com/office/drawing/2014/main" val="1600040299"/>
                    </a:ext>
                  </a:extLst>
                </a:gridCol>
                <a:gridCol w="717293">
                  <a:extLst>
                    <a:ext uri="{9D8B030D-6E8A-4147-A177-3AD203B41FA5}">
                      <a16:colId xmlns:a16="http://schemas.microsoft.com/office/drawing/2014/main" val="3061743698"/>
                    </a:ext>
                  </a:extLst>
                </a:gridCol>
                <a:gridCol w="717293">
                  <a:extLst>
                    <a:ext uri="{9D8B030D-6E8A-4147-A177-3AD203B41FA5}">
                      <a16:colId xmlns:a16="http://schemas.microsoft.com/office/drawing/2014/main" val="2558788884"/>
                    </a:ext>
                  </a:extLst>
                </a:gridCol>
                <a:gridCol w="717293">
                  <a:extLst>
                    <a:ext uri="{9D8B030D-6E8A-4147-A177-3AD203B41FA5}">
                      <a16:colId xmlns:a16="http://schemas.microsoft.com/office/drawing/2014/main" val="1614724886"/>
                    </a:ext>
                  </a:extLst>
                </a:gridCol>
                <a:gridCol w="717293">
                  <a:extLst>
                    <a:ext uri="{9D8B030D-6E8A-4147-A177-3AD203B41FA5}">
                      <a16:colId xmlns:a16="http://schemas.microsoft.com/office/drawing/2014/main" val="1669346708"/>
                    </a:ext>
                  </a:extLst>
                </a:gridCol>
                <a:gridCol w="717293">
                  <a:extLst>
                    <a:ext uri="{9D8B030D-6E8A-4147-A177-3AD203B41FA5}">
                      <a16:colId xmlns:a16="http://schemas.microsoft.com/office/drawing/2014/main" val="623497104"/>
                    </a:ext>
                  </a:extLst>
                </a:gridCol>
              </a:tblGrid>
              <a:tr h="192969">
                <a:tc>
                  <a:txBody>
                    <a:bodyPr/>
                    <a:lstStyle/>
                    <a:p>
                      <a:pPr algn="ctr" fontAlgn="b"/>
                      <a:r>
                        <a:rPr lang="en-US" sz="1200" u="none" strike="noStrike" dirty="0">
                          <a:effectLst/>
                        </a:rPr>
                        <a:t>Name</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R1</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length</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B</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grad</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B pole</a:t>
                      </a:r>
                      <a:endParaRPr lang="en-US" sz="12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886543724"/>
                  </a:ext>
                </a:extLst>
              </a:tr>
              <a:tr h="192969">
                <a:tc>
                  <a:txBody>
                    <a:bodyPr/>
                    <a:lstStyle/>
                    <a:p>
                      <a:pPr algn="ctr" fontAlgn="b"/>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[m]</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[m]</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[T]</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[T/m]</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[T]</a:t>
                      </a:r>
                      <a:endParaRPr lang="en-US" sz="12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020757984"/>
                  </a:ext>
                </a:extLst>
              </a:tr>
              <a:tr h="192969">
                <a:tc>
                  <a:txBody>
                    <a:bodyPr/>
                    <a:lstStyle/>
                    <a:p>
                      <a:pPr algn="ctr" fontAlgn="b"/>
                      <a:r>
                        <a:rPr lang="en-US" sz="1200" u="none" strike="noStrike" dirty="0">
                          <a:effectLst/>
                        </a:rPr>
                        <a:t>Q1ApF</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0.056</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1.46</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0</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-72.608</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-4.066</a:t>
                      </a:r>
                      <a:endParaRPr lang="en-US" sz="12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00489814"/>
                  </a:ext>
                </a:extLst>
              </a:tr>
              <a:tr h="192969">
                <a:tc>
                  <a:txBody>
                    <a:bodyPr/>
                    <a:lstStyle/>
                    <a:p>
                      <a:pPr algn="ctr" fontAlgn="b"/>
                      <a:r>
                        <a:rPr lang="en-US" sz="1200" u="none" strike="noStrike" dirty="0">
                          <a:effectLst/>
                        </a:rPr>
                        <a:t>Q1BpF</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0.078</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1.61</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0</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-66.18</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-5.162</a:t>
                      </a:r>
                      <a:endParaRPr lang="en-US" sz="12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28886197"/>
                  </a:ext>
                </a:extLst>
              </a:tr>
              <a:tr h="192969">
                <a:tc>
                  <a:txBody>
                    <a:bodyPr/>
                    <a:lstStyle/>
                    <a:p>
                      <a:pPr algn="ctr" fontAlgn="b"/>
                      <a:r>
                        <a:rPr lang="en-US" sz="1200" u="none" strike="noStrike" dirty="0">
                          <a:effectLst/>
                        </a:rPr>
                        <a:t>Q2pF</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0.131</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3.8</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0</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40.737</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5.357</a:t>
                      </a:r>
                      <a:endParaRPr lang="en-US" sz="12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6385774"/>
                  </a:ext>
                </a:extLst>
              </a:tr>
              <a:tr h="192969">
                <a:tc>
                  <a:txBody>
                    <a:bodyPr/>
                    <a:lstStyle/>
                    <a:p>
                      <a:pPr algn="ctr" fontAlgn="b"/>
                      <a:r>
                        <a:rPr lang="en-US" sz="1200" u="none" strike="noStrike" dirty="0">
                          <a:effectLst/>
                        </a:rPr>
                        <a:t>B1pF</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0.135</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3</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-3.4</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0</a:t>
                      </a:r>
                      <a:endParaRPr lang="en-US" sz="12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US" sz="1200" u="none" strike="noStrike" dirty="0">
                          <a:effectLst/>
                        </a:rPr>
                        <a:t>-3.4</a:t>
                      </a:r>
                      <a:endParaRPr lang="en-US" sz="12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153162180"/>
                  </a:ext>
                </a:extLst>
              </a:tr>
              <a:tr h="192969">
                <a:tc>
                  <a:txBody>
                    <a:bodyPr/>
                    <a:lstStyle/>
                    <a:p>
                      <a:pPr algn="ctr" fontAlgn="b"/>
                      <a:r>
                        <a:rPr lang="en-US" sz="1200" b="0" i="0" u="none" strike="noStrike" dirty="0">
                          <a:solidFill>
                            <a:srgbClr val="000000"/>
                          </a:solidFill>
                          <a:effectLst/>
                          <a:latin typeface="Calibri" panose="020F0502020204030204" pitchFamily="34" charset="0"/>
                        </a:rPr>
                        <a:t>B1ApF</a:t>
                      </a:r>
                    </a:p>
                  </a:txBody>
                  <a:tcPr marL="6350" marR="6350" marT="6350" marB="0" anchor="b"/>
                </a:tc>
                <a:tc>
                  <a:txBody>
                    <a:bodyPr/>
                    <a:lstStyle/>
                    <a:p>
                      <a:pPr algn="ctr" fontAlgn="b"/>
                      <a:r>
                        <a:rPr lang="en-US" sz="1200" b="0" i="0" u="none" strike="noStrike" dirty="0">
                          <a:solidFill>
                            <a:srgbClr val="000000"/>
                          </a:solidFill>
                          <a:effectLst/>
                          <a:latin typeface="Calibri" panose="020F0502020204030204" pitchFamily="34" charset="0"/>
                        </a:rPr>
                        <a:t>0.168</a:t>
                      </a:r>
                    </a:p>
                  </a:txBody>
                  <a:tcPr marL="6350" marR="6350" marT="6350" marB="0" anchor="b"/>
                </a:tc>
                <a:tc>
                  <a:txBody>
                    <a:bodyPr/>
                    <a:lstStyle/>
                    <a:p>
                      <a:pPr algn="ctr" fontAlgn="b"/>
                      <a:r>
                        <a:rPr lang="en-US" sz="1200" b="0" i="0" u="none" strike="noStrike" dirty="0">
                          <a:solidFill>
                            <a:srgbClr val="000000"/>
                          </a:solidFill>
                          <a:effectLst/>
                          <a:latin typeface="Calibri" panose="020F0502020204030204" pitchFamily="34" charset="0"/>
                        </a:rPr>
                        <a:t>1.5</a:t>
                      </a:r>
                    </a:p>
                  </a:txBody>
                  <a:tcPr marL="6350" marR="6350" marT="6350" marB="0" anchor="b"/>
                </a:tc>
                <a:tc>
                  <a:txBody>
                    <a:bodyPr/>
                    <a:lstStyle/>
                    <a:p>
                      <a:pPr algn="ctr" fontAlgn="b"/>
                      <a:r>
                        <a:rPr lang="en-US" sz="1200" b="0" i="0" u="none" strike="noStrike" dirty="0">
                          <a:solidFill>
                            <a:srgbClr val="000000"/>
                          </a:solidFill>
                          <a:effectLst/>
                          <a:latin typeface="Calibri" panose="020F0502020204030204" pitchFamily="34" charset="0"/>
                        </a:rPr>
                        <a:t>-2.7</a:t>
                      </a:r>
                    </a:p>
                  </a:txBody>
                  <a:tcPr marL="6350" marR="6350" marT="6350" marB="0" anchor="b"/>
                </a:tc>
                <a:tc>
                  <a:txBody>
                    <a:bodyPr/>
                    <a:lstStyle/>
                    <a:p>
                      <a:pPr algn="ctr" fontAlgn="b"/>
                      <a:r>
                        <a:rPr lang="en-US" sz="1200" b="0" i="0" u="none" strike="noStrike" dirty="0">
                          <a:solidFill>
                            <a:srgbClr val="000000"/>
                          </a:solidFill>
                          <a:effectLst/>
                          <a:latin typeface="Calibri" panose="020F0502020204030204" pitchFamily="34" charset="0"/>
                        </a:rPr>
                        <a:t>0</a:t>
                      </a:r>
                    </a:p>
                  </a:txBody>
                  <a:tcPr marL="6350" marR="6350" marT="6350" marB="0" anchor="b"/>
                </a:tc>
                <a:tc>
                  <a:txBody>
                    <a:bodyPr/>
                    <a:lstStyle/>
                    <a:p>
                      <a:pPr algn="ctr" fontAlgn="b"/>
                      <a:r>
                        <a:rPr lang="en-US" sz="1200" b="0" i="0" u="none" strike="noStrike" dirty="0">
                          <a:solidFill>
                            <a:srgbClr val="000000"/>
                          </a:solidFill>
                          <a:effectLst/>
                          <a:latin typeface="Calibri" panose="020F0502020204030204" pitchFamily="34" charset="0"/>
                        </a:rPr>
                        <a:t>-2.7</a:t>
                      </a:r>
                    </a:p>
                  </a:txBody>
                  <a:tcPr marL="6350" marR="6350" marT="6350" marB="0" anchor="b"/>
                </a:tc>
                <a:extLst>
                  <a:ext uri="{0D108BD9-81ED-4DB2-BD59-A6C34878D82A}">
                    <a16:rowId xmlns:a16="http://schemas.microsoft.com/office/drawing/2014/main" val="942407893"/>
                  </a:ext>
                </a:extLst>
              </a:tr>
            </a:tbl>
          </a:graphicData>
        </a:graphic>
      </p:graphicFrame>
      <p:sp>
        <p:nvSpPr>
          <p:cNvPr id="3" name="TextBox 2">
            <a:extLst>
              <a:ext uri="{FF2B5EF4-FFF2-40B4-BE49-F238E27FC236}">
                <a16:creationId xmlns:a16="http://schemas.microsoft.com/office/drawing/2014/main" id="{126883D4-DEA5-478E-B3E5-78F790759344}"/>
              </a:ext>
            </a:extLst>
          </p:cNvPr>
          <p:cNvSpPr txBox="1"/>
          <p:nvPr/>
        </p:nvSpPr>
        <p:spPr>
          <a:xfrm>
            <a:off x="4933986" y="3649791"/>
            <a:ext cx="412645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Q1ApF    Q1BpF     Q2pF      B1pF    B1ApF</a:t>
            </a:r>
          </a:p>
        </p:txBody>
      </p:sp>
      <p:cxnSp>
        <p:nvCxnSpPr>
          <p:cNvPr id="7" name="Straight Arrow Connector 6">
            <a:extLst>
              <a:ext uri="{FF2B5EF4-FFF2-40B4-BE49-F238E27FC236}">
                <a16:creationId xmlns:a16="http://schemas.microsoft.com/office/drawing/2014/main" id="{9386A1E2-1B0D-4F67-B86B-D090AF1CB42B}"/>
              </a:ext>
            </a:extLst>
          </p:cNvPr>
          <p:cNvCxnSpPr>
            <a:cxnSpLocks/>
          </p:cNvCxnSpPr>
          <p:nvPr/>
        </p:nvCxnSpPr>
        <p:spPr>
          <a:xfrm flipV="1">
            <a:off x="5307806" y="3097685"/>
            <a:ext cx="192882" cy="58236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2" name="Straight Arrow Connector 11">
            <a:extLst>
              <a:ext uri="{FF2B5EF4-FFF2-40B4-BE49-F238E27FC236}">
                <a16:creationId xmlns:a16="http://schemas.microsoft.com/office/drawing/2014/main" id="{320C43CF-6C89-40F1-BA6E-DFD15CD0079E}"/>
              </a:ext>
            </a:extLst>
          </p:cNvPr>
          <p:cNvCxnSpPr>
            <a:cxnSpLocks/>
          </p:cNvCxnSpPr>
          <p:nvPr/>
        </p:nvCxnSpPr>
        <p:spPr>
          <a:xfrm flipV="1">
            <a:off x="6072918" y="2786063"/>
            <a:ext cx="0" cy="89398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7" name="Straight Arrow Connector 16">
            <a:extLst>
              <a:ext uri="{FF2B5EF4-FFF2-40B4-BE49-F238E27FC236}">
                <a16:creationId xmlns:a16="http://schemas.microsoft.com/office/drawing/2014/main" id="{5F304467-09DA-4051-87B9-5B415404C6F2}"/>
              </a:ext>
            </a:extLst>
          </p:cNvPr>
          <p:cNvCxnSpPr>
            <a:cxnSpLocks/>
          </p:cNvCxnSpPr>
          <p:nvPr/>
        </p:nvCxnSpPr>
        <p:spPr>
          <a:xfrm flipH="1" flipV="1">
            <a:off x="6788908" y="2550319"/>
            <a:ext cx="165422" cy="101845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a:extLst>
              <a:ext uri="{FF2B5EF4-FFF2-40B4-BE49-F238E27FC236}">
                <a16:creationId xmlns:a16="http://schemas.microsoft.com/office/drawing/2014/main" id="{88D5EFBD-5F73-44F9-BEBA-340CB2E182EF}"/>
              </a:ext>
            </a:extLst>
          </p:cNvPr>
          <p:cNvCxnSpPr>
            <a:cxnSpLocks/>
          </p:cNvCxnSpPr>
          <p:nvPr/>
        </p:nvCxnSpPr>
        <p:spPr>
          <a:xfrm flipH="1" flipV="1">
            <a:off x="7717596" y="2171700"/>
            <a:ext cx="111670" cy="143063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9" name="Straight Arrow Connector 18">
            <a:extLst>
              <a:ext uri="{FF2B5EF4-FFF2-40B4-BE49-F238E27FC236}">
                <a16:creationId xmlns:a16="http://schemas.microsoft.com/office/drawing/2014/main" id="{FE587C72-D4B4-4F6B-AA0E-39121D862789}"/>
              </a:ext>
            </a:extLst>
          </p:cNvPr>
          <p:cNvCxnSpPr>
            <a:cxnSpLocks/>
          </p:cNvCxnSpPr>
          <p:nvPr/>
        </p:nvCxnSpPr>
        <p:spPr>
          <a:xfrm flipH="1">
            <a:off x="5220351" y="4019123"/>
            <a:ext cx="121988" cy="127865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0" name="Straight Arrow Connector 19">
            <a:extLst>
              <a:ext uri="{FF2B5EF4-FFF2-40B4-BE49-F238E27FC236}">
                <a16:creationId xmlns:a16="http://schemas.microsoft.com/office/drawing/2014/main" id="{7B65F098-E8CD-4095-A004-9BC5F7DD2EC3}"/>
              </a:ext>
            </a:extLst>
          </p:cNvPr>
          <p:cNvCxnSpPr>
            <a:cxnSpLocks/>
          </p:cNvCxnSpPr>
          <p:nvPr/>
        </p:nvCxnSpPr>
        <p:spPr>
          <a:xfrm flipH="1" flipV="1">
            <a:off x="8358188" y="1978819"/>
            <a:ext cx="97259" cy="161908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a:extLst>
              <a:ext uri="{FF2B5EF4-FFF2-40B4-BE49-F238E27FC236}">
                <a16:creationId xmlns:a16="http://schemas.microsoft.com/office/drawing/2014/main" id="{43FC7275-0BFC-4536-AB29-A2A52DD72098}"/>
              </a:ext>
            </a:extLst>
          </p:cNvPr>
          <p:cNvCxnSpPr>
            <a:cxnSpLocks/>
          </p:cNvCxnSpPr>
          <p:nvPr/>
        </p:nvCxnSpPr>
        <p:spPr>
          <a:xfrm flipH="1">
            <a:off x="5823476" y="3965136"/>
            <a:ext cx="276345" cy="118550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3" name="Straight Arrow Connector 22">
            <a:extLst>
              <a:ext uri="{FF2B5EF4-FFF2-40B4-BE49-F238E27FC236}">
                <a16:creationId xmlns:a16="http://schemas.microsoft.com/office/drawing/2014/main" id="{9F2F6CD9-97E3-4EE7-8812-F05E450C7E52}"/>
              </a:ext>
            </a:extLst>
          </p:cNvPr>
          <p:cNvCxnSpPr>
            <a:cxnSpLocks/>
          </p:cNvCxnSpPr>
          <p:nvPr/>
        </p:nvCxnSpPr>
        <p:spPr>
          <a:xfrm flipH="1">
            <a:off x="6836383" y="3928162"/>
            <a:ext cx="123418" cy="107498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a:extLst>
              <a:ext uri="{FF2B5EF4-FFF2-40B4-BE49-F238E27FC236}">
                <a16:creationId xmlns:a16="http://schemas.microsoft.com/office/drawing/2014/main" id="{7220595D-2C1F-4C8A-86D0-193D8660FA8E}"/>
              </a:ext>
            </a:extLst>
          </p:cNvPr>
          <p:cNvCxnSpPr>
            <a:cxnSpLocks/>
          </p:cNvCxnSpPr>
          <p:nvPr/>
        </p:nvCxnSpPr>
        <p:spPr>
          <a:xfrm flipH="1">
            <a:off x="7787291" y="4041652"/>
            <a:ext cx="32490" cy="67322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5" name="Straight Arrow Connector 24">
            <a:extLst>
              <a:ext uri="{FF2B5EF4-FFF2-40B4-BE49-F238E27FC236}">
                <a16:creationId xmlns:a16="http://schemas.microsoft.com/office/drawing/2014/main" id="{819C169D-3948-4A39-8240-A687C6B71C19}"/>
              </a:ext>
            </a:extLst>
          </p:cNvPr>
          <p:cNvCxnSpPr>
            <a:cxnSpLocks/>
          </p:cNvCxnSpPr>
          <p:nvPr/>
        </p:nvCxnSpPr>
        <p:spPr>
          <a:xfrm>
            <a:off x="8494221" y="3986462"/>
            <a:ext cx="0" cy="51616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1" name="TextBox 20">
            <a:extLst>
              <a:ext uri="{FF2B5EF4-FFF2-40B4-BE49-F238E27FC236}">
                <a16:creationId xmlns:a16="http://schemas.microsoft.com/office/drawing/2014/main" id="{11FBE194-5245-48BA-B211-42BC61C76120}"/>
              </a:ext>
            </a:extLst>
          </p:cNvPr>
          <p:cNvSpPr txBox="1"/>
          <p:nvPr/>
        </p:nvSpPr>
        <p:spPr>
          <a:xfrm>
            <a:off x="6254064" y="906376"/>
            <a:ext cx="2743123" cy="369332"/>
          </a:xfrm>
          <a:prstGeom prst="rect">
            <a:avLst/>
          </a:prstGeom>
          <a:noFill/>
        </p:spPr>
        <p:txBody>
          <a:bodyPr wrap="none" rtlCol="0">
            <a:spAutoFit/>
          </a:bodyPr>
          <a:lstStyle/>
          <a:p>
            <a:r>
              <a:rPr lang="en-US" dirty="0"/>
              <a:t>Courtesy Holger Witte, BNL</a:t>
            </a:r>
          </a:p>
        </p:txBody>
      </p:sp>
    </p:spTree>
    <p:extLst>
      <p:ext uri="{BB962C8B-B14F-4D97-AF65-F5344CB8AC3E}">
        <p14:creationId xmlns:p14="http://schemas.microsoft.com/office/powerpoint/2010/main" val="31597440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081F9-7177-48B2-A912-77C55BB8E062}"/>
              </a:ext>
            </a:extLst>
          </p:cNvPr>
          <p:cNvSpPr>
            <a:spLocks noGrp="1"/>
          </p:cNvSpPr>
          <p:nvPr>
            <p:ph type="title"/>
          </p:nvPr>
        </p:nvSpPr>
        <p:spPr>
          <a:xfrm>
            <a:off x="147378" y="144702"/>
            <a:ext cx="3122033" cy="540648"/>
          </a:xfrm>
        </p:spPr>
        <p:txBody>
          <a:bodyPr>
            <a:normAutofit/>
          </a:bodyPr>
          <a:lstStyle/>
          <a:p>
            <a:r>
              <a:rPr lang="en-US" sz="3200" dirty="0"/>
              <a:t>2</a:t>
            </a:r>
            <a:r>
              <a:rPr lang="en-US" sz="3200" baseline="30000" dirty="0"/>
              <a:t>nd</a:t>
            </a:r>
            <a:r>
              <a:rPr lang="en-US" sz="3200" dirty="0"/>
              <a:t> IR</a:t>
            </a:r>
          </a:p>
        </p:txBody>
      </p:sp>
      <p:pic>
        <p:nvPicPr>
          <p:cNvPr id="9" name="Picture 8">
            <a:extLst>
              <a:ext uri="{FF2B5EF4-FFF2-40B4-BE49-F238E27FC236}">
                <a16:creationId xmlns:a16="http://schemas.microsoft.com/office/drawing/2014/main" id="{F926594D-947D-4B4C-91A1-35A2B893B1F9}"/>
              </a:ext>
            </a:extLst>
          </p:cNvPr>
          <p:cNvPicPr>
            <a:picLocks noChangeAspect="1"/>
          </p:cNvPicPr>
          <p:nvPr/>
        </p:nvPicPr>
        <p:blipFill>
          <a:blip r:embed="rId2"/>
          <a:stretch>
            <a:fillRect/>
          </a:stretch>
        </p:blipFill>
        <p:spPr>
          <a:xfrm>
            <a:off x="3480515" y="685350"/>
            <a:ext cx="4784471" cy="3593766"/>
          </a:xfrm>
          <a:prstGeom prst="rect">
            <a:avLst/>
          </a:prstGeom>
        </p:spPr>
      </p:pic>
      <p:sp>
        <p:nvSpPr>
          <p:cNvPr id="10" name="TextBox 9">
            <a:extLst>
              <a:ext uri="{FF2B5EF4-FFF2-40B4-BE49-F238E27FC236}">
                <a16:creationId xmlns:a16="http://schemas.microsoft.com/office/drawing/2014/main" id="{9AB8B49B-F579-45D7-9DDF-05A29127C96B}"/>
              </a:ext>
            </a:extLst>
          </p:cNvPr>
          <p:cNvSpPr txBox="1"/>
          <p:nvPr/>
        </p:nvSpPr>
        <p:spPr>
          <a:xfrm>
            <a:off x="358482" y="4579069"/>
            <a:ext cx="8427036" cy="1754326"/>
          </a:xfrm>
          <a:prstGeom prst="rect">
            <a:avLst/>
          </a:prstGeom>
          <a:noFill/>
          <a:ln w="19050">
            <a:solidFill>
              <a:schemeClr val="accent1"/>
            </a:solidFill>
          </a:ln>
        </p:spPr>
        <p:txBody>
          <a:bodyPr wrap="square" rtlCol="0">
            <a:spAutoFit/>
          </a:bodyPr>
          <a:lstStyle/>
          <a:p>
            <a:pPr marL="285750" indent="-285750">
              <a:buFont typeface="Arial" panose="020B0604020202020204" pitchFamily="34" charset="0"/>
              <a:buChar char="•"/>
            </a:pPr>
            <a:r>
              <a:rPr lang="en-US" dirty="0" smtClean="0">
                <a:latin typeface="Arial"/>
                <a:cs typeface="Arial"/>
              </a:rPr>
              <a:t>2</a:t>
            </a:r>
            <a:r>
              <a:rPr lang="en-US" baseline="30000" dirty="0" smtClean="0">
                <a:latin typeface="Arial"/>
                <a:cs typeface="Arial"/>
              </a:rPr>
              <a:t>nd</a:t>
            </a:r>
            <a:r>
              <a:rPr lang="en-US" dirty="0" smtClean="0">
                <a:latin typeface="Arial"/>
                <a:cs typeface="Arial"/>
              </a:rPr>
              <a:t> ID and 2</a:t>
            </a:r>
            <a:r>
              <a:rPr lang="en-US" baseline="30000" dirty="0" smtClean="0">
                <a:latin typeface="Arial"/>
                <a:cs typeface="Arial"/>
              </a:rPr>
              <a:t>nd</a:t>
            </a:r>
            <a:r>
              <a:rPr lang="en-US" dirty="0" smtClean="0">
                <a:latin typeface="Arial"/>
                <a:cs typeface="Arial"/>
              </a:rPr>
              <a:t> Detector is not in the funded scope as of now. </a:t>
            </a:r>
          </a:p>
          <a:p>
            <a:pPr marL="285750" indent="-285750">
              <a:buFont typeface="Arial" panose="020B0604020202020204" pitchFamily="34" charset="0"/>
              <a:buChar char="•"/>
            </a:pPr>
            <a:r>
              <a:rPr lang="en-US" dirty="0" smtClean="0">
                <a:latin typeface="Arial"/>
                <a:cs typeface="Arial"/>
              </a:rPr>
              <a:t>One</a:t>
            </a:r>
            <a:r>
              <a:rPr lang="en-US" spc="-5" dirty="0" smtClean="0">
                <a:latin typeface="Arial"/>
                <a:cs typeface="Arial"/>
              </a:rPr>
              <a:t> </a:t>
            </a:r>
            <a:r>
              <a:rPr lang="en-US" dirty="0">
                <a:latin typeface="Arial"/>
                <a:cs typeface="Arial"/>
              </a:rPr>
              <a:t>of</a:t>
            </a:r>
            <a:r>
              <a:rPr lang="en-US" spc="-5" dirty="0">
                <a:latin typeface="Arial"/>
                <a:cs typeface="Arial"/>
              </a:rPr>
              <a:t> </a:t>
            </a:r>
            <a:r>
              <a:rPr lang="en-US" dirty="0">
                <a:latin typeface="Arial"/>
                <a:cs typeface="Arial"/>
              </a:rPr>
              <a:t>the</a:t>
            </a:r>
            <a:r>
              <a:rPr lang="en-US" spc="5" dirty="0">
                <a:latin typeface="Arial"/>
                <a:cs typeface="Arial"/>
              </a:rPr>
              <a:t> </a:t>
            </a:r>
            <a:r>
              <a:rPr lang="en-US" dirty="0">
                <a:latin typeface="Arial"/>
                <a:cs typeface="Arial"/>
              </a:rPr>
              <a:t>next</a:t>
            </a:r>
            <a:r>
              <a:rPr lang="en-US" spc="-10" dirty="0">
                <a:latin typeface="Arial"/>
                <a:cs typeface="Arial"/>
              </a:rPr>
              <a:t> </a:t>
            </a:r>
            <a:r>
              <a:rPr lang="en-US" dirty="0">
                <a:latin typeface="Arial"/>
                <a:cs typeface="Arial"/>
              </a:rPr>
              <a:t>levels</a:t>
            </a:r>
            <a:r>
              <a:rPr lang="en-US" spc="-30" dirty="0">
                <a:latin typeface="Arial"/>
                <a:cs typeface="Arial"/>
              </a:rPr>
              <a:t> </a:t>
            </a:r>
            <a:r>
              <a:rPr lang="en-US" dirty="0">
                <a:latin typeface="Arial"/>
                <a:cs typeface="Arial"/>
              </a:rPr>
              <a:t>of detailed</a:t>
            </a:r>
            <a:r>
              <a:rPr lang="en-US" spc="-5" dirty="0">
                <a:latin typeface="Arial"/>
                <a:cs typeface="Arial"/>
              </a:rPr>
              <a:t> </a:t>
            </a:r>
            <a:r>
              <a:rPr lang="en-US" dirty="0">
                <a:latin typeface="Arial"/>
                <a:cs typeface="Arial"/>
              </a:rPr>
              <a:t>design</a:t>
            </a:r>
            <a:r>
              <a:rPr lang="en-US" spc="-20" dirty="0">
                <a:latin typeface="Arial"/>
                <a:cs typeface="Arial"/>
              </a:rPr>
              <a:t> </a:t>
            </a:r>
            <a:r>
              <a:rPr lang="en-US" spc="-10" dirty="0">
                <a:latin typeface="Arial"/>
                <a:cs typeface="Arial"/>
              </a:rPr>
              <a:t>relevant </a:t>
            </a:r>
            <a:r>
              <a:rPr lang="en-US" dirty="0">
                <a:latin typeface="Arial"/>
                <a:cs typeface="Arial"/>
              </a:rPr>
              <a:t>to</a:t>
            </a:r>
            <a:r>
              <a:rPr lang="en-US" spc="-10" dirty="0">
                <a:latin typeface="Arial"/>
                <a:cs typeface="Arial"/>
              </a:rPr>
              <a:t> </a:t>
            </a:r>
            <a:r>
              <a:rPr lang="en-US" dirty="0">
                <a:latin typeface="Arial"/>
                <a:cs typeface="Arial"/>
              </a:rPr>
              <a:t>physics</a:t>
            </a:r>
            <a:r>
              <a:rPr lang="en-US" spc="-40" dirty="0">
                <a:latin typeface="Arial"/>
                <a:cs typeface="Arial"/>
              </a:rPr>
              <a:t> </a:t>
            </a:r>
            <a:r>
              <a:rPr lang="en-US" dirty="0">
                <a:latin typeface="Arial"/>
                <a:cs typeface="Arial"/>
              </a:rPr>
              <a:t>performance</a:t>
            </a:r>
            <a:r>
              <a:rPr lang="en-US" spc="-25" dirty="0">
                <a:latin typeface="Arial"/>
                <a:cs typeface="Arial"/>
              </a:rPr>
              <a:t> </a:t>
            </a:r>
            <a:r>
              <a:rPr lang="en-US" dirty="0">
                <a:latin typeface="Arial"/>
                <a:cs typeface="Arial"/>
              </a:rPr>
              <a:t>is</a:t>
            </a:r>
            <a:r>
              <a:rPr lang="en-US" spc="-5" dirty="0">
                <a:latin typeface="Arial"/>
                <a:cs typeface="Arial"/>
              </a:rPr>
              <a:t> </a:t>
            </a:r>
            <a:r>
              <a:rPr lang="en-US" dirty="0">
                <a:latin typeface="Arial"/>
                <a:cs typeface="Arial"/>
              </a:rPr>
              <a:t>detector </a:t>
            </a:r>
            <a:r>
              <a:rPr lang="en-US" spc="-10" dirty="0">
                <a:latin typeface="Arial"/>
                <a:cs typeface="Arial"/>
              </a:rPr>
              <a:t>solenoid </a:t>
            </a:r>
            <a:r>
              <a:rPr lang="en-US" spc="-10" dirty="0" smtClean="0">
                <a:latin typeface="Arial"/>
                <a:cs typeface="Arial"/>
              </a:rPr>
              <a:t>integration is in progress</a:t>
            </a:r>
            <a:endParaRPr lang="en-US" spc="-10" dirty="0">
              <a:latin typeface="Arial"/>
              <a:cs typeface="Arial"/>
            </a:endParaRPr>
          </a:p>
          <a:p>
            <a:pPr marL="285750" indent="-285750">
              <a:buFont typeface="Arial" panose="020B0604020202020204" pitchFamily="34" charset="0"/>
              <a:buChar char="•"/>
            </a:pPr>
            <a:r>
              <a:rPr lang="en-US" spc="-10" dirty="0">
                <a:latin typeface="Arial"/>
                <a:cs typeface="Arial"/>
              </a:rPr>
              <a:t>Solenoid field could be higher (~3T)</a:t>
            </a:r>
          </a:p>
          <a:p>
            <a:pPr marL="285750" indent="-285750">
              <a:buFont typeface="Arial" panose="020B0604020202020204" pitchFamily="34" charset="0"/>
              <a:buChar char="•"/>
            </a:pPr>
            <a:r>
              <a:rPr lang="en-US" spc="-10" dirty="0">
                <a:latin typeface="Arial"/>
                <a:cs typeface="Arial"/>
              </a:rPr>
              <a:t>Solenoid will probably need Al-Stabilized Rutherford cable</a:t>
            </a:r>
            <a:endParaRPr lang="en-US" dirty="0">
              <a:latin typeface="Arial"/>
              <a:cs typeface="Arial"/>
            </a:endParaRPr>
          </a:p>
          <a:p>
            <a:endParaRPr lang="en-US" dirty="0"/>
          </a:p>
        </p:txBody>
      </p:sp>
      <p:sp>
        <p:nvSpPr>
          <p:cNvPr id="3" name="Slide Number Placeholder 2"/>
          <p:cNvSpPr>
            <a:spLocks noGrp="1"/>
          </p:cNvSpPr>
          <p:nvPr>
            <p:ph type="sldNum" sz="quarter" idx="12"/>
          </p:nvPr>
        </p:nvSpPr>
        <p:spPr/>
        <p:txBody>
          <a:bodyPr/>
          <a:lstStyle/>
          <a:p>
            <a:fld id="{893C5830-40F3-F04E-B2E3-10E6672BA8FF}" type="slidenum">
              <a:rPr lang="en-US" smtClean="0"/>
              <a:t>18</a:t>
            </a:fld>
            <a:endParaRPr lang="en-US" dirty="0"/>
          </a:p>
        </p:txBody>
      </p:sp>
      <p:pic>
        <p:nvPicPr>
          <p:cNvPr id="7" name="Picture 6"/>
          <p:cNvPicPr>
            <a:picLocks noChangeAspect="1"/>
          </p:cNvPicPr>
          <p:nvPr/>
        </p:nvPicPr>
        <p:blipFill>
          <a:blip r:embed="rId3"/>
          <a:stretch>
            <a:fillRect/>
          </a:stretch>
        </p:blipFill>
        <p:spPr>
          <a:xfrm>
            <a:off x="358482" y="685350"/>
            <a:ext cx="2910929" cy="3759470"/>
          </a:xfrm>
          <a:prstGeom prst="rect">
            <a:avLst/>
          </a:prstGeom>
        </p:spPr>
      </p:pic>
    </p:spTree>
    <p:extLst>
      <p:ext uri="{BB962C8B-B14F-4D97-AF65-F5344CB8AC3E}">
        <p14:creationId xmlns:p14="http://schemas.microsoft.com/office/powerpoint/2010/main" val="15268772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age 2"/>
          <p:cNvPicPr>
            <a:picLocks noChangeAspect="1"/>
          </p:cNvPicPr>
          <p:nvPr/>
        </p:nvPicPr>
        <p:blipFill>
          <a:blip r:embed="rId2"/>
          <a:stretch>
            <a:fillRect/>
          </a:stretch>
        </p:blipFill>
        <p:spPr>
          <a:xfrm>
            <a:off x="147378" y="2328700"/>
            <a:ext cx="4487184" cy="2059493"/>
          </a:xfrm>
          <a:prstGeom prst="rect">
            <a:avLst/>
          </a:prstGeom>
        </p:spPr>
      </p:pic>
      <p:sp>
        <p:nvSpPr>
          <p:cNvPr id="2" name="Title 1">
            <a:extLst>
              <a:ext uri="{FF2B5EF4-FFF2-40B4-BE49-F238E27FC236}">
                <a16:creationId xmlns:a16="http://schemas.microsoft.com/office/drawing/2014/main" id="{2D4081F9-7177-48B2-A912-77C55BB8E062}"/>
              </a:ext>
            </a:extLst>
          </p:cNvPr>
          <p:cNvSpPr>
            <a:spLocks noGrp="1"/>
          </p:cNvSpPr>
          <p:nvPr>
            <p:ph type="title"/>
          </p:nvPr>
        </p:nvSpPr>
        <p:spPr>
          <a:xfrm>
            <a:off x="147378" y="144702"/>
            <a:ext cx="5412913" cy="540648"/>
          </a:xfrm>
        </p:spPr>
        <p:txBody>
          <a:bodyPr>
            <a:normAutofit/>
          </a:bodyPr>
          <a:lstStyle/>
          <a:p>
            <a:r>
              <a:rPr lang="en-US" sz="3200" dirty="0" smtClean="0"/>
              <a:t>3T Solenoid Design</a:t>
            </a:r>
            <a:endParaRPr lang="en-US" sz="3200" dirty="0"/>
          </a:p>
        </p:txBody>
      </p:sp>
      <p:sp>
        <p:nvSpPr>
          <p:cNvPr id="3" name="Slide Number Placeholder 2"/>
          <p:cNvSpPr>
            <a:spLocks noGrp="1"/>
          </p:cNvSpPr>
          <p:nvPr>
            <p:ph type="sldNum" sz="quarter" idx="12"/>
          </p:nvPr>
        </p:nvSpPr>
        <p:spPr/>
        <p:txBody>
          <a:bodyPr/>
          <a:lstStyle/>
          <a:p>
            <a:fld id="{893C5830-40F3-F04E-B2E3-10E6672BA8FF}" type="slidenum">
              <a:rPr lang="en-US" smtClean="0"/>
              <a:t>19</a:t>
            </a:fld>
            <a:endParaRPr lang="en-US" dirty="0"/>
          </a:p>
        </p:txBody>
      </p:sp>
      <p:pic>
        <p:nvPicPr>
          <p:cNvPr id="20" name="Picture 19">
            <a:extLst>
              <a:ext uri="{FF2B5EF4-FFF2-40B4-BE49-F238E27FC236}">
                <a16:creationId xmlns:a16="http://schemas.microsoft.com/office/drawing/2014/main" id="{1045AC89-EDED-442D-AB39-34B1E18EB275}"/>
              </a:ext>
            </a:extLst>
          </p:cNvPr>
          <p:cNvPicPr>
            <a:picLocks noChangeAspect="1"/>
          </p:cNvPicPr>
          <p:nvPr/>
        </p:nvPicPr>
        <p:blipFill>
          <a:blip r:embed="rId3"/>
          <a:stretch>
            <a:fillRect/>
          </a:stretch>
        </p:blipFill>
        <p:spPr>
          <a:xfrm>
            <a:off x="2790984" y="828675"/>
            <a:ext cx="6094398" cy="1768203"/>
          </a:xfrm>
          <a:prstGeom prst="rect">
            <a:avLst/>
          </a:prstGeom>
        </p:spPr>
      </p:pic>
      <p:pic>
        <p:nvPicPr>
          <p:cNvPr id="4" name="Picture 3"/>
          <p:cNvPicPr>
            <a:picLocks noChangeAspect="1"/>
          </p:cNvPicPr>
          <p:nvPr/>
        </p:nvPicPr>
        <p:blipFill>
          <a:blip r:embed="rId4"/>
          <a:stretch>
            <a:fillRect/>
          </a:stretch>
        </p:blipFill>
        <p:spPr>
          <a:xfrm>
            <a:off x="4072676" y="4120015"/>
            <a:ext cx="4981936" cy="2236336"/>
          </a:xfrm>
          <a:prstGeom prst="rect">
            <a:avLst/>
          </a:prstGeom>
        </p:spPr>
      </p:pic>
    </p:spTree>
    <p:extLst>
      <p:ext uri="{BB962C8B-B14F-4D97-AF65-F5344CB8AC3E}">
        <p14:creationId xmlns:p14="http://schemas.microsoft.com/office/powerpoint/2010/main" val="3766943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42B28-866E-4CC9-88A3-017953BABD29}"/>
              </a:ext>
            </a:extLst>
          </p:cNvPr>
          <p:cNvSpPr>
            <a:spLocks noGrp="1"/>
          </p:cNvSpPr>
          <p:nvPr>
            <p:ph type="title"/>
          </p:nvPr>
        </p:nvSpPr>
        <p:spPr>
          <a:xfrm>
            <a:off x="628650" y="89082"/>
            <a:ext cx="7886700" cy="721802"/>
          </a:xfrm>
        </p:spPr>
        <p:txBody>
          <a:bodyPr/>
          <a:lstStyle/>
          <a:p>
            <a:r>
              <a:rPr lang="en-US" dirty="0"/>
              <a:t>Outline</a:t>
            </a:r>
          </a:p>
        </p:txBody>
      </p:sp>
      <p:sp>
        <p:nvSpPr>
          <p:cNvPr id="3" name="Content Placeholder 2">
            <a:extLst>
              <a:ext uri="{FF2B5EF4-FFF2-40B4-BE49-F238E27FC236}">
                <a16:creationId xmlns:a16="http://schemas.microsoft.com/office/drawing/2014/main" id="{95152F01-C5EA-4B20-AA53-236E045F802D}"/>
              </a:ext>
            </a:extLst>
          </p:cNvPr>
          <p:cNvSpPr>
            <a:spLocks noGrp="1"/>
          </p:cNvSpPr>
          <p:nvPr>
            <p:ph idx="1"/>
          </p:nvPr>
        </p:nvSpPr>
        <p:spPr>
          <a:xfrm>
            <a:off x="628650" y="923026"/>
            <a:ext cx="7886700" cy="5253937"/>
          </a:xfrm>
        </p:spPr>
        <p:txBody>
          <a:bodyPr>
            <a:normAutofit fontScale="62500" lnSpcReduction="20000"/>
          </a:bodyPr>
          <a:lstStyle/>
          <a:p>
            <a:pPr lvl="0"/>
            <a:r>
              <a:rPr lang="en-US" dirty="0"/>
              <a:t>JLab Introduction</a:t>
            </a:r>
          </a:p>
          <a:p>
            <a:pPr lvl="0"/>
            <a:r>
              <a:rPr lang="en-US" dirty="0"/>
              <a:t>JLab Magnet Group </a:t>
            </a:r>
          </a:p>
          <a:p>
            <a:pPr lvl="0"/>
            <a:r>
              <a:rPr lang="en-US" dirty="0"/>
              <a:t>Superconducting magnet at JLab</a:t>
            </a:r>
          </a:p>
          <a:p>
            <a:pPr lvl="0"/>
            <a:r>
              <a:rPr lang="en-US" dirty="0" smtClean="0"/>
              <a:t>EIC</a:t>
            </a:r>
            <a:endParaRPr lang="en-US" dirty="0"/>
          </a:p>
          <a:p>
            <a:pPr lvl="0"/>
            <a:r>
              <a:rPr lang="en-US" dirty="0"/>
              <a:t>High Level Reference Schedule</a:t>
            </a:r>
          </a:p>
          <a:p>
            <a:pPr lvl="0"/>
            <a:r>
              <a:rPr lang="en-US" dirty="0"/>
              <a:t>EIC- High Level View</a:t>
            </a:r>
          </a:p>
          <a:p>
            <a:pPr lvl="0"/>
            <a:r>
              <a:rPr lang="en-US" dirty="0"/>
              <a:t>Interaction Region</a:t>
            </a:r>
          </a:p>
          <a:p>
            <a:pPr lvl="0"/>
            <a:r>
              <a:rPr lang="en-US" dirty="0"/>
              <a:t>Detector solenoid overview</a:t>
            </a:r>
          </a:p>
          <a:p>
            <a:pPr lvl="0"/>
            <a:r>
              <a:rPr lang="en-US" dirty="0"/>
              <a:t>Detector Solenoid New Magnet Specifications</a:t>
            </a:r>
          </a:p>
          <a:p>
            <a:pPr lvl="0"/>
            <a:r>
              <a:rPr lang="en-US" dirty="0"/>
              <a:t>Magnet- Area of interest</a:t>
            </a:r>
          </a:p>
          <a:p>
            <a:pPr lvl="0"/>
            <a:r>
              <a:rPr lang="en-US" dirty="0"/>
              <a:t>3D Magnetic Preliminary Design Results</a:t>
            </a:r>
          </a:p>
          <a:p>
            <a:pPr lvl="0"/>
            <a:r>
              <a:rPr lang="en-US" dirty="0"/>
              <a:t>EIC Solenoid Conductor</a:t>
            </a:r>
          </a:p>
          <a:p>
            <a:pPr lvl="0"/>
            <a:r>
              <a:rPr lang="en-US" dirty="0"/>
              <a:t>Other Magnets in EIC</a:t>
            </a:r>
          </a:p>
          <a:p>
            <a:pPr lvl="0"/>
            <a:r>
              <a:rPr lang="en-US" dirty="0"/>
              <a:t>Other Superconducting Magnets</a:t>
            </a:r>
          </a:p>
          <a:p>
            <a:pPr lvl="0"/>
            <a:r>
              <a:rPr lang="en-US" dirty="0"/>
              <a:t>2</a:t>
            </a:r>
            <a:r>
              <a:rPr lang="en-US" baseline="30000" dirty="0"/>
              <a:t>nd</a:t>
            </a:r>
            <a:r>
              <a:rPr lang="en-US" dirty="0"/>
              <a:t> IR and 2</a:t>
            </a:r>
            <a:r>
              <a:rPr lang="en-US" baseline="30000" dirty="0"/>
              <a:t>nd</a:t>
            </a:r>
            <a:r>
              <a:rPr lang="en-US" dirty="0"/>
              <a:t> Detector Solenoid</a:t>
            </a:r>
          </a:p>
          <a:p>
            <a:pPr lvl="0"/>
            <a:r>
              <a:rPr lang="en-US" dirty="0"/>
              <a:t>Summary</a:t>
            </a:r>
          </a:p>
        </p:txBody>
      </p:sp>
    </p:spTree>
    <p:extLst>
      <p:ext uri="{BB962C8B-B14F-4D97-AF65-F5344CB8AC3E}">
        <p14:creationId xmlns:p14="http://schemas.microsoft.com/office/powerpoint/2010/main" val="25729543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42B28-866E-4CC9-88A3-017953BABD29}"/>
              </a:ext>
            </a:extLst>
          </p:cNvPr>
          <p:cNvSpPr>
            <a:spLocks noGrp="1"/>
          </p:cNvSpPr>
          <p:nvPr>
            <p:ph type="title"/>
          </p:nvPr>
        </p:nvSpPr>
        <p:spPr>
          <a:xfrm>
            <a:off x="628650" y="89082"/>
            <a:ext cx="7886700" cy="721802"/>
          </a:xfrm>
        </p:spPr>
        <p:txBody>
          <a:bodyPr/>
          <a:lstStyle/>
          <a:p>
            <a:r>
              <a:rPr lang="en-US" dirty="0"/>
              <a:t>Summary</a:t>
            </a:r>
          </a:p>
        </p:txBody>
      </p:sp>
      <p:sp>
        <p:nvSpPr>
          <p:cNvPr id="3" name="Content Placeholder 2">
            <a:extLst>
              <a:ext uri="{FF2B5EF4-FFF2-40B4-BE49-F238E27FC236}">
                <a16:creationId xmlns:a16="http://schemas.microsoft.com/office/drawing/2014/main" id="{95152F01-C5EA-4B20-AA53-236E045F802D}"/>
              </a:ext>
            </a:extLst>
          </p:cNvPr>
          <p:cNvSpPr>
            <a:spLocks noGrp="1"/>
          </p:cNvSpPr>
          <p:nvPr>
            <p:ph idx="1"/>
          </p:nvPr>
        </p:nvSpPr>
        <p:spPr>
          <a:xfrm>
            <a:off x="628650" y="923026"/>
            <a:ext cx="7886700" cy="5253937"/>
          </a:xfrm>
        </p:spPr>
        <p:txBody>
          <a:bodyPr>
            <a:normAutofit/>
          </a:bodyPr>
          <a:lstStyle/>
          <a:p>
            <a:pPr lvl="0"/>
            <a:r>
              <a:rPr lang="en-US" sz="2000" dirty="0"/>
              <a:t>EIC is a DoE (Department of Energy) funded project and most of the sub-systems are in advanced stage of design.</a:t>
            </a:r>
          </a:p>
          <a:p>
            <a:pPr lvl="0"/>
            <a:r>
              <a:rPr lang="en-US" sz="2000" dirty="0"/>
              <a:t>CD2/3A is scheduled in January 2024, long lead procurement can start after CD2/3A.</a:t>
            </a:r>
          </a:p>
          <a:p>
            <a:pPr lvl="0"/>
            <a:r>
              <a:rPr lang="en-US" sz="2000" dirty="0"/>
              <a:t>Detector solenoid for the first detector is in advance stage of design.</a:t>
            </a:r>
          </a:p>
          <a:p>
            <a:pPr lvl="0"/>
            <a:r>
              <a:rPr lang="en-US" sz="2000" dirty="0"/>
              <a:t>Design is expected to be complete by October 2023.</a:t>
            </a:r>
          </a:p>
          <a:p>
            <a:pPr lvl="0"/>
            <a:r>
              <a:rPr lang="en-US" sz="2000" dirty="0"/>
              <a:t>Copper stabilized Rutherford cable is required for this magnet</a:t>
            </a:r>
          </a:p>
          <a:p>
            <a:pPr lvl="0"/>
            <a:r>
              <a:rPr lang="en-US" sz="2000" dirty="0"/>
              <a:t>The 2</a:t>
            </a:r>
            <a:r>
              <a:rPr lang="en-US" sz="2000" baseline="30000" dirty="0"/>
              <a:t>nd</a:t>
            </a:r>
            <a:r>
              <a:rPr lang="en-US" sz="2000" dirty="0"/>
              <a:t> IR </a:t>
            </a:r>
            <a:r>
              <a:rPr lang="en-US" sz="2000" dirty="0" smtClean="0"/>
              <a:t>conceptual design </a:t>
            </a:r>
            <a:r>
              <a:rPr lang="en-US" sz="2000" dirty="0"/>
              <a:t>work is progressing well, 2</a:t>
            </a:r>
            <a:r>
              <a:rPr lang="en-US" sz="2000" baseline="30000" dirty="0"/>
              <a:t>nd</a:t>
            </a:r>
            <a:r>
              <a:rPr lang="en-US" sz="2000" dirty="0"/>
              <a:t> detector might need higher field solenoid, that will be need Aluminum stabilized Rutherford cable.</a:t>
            </a:r>
          </a:p>
          <a:p>
            <a:pPr lvl="0"/>
            <a:r>
              <a:rPr lang="en-US" sz="2000" dirty="0"/>
              <a:t>There are other superconducting and resistive magnets required for this project.</a:t>
            </a:r>
          </a:p>
        </p:txBody>
      </p:sp>
    </p:spTree>
    <p:extLst>
      <p:ext uri="{BB962C8B-B14F-4D97-AF65-F5344CB8AC3E}">
        <p14:creationId xmlns:p14="http://schemas.microsoft.com/office/powerpoint/2010/main" val="33566598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42B28-866E-4CC9-88A3-017953BABD29}"/>
              </a:ext>
            </a:extLst>
          </p:cNvPr>
          <p:cNvSpPr>
            <a:spLocks noGrp="1"/>
          </p:cNvSpPr>
          <p:nvPr>
            <p:ph type="title"/>
          </p:nvPr>
        </p:nvSpPr>
        <p:spPr>
          <a:xfrm>
            <a:off x="628650" y="89082"/>
            <a:ext cx="7886700" cy="721802"/>
          </a:xfrm>
        </p:spPr>
        <p:txBody>
          <a:bodyPr/>
          <a:lstStyle/>
          <a:p>
            <a:r>
              <a:rPr lang="en-US" dirty="0"/>
              <a:t>Acknowledgement</a:t>
            </a:r>
          </a:p>
        </p:txBody>
      </p:sp>
      <p:sp>
        <p:nvSpPr>
          <p:cNvPr id="3" name="Content Placeholder 2">
            <a:extLst>
              <a:ext uri="{FF2B5EF4-FFF2-40B4-BE49-F238E27FC236}">
                <a16:creationId xmlns:a16="http://schemas.microsoft.com/office/drawing/2014/main" id="{95152F01-C5EA-4B20-AA53-236E045F802D}"/>
              </a:ext>
            </a:extLst>
          </p:cNvPr>
          <p:cNvSpPr>
            <a:spLocks noGrp="1"/>
          </p:cNvSpPr>
          <p:nvPr>
            <p:ph idx="1"/>
          </p:nvPr>
        </p:nvSpPr>
        <p:spPr>
          <a:xfrm>
            <a:off x="628650" y="923026"/>
            <a:ext cx="7886700" cy="5253937"/>
          </a:xfrm>
        </p:spPr>
        <p:txBody>
          <a:bodyPr>
            <a:normAutofit/>
          </a:bodyPr>
          <a:lstStyle/>
          <a:p>
            <a:pPr marL="0" lvl="1" indent="0">
              <a:buNone/>
            </a:pPr>
            <a:r>
              <a:rPr lang="en-US" sz="2000" dirty="0"/>
              <a:t>I would like to thank my team members for all the work, EIC detector solenoid team is spread over 3 main institutes. All the team members are:</a:t>
            </a:r>
          </a:p>
          <a:p>
            <a:pPr lvl="1"/>
            <a:r>
              <a:rPr lang="en-US" sz="2000" dirty="0"/>
              <a:t>JLab: </a:t>
            </a:r>
          </a:p>
          <a:p>
            <a:pPr lvl="2"/>
            <a:r>
              <a:rPr lang="en-US" sz="1800" dirty="0"/>
              <a:t>Rolf Ent, Walter </a:t>
            </a:r>
            <a:r>
              <a:rPr lang="en-US" sz="1800" dirty="0" err="1"/>
              <a:t>Wittmer</a:t>
            </a:r>
            <a:r>
              <a:rPr lang="en-US" sz="1800" dirty="0"/>
              <a:t>, Mitch Laney, Giuseppina (Jessie) </a:t>
            </a:r>
            <a:r>
              <a:rPr lang="en-US" sz="1800" dirty="0" err="1"/>
              <a:t>Tenbusch</a:t>
            </a:r>
            <a:r>
              <a:rPr lang="en-US" sz="1800" dirty="0"/>
              <a:t>, Probir Ghoshal, Eric Sun, Sandesh Gopinath, Dan Young, and </a:t>
            </a:r>
            <a:r>
              <a:rPr lang="en-US" sz="1800" dirty="0" err="1"/>
              <a:t>Kaiyi</a:t>
            </a:r>
            <a:r>
              <a:rPr lang="en-US" sz="1800" dirty="0"/>
              <a:t> Hall</a:t>
            </a:r>
          </a:p>
          <a:p>
            <a:pPr lvl="1"/>
            <a:r>
              <a:rPr lang="en-US" sz="1800" dirty="0"/>
              <a:t>BNL: </a:t>
            </a:r>
          </a:p>
          <a:p>
            <a:pPr lvl="2"/>
            <a:r>
              <a:rPr lang="en-US" sz="1800" dirty="0"/>
              <a:t>Elke </a:t>
            </a:r>
            <a:r>
              <a:rPr lang="en-US" sz="1800" dirty="0" err="1"/>
              <a:t>Aschenauer</a:t>
            </a:r>
            <a:r>
              <a:rPr lang="en-US" sz="1800" dirty="0"/>
              <a:t>, Roberto Than, Holger Witte, Alexander Kiselev, Rahul Sharma and Roland </a:t>
            </a:r>
            <a:r>
              <a:rPr lang="en-US" sz="1800" dirty="0" err="1"/>
              <a:t>Wimmer</a:t>
            </a:r>
            <a:endParaRPr lang="en-US" sz="1800" dirty="0"/>
          </a:p>
          <a:p>
            <a:pPr lvl="1"/>
            <a:r>
              <a:rPr lang="en-US" sz="1800" dirty="0"/>
              <a:t>CEA, </a:t>
            </a:r>
            <a:r>
              <a:rPr lang="en-US" sz="1800" dirty="0" err="1"/>
              <a:t>Saclay</a:t>
            </a:r>
            <a:r>
              <a:rPr lang="en-US" sz="1800" dirty="0"/>
              <a:t>: </a:t>
            </a:r>
          </a:p>
          <a:p>
            <a:pPr lvl="2"/>
            <a:r>
              <a:rPr lang="en-US" sz="1800" dirty="0"/>
              <a:t>Lionel </a:t>
            </a:r>
            <a:r>
              <a:rPr lang="en-US" sz="1800" dirty="0" err="1"/>
              <a:t>Quettier</a:t>
            </a:r>
            <a:r>
              <a:rPr lang="en-US" sz="1800" dirty="0"/>
              <a:t>, Valerio </a:t>
            </a:r>
            <a:r>
              <a:rPr lang="en-US" sz="1800" dirty="0" err="1"/>
              <a:t>Calvelli</a:t>
            </a:r>
            <a:r>
              <a:rPr lang="en-US" sz="1800" dirty="0"/>
              <a:t>, Christophe </a:t>
            </a:r>
            <a:r>
              <a:rPr lang="en-US" sz="1800" dirty="0" err="1"/>
              <a:t>Berraud</a:t>
            </a:r>
            <a:r>
              <a:rPr lang="en-US" sz="1800" dirty="0"/>
              <a:t>, Francesco </a:t>
            </a:r>
            <a:r>
              <a:rPr lang="en-US" sz="1800" dirty="0" err="1"/>
              <a:t>Stacchi</a:t>
            </a:r>
            <a:r>
              <a:rPr lang="en-US" sz="1800" dirty="0"/>
              <a:t>, Francois-Paul </a:t>
            </a:r>
            <a:r>
              <a:rPr lang="en-US" sz="1800" dirty="0" err="1"/>
              <a:t>Juster</a:t>
            </a:r>
            <a:r>
              <a:rPr lang="en-US" sz="1800" dirty="0"/>
              <a:t>, Hugo </a:t>
            </a:r>
            <a:r>
              <a:rPr lang="en-US" sz="1800" dirty="0" err="1"/>
              <a:t>Reymond</a:t>
            </a:r>
            <a:r>
              <a:rPr lang="en-US" sz="1800" dirty="0"/>
              <a:t>, Michel </a:t>
            </a:r>
            <a:r>
              <a:rPr lang="en-US" sz="1800" dirty="0" err="1"/>
              <a:t>Segreti</a:t>
            </a:r>
            <a:r>
              <a:rPr lang="en-US" sz="1800" dirty="0"/>
              <a:t>, Jean-Pierre </a:t>
            </a:r>
            <a:r>
              <a:rPr lang="en-US" sz="1800" dirty="0" err="1"/>
              <a:t>Lotin</a:t>
            </a:r>
            <a:r>
              <a:rPr lang="en-US" sz="1800" dirty="0"/>
              <a:t>, and Damien Simon</a:t>
            </a:r>
          </a:p>
          <a:p>
            <a:pPr lvl="1"/>
            <a:endParaRPr lang="en-US" sz="2000" dirty="0"/>
          </a:p>
        </p:txBody>
      </p:sp>
      <p:sp>
        <p:nvSpPr>
          <p:cNvPr id="4" name="Slide Number Placeholder 3"/>
          <p:cNvSpPr>
            <a:spLocks noGrp="1"/>
          </p:cNvSpPr>
          <p:nvPr>
            <p:ph type="sldNum" sz="quarter" idx="12"/>
          </p:nvPr>
        </p:nvSpPr>
        <p:spPr/>
        <p:txBody>
          <a:bodyPr/>
          <a:lstStyle/>
          <a:p>
            <a:fld id="{893C5830-40F3-F04E-B2E3-10E6672BA8FF}" type="slidenum">
              <a:rPr lang="en-US" smtClean="0"/>
              <a:t>21</a:t>
            </a:fld>
            <a:endParaRPr lang="en-US" dirty="0"/>
          </a:p>
        </p:txBody>
      </p:sp>
    </p:spTree>
    <p:extLst>
      <p:ext uri="{BB962C8B-B14F-4D97-AF65-F5344CB8AC3E}">
        <p14:creationId xmlns:p14="http://schemas.microsoft.com/office/powerpoint/2010/main" val="83139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57C57-EF00-41C4-B75C-2206C78F8467}"/>
              </a:ext>
            </a:extLst>
          </p:cNvPr>
          <p:cNvSpPr>
            <a:spLocks noGrp="1"/>
          </p:cNvSpPr>
          <p:nvPr>
            <p:ph type="title"/>
          </p:nvPr>
        </p:nvSpPr>
        <p:spPr>
          <a:xfrm>
            <a:off x="167256" y="157820"/>
            <a:ext cx="7886700" cy="664302"/>
          </a:xfrm>
        </p:spPr>
        <p:txBody>
          <a:bodyPr>
            <a:normAutofit fontScale="90000"/>
          </a:bodyPr>
          <a:lstStyle/>
          <a:p>
            <a:r>
              <a:rPr lang="en-US" dirty="0"/>
              <a:t>JLab- An Introduction</a:t>
            </a:r>
          </a:p>
        </p:txBody>
      </p:sp>
      <p:sp>
        <p:nvSpPr>
          <p:cNvPr id="4" name="Content Placeholder 3">
            <a:extLst>
              <a:ext uri="{FF2B5EF4-FFF2-40B4-BE49-F238E27FC236}">
                <a16:creationId xmlns:a16="http://schemas.microsoft.com/office/drawing/2014/main" id="{22AE93B7-9802-4DFF-BF3E-4F96F28BC525}"/>
              </a:ext>
            </a:extLst>
          </p:cNvPr>
          <p:cNvSpPr>
            <a:spLocks noGrp="1"/>
          </p:cNvSpPr>
          <p:nvPr>
            <p:ph idx="1"/>
          </p:nvPr>
        </p:nvSpPr>
        <p:spPr>
          <a:xfrm>
            <a:off x="310552" y="957532"/>
            <a:ext cx="3916391" cy="4968815"/>
          </a:xfrm>
        </p:spPr>
        <p:txBody>
          <a:bodyPr>
            <a:normAutofit lnSpcReduction="10000"/>
          </a:bodyPr>
          <a:lstStyle/>
          <a:p>
            <a:pPr marL="342900" lvl="0" indent="-342900" eaLnBrk="0" fontAlgn="base" hangingPunct="0">
              <a:lnSpc>
                <a:spcPct val="100000"/>
              </a:lnSpc>
              <a:spcBef>
                <a:spcPct val="20000"/>
              </a:spcBef>
              <a:spcAft>
                <a:spcPct val="0"/>
              </a:spcAft>
              <a:buFontTx/>
              <a:buChar char="•"/>
              <a:defRPr/>
            </a:pPr>
            <a:r>
              <a:rPr lang="en-US" sz="1600" kern="0" dirty="0">
                <a:latin typeface="Arial" pitchFamily="34" charset="0"/>
                <a:cs typeface="Arial" pitchFamily="34" charset="0"/>
              </a:rPr>
              <a:t>JLab is one of the Department of Energy’s 17 National Laboratories, Created to build and operate the Continuous Electron Beam Accelerator Facility (CEBAF), world-unique facility for Basic Research in Nuclear Physics:</a:t>
            </a:r>
          </a:p>
          <a:p>
            <a:pPr marL="796925" lvl="1" indent="-339725" eaLnBrk="0" fontAlgn="base" hangingPunct="0">
              <a:lnSpc>
                <a:spcPct val="100000"/>
              </a:lnSpc>
              <a:spcBef>
                <a:spcPct val="20000"/>
              </a:spcBef>
              <a:spcAft>
                <a:spcPct val="0"/>
              </a:spcAft>
              <a:buFont typeface="Courier New" panose="02070309020205020404" pitchFamily="49" charset="0"/>
              <a:buChar char="o"/>
              <a:defRPr/>
            </a:pPr>
            <a:r>
              <a:rPr lang="en-US" sz="1400" kern="0" dirty="0">
                <a:latin typeface="Arial" pitchFamily="34" charset="0"/>
                <a:cs typeface="Arial" pitchFamily="34" charset="0"/>
              </a:rPr>
              <a:t>Mission is to gain a deeper understanding of the structure of matter </a:t>
            </a:r>
          </a:p>
          <a:p>
            <a:pPr marL="796925" lvl="1" indent="-339725" eaLnBrk="0" fontAlgn="base" hangingPunct="0">
              <a:lnSpc>
                <a:spcPct val="100000"/>
              </a:lnSpc>
              <a:spcBef>
                <a:spcPct val="20000"/>
              </a:spcBef>
              <a:spcAft>
                <a:spcPct val="0"/>
              </a:spcAft>
              <a:buFont typeface="Courier New" panose="02070309020205020404" pitchFamily="49" charset="0"/>
              <a:buChar char="o"/>
              <a:defRPr/>
            </a:pPr>
            <a:r>
              <a:rPr lang="en-US" sz="1400" kern="0" dirty="0">
                <a:latin typeface="Arial" pitchFamily="34" charset="0"/>
                <a:cs typeface="Arial" pitchFamily="34" charset="0"/>
              </a:rPr>
              <a:t>In operation since 1995</a:t>
            </a:r>
          </a:p>
          <a:p>
            <a:pPr marL="796925" lvl="1" indent="-339725" eaLnBrk="0" fontAlgn="base" hangingPunct="0">
              <a:lnSpc>
                <a:spcPct val="100000"/>
              </a:lnSpc>
              <a:spcBef>
                <a:spcPct val="20000"/>
              </a:spcBef>
              <a:spcAft>
                <a:spcPct val="0"/>
              </a:spcAft>
              <a:buFont typeface="Courier New" panose="02070309020205020404" pitchFamily="49" charset="0"/>
              <a:buChar char="o"/>
              <a:defRPr/>
            </a:pPr>
            <a:r>
              <a:rPr lang="en-US" sz="1400" kern="0" dirty="0">
                <a:latin typeface="Arial" pitchFamily="34" charset="0"/>
                <a:cs typeface="Arial" pitchFamily="34" charset="0"/>
              </a:rPr>
              <a:t>1,623 Active Visiting Scientist Participants</a:t>
            </a:r>
          </a:p>
          <a:p>
            <a:pPr marL="796925" lvl="1" indent="-339725" eaLnBrk="0" fontAlgn="base" hangingPunct="0">
              <a:lnSpc>
                <a:spcPct val="100000"/>
              </a:lnSpc>
              <a:spcBef>
                <a:spcPct val="20000"/>
              </a:spcBef>
              <a:spcAft>
                <a:spcPct val="0"/>
              </a:spcAft>
              <a:buFont typeface="Courier New" panose="02070309020205020404" pitchFamily="49" charset="0"/>
              <a:buChar char="o"/>
              <a:defRPr/>
            </a:pPr>
            <a:r>
              <a:rPr lang="en-US" sz="1400" kern="0" dirty="0">
                <a:latin typeface="Arial" pitchFamily="34" charset="0"/>
                <a:cs typeface="Arial" pitchFamily="34" charset="0"/>
              </a:rPr>
              <a:t>~200 Completed Experiments to-date</a:t>
            </a:r>
          </a:p>
          <a:p>
            <a:pPr marL="796925" lvl="1" indent="-339725" eaLnBrk="0" fontAlgn="base" hangingPunct="0">
              <a:lnSpc>
                <a:spcPct val="100000"/>
              </a:lnSpc>
              <a:spcBef>
                <a:spcPct val="20000"/>
              </a:spcBef>
              <a:spcAft>
                <a:spcPct val="0"/>
              </a:spcAft>
              <a:buFont typeface="Courier New" panose="02070309020205020404" pitchFamily="49" charset="0"/>
              <a:buChar char="o"/>
              <a:defRPr/>
            </a:pPr>
            <a:r>
              <a:rPr lang="en-US" sz="1400" kern="0" dirty="0">
                <a:latin typeface="Arial" pitchFamily="34" charset="0"/>
                <a:cs typeface="Arial" pitchFamily="34" charset="0"/>
              </a:rPr>
              <a:t>150 patents produced</a:t>
            </a:r>
          </a:p>
          <a:p>
            <a:pPr marL="796925" lvl="1" indent="-339725" eaLnBrk="0" fontAlgn="base" hangingPunct="0">
              <a:lnSpc>
                <a:spcPct val="100000"/>
              </a:lnSpc>
              <a:spcBef>
                <a:spcPct val="20000"/>
              </a:spcBef>
              <a:spcAft>
                <a:spcPct val="0"/>
              </a:spcAft>
              <a:buFont typeface="Courier New" panose="02070309020205020404" pitchFamily="49" charset="0"/>
              <a:buChar char="o"/>
              <a:defRPr/>
            </a:pPr>
            <a:r>
              <a:rPr lang="en-US" sz="1400" kern="0" dirty="0">
                <a:latin typeface="Arial" pitchFamily="34" charset="0"/>
                <a:cs typeface="Arial" pitchFamily="34" charset="0"/>
              </a:rPr>
              <a:t>Produces ~1/3 of US PhDs in Nuclear Physics</a:t>
            </a:r>
          </a:p>
          <a:p>
            <a:pPr marL="796925" lvl="1" indent="-339725" eaLnBrk="0" fontAlgn="base" hangingPunct="0">
              <a:lnSpc>
                <a:spcPct val="100000"/>
              </a:lnSpc>
              <a:spcBef>
                <a:spcPct val="20000"/>
              </a:spcBef>
              <a:spcAft>
                <a:spcPct val="0"/>
              </a:spcAft>
              <a:buFont typeface="Courier New" panose="02070309020205020404" pitchFamily="49" charset="0"/>
              <a:buChar char="o"/>
              <a:defRPr/>
            </a:pPr>
            <a:r>
              <a:rPr lang="en-US" sz="1400" kern="0" dirty="0">
                <a:latin typeface="Arial" pitchFamily="34" charset="0"/>
                <a:cs typeface="Arial" pitchFamily="34" charset="0"/>
              </a:rPr>
              <a:t>~800 Staff and ~1700 users</a:t>
            </a:r>
          </a:p>
          <a:p>
            <a:pPr marL="796925" lvl="1" indent="-339725" eaLnBrk="0" fontAlgn="base" hangingPunct="0">
              <a:lnSpc>
                <a:spcPct val="100000"/>
              </a:lnSpc>
              <a:spcBef>
                <a:spcPct val="20000"/>
              </a:spcBef>
              <a:spcAft>
                <a:spcPct val="0"/>
              </a:spcAft>
              <a:buFont typeface="Courier New" panose="02070309020205020404" pitchFamily="49" charset="0"/>
              <a:buChar char="o"/>
              <a:defRPr/>
            </a:pPr>
            <a:r>
              <a:rPr lang="en-US" sz="1400" kern="0" dirty="0">
                <a:latin typeface="Arial" pitchFamily="34" charset="0"/>
                <a:cs typeface="Arial" pitchFamily="34" charset="0"/>
              </a:rPr>
              <a:t>K-12 Science Education program serves as national model</a:t>
            </a:r>
          </a:p>
          <a:p>
            <a:pPr marL="796925" lvl="1" indent="-339725" eaLnBrk="0" fontAlgn="base" hangingPunct="0">
              <a:lnSpc>
                <a:spcPct val="100000"/>
              </a:lnSpc>
              <a:spcBef>
                <a:spcPct val="20000"/>
              </a:spcBef>
              <a:spcAft>
                <a:spcPct val="0"/>
              </a:spcAft>
              <a:buFont typeface="Courier New" panose="02070309020205020404" pitchFamily="49" charset="0"/>
              <a:buChar char="o"/>
              <a:defRPr/>
            </a:pPr>
            <a:r>
              <a:rPr lang="en-US" sz="1400" kern="0" dirty="0">
                <a:latin typeface="Arial" pitchFamily="34" charset="0"/>
                <a:cs typeface="Arial" pitchFamily="34" charset="0"/>
              </a:rPr>
              <a:t>Site is 169 Acres</a:t>
            </a:r>
          </a:p>
        </p:txBody>
      </p:sp>
      <p:pic>
        <p:nvPicPr>
          <p:cNvPr id="9" name="Picture 8">
            <a:extLst>
              <a:ext uri="{FF2B5EF4-FFF2-40B4-BE49-F238E27FC236}">
                <a16:creationId xmlns:a16="http://schemas.microsoft.com/office/drawing/2014/main" id="{B9C3BD6E-15B4-4D3A-84AC-2EBCC5E00F31}"/>
              </a:ext>
            </a:extLst>
          </p:cNvPr>
          <p:cNvPicPr>
            <a:picLocks noChangeAspect="1"/>
          </p:cNvPicPr>
          <p:nvPr/>
        </p:nvPicPr>
        <p:blipFill>
          <a:blip r:embed="rId2"/>
          <a:stretch>
            <a:fillRect/>
          </a:stretch>
        </p:blipFill>
        <p:spPr>
          <a:xfrm>
            <a:off x="4139846" y="1725284"/>
            <a:ext cx="4936022" cy="3350010"/>
          </a:xfrm>
          <a:prstGeom prst="rect">
            <a:avLst/>
          </a:prstGeom>
        </p:spPr>
      </p:pic>
    </p:spTree>
    <p:extLst>
      <p:ext uri="{BB962C8B-B14F-4D97-AF65-F5344CB8AC3E}">
        <p14:creationId xmlns:p14="http://schemas.microsoft.com/office/powerpoint/2010/main" val="2676522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57C57-EF00-41C4-B75C-2206C78F8467}"/>
              </a:ext>
            </a:extLst>
          </p:cNvPr>
          <p:cNvSpPr>
            <a:spLocks noGrp="1"/>
          </p:cNvSpPr>
          <p:nvPr>
            <p:ph type="title"/>
          </p:nvPr>
        </p:nvSpPr>
        <p:spPr>
          <a:xfrm>
            <a:off x="167256" y="157820"/>
            <a:ext cx="8433280" cy="1213780"/>
          </a:xfrm>
        </p:spPr>
        <p:txBody>
          <a:bodyPr>
            <a:normAutofit fontScale="90000"/>
          </a:bodyPr>
          <a:lstStyle/>
          <a:p>
            <a:r>
              <a:rPr lang="en-US" dirty="0"/>
              <a:t>JLab- Magnet group and Magnet expertise at Lab</a:t>
            </a:r>
          </a:p>
        </p:txBody>
      </p:sp>
      <p:sp>
        <p:nvSpPr>
          <p:cNvPr id="4" name="Content Placeholder 3">
            <a:extLst>
              <a:ext uri="{FF2B5EF4-FFF2-40B4-BE49-F238E27FC236}">
                <a16:creationId xmlns:a16="http://schemas.microsoft.com/office/drawing/2014/main" id="{22AE93B7-9802-4DFF-BF3E-4F96F28BC525}"/>
              </a:ext>
            </a:extLst>
          </p:cNvPr>
          <p:cNvSpPr>
            <a:spLocks noGrp="1"/>
          </p:cNvSpPr>
          <p:nvPr>
            <p:ph idx="1"/>
          </p:nvPr>
        </p:nvSpPr>
        <p:spPr>
          <a:xfrm>
            <a:off x="310552" y="1621766"/>
            <a:ext cx="8548776" cy="4779034"/>
          </a:xfrm>
        </p:spPr>
        <p:txBody>
          <a:bodyPr>
            <a:normAutofit/>
          </a:bodyPr>
          <a:lstStyle/>
          <a:p>
            <a:pPr marL="0" lvl="0" indent="0">
              <a:lnSpc>
                <a:spcPct val="100000"/>
              </a:lnSpc>
              <a:spcBef>
                <a:spcPts val="0"/>
              </a:spcBef>
              <a:buNone/>
              <a:defRPr/>
            </a:pPr>
            <a:r>
              <a:rPr lang="en-US" sz="2400" b="1" u="sng" dirty="0">
                <a:latin typeface="Calibri"/>
              </a:rPr>
              <a:t>Magnet Group</a:t>
            </a:r>
            <a:r>
              <a:rPr lang="en-US" sz="2400" u="sng" dirty="0">
                <a:latin typeface="Calibri"/>
              </a:rPr>
              <a:t>: </a:t>
            </a:r>
            <a:endParaRPr lang="en-US" sz="2400" dirty="0">
              <a:latin typeface="Calibri"/>
            </a:endParaRPr>
          </a:p>
          <a:p>
            <a:pPr marL="342900" lvl="0" indent="-342900">
              <a:lnSpc>
                <a:spcPct val="100000"/>
              </a:lnSpc>
              <a:spcBef>
                <a:spcPts val="600"/>
              </a:spcBef>
              <a:spcAft>
                <a:spcPts val="600"/>
              </a:spcAft>
              <a:buFont typeface="Wingdings" panose="05000000000000000000" pitchFamily="2" charset="2"/>
              <a:buChar char="§"/>
              <a:defRPr/>
            </a:pPr>
            <a:r>
              <a:rPr lang="en-US" sz="2400" dirty="0">
                <a:latin typeface="Calibri"/>
              </a:rPr>
              <a:t>2 Magnet Engineers </a:t>
            </a:r>
            <a:endParaRPr lang="en-US" sz="2000" i="1" dirty="0">
              <a:latin typeface="Calibri"/>
            </a:endParaRPr>
          </a:p>
          <a:p>
            <a:pPr marL="800100" lvl="1" indent="-342900">
              <a:lnSpc>
                <a:spcPct val="100000"/>
              </a:lnSpc>
              <a:spcBef>
                <a:spcPts val="600"/>
              </a:spcBef>
              <a:spcAft>
                <a:spcPts val="600"/>
              </a:spcAft>
              <a:buFont typeface="Wingdings" panose="05000000000000000000" pitchFamily="2" charset="2"/>
              <a:buChar char="§"/>
              <a:defRPr/>
            </a:pPr>
            <a:r>
              <a:rPr lang="en-US" sz="2000" dirty="0">
                <a:latin typeface="Calibri"/>
              </a:rPr>
              <a:t>~ 60 years cumulative experience from industry and lab:</a:t>
            </a:r>
          </a:p>
          <a:p>
            <a:pPr marL="457200" lvl="1" indent="0">
              <a:lnSpc>
                <a:spcPct val="100000"/>
              </a:lnSpc>
              <a:spcBef>
                <a:spcPts val="600"/>
              </a:spcBef>
              <a:spcAft>
                <a:spcPts val="600"/>
              </a:spcAft>
              <a:buNone/>
              <a:defRPr/>
            </a:pPr>
            <a:r>
              <a:rPr lang="en-US" sz="2000" i="1" dirty="0">
                <a:latin typeface="Calibri"/>
              </a:rPr>
              <a:t>      Oxford Instruments, Scientific Magnetics and General Electric</a:t>
            </a:r>
            <a:endParaRPr lang="en-US" i="1" dirty="0">
              <a:latin typeface="Calibri"/>
            </a:endParaRPr>
          </a:p>
          <a:p>
            <a:pPr marL="342900" lvl="0" indent="-342900">
              <a:lnSpc>
                <a:spcPct val="100000"/>
              </a:lnSpc>
              <a:spcBef>
                <a:spcPts val="600"/>
              </a:spcBef>
              <a:spcAft>
                <a:spcPts val="600"/>
              </a:spcAft>
              <a:buFont typeface="Wingdings" panose="05000000000000000000" pitchFamily="2" charset="2"/>
              <a:buChar char="§"/>
              <a:defRPr/>
            </a:pPr>
            <a:r>
              <a:rPr lang="en-US" sz="2400" dirty="0">
                <a:latin typeface="Calibri"/>
              </a:rPr>
              <a:t>3 mechanical engineers with significant SC magnet experience.</a:t>
            </a:r>
          </a:p>
          <a:p>
            <a:pPr marL="342900" lvl="0" indent="-342900">
              <a:lnSpc>
                <a:spcPct val="100000"/>
              </a:lnSpc>
              <a:spcBef>
                <a:spcPts val="600"/>
              </a:spcBef>
              <a:spcAft>
                <a:spcPts val="600"/>
              </a:spcAft>
              <a:buFont typeface="Wingdings" panose="05000000000000000000" pitchFamily="2" charset="2"/>
              <a:buChar char="§"/>
              <a:defRPr/>
            </a:pPr>
            <a:r>
              <a:rPr lang="en-US" sz="2400" dirty="0">
                <a:latin typeface="Calibri"/>
              </a:rPr>
              <a:t>3 Mechanical designers with significant magnet experience</a:t>
            </a:r>
          </a:p>
          <a:p>
            <a:pPr marL="0" lvl="0" indent="0">
              <a:lnSpc>
                <a:spcPct val="100000"/>
              </a:lnSpc>
              <a:spcBef>
                <a:spcPts val="600"/>
              </a:spcBef>
              <a:spcAft>
                <a:spcPts val="600"/>
              </a:spcAft>
              <a:buNone/>
              <a:defRPr/>
            </a:pPr>
            <a:r>
              <a:rPr lang="en-US" sz="2400" b="1" u="sng" dirty="0">
                <a:latin typeface="Calibri"/>
              </a:rPr>
              <a:t>Other Technical Staff</a:t>
            </a:r>
            <a:r>
              <a:rPr lang="en-US" sz="2400" u="sng" dirty="0">
                <a:latin typeface="Calibri"/>
              </a:rPr>
              <a:t>: </a:t>
            </a:r>
            <a:endParaRPr lang="en-US" sz="2400" dirty="0">
              <a:latin typeface="Calibri"/>
            </a:endParaRPr>
          </a:p>
          <a:p>
            <a:pPr marL="342900" lvl="0" indent="-342900">
              <a:lnSpc>
                <a:spcPct val="100000"/>
              </a:lnSpc>
              <a:spcBef>
                <a:spcPts val="0"/>
              </a:spcBef>
              <a:buFont typeface="Wingdings" panose="05000000000000000000" pitchFamily="2" charset="2"/>
              <a:buChar char="§"/>
              <a:defRPr/>
            </a:pPr>
            <a:r>
              <a:rPr lang="en-US" sz="2400" dirty="0">
                <a:latin typeface="Calibri"/>
              </a:rPr>
              <a:t>Numerous technicians and designers (electrical, mechanical, vacuum, cryogenics, etc)</a:t>
            </a:r>
          </a:p>
          <a:p>
            <a:pPr marL="342900" lvl="0" indent="-342900">
              <a:lnSpc>
                <a:spcPct val="100000"/>
              </a:lnSpc>
              <a:spcBef>
                <a:spcPts val="0"/>
              </a:spcBef>
              <a:buFont typeface="Wingdings" panose="05000000000000000000" pitchFamily="2" charset="2"/>
              <a:buChar char="§"/>
              <a:defRPr/>
            </a:pPr>
            <a:r>
              <a:rPr lang="en-US" sz="2400" dirty="0">
                <a:latin typeface="Calibri"/>
              </a:rPr>
              <a:t>A magnet measurement lab with various measuring capabilities</a:t>
            </a:r>
          </a:p>
          <a:p>
            <a:pPr marL="342900" lvl="0" indent="-342900">
              <a:lnSpc>
                <a:spcPct val="100000"/>
              </a:lnSpc>
              <a:spcBef>
                <a:spcPts val="0"/>
              </a:spcBef>
              <a:buFont typeface="Wingdings" panose="05000000000000000000" pitchFamily="2" charset="2"/>
              <a:buChar char="§"/>
              <a:defRPr/>
            </a:pPr>
            <a:endParaRPr lang="en-US" sz="2400" dirty="0">
              <a:solidFill>
                <a:prstClr val="white"/>
              </a:solidFill>
              <a:latin typeface="Calibri"/>
            </a:endParaRPr>
          </a:p>
        </p:txBody>
      </p:sp>
    </p:spTree>
    <p:extLst>
      <p:ext uri="{BB962C8B-B14F-4D97-AF65-F5344CB8AC3E}">
        <p14:creationId xmlns:p14="http://schemas.microsoft.com/office/powerpoint/2010/main" val="1382948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57C57-EF00-41C4-B75C-2206C78F8467}"/>
              </a:ext>
            </a:extLst>
          </p:cNvPr>
          <p:cNvSpPr>
            <a:spLocks noGrp="1"/>
          </p:cNvSpPr>
          <p:nvPr>
            <p:ph type="title"/>
          </p:nvPr>
        </p:nvSpPr>
        <p:spPr>
          <a:xfrm>
            <a:off x="167256" y="157820"/>
            <a:ext cx="8433280" cy="784289"/>
          </a:xfrm>
        </p:spPr>
        <p:txBody>
          <a:bodyPr>
            <a:normAutofit/>
          </a:bodyPr>
          <a:lstStyle/>
          <a:p>
            <a:r>
              <a:rPr lang="en-US" dirty="0"/>
              <a:t>Superconducting magnet at JLab</a:t>
            </a:r>
          </a:p>
        </p:txBody>
      </p:sp>
      <p:sp>
        <p:nvSpPr>
          <p:cNvPr id="4" name="Content Placeholder 3">
            <a:extLst>
              <a:ext uri="{FF2B5EF4-FFF2-40B4-BE49-F238E27FC236}">
                <a16:creationId xmlns:a16="http://schemas.microsoft.com/office/drawing/2014/main" id="{22AE93B7-9802-4DFF-BF3E-4F96F28BC525}"/>
              </a:ext>
            </a:extLst>
          </p:cNvPr>
          <p:cNvSpPr>
            <a:spLocks noGrp="1"/>
          </p:cNvSpPr>
          <p:nvPr>
            <p:ph idx="1"/>
          </p:nvPr>
        </p:nvSpPr>
        <p:spPr>
          <a:xfrm>
            <a:off x="310552" y="1199072"/>
            <a:ext cx="8548776" cy="5201728"/>
          </a:xfrm>
        </p:spPr>
        <p:txBody>
          <a:bodyPr>
            <a:normAutofit fontScale="92500" lnSpcReduction="20000"/>
          </a:bodyPr>
          <a:lstStyle/>
          <a:p>
            <a:pPr>
              <a:lnSpc>
                <a:spcPct val="100000"/>
              </a:lnSpc>
              <a:spcBef>
                <a:spcPts val="0"/>
              </a:spcBef>
              <a:defRPr/>
            </a:pPr>
            <a:r>
              <a:rPr lang="en-US" sz="1900" dirty="0">
                <a:latin typeface="Calibri"/>
              </a:rPr>
              <a:t>Hall A</a:t>
            </a:r>
          </a:p>
          <a:p>
            <a:pPr lvl="1">
              <a:lnSpc>
                <a:spcPct val="100000"/>
              </a:lnSpc>
              <a:spcBef>
                <a:spcPts val="0"/>
              </a:spcBef>
              <a:defRPr/>
            </a:pPr>
            <a:r>
              <a:rPr lang="en-US" sz="1900" dirty="0">
                <a:latin typeface="Calibri"/>
              </a:rPr>
              <a:t>There are two spectrometers, each with 3 superconducting magnets</a:t>
            </a:r>
          </a:p>
          <a:p>
            <a:pPr lvl="2">
              <a:lnSpc>
                <a:spcPct val="100000"/>
              </a:lnSpc>
              <a:spcBef>
                <a:spcPts val="0"/>
              </a:spcBef>
              <a:defRPr/>
            </a:pPr>
            <a:r>
              <a:rPr lang="en-US" sz="1900" dirty="0">
                <a:latin typeface="Calibri"/>
              </a:rPr>
              <a:t>Q1 (resistive) - Q2 (SC) - Dipole (SC) - Q3 (SC) </a:t>
            </a:r>
          </a:p>
          <a:p>
            <a:pPr lvl="3">
              <a:lnSpc>
                <a:spcPct val="100000"/>
              </a:lnSpc>
              <a:spcBef>
                <a:spcPts val="0"/>
              </a:spcBef>
              <a:defRPr/>
            </a:pPr>
            <a:r>
              <a:rPr lang="en-US" sz="1900" dirty="0">
                <a:latin typeface="Calibri"/>
              </a:rPr>
              <a:t>NbTi cable (30 strands of 1.64mm x 14.7 mm) wrapped in Kapton and glass for Q2 and Q3</a:t>
            </a:r>
          </a:p>
          <a:p>
            <a:pPr lvl="3">
              <a:lnSpc>
                <a:spcPct val="100000"/>
              </a:lnSpc>
              <a:spcBef>
                <a:spcPts val="0"/>
              </a:spcBef>
              <a:defRPr/>
            </a:pPr>
            <a:r>
              <a:rPr lang="en-US" sz="1900" dirty="0">
                <a:latin typeface="Calibri"/>
              </a:rPr>
              <a:t>NbTi cable (36 strands of flattened Rutherford cable, 2.5mm x 19mm) for Dipole, insulated stainless steel strip co-wound with conductor for mechanical stability</a:t>
            </a:r>
          </a:p>
          <a:p>
            <a:pPr>
              <a:lnSpc>
                <a:spcPct val="100000"/>
              </a:lnSpc>
              <a:spcBef>
                <a:spcPts val="0"/>
              </a:spcBef>
              <a:defRPr/>
            </a:pPr>
            <a:r>
              <a:rPr lang="en-US" sz="1900" dirty="0">
                <a:latin typeface="Calibri"/>
              </a:rPr>
              <a:t>Hall B</a:t>
            </a:r>
          </a:p>
          <a:p>
            <a:pPr lvl="1">
              <a:lnSpc>
                <a:spcPct val="100000"/>
              </a:lnSpc>
              <a:spcBef>
                <a:spcPts val="0"/>
              </a:spcBef>
              <a:defRPr/>
            </a:pPr>
            <a:r>
              <a:rPr lang="en-US" sz="1900" dirty="0">
                <a:latin typeface="Calibri"/>
              </a:rPr>
              <a:t>Hall B has one spectrometer and utilizes two large superconducting magnets, a 6-coil Torus and a 5-coil actively shielded </a:t>
            </a:r>
            <a:r>
              <a:rPr lang="en-US" sz="1900" dirty="0" smtClean="0">
                <a:latin typeface="Calibri"/>
              </a:rPr>
              <a:t>Solenoid (5T central field), </a:t>
            </a:r>
            <a:r>
              <a:rPr lang="en-US" sz="1900" dirty="0">
                <a:latin typeface="Calibri"/>
              </a:rPr>
              <a:t>SSC outer conductor soldered in Cu channel was used for these magnets</a:t>
            </a:r>
          </a:p>
          <a:p>
            <a:pPr>
              <a:lnSpc>
                <a:spcPct val="100000"/>
              </a:lnSpc>
              <a:spcBef>
                <a:spcPts val="0"/>
              </a:spcBef>
              <a:defRPr/>
            </a:pPr>
            <a:r>
              <a:rPr lang="en-US" sz="1900" dirty="0">
                <a:latin typeface="Calibri"/>
              </a:rPr>
              <a:t>Hall C</a:t>
            </a:r>
          </a:p>
          <a:p>
            <a:pPr lvl="1">
              <a:lnSpc>
                <a:spcPct val="100000"/>
              </a:lnSpc>
              <a:spcBef>
                <a:spcPts val="0"/>
              </a:spcBef>
              <a:defRPr/>
            </a:pPr>
            <a:r>
              <a:rPr lang="en-US" sz="1900" dirty="0">
                <a:latin typeface="Calibri"/>
              </a:rPr>
              <a:t>Hall C houses a High Momentum Spectrometer and a Super High Momentum Spectrometer (SHMS), SHMS utilizes 5 SC superconducting magnets; HB, 3 quadrupoles and </a:t>
            </a:r>
            <a:r>
              <a:rPr lang="en-US" sz="1900" dirty="0" smtClean="0">
                <a:latin typeface="Calibri"/>
              </a:rPr>
              <a:t>dipole (3.9 T), </a:t>
            </a:r>
            <a:r>
              <a:rPr lang="en-US" sz="1900" dirty="0">
                <a:latin typeface="Calibri"/>
              </a:rPr>
              <a:t>SSC outer conductor was used for all the magnets and it was soldered in Cu channel for 2 Quads and one </a:t>
            </a:r>
            <a:r>
              <a:rPr lang="en-US" sz="1900" dirty="0" smtClean="0">
                <a:latin typeface="Calibri"/>
              </a:rPr>
              <a:t>dipole.</a:t>
            </a:r>
            <a:endParaRPr lang="en-US" sz="1900" dirty="0">
              <a:latin typeface="Calibri"/>
            </a:endParaRPr>
          </a:p>
          <a:p>
            <a:pPr>
              <a:lnSpc>
                <a:spcPct val="100000"/>
              </a:lnSpc>
              <a:spcBef>
                <a:spcPts val="0"/>
              </a:spcBef>
              <a:defRPr/>
            </a:pPr>
            <a:r>
              <a:rPr lang="en-US" sz="1900" dirty="0">
                <a:latin typeface="Calibri"/>
              </a:rPr>
              <a:t>Hall D</a:t>
            </a:r>
          </a:p>
          <a:p>
            <a:pPr lvl="1">
              <a:lnSpc>
                <a:spcPct val="100000"/>
              </a:lnSpc>
              <a:spcBef>
                <a:spcPts val="0"/>
              </a:spcBef>
              <a:defRPr/>
            </a:pPr>
            <a:r>
              <a:rPr lang="en-US" sz="1900" dirty="0">
                <a:latin typeface="Calibri"/>
              </a:rPr>
              <a:t>One large superconducting magnet,  the magnet was built in 70s at SLAC, repurposed to used at JLab</a:t>
            </a:r>
          </a:p>
          <a:p>
            <a:pPr>
              <a:lnSpc>
                <a:spcPct val="100000"/>
              </a:lnSpc>
              <a:spcBef>
                <a:spcPts val="0"/>
              </a:spcBef>
              <a:defRPr/>
            </a:pPr>
            <a:r>
              <a:rPr lang="en-US" sz="1900" dirty="0">
                <a:latin typeface="Calibri"/>
              </a:rPr>
              <a:t>Others</a:t>
            </a:r>
          </a:p>
          <a:p>
            <a:pPr lvl="1">
              <a:lnSpc>
                <a:spcPct val="100000"/>
              </a:lnSpc>
              <a:spcBef>
                <a:spcPts val="0"/>
              </a:spcBef>
              <a:defRPr/>
            </a:pPr>
            <a:r>
              <a:rPr lang="en-US" sz="1900" dirty="0">
                <a:latin typeface="Calibri"/>
              </a:rPr>
              <a:t>CLEO magnet reuse for some other experiments at Hall A</a:t>
            </a:r>
          </a:p>
          <a:p>
            <a:pPr lvl="1">
              <a:lnSpc>
                <a:spcPct val="100000"/>
              </a:lnSpc>
              <a:spcBef>
                <a:spcPts val="0"/>
              </a:spcBef>
              <a:defRPr/>
            </a:pPr>
            <a:r>
              <a:rPr lang="en-US" sz="1900" dirty="0">
                <a:latin typeface="Calibri"/>
              </a:rPr>
              <a:t>There are some standard SC magnets bought from various vendors</a:t>
            </a:r>
          </a:p>
          <a:p>
            <a:pPr marL="342900" lvl="0" indent="-342900">
              <a:lnSpc>
                <a:spcPct val="100000"/>
              </a:lnSpc>
              <a:spcBef>
                <a:spcPts val="0"/>
              </a:spcBef>
              <a:buFont typeface="Wingdings" panose="05000000000000000000" pitchFamily="2" charset="2"/>
              <a:buChar char="§"/>
              <a:defRPr/>
            </a:pPr>
            <a:endParaRPr lang="en-US" sz="2400" dirty="0">
              <a:solidFill>
                <a:prstClr val="white"/>
              </a:solidFill>
              <a:latin typeface="Calibri"/>
            </a:endParaRPr>
          </a:p>
        </p:txBody>
      </p:sp>
    </p:spTree>
    <p:extLst>
      <p:ext uri="{BB962C8B-B14F-4D97-AF65-F5344CB8AC3E}">
        <p14:creationId xmlns:p14="http://schemas.microsoft.com/office/powerpoint/2010/main" val="1337206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57C57-EF00-41C4-B75C-2206C78F8467}"/>
              </a:ext>
            </a:extLst>
          </p:cNvPr>
          <p:cNvSpPr>
            <a:spLocks noGrp="1"/>
          </p:cNvSpPr>
          <p:nvPr>
            <p:ph type="title"/>
          </p:nvPr>
        </p:nvSpPr>
        <p:spPr>
          <a:xfrm>
            <a:off x="167256" y="157820"/>
            <a:ext cx="8433280" cy="784289"/>
          </a:xfrm>
        </p:spPr>
        <p:txBody>
          <a:bodyPr>
            <a:normAutofit/>
          </a:bodyPr>
          <a:lstStyle/>
          <a:p>
            <a:r>
              <a:rPr lang="en-US" dirty="0"/>
              <a:t>Superconducting magnet at JLab</a:t>
            </a:r>
          </a:p>
        </p:txBody>
      </p:sp>
      <p:pic>
        <p:nvPicPr>
          <p:cNvPr id="6" name="Picture 5"/>
          <p:cNvPicPr>
            <a:picLocks noChangeAspect="1"/>
          </p:cNvPicPr>
          <p:nvPr/>
        </p:nvPicPr>
        <p:blipFill>
          <a:blip r:embed="rId2"/>
          <a:stretch>
            <a:fillRect/>
          </a:stretch>
        </p:blipFill>
        <p:spPr>
          <a:xfrm>
            <a:off x="693729" y="966277"/>
            <a:ext cx="3915217" cy="3068400"/>
          </a:xfrm>
          <a:prstGeom prst="rect">
            <a:avLst/>
          </a:prstGeom>
        </p:spPr>
      </p:pic>
      <p:pic>
        <p:nvPicPr>
          <p:cNvPr id="8" name="Picture 7"/>
          <p:cNvPicPr>
            <a:picLocks noChangeAspect="1"/>
          </p:cNvPicPr>
          <p:nvPr/>
        </p:nvPicPr>
        <p:blipFill>
          <a:blip r:embed="rId3"/>
          <a:stretch>
            <a:fillRect/>
          </a:stretch>
        </p:blipFill>
        <p:spPr>
          <a:xfrm>
            <a:off x="5015345" y="983666"/>
            <a:ext cx="3900816" cy="2925811"/>
          </a:xfrm>
          <a:prstGeom prst="rect">
            <a:avLst/>
          </a:prstGeom>
        </p:spPr>
      </p:pic>
      <p:pic>
        <p:nvPicPr>
          <p:cNvPr id="9" name="Picture 8"/>
          <p:cNvPicPr>
            <a:picLocks noChangeAspect="1"/>
          </p:cNvPicPr>
          <p:nvPr/>
        </p:nvPicPr>
        <p:blipFill>
          <a:blip r:embed="rId4"/>
          <a:stretch>
            <a:fillRect/>
          </a:stretch>
        </p:blipFill>
        <p:spPr>
          <a:xfrm>
            <a:off x="2448421" y="3951034"/>
            <a:ext cx="3573688" cy="2698124"/>
          </a:xfrm>
          <a:prstGeom prst="rect">
            <a:avLst/>
          </a:prstGeom>
        </p:spPr>
      </p:pic>
    </p:spTree>
    <p:extLst>
      <p:ext uri="{BB962C8B-B14F-4D97-AF65-F5344CB8AC3E}">
        <p14:creationId xmlns:p14="http://schemas.microsoft.com/office/powerpoint/2010/main" val="2855503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1360C-97E4-47BB-9283-5522442D7F14}"/>
              </a:ext>
            </a:extLst>
          </p:cNvPr>
          <p:cNvSpPr>
            <a:spLocks noGrp="1"/>
          </p:cNvSpPr>
          <p:nvPr>
            <p:ph type="title"/>
          </p:nvPr>
        </p:nvSpPr>
        <p:spPr>
          <a:xfrm>
            <a:off x="361231" y="153033"/>
            <a:ext cx="7886700" cy="606862"/>
          </a:xfrm>
        </p:spPr>
        <p:txBody>
          <a:bodyPr>
            <a:normAutofit fontScale="90000"/>
          </a:bodyPr>
          <a:lstStyle/>
          <a:p>
            <a:r>
              <a:rPr lang="en-US" dirty="0"/>
              <a:t>Electron Ion Collider (EIC)</a:t>
            </a:r>
          </a:p>
        </p:txBody>
      </p:sp>
      <p:pic>
        <p:nvPicPr>
          <p:cNvPr id="5" name="Picture 4">
            <a:extLst>
              <a:ext uri="{FF2B5EF4-FFF2-40B4-BE49-F238E27FC236}">
                <a16:creationId xmlns:a16="http://schemas.microsoft.com/office/drawing/2014/main" id="{DCDC7AEC-7A02-4F6A-917D-7172EC847077}"/>
              </a:ext>
            </a:extLst>
          </p:cNvPr>
          <p:cNvPicPr>
            <a:picLocks noChangeAspect="1"/>
          </p:cNvPicPr>
          <p:nvPr/>
        </p:nvPicPr>
        <p:blipFill>
          <a:blip r:embed="rId2"/>
          <a:stretch>
            <a:fillRect/>
          </a:stretch>
        </p:blipFill>
        <p:spPr>
          <a:xfrm>
            <a:off x="162822" y="790833"/>
            <a:ext cx="5616875" cy="5640164"/>
          </a:xfrm>
          <a:prstGeom prst="rect">
            <a:avLst/>
          </a:prstGeom>
        </p:spPr>
      </p:pic>
      <p:sp>
        <p:nvSpPr>
          <p:cNvPr id="7" name="TextBox 6">
            <a:extLst>
              <a:ext uri="{FF2B5EF4-FFF2-40B4-BE49-F238E27FC236}">
                <a16:creationId xmlns:a16="http://schemas.microsoft.com/office/drawing/2014/main" id="{3B3EF82F-7BB4-421D-B261-DCE72ACC976C}"/>
              </a:ext>
            </a:extLst>
          </p:cNvPr>
          <p:cNvSpPr txBox="1"/>
          <p:nvPr/>
        </p:nvSpPr>
        <p:spPr>
          <a:xfrm>
            <a:off x="5940284" y="825696"/>
            <a:ext cx="2847258" cy="1169551"/>
          </a:xfrm>
          <a:prstGeom prst="rect">
            <a:avLst/>
          </a:prstGeom>
          <a:noFill/>
          <a:ln w="12700">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solidFill>
                  <a:srgbClr val="002060"/>
                </a:solidFill>
                <a:latin typeface="Arial"/>
                <a:cs typeface="Arial"/>
              </a:rPr>
              <a:t>The </a:t>
            </a:r>
            <a:r>
              <a:rPr lang="en-US" sz="1400" b="1" dirty="0" smtClean="0">
                <a:solidFill>
                  <a:srgbClr val="002060"/>
                </a:solidFill>
                <a:latin typeface="Arial"/>
                <a:cs typeface="Arial"/>
              </a:rPr>
              <a:t>EIC</a:t>
            </a:r>
            <a:r>
              <a:rPr lang="en-US" sz="1400" b="1" dirty="0" smtClean="0">
                <a:solidFill>
                  <a:srgbClr val="002060"/>
                </a:solidFill>
                <a:latin typeface="Arial"/>
                <a:cs typeface="Arial"/>
              </a:rPr>
              <a:t> </a:t>
            </a:r>
            <a:r>
              <a:rPr lang="en-US" sz="1400" b="1" dirty="0">
                <a:solidFill>
                  <a:srgbClr val="002060"/>
                </a:solidFill>
                <a:latin typeface="Arial"/>
                <a:cs typeface="Arial"/>
              </a:rPr>
              <a:t>will be a discovery machine for unlocking the secrets of the "glue" that binds the building blocks of visible matter in the universe. </a:t>
            </a:r>
            <a:endParaRPr lang="en-US" sz="1400" dirty="0">
              <a:cs typeface="Times"/>
            </a:endParaRPr>
          </a:p>
        </p:txBody>
      </p:sp>
      <p:sp>
        <p:nvSpPr>
          <p:cNvPr id="8" name="TextBox 7">
            <a:extLst>
              <a:ext uri="{FF2B5EF4-FFF2-40B4-BE49-F238E27FC236}">
                <a16:creationId xmlns:a16="http://schemas.microsoft.com/office/drawing/2014/main" id="{C7E6447B-2685-49DD-8DC0-BCB10E43FB93}"/>
              </a:ext>
            </a:extLst>
          </p:cNvPr>
          <p:cNvSpPr txBox="1"/>
          <p:nvPr/>
        </p:nvSpPr>
        <p:spPr>
          <a:xfrm>
            <a:off x="5940284" y="2179754"/>
            <a:ext cx="2847258" cy="2862322"/>
          </a:xfrm>
          <a:prstGeom prst="rect">
            <a:avLst/>
          </a:prstGeom>
          <a:noFill/>
          <a:ln w="19050">
            <a:solidFill>
              <a:schemeClr val="accent1"/>
            </a:solidFill>
          </a:ln>
        </p:spPr>
        <p:txBody>
          <a:bodyPr wrap="square" rtlCol="0">
            <a:spAutoFit/>
          </a:bodyPr>
          <a:lstStyle/>
          <a:p>
            <a:r>
              <a:rPr lang="en-US" dirty="0"/>
              <a:t>The </a:t>
            </a:r>
            <a:r>
              <a:rPr lang="en-US" dirty="0" smtClean="0"/>
              <a:t>EIC </a:t>
            </a:r>
            <a:r>
              <a:rPr lang="en-US" dirty="0"/>
              <a:t>at Brookhaven Lab will reuse key infrastructure RHIC and build on discoveries at RHIC and CEBAF at Jefferson Lab. But the EIC will have new features that greatly expand the ability to explore the building blocks of visible matter.</a:t>
            </a:r>
          </a:p>
        </p:txBody>
      </p:sp>
      <p:sp>
        <p:nvSpPr>
          <p:cNvPr id="3" name="TextBox 2"/>
          <p:cNvSpPr txBox="1"/>
          <p:nvPr/>
        </p:nvSpPr>
        <p:spPr>
          <a:xfrm>
            <a:off x="5940284" y="5195379"/>
            <a:ext cx="2728487" cy="1200329"/>
          </a:xfrm>
          <a:prstGeom prst="rect">
            <a:avLst/>
          </a:prstGeom>
          <a:noFill/>
          <a:ln w="19050">
            <a:solidFill>
              <a:schemeClr val="accent1"/>
            </a:solidFill>
          </a:ln>
        </p:spPr>
        <p:txBody>
          <a:bodyPr wrap="square" rtlCol="0">
            <a:spAutoFit/>
          </a:bodyPr>
          <a:lstStyle/>
          <a:p>
            <a:r>
              <a:rPr lang="en-US" dirty="0" smtClean="0"/>
              <a:t>The EIC will be at Brookhaven Lab and JLab is a major partner in this project.</a:t>
            </a:r>
            <a:endParaRPr lang="en-US" dirty="0"/>
          </a:p>
        </p:txBody>
      </p:sp>
    </p:spTree>
    <p:extLst>
      <p:ext uri="{BB962C8B-B14F-4D97-AF65-F5344CB8AC3E}">
        <p14:creationId xmlns:p14="http://schemas.microsoft.com/office/powerpoint/2010/main" val="42814134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Timeline&#10;&#10;Description automatically generated">
            <a:extLst>
              <a:ext uri="{FF2B5EF4-FFF2-40B4-BE49-F238E27FC236}">
                <a16:creationId xmlns:a16="http://schemas.microsoft.com/office/drawing/2014/main" id="{F9FAE679-36FF-AD4C-B932-9DAAC1D6F51F}"/>
              </a:ext>
            </a:extLst>
          </p:cNvPr>
          <p:cNvPicPr>
            <a:picLocks noChangeAspect="1"/>
          </p:cNvPicPr>
          <p:nvPr/>
        </p:nvPicPr>
        <p:blipFill>
          <a:blip r:embed="rId3"/>
          <a:stretch>
            <a:fillRect/>
          </a:stretch>
        </p:blipFill>
        <p:spPr>
          <a:xfrm>
            <a:off x="443360" y="701834"/>
            <a:ext cx="8257280" cy="6045302"/>
          </a:xfrm>
          <a:prstGeom prst="rect">
            <a:avLst/>
          </a:prstGeom>
        </p:spPr>
      </p:pic>
      <p:sp>
        <p:nvSpPr>
          <p:cNvPr id="2" name="Title 1"/>
          <p:cNvSpPr>
            <a:spLocks noGrp="1"/>
          </p:cNvSpPr>
          <p:nvPr>
            <p:ph type="title"/>
          </p:nvPr>
        </p:nvSpPr>
        <p:spPr>
          <a:xfrm>
            <a:off x="248002" y="18662"/>
            <a:ext cx="8257281" cy="683172"/>
          </a:xfrm>
        </p:spPr>
        <p:txBody>
          <a:bodyPr>
            <a:normAutofit/>
          </a:bodyPr>
          <a:lstStyle/>
          <a:p>
            <a:r>
              <a:rPr lang="en-US" sz="3600" dirty="0" smtClean="0"/>
              <a:t>EIC High </a:t>
            </a:r>
            <a:r>
              <a:rPr lang="en-US" sz="3600" dirty="0"/>
              <a:t>Level </a:t>
            </a:r>
            <a:r>
              <a:rPr lang="en-US" sz="3600" dirty="0" smtClean="0"/>
              <a:t>Schedule</a:t>
            </a:r>
            <a:endParaRPr lang="en-US" sz="3600" dirty="0"/>
          </a:p>
        </p:txBody>
      </p:sp>
      <p:sp>
        <p:nvSpPr>
          <p:cNvPr id="4" name="Slide Number Placeholder 3">
            <a:extLst>
              <a:ext uri="{FF2B5EF4-FFF2-40B4-BE49-F238E27FC236}">
                <a16:creationId xmlns:a16="http://schemas.microsoft.com/office/drawing/2014/main" id="{EDFCEB32-5665-4078-9BAC-7F0C2CFC30A3}"/>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93C5830-40F3-F04E-B2E3-10E6672BA8FF}" type="slidenum">
              <a:rPr kumimoji="0" lang="en-US" sz="1200" b="0" i="0" u="none" strike="noStrike" kern="1200" cap="none" spc="0" normalizeH="0" baseline="0" noProof="0" smtClean="0">
                <a:ln>
                  <a:noFill/>
                </a:ln>
                <a:solidFill>
                  <a:prstClr val="white"/>
                </a:solidFill>
                <a:effectLst/>
                <a:uLnTx/>
                <a:uFillTx/>
                <a:latin typeface="Arial" charset="0"/>
                <a:cs typeface="Arial" charset="0"/>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white"/>
              </a:solidFill>
              <a:effectLst/>
              <a:uLnTx/>
              <a:uFillTx/>
              <a:latin typeface="Arial" charset="0"/>
              <a:cs typeface="Arial" charset="0"/>
            </a:endParaRPr>
          </a:p>
        </p:txBody>
      </p:sp>
      <p:sp>
        <p:nvSpPr>
          <p:cNvPr id="6" name="TextBox 5">
            <a:extLst>
              <a:ext uri="{FF2B5EF4-FFF2-40B4-BE49-F238E27FC236}">
                <a16:creationId xmlns:a16="http://schemas.microsoft.com/office/drawing/2014/main" id="{C440C38C-03DA-6147-A040-0706FB07E49F}"/>
              </a:ext>
            </a:extLst>
          </p:cNvPr>
          <p:cNvSpPr txBox="1"/>
          <p:nvPr/>
        </p:nvSpPr>
        <p:spPr>
          <a:xfrm>
            <a:off x="827223" y="5221791"/>
            <a:ext cx="58702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Calibri" panose="020F0502020204030204"/>
                <a:ea typeface="+mn-ea"/>
                <a:cs typeface="+mn-cs"/>
              </a:rPr>
              <a:t>Notional Schedule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Calibri" panose="020F0502020204030204"/>
                <a:ea typeface="+mn-ea"/>
                <a:cs typeface="+mn-cs"/>
              </a:rPr>
              <a:t>2</a:t>
            </a:r>
            <a:r>
              <a:rPr kumimoji="0" lang="en-US" sz="800" b="0" i="0" u="none" strike="noStrike" kern="1200" cap="none" spc="0" normalizeH="0" baseline="30000" noProof="0" dirty="0">
                <a:ln>
                  <a:noFill/>
                </a:ln>
                <a:solidFill>
                  <a:prstClr val="white"/>
                </a:solidFill>
                <a:effectLst/>
                <a:uLnTx/>
                <a:uFillTx/>
                <a:latin typeface="Calibri" panose="020F0502020204030204"/>
                <a:ea typeface="+mn-ea"/>
                <a:cs typeface="+mn-cs"/>
              </a:rPr>
              <a:t>nd</a:t>
            </a:r>
            <a:r>
              <a:rPr kumimoji="0" lang="en-US" sz="800" b="0" i="0" u="none" strike="noStrike" kern="1200" cap="none" spc="0" normalizeH="0" baseline="0" noProof="0" dirty="0">
                <a:ln>
                  <a:noFill/>
                </a:ln>
                <a:solidFill>
                  <a:prstClr val="white"/>
                </a:solidFill>
                <a:effectLst/>
                <a:uLnTx/>
                <a:uFillTx/>
                <a:latin typeface="Calibri" panose="020F0502020204030204"/>
                <a:ea typeface="+mn-ea"/>
                <a:cs typeface="+mn-cs"/>
              </a:rPr>
              <a:t> IR and</a:t>
            </a:r>
          </a:p>
        </p:txBody>
      </p:sp>
      <p:sp>
        <p:nvSpPr>
          <p:cNvPr id="8" name="TextBox 7">
            <a:extLst>
              <a:ext uri="{FF2B5EF4-FFF2-40B4-BE49-F238E27FC236}">
                <a16:creationId xmlns:a16="http://schemas.microsoft.com/office/drawing/2014/main" id="{AC1317E2-D10A-5149-A054-6C17580A29C1}"/>
              </a:ext>
            </a:extLst>
          </p:cNvPr>
          <p:cNvSpPr txBox="1"/>
          <p:nvPr/>
        </p:nvSpPr>
        <p:spPr>
          <a:xfrm>
            <a:off x="1416114" y="5543583"/>
            <a:ext cx="587020" cy="2154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white"/>
                </a:solidFill>
                <a:effectLst/>
                <a:uLnTx/>
                <a:uFillTx/>
                <a:latin typeface="Calibri" panose="020F0502020204030204"/>
                <a:ea typeface="+mn-ea"/>
                <a:cs typeface="+mn-cs"/>
              </a:rPr>
              <a:t> Schedule</a:t>
            </a:r>
          </a:p>
        </p:txBody>
      </p:sp>
      <p:sp>
        <p:nvSpPr>
          <p:cNvPr id="9" name="TextBox 8">
            <a:extLst>
              <a:ext uri="{FF2B5EF4-FFF2-40B4-BE49-F238E27FC236}">
                <a16:creationId xmlns:a16="http://schemas.microsoft.com/office/drawing/2014/main" id="{C5A49CF8-A087-FD42-97E3-B13C86368C31}"/>
              </a:ext>
            </a:extLst>
          </p:cNvPr>
          <p:cNvSpPr txBox="1"/>
          <p:nvPr/>
        </p:nvSpPr>
        <p:spPr>
          <a:xfrm>
            <a:off x="2810228" y="5435861"/>
            <a:ext cx="660760" cy="461665"/>
          </a:xfrm>
          <a:prstGeom prst="rect">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2700000" scaled="1"/>
            <a:tileRect/>
          </a:gra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800" b="0" i="1" u="none" strike="noStrike" kern="1200" cap="none" spc="0" normalizeH="0" baseline="0" noProof="0" dirty="0">
                <a:ln>
                  <a:noFill/>
                </a:ln>
                <a:solidFill>
                  <a:prstClr val="black"/>
                </a:solidFill>
                <a:effectLst/>
                <a:uLnTx/>
                <a:uFillTx/>
                <a:latin typeface="Calibri" panose="020F0502020204030204"/>
                <a:ea typeface="+mn-ea"/>
                <a:cs typeface="+mn-cs"/>
              </a:rPr>
              <a:t>Generic Detector R&amp;D</a:t>
            </a:r>
          </a:p>
        </p:txBody>
      </p:sp>
      <p:sp>
        <p:nvSpPr>
          <p:cNvPr id="5" name="TextBox 4">
            <a:extLst>
              <a:ext uri="{FF2B5EF4-FFF2-40B4-BE49-F238E27FC236}">
                <a16:creationId xmlns:a16="http://schemas.microsoft.com/office/drawing/2014/main" id="{67843725-D402-A648-9726-277564C6EB35}"/>
              </a:ext>
            </a:extLst>
          </p:cNvPr>
          <p:cNvSpPr txBox="1"/>
          <p:nvPr/>
        </p:nvSpPr>
        <p:spPr>
          <a:xfrm>
            <a:off x="4174028" y="3872014"/>
            <a:ext cx="4354077" cy="523220"/>
          </a:xfrm>
          <a:prstGeom prst="rect">
            <a:avLst/>
          </a:prstGeom>
          <a:noFill/>
        </p:spPr>
        <p:txBody>
          <a:bodyPr wrap="none" rtlCol="0">
            <a:spAutoFit/>
          </a:bodyPr>
          <a:lstStyle/>
          <a:p>
            <a:r>
              <a:rPr lang="en-US" sz="1400" dirty="0">
                <a:solidFill>
                  <a:srgbClr val="0000FF"/>
                </a:solidFill>
                <a:latin typeface="Arial" panose="020B0604020202020204" pitchFamily="34" charset="0"/>
                <a:cs typeface="Arial" panose="020B0604020202020204" pitchFamily="34" charset="0"/>
              </a:rPr>
              <a:t>The thinner bars indicate that R&amp;D and design </a:t>
            </a:r>
          </a:p>
          <a:p>
            <a:r>
              <a:rPr lang="en-US" sz="1400" dirty="0">
                <a:solidFill>
                  <a:srgbClr val="0000FF"/>
                </a:solidFill>
                <a:latin typeface="Arial" panose="020B0604020202020204" pitchFamily="34" charset="0"/>
                <a:cs typeface="Arial" panose="020B0604020202020204" pitchFamily="34" charset="0"/>
              </a:rPr>
              <a:t>can continue at a small level beyond CD-2 and CD-3</a:t>
            </a:r>
          </a:p>
        </p:txBody>
      </p:sp>
      <p:sp>
        <p:nvSpPr>
          <p:cNvPr id="7" name="TextBox 6">
            <a:extLst>
              <a:ext uri="{FF2B5EF4-FFF2-40B4-BE49-F238E27FC236}">
                <a16:creationId xmlns:a16="http://schemas.microsoft.com/office/drawing/2014/main" id="{764638F9-54E2-094D-99B8-4187E6A4D363}"/>
              </a:ext>
            </a:extLst>
          </p:cNvPr>
          <p:cNvSpPr txBox="1"/>
          <p:nvPr/>
        </p:nvSpPr>
        <p:spPr>
          <a:xfrm>
            <a:off x="1416114" y="4603411"/>
            <a:ext cx="1822871" cy="523220"/>
          </a:xfrm>
          <a:prstGeom prst="rect">
            <a:avLst/>
          </a:prstGeom>
          <a:noFill/>
        </p:spPr>
        <p:txBody>
          <a:bodyPr wrap="none" rtlCol="0">
            <a:spAutoFit/>
          </a:bodyPr>
          <a:lstStyle/>
          <a:p>
            <a:r>
              <a:rPr lang="en-US" sz="1400" dirty="0">
                <a:solidFill>
                  <a:srgbClr val="0000FF"/>
                </a:solidFill>
                <a:latin typeface="Arial" panose="020B0604020202020204" pitchFamily="34" charset="0"/>
                <a:cs typeface="Arial" panose="020B0604020202020204" pitchFamily="34" charset="0"/>
              </a:rPr>
              <a:t>for LLP construction </a:t>
            </a:r>
          </a:p>
          <a:p>
            <a:r>
              <a:rPr lang="en-US" sz="1400" dirty="0">
                <a:solidFill>
                  <a:srgbClr val="0000FF"/>
                </a:solidFill>
                <a:latin typeface="Arial" panose="020B0604020202020204" pitchFamily="34" charset="0"/>
                <a:cs typeface="Arial" panose="020B0604020202020204" pitchFamily="34" charset="0"/>
              </a:rPr>
              <a:t>starts at CD-2/3A</a:t>
            </a:r>
          </a:p>
        </p:txBody>
      </p:sp>
      <p:cxnSp>
        <p:nvCxnSpPr>
          <p:cNvPr id="13" name="Straight Connector 12">
            <a:extLst>
              <a:ext uri="{FF2B5EF4-FFF2-40B4-BE49-F238E27FC236}">
                <a16:creationId xmlns:a16="http://schemas.microsoft.com/office/drawing/2014/main" id="{97804E24-C413-DF43-8097-15AB31986FEE}"/>
              </a:ext>
            </a:extLst>
          </p:cNvPr>
          <p:cNvCxnSpPr/>
          <p:nvPr/>
        </p:nvCxnSpPr>
        <p:spPr>
          <a:xfrm>
            <a:off x="2873827" y="1119673"/>
            <a:ext cx="0" cy="5103845"/>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67843725-D402-A648-9726-277564C6EB35}"/>
              </a:ext>
            </a:extLst>
          </p:cNvPr>
          <p:cNvSpPr txBox="1"/>
          <p:nvPr/>
        </p:nvSpPr>
        <p:spPr>
          <a:xfrm>
            <a:off x="4333412" y="1175391"/>
            <a:ext cx="1747594" cy="307777"/>
          </a:xfrm>
          <a:prstGeom prst="rect">
            <a:avLst/>
          </a:prstGeom>
          <a:solidFill>
            <a:srgbClr val="FFFF00"/>
          </a:solidFill>
        </p:spPr>
        <p:txBody>
          <a:bodyPr wrap="none" rtlCol="0">
            <a:spAutoFit/>
          </a:bodyPr>
          <a:lstStyle/>
          <a:p>
            <a:r>
              <a:rPr lang="en-US" sz="1400" dirty="0">
                <a:solidFill>
                  <a:srgbClr val="0000FF"/>
                </a:solidFill>
                <a:latin typeface="Arial" panose="020B0604020202020204" pitchFamily="34" charset="0"/>
                <a:cs typeface="Arial" panose="020B0604020202020204" pitchFamily="34" charset="0"/>
              </a:rPr>
              <a:t>Construction Phase</a:t>
            </a:r>
          </a:p>
        </p:txBody>
      </p:sp>
    </p:spTree>
    <p:extLst>
      <p:ext uri="{BB962C8B-B14F-4D97-AF65-F5344CB8AC3E}">
        <p14:creationId xmlns:p14="http://schemas.microsoft.com/office/powerpoint/2010/main" val="966729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27D1FD-E817-4437-B00C-F4C1DA429865}"/>
              </a:ext>
            </a:extLst>
          </p:cNvPr>
          <p:cNvSpPr>
            <a:spLocks noGrp="1"/>
          </p:cNvSpPr>
          <p:nvPr>
            <p:ph type="title"/>
          </p:nvPr>
        </p:nvSpPr>
        <p:spPr>
          <a:xfrm>
            <a:off x="628650" y="140923"/>
            <a:ext cx="7886700" cy="893223"/>
          </a:xfrm>
        </p:spPr>
        <p:txBody>
          <a:bodyPr/>
          <a:lstStyle/>
          <a:p>
            <a:r>
              <a:rPr lang="en-US" dirty="0"/>
              <a:t>EIC- High Level View</a:t>
            </a:r>
          </a:p>
        </p:txBody>
      </p:sp>
      <p:sp>
        <p:nvSpPr>
          <p:cNvPr id="4" name="Slide Number Placeholder 3">
            <a:extLst>
              <a:ext uri="{FF2B5EF4-FFF2-40B4-BE49-F238E27FC236}">
                <a16:creationId xmlns:a16="http://schemas.microsoft.com/office/drawing/2014/main" id="{90CFA533-5335-4038-99A9-F257F5C35B4C}"/>
              </a:ext>
            </a:extLst>
          </p:cNvPr>
          <p:cNvSpPr>
            <a:spLocks noGrp="1"/>
          </p:cNvSpPr>
          <p:nvPr>
            <p:ph type="sldNum" sz="quarter" idx="12"/>
          </p:nvPr>
        </p:nvSpPr>
        <p:spPr/>
        <p:txBody>
          <a:bodyPr/>
          <a:lstStyle/>
          <a:p>
            <a:fld id="{893C5830-40F3-F04E-B2E3-10E6672BA8FF}" type="slidenum">
              <a:rPr lang="en-US" smtClean="0"/>
              <a:pPr/>
              <a:t>9</a:t>
            </a:fld>
            <a:endParaRPr lang="en-US" dirty="0"/>
          </a:p>
        </p:txBody>
      </p:sp>
      <p:pic>
        <p:nvPicPr>
          <p:cNvPr id="3" name="Picture 2">
            <a:extLst>
              <a:ext uri="{FF2B5EF4-FFF2-40B4-BE49-F238E27FC236}">
                <a16:creationId xmlns:a16="http://schemas.microsoft.com/office/drawing/2014/main" id="{20B2ACC8-9A94-4289-987D-586AA3B8CB1E}"/>
              </a:ext>
            </a:extLst>
          </p:cNvPr>
          <p:cNvPicPr>
            <a:picLocks noChangeAspect="1"/>
          </p:cNvPicPr>
          <p:nvPr/>
        </p:nvPicPr>
        <p:blipFill>
          <a:blip r:embed="rId2"/>
          <a:stretch>
            <a:fillRect/>
          </a:stretch>
        </p:blipFill>
        <p:spPr>
          <a:xfrm>
            <a:off x="6086185" y="2874514"/>
            <a:ext cx="2743103" cy="2159303"/>
          </a:xfrm>
          <a:prstGeom prst="rect">
            <a:avLst/>
          </a:prstGeom>
          <a:ln w="19050">
            <a:solidFill>
              <a:schemeClr val="accent1"/>
            </a:solidFill>
          </a:ln>
        </p:spPr>
      </p:pic>
      <p:sp>
        <p:nvSpPr>
          <p:cNvPr id="21" name="TextBox 20">
            <a:extLst>
              <a:ext uri="{FF2B5EF4-FFF2-40B4-BE49-F238E27FC236}">
                <a16:creationId xmlns:a16="http://schemas.microsoft.com/office/drawing/2014/main" id="{CC913F6D-0E2E-4B57-A525-FBBE0A7BA439}"/>
              </a:ext>
            </a:extLst>
          </p:cNvPr>
          <p:cNvSpPr txBox="1"/>
          <p:nvPr/>
        </p:nvSpPr>
        <p:spPr>
          <a:xfrm>
            <a:off x="4982494" y="1118590"/>
            <a:ext cx="4029436" cy="1600438"/>
          </a:xfrm>
          <a:prstGeom prst="rect">
            <a:avLst/>
          </a:prstGeom>
          <a:noFill/>
          <a:ln>
            <a:solidFill>
              <a:schemeClr val="accent1"/>
            </a:solidFill>
          </a:ln>
        </p:spPr>
        <p:txBody>
          <a:bodyPr wrap="none" rtlCol="0">
            <a:spAutoFit/>
          </a:bodyPr>
          <a:lstStyle/>
          <a:p>
            <a:r>
              <a:rPr lang="en-US" sz="1600" dirty="0"/>
              <a:t>Design based on </a:t>
            </a:r>
            <a:r>
              <a:rPr lang="en-US" sz="1600" b="1" dirty="0"/>
              <a:t>existing</a:t>
            </a:r>
            <a:r>
              <a:rPr lang="en-US" sz="1600" dirty="0"/>
              <a:t> RHIC</a:t>
            </a:r>
            <a:endParaRPr lang="en-US"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Hadron storage ring 40-275 GeV (</a:t>
            </a:r>
            <a:r>
              <a:rPr lang="en-US" sz="1600" dirty="0">
                <a:highlight>
                  <a:srgbClr val="CCFF99"/>
                </a:highlight>
                <a:latin typeface="Calibri" panose="020F0502020204030204" pitchFamily="34" charset="0"/>
                <a:cs typeface="Calibri" panose="020F0502020204030204" pitchFamily="34" charset="0"/>
              </a:rPr>
              <a:t>existing)</a:t>
            </a:r>
            <a:r>
              <a:rPr lang="en-US" sz="1600" dirty="0">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Electron storage ring (2.5–18 GeV (</a:t>
            </a:r>
            <a:r>
              <a:rPr lang="en-US" sz="1600" dirty="0">
                <a:highlight>
                  <a:srgbClr val="CCFF99"/>
                </a:highlight>
                <a:latin typeface="Calibri" panose="020F0502020204030204" pitchFamily="34" charset="0"/>
                <a:cs typeface="Calibri" panose="020F0502020204030204" pitchFamily="34" charset="0"/>
              </a:rPr>
              <a:t>new</a:t>
            </a:r>
            <a:r>
              <a:rPr lang="en-US" sz="1600"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Electron rapid cycling synchrotron (</a:t>
            </a:r>
            <a:r>
              <a:rPr lang="en-US" sz="1600" dirty="0">
                <a:highlight>
                  <a:srgbClr val="CCFF99"/>
                </a:highlight>
                <a:latin typeface="Calibri" panose="020F0502020204030204" pitchFamily="34" charset="0"/>
                <a:cs typeface="Calibri" panose="020F0502020204030204" pitchFamily="34" charset="0"/>
              </a:rPr>
              <a:t>new</a:t>
            </a:r>
            <a:r>
              <a:rPr lang="en-US" sz="1600" dirty="0">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High luminosity interaction region(s) (</a:t>
            </a:r>
            <a:r>
              <a:rPr lang="en-US" sz="1600" dirty="0">
                <a:highlight>
                  <a:srgbClr val="CCFF99"/>
                </a:highlight>
                <a:latin typeface="Calibri" panose="020F0502020204030204" pitchFamily="34" charset="0"/>
                <a:cs typeface="Calibri" panose="020F0502020204030204" pitchFamily="34" charset="0"/>
              </a:rPr>
              <a:t>new</a:t>
            </a:r>
            <a:r>
              <a:rPr lang="en-US" sz="1600" dirty="0">
                <a:latin typeface="Calibri" panose="020F0502020204030204" pitchFamily="34" charset="0"/>
                <a:cs typeface="Calibri" panose="020F0502020204030204" pitchFamily="34" charset="0"/>
              </a:rPr>
              <a:t>)</a:t>
            </a:r>
          </a:p>
          <a:p>
            <a:endParaRPr lang="en-US" dirty="0"/>
          </a:p>
        </p:txBody>
      </p:sp>
      <p:pic>
        <p:nvPicPr>
          <p:cNvPr id="6" name="Picture 5"/>
          <p:cNvPicPr>
            <a:picLocks noChangeAspect="1"/>
          </p:cNvPicPr>
          <p:nvPr/>
        </p:nvPicPr>
        <p:blipFill>
          <a:blip r:embed="rId3"/>
          <a:stretch>
            <a:fillRect/>
          </a:stretch>
        </p:blipFill>
        <p:spPr>
          <a:xfrm>
            <a:off x="356349" y="1169081"/>
            <a:ext cx="4172144" cy="5388331"/>
          </a:xfrm>
          <a:prstGeom prst="rect">
            <a:avLst/>
          </a:prstGeom>
        </p:spPr>
      </p:pic>
      <p:pic>
        <p:nvPicPr>
          <p:cNvPr id="20" name="Picture 19">
            <a:extLst>
              <a:ext uri="{FF2B5EF4-FFF2-40B4-BE49-F238E27FC236}">
                <a16:creationId xmlns:a16="http://schemas.microsoft.com/office/drawing/2014/main" id="{2ABC38B6-1CD9-42D8-98F2-008862739EFA}"/>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3187965" y="4205755"/>
            <a:ext cx="2768069" cy="1826471"/>
          </a:xfrm>
          <a:prstGeom prst="rect">
            <a:avLst/>
          </a:prstGeom>
          <a:noFill/>
          <a:ln>
            <a:solidFill>
              <a:schemeClr val="accent1"/>
            </a:solidFill>
          </a:ln>
        </p:spPr>
      </p:pic>
    </p:spTree>
    <p:extLst>
      <p:ext uri="{BB962C8B-B14F-4D97-AF65-F5344CB8AC3E}">
        <p14:creationId xmlns:p14="http://schemas.microsoft.com/office/powerpoint/2010/main" val="209389489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P-BNL-TJNAF March 11 Meeting DRAFTv3.pptx" id="{46AF6D6A-4294-4B22-94CD-AA52460A2916}" vid="{4162AC15-BCCC-4400-91DD-5CAEFA6AE1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4176BEFC8DC7C4B9A2303C8CB47BABC" ma:contentTypeVersion="5" ma:contentTypeDescription="Create a new document." ma:contentTypeScope="" ma:versionID="745a2f968e27bf1df8db9981ada07181">
  <xsd:schema xmlns:xsd="http://www.w3.org/2001/XMLSchema" xmlns:xs="http://www.w3.org/2001/XMLSchema" xmlns:p="http://schemas.microsoft.com/office/2006/metadata/properties" xmlns:ns3="044ae1f2-ed8d-456f-9aad-c49fc5d202f7" xmlns:ns4="db13f367-cce8-4835-ba09-df0cdb443da0" targetNamespace="http://schemas.microsoft.com/office/2006/metadata/properties" ma:root="true" ma:fieldsID="d81d6d521822c63da89db7c964cc40d6" ns3:_="" ns4:_="">
    <xsd:import namespace="044ae1f2-ed8d-456f-9aad-c49fc5d202f7"/>
    <xsd:import namespace="db13f367-cce8-4835-ba09-df0cdb443da0"/>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44ae1f2-ed8d-456f-9aad-c49fc5d202f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b13f367-cce8-4835-ba09-df0cdb443da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DE98C05-5760-4FD2-B85E-2A9CB1A90B2B}">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044ae1f2-ed8d-456f-9aad-c49fc5d202f7"/>
    <ds:schemaRef ds:uri="db13f367-cce8-4835-ba09-df0cdb443da0"/>
    <ds:schemaRef ds:uri="http://www.w3.org/XML/1998/namespace"/>
  </ds:schemaRefs>
</ds:datastoreItem>
</file>

<file path=customXml/itemProps2.xml><?xml version="1.0" encoding="utf-8"?>
<ds:datastoreItem xmlns:ds="http://schemas.openxmlformats.org/officeDocument/2006/customXml" ds:itemID="{F313530D-2EFE-43C2-A69D-8EC1F4F3645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44ae1f2-ed8d-456f-9aad-c49fc5d202f7"/>
    <ds:schemaRef ds:uri="db13f367-cce8-4835-ba09-df0cdb443d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DF5CC8D-D5D4-46AE-BC87-A9F5EE92E87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NP-BNL-TJNAF March 11 Meeting Templatev2</Template>
  <TotalTime>14700</TotalTime>
  <Words>1525</Words>
  <Application>Microsoft Office PowerPoint</Application>
  <PresentationFormat>On-screen Show (4:3)</PresentationFormat>
  <Paragraphs>252</Paragraphs>
  <Slides>21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Courier New</vt:lpstr>
      <vt:lpstr>Times</vt:lpstr>
      <vt:lpstr>Wingdings</vt:lpstr>
      <vt:lpstr>Office Theme</vt:lpstr>
      <vt:lpstr>EIC Central Detector Solenoid  Superconducting Detector Magnets Workshop</vt:lpstr>
      <vt:lpstr>Outline</vt:lpstr>
      <vt:lpstr>JLab- An Introduction</vt:lpstr>
      <vt:lpstr>JLab- Magnet group and Magnet expertise at Lab</vt:lpstr>
      <vt:lpstr>Superconducting magnet at JLab</vt:lpstr>
      <vt:lpstr>Superconducting magnet at JLab</vt:lpstr>
      <vt:lpstr>Electron Ion Collider (EIC)</vt:lpstr>
      <vt:lpstr>EIC High Level Schedule</vt:lpstr>
      <vt:lpstr>EIC- High Level View</vt:lpstr>
      <vt:lpstr>Interaction Region</vt:lpstr>
      <vt:lpstr>Detector Solenoid Overview</vt:lpstr>
      <vt:lpstr>Detector Solenoid New Magnet Specifications</vt:lpstr>
      <vt:lpstr>Magnet- Area of interest</vt:lpstr>
      <vt:lpstr>PowerPoint Presentation</vt:lpstr>
      <vt:lpstr>EIC Solenoid Conductor</vt:lpstr>
      <vt:lpstr>Other Magnets in EIC</vt:lpstr>
      <vt:lpstr>Other Superconducting Magnets</vt:lpstr>
      <vt:lpstr>2nd IR</vt:lpstr>
      <vt:lpstr>3T Solenoid Design</vt:lpstr>
      <vt:lpstr>Summary</vt:lpstr>
      <vt:lpstr>Acknowledgement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 Ion Collider Planning Update NP-BNL-TJNAF</dc:title>
  <dc:creator>Hatton, Diane</dc:creator>
  <cp:lastModifiedBy>Renuka Rajput-Ghoshal</cp:lastModifiedBy>
  <cp:revision>366</cp:revision>
  <cp:lastPrinted>2020-03-09T20:35:13Z</cp:lastPrinted>
  <dcterms:created xsi:type="dcterms:W3CDTF">2020-03-08T15:15:52Z</dcterms:created>
  <dcterms:modified xsi:type="dcterms:W3CDTF">2022-09-11T20:31:30Z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0x01010084176BEFC8DC7C4B9A2303C8CB47BABC</vt:lpwstr>
  </property>
</Properties>
</file>