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81" r:id="rId2"/>
  </p:sldMasterIdLst>
  <p:notesMasterIdLst>
    <p:notesMasterId r:id="rId40"/>
  </p:notesMasterIdLst>
  <p:sldIdLst>
    <p:sldId id="317" r:id="rId3"/>
    <p:sldId id="319" r:id="rId4"/>
    <p:sldId id="369" r:id="rId5"/>
    <p:sldId id="346" r:id="rId6"/>
    <p:sldId id="343" r:id="rId7"/>
    <p:sldId id="333" r:id="rId8"/>
    <p:sldId id="334" r:id="rId9"/>
    <p:sldId id="337" r:id="rId10"/>
    <p:sldId id="361" r:id="rId11"/>
    <p:sldId id="358" r:id="rId12"/>
    <p:sldId id="359" r:id="rId13"/>
    <p:sldId id="336" r:id="rId14"/>
    <p:sldId id="360" r:id="rId15"/>
    <p:sldId id="339" r:id="rId16"/>
    <p:sldId id="342" r:id="rId17"/>
    <p:sldId id="340" r:id="rId18"/>
    <p:sldId id="341" r:id="rId19"/>
    <p:sldId id="375" r:id="rId20"/>
    <p:sldId id="376" r:id="rId21"/>
    <p:sldId id="377" r:id="rId22"/>
    <p:sldId id="356" r:id="rId23"/>
    <p:sldId id="338" r:id="rId24"/>
    <p:sldId id="345" r:id="rId25"/>
    <p:sldId id="350" r:id="rId26"/>
    <p:sldId id="370" r:id="rId27"/>
    <p:sldId id="379" r:id="rId28"/>
    <p:sldId id="378" r:id="rId29"/>
    <p:sldId id="384" r:id="rId30"/>
    <p:sldId id="383" r:id="rId31"/>
    <p:sldId id="380" r:id="rId32"/>
    <p:sldId id="381" r:id="rId33"/>
    <p:sldId id="352" r:id="rId34"/>
    <p:sldId id="382" r:id="rId35"/>
    <p:sldId id="364" r:id="rId36"/>
    <p:sldId id="367" r:id="rId37"/>
    <p:sldId id="347" r:id="rId38"/>
    <p:sldId id="34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0926B7"/>
    <a:srgbClr val="0ABA2C"/>
    <a:srgbClr val="22529E"/>
    <a:srgbClr val="ED5031"/>
    <a:srgbClr val="CD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2" autoAdjust="0"/>
    <p:restoredTop sz="94527" autoAdjust="0"/>
  </p:normalViewPr>
  <p:slideViewPr>
    <p:cSldViewPr snapToGrid="0" snapToObjects="1">
      <p:cViewPr varScale="1">
        <p:scale>
          <a:sx n="83" d="100"/>
          <a:sy n="83" d="100"/>
        </p:scale>
        <p:origin x="150" y="3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-988"/>
    </p:cViewPr>
  </p:sorterViewPr>
  <p:gridSpacing cx="68400" cy="684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96EE-CD24-E24C-8BAB-56DCE43175D7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482A1-C57B-4646-B465-83AF9B114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96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63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82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GB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6002" y="6554221"/>
            <a:ext cx="2057400" cy="365125"/>
          </a:xfr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9230" y="3957799"/>
            <a:ext cx="6805535" cy="479742"/>
          </a:xfrm>
          <a:prstGeom prst="rect">
            <a:avLst/>
          </a:prstGeom>
        </p:spPr>
        <p:txBody>
          <a:bodyPr/>
          <a:lstStyle>
            <a:lvl1pPr>
              <a:defRPr sz="20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The Conference X, 13 October 2017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632191" y="5537920"/>
            <a:ext cx="3888531" cy="392125"/>
          </a:xfrm>
          <a:prstGeom prst="rect">
            <a:avLst/>
          </a:prstGeom>
        </p:spPr>
        <p:txBody>
          <a:bodyPr/>
          <a:lstStyle>
            <a:lvl1pPr>
              <a:defRPr sz="18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Name, name@cern.ch</a:t>
            </a:r>
          </a:p>
        </p:txBody>
      </p:sp>
    </p:spTree>
    <p:extLst>
      <p:ext uri="{BB962C8B-B14F-4D97-AF65-F5344CB8AC3E}">
        <p14:creationId xmlns:p14="http://schemas.microsoft.com/office/powerpoint/2010/main" val="168792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5744" y="65388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9"/>
          <p:cNvSpPr>
            <a:spLocks noGrp="1"/>
          </p:cNvSpPr>
          <p:nvPr>
            <p:ph type="dt" sz="half" idx="2"/>
          </p:nvPr>
        </p:nvSpPr>
        <p:spPr>
          <a:xfrm>
            <a:off x="356616" y="6554221"/>
            <a:ext cx="1716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12/09/2022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254892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GB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28650" y="1698125"/>
            <a:ext cx="7886700" cy="423241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94389" y="6551047"/>
            <a:ext cx="5415093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EEED-7A02-424D-A404-F582073C2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073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938" y="197420"/>
            <a:ext cx="637720" cy="63772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83190"/>
            <a:ext cx="9144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870043"/>
            <a:ext cx="78867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254892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GB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5744" y="65388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12/09/2022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2" y="25552"/>
            <a:ext cx="981456" cy="9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5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938" y="197420"/>
            <a:ext cx="637720" cy="63772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83190"/>
            <a:ext cx="9144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254892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GB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5744" y="65388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365760" y="6554221"/>
            <a:ext cx="1707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12/09/2022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" y="-4428"/>
            <a:ext cx="981456" cy="981456"/>
          </a:xfrm>
          <a:prstGeom prst="rect">
            <a:avLst/>
          </a:prstGeom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4A1A3FFA-B132-BA18-C1C1-BAD48EBEFBE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7779" y="6595093"/>
            <a:ext cx="301751" cy="26290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4" r:id="rId2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342900" indent="-34290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00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2857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14450" indent="-2857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50" indent="-2857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EEED-7A02-424D-A404-F582073C2A66}" type="slidenum">
              <a:rPr lang="en-GB" smtClean="0"/>
              <a:t>1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5192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971701" y="2313161"/>
            <a:ext cx="5361532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32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CLIC: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32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The Compact Linear Collider,</a:t>
            </a:r>
            <a:endParaRPr kumimoji="0" lang="en-US" altLang="en-US" sz="10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32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Detector</a:t>
            </a:r>
            <a:r>
              <a:rPr kumimoji="0" lang="en-US" altLang="en-US" sz="320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and Magnet</a:t>
            </a:r>
            <a:endParaRPr kumimoji="0" lang="en-US" altLang="en-US" sz="60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30118" y="4745287"/>
            <a:ext cx="40446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/>
              <a:t>Benoit CURÉ, CERN</a:t>
            </a:r>
          </a:p>
          <a:p>
            <a:pPr algn="ctr"/>
            <a:endParaRPr lang="fr-CH" dirty="0"/>
          </a:p>
          <a:p>
            <a:pPr algn="ctr"/>
            <a:r>
              <a:rPr lang="en-GB" dirty="0"/>
              <a:t>On behalf of the </a:t>
            </a:r>
            <a:r>
              <a:rPr lang="en-GB" dirty="0" err="1"/>
              <a:t>CLICdp</a:t>
            </a:r>
            <a:r>
              <a:rPr lang="en-GB" dirty="0"/>
              <a:t> collaboration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971701" y="6551047"/>
            <a:ext cx="6921927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</a:p>
        </p:txBody>
      </p:sp>
      <p:pic>
        <p:nvPicPr>
          <p:cNvPr id="9" name="Picture 8" descr="LogoOutline.ai">
            <a:extLst>
              <a:ext uri="{FF2B5EF4-FFF2-40B4-BE49-F238E27FC236}">
                <a16:creationId xmlns:a16="http://schemas.microsoft.com/office/drawing/2014/main" id="{7D31A39D-EDDA-D8B6-8878-A8D52575662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040" y="5868787"/>
            <a:ext cx="490557" cy="4905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541C45-3ECD-FE37-5AF4-68FB2ECBAC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327" y="5725667"/>
            <a:ext cx="743948" cy="74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627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65" y="3429500"/>
            <a:ext cx="5710959" cy="265390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4942" y="947494"/>
            <a:ext cx="3367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 2-beam acceleration scheme</a:t>
            </a:r>
          </a:p>
        </p:txBody>
      </p:sp>
      <p:sp>
        <p:nvSpPr>
          <p:cNvPr id="29" name="Text Box 1748"/>
          <p:cNvSpPr txBox="1">
            <a:spLocks noChangeArrowheads="1"/>
          </p:cNvSpPr>
          <p:nvPr/>
        </p:nvSpPr>
        <p:spPr bwMode="auto">
          <a:xfrm>
            <a:off x="6106556" y="3679085"/>
            <a:ext cx="2677400" cy="1600438"/>
          </a:xfrm>
          <a:prstGeom prst="rect">
            <a:avLst/>
          </a:prstGeom>
          <a:noFill/>
          <a:ln w="19050" cmpd="sng">
            <a:solidFill>
              <a:srgbClr val="FF66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Drive Beam supplies RF power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Arial" pitchFamily="-106" charset="0"/>
              <a:cs typeface="Calibri" panose="020F0502020204030204" pitchFamily="34" charset="0"/>
            </a:endParaRPr>
          </a:p>
          <a:p>
            <a:pPr>
              <a:buFontTx/>
              <a:buChar char="•"/>
            </a:pP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  12 GHz bunch structure</a:t>
            </a:r>
          </a:p>
          <a:p>
            <a:pPr>
              <a:buFontTx/>
              <a:buChar char="•"/>
            </a:pP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  low energy (2.4 </a:t>
            </a:r>
            <a:r>
              <a:rPr lang="en-GB" sz="1400" dirty="0" err="1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GeV</a:t>
            </a: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 - 240 </a:t>
            </a:r>
            <a:r>
              <a:rPr lang="en-GB" sz="1400" dirty="0" err="1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MeV</a:t>
            </a: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)</a:t>
            </a:r>
          </a:p>
          <a:p>
            <a:pPr>
              <a:buFontTx/>
              <a:buChar char="•"/>
            </a:pP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  high current (100A)</a:t>
            </a:r>
          </a:p>
          <a:p>
            <a:r>
              <a:rPr lang="en-GB" sz="1400" b="1" dirty="0">
                <a:solidFill>
                  <a:srgbClr val="31A814"/>
                </a:solidFill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Main beam for physics</a:t>
            </a:r>
            <a:endParaRPr lang="en-GB" sz="1400" dirty="0">
              <a:solidFill>
                <a:srgbClr val="31A814"/>
              </a:solidFill>
              <a:latin typeface="Calibri" panose="020F0502020204030204" pitchFamily="34" charset="0"/>
              <a:ea typeface="Arial" pitchFamily="-106" charset="0"/>
              <a:cs typeface="Calibri" panose="020F0502020204030204" pitchFamily="34" charset="0"/>
            </a:endParaRPr>
          </a:p>
          <a:p>
            <a:pPr>
              <a:buFontTx/>
              <a:buChar char="•"/>
            </a:pP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  high energy (9 </a:t>
            </a:r>
            <a:r>
              <a:rPr lang="en-GB" sz="1400" dirty="0" err="1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GeV</a:t>
            </a: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–</a:t>
            </a: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 1.5 </a:t>
            </a:r>
            <a:r>
              <a:rPr lang="en-GB" sz="1400" dirty="0" err="1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TeV</a:t>
            </a: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)</a:t>
            </a:r>
          </a:p>
          <a:p>
            <a:pPr>
              <a:buFontTx/>
              <a:buChar char="•"/>
            </a:pPr>
            <a:r>
              <a:rPr lang="en-GB" sz="1400" dirty="0">
                <a:latin typeface="Calibri" panose="020F0502020204030204" pitchFamily="34" charset="0"/>
                <a:ea typeface="Arial" pitchFamily="-106" charset="0"/>
                <a:cs typeface="Calibri" panose="020F0502020204030204" pitchFamily="34" charset="0"/>
              </a:rPr>
              <a:t>  current 1.7 A</a:t>
            </a:r>
            <a:endParaRPr lang="en-US" sz="1400" dirty="0">
              <a:latin typeface="Calibri" panose="020F0502020204030204" pitchFamily="34" charset="0"/>
              <a:ea typeface="Arial" pitchFamily="-106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1800" y="1306814"/>
            <a:ext cx="86094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short and intense electron pulses of the “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drive beam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” are produced by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interleaving bunches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 a delay loop and two combiner rings.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“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main beams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” have their independent “guns”, pre-accelerating and damping rings followed by a long transfer line to beginning of their respective linear accelerator.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Synchronization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of the arrival time of “drive beam” and “main beam” bunches is crucial.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8E9FB7-4A56-94D0-8784-61BE17BB1F31}"/>
              </a:ext>
            </a:extLst>
          </p:cNvPr>
          <p:cNvSpPr txBox="1"/>
          <p:nvPr/>
        </p:nvSpPr>
        <p:spPr>
          <a:xfrm>
            <a:off x="277776" y="2958796"/>
            <a:ext cx="1843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Modular</a:t>
            </a:r>
            <a:r>
              <a:rPr lang="fr-CH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system: </a:t>
            </a:r>
            <a:endParaRPr lang="en-GB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402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16" y="1518496"/>
            <a:ext cx="7964934" cy="4845334"/>
          </a:xfrm>
        </p:spPr>
      </p:pic>
      <p:sp>
        <p:nvSpPr>
          <p:cNvPr id="2" name="TextBox 1"/>
          <p:cNvSpPr txBox="1"/>
          <p:nvPr/>
        </p:nvSpPr>
        <p:spPr>
          <a:xfrm>
            <a:off x="550416" y="95225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First stage:</a:t>
            </a:r>
          </a:p>
        </p:txBody>
      </p:sp>
    </p:spTree>
    <p:extLst>
      <p:ext uri="{BB962C8B-B14F-4D97-AF65-F5344CB8AC3E}">
        <p14:creationId xmlns:p14="http://schemas.microsoft.com/office/powerpoint/2010/main" val="1937287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15" y="1519419"/>
            <a:ext cx="7964135" cy="4844850"/>
          </a:xfrm>
        </p:spPr>
      </p:pic>
      <p:sp>
        <p:nvSpPr>
          <p:cNvPr id="8" name="TextBox 7"/>
          <p:cNvSpPr txBox="1"/>
          <p:nvPr/>
        </p:nvSpPr>
        <p:spPr>
          <a:xfrm>
            <a:off x="4315582" y="1253357"/>
            <a:ext cx="377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3 </a:t>
            </a:r>
            <a:r>
              <a:rPr lang="en-US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add 2</a:t>
            </a:r>
            <a:r>
              <a:rPr lang="en-US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drive beam</a:t>
            </a:r>
          </a:p>
        </p:txBody>
      </p:sp>
      <p:sp>
        <p:nvSpPr>
          <p:cNvPr id="2" name="Rectangle 1"/>
          <p:cNvSpPr/>
          <p:nvPr/>
        </p:nvSpPr>
        <p:spPr>
          <a:xfrm>
            <a:off x="410021" y="903839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rgbClr val="0000FF"/>
                </a:solidFill>
              </a:rPr>
              <a:t>Next stages: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re-use systems / components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</a:t>
            </a:r>
            <a:r>
              <a:rPr lang="en-US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drive pulse length</a:t>
            </a:r>
          </a:p>
        </p:txBody>
      </p:sp>
    </p:spTree>
    <p:extLst>
      <p:ext uri="{BB962C8B-B14F-4D97-AF65-F5344CB8AC3E}">
        <p14:creationId xmlns:p14="http://schemas.microsoft.com/office/powerpoint/2010/main" val="3513801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81" y="2328772"/>
            <a:ext cx="6215270" cy="41449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57299" y="5908536"/>
            <a:ext cx="2569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Philipp Burrows, ICHEP 2020,</a:t>
            </a:r>
          </a:p>
          <a:p>
            <a:r>
              <a:rPr lang="en-GB" sz="1400" i="1" dirty="0"/>
              <a:t>CLIC Status and plans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418540" y="1049365"/>
            <a:ext cx="836487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paths of development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aiming at saving power and energy have been identified and are under investigation.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alternative to the CLIC drive beam scheme 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main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power is produced using X-band klystrons.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36499" y="3353192"/>
            <a:ext cx="25266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/>
              <a:t>(</a:t>
            </a:r>
            <a:r>
              <a:rPr lang="fr-CH" sz="1100" b="1" dirty="0" err="1"/>
              <a:t>inner</a:t>
            </a:r>
            <a:r>
              <a:rPr lang="fr-CH" sz="1100" b="1" dirty="0"/>
              <a:t> </a:t>
            </a:r>
            <a:r>
              <a:rPr lang="fr-CH" sz="1100" b="1" dirty="0" err="1"/>
              <a:t>diameter</a:t>
            </a:r>
            <a:r>
              <a:rPr lang="fr-CH" sz="1100" b="1" dirty="0"/>
              <a:t> </a:t>
            </a:r>
            <a:r>
              <a:rPr lang="fr-CH" sz="1100" b="1" dirty="0" err="1"/>
              <a:t>from</a:t>
            </a:r>
            <a:r>
              <a:rPr lang="fr-CH" sz="1100" b="1" dirty="0"/>
              <a:t> 5.6 m to 10 m)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1647388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673" y="1707284"/>
            <a:ext cx="6180054" cy="4635040"/>
          </a:xfrm>
        </p:spPr>
      </p:pic>
      <p:sp>
        <p:nvSpPr>
          <p:cNvPr id="12" name="TextBox 11"/>
          <p:cNvSpPr txBox="1"/>
          <p:nvPr/>
        </p:nvSpPr>
        <p:spPr>
          <a:xfrm>
            <a:off x="305844" y="956850"/>
            <a:ext cx="8414483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Initial plans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revised according to European Committee for Future Accelerator roadmap, 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continuation of R&amp;D studies, optimization and design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8592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</a:t>
            </a:r>
            <a:endParaRPr lang="en-GB" sz="3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867" y="1016125"/>
            <a:ext cx="5736266" cy="482575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9208CB-FF1E-3EAB-0453-8427BE4CD9D8}"/>
              </a:ext>
            </a:extLst>
          </p:cNvPr>
          <p:cNvSpPr txBox="1"/>
          <p:nvPr/>
        </p:nvSpPr>
        <p:spPr>
          <a:xfrm>
            <a:off x="2350879" y="6014789"/>
            <a:ext cx="4063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The CLIC detector at the Interaction Point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847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</a:t>
            </a:r>
            <a:endParaRPr lang="en-GB" sz="3200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882626"/>
            <a:ext cx="7633716" cy="562456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74F73C-D9E6-68A3-F4BE-0AF493315568}"/>
              </a:ext>
            </a:extLst>
          </p:cNvPr>
          <p:cNvSpPr txBox="1"/>
          <p:nvPr/>
        </p:nvSpPr>
        <p:spPr>
          <a:xfrm>
            <a:off x="1217428" y="1993605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i="1" dirty="0">
                <a:solidFill>
                  <a:schemeClr val="tx1">
                    <a:lumMod val="75000"/>
                    <a:lumOff val="25000"/>
                  </a:schemeClr>
                </a:solidFill>
                <a:ea typeface="Cambria" panose="02040503050406030204" pitchFamily="18" charset="0"/>
                <a:cs typeface="Calibri" panose="020F0502020204030204" pitchFamily="34" charset="0"/>
              </a:rPr>
              <a:t>End </a:t>
            </a:r>
            <a:r>
              <a:rPr lang="fr-CH" sz="1000" b="1" i="1" dirty="0" err="1">
                <a:solidFill>
                  <a:schemeClr val="tx1">
                    <a:lumMod val="75000"/>
                    <a:lumOff val="25000"/>
                  </a:schemeClr>
                </a:solidFill>
                <a:ea typeface="Cambria" panose="02040503050406030204" pitchFamily="18" charset="0"/>
                <a:cs typeface="Calibri" panose="020F0502020204030204" pitchFamily="34" charset="0"/>
              </a:rPr>
              <a:t>Coils</a:t>
            </a:r>
            <a:endParaRPr lang="fr-CH" sz="1000" b="1" i="1" dirty="0">
              <a:solidFill>
                <a:schemeClr val="tx1">
                  <a:lumMod val="75000"/>
                  <a:lumOff val="25000"/>
                </a:schemeClr>
              </a:solidFill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FD988EA-BCC5-C116-9FA7-00A2CC9AAECB}"/>
              </a:ext>
            </a:extLst>
          </p:cNvPr>
          <p:cNvCxnSpPr>
            <a:cxnSpLocks/>
          </p:cNvCxnSpPr>
          <p:nvPr/>
        </p:nvCxnSpPr>
        <p:spPr>
          <a:xfrm>
            <a:off x="2477387" y="2199862"/>
            <a:ext cx="361506" cy="320054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46FE4B8-214F-989D-4367-1C80427853DD}"/>
              </a:ext>
            </a:extLst>
          </p:cNvPr>
          <p:cNvCxnSpPr>
            <a:cxnSpLocks/>
          </p:cNvCxnSpPr>
          <p:nvPr/>
        </p:nvCxnSpPr>
        <p:spPr>
          <a:xfrm>
            <a:off x="1291857" y="2199862"/>
            <a:ext cx="118553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0B64C2B-956F-0C28-82CC-C761BE1A8267}"/>
              </a:ext>
            </a:extLst>
          </p:cNvPr>
          <p:cNvSpPr txBox="1"/>
          <p:nvPr/>
        </p:nvSpPr>
        <p:spPr>
          <a:xfrm>
            <a:off x="1217428" y="2189711"/>
            <a:ext cx="15244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202020204" pitchFamily="34" charset="0"/>
                <a:cs typeface="Calibri" panose="020F0502020204030204" pitchFamily="34" charset="0"/>
              </a:rPr>
              <a:t>For magnetic </a:t>
            </a:r>
            <a:r>
              <a:rPr lang="fr-CH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202020204" pitchFamily="34" charset="0"/>
                <a:cs typeface="Calibri" panose="020F0502020204030204" pitchFamily="34" charset="0"/>
              </a:rPr>
              <a:t>field</a:t>
            </a:r>
            <a:r>
              <a:rPr lang="fr-CH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202020204" pitchFamily="34" charset="0"/>
                <a:cs typeface="Calibri" panose="020F0502020204030204" pitchFamily="34" charset="0"/>
              </a:rPr>
              <a:t> </a:t>
            </a:r>
            <a:r>
              <a:rPr lang="fr-CH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202020204" pitchFamily="34" charset="0"/>
                <a:cs typeface="Calibri" panose="020F0502020204030204" pitchFamily="34" charset="0"/>
              </a:rPr>
              <a:t>shaping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20202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BA7F07A-2BFE-F87C-319F-947598F0ABEA}"/>
              </a:ext>
            </a:extLst>
          </p:cNvPr>
          <p:cNvCxnSpPr>
            <a:cxnSpLocks/>
          </p:cNvCxnSpPr>
          <p:nvPr/>
        </p:nvCxnSpPr>
        <p:spPr>
          <a:xfrm>
            <a:off x="2475614" y="2212054"/>
            <a:ext cx="361506" cy="320054"/>
          </a:xfrm>
          <a:prstGeom prst="straightConnector1">
            <a:avLst/>
          </a:prstGeom>
          <a:ln w="12700">
            <a:solidFill>
              <a:schemeClr val="bg1"/>
            </a:solidFill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85794" y="887590"/>
            <a:ext cx="24697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i="1" dirty="0"/>
              <a:t>Magnet provides background field for particle identification.</a:t>
            </a:r>
          </a:p>
        </p:txBody>
      </p:sp>
      <p:sp>
        <p:nvSpPr>
          <p:cNvPr id="10" name="Oval 9"/>
          <p:cNvSpPr/>
          <p:nvPr/>
        </p:nvSpPr>
        <p:spPr>
          <a:xfrm>
            <a:off x="1436914" y="1427360"/>
            <a:ext cx="1567543" cy="626962"/>
          </a:xfrm>
          <a:prstGeom prst="ellipse">
            <a:avLst/>
          </a:prstGeom>
          <a:noFill/>
          <a:ln w="28575">
            <a:solidFill>
              <a:srgbClr val="FFFF00"/>
            </a:solidFill>
          </a:ln>
          <a:effectLst>
            <a:glow rad="101600">
              <a:schemeClr val="accent4">
                <a:satMod val="175000"/>
                <a:alpha val="55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044702" y="1875058"/>
            <a:ext cx="1567543" cy="626962"/>
          </a:xfrm>
          <a:prstGeom prst="ellipse">
            <a:avLst/>
          </a:prstGeom>
          <a:noFill/>
          <a:ln w="28575">
            <a:solidFill>
              <a:srgbClr val="FFC000"/>
            </a:solidFill>
          </a:ln>
          <a:effectLst>
            <a:glow rad="101600">
              <a:schemeClr val="accent4">
                <a:satMod val="175000"/>
                <a:alpha val="55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37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7064" y="1000400"/>
            <a:ext cx="7430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Experimental underground cavern :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75BA958D-8FD7-CECC-A9E8-28008327B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2" y="2175055"/>
            <a:ext cx="5936775" cy="43617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7A65BAF-DEDE-C040-5A03-67904F4631DB}"/>
              </a:ext>
            </a:extLst>
          </p:cNvPr>
          <p:cNvSpPr txBox="1"/>
          <p:nvPr/>
        </p:nvSpPr>
        <p:spPr>
          <a:xfrm>
            <a:off x="3150052" y="1365811"/>
            <a:ext cx="554636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</a:t>
            </a:r>
            <a:r>
              <a:rPr lang="fr-CH" b="1" dirty="0" err="1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r>
              <a:rPr lang="fr-CH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detector </a:t>
            </a:r>
            <a:r>
              <a:rPr lang="fr-CH" b="1" dirty="0" err="1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</a:t>
            </a:r>
            <a:r>
              <a:rPr lang="fr-CH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maintenance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err="1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Alcove</a:t>
            </a:r>
            <a:r>
              <a:rPr lang="fr-CH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detector at </a:t>
            </a:r>
            <a:r>
              <a:rPr lang="fr-CH" b="1" dirty="0" err="1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fr-CH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</a:t>
            </a:r>
            <a:endParaRPr lang="en-GB" b="1" dirty="0">
              <a:solidFill>
                <a:srgbClr val="0ABA2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garage position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detector opening to access the inner detectors for maintenance and upgrades.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ancillary systems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(control, safety, etc.),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infrastructure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(cooling, power, HVAC, DAQ, etc.).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01B65C-809D-E001-DE5A-5C6F0861C0BC}"/>
              </a:ext>
            </a:extLst>
          </p:cNvPr>
          <p:cNvSpPr txBox="1"/>
          <p:nvPr/>
        </p:nvSpPr>
        <p:spPr>
          <a:xfrm>
            <a:off x="4657059" y="5550284"/>
            <a:ext cx="412543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CH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r>
              <a:rPr lang="fr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size : 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L x l x H = 62 x 31 x 33 m</a:t>
            </a:r>
          </a:p>
          <a:p>
            <a:pPr>
              <a:spcAft>
                <a:spcPts val="600"/>
              </a:spcAft>
            </a:pPr>
            <a:r>
              <a:rPr lang="fr-CH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Shaft</a:t>
            </a:r>
            <a:r>
              <a:rPr lang="fr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: Ø18m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23235" y="3986579"/>
            <a:ext cx="2011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depth about 100 m</a:t>
            </a:r>
          </a:p>
        </p:txBody>
      </p:sp>
    </p:spTree>
    <p:extLst>
      <p:ext uri="{BB962C8B-B14F-4D97-AF65-F5344CB8AC3E}">
        <p14:creationId xmlns:p14="http://schemas.microsoft.com/office/powerpoint/2010/main" val="1921555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47952" y="1418273"/>
            <a:ext cx="847422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CH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Original plan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was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2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detectors sharing the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IP and a push-pull system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a mobile platform for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detector.</a:t>
            </a:r>
          </a:p>
          <a:p>
            <a:pPr>
              <a:spcAft>
                <a:spcPts val="600"/>
              </a:spcAft>
            </a:pPr>
            <a:r>
              <a:rPr lang="fr-CH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fr-CH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latest</a:t>
            </a:r>
            <a:r>
              <a:rPr lang="fr-CH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design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one detector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plateform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kept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for the detector move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IP to garage position.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7064" y="1000400"/>
            <a:ext cx="7430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Experimental underground cavern :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78711" y="2865890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Original plan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20342" y="2807541"/>
            <a:ext cx="3998889" cy="3659774"/>
            <a:chOff x="4920342" y="2807541"/>
            <a:chExt cx="3998889" cy="3659774"/>
          </a:xfrm>
        </p:grpSpPr>
        <p:grpSp>
          <p:nvGrpSpPr>
            <p:cNvPr id="6" name="Group 5"/>
            <p:cNvGrpSpPr/>
            <p:nvPr/>
          </p:nvGrpSpPr>
          <p:grpSpPr>
            <a:xfrm>
              <a:off x="4920342" y="2807541"/>
              <a:ext cx="3998889" cy="3659774"/>
              <a:chOff x="4920342" y="2807541"/>
              <a:chExt cx="3998889" cy="3659774"/>
            </a:xfrm>
          </p:grpSpPr>
          <p:pic>
            <p:nvPicPr>
              <p:cNvPr id="24" name="Picture 23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03" t="4900" r="13414" b="8381"/>
              <a:stretch/>
            </p:blipFill>
            <p:spPr>
              <a:xfrm>
                <a:off x="4920342" y="3146377"/>
                <a:ext cx="3998889" cy="3320938"/>
              </a:xfrm>
              <a:prstGeom prst="rect">
                <a:avLst/>
              </a:prstGeom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5671457" y="2807541"/>
                <a:ext cx="184486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Latest</a:t>
                </a:r>
                <a:r>
                  <a:rPr lang="fr-CH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CH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cavern</a:t>
                </a:r>
                <a:r>
                  <a:rPr lang="fr-CH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CH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layout</a:t>
                </a:r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B07036D-3C12-2532-6776-0A4832CF03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8815" y="5225233"/>
              <a:ext cx="539886" cy="239395"/>
            </a:xfrm>
            <a:prstGeom prst="straightConnector1">
              <a:avLst/>
            </a:prstGeom>
            <a:ln w="44450">
              <a:solidFill>
                <a:srgbClr val="FFFF00"/>
              </a:solidFill>
              <a:headEnd type="triangle"/>
              <a:tailEnd type="triangl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B07036D-3C12-2532-6776-0A4832CF037D}"/>
                </a:ext>
              </a:extLst>
            </p:cNvPr>
            <p:cNvCxnSpPr>
              <a:cxnSpLocks/>
            </p:cNvCxnSpPr>
            <p:nvPr/>
          </p:nvCxnSpPr>
          <p:spPr>
            <a:xfrm>
              <a:off x="5709278" y="4855208"/>
              <a:ext cx="794939" cy="630463"/>
            </a:xfrm>
            <a:prstGeom prst="straightConnector1">
              <a:avLst/>
            </a:prstGeom>
            <a:ln w="44450">
              <a:solidFill>
                <a:srgbClr val="FFFF00"/>
              </a:solidFill>
              <a:headEnd type="triangle"/>
              <a:tailEnd type="triangl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47953" y="3235222"/>
            <a:ext cx="4247848" cy="3032963"/>
            <a:chOff x="247953" y="3235222"/>
            <a:chExt cx="4247848" cy="303296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7953" y="3235222"/>
              <a:ext cx="4247848" cy="3032963"/>
            </a:xfrm>
            <a:prstGeom prst="rect">
              <a:avLst/>
            </a:prstGeom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B07036D-3C12-2532-6776-0A4832CF03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14728" y="4845050"/>
              <a:ext cx="607858" cy="315686"/>
            </a:xfrm>
            <a:prstGeom prst="straightConnector1">
              <a:avLst/>
            </a:prstGeom>
            <a:ln w="44450">
              <a:solidFill>
                <a:srgbClr val="FFFF00"/>
              </a:solidFill>
              <a:headEnd type="triangle"/>
              <a:tailEnd type="triangl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B07036D-3C12-2532-6776-0A4832CF037D}"/>
                </a:ext>
              </a:extLst>
            </p:cNvPr>
            <p:cNvCxnSpPr>
              <a:cxnSpLocks/>
            </p:cNvCxnSpPr>
            <p:nvPr/>
          </p:nvCxnSpPr>
          <p:spPr>
            <a:xfrm>
              <a:off x="432391" y="4720856"/>
              <a:ext cx="737190" cy="534284"/>
            </a:xfrm>
            <a:prstGeom prst="straightConnector1">
              <a:avLst/>
            </a:prstGeom>
            <a:ln w="44450">
              <a:solidFill>
                <a:srgbClr val="FFFF00"/>
              </a:solidFill>
              <a:headEnd type="triangle"/>
              <a:tailEnd type="triangl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665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</a:t>
            </a:r>
            <a:endParaRPr lang="en-GB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86F287-077D-8D48-8C77-70FE93DA0930}"/>
              </a:ext>
            </a:extLst>
          </p:cNvPr>
          <p:cNvSpPr txBox="1"/>
          <p:nvPr/>
        </p:nvSpPr>
        <p:spPr>
          <a:xfrm>
            <a:off x="332013" y="1001740"/>
            <a:ext cx="8398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Technological Challenges addressed for Detector Magnet in Push-Pull configuration </a:t>
            </a:r>
            <a:r>
              <a:rPr lang="en-US" dirty="0"/>
              <a:t>(</a:t>
            </a:r>
            <a:r>
              <a:rPr lang="en-US" sz="1400" i="1" dirty="0"/>
              <a:t>A. Gaddi, CERN</a:t>
            </a:r>
            <a:r>
              <a:rPr lang="en-US" dirty="0"/>
              <a:t>):</a:t>
            </a:r>
          </a:p>
        </p:txBody>
      </p:sp>
      <p:sp>
        <p:nvSpPr>
          <p:cNvPr id="6" name="Rectangle 5"/>
          <p:cNvSpPr/>
          <p:nvPr/>
        </p:nvSpPr>
        <p:spPr>
          <a:xfrm>
            <a:off x="332014" y="1733012"/>
            <a:ext cx="87439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Avoid Magnets’ services disconnection to keep magnet cold during Push-Pull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Flexibles fore vacuum pumping lines,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Flexibles cryogenics lines 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CH" i="1" dirty="0" err="1">
                <a:latin typeface="Calibri" panose="020F0502020204030204" pitchFamily="34" charset="0"/>
                <a:cs typeface="Calibri" panose="020F0502020204030204" pitchFamily="34" charset="0"/>
              </a:rPr>
              <a:t>similar</a:t>
            </a:r>
            <a:r>
              <a:rPr lang="fr-CH" i="1" dirty="0">
                <a:latin typeface="Calibri" panose="020F0502020204030204" pitchFamily="34" charset="0"/>
                <a:cs typeface="Calibri" panose="020F0502020204030204" pitchFamily="34" charset="0"/>
              </a:rPr>
              <a:t> to ATLAS end-cap </a:t>
            </a:r>
            <a:r>
              <a:rPr lang="fr-CH" i="1" dirty="0" err="1">
                <a:latin typeface="Calibri" panose="020F0502020204030204" pitchFamily="34" charset="0"/>
                <a:cs typeface="Calibri" panose="020F0502020204030204" pitchFamily="34" charset="0"/>
              </a:rPr>
              <a:t>toroid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acceleration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push-pull at 0.05g.</a:t>
            </a:r>
          </a:p>
        </p:txBody>
      </p:sp>
      <p:sp>
        <p:nvSpPr>
          <p:cNvPr id="9" name="Rectangle 8"/>
          <p:cNvSpPr/>
          <p:nvPr/>
        </p:nvSpPr>
        <p:spPr>
          <a:xfrm>
            <a:off x="332014" y="3108999"/>
            <a:ext cx="511648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Flexibles superconducting powering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A permanent connection of the solenoid power supply to the coil current leads would save time and avoid risks associated with connection &amp; disconnection.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Superconducting lines provide a gain on space and voltage drop </a:t>
            </a:r>
            <a:r>
              <a:rPr lang="en-US" alt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wrt</a:t>
            </a: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 resistive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Similar to MgB</a:t>
            </a:r>
            <a:r>
              <a:rPr lang="en-US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 superconducting links developed at CERN for HL-LHC</a:t>
            </a:r>
            <a:r>
              <a:rPr lang="en-US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3444" y="5749451"/>
            <a:ext cx="3106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Superconducting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links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developed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for HL-LHC upgrade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01798" y="5796592"/>
            <a:ext cx="2168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/>
              <a:t>Amalia Ballarino, 2014,</a:t>
            </a:r>
          </a:p>
          <a:p>
            <a:r>
              <a:rPr lang="it-IT" sz="1400" i="1" dirty="0"/>
              <a:t>Supercond. Sci. Technol.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455" y="3078982"/>
            <a:ext cx="3648081" cy="271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33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GB" sz="2400" dirty="0">
                <a:solidFill>
                  <a:srgbClr val="002060"/>
                </a:solidFill>
              </a:rPr>
              <a:t>The Compact Linear Collider, Detector and Magnet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3227" y="1462438"/>
            <a:ext cx="3733843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</a:p>
          <a:p>
            <a:pPr>
              <a:spcAft>
                <a:spcPts val="1200"/>
              </a:spcAft>
            </a:pPr>
            <a:endParaRPr 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CLIC Collaboration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CLIC physics context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CLIC accelerator: overview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detector for CLIC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CLIC detector magnet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948" y="1149793"/>
            <a:ext cx="4221786" cy="517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689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</a:t>
            </a:r>
            <a:endParaRPr lang="en-GB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86F287-077D-8D48-8C77-70FE93DA0930}"/>
              </a:ext>
            </a:extLst>
          </p:cNvPr>
          <p:cNvSpPr txBox="1"/>
          <p:nvPr/>
        </p:nvSpPr>
        <p:spPr>
          <a:xfrm>
            <a:off x="332014" y="1001740"/>
            <a:ext cx="8194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Technological Challenges addressed for Detector Magnet in Push-Pull configuration </a:t>
            </a:r>
            <a:r>
              <a:rPr lang="en-US" dirty="0"/>
              <a:t>(</a:t>
            </a:r>
            <a:r>
              <a:rPr lang="en-US" sz="1400" i="1" dirty="0"/>
              <a:t>A. Gaddi, CERN</a:t>
            </a:r>
            <a:r>
              <a:rPr lang="en-US" dirty="0"/>
              <a:t>):</a:t>
            </a:r>
          </a:p>
        </p:txBody>
      </p:sp>
      <p:sp>
        <p:nvSpPr>
          <p:cNvPr id="2" name="Rectangle 1"/>
          <p:cNvSpPr/>
          <p:nvPr/>
        </p:nvSpPr>
        <p:spPr>
          <a:xfrm>
            <a:off x="332014" y="1675580"/>
            <a:ext cx="8430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On-board compact dump resistor to safely discharge the magnet energy.</a:t>
            </a:r>
          </a:p>
        </p:txBody>
      </p:sp>
      <p:pic>
        <p:nvPicPr>
          <p:cNvPr id="14" name="Image 4" descr="Figure-3.tiff">
            <a:extLst>
              <a:ext uri="{FF2B5EF4-FFF2-40B4-BE49-F238E27FC236}">
                <a16:creationId xmlns:a16="http://schemas.microsoft.com/office/drawing/2014/main" id="{71FE5164-176F-A04B-A6A8-8AB4657D3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14" y="2377180"/>
            <a:ext cx="2612417" cy="313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05CE531-6985-8D44-935E-992CD86A8C72}"/>
              </a:ext>
            </a:extLst>
          </p:cNvPr>
          <p:cNvSpPr txBox="1"/>
          <p:nvPr/>
        </p:nvSpPr>
        <p:spPr>
          <a:xfrm>
            <a:off x="36032" y="5553004"/>
            <a:ext cx="3436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3D model of a compact passive</a:t>
            </a:r>
          </a:p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water cooled dump resistor</a:t>
            </a:r>
          </a:p>
        </p:txBody>
      </p:sp>
      <p:pic>
        <p:nvPicPr>
          <p:cNvPr id="16" name="Image 5" descr="Figure-2.tiff">
            <a:extLst>
              <a:ext uri="{FF2B5EF4-FFF2-40B4-BE49-F238E27FC236}">
                <a16:creationId xmlns:a16="http://schemas.microsoft.com/office/drawing/2014/main" id="{33265114-FAD6-9D46-B500-1B7B88CCF0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430" y="3465232"/>
            <a:ext cx="4332359" cy="214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44B62F5-C4A7-B748-B303-9458B229E2E9}"/>
              </a:ext>
            </a:extLst>
          </p:cNvPr>
          <p:cNvSpPr txBox="1"/>
          <p:nvPr/>
        </p:nvSpPr>
        <p:spPr>
          <a:xfrm>
            <a:off x="4181094" y="5549943"/>
            <a:ext cx="3943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Thermo-fluid dynamic simulation of the compact water cooled dump resistor </a:t>
            </a: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97A059A1-BC8F-37BC-6BE3-216293185A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0288" y="2072421"/>
            <a:ext cx="5150641" cy="105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637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49425" y="1035572"/>
            <a:ext cx="871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Machine-Detector Interface: </a:t>
            </a: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position of quadrupole QD0 needed for final beam focusing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57736" y="6247499"/>
            <a:ext cx="3902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F. Plassard et.al., CLIC Workshop 2018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409F0E-A105-9AF9-35FE-46E5D009D887}"/>
              </a:ext>
            </a:extLst>
          </p:cNvPr>
          <p:cNvSpPr txBox="1"/>
          <p:nvPr/>
        </p:nvSpPr>
        <p:spPr>
          <a:xfrm>
            <a:off x="260311" y="5003269"/>
            <a:ext cx="4483637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</a:t>
            </a:r>
            <a:r>
              <a:rPr lang="fr-CH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support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of QD0 </a:t>
            </a:r>
            <a:r>
              <a:rPr lang="fr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the detector,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Pre-insulator</a:t>
            </a:r>
            <a:r>
              <a:rPr lang="fr-CH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system </a:t>
            </a:r>
            <a:r>
              <a:rPr lang="fr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against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vibration (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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r &lt; 0.1nm),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Complex</a:t>
            </a:r>
            <a:r>
              <a:rPr lang="fr-CH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4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</a:t>
            </a:r>
            <a:r>
              <a:rPr lang="fr-CH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reduced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for intervention,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Anti-</a:t>
            </a:r>
            <a:r>
              <a:rPr lang="fr-CH" sz="14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shield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against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main </a:t>
            </a:r>
            <a:r>
              <a:rPr lang="fr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solenoidal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field</a:t>
            </a:r>
            <a:r>
              <a:rPr lang="fr-CH" sz="1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2C7ED5-E669-662D-1D68-EC4AC4724B85}"/>
              </a:ext>
            </a:extLst>
          </p:cNvPr>
          <p:cNvSpPr txBox="1"/>
          <p:nvPr/>
        </p:nvSpPr>
        <p:spPr>
          <a:xfrm>
            <a:off x="4949298" y="4768580"/>
            <a:ext cx="40192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 yoke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(end-cap and barrel),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pre-insulator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required,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Easier access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for intervention,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Stray field zeroed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near QD0 by  end-coils,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Gain in </a:t>
            </a:r>
            <a:r>
              <a:rPr lang="en-GB" sz="1400" b="1" dirty="0">
                <a:solidFill>
                  <a:srgbClr val="0ABA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detection range (acceptance).</a:t>
            </a:r>
          </a:p>
        </p:txBody>
      </p:sp>
      <p:pic>
        <p:nvPicPr>
          <p:cNvPr id="15" name="Picture 14" descr="A picture containing toy&#10;&#10;Description automatically generated">
            <a:extLst>
              <a:ext uri="{FF2B5EF4-FFF2-40B4-BE49-F238E27FC236}">
                <a16:creationId xmlns:a16="http://schemas.microsoft.com/office/drawing/2014/main" id="{6BA1277E-1071-F423-F67F-E7619C824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86" y="2096442"/>
            <a:ext cx="3981541" cy="284759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541721" y="3329763"/>
            <a:ext cx="2126512" cy="1052619"/>
            <a:chOff x="1541721" y="2796363"/>
            <a:chExt cx="2126512" cy="1052619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E7691D5-24C6-707D-3BF7-866DBFF8A3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1721" y="2986839"/>
              <a:ext cx="361507" cy="862143"/>
            </a:xfrm>
            <a:prstGeom prst="straightConnector1">
              <a:avLst/>
            </a:prstGeom>
            <a:ln w="44450">
              <a:solidFill>
                <a:srgbClr val="FFFF00"/>
              </a:solidFill>
              <a:tailEnd type="triangle" w="lg" len="lg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B07036D-3C12-2532-6776-0A4832CF03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49256" y="2796363"/>
              <a:ext cx="318977" cy="744279"/>
            </a:xfrm>
            <a:prstGeom prst="straightConnector1">
              <a:avLst/>
            </a:prstGeom>
            <a:ln w="44450">
              <a:solidFill>
                <a:srgbClr val="FFFF00"/>
              </a:solidFill>
              <a:tailEnd type="triangle" w="lg" len="lg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158706" y="1572412"/>
            <a:ext cx="4319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fr-CH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Initial </a:t>
            </a:r>
            <a:r>
              <a:rPr lang="fr-CH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layout</a:t>
            </a:r>
            <a:r>
              <a:rPr lang="fr-CH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QD0 </a:t>
            </a:r>
            <a:r>
              <a:rPr lang="fr-CH" b="1" dirty="0" err="1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 detector L*=3.5m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743948" y="1569299"/>
            <a:ext cx="4091185" cy="3061087"/>
            <a:chOff x="4743948" y="1569299"/>
            <a:chExt cx="4091185" cy="3061087"/>
          </a:xfrm>
        </p:grpSpPr>
        <p:pic>
          <p:nvPicPr>
            <p:cNvPr id="29" name="Picture 28" descr="A picture containing text, toy&#10;&#10;Description automatically generated">
              <a:extLst>
                <a:ext uri="{FF2B5EF4-FFF2-40B4-BE49-F238E27FC236}">
                  <a16:creationId xmlns:a16="http://schemas.microsoft.com/office/drawing/2014/main" id="{AD322250-9782-A407-6FBA-4A9B407B9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5133" y="2153729"/>
              <a:ext cx="3588939" cy="247665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743948" y="1569299"/>
              <a:ext cx="40911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fr-CH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Revised</a:t>
              </a:r>
              <a:r>
                <a:rPr lang="fr-CH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CH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layout</a:t>
              </a:r>
              <a:r>
                <a:rPr lang="fr-CH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</a:t>
              </a:r>
              <a:r>
                <a:rPr lang="fr-CH" b="1" dirty="0">
                  <a:latin typeface="Calibri" panose="020F0502020204030204" pitchFamily="34" charset="0"/>
                  <a:cs typeface="Calibri" panose="020F0502020204030204" pitchFamily="34" charset="0"/>
                </a:rPr>
                <a:t> QD0 </a:t>
              </a:r>
              <a:r>
                <a:rPr lang="fr-CH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inside</a:t>
              </a:r>
              <a:r>
                <a:rPr lang="fr-CH" b="1" dirty="0">
                  <a:latin typeface="Calibri" panose="020F0502020204030204" pitchFamily="34" charset="0"/>
                  <a:cs typeface="Calibri" panose="020F0502020204030204" pitchFamily="34" charset="0"/>
                </a:rPr>
                <a:t> tunnel L*=6m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827858" y="3108409"/>
            <a:ext cx="1923364" cy="1058391"/>
            <a:chOff x="5745754" y="2701048"/>
            <a:chExt cx="1923364" cy="105839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011B454-159C-92BE-2CC5-C3C61BBE41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5754" y="3053845"/>
              <a:ext cx="0" cy="705594"/>
            </a:xfrm>
            <a:prstGeom prst="straightConnector1">
              <a:avLst/>
            </a:prstGeom>
            <a:ln w="44450">
              <a:solidFill>
                <a:srgbClr val="FFFF00"/>
              </a:solidFill>
              <a:tailEnd type="triangle" w="lg" len="lg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1979F75-0B7C-64C7-CE9C-5D281655B1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69118" y="2701048"/>
              <a:ext cx="0" cy="705594"/>
            </a:xfrm>
            <a:prstGeom prst="straightConnector1">
              <a:avLst/>
            </a:prstGeom>
            <a:ln w="44450">
              <a:solidFill>
                <a:srgbClr val="FFFF00"/>
              </a:solidFill>
              <a:tailEnd type="triangle" w="lg" len="lg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2448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</a:t>
            </a:r>
            <a:endParaRPr lang="en-GB" sz="3200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0"/>
          </p:nvPr>
        </p:nvSpPr>
        <p:spPr>
          <a:xfrm>
            <a:off x="365145" y="1217873"/>
            <a:ext cx="5784916" cy="1100943"/>
          </a:xfrm>
        </p:spPr>
        <p:txBody>
          <a:bodyPr/>
          <a:lstStyle/>
          <a:p>
            <a:pPr marL="0" indent="0">
              <a:buNone/>
            </a:pPr>
            <a:r>
              <a:rPr lang="fr-CH" sz="18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Recent</a:t>
            </a:r>
            <a:r>
              <a:rPr lang="fr-CH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works</a:t>
            </a:r>
            <a:r>
              <a:rPr lang="fr-CH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a Dual Beam Delivery System :</a:t>
            </a:r>
          </a:p>
          <a:p>
            <a:pPr marL="0" indent="0">
              <a:buNone/>
            </a:pPr>
            <a:r>
              <a:rPr lang="fr-CH" sz="18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</a:t>
            </a:r>
            <a:r>
              <a:rPr lang="fr-CH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CH" sz="18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luminosity</a:t>
            </a:r>
            <a:r>
              <a:rPr lang="fr-CH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performance </a:t>
            </a:r>
            <a:r>
              <a:rPr lang="fr-CH" sz="18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 interaction </a:t>
            </a:r>
            <a:r>
              <a:rPr lang="fr-CH" sz="18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regions</a:t>
            </a:r>
            <a:r>
              <a:rPr lang="fr-CH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 detectors) </a:t>
            </a:r>
            <a:r>
              <a:rPr lang="fr-CH" sz="18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CH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crossing</a:t>
            </a:r>
            <a:r>
              <a:rPr lang="fr-CH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angles.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78E451-E45D-DE44-DED1-30977D0E7BEF}"/>
              </a:ext>
            </a:extLst>
          </p:cNvPr>
          <p:cNvSpPr txBox="1"/>
          <p:nvPr/>
        </p:nvSpPr>
        <p:spPr>
          <a:xfrm>
            <a:off x="418972" y="2214699"/>
            <a:ext cx="508635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Vera Cilento et.al., </a:t>
            </a:r>
          </a:p>
          <a:p>
            <a:r>
              <a:rPr lang="en-GB" sz="1400" i="1" dirty="0"/>
              <a:t>Dual beam delivery system serving two interaction regions for the Compact Linear Collider,</a:t>
            </a:r>
          </a:p>
          <a:p>
            <a:r>
              <a:rPr lang="en-GB" sz="1000" b="0" i="1" u="none" strike="noStrike" baseline="0" dirty="0">
                <a:solidFill>
                  <a:srgbClr val="231F20"/>
                </a:solidFill>
              </a:rPr>
              <a:t>PHYSICAL REVIEW ACCELERATORS AND BEAMS 24, 071001 (2021)</a:t>
            </a:r>
            <a:endParaRPr lang="en-GB" sz="1000" b="1" i="1" dirty="0"/>
          </a:p>
        </p:txBody>
      </p:sp>
      <p:pic>
        <p:nvPicPr>
          <p:cNvPr id="10" name="Picture 9" descr="A picture containing line chart&#10;&#10;Description automatically generated">
            <a:extLst>
              <a:ext uri="{FF2B5EF4-FFF2-40B4-BE49-F238E27FC236}">
                <a16:creationId xmlns:a16="http://schemas.microsoft.com/office/drawing/2014/main" id="{2FC2EE7A-0BC0-7576-ADDC-3093E50FE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154" y="3941451"/>
            <a:ext cx="6028660" cy="2404593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267930E4-4742-8F19-71F1-A8090970D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779" y="1331855"/>
            <a:ext cx="3006918" cy="24045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2901B91-5FA2-9C09-C7EF-64ED3BADB390}"/>
              </a:ext>
            </a:extLst>
          </p:cNvPr>
          <p:cNvSpPr txBox="1"/>
          <p:nvPr/>
        </p:nvSpPr>
        <p:spPr>
          <a:xfrm>
            <a:off x="6150061" y="1062214"/>
            <a:ext cx="2744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Top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view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of interaction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regions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403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2C5079-752A-4F4E-DB96-F452097A10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832" y="1437929"/>
            <a:ext cx="4158335" cy="417266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9362" y="1111608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The Conceptual Design</a:t>
            </a:r>
          </a:p>
        </p:txBody>
      </p:sp>
      <p:sp>
        <p:nvSpPr>
          <p:cNvPr id="9" name="Rectangle 8"/>
          <p:cNvSpPr/>
          <p:nvPr/>
        </p:nvSpPr>
        <p:spPr>
          <a:xfrm>
            <a:off x="429362" y="5676553"/>
            <a:ext cx="12126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u="sng" dirty="0"/>
              <a:t>Reference:</a:t>
            </a:r>
            <a:endParaRPr lang="en-GB" sz="1400" i="1" dirty="0"/>
          </a:p>
        </p:txBody>
      </p:sp>
      <p:sp>
        <p:nvSpPr>
          <p:cNvPr id="6" name="Rectangle 5"/>
          <p:cNvSpPr/>
          <p:nvPr/>
        </p:nvSpPr>
        <p:spPr>
          <a:xfrm>
            <a:off x="1515471" y="5689644"/>
            <a:ext cx="6875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N.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Alipour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en-GB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CLICdet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: The post-CDR CLIC detector model,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CLICdp-Note-2017-001 (revised 05 April 2019), CERN 2017-03-01.-42.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https://cds.cern.ch/record/2254048</a:t>
            </a:r>
          </a:p>
        </p:txBody>
      </p:sp>
    </p:spTree>
    <p:extLst>
      <p:ext uri="{BB962C8B-B14F-4D97-AF65-F5344CB8AC3E}">
        <p14:creationId xmlns:p14="http://schemas.microsoft.com/office/powerpoint/2010/main" val="2098532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235810" y="1363489"/>
            <a:ext cx="33340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</a:t>
            </a:r>
            <a:r>
              <a:rPr lang="fr-CH" dirty="0" err="1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superconducting</a:t>
            </a:r>
            <a:r>
              <a:rPr lang="fr-CH" dirty="0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</a:t>
            </a:r>
            <a:endParaRPr lang="fr-CH" dirty="0">
              <a:solidFill>
                <a:srgbClr val="0926B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2x4 end </a:t>
            </a:r>
            <a:r>
              <a:rPr lang="fr-CH" dirty="0" err="1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coils</a:t>
            </a:r>
            <a:endParaRPr lang="en-GB" dirty="0">
              <a:solidFill>
                <a:srgbClr val="0926B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iron barrels</a:t>
            </a:r>
            <a:endParaRPr lang="en-GB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end cap iron disks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6054" y="1028554"/>
            <a:ext cx="3377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cs typeface="Calibri" panose="020F0502020204030204" pitchFamily="34" charset="0"/>
              </a:rPr>
              <a:t>The magnet and its iron yoke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781688" y="1078608"/>
            <a:ext cx="5295696" cy="4700784"/>
            <a:chOff x="3782706" y="1060632"/>
            <a:chExt cx="5295696" cy="470078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2706" y="1612998"/>
              <a:ext cx="5295696" cy="4148418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>
              <a:stCxn id="20" idx="2"/>
            </p:cNvCxnSpPr>
            <p:nvPr/>
          </p:nvCxnSpPr>
          <p:spPr>
            <a:xfrm flipH="1">
              <a:off x="5736772" y="1554885"/>
              <a:ext cx="1145439" cy="2277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20" idx="2"/>
            </p:cNvCxnSpPr>
            <p:nvPr/>
          </p:nvCxnSpPr>
          <p:spPr>
            <a:xfrm flipH="1">
              <a:off x="6553200" y="1554885"/>
              <a:ext cx="329011" cy="3552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20" idx="2"/>
            </p:cNvCxnSpPr>
            <p:nvPr/>
          </p:nvCxnSpPr>
          <p:spPr>
            <a:xfrm>
              <a:off x="6882211" y="1554885"/>
              <a:ext cx="382380" cy="5204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464372" y="1185553"/>
              <a:ext cx="8356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latin typeface="Calibri" panose="020F0502020204030204" pitchFamily="34" charset="0"/>
                  <a:cs typeface="Calibri" panose="020F0502020204030204" pitchFamily="34" charset="0"/>
                </a:rPr>
                <a:t>Barrels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54452" y="1060632"/>
              <a:ext cx="939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latin typeface="Calibri" panose="020F0502020204030204" pitchFamily="34" charset="0"/>
                  <a:cs typeface="Calibri" panose="020F0502020204030204" pitchFamily="34" charset="0"/>
                </a:rPr>
                <a:t>End-cap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863267" y="1612998"/>
              <a:ext cx="939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latin typeface="Calibri" panose="020F0502020204030204" pitchFamily="34" charset="0"/>
                  <a:cs typeface="Calibri" panose="020F0502020204030204" pitchFamily="34" charset="0"/>
                </a:rPr>
                <a:t>End-cap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2" name="Straight Arrow Connector 41"/>
            <p:cNvCxnSpPr>
              <a:stCxn id="38" idx="2"/>
            </p:cNvCxnSpPr>
            <p:nvPr/>
          </p:nvCxnSpPr>
          <p:spPr>
            <a:xfrm flipH="1">
              <a:off x="5151924" y="1429964"/>
              <a:ext cx="172208" cy="2963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40" idx="2"/>
            </p:cNvCxnSpPr>
            <p:nvPr/>
          </p:nvCxnSpPr>
          <p:spPr>
            <a:xfrm>
              <a:off x="8332947" y="1982330"/>
              <a:ext cx="182403" cy="2598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Rectangle 50"/>
          <p:cNvSpPr/>
          <p:nvPr/>
        </p:nvSpPr>
        <p:spPr>
          <a:xfrm>
            <a:off x="235810" y="4432072"/>
            <a:ext cx="45510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</a:t>
            </a:r>
            <a:r>
              <a:rPr lang="fr-CH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opening</a:t>
            </a:r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fr-CH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closing</a:t>
            </a:r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airpad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hydraulic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jack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35810" y="5741743"/>
            <a:ext cx="702940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 solenoid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a stainless steel vacuum tank fixed to the central barrel.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Vacuum volume for thermal insulation at 1e-6 mbar.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35810" y="521891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coils are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attached to the end caps.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6054" y="290290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External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diameter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12.9m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Total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11.4m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vactank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bore radius: 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3.5m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vactank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8.3m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6054" y="2520632"/>
            <a:ext cx="3989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weight: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8100 tons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(iron: 6400 tons)</a:t>
            </a:r>
          </a:p>
        </p:txBody>
      </p:sp>
    </p:spTree>
    <p:extLst>
      <p:ext uri="{BB962C8B-B14F-4D97-AF65-F5344CB8AC3E}">
        <p14:creationId xmlns:p14="http://schemas.microsoft.com/office/powerpoint/2010/main" val="410073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3" grpId="0"/>
      <p:bldP spid="10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640404" y="3977478"/>
            <a:ext cx="3398812" cy="2457060"/>
            <a:chOff x="5203371" y="3456345"/>
            <a:chExt cx="3722304" cy="264084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3371" y="3502603"/>
              <a:ext cx="3632422" cy="259458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203371" y="3456345"/>
              <a:ext cx="3722304" cy="5623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Section of the CMS </a:t>
              </a:r>
              <a:r>
                <a:rPr lang="fr-CH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coil</a:t>
              </a:r>
              <a:r>
                <a:rPr lang="fr-CH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prototype</a:t>
              </a:r>
            </a:p>
            <a:p>
              <a:pPr algn="ctr"/>
              <a:r>
                <a:rPr lang="fr-CH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manufactured</a:t>
              </a:r>
              <a:r>
                <a:rPr lang="fr-CH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at </a:t>
              </a:r>
              <a:r>
                <a:rPr lang="fr-CH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Ansaldo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168286" y="4192649"/>
            <a:ext cx="58732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Winding: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External aluminium mandrel (50mm-thick),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Modular coil (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modules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</a:p>
          <a:p>
            <a:pPr lvl="1"/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layers of conductor,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inner winding technique,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Insulation with fiberglass reinforced epoxy,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Vacuum impregnated,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Indirectly cooled in thermosiphon mode,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Module/layer electrical joints in low field region.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8286" y="1634499"/>
            <a:ext cx="51612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4-T solenoid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that follows </a:t>
            </a: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 concept and manufacturing methods as the CMS magnet: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aluminium stabilized conductor (</a:t>
            </a: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thermal and electrical conductivity, bonding SC/stab, indirect cooling, </a:t>
            </a:r>
            <a:r>
              <a:rPr lang="en-GB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enthalpy stabilisation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</p:txBody>
      </p:sp>
      <p:sp>
        <p:nvSpPr>
          <p:cNvPr id="9" name="Rectangle 8"/>
          <p:cNvSpPr/>
          <p:nvPr/>
        </p:nvSpPr>
        <p:spPr>
          <a:xfrm>
            <a:off x="168286" y="3100256"/>
            <a:ext cx="531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Conductor:</a:t>
            </a:r>
          </a:p>
          <a:p>
            <a:pPr lvl="1"/>
            <a:r>
              <a:rPr lang="en-GB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/Cu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Rutherford cable cooled at 4.2K,</a:t>
            </a:r>
          </a:p>
          <a:p>
            <a:pPr lvl="1"/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Reinforced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aluminium stabilized superconductor.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2890" y="1029358"/>
            <a:ext cx="5827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The superconducting solenoid – conceptual design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FA6D62-2572-8A18-07DD-89975932FDDB}"/>
              </a:ext>
            </a:extLst>
          </p:cNvPr>
          <p:cNvSpPr txBox="1"/>
          <p:nvPr/>
        </p:nvSpPr>
        <p:spPr>
          <a:xfrm>
            <a:off x="6829755" y="1092076"/>
            <a:ext cx="212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i="1" dirty="0" err="1"/>
              <a:t>Superconductor</a:t>
            </a:r>
            <a:r>
              <a:rPr lang="fr-CH" sz="1400" i="1" dirty="0"/>
              <a:t> </a:t>
            </a:r>
            <a:r>
              <a:rPr lang="fr-CH" sz="1400" i="1" dirty="0" err="1"/>
              <a:t>Stability</a:t>
            </a:r>
            <a:endParaRPr lang="fr-CH" sz="1400" i="1" dirty="0"/>
          </a:p>
          <a:p>
            <a:r>
              <a:rPr lang="fr-CH" sz="1400" i="1" dirty="0"/>
              <a:t>CAS, 2013, L. </a:t>
            </a:r>
            <a:r>
              <a:rPr lang="fr-CH" sz="1400" i="1" dirty="0" err="1"/>
              <a:t>Bottura</a:t>
            </a:r>
            <a:endParaRPr lang="en-GB" sz="1400" i="1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EF4BD07-ACC0-434C-2C50-1690A3264276}"/>
              </a:ext>
            </a:extLst>
          </p:cNvPr>
          <p:cNvGrpSpPr/>
          <p:nvPr/>
        </p:nvGrpSpPr>
        <p:grpSpPr>
          <a:xfrm>
            <a:off x="5404841" y="1524726"/>
            <a:ext cx="3475558" cy="2235273"/>
            <a:chOff x="5404841" y="1524726"/>
            <a:chExt cx="3475558" cy="2235273"/>
          </a:xfrm>
        </p:grpSpPr>
        <p:pic>
          <p:nvPicPr>
            <p:cNvPr id="11" name="Picture 10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1DF9E01C-C2ED-B5D1-11A2-AF85DCC81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04841" y="1524726"/>
              <a:ext cx="3475558" cy="2235273"/>
            </a:xfrm>
            <a:prstGeom prst="rect">
              <a:avLst/>
            </a:prstGeom>
          </p:spPr>
        </p:pic>
        <p:sp>
          <p:nvSpPr>
            <p:cNvPr id="17" name="Star: 4 Points 16">
              <a:extLst>
                <a:ext uri="{FF2B5EF4-FFF2-40B4-BE49-F238E27FC236}">
                  <a16:creationId xmlns:a16="http://schemas.microsoft.com/office/drawing/2014/main" id="{A043140F-4B44-6EF4-738B-D13109D45D95}"/>
                </a:ext>
              </a:extLst>
            </p:cNvPr>
            <p:cNvSpPr/>
            <p:nvPr/>
          </p:nvSpPr>
          <p:spPr>
            <a:xfrm>
              <a:off x="7189444" y="2738483"/>
              <a:ext cx="300732" cy="281227"/>
            </a:xfrm>
            <a:prstGeom prst="star4">
              <a:avLst>
                <a:gd name="adj" fmla="val 1108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5178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sp>
        <p:nvSpPr>
          <p:cNvPr id="8" name="Rectangle 7"/>
          <p:cNvSpPr/>
          <p:nvPr/>
        </p:nvSpPr>
        <p:spPr>
          <a:xfrm>
            <a:off x="605789" y="4848002"/>
            <a:ext cx="77301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Weight of conductor in winding =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167 tons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(total length about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37 km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Weight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of cold mass = 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201 tons</a:t>
            </a:r>
            <a:endParaRPr lang="fr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module (x3): 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68 tons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, L = 2.6m, 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</a:t>
            </a:r>
            <a:r>
              <a:rPr lang="fr-CH" b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external</a:t>
            </a:r>
            <a:r>
              <a:rPr lang="fr-CH" b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 8.2m</a:t>
            </a:r>
          </a:p>
        </p:txBody>
      </p:sp>
      <p:sp>
        <p:nvSpPr>
          <p:cNvPr id="7" name="Rectangle 6"/>
          <p:cNvSpPr/>
          <p:nvPr/>
        </p:nvSpPr>
        <p:spPr>
          <a:xfrm>
            <a:off x="262890" y="1029358"/>
            <a:ext cx="5827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The superconducting solenoid – conceptual design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1226"/>
              </p:ext>
            </p:extLst>
          </p:nvPr>
        </p:nvGraphicFramePr>
        <p:xfrm>
          <a:off x="605789" y="1494465"/>
          <a:ext cx="5227732" cy="3158325"/>
        </p:xfrm>
        <a:graphic>
          <a:graphicData uri="http://schemas.openxmlformats.org/drawingml/2006/table">
            <a:tbl>
              <a:tblPr firstRow="1" firstCol="1" bandRow="1"/>
              <a:tblGrid>
                <a:gridCol w="2973318">
                  <a:extLst>
                    <a:ext uri="{9D8B030D-6E8A-4147-A177-3AD203B41FA5}">
                      <a16:colId xmlns:a16="http://schemas.microsoft.com/office/drawing/2014/main" val="904753463"/>
                    </a:ext>
                  </a:extLst>
                </a:gridCol>
                <a:gridCol w="2254414">
                  <a:extLst>
                    <a:ext uri="{9D8B030D-6E8A-4147-A177-3AD203B41FA5}">
                      <a16:colId xmlns:a16="http://schemas.microsoft.com/office/drawing/2014/main" val="1030091891"/>
                    </a:ext>
                  </a:extLst>
                </a:gridCol>
              </a:tblGrid>
              <a:tr h="350925">
                <a:tc>
                  <a:txBody>
                    <a:bodyPr/>
                    <a:lstStyle/>
                    <a:p>
                      <a:pPr marL="1092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Field at IP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83335" algn="r"/>
                          <a:tab pos="1373505" algn="l"/>
                        </a:tabLs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4	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044394"/>
                  </a:ext>
                </a:extLst>
              </a:tr>
              <a:tr h="350925">
                <a:tc>
                  <a:txBody>
                    <a:bodyPr/>
                    <a:lstStyle/>
                    <a:p>
                      <a:pPr marL="1092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Inductance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83335" algn="r"/>
                          <a:tab pos="1373505" algn="l"/>
                        </a:tabLs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11.9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H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091979"/>
                  </a:ext>
                </a:extLst>
              </a:tr>
              <a:tr h="350925">
                <a:tc>
                  <a:txBody>
                    <a:bodyPr/>
                    <a:lstStyle/>
                    <a:p>
                      <a:pPr marL="1092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Nominal current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83335" algn="r"/>
                          <a:tab pos="1373505" algn="l"/>
                        </a:tabLs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20	kA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361129"/>
                  </a:ext>
                </a:extLst>
              </a:tr>
              <a:tr h="350925">
                <a:tc>
                  <a:txBody>
                    <a:bodyPr/>
                    <a:lstStyle/>
                    <a:p>
                      <a:pPr marL="1092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Stored energy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83335" algn="r"/>
                          <a:tab pos="1373505" algn="l"/>
                        </a:tabLs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2.4	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GJ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6436916"/>
                  </a:ext>
                </a:extLst>
              </a:tr>
              <a:tr h="350925">
                <a:tc>
                  <a:txBody>
                    <a:bodyPr/>
                    <a:lstStyle/>
                    <a:p>
                      <a:pPr marL="1092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Average Energy density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83335" algn="r"/>
                          <a:tab pos="1373505" algn="l"/>
                        </a:tabLs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kJ/kg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594543"/>
                  </a:ext>
                </a:extLst>
              </a:tr>
              <a:tr h="350925">
                <a:tc>
                  <a:txBody>
                    <a:bodyPr/>
                    <a:lstStyle/>
                    <a:p>
                      <a:pPr marL="1092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Number of layers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83335" algn="r"/>
                          <a:tab pos="1373505" algn="l"/>
                        </a:tabLs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3673352"/>
                  </a:ext>
                </a:extLst>
              </a:tr>
              <a:tr h="350925">
                <a:tc>
                  <a:txBody>
                    <a:bodyPr/>
                    <a:lstStyle/>
                    <a:p>
                      <a:pPr marL="10922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NbTi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/Cu Rutherford cable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83335" algn="r"/>
                          <a:tab pos="1373505" algn="l"/>
                        </a:tabLs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32	strands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196366"/>
                  </a:ext>
                </a:extLst>
              </a:tr>
              <a:tr h="350925">
                <a:tc>
                  <a:txBody>
                    <a:bodyPr/>
                    <a:lstStyle/>
                    <a:p>
                      <a:pPr marL="10922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Conductor cross section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83335" algn="r"/>
                          <a:tab pos="1373505" algn="l"/>
                        </a:tabLs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82.85 x 20.31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	mm 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12466"/>
                  </a:ext>
                </a:extLst>
              </a:tr>
              <a:tr h="350925">
                <a:tc>
                  <a:txBody>
                    <a:bodyPr/>
                    <a:lstStyle/>
                    <a:p>
                      <a:pPr marL="1092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Coil inner radius (length)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lvl="1">
                        <a:spcAft>
                          <a:spcPts val="0"/>
                        </a:spcAft>
                        <a:tabLst>
                          <a:tab pos="1283335" algn="r"/>
                          <a:tab pos="1373505" algn="l"/>
                        </a:tabLs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3.65 (7.8)		m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98846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406557" y="5989677"/>
            <a:ext cx="5683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600"/>
              </a:spcAft>
            </a:pPr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at the </a:t>
            </a:r>
            <a:r>
              <a:rPr lang="fr-CH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limit</a:t>
            </a:r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of road transport </a:t>
            </a:r>
            <a:r>
              <a:rPr lang="fr-CH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capacities</a:t>
            </a:r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to CERN.</a:t>
            </a:r>
            <a:endParaRPr lang="fr-CH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21168" y="1498686"/>
            <a:ext cx="294533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Inductance and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number of layers</a:t>
            </a:r>
          </a:p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kept at “acceptable levels” 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6984923" y="2801707"/>
            <a:ext cx="631310" cy="695474"/>
          </a:xfrm>
          <a:prstGeom prst="downArrow">
            <a:avLst>
              <a:gd name="adj1" fmla="val 2978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6252827" y="3569069"/>
            <a:ext cx="2095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Large conductor cross section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25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29" grpId="0"/>
      <p:bldP spid="30" grpId="0" animBg="1"/>
      <p:bldP spid="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sp>
        <p:nvSpPr>
          <p:cNvPr id="8" name="Rectangle 7"/>
          <p:cNvSpPr/>
          <p:nvPr/>
        </p:nvSpPr>
        <p:spPr>
          <a:xfrm>
            <a:off x="247010" y="2394335"/>
            <a:ext cx="5370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 </a:t>
            </a:r>
            <a:r>
              <a:rPr lang="fr-CH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layers</a:t>
            </a:r>
            <a:r>
              <a:rPr lang="fr-CH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fr-CH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winding</a:t>
            </a:r>
            <a:r>
              <a:rPr lang="fr-CH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the </a:t>
            </a:r>
            <a:r>
              <a:rPr lang="fr-CH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fr-CH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reinforcement</a:t>
            </a:r>
            <a:r>
              <a:rPr lang="fr-CH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necessary</a:t>
            </a:r>
            <a:endParaRPr lang="fr-CH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845371" y="3360219"/>
            <a:ext cx="731900" cy="2897432"/>
            <a:chOff x="6060575" y="2319296"/>
            <a:chExt cx="731900" cy="2897432"/>
          </a:xfrm>
        </p:grpSpPr>
        <p:sp>
          <p:nvSpPr>
            <p:cNvPr id="6" name="Rectangle 5"/>
            <p:cNvSpPr/>
            <p:nvPr/>
          </p:nvSpPr>
          <p:spPr>
            <a:xfrm>
              <a:off x="6060575" y="2319296"/>
              <a:ext cx="724280" cy="7089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68195" y="3030638"/>
              <a:ext cx="715136" cy="14770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68195" y="4507733"/>
              <a:ext cx="724280" cy="7089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99909" y="3375706"/>
              <a:ext cx="95250" cy="728662"/>
            </a:xfrm>
            <a:prstGeom prst="rect">
              <a:avLst/>
            </a:prstGeom>
            <a:pattFill prst="sphere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971235" y="3358695"/>
            <a:ext cx="715136" cy="2905052"/>
            <a:chOff x="7826190" y="2650174"/>
            <a:chExt cx="715136" cy="2905052"/>
          </a:xfrm>
        </p:grpSpPr>
        <p:sp>
          <p:nvSpPr>
            <p:cNvPr id="17" name="Rectangle 16"/>
            <p:cNvSpPr/>
            <p:nvPr/>
          </p:nvSpPr>
          <p:spPr>
            <a:xfrm>
              <a:off x="7826190" y="2650174"/>
              <a:ext cx="715136" cy="29050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62544" y="3746241"/>
              <a:ext cx="95250" cy="728662"/>
            </a:xfrm>
            <a:prstGeom prst="rect">
              <a:avLst/>
            </a:prstGeom>
            <a:pattFill prst="sphere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068514" y="28697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51136" y="28697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" name="Rectangle 1"/>
          <p:cNvSpPr/>
          <p:nvPr/>
        </p:nvSpPr>
        <p:spPr>
          <a:xfrm>
            <a:off x="262890" y="4529993"/>
            <a:ext cx="5841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b/ ATLAS-CS like:</a:t>
            </a:r>
          </a:p>
          <a:p>
            <a:pPr>
              <a:spcAft>
                <a:spcPts val="600"/>
              </a:spcAft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strength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stabilizer</a:t>
            </a:r>
            <a:endParaRPr lang="fr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+ Cold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working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improved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mechanical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performances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62890" y="1029358"/>
            <a:ext cx="5827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The superconducting solenoid – conceptual design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6846" y="1405533"/>
            <a:ext cx="3430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magnetic forces on the coil: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96339" y="1708613"/>
            <a:ext cx="3875661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64 bar inner pressure,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axial compression 21 000 tons.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2890" y="3507741"/>
            <a:ext cx="52473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a/ CMS-</a:t>
            </a:r>
            <a:r>
              <a:rPr lang="fr-CH" b="1" dirty="0" err="1">
                <a:latin typeface="Calibri" panose="020F0502020204030204" pitchFamily="34" charset="0"/>
                <a:cs typeface="Calibri" panose="020F0502020204030204" pitchFamily="34" charset="0"/>
              </a:rPr>
              <a:t>like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spcAft>
                <a:spcPts val="600"/>
              </a:spcAft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purity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aluminium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stabilizer</a:t>
            </a:r>
            <a:endParaRPr lang="fr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+ Electron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welded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aluminum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alloy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bars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62890" y="3089537"/>
            <a:ext cx="2267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fr-CH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-CH" b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baseline</a:t>
            </a:r>
            <a:r>
              <a:rPr lang="fr-CH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options: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0B025C-9615-0447-AD80-0C375547EA8D}"/>
              </a:ext>
            </a:extLst>
          </p:cNvPr>
          <p:cNvSpPr txBox="1"/>
          <p:nvPr/>
        </p:nvSpPr>
        <p:spPr>
          <a:xfrm>
            <a:off x="293207" y="5542827"/>
            <a:ext cx="549530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c/ </a:t>
            </a:r>
            <a:r>
              <a:rPr lang="fr-CH" b="1" dirty="0" err="1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 a and b: </a:t>
            </a:r>
          </a:p>
          <a:p>
            <a:pPr>
              <a:spcAft>
                <a:spcPts val="600"/>
              </a:spcAft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strength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stabilizer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+ cold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work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+ EBW (Al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alloy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section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may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smaller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in option a,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keeping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total cross section)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080335" y="3358695"/>
            <a:ext cx="731900" cy="2897432"/>
            <a:chOff x="6060575" y="2319296"/>
            <a:chExt cx="731900" cy="2897432"/>
          </a:xfrm>
        </p:grpSpPr>
        <p:sp>
          <p:nvSpPr>
            <p:cNvPr id="26" name="Rectangle 25"/>
            <p:cNvSpPr/>
            <p:nvPr/>
          </p:nvSpPr>
          <p:spPr>
            <a:xfrm>
              <a:off x="6060575" y="2319296"/>
              <a:ext cx="724280" cy="7089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68195" y="3030638"/>
              <a:ext cx="715136" cy="14770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68195" y="4507733"/>
              <a:ext cx="724280" cy="7089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399909" y="3375706"/>
              <a:ext cx="95250" cy="728662"/>
            </a:xfrm>
            <a:prstGeom prst="rect">
              <a:avLst/>
            </a:prstGeom>
            <a:pattFill prst="sphere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303478" y="286819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6405899" y="1630505"/>
            <a:ext cx="1993879" cy="944298"/>
            <a:chOff x="4726479" y="2167458"/>
            <a:chExt cx="1993879" cy="944298"/>
          </a:xfrm>
        </p:grpSpPr>
        <p:sp>
          <p:nvSpPr>
            <p:cNvPr id="32" name="Rectangle 31"/>
            <p:cNvSpPr/>
            <p:nvPr/>
          </p:nvSpPr>
          <p:spPr>
            <a:xfrm>
              <a:off x="4726479" y="2226559"/>
              <a:ext cx="254300" cy="15145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80779" y="2167458"/>
              <a:ext cx="9941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Pure </a:t>
              </a:r>
              <a:r>
                <a:rPr lang="en-GB" sz="1000" dirty="0" err="1"/>
                <a:t>Aluminum</a:t>
              </a:r>
              <a:endParaRPr lang="en-GB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80779" y="2406059"/>
              <a:ext cx="17395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High Strength Pure </a:t>
              </a:r>
              <a:r>
                <a:rPr lang="en-GB" sz="1000" dirty="0" err="1"/>
                <a:t>Aluminum</a:t>
              </a:r>
              <a:endParaRPr lang="en-GB" sz="10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726479" y="2454859"/>
              <a:ext cx="254300" cy="1514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80135" y="2647279"/>
              <a:ext cx="10086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/>
                <a:t>Aluminum</a:t>
              </a:r>
              <a:r>
                <a:rPr lang="en-GB" sz="1000" dirty="0"/>
                <a:t> Alloy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8774" y="2865535"/>
              <a:ext cx="9316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/>
                <a:t>NbTi</a:t>
              </a:r>
              <a:r>
                <a:rPr lang="en-GB" sz="1000" dirty="0"/>
                <a:t>/Cu Cable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734469" y="2683093"/>
              <a:ext cx="254300" cy="1514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734469" y="2911393"/>
              <a:ext cx="254300" cy="151453"/>
            </a:xfrm>
            <a:prstGeom prst="rect">
              <a:avLst/>
            </a:prstGeom>
            <a:pattFill prst="sphere">
              <a:fgClr>
                <a:srgbClr val="FF000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66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  <p:bldP spid="22" grpId="0"/>
      <p:bldP spid="2" grpId="0"/>
      <p:bldP spid="15" grpId="0"/>
      <p:bldP spid="24" grpId="0"/>
      <p:bldP spid="7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grpSp>
        <p:nvGrpSpPr>
          <p:cNvPr id="9" name="Group 8"/>
          <p:cNvGrpSpPr/>
          <p:nvPr/>
        </p:nvGrpSpPr>
        <p:grpSpPr>
          <a:xfrm>
            <a:off x="5845371" y="3360219"/>
            <a:ext cx="731900" cy="2897432"/>
            <a:chOff x="6060575" y="2319296"/>
            <a:chExt cx="731900" cy="2897432"/>
          </a:xfrm>
        </p:grpSpPr>
        <p:sp>
          <p:nvSpPr>
            <p:cNvPr id="6" name="Rectangle 5"/>
            <p:cNvSpPr/>
            <p:nvPr/>
          </p:nvSpPr>
          <p:spPr>
            <a:xfrm>
              <a:off x="6060575" y="2319296"/>
              <a:ext cx="724280" cy="7089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68195" y="3030638"/>
              <a:ext cx="715136" cy="14770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68195" y="4507733"/>
              <a:ext cx="724280" cy="7089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99909" y="3375706"/>
              <a:ext cx="95250" cy="728662"/>
            </a:xfrm>
            <a:prstGeom prst="rect">
              <a:avLst/>
            </a:prstGeom>
            <a:pattFill prst="sphere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971235" y="3358695"/>
            <a:ext cx="715136" cy="2905052"/>
            <a:chOff x="7826190" y="2650174"/>
            <a:chExt cx="715136" cy="2905052"/>
          </a:xfrm>
        </p:grpSpPr>
        <p:sp>
          <p:nvSpPr>
            <p:cNvPr id="17" name="Rectangle 16"/>
            <p:cNvSpPr/>
            <p:nvPr/>
          </p:nvSpPr>
          <p:spPr>
            <a:xfrm>
              <a:off x="7826190" y="2650174"/>
              <a:ext cx="715136" cy="29050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62544" y="3746241"/>
              <a:ext cx="95250" cy="728662"/>
            </a:xfrm>
            <a:prstGeom prst="rect">
              <a:avLst/>
            </a:prstGeom>
            <a:pattFill prst="sphere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068514" y="28697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51136" y="28697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62890" y="1029358"/>
            <a:ext cx="5827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The superconducting solenoid – conceptual design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8080335" y="3358695"/>
            <a:ext cx="731900" cy="2897432"/>
            <a:chOff x="6060575" y="2319296"/>
            <a:chExt cx="731900" cy="2897432"/>
          </a:xfrm>
        </p:grpSpPr>
        <p:sp>
          <p:nvSpPr>
            <p:cNvPr id="26" name="Rectangle 25"/>
            <p:cNvSpPr/>
            <p:nvPr/>
          </p:nvSpPr>
          <p:spPr>
            <a:xfrm>
              <a:off x="6060575" y="2319296"/>
              <a:ext cx="724280" cy="7089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68195" y="3030638"/>
              <a:ext cx="715136" cy="14770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68195" y="4507733"/>
              <a:ext cx="724280" cy="7089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399909" y="3375706"/>
              <a:ext cx="95250" cy="728662"/>
            </a:xfrm>
            <a:prstGeom prst="rect">
              <a:avLst/>
            </a:prstGeom>
            <a:pattFill prst="sphere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303478" y="286819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6405899" y="1630505"/>
            <a:ext cx="1993879" cy="944298"/>
            <a:chOff x="4726479" y="2167458"/>
            <a:chExt cx="1993879" cy="944298"/>
          </a:xfrm>
        </p:grpSpPr>
        <p:sp>
          <p:nvSpPr>
            <p:cNvPr id="32" name="Rectangle 31"/>
            <p:cNvSpPr/>
            <p:nvPr/>
          </p:nvSpPr>
          <p:spPr>
            <a:xfrm>
              <a:off x="4726479" y="2226559"/>
              <a:ext cx="254300" cy="15145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80779" y="2167458"/>
              <a:ext cx="9941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Pure </a:t>
              </a:r>
              <a:r>
                <a:rPr lang="en-GB" sz="1000" dirty="0" err="1"/>
                <a:t>Aluminum</a:t>
              </a:r>
              <a:endParaRPr lang="en-GB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80779" y="2406059"/>
              <a:ext cx="17395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High Strength Pure </a:t>
              </a:r>
              <a:r>
                <a:rPr lang="en-GB" sz="1000" dirty="0" err="1"/>
                <a:t>Aluminum</a:t>
              </a:r>
              <a:endParaRPr lang="en-GB" sz="10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726479" y="2454859"/>
              <a:ext cx="254300" cy="1514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80135" y="2647279"/>
              <a:ext cx="10086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/>
                <a:t>Aluminum</a:t>
              </a:r>
              <a:r>
                <a:rPr lang="en-GB" sz="1000" dirty="0"/>
                <a:t> Alloy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8774" y="2865535"/>
              <a:ext cx="9316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/>
                <a:t>NbTi</a:t>
              </a:r>
              <a:r>
                <a:rPr lang="en-GB" sz="1000" dirty="0"/>
                <a:t>/Cu Cable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734469" y="2683093"/>
              <a:ext cx="254300" cy="1514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734469" y="2911393"/>
              <a:ext cx="254300" cy="151453"/>
            </a:xfrm>
            <a:prstGeom prst="rect">
              <a:avLst/>
            </a:prstGeom>
            <a:pattFill prst="sphere">
              <a:fgClr>
                <a:srgbClr val="FF000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DD652DDC-D793-8863-791C-5D463C1BE5DF}"/>
              </a:ext>
            </a:extLst>
          </p:cNvPr>
          <p:cNvSpPr txBox="1"/>
          <p:nvPr/>
        </p:nvSpPr>
        <p:spPr>
          <a:xfrm>
            <a:off x="305166" y="1584410"/>
            <a:ext cx="5108748" cy="3877985"/>
          </a:xfrm>
          <a:prstGeom prst="rect">
            <a:avLst/>
          </a:prstGeom>
          <a:solidFill>
            <a:srgbClr val="FFFF00">
              <a:alpha val="42000"/>
            </a:srgbClr>
          </a:solidFill>
          <a:ln>
            <a:solidFill>
              <a:schemeClr val="tx1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Mechanical stress-strain for </a:t>
            </a:r>
            <a:r>
              <a:rPr lang="en-GB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CLICdet</a:t>
            </a:r>
            <a:endParaRPr lang="en-GB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en-GB" sz="8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 a compared to b and c:</a:t>
            </a:r>
          </a:p>
          <a:p>
            <a:pPr>
              <a:spcAft>
                <a:spcPts val="600"/>
              </a:spcAft>
            </a:pPr>
            <a:endParaRPr lang="en-GB" sz="8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Option a: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Reinforcement in the elastic domain 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</a:t>
            </a:r>
            <a:r>
              <a:rPr lang="en-GB" sz="1600" b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eq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150 MPa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Pure aluminium at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0.15%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hoop strain in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elasto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-plastic domain (pure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aluminum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: yield strength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 30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MPa at 4K)</a:t>
            </a:r>
          </a:p>
          <a:p>
            <a:pPr>
              <a:spcAft>
                <a:spcPts val="600"/>
              </a:spcAft>
            </a:pP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Options b &amp; c: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Entire conductor cross section works in elastic domain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</a:t>
            </a:r>
            <a:r>
              <a:rPr lang="en-GB" sz="1600" b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eq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= 82 MPa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Hoop strain :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0.08%</a:t>
            </a:r>
          </a:p>
        </p:txBody>
      </p:sp>
    </p:spTree>
    <p:extLst>
      <p:ext uri="{BB962C8B-B14F-4D97-AF65-F5344CB8AC3E}">
        <p14:creationId xmlns:p14="http://schemas.microsoft.com/office/powerpoint/2010/main" val="12259253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sp>
        <p:nvSpPr>
          <p:cNvPr id="8" name="Rectangle 7"/>
          <p:cNvSpPr/>
          <p:nvPr/>
        </p:nvSpPr>
        <p:spPr>
          <a:xfrm>
            <a:off x="326691" y="1393074"/>
            <a:ext cx="44632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CH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Quench</a:t>
            </a:r>
            <a:r>
              <a:rPr lang="fr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 protection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Extraction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of the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energy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on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external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dumping system (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resistor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Quench</a:t>
            </a:r>
            <a:r>
              <a:rPr lang="fr-CH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back process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: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uniform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heat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release in the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external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mandrel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(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eddy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currents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): </a:t>
            </a:r>
            <a:r>
              <a:rPr lang="fr-CH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T&lt;70K</a:t>
            </a:r>
          </a:p>
        </p:txBody>
      </p:sp>
      <p:sp>
        <p:nvSpPr>
          <p:cNvPr id="7" name="Rectangle 6"/>
          <p:cNvSpPr/>
          <p:nvPr/>
        </p:nvSpPr>
        <p:spPr>
          <a:xfrm>
            <a:off x="262890" y="1029358"/>
            <a:ext cx="5827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The superconducting solenoid – conceptual design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CC39927-36A8-6A54-FF6B-74B87FB7F7ED}"/>
              </a:ext>
            </a:extLst>
          </p:cNvPr>
          <p:cNvGrpSpPr/>
          <p:nvPr/>
        </p:nvGrpSpPr>
        <p:grpSpPr>
          <a:xfrm>
            <a:off x="2756592" y="1401138"/>
            <a:ext cx="6262175" cy="5127435"/>
            <a:chOff x="2756592" y="1401138"/>
            <a:chExt cx="6262175" cy="512743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6795" y="1401138"/>
              <a:ext cx="4021972" cy="245047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756592" y="6251574"/>
              <a:ext cx="4099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Figures correspond to the high </a:t>
              </a:r>
              <a:r>
                <a:rPr lang="fr-CH" sz="1200" dirty="0" err="1"/>
                <a:t>strength</a:t>
              </a:r>
              <a:r>
                <a:rPr lang="fr-CH" sz="1200" dirty="0"/>
                <a:t> </a:t>
              </a:r>
              <a:r>
                <a:rPr lang="fr-CH" sz="1200" dirty="0" err="1"/>
                <a:t>stabilizer</a:t>
              </a:r>
              <a:r>
                <a:rPr lang="fr-CH" sz="1200" dirty="0"/>
                <a:t> option b</a:t>
              </a:r>
              <a:endParaRPr lang="en-GB" sz="1200" dirty="0"/>
            </a:p>
          </p:txBody>
        </p: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CD1680B-4285-BA6C-F921-3DDC8FF87115}"/>
              </a:ext>
            </a:extLst>
          </p:cNvPr>
          <p:cNvCxnSpPr/>
          <p:nvPr/>
        </p:nvCxnSpPr>
        <p:spPr>
          <a:xfrm>
            <a:off x="4485862" y="2647507"/>
            <a:ext cx="415747" cy="0"/>
          </a:xfrm>
          <a:prstGeom prst="straightConnector1">
            <a:avLst/>
          </a:prstGeom>
          <a:ln w="412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DA53BBD-971C-3AE5-E3F5-DA9A297FA246}"/>
              </a:ext>
            </a:extLst>
          </p:cNvPr>
          <p:cNvSpPr txBox="1"/>
          <p:nvPr/>
        </p:nvSpPr>
        <p:spPr>
          <a:xfrm>
            <a:off x="326691" y="2806871"/>
            <a:ext cx="457997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 case of </a:t>
            </a:r>
            <a:r>
              <a:rPr lang="fr-CH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protection system </a:t>
            </a:r>
            <a:r>
              <a:rPr lang="fr-CH" sz="16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failure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, the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coil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must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able to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withstand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the full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energy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release :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average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temperature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below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100K                       (min-max: </a:t>
            </a:r>
            <a:r>
              <a:rPr lang="fr-CH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65K-140K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59179" y="3349256"/>
            <a:ext cx="1041151" cy="570172"/>
            <a:chOff x="4259179" y="3349256"/>
            <a:chExt cx="1041151" cy="57017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2456CA0-2BAC-7C1D-6374-7E2263DA991F}"/>
                </a:ext>
              </a:extLst>
            </p:cNvPr>
            <p:cNvCxnSpPr>
              <a:cxnSpLocks/>
            </p:cNvCxnSpPr>
            <p:nvPr/>
          </p:nvCxnSpPr>
          <p:spPr>
            <a:xfrm>
              <a:off x="4259179" y="3349256"/>
              <a:ext cx="1041151" cy="558747"/>
            </a:xfrm>
            <a:prstGeom prst="straightConnector1">
              <a:avLst/>
            </a:prstGeom>
            <a:ln w="4127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7B41860-D47F-FAA0-3AF7-D3A9EE3D6B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48351" y="3636025"/>
              <a:ext cx="465394" cy="283403"/>
            </a:xfrm>
            <a:prstGeom prst="straightConnector1">
              <a:avLst/>
            </a:prstGeom>
            <a:ln w="4127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465D1D83-BD37-ABAC-3316-7F5D8DFD9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3925" y="3905546"/>
            <a:ext cx="3593313" cy="234602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C7AC4D1-2F86-CBAE-29EC-CD4221C07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622" y="3908003"/>
            <a:ext cx="3597240" cy="234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81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collaboration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51368" y="1193171"/>
            <a:ext cx="42755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 detector and physics (</a:t>
            </a:r>
            <a:r>
              <a:rPr lang="en-US" sz="20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CLICdp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30 institutes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18 countries</a:t>
            </a:r>
          </a:p>
          <a:p>
            <a:pPr algn="ctr"/>
            <a:r>
              <a:rPr lang="en-US" sz="1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http://clicdp.web.cern.ch/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30872" y="2092904"/>
            <a:ext cx="383906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Focus of CLIC-specific studies on: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prospects and simulation studies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optimisation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+ R&amp;D for CLIC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613" y="1193171"/>
            <a:ext cx="42755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CLIC/CTF3 accelerator collaboration </a:t>
            </a:r>
          </a:p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~70 institutes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~30 countries</a:t>
            </a:r>
          </a:p>
          <a:p>
            <a:pPr algn="ctr"/>
            <a:r>
              <a:rPr lang="en-US" sz="1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http://clic-study.web.cern.ch/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298" y="2090680"/>
            <a:ext cx="45213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CLIC accelerator studies: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 accelerator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design and development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Construction and operation of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 Test Facility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 descr="Screen Shot 2017-07-14 at 10.05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673" y="3233683"/>
            <a:ext cx="4513432" cy="2817609"/>
          </a:xfrm>
          <a:prstGeom prst="rect">
            <a:avLst/>
          </a:prstGeom>
        </p:spPr>
      </p:pic>
      <p:pic>
        <p:nvPicPr>
          <p:cNvPr id="17" name="Picture 16" descr="Screen Shot 2017-07-14 at 10.09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36" y="3233683"/>
            <a:ext cx="4138362" cy="2817609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56673" y="1255389"/>
            <a:ext cx="0" cy="4911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8D08C76-FFDC-8510-05F4-0FAD91B3CC32}"/>
              </a:ext>
            </a:extLst>
          </p:cNvPr>
          <p:cNvSpPr txBox="1"/>
          <p:nvPr/>
        </p:nvSpPr>
        <p:spPr>
          <a:xfrm>
            <a:off x="1895366" y="5880806"/>
            <a:ext cx="36494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/>
              <a:t>Sources: 	CLIC, CERN;</a:t>
            </a:r>
          </a:p>
          <a:p>
            <a:r>
              <a:rPr lang="fr-CH" sz="1400" i="1" dirty="0"/>
              <a:t>	</a:t>
            </a:r>
            <a:r>
              <a:rPr lang="fr-CH" sz="1400" i="1" dirty="0" err="1"/>
              <a:t>clic.cern</a:t>
            </a:r>
            <a:r>
              <a:rPr lang="fr-CH" sz="1400" i="1" dirty="0"/>
              <a:t>;</a:t>
            </a:r>
          </a:p>
          <a:p>
            <a:r>
              <a:rPr lang="fr-CH" sz="1400" i="1" dirty="0"/>
              <a:t>	clicdp.web.cern.ch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2386389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sp>
        <p:nvSpPr>
          <p:cNvPr id="8" name="Rectangle 7"/>
          <p:cNvSpPr/>
          <p:nvPr/>
        </p:nvSpPr>
        <p:spPr>
          <a:xfrm>
            <a:off x="341492" y="1549043"/>
            <a:ext cx="4436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limit the magnetic field in the machine detector interface region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limit the stray field outside the detector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contributes to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reduce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the amount of iron in the yoke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2 000 tons).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2890" y="1029358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The end coils</a:t>
            </a: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5030180" y="3961991"/>
            <a:ext cx="3844759" cy="20512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240" y="898706"/>
            <a:ext cx="3731439" cy="243790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190200" y="3274826"/>
            <a:ext cx="33360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The radial Br and the longitudinal Bz magnetic along the beam axis.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90200" y="5985955"/>
            <a:ext cx="33360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400" dirty="0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Longitudinal </a:t>
            </a:r>
            <a:r>
              <a:rPr lang="fr-CH" sz="1400" dirty="0" err="1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fieldmap</a:t>
            </a:r>
            <a:endParaRPr lang="fr-CH" sz="1400" dirty="0">
              <a:latin typeface="Calibri" panose="020F0502020204030204" pitchFamily="34" charset="0"/>
              <a:ea typeface="Yu Mincho"/>
              <a:cs typeface="Calibri" panose="020F0502020204030204" pitchFamily="34" charset="0"/>
            </a:endParaRPr>
          </a:p>
          <a:p>
            <a:pPr algn="ctr"/>
            <a:r>
              <a:rPr lang="fr-CH" sz="1400" dirty="0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(</a:t>
            </a:r>
            <a:r>
              <a:rPr lang="fr-CH" sz="1400" dirty="0" err="1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half</a:t>
            </a:r>
            <a:r>
              <a:rPr lang="fr-CH" sz="1400" dirty="0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 of the </a:t>
            </a:r>
            <a:r>
              <a:rPr lang="fr-CH" sz="1400" dirty="0" err="1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coil</a:t>
            </a:r>
            <a:r>
              <a:rPr lang="fr-CH" sz="1400" dirty="0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 </a:t>
            </a:r>
            <a:r>
              <a:rPr lang="fr-CH" sz="1400" dirty="0" err="1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is</a:t>
            </a:r>
            <a:r>
              <a:rPr lang="fr-CH" sz="1400" dirty="0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 </a:t>
            </a:r>
            <a:r>
              <a:rPr lang="fr-CH" sz="1400" dirty="0" err="1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represented</a:t>
            </a:r>
            <a:r>
              <a:rPr lang="fr-CH" sz="1400" dirty="0">
                <a:latin typeface="Calibri" panose="020F0502020204030204" pitchFamily="34" charset="0"/>
                <a:ea typeface="Yu Mincho"/>
                <a:cs typeface="Calibri" panose="020F0502020204030204" pitchFamily="34" charset="0"/>
              </a:rPr>
              <a:t>)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847" y="3668611"/>
            <a:ext cx="39216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Conceptual design is considering as baseline the use of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resistive coils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(2MW per side) with water cooling.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1" dirty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Potential application for </a:t>
            </a:r>
            <a:r>
              <a:rPr lang="ru-RU" b="1" dirty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sustainable solution </a:t>
            </a:r>
            <a:r>
              <a:rPr lang="fr-CH" b="1" dirty="0" err="1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such</a:t>
            </a:r>
            <a:r>
              <a:rPr lang="fr-CH" b="1" dirty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High </a:t>
            </a:r>
            <a:r>
              <a:rPr lang="fr-CH" b="1" dirty="0" err="1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  <a:r>
              <a:rPr lang="fr-CH" b="1" dirty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1" dirty="0" err="1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Superconductor</a:t>
            </a:r>
            <a:r>
              <a:rPr lang="fr-CH" b="1" dirty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b="1" dirty="0">
              <a:solidFill>
                <a:srgbClr val="00CC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088657" y="1024991"/>
            <a:ext cx="0" cy="1718207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336875" y="2645434"/>
            <a:ext cx="2317631" cy="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858218" y="1800237"/>
            <a:ext cx="1386997" cy="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CD1680B-4285-BA6C-F921-3DDC8FF87115}"/>
              </a:ext>
            </a:extLst>
          </p:cNvPr>
          <p:cNvCxnSpPr/>
          <p:nvPr/>
        </p:nvCxnSpPr>
        <p:spPr>
          <a:xfrm>
            <a:off x="7167197" y="1555533"/>
            <a:ext cx="415747" cy="0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CD1680B-4285-BA6C-F921-3DDC8FF87115}"/>
              </a:ext>
            </a:extLst>
          </p:cNvPr>
          <p:cNvCxnSpPr/>
          <p:nvPr/>
        </p:nvCxnSpPr>
        <p:spPr>
          <a:xfrm flipH="1">
            <a:off x="5494351" y="1232175"/>
            <a:ext cx="486356" cy="0"/>
          </a:xfrm>
          <a:prstGeom prst="straightConnector1">
            <a:avLst/>
          </a:prstGeom>
          <a:ln w="2222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8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sp>
        <p:nvSpPr>
          <p:cNvPr id="8" name="Rectangle 7"/>
          <p:cNvSpPr/>
          <p:nvPr/>
        </p:nvSpPr>
        <p:spPr>
          <a:xfrm>
            <a:off x="251073" y="4721114"/>
            <a:ext cx="864185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assembly at CERN in a surface hall: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Coil assembled vertically stacking modules, with thermal shields, and final connections,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Swivelled horizontal for introduction and fixation into external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vactank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262890" y="1029358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The superconducting solenoid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890" y="1466117"/>
            <a:ext cx="60305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Plans for manufacturing and assembly of the magnet:</a:t>
            </a:r>
          </a:p>
          <a:p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of proven (and available!!!) technologies.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baseline is the CMS magnet and conductor manufacturing.</a:t>
            </a:r>
          </a:p>
        </p:txBody>
      </p:sp>
      <p:sp>
        <p:nvSpPr>
          <p:cNvPr id="6" name="Rectangle 5"/>
          <p:cNvSpPr/>
          <p:nvPr/>
        </p:nvSpPr>
        <p:spPr>
          <a:xfrm>
            <a:off x="262889" y="2903373"/>
            <a:ext cx="85142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CH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</a:t>
            </a:r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CERN in </a:t>
            </a:r>
            <a:r>
              <a:rPr lang="fr-CH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industrial</a:t>
            </a:r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facilities</a:t>
            </a:r>
            <a:r>
              <a:rPr lang="fr-CH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and components: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strands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, Rutherford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cable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-extrusion,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reinforcement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Module :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mandrel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flanges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winding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, vacuum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impregnation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073" y="4173869"/>
            <a:ext cx="3056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of modules to CERN.</a:t>
            </a:r>
          </a:p>
        </p:txBody>
      </p:sp>
    </p:spTree>
    <p:extLst>
      <p:ext uri="{BB962C8B-B14F-4D97-AF65-F5344CB8AC3E}">
        <p14:creationId xmlns:p14="http://schemas.microsoft.com/office/powerpoint/2010/main" val="54201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579" y="4003374"/>
            <a:ext cx="3481720" cy="2320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068" y="935333"/>
            <a:ext cx="2015373" cy="27679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39" y="933516"/>
            <a:ext cx="1846536" cy="2769805"/>
          </a:xfrm>
          <a:prstGeom prst="rect">
            <a:avLst/>
          </a:prstGeom>
        </p:spPr>
      </p:pic>
      <p:pic>
        <p:nvPicPr>
          <p:cNvPr id="10" name="Picture 6" descr="125_259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30" y="935333"/>
            <a:ext cx="2075990" cy="276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 descr="0508013_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298" y="935333"/>
            <a:ext cx="1914525" cy="2767988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 descr="126_2656-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972" y="3825084"/>
            <a:ext cx="2008815" cy="2677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254575" y="4855954"/>
            <a:ext cx="1805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Credit: CMS, CERN</a:t>
            </a:r>
          </a:p>
        </p:txBody>
      </p:sp>
    </p:spTree>
    <p:extLst>
      <p:ext uri="{BB962C8B-B14F-4D97-AF65-F5344CB8AC3E}">
        <p14:creationId xmlns:p14="http://schemas.microsoft.com/office/powerpoint/2010/main" val="153823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Summary</a:t>
            </a:r>
            <a:endParaRPr lang="en-GB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28650" y="1033773"/>
            <a:ext cx="6923988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– an excellent option for a future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collider: 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380 GeV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upgrade stages of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1.5 </a:t>
            </a:r>
            <a:r>
              <a:rPr lang="en-US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US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US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great potential for precision physics beyond HL-LHC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(studied in detail, using full simulation incl. backgrounds):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 1% accuracies on Higgs couplings already at the 1</a:t>
            </a:r>
            <a:r>
              <a:rPr lang="en-US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stage</a:t>
            </a:r>
          </a:p>
          <a:p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New Physics - direct discovery in the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range, or indirect observation: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1% precision on top quark couplings to Z and γ ;       Higgs self-coupling measured to 10% precision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22855" y="3577070"/>
            <a:ext cx="2329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+mj-lt"/>
                <a:cs typeface="Calibri" panose="020F0502020204030204" pitchFamily="34" charset="0"/>
              </a:rPr>
              <a:t>Konrad Elsener,</a:t>
            </a:r>
          </a:p>
          <a:p>
            <a:r>
              <a:rPr lang="en-US" sz="1400" i="1" dirty="0">
                <a:latin typeface="+mj-lt"/>
                <a:cs typeface="Calibri" panose="020F0502020204030204" pitchFamily="34" charset="0"/>
              </a:rPr>
              <a:t>SPS Annual Meeting, 2018</a:t>
            </a:r>
            <a:endParaRPr lang="en-GB" sz="1400" i="1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68353" y="1018834"/>
            <a:ext cx="8483729" cy="3081456"/>
          </a:xfrm>
          <a:prstGeom prst="roundRect">
            <a:avLst>
              <a:gd name="adj" fmla="val 493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368353" y="4206240"/>
            <a:ext cx="8483729" cy="2233152"/>
          </a:xfrm>
          <a:prstGeom prst="roundRect">
            <a:avLst>
              <a:gd name="adj" fmla="val 493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28650" y="4335290"/>
            <a:ext cx="81381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4-T 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superconducting magnet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sturdy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design based on </a:t>
            </a: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proven technologies with Al-stabilized </a:t>
            </a:r>
            <a:r>
              <a:rPr lang="en-GB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/Cu SC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Potential application for latest developed technologies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 powering components with 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Temperature Superconductor 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(end coils, current leads, superconducting links, power converter).</a:t>
            </a:r>
          </a:p>
        </p:txBody>
      </p:sp>
    </p:spTree>
    <p:extLst>
      <p:ext uri="{BB962C8B-B14F-4D97-AF65-F5344CB8AC3E}">
        <p14:creationId xmlns:p14="http://schemas.microsoft.com/office/powerpoint/2010/main" val="27992355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254187" y="2658925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24235635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The CLIC accelerator: overview</a:t>
            </a:r>
          </a:p>
        </p:txBody>
      </p:sp>
      <p:sp>
        <p:nvSpPr>
          <p:cNvPr id="8" name="Rectangle 7"/>
          <p:cNvSpPr/>
          <p:nvPr/>
        </p:nvSpPr>
        <p:spPr>
          <a:xfrm>
            <a:off x="1199925" y="1075592"/>
            <a:ext cx="6995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CLIC accelerating structure </a:t>
            </a:r>
            <a:r>
              <a:rPr lang="en-US" dirty="0">
                <a:solidFill>
                  <a:srgbClr val="FF0000"/>
                </a:solidFill>
              </a:rPr>
              <a:t>– normal cond. technology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0129" b="6205"/>
          <a:stretch/>
        </p:blipFill>
        <p:spPr>
          <a:xfrm>
            <a:off x="567070" y="3923965"/>
            <a:ext cx="3990754" cy="2492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329" y="1628568"/>
            <a:ext cx="2047241" cy="19569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147" y="3923964"/>
            <a:ext cx="2661291" cy="232663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94211" y="15929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venir Book"/>
                <a:cs typeface="Avenir Book"/>
              </a:rPr>
              <a:t>RF frequency 12 GHz;</a:t>
            </a:r>
          </a:p>
          <a:p>
            <a:r>
              <a:rPr lang="en-US" dirty="0">
                <a:solidFill>
                  <a:srgbClr val="0000FF"/>
                </a:solidFill>
                <a:latin typeface="Avenir Book"/>
                <a:cs typeface="Avenir Book"/>
              </a:rPr>
              <a:t>244 ns pulses @ 50 Hz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167422" y="2354694"/>
          <a:ext cx="3638391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038">
                  <a:extLst>
                    <a:ext uri="{9D8B030D-6E8A-4147-A177-3AD203B41FA5}">
                      <a16:colId xmlns:a16="http://schemas.microsoft.com/office/drawing/2014/main" val="4037763561"/>
                    </a:ext>
                  </a:extLst>
                </a:gridCol>
                <a:gridCol w="893135">
                  <a:extLst>
                    <a:ext uri="{9D8B030D-6E8A-4147-A177-3AD203B41FA5}">
                      <a16:colId xmlns:a16="http://schemas.microsoft.com/office/drawing/2014/main" val="1318047455"/>
                    </a:ext>
                  </a:extLst>
                </a:gridCol>
                <a:gridCol w="817218">
                  <a:extLst>
                    <a:ext uri="{9D8B030D-6E8A-4147-A177-3AD203B41FA5}">
                      <a16:colId xmlns:a16="http://schemas.microsoft.com/office/drawing/2014/main" val="3979348948"/>
                    </a:ext>
                  </a:extLst>
                </a:gridCol>
              </a:tblGrid>
              <a:tr h="299466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380</a:t>
                      </a:r>
                      <a:r>
                        <a:rPr lang="en-GB" sz="1400" baseline="0" dirty="0"/>
                        <a:t> GeV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3TeV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029160"/>
                  </a:ext>
                </a:extLst>
              </a:tr>
              <a:tr h="299466">
                <a:tc>
                  <a:txBody>
                    <a:bodyPr/>
                    <a:lstStyle/>
                    <a:p>
                      <a:r>
                        <a:rPr lang="en-GB" sz="1400" dirty="0"/>
                        <a:t>Length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19122"/>
                  </a:ext>
                </a:extLst>
              </a:tr>
              <a:tr h="299466">
                <a:tc>
                  <a:txBody>
                    <a:bodyPr/>
                    <a:lstStyle/>
                    <a:p>
                      <a:r>
                        <a:rPr lang="en-GB" sz="1400" dirty="0"/>
                        <a:t>Gradient</a:t>
                      </a:r>
                      <a:r>
                        <a:rPr lang="en-GB" sz="1400" baseline="0" dirty="0"/>
                        <a:t> [MV/m]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590459"/>
                  </a:ext>
                </a:extLst>
              </a:tr>
              <a:tr h="299466">
                <a:tc>
                  <a:txBody>
                    <a:bodyPr/>
                    <a:lstStyle/>
                    <a:p>
                      <a:r>
                        <a:rPr lang="en-GB" sz="1400" dirty="0"/>
                        <a:t>Number</a:t>
                      </a:r>
                      <a:r>
                        <a:rPr lang="en-GB" sz="1400" baseline="0" dirty="0"/>
                        <a:t> of</a:t>
                      </a:r>
                      <a:r>
                        <a:rPr lang="en-GB" sz="1400" dirty="0"/>
                        <a:t> structures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143000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672857"/>
                  </a:ext>
                </a:extLst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1461711" y="5657035"/>
            <a:ext cx="2445754" cy="642756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-900000">
            <a:off x="2384671" y="5889878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230 mm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87786" y="3647870"/>
            <a:ext cx="2007554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99925" y="3633964"/>
            <a:ext cx="826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35 mm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423870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</a:t>
            </a:r>
            <a:endParaRPr lang="en-GB" sz="3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70" y="1209675"/>
            <a:ext cx="8006330" cy="5307674"/>
          </a:xfrm>
        </p:spPr>
      </p:pic>
    </p:spTree>
    <p:extLst>
      <p:ext uri="{BB962C8B-B14F-4D97-AF65-F5344CB8AC3E}">
        <p14:creationId xmlns:p14="http://schemas.microsoft.com/office/powerpoint/2010/main" val="8009524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CLIC detector magnet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74650" y="1139325"/>
            <a:ext cx="8509000" cy="4232411"/>
          </a:xfrm>
        </p:spPr>
        <p:txBody>
          <a:bodyPr/>
          <a:lstStyle/>
          <a:p>
            <a:r>
              <a:rPr lang="en-GB" sz="1600" dirty="0"/>
              <a:t>CMS reinforcement alloy: AA6082 chosen.</a:t>
            </a:r>
          </a:p>
          <a:p>
            <a:r>
              <a:rPr lang="en-GB" sz="1600" dirty="0"/>
              <a:t>Temper T6 obtained after coil curing cycle. Allowed winding with a not too stiff conductor.</a:t>
            </a:r>
          </a:p>
        </p:txBody>
      </p:sp>
      <p:pic>
        <p:nvPicPr>
          <p:cNvPr id="7" name="Picture 10" descr="cr_Evolution_of_allo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099" y="2081356"/>
            <a:ext cx="4083051" cy="2882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23856" y="5951016"/>
            <a:ext cx="2504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A. </a:t>
            </a:r>
            <a:r>
              <a:rPr lang="en-GB" sz="1400" i="1" dirty="0" err="1"/>
              <a:t>Hervé</a:t>
            </a:r>
            <a:r>
              <a:rPr lang="en-GB" sz="1400" i="1" dirty="0"/>
              <a:t>, CLIC09 workshop  </a:t>
            </a:r>
          </a:p>
        </p:txBody>
      </p:sp>
      <p:pic>
        <p:nvPicPr>
          <p:cNvPr id="9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8" y="1903924"/>
            <a:ext cx="4447914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326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19" y="1855563"/>
            <a:ext cx="8294007" cy="437902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physics context</a:t>
            </a:r>
          </a:p>
        </p:txBody>
      </p:sp>
      <p:sp>
        <p:nvSpPr>
          <p:cNvPr id="8" name="Content Placeholder 4"/>
          <p:cNvSpPr>
            <a:spLocks noGrp="1"/>
          </p:cNvSpPr>
          <p:nvPr>
            <p:ph sz="quarter" idx="10"/>
          </p:nvPr>
        </p:nvSpPr>
        <p:spPr>
          <a:xfrm>
            <a:off x="420956" y="1178360"/>
            <a:ext cx="8444466" cy="765446"/>
          </a:xfrm>
        </p:spPr>
        <p:txBody>
          <a:bodyPr/>
          <a:lstStyle/>
          <a:p>
            <a:pPr marL="0" indent="0">
              <a:buNone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CLIC provides energy-frontier capability for electron-positron collisions, for precision exploration of potential new physics that may emerge from LHC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64699" y="6198748"/>
            <a:ext cx="21964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Philipp </a:t>
            </a:r>
            <a:r>
              <a:rPr lang="en-GB" sz="1400" i="1" dirty="0" err="1"/>
              <a:t>Roloff</a:t>
            </a:r>
            <a:r>
              <a:rPr lang="en-GB" sz="1400" i="1" dirty="0"/>
              <a:t>, CLIC 2019</a:t>
            </a:r>
          </a:p>
        </p:txBody>
      </p:sp>
    </p:spTree>
    <p:extLst>
      <p:ext uri="{BB962C8B-B14F-4D97-AF65-F5344CB8AC3E}">
        <p14:creationId xmlns:p14="http://schemas.microsoft.com/office/powerpoint/2010/main" val="2921539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66968" y="1119163"/>
            <a:ext cx="8810064" cy="2856012"/>
          </a:xfrm>
        </p:spPr>
        <p:txBody>
          <a:bodyPr/>
          <a:lstStyle/>
          <a:p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Compact Linear Collider (CLIC)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is a proposed accelerator that is being designed as an addition to CERN’s accelerator complex.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Its objective is to </a:t>
            </a:r>
            <a:r>
              <a:rPr lang="en-GB" sz="1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collide electrons and positrons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(antielectrons) head-on at energies of up to several 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tera-electronvolts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(10</a:t>
            </a:r>
            <a:r>
              <a:rPr lang="en-GB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eV or 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For an optimal exploitation of its physics potential, CLIC is intended to </a:t>
            </a:r>
            <a:r>
              <a:rPr lang="en-GB" sz="1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built and operated in three stages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, at collision energies of </a:t>
            </a:r>
            <a:r>
              <a:rPr lang="en-GB" sz="1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380 GeV, 1.5 </a:t>
            </a:r>
            <a:r>
              <a:rPr lang="en-GB" sz="18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sz="1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3 </a:t>
            </a:r>
            <a:r>
              <a:rPr lang="en-GB" sz="18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respectively, for a site length ranging from 11 to 50 km</a:t>
            </a:r>
          </a:p>
          <a:p>
            <a:r>
              <a:rPr lang="en-GB" sz="1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 optimisation, technical developments and system tests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have resulted in significant progress in recent years including a </a:t>
            </a:r>
            <a:r>
              <a:rPr lang="en-GB" sz="1800" dirty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 cost and an increased energy efficiency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" y="4226685"/>
            <a:ext cx="9116362" cy="218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200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405" y="2019625"/>
            <a:ext cx="5643033" cy="4232275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95" y="2020930"/>
            <a:ext cx="5643033" cy="4232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913" y="2021551"/>
            <a:ext cx="5643033" cy="42322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5157" y="1141500"/>
            <a:ext cx="868596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</a:t>
            </a:r>
            <a:r>
              <a:rPr lang="fr-CH" dirty="0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design 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w.r.t.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cost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and power for a </a:t>
            </a:r>
            <a:r>
              <a:rPr lang="fr-CH" dirty="0" err="1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staged</a:t>
            </a:r>
            <a:r>
              <a:rPr lang="fr-CH" dirty="0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approach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reach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multi-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scales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926B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stages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0920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7103"/>
            <a:ext cx="9144000" cy="31762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3291" y="1116579"/>
            <a:ext cx="2746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The underground tunnel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Depth: -100m / -150m</a:t>
            </a:r>
          </a:p>
        </p:txBody>
      </p:sp>
    </p:spTree>
    <p:extLst>
      <p:ext uri="{BB962C8B-B14F-4D97-AF65-F5344CB8AC3E}">
        <p14:creationId xmlns:p14="http://schemas.microsoft.com/office/powerpoint/2010/main" val="3306579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87" y="1379918"/>
            <a:ext cx="7050272" cy="1804928"/>
          </a:xfrm>
        </p:spPr>
      </p:pic>
      <p:sp>
        <p:nvSpPr>
          <p:cNvPr id="8" name="Rectangle 7"/>
          <p:cNvSpPr/>
          <p:nvPr/>
        </p:nvSpPr>
        <p:spPr>
          <a:xfrm>
            <a:off x="329829" y="1027265"/>
            <a:ext cx="79766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Staging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scenario a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dapting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appropriately to LHC + other physics findings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85681" y="3626457"/>
            <a:ext cx="3487417" cy="2945681"/>
            <a:chOff x="2502194" y="3399099"/>
            <a:chExt cx="3643232" cy="3041104"/>
          </a:xfrm>
        </p:grpSpPr>
        <p:pic>
          <p:nvPicPr>
            <p:cNvPr id="9" name="Content Placeholder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194" y="3399099"/>
              <a:ext cx="3622159" cy="304110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352801" y="5082363"/>
              <a:ext cx="833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FF"/>
                  </a:solidFill>
                </a:rPr>
                <a:t>1 ab</a:t>
              </a:r>
              <a:r>
                <a:rPr lang="en-GB" baseline="30000" dirty="0">
                  <a:solidFill>
                    <a:srgbClr val="0000FF"/>
                  </a:solidFill>
                </a:rPr>
                <a:t>-1</a:t>
              </a:r>
              <a:r>
                <a:rPr lang="en-GB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90260" y="4558554"/>
              <a:ext cx="1072095" cy="381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FF"/>
                  </a:solidFill>
                </a:rPr>
                <a:t>2.5 ab</a:t>
              </a:r>
              <a:r>
                <a:rPr lang="en-GB" baseline="30000" dirty="0">
                  <a:solidFill>
                    <a:srgbClr val="0000FF"/>
                  </a:solidFill>
                </a:rPr>
                <a:t>-1</a:t>
              </a:r>
              <a:r>
                <a:rPr lang="en-GB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1543" y="3838650"/>
              <a:ext cx="833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FF"/>
                  </a:solidFill>
                </a:rPr>
                <a:t>5 ab</a:t>
              </a:r>
              <a:r>
                <a:rPr lang="en-GB" baseline="30000" dirty="0">
                  <a:solidFill>
                    <a:srgbClr val="0000FF"/>
                  </a:solidFill>
                </a:rPr>
                <a:t>-1</a:t>
              </a:r>
              <a:r>
                <a:rPr lang="en-GB" dirty="0">
                  <a:solidFill>
                    <a:srgbClr val="0000FF"/>
                  </a:solidFill>
                </a:rPr>
                <a:t> 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9972" y="3199633"/>
            <a:ext cx="3040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Number of particle collision events per </a:t>
            </a:r>
            <a:r>
              <a:rPr lang="en-GB" sz="1100" dirty="0" err="1"/>
              <a:t>attobarn</a:t>
            </a:r>
            <a:r>
              <a:rPr lang="en-GB" sz="1100" dirty="0"/>
              <a:t> (= 10</a:t>
            </a:r>
            <a:r>
              <a:rPr lang="en-GB" sz="1100" baseline="30000" dirty="0"/>
              <a:t>-42</a:t>
            </a:r>
            <a:r>
              <a:rPr lang="en-GB" sz="1100" dirty="0"/>
              <a:t> cm</a:t>
            </a:r>
            <a:r>
              <a:rPr lang="en-GB" sz="1100" baseline="30000" dirty="0"/>
              <a:t>2</a:t>
            </a:r>
            <a:r>
              <a:rPr lang="en-GB" sz="1100" dirty="0"/>
              <a:t>) of target cross-section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966254" y="3375543"/>
            <a:ext cx="510378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380 GeV: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Optimised for precision SM Higgs and top physics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1.5 </a:t>
            </a:r>
            <a:r>
              <a:rPr lang="en-GB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3 </a:t>
            </a:r>
            <a:r>
              <a:rPr lang="en-GB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Best sensitivity for new physics searches,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Rare Higgs processes and decays</a:t>
            </a:r>
          </a:p>
        </p:txBody>
      </p:sp>
      <p:sp>
        <p:nvSpPr>
          <p:cNvPr id="2" name="Rectangle 1"/>
          <p:cNvSpPr/>
          <p:nvPr/>
        </p:nvSpPr>
        <p:spPr>
          <a:xfrm>
            <a:off x="3966254" y="5915723"/>
            <a:ext cx="44282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/>
              <a:t>A. Robson, P. </a:t>
            </a:r>
            <a:r>
              <a:rPr lang="en-GB" sz="1400" i="1" dirty="0" err="1"/>
              <a:t>Roloff</a:t>
            </a:r>
            <a:r>
              <a:rPr lang="en-GB" sz="1400" i="1" dirty="0"/>
              <a:t>, Updated CLIC luminosity staging baseline and Higgs coupling prospects, 2018</a:t>
            </a:r>
          </a:p>
        </p:txBody>
      </p:sp>
    </p:spTree>
    <p:extLst>
      <p:ext uri="{BB962C8B-B14F-4D97-AF65-F5344CB8AC3E}">
        <p14:creationId xmlns:p14="http://schemas.microsoft.com/office/powerpoint/2010/main" val="3013270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signcompl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53" y="3113813"/>
            <a:ext cx="7908798" cy="34408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8657" y="6551047"/>
            <a:ext cx="6207579" cy="365125"/>
          </a:xfrm>
        </p:spPr>
        <p:txBody>
          <a:bodyPr/>
          <a:lstStyle/>
          <a:p>
            <a:r>
              <a:rPr lang="en-GB" dirty="0"/>
              <a:t>Superconducting Detector Magnet Workshop                           benoit.cure@cern.ch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</p:spPr>
        <p:txBody>
          <a:bodyPr/>
          <a:lstStyle/>
          <a:p>
            <a:pPr marL="285750" indent="-285750"/>
            <a:r>
              <a:rPr lang="en-US" sz="2800" dirty="0">
                <a:solidFill>
                  <a:srgbClr val="002060"/>
                </a:solidFill>
              </a:rPr>
              <a:t>CLIC accelerator: overview</a:t>
            </a:r>
          </a:p>
        </p:txBody>
      </p:sp>
      <p:sp>
        <p:nvSpPr>
          <p:cNvPr id="9" name="Rectangle 8"/>
          <p:cNvSpPr/>
          <p:nvPr/>
        </p:nvSpPr>
        <p:spPr>
          <a:xfrm>
            <a:off x="329453" y="1273720"/>
            <a:ext cx="87069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A high intensity “drive beam”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is decelerated to produce the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radiofrequency power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needed to accelerate the electrons and positrons of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the “main beam”.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9453" y="958515"/>
            <a:ext cx="4610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 Technology : 2-beam acceleration scheme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9453" y="1843358"/>
            <a:ext cx="692266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centre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-of-mass energy requires high-gradient acceleration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High gradients feasible in </a:t>
            </a:r>
            <a:r>
              <a:rPr lang="en-US" sz="1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conducting structures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with high RF frequency (12 GHz)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Initial transfer from wall plug to beam (klystron) is efficient at lower frequency (~1 GHz)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To keep power low, apply RF power only at the time when the beam is there.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88184" y="4045158"/>
            <a:ext cx="4948240" cy="646331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 uses a 2-beam acceleration scheme at 12 GHz, gradient of 100 MV/m</a:t>
            </a:r>
            <a:endParaRPr lang="en-US" sz="14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603349" y="4246607"/>
            <a:ext cx="393700" cy="243431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603349" y="3076718"/>
            <a:ext cx="4342637" cy="875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457200" indent="-457200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14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High-current drive beam bunched at 12 GHz</a:t>
            </a:r>
          </a:p>
          <a:p>
            <a:pPr marL="457200" indent="-457200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14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transfer + main-beam acceleration</a:t>
            </a:r>
          </a:p>
          <a:p>
            <a:pPr marL="457200" indent="-457200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14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 MV/m gradient in main-beam cavities</a:t>
            </a:r>
          </a:p>
          <a:p>
            <a:pPr>
              <a:spcBef>
                <a:spcPct val="20000"/>
              </a:spcBef>
              <a:buClr>
                <a:prstClr val="black"/>
              </a:buClr>
              <a:defRPr/>
            </a:pPr>
            <a:r>
              <a:rPr lang="en-GB" altLang="en-US" sz="1400" b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</a:t>
            </a:r>
            <a:endParaRPr lang="en-GB" altLang="en-US" sz="1400" b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03349" y="2850135"/>
            <a:ext cx="2679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technical challenges for CLIC :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407091" y="2836763"/>
            <a:ext cx="6671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solved</a:t>
            </a:r>
          </a:p>
        </p:txBody>
      </p:sp>
      <p:sp>
        <p:nvSpPr>
          <p:cNvPr id="20" name="L-Shape 19"/>
          <p:cNvSpPr/>
          <p:nvPr/>
        </p:nvSpPr>
        <p:spPr bwMode="auto">
          <a:xfrm>
            <a:off x="7595656" y="3137178"/>
            <a:ext cx="292266" cy="118973"/>
          </a:xfrm>
          <a:prstGeom prst="corner">
            <a:avLst/>
          </a:prstGeom>
          <a:solidFill>
            <a:srgbClr val="00B050"/>
          </a:solidFill>
          <a:ln w="9525">
            <a:solidFill>
              <a:schemeClr val="accent1"/>
            </a:solidFill>
          </a:ln>
          <a:effectLst/>
          <a:scene3d>
            <a:camera prst="orthographicFront">
              <a:rot lat="0" lon="0" rev="2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>
              <a:defRPr/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3" name="L-Shape 22"/>
          <p:cNvSpPr/>
          <p:nvPr/>
        </p:nvSpPr>
        <p:spPr bwMode="auto">
          <a:xfrm>
            <a:off x="7599448" y="3386011"/>
            <a:ext cx="292266" cy="118973"/>
          </a:xfrm>
          <a:prstGeom prst="corner">
            <a:avLst/>
          </a:prstGeom>
          <a:solidFill>
            <a:srgbClr val="00B050"/>
          </a:solidFill>
          <a:ln w="9525">
            <a:solidFill>
              <a:schemeClr val="accent1"/>
            </a:solidFill>
          </a:ln>
          <a:effectLst/>
          <a:scene3d>
            <a:camera prst="orthographicFront">
              <a:rot lat="0" lon="0" rev="2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>
              <a:defRPr/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4" name="L-Shape 23"/>
          <p:cNvSpPr/>
          <p:nvPr/>
        </p:nvSpPr>
        <p:spPr bwMode="auto">
          <a:xfrm>
            <a:off x="7591864" y="3636850"/>
            <a:ext cx="292266" cy="118973"/>
          </a:xfrm>
          <a:prstGeom prst="corner">
            <a:avLst/>
          </a:prstGeom>
          <a:solidFill>
            <a:srgbClr val="00B050"/>
          </a:solidFill>
          <a:ln w="9525">
            <a:solidFill>
              <a:schemeClr val="accent1"/>
            </a:solidFill>
          </a:ln>
          <a:effectLst/>
          <a:scene3d>
            <a:camera prst="orthographicFront">
              <a:rot lat="0" lon="0" rev="2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>
              <a:defRPr/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79372" y="590683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4752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_standard_4_3" id="{6D8468D9-50C7-3F47-9256-F17E30C2A8F2}" vid="{1CFEAB2C-AEC4-F347-B945-17AC24F6750B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_standard_4_3" id="{6D8468D9-50C7-3F47-9256-F17E30C2A8F2}" vid="{2272F3B6-CDA9-4649-879E-361B2F226CE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clic_template_standard_4_3</Template>
  <TotalTime>23236</TotalTime>
  <Words>2949</Words>
  <Application>Microsoft Office PowerPoint</Application>
  <PresentationFormat>On-screen Show (4:3)</PresentationFormat>
  <Paragraphs>462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Abadi</vt:lpstr>
      <vt:lpstr>Arial</vt:lpstr>
      <vt:lpstr>Avenir Book</vt:lpstr>
      <vt:lpstr>Calibri</vt:lpstr>
      <vt:lpstr>Tahoma</vt:lpstr>
      <vt:lpstr>Times New Roman</vt:lpstr>
      <vt:lpstr>Wingdings</vt:lpstr>
      <vt:lpstr>1_Office Theme</vt:lpstr>
      <vt:lpstr>5_Office Theme</vt:lpstr>
      <vt:lpstr>PowerPoint Presentation</vt:lpstr>
      <vt:lpstr>The Compact Linear Collider, Detector and Magnet</vt:lpstr>
      <vt:lpstr>CLIC collaboration</vt:lpstr>
      <vt:lpstr>CLIC physics context</vt:lpstr>
      <vt:lpstr>CLIC accelerator: overview</vt:lpstr>
      <vt:lpstr>CLIC accelerator: overview</vt:lpstr>
      <vt:lpstr>CLIC accelerator: overview</vt:lpstr>
      <vt:lpstr>CLIC accelerator: overview</vt:lpstr>
      <vt:lpstr>CLIC accelerator: overview</vt:lpstr>
      <vt:lpstr>CLIC accelerator: overview</vt:lpstr>
      <vt:lpstr>CLIC accelerator: overview</vt:lpstr>
      <vt:lpstr>CLIC accelerator: overview</vt:lpstr>
      <vt:lpstr>CLIC accelerator: overview</vt:lpstr>
      <vt:lpstr>CLIC accelerator: overview</vt:lpstr>
      <vt:lpstr>CLIC detector</vt:lpstr>
      <vt:lpstr>CLIC detector</vt:lpstr>
      <vt:lpstr>CLIC detector</vt:lpstr>
      <vt:lpstr>CLIC detector</vt:lpstr>
      <vt:lpstr>CLIC detector</vt:lpstr>
      <vt:lpstr>CLIC detector</vt:lpstr>
      <vt:lpstr>CLIC detector</vt:lpstr>
      <vt:lpstr>CLIC detector</vt:lpstr>
      <vt:lpstr>CLIC detector magnet</vt:lpstr>
      <vt:lpstr>CLIC detector magnet</vt:lpstr>
      <vt:lpstr>CLIC detector magnet</vt:lpstr>
      <vt:lpstr>CLIC detector magnet</vt:lpstr>
      <vt:lpstr>CLIC detector magnet</vt:lpstr>
      <vt:lpstr>CLIC detector magnet</vt:lpstr>
      <vt:lpstr>CLIC detector magnet</vt:lpstr>
      <vt:lpstr>CLIC detector magnet</vt:lpstr>
      <vt:lpstr>CLIC detector magnet</vt:lpstr>
      <vt:lpstr>CLIC detector magnet</vt:lpstr>
      <vt:lpstr>Summary</vt:lpstr>
      <vt:lpstr>PowerPoint Presentation</vt:lpstr>
      <vt:lpstr>The CLIC accelerator: overview</vt:lpstr>
      <vt:lpstr>CLIC detector</vt:lpstr>
      <vt:lpstr>CLIC detector magnet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on CLICdet cost</dc:title>
  <dc:creator>Benoit.Cure@cern.ch</dc:creator>
  <cp:lastModifiedBy>Benoit Cure</cp:lastModifiedBy>
  <cp:revision>1094</cp:revision>
  <dcterms:created xsi:type="dcterms:W3CDTF">2018-04-04T07:15:31Z</dcterms:created>
  <dcterms:modified xsi:type="dcterms:W3CDTF">2022-09-07T13:49:05Z</dcterms:modified>
</cp:coreProperties>
</file>