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  <p:sldMasterId id="2147484124" r:id="rId2"/>
    <p:sldMasterId id="2147484133" r:id="rId3"/>
    <p:sldMasterId id="2147484141" r:id="rId4"/>
  </p:sldMasterIdLst>
  <p:notesMasterIdLst>
    <p:notesMasterId r:id="rId26"/>
  </p:notesMasterIdLst>
  <p:handoutMasterIdLst>
    <p:handoutMasterId r:id="rId27"/>
  </p:handoutMasterIdLst>
  <p:sldIdLst>
    <p:sldId id="6386" r:id="rId5"/>
    <p:sldId id="309" r:id="rId6"/>
    <p:sldId id="470" r:id="rId7"/>
    <p:sldId id="733" r:id="rId8"/>
    <p:sldId id="6379" r:id="rId9"/>
    <p:sldId id="6384" r:id="rId10"/>
    <p:sldId id="6380" r:id="rId11"/>
    <p:sldId id="6381" r:id="rId12"/>
    <p:sldId id="6373" r:id="rId13"/>
    <p:sldId id="6375" r:id="rId14"/>
    <p:sldId id="6374" r:id="rId15"/>
    <p:sldId id="6382" r:id="rId16"/>
    <p:sldId id="6378" r:id="rId17"/>
    <p:sldId id="6371" r:id="rId18"/>
    <p:sldId id="301" r:id="rId19"/>
    <p:sldId id="701" r:id="rId20"/>
    <p:sldId id="6372" r:id="rId21"/>
    <p:sldId id="6385" r:id="rId22"/>
    <p:sldId id="6377" r:id="rId23"/>
    <p:sldId id="6383" r:id="rId24"/>
    <p:sldId id="651" r:id="rId25"/>
  </p:sldIdLst>
  <p:sldSz cx="12192000" cy="6858000"/>
  <p:notesSz cx="6858000" cy="9144000"/>
  <p:defaultTextStyle>
    <a:defPPr>
      <a:defRPr lang="en-US"/>
    </a:defPPr>
    <a:lvl1pPr algn="l" defTabSz="609585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609585" algn="l" defTabSz="609585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1219170" algn="l" defTabSz="609585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828754" algn="l" defTabSz="609585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2438339" algn="l" defTabSz="609585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3047924" algn="l" defTabSz="609585" rtl="0" eaLnBrk="1" latinLnBrk="0" hangingPunct="1">
      <a:defRPr sz="32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3657509" algn="l" defTabSz="609585" rtl="0" eaLnBrk="1" latinLnBrk="0" hangingPunct="1">
      <a:defRPr sz="32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4267093" algn="l" defTabSz="609585" rtl="0" eaLnBrk="1" latinLnBrk="0" hangingPunct="1">
      <a:defRPr sz="32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4876678" algn="l" defTabSz="609585" rtl="0" eaLnBrk="1" latinLnBrk="0" hangingPunct="1">
      <a:defRPr sz="32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3" userDrawn="1">
          <p15:clr>
            <a:srgbClr val="A4A3A4"/>
          </p15:clr>
        </p15:guide>
        <p15:guide id="2" orient="horz" pos="1699" userDrawn="1">
          <p15:clr>
            <a:srgbClr val="A4A3A4"/>
          </p15:clr>
        </p15:guide>
        <p15:guide id="3" orient="horz" pos="152" userDrawn="1">
          <p15:clr>
            <a:srgbClr val="A4A3A4"/>
          </p15:clr>
        </p15:guide>
        <p15:guide id="4" orient="horz" pos="2791" userDrawn="1">
          <p15:clr>
            <a:srgbClr val="A4A3A4"/>
          </p15:clr>
        </p15:guide>
        <p15:guide id="5" orient="horz" pos="604" userDrawn="1">
          <p15:clr>
            <a:srgbClr val="A4A3A4"/>
          </p15:clr>
        </p15:guide>
        <p15:guide id="6" orient="horz" pos="4001" userDrawn="1">
          <p15:clr>
            <a:srgbClr val="A4A3A4"/>
          </p15:clr>
        </p15:guide>
        <p15:guide id="7" pos="7488" userDrawn="1">
          <p15:clr>
            <a:srgbClr val="A4A3A4"/>
          </p15:clr>
        </p15:guide>
        <p15:guide id="8" pos="181" userDrawn="1">
          <p15:clr>
            <a:srgbClr val="A4A3A4"/>
          </p15:clr>
        </p15:guide>
        <p15:guide id="9" pos="785" userDrawn="1">
          <p15:clr>
            <a:srgbClr val="A4A3A4"/>
          </p15:clr>
        </p15:guide>
        <p15:guide id="10" pos="5937" userDrawn="1">
          <p15:clr>
            <a:srgbClr val="A4A3A4"/>
          </p15:clr>
        </p15:guide>
        <p15:guide id="11" pos="6884" userDrawn="1">
          <p15:clr>
            <a:srgbClr val="A4A3A4"/>
          </p15:clr>
        </p15:guide>
        <p15:guide id="12" pos="61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to Lombardo x6319 14553N" initials="VLx1" lastIdx="1" clrIdx="0">
    <p:extLst>
      <p:ext uri="{19B8F6BF-5375-455C-9EA6-DF929625EA0E}">
        <p15:presenceInfo xmlns:p15="http://schemas.microsoft.com/office/powerpoint/2012/main" userId="S-1-5-21-1644491937-1202660629-839522115-2085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0504E"/>
    <a:srgbClr val="4E4E4E"/>
    <a:srgbClr val="404040"/>
    <a:srgbClr val="A7A8AA"/>
    <a:srgbClr val="004C97"/>
    <a:srgbClr val="63666A"/>
    <a:srgbClr val="99D6EA"/>
    <a:srgbClr val="505050"/>
    <a:srgbClr val="0030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4" autoAdjust="0"/>
    <p:restoredTop sz="96357" autoAdjust="0"/>
  </p:normalViewPr>
  <p:slideViewPr>
    <p:cSldViewPr snapToGrid="0" snapToObjects="1" showGuides="1">
      <p:cViewPr varScale="1">
        <p:scale>
          <a:sx n="99" d="100"/>
          <a:sy n="99" d="100"/>
        </p:scale>
        <p:origin x="318" y="78"/>
      </p:cViewPr>
      <p:guideLst>
        <p:guide orient="horz" pos="4143"/>
        <p:guide orient="horz" pos="1699"/>
        <p:guide orient="horz" pos="152"/>
        <p:guide orient="horz" pos="2791"/>
        <p:guide orient="horz" pos="604"/>
        <p:guide orient="horz" pos="4001"/>
        <p:guide pos="7488"/>
        <p:guide pos="181"/>
        <p:guide pos="785"/>
        <p:guide pos="5937"/>
        <p:guide pos="6884"/>
        <p:guide pos="61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38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9/11/2022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9/11/2022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609585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1219170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828754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2438339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C7BD63-89F7-4E0C-AF4D-0AD87A4A1828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4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510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9F6569-A591-584D-BED6-F2CA9D27E574}" type="slidenum">
              <a:rPr lang="en-US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426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455903" y="5328760"/>
            <a:ext cx="11332308" cy="1247725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133">
                <a:solidFill>
                  <a:srgbClr val="004C97"/>
                </a:solidFill>
                <a:latin typeface="Helvetica"/>
              </a:defRPr>
            </a:lvl1pPr>
            <a:lvl2pPr marL="609585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2pPr>
            <a:lvl3pPr marL="1219170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3pPr>
            <a:lvl4pPr marL="1828754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4pPr>
            <a:lvl5pPr marL="2438339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23683" y="-1"/>
            <a:ext cx="1225296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67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455899" y="4316829"/>
            <a:ext cx="11332309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3733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3733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3733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3733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23683" y="817013"/>
            <a:ext cx="12252960" cy="3345225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23681" y="249845"/>
            <a:ext cx="12014381" cy="31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455903" y="5328760"/>
            <a:ext cx="11332308" cy="1247725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133">
                <a:solidFill>
                  <a:srgbClr val="004C97"/>
                </a:solidFill>
                <a:latin typeface="Helvetica"/>
              </a:defRPr>
            </a:lvl1pPr>
            <a:lvl2pPr marL="609585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2pPr>
            <a:lvl3pPr marL="1219170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3pPr>
            <a:lvl4pPr marL="1828754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4pPr>
            <a:lvl5pPr marL="2438339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23683" y="-1"/>
            <a:ext cx="1225296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67" dirty="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455899" y="4316829"/>
            <a:ext cx="11332309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3733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3733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3733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3733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23683" y="817013"/>
            <a:ext cx="12252960" cy="3345225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23681" y="249845"/>
            <a:ext cx="12014381" cy="31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09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5" y="971552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1007" indent="-306910"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189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304801" y="971551"/>
            <a:ext cx="5608320" cy="3633788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1007" indent="-306910"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6256607" y="971551"/>
            <a:ext cx="5620511" cy="3633788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5240" indent="-304792">
              <a:defRPr sz="2000">
                <a:solidFill>
                  <a:srgbClr val="505050"/>
                </a:solidFill>
              </a:defRPr>
            </a:lvl3pPr>
            <a:lvl4pPr marL="1449881" indent="-304792">
              <a:defRPr sz="1867">
                <a:solidFill>
                  <a:srgbClr val="505050"/>
                </a:solidFill>
              </a:defRPr>
            </a:lvl4pPr>
            <a:lvl5pPr marL="1826638" indent="-304792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05820" y="4765103"/>
            <a:ext cx="5607301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256603" y="4765103"/>
            <a:ext cx="560831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3" y="6504216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2650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8851"/>
            <a:ext cx="4037192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23621" y="958852"/>
            <a:ext cx="7130140" cy="5022675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5783" indent="-306910">
              <a:defRPr sz="2133">
                <a:solidFill>
                  <a:srgbClr val="505050"/>
                </a:solidFill>
              </a:defRPr>
            </a:lvl2pPr>
            <a:lvl3pPr marL="1075240" indent="-304792">
              <a:defRPr sz="2000">
                <a:solidFill>
                  <a:srgbClr val="505050"/>
                </a:solidFill>
              </a:defRPr>
            </a:lvl3pPr>
            <a:lvl4pPr marL="1449881" indent="-304792">
              <a:defRPr sz="1867">
                <a:solidFill>
                  <a:srgbClr val="505050"/>
                </a:solidFill>
              </a:defRPr>
            </a:lvl4pPr>
            <a:lvl5pPr marL="1826638" indent="-304792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982436" y="6504215"/>
            <a:ext cx="900491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040806" y="6504215"/>
            <a:ext cx="8349492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54027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598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98764" y="971552"/>
            <a:ext cx="115824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733">
                <a:solidFill>
                  <a:srgbClr val="505050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98764" y="4943005"/>
            <a:ext cx="115824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35944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250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82436" y="6504215"/>
            <a:ext cx="900491" cy="2413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40807" y="6504216"/>
            <a:ext cx="8347199" cy="242873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96333" y="254001"/>
            <a:ext cx="11567584" cy="5802923"/>
          </a:xfrm>
          <a:prstGeom prst="rect">
            <a:avLst/>
          </a:prstGeom>
        </p:spPr>
        <p:txBody>
          <a:bodyPr vert="horz"/>
          <a:lstStyle>
            <a:lvl1pPr marL="306910" indent="-306910">
              <a:defRPr sz="18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6224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40804" y="6504216"/>
            <a:ext cx="8363037" cy="242873"/>
          </a:xfrm>
        </p:spPr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74259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263923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500427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7379275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973435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74259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263923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500427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7379275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973435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74259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263923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500427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7379275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973435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9274804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455903" y="5328760"/>
            <a:ext cx="11332308" cy="1247725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133">
                <a:solidFill>
                  <a:srgbClr val="004C97"/>
                </a:solidFill>
                <a:latin typeface="Helvetica"/>
              </a:defRPr>
            </a:lvl1pPr>
            <a:lvl2pPr marL="609585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2pPr>
            <a:lvl3pPr marL="1219170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3pPr>
            <a:lvl4pPr marL="1828754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4pPr>
            <a:lvl5pPr marL="2438339" indent="0">
              <a:buFontTx/>
              <a:buNone/>
              <a:defRPr sz="2133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23683" y="-1"/>
            <a:ext cx="1225296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67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455899" y="4316829"/>
            <a:ext cx="11332309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933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3733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3733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3733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3733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23683" y="817013"/>
            <a:ext cx="12252960" cy="3345225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23681" y="249845"/>
            <a:ext cx="12014381" cy="31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2123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5" y="971552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1007" indent="-306910"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pPr>
                <a:defRPr/>
              </a:pPr>
              <a:t>9/11/2022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911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304801" y="971551"/>
            <a:ext cx="5608320" cy="3633788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1007" indent="-306910"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6256607" y="971551"/>
            <a:ext cx="5620511" cy="3633788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5240" indent="-304792">
              <a:defRPr sz="2000">
                <a:solidFill>
                  <a:srgbClr val="505050"/>
                </a:solidFill>
              </a:defRPr>
            </a:lvl3pPr>
            <a:lvl4pPr marL="1449881" indent="-304792">
              <a:defRPr sz="1867">
                <a:solidFill>
                  <a:srgbClr val="505050"/>
                </a:solidFill>
              </a:defRPr>
            </a:lvl4pPr>
            <a:lvl5pPr marL="1826638" indent="-304792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05820" y="4765103"/>
            <a:ext cx="5607301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256603" y="4765103"/>
            <a:ext cx="560831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pPr>
                <a:defRPr/>
              </a:pPr>
              <a:t>9/11/2022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3" y="6504216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39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5" y="971552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1007" indent="-306910"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8851"/>
            <a:ext cx="4037192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23621" y="958852"/>
            <a:ext cx="7130140" cy="5022675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5783" indent="-306910">
              <a:defRPr sz="2133">
                <a:solidFill>
                  <a:srgbClr val="505050"/>
                </a:solidFill>
              </a:defRPr>
            </a:lvl2pPr>
            <a:lvl3pPr marL="1075240" indent="-304792">
              <a:defRPr sz="2000">
                <a:solidFill>
                  <a:srgbClr val="505050"/>
                </a:solidFill>
              </a:defRPr>
            </a:lvl3pPr>
            <a:lvl4pPr marL="1449881" indent="-304792">
              <a:defRPr sz="1867">
                <a:solidFill>
                  <a:srgbClr val="505050"/>
                </a:solidFill>
              </a:defRPr>
            </a:lvl4pPr>
            <a:lvl5pPr marL="1826638" indent="-304792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982436" y="6504215"/>
            <a:ext cx="900491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pPr>
                <a:defRPr/>
              </a:pPr>
              <a:t>9/11/2022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040806" y="6504215"/>
            <a:ext cx="8349492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54027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703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98764" y="971552"/>
            <a:ext cx="115824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733">
                <a:solidFill>
                  <a:srgbClr val="505050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98764" y="4943005"/>
            <a:ext cx="115824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pPr>
                <a:defRPr/>
              </a:pPr>
              <a:t>9/11/2022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35944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9543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82436" y="6504215"/>
            <a:ext cx="900491" cy="2413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C7E1B65-1920-CF40-87B8-818D6517E0EA}" type="datetime1">
              <a:rPr lang="en-US" smtClean="0"/>
              <a:pPr>
                <a:defRPr/>
              </a:pPr>
              <a:t>9/11/2022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40807" y="6504216"/>
            <a:ext cx="8347199" cy="242873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96333" y="254001"/>
            <a:ext cx="11567584" cy="5802923"/>
          </a:xfrm>
          <a:prstGeom prst="rect">
            <a:avLst/>
          </a:prstGeom>
        </p:spPr>
        <p:txBody>
          <a:bodyPr vert="horz"/>
          <a:lstStyle>
            <a:lvl1pPr marL="306910" indent="-306910">
              <a:defRPr sz="18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8071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9/11/2022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40804" y="6504216"/>
            <a:ext cx="8363037" cy="242873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74259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263923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500427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7379275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973435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74259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263923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500427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7379275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973435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74259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263923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500427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7379275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973435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253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304801" y="971551"/>
            <a:ext cx="5608320" cy="3633788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1007" indent="-306910">
              <a:defRPr sz="2000">
                <a:solidFill>
                  <a:srgbClr val="505050"/>
                </a:solidFill>
              </a:defRPr>
            </a:lvl3pPr>
            <a:lvl4pPr marL="1447764" indent="-304792">
              <a:defRPr sz="1867">
                <a:solidFill>
                  <a:srgbClr val="505050"/>
                </a:solidFill>
              </a:defRPr>
            </a:lvl4pPr>
            <a:lvl5pPr marL="1826638" indent="-306910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6256607" y="971551"/>
            <a:ext cx="5620511" cy="3633788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3667" indent="-306910">
              <a:defRPr sz="2133">
                <a:solidFill>
                  <a:srgbClr val="505050"/>
                </a:solidFill>
              </a:defRPr>
            </a:lvl2pPr>
            <a:lvl3pPr marL="1075240" indent="-304792">
              <a:defRPr sz="2000">
                <a:solidFill>
                  <a:srgbClr val="505050"/>
                </a:solidFill>
              </a:defRPr>
            </a:lvl3pPr>
            <a:lvl4pPr marL="1449881" indent="-304792">
              <a:defRPr sz="1867">
                <a:solidFill>
                  <a:srgbClr val="505050"/>
                </a:solidFill>
              </a:defRPr>
            </a:lvl4pPr>
            <a:lvl5pPr marL="1826638" indent="-304792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05820" y="4765103"/>
            <a:ext cx="5607301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256603" y="4765103"/>
            <a:ext cx="560831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3" y="6504216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8851"/>
            <a:ext cx="4037192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23621" y="958852"/>
            <a:ext cx="7130140" cy="5022675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defRPr sz="2400">
                <a:solidFill>
                  <a:srgbClr val="505050"/>
                </a:solidFill>
              </a:defRPr>
            </a:lvl1pPr>
            <a:lvl2pPr marL="685783" indent="-306910">
              <a:defRPr sz="2133">
                <a:solidFill>
                  <a:srgbClr val="505050"/>
                </a:solidFill>
              </a:defRPr>
            </a:lvl2pPr>
            <a:lvl3pPr marL="1075240" indent="-304792">
              <a:defRPr sz="2000">
                <a:solidFill>
                  <a:srgbClr val="505050"/>
                </a:solidFill>
              </a:defRPr>
            </a:lvl3pPr>
            <a:lvl4pPr marL="1449881" indent="-304792">
              <a:defRPr sz="1867">
                <a:solidFill>
                  <a:srgbClr val="505050"/>
                </a:solidFill>
              </a:defRPr>
            </a:lvl4pPr>
            <a:lvl5pPr marL="1826638" indent="-304792">
              <a:buFont typeface="Arial"/>
              <a:buChar char="•"/>
              <a:defRPr sz="1867">
                <a:solidFill>
                  <a:srgbClr val="505050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982436" y="6504215"/>
            <a:ext cx="900491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040806" y="6504215"/>
            <a:ext cx="8349492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54027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98764" y="971552"/>
            <a:ext cx="115824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733">
                <a:solidFill>
                  <a:srgbClr val="505050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98764" y="4943005"/>
            <a:ext cx="115824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35944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82436" y="6504215"/>
            <a:ext cx="900491" cy="2413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40807" y="6504216"/>
            <a:ext cx="8347199" cy="242873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96333" y="254001"/>
            <a:ext cx="11567584" cy="5802923"/>
          </a:xfrm>
          <a:prstGeom prst="rect">
            <a:avLst/>
          </a:prstGeom>
        </p:spPr>
        <p:txBody>
          <a:bodyPr vert="horz"/>
          <a:lstStyle>
            <a:lvl1pPr marL="306910" indent="-306910">
              <a:defRPr sz="18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40804" y="6504216"/>
            <a:ext cx="8363037" cy="242873"/>
          </a:xfrm>
        </p:spPr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74259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263923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500427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7379275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9734353" y="271556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74259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263923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500427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7379275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9734353" y="972176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74259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263923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500427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7379275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9734353" y="4448801"/>
            <a:ext cx="21336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67">
                <a:solidFill>
                  <a:srgbClr val="505050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3665"/>
            <a:ext cx="115824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3200">
                <a:solidFill>
                  <a:srgbClr val="154D8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2" y="1043047"/>
            <a:ext cx="11563351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349" indent="-228594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86530" y="6500200"/>
            <a:ext cx="1435100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4057" y="6504216"/>
            <a:ext cx="8347199" cy="242873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2A0CCE80-3B22-F34E-81B2-E096627812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494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9/12/22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Superconducting Detector Magnet Workshop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3207-39C2-4B35-9EBF-195B2F555F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26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7" y="6504216"/>
            <a:ext cx="83471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8600022" y="4477486"/>
            <a:ext cx="1435100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sz="3200" dirty="0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87867" y="6227810"/>
            <a:ext cx="11599333" cy="269849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3" r:id="rId8"/>
  </p:sldLayoutIdLst>
  <p:hf hdr="0"/>
  <p:txStyles>
    <p:titleStyle>
      <a:lvl1pPr algn="l" defTabSz="609585" rtl="0" eaLnBrk="1" fontAlgn="base" hangingPunct="1">
        <a:spcBef>
          <a:spcPct val="0"/>
        </a:spcBef>
        <a:spcAft>
          <a:spcPct val="0"/>
        </a:spcAft>
        <a:defRPr sz="2267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609585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1219170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828754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2438339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457189" indent="-457189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990575" indent="-380990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33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523962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67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2133547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743131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4654"/>
            <a:ext cx="12192000" cy="6242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838201"/>
            <a:ext cx="10972800" cy="528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C000"/>
                </a:solidFill>
              </a:defRPr>
            </a:lvl1pPr>
          </a:lstStyle>
          <a:p>
            <a:pPr defTabSz="914377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latin typeface="Calibri"/>
                <a:ea typeface="+mn-ea"/>
                <a:cs typeface="+mn-cs"/>
              </a:rPr>
              <a:t>9/12/22</a:t>
            </a:r>
            <a:endParaRPr lang="en-US" dirty="0"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629400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C000"/>
                </a:solidFill>
              </a:defRPr>
            </a:lvl1pPr>
          </a:lstStyle>
          <a:p>
            <a:pPr defTabSz="914377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latin typeface="Calibri"/>
                <a:ea typeface="+mn-ea"/>
                <a:cs typeface="+mn-cs"/>
              </a:rPr>
              <a:t>Superconducting Detector Magnet Workshop</a:t>
            </a:r>
            <a:endParaRPr lang="en-US" dirty="0"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2553" y="6629400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C000"/>
                </a:solidFill>
              </a:defRPr>
            </a:lvl1pPr>
          </a:lstStyle>
          <a:p>
            <a:pPr defTabSz="914377" fontAlgn="auto">
              <a:spcBef>
                <a:spcPts val="0"/>
              </a:spcBef>
              <a:spcAft>
                <a:spcPts val="0"/>
              </a:spcAft>
            </a:pPr>
            <a:fld id="{C95F3207-39C2-4B35-9EBF-195B2F555FC9}" type="slidenum">
              <a:rPr lang="en-US" smtClean="0">
                <a:latin typeface="Calibri"/>
                <a:ea typeface="+mn-ea"/>
                <a:cs typeface="+mn-cs"/>
              </a:rPr>
              <a:pPr defTabSz="91437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957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ctr" defTabSz="914377" rtl="0" eaLnBrk="1" latinLnBrk="0" hangingPunct="1">
        <a:spcBef>
          <a:spcPct val="0"/>
        </a:spcBef>
        <a:buNone/>
        <a:defRPr sz="3200" b="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7" y="6504216"/>
            <a:ext cx="83471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8600022" y="4477486"/>
            <a:ext cx="1435100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sz="3200" dirty="0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87867" y="6227810"/>
            <a:ext cx="11599333" cy="269849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9420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</p:sldLayoutIdLst>
  <p:hf hdr="0"/>
  <p:txStyles>
    <p:titleStyle>
      <a:lvl1pPr algn="l" defTabSz="609585" rtl="0" eaLnBrk="1" fontAlgn="base" hangingPunct="1">
        <a:spcBef>
          <a:spcPct val="0"/>
        </a:spcBef>
        <a:spcAft>
          <a:spcPct val="0"/>
        </a:spcAft>
        <a:defRPr sz="2267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609585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1219170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828754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2438339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457189" indent="-457189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990575" indent="-380990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33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523962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67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2133547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743131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EF4938-6162-EE4E-9ED3-73016E21644A}" type="datetime1">
              <a:rPr lang="en-US" smtClean="0"/>
              <a:pPr>
                <a:defRPr/>
              </a:pPr>
              <a:t>9/11/2022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7" y="6504216"/>
            <a:ext cx="83471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8600022" y="4477486"/>
            <a:ext cx="1435100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sz="3200" dirty="0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87867" y="6227810"/>
            <a:ext cx="11599333" cy="269849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8446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</p:sldLayoutIdLst>
  <p:hf hdr="0"/>
  <p:txStyles>
    <p:titleStyle>
      <a:lvl1pPr algn="l" defTabSz="609585" rtl="0" eaLnBrk="1" fontAlgn="base" hangingPunct="1">
        <a:spcBef>
          <a:spcPct val="0"/>
        </a:spcBef>
        <a:spcAft>
          <a:spcPct val="0"/>
        </a:spcAft>
        <a:defRPr sz="2267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609585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1219170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828754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2438339" algn="l" defTabSz="609585" rtl="0" eaLnBrk="1" fontAlgn="base" hangingPunct="1">
        <a:spcBef>
          <a:spcPct val="0"/>
        </a:spcBef>
        <a:spcAft>
          <a:spcPct val="0"/>
        </a:spcAft>
        <a:defRPr sz="2267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457189" indent="-457189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990575" indent="-380990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33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523962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67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2133547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743131" indent="-304792" algn="l" defTabSz="60958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5" Type="http://schemas.microsoft.com/office/2007/relationships/hdphoto" Target="../media/hdphoto2.wdp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g"/><Relationship Id="rId5" Type="http://schemas.openxmlformats.org/officeDocument/2006/relationships/image" Target="../media/image51.jp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35770" y="4316829"/>
            <a:ext cx="6910101" cy="737772"/>
          </a:xfrm>
        </p:spPr>
        <p:txBody>
          <a:bodyPr>
            <a:noAutofit/>
          </a:bodyPr>
          <a:lstStyle/>
          <a:p>
            <a:r>
              <a:rPr lang="en-US" dirty="0"/>
              <a:t>Magnets for the Mu2e experiment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5770" y="5229600"/>
            <a:ext cx="3371031" cy="1122500"/>
          </a:xfrm>
        </p:spPr>
        <p:txBody>
          <a:bodyPr/>
          <a:lstStyle/>
          <a:p>
            <a:r>
              <a:rPr lang="en-US" dirty="0"/>
              <a:t>Michael Lamm</a:t>
            </a:r>
          </a:p>
          <a:p>
            <a:r>
              <a:rPr lang="en-US" sz="1600" dirty="0"/>
              <a:t>For the Mu2e Experiment</a:t>
            </a:r>
          </a:p>
          <a:p>
            <a:r>
              <a:rPr lang="en-US" sz="1600" dirty="0"/>
              <a:t>September 12,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BE53DD-87C1-4F26-A712-BE8DAB154B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5458" y="4207912"/>
            <a:ext cx="4626542" cy="786512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D52354D-721D-4CDD-8C2E-E6B87184C12D}"/>
              </a:ext>
            </a:extLst>
          </p:cNvPr>
          <p:cNvSpPr txBox="1">
            <a:spLocks/>
          </p:cNvSpPr>
          <p:nvPr/>
        </p:nvSpPr>
        <p:spPr>
          <a:xfrm>
            <a:off x="3529266" y="5790850"/>
            <a:ext cx="7809293" cy="876499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990575" indent="-380990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133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523962" indent="-304792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67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2133547" indent="-304792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743131" indent="-304792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6757" lvl="1" indent="0">
              <a:buFont typeface="Arial" charset="0"/>
              <a:buNone/>
            </a:pPr>
            <a:r>
              <a:rPr lang="en-US" sz="1400" b="1" dirty="0"/>
              <a:t>With contributions from the Fermilab Mu2e Solenoid Team:</a:t>
            </a:r>
          </a:p>
          <a:p>
            <a:pPr marL="376757" lvl="1" indent="0">
              <a:buFont typeface="Arial" charset="0"/>
              <a:buNone/>
            </a:pPr>
            <a:r>
              <a:rPr lang="en-US" sz="1400" dirty="0"/>
              <a:t>G. Ambrosio, K. Badgley, J. Brandt, D. Evbota, S. Feher, J. Hocker, Y. Huang, </a:t>
            </a:r>
            <a:r>
              <a:rPr lang="en-US" sz="1400" b="1" dirty="0"/>
              <a:t>V. Kashikhin</a:t>
            </a:r>
            <a:r>
              <a:rPr lang="en-US" sz="1400" dirty="0"/>
              <a:t>, M. Lamm, </a:t>
            </a:r>
            <a:r>
              <a:rPr lang="en-US" sz="1400" b="1" dirty="0"/>
              <a:t>V. Lombardo, </a:t>
            </a:r>
            <a:r>
              <a:rPr lang="en-US" sz="1400" dirty="0"/>
              <a:t>M. Lopes, D. Orris, T. Page, T. Nicol, V. Poloubotko, P. Schlabach, T. Tope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4788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34"/>
    </mc:Choice>
    <mc:Fallback xmlns="">
      <p:transition spd="slow" advTm="1373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83D52D-B39A-489D-81DA-37C032FFE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 cable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87C27-4072-461C-8DE1-308654D7A5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E913C-A8A2-4A6B-8FFD-BF17BF9237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1EB71-84B2-4CA1-B684-986A067ACC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712E78-7E1E-4835-80CE-5FF3EBF438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3" t="4677" r="2536"/>
          <a:stretch/>
        </p:blipFill>
        <p:spPr>
          <a:xfrm>
            <a:off x="494211" y="2991916"/>
            <a:ext cx="6549423" cy="292208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7CB9CB-A442-45F8-831E-E4464AD7E0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56" b="33333"/>
          <a:stretch/>
        </p:blipFill>
        <p:spPr>
          <a:xfrm>
            <a:off x="683024" y="1194718"/>
            <a:ext cx="5918200" cy="156766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A0C5022-BC87-4E16-90FC-98A0C2C26937}"/>
              </a:ext>
            </a:extLst>
          </p:cNvPr>
          <p:cNvSpPr txBox="1"/>
          <p:nvPr/>
        </p:nvSpPr>
        <p:spPr>
          <a:xfrm>
            <a:off x="4238726" y="1035668"/>
            <a:ext cx="2008883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7" b="1" dirty="0">
                <a:solidFill>
                  <a:srgbClr val="C00000"/>
                </a:solidFill>
              </a:rPr>
              <a:t>Ni-doped 5N aluminum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9B1190A-8DC3-478F-9B51-DE4189621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288" y="3177062"/>
            <a:ext cx="3724426" cy="279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Q:\mu2e\Weekly magnet meetings\MSD mu2e meetings\PS_WG_meetings\2013\October 23\FISA photos\IMG_0013.JPG">
            <a:extLst>
              <a:ext uri="{FF2B5EF4-FFF2-40B4-BE49-F238E27FC236}">
                <a16:creationId xmlns:a16="http://schemas.microsoft.com/office/drawing/2014/main" id="{EA0CFF46-F6DD-4E8E-8781-895A673C3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1288" y="317747"/>
            <a:ext cx="3724427" cy="2793320"/>
          </a:xfrm>
          <a:prstGeom prst="rect">
            <a:avLst/>
          </a:prstGeom>
          <a:noFill/>
        </p:spPr>
      </p:pic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B014F525-C91C-4D78-BF08-08B6F2D82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0666" y="6030938"/>
            <a:ext cx="3485048" cy="263178"/>
          </a:xfrm>
        </p:spPr>
        <p:txBody>
          <a:bodyPr/>
          <a:lstStyle/>
          <a:p>
            <a:pPr marL="0" indent="0">
              <a:buNone/>
            </a:pPr>
            <a:r>
              <a:rPr lang="en-US" sz="1100" i="1" dirty="0"/>
              <a:t>Pictures courtesy of Furukawa Electric</a:t>
            </a:r>
          </a:p>
        </p:txBody>
      </p:sp>
    </p:spTree>
    <p:extLst>
      <p:ext uri="{BB962C8B-B14F-4D97-AF65-F5344CB8AC3E}">
        <p14:creationId xmlns:p14="http://schemas.microsoft.com/office/powerpoint/2010/main" val="254185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83D52D-B39A-489D-81DA-37C032FFE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 cable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87C27-4072-461C-8DE1-308654D7A5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E913C-A8A2-4A6B-8FFD-BF17BF9237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1EB71-84B2-4CA1-B684-986A067ACC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58378EE-10B6-4C3D-8EA4-ADF341E3DB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257178"/>
              </p:ext>
            </p:extLst>
          </p:nvPr>
        </p:nvGraphicFramePr>
        <p:xfrm>
          <a:off x="947252" y="2590454"/>
          <a:ext cx="5148748" cy="2914272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572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81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75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Conductor Parameter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Unit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Design Value</a:t>
                      </a:r>
                      <a:endParaRPr lang="en-US" sz="90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6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Cable critical current at 5T, 4.22K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5900</a:t>
                      </a:r>
                      <a:endParaRPr lang="en-US" sz="900" dirty="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Number of strands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14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Strand diameter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0.67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Strand copper/SC ratio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 ± 0.05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RRR of Cu matrix 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&gt; 90</a:t>
                      </a:r>
                      <a:endParaRPr lang="en-US" sz="900" dirty="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Filament size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µm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&lt; 30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Strand twist pitch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 ± 2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Rutherford cable width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4.79 ± 0.01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Rutherford cable thickness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1.15 ± 0.006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Al-stabilized cable width (bare) at room temperature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9.85 ± 0.05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Al-stabilized cable thickness (bare) at room temperature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mm</a:t>
                      </a:r>
                      <a:endParaRPr lang="en-US" sz="900" dirty="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3.11 ± 0.03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Initial RRR of Aluminum stabilizer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 </a:t>
                      </a:r>
                      <a:endParaRPr lang="en-US" sz="900" dirty="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&gt; 800</a:t>
                      </a:r>
                      <a:endParaRPr lang="en-US" sz="900" dirty="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Aluminum 0.2% yield strength at 300 K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MPa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&gt; 30</a:t>
                      </a:r>
                      <a:endParaRPr lang="en-US" sz="900" dirty="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Aluminum 0.2% yield strength at 4.2 K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MPa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&gt; 40</a:t>
                      </a:r>
                      <a:endParaRPr lang="en-US" sz="900" dirty="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96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Shear strength between Aluminum and </a:t>
                      </a:r>
                      <a:r>
                        <a:rPr lang="en-US" sz="900" b="0" dirty="0" err="1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NbTi</a:t>
                      </a:r>
                      <a:r>
                        <a:rPr lang="en-US" sz="900" b="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strands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MPa</a:t>
                      </a:r>
                      <a:endParaRPr lang="en-US" sz="90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&gt; 20</a:t>
                      </a:r>
                      <a:endParaRPr lang="en-US" sz="900" dirty="0">
                        <a:effectLst/>
                        <a:latin typeface="Helvetica" panose="020B0604020202020204" pitchFamily="34" charset="0"/>
                        <a:ea typeface="Calibri"/>
                        <a:cs typeface="Helvetica" panose="020B0604020202020204" pitchFamily="34" charset="0"/>
                      </a:endParaRPr>
                    </a:p>
                  </a:txBody>
                  <a:tcPr marL="57591" marR="57591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B6B5BC77-8D48-4CEA-B3A0-4F6A45871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804" y="333870"/>
            <a:ext cx="4313720" cy="209792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B9AE180-A86D-47F1-96F1-39630395DD56}"/>
              </a:ext>
            </a:extLst>
          </p:cNvPr>
          <p:cNvSpPr txBox="1"/>
          <p:nvPr/>
        </p:nvSpPr>
        <p:spPr>
          <a:xfrm>
            <a:off x="374010" y="5690146"/>
            <a:ext cx="60755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See “Production of Aluminum Stabilized Superconducting Cable for the Mu2e Transport Solenoid” IEEE TRANSACTIONS ON APPLIED SUPERCONDUCTIVITY, VOL. 28, NO. 3, APRIL 2018</a:t>
            </a:r>
          </a:p>
        </p:txBody>
      </p:sp>
      <p:pic>
        <p:nvPicPr>
          <p:cNvPr id="23" name="Picture 3" descr="C:\Users\lombardo\Desktop\TS Tests\Hitachi_Visit_08272013\Hitachi Visit\1.Extrusion Line\DSC00033.JPG">
            <a:extLst>
              <a:ext uri="{FF2B5EF4-FFF2-40B4-BE49-F238E27FC236}">
                <a16:creationId xmlns:a16="http://schemas.microsoft.com/office/drawing/2014/main" id="{86C58B5B-70A1-4888-A748-7D7FF2236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005" y="3140373"/>
            <a:ext cx="3761152" cy="282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7" descr="C:\Users\lombardo\Desktop\TS Tests\Hitachi_Visit_08272013\Hitachi Visit\1.Extrusion Line\DSC00048.JPG">
            <a:extLst>
              <a:ext uri="{FF2B5EF4-FFF2-40B4-BE49-F238E27FC236}">
                <a16:creationId xmlns:a16="http://schemas.microsoft.com/office/drawing/2014/main" id="{90CE89A8-0294-4615-92E9-ADF65FE5F1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005" y="248417"/>
            <a:ext cx="3761152" cy="282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64634D9-9719-4F01-B75B-8956456AF391}"/>
              </a:ext>
            </a:extLst>
          </p:cNvPr>
          <p:cNvSpPr txBox="1"/>
          <p:nvPr/>
        </p:nvSpPr>
        <p:spPr>
          <a:xfrm>
            <a:off x="5084449" y="2066591"/>
            <a:ext cx="1239442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7" b="1" dirty="0">
                <a:solidFill>
                  <a:srgbClr val="C00000"/>
                </a:solidFill>
              </a:rPr>
              <a:t>5N aluminum</a:t>
            </a:r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BB4733E2-7DE7-4587-A397-45D249ACF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0666" y="6030938"/>
            <a:ext cx="3485048" cy="263178"/>
          </a:xfrm>
        </p:spPr>
        <p:txBody>
          <a:bodyPr/>
          <a:lstStyle/>
          <a:p>
            <a:pPr marL="0" indent="0">
              <a:buNone/>
            </a:pPr>
            <a:r>
              <a:rPr lang="en-US" sz="1100" i="1" dirty="0"/>
              <a:t>Pictures courtesy of Hitachi Cable</a:t>
            </a:r>
          </a:p>
        </p:txBody>
      </p:sp>
    </p:spTree>
    <p:extLst>
      <p:ext uri="{BB962C8B-B14F-4D97-AF65-F5344CB8AC3E}">
        <p14:creationId xmlns:p14="http://schemas.microsoft.com/office/powerpoint/2010/main" val="1373923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83D52D-B39A-489D-81DA-37C032FFE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 cable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87C27-4072-461C-8DE1-308654D7A5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E913C-A8A2-4A6B-8FFD-BF17BF9237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1EB71-84B2-4CA1-B684-986A067ACC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D98DFCCC-320C-408B-A035-7AE5B5FFE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157" y="3099746"/>
            <a:ext cx="3695706" cy="277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0F0AD6-C6D6-4837-A3AC-6D7A74EF2127}"/>
              </a:ext>
            </a:extLst>
          </p:cNvPr>
          <p:cNvSpPr txBox="1"/>
          <p:nvPr/>
        </p:nvSpPr>
        <p:spPr>
          <a:xfrm>
            <a:off x="304800" y="5634380"/>
            <a:ext cx="73412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See “Development of Aluminum-Stabilized Superconducting Cables for the Mu2e Detector Solenoid” </a:t>
            </a:r>
            <a:r>
              <a:rPr lang="en-US" sz="1200" dirty="0"/>
              <a:t>IEEE TRANSACTIONS ON APPLIED SUPERCONDUCTIVITY, VOL. 26, NO. 4, JUNE 2016</a:t>
            </a:r>
            <a:endParaRPr lang="en-US" sz="12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C540AC-95B6-4FD9-9E12-64847627B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232" y="1044948"/>
            <a:ext cx="3274258" cy="3955240"/>
          </a:xfrm>
          <a:prstGeom prst="rect">
            <a:avLst/>
          </a:prstGeom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5AA394AC-94DC-483F-9A2F-A0E640715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157" y="251752"/>
            <a:ext cx="3694421" cy="277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116CA72F-145D-4F39-B3A2-FFE0C23C5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7157" y="5947741"/>
            <a:ext cx="3485048" cy="263178"/>
          </a:xfrm>
        </p:spPr>
        <p:txBody>
          <a:bodyPr/>
          <a:lstStyle/>
          <a:p>
            <a:pPr marL="0" indent="0">
              <a:buNone/>
            </a:pPr>
            <a:r>
              <a:rPr lang="en-US" sz="1100" i="1" dirty="0"/>
              <a:t>Pictures courtesy of Hitachi Cable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02C8181-0B34-44C6-BE22-A7280233FE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566" y="1087800"/>
            <a:ext cx="4036834" cy="390741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66B154C-DA77-4330-B5FA-F6770A1F6627}"/>
              </a:ext>
            </a:extLst>
          </p:cNvPr>
          <p:cNvSpPr txBox="1"/>
          <p:nvPr/>
        </p:nvSpPr>
        <p:spPr>
          <a:xfrm>
            <a:off x="1269839" y="1430536"/>
            <a:ext cx="30137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DS1 cable manufactured by Furukawa Electric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9B10F7-9196-4AD3-989B-0EA40D9D7CBF}"/>
              </a:ext>
            </a:extLst>
          </p:cNvPr>
          <p:cNvSpPr txBox="1"/>
          <p:nvPr/>
        </p:nvSpPr>
        <p:spPr>
          <a:xfrm>
            <a:off x="1434590" y="3558289"/>
            <a:ext cx="30137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DS2 cable manufactured by Hitachi Cable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8928B6A-5403-40F5-BAF7-D0255F9D3BE7}"/>
              </a:ext>
            </a:extLst>
          </p:cNvPr>
          <p:cNvSpPr txBox="1"/>
          <p:nvPr/>
        </p:nvSpPr>
        <p:spPr>
          <a:xfrm>
            <a:off x="3173194" y="2781646"/>
            <a:ext cx="1239442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7" b="1" dirty="0">
                <a:solidFill>
                  <a:srgbClr val="C00000"/>
                </a:solidFill>
              </a:rPr>
              <a:t>5N aluminum</a:t>
            </a:r>
          </a:p>
        </p:txBody>
      </p:sp>
    </p:spTree>
    <p:extLst>
      <p:ext uri="{BB962C8B-B14F-4D97-AF65-F5344CB8AC3E}">
        <p14:creationId xmlns:p14="http://schemas.microsoft.com/office/powerpoint/2010/main" val="1414816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F4CE3-CE48-4A86-BE69-982B748D5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059F4-CC4C-48C0-AB03-82BAA8D3F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FFC32-72ED-44D9-8003-1D565E136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83F67-624D-46CF-BB5B-B0038AEB7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E445BC2-0824-4621-B31C-D2EFE055967B}"/>
              </a:ext>
            </a:extLst>
          </p:cNvPr>
          <p:cNvGrpSpPr/>
          <p:nvPr/>
        </p:nvGrpSpPr>
        <p:grpSpPr>
          <a:xfrm>
            <a:off x="265671" y="816102"/>
            <a:ext cx="7402299" cy="5359149"/>
            <a:chOff x="2335846" y="816101"/>
            <a:chExt cx="7402299" cy="5359149"/>
          </a:xfrm>
        </p:grpSpPr>
        <p:pic>
          <p:nvPicPr>
            <p:cNvPr id="8" name="Picture 1">
              <a:extLst>
                <a:ext uri="{FF2B5EF4-FFF2-40B4-BE49-F238E27FC236}">
                  <a16:creationId xmlns:a16="http://schemas.microsoft.com/office/drawing/2014/main" id="{70E1D7B0-7CF7-4DD3-A773-76CB459850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2000"/>
                      </a14:imgEffect>
                      <a14:imgEffect>
                        <a14:brightnessContrast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6509" y="816101"/>
              <a:ext cx="7371636" cy="5359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83A1D03-ABC9-4F43-84C9-B61DA5F13E95}"/>
                </a:ext>
              </a:extLst>
            </p:cNvPr>
            <p:cNvSpPr txBox="1"/>
            <p:nvPr/>
          </p:nvSpPr>
          <p:spPr>
            <a:xfrm>
              <a:off x="3029883" y="3064414"/>
              <a:ext cx="3449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  <a:highlight>
                    <a:srgbClr val="FFFF00"/>
                  </a:highlight>
                </a:rPr>
                <a:t>PS1 coil</a:t>
              </a:r>
              <a:r>
                <a:rPr lang="en-US" sz="1800" dirty="0">
                  <a:solidFill>
                    <a:srgbClr val="000000"/>
                  </a:solidFill>
                </a:rPr>
                <a:t>             </a:t>
              </a:r>
              <a:r>
                <a:rPr lang="en-US" sz="1800" dirty="0">
                  <a:solidFill>
                    <a:srgbClr val="000000"/>
                  </a:solidFill>
                  <a:highlight>
                    <a:srgbClr val="FFFF00"/>
                  </a:highlight>
                </a:rPr>
                <a:t>PS2 coil</a:t>
              </a:r>
              <a:r>
                <a:rPr lang="en-US" sz="1800" dirty="0">
                  <a:solidFill>
                    <a:srgbClr val="000000"/>
                  </a:solidFill>
                </a:rPr>
                <a:t>        </a:t>
              </a:r>
              <a:r>
                <a:rPr lang="en-US" sz="1800" dirty="0">
                  <a:solidFill>
                    <a:srgbClr val="000000"/>
                  </a:solidFill>
                  <a:highlight>
                    <a:srgbClr val="FFFF00"/>
                  </a:highlight>
                </a:rPr>
                <a:t>PS3 coil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DD40A88-0A55-4887-B635-168E5F90EE4F}"/>
                </a:ext>
              </a:extLst>
            </p:cNvPr>
            <p:cNvSpPr txBox="1"/>
            <p:nvPr/>
          </p:nvSpPr>
          <p:spPr>
            <a:xfrm>
              <a:off x="2335846" y="843396"/>
              <a:ext cx="31041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000000"/>
                  </a:solidFill>
                  <a:highlight>
                    <a:srgbClr val="FFFF00"/>
                  </a:highlight>
                </a:rPr>
                <a:t>Cold mass on the rolling fixture</a:t>
              </a:r>
            </a:p>
          </p:txBody>
        </p:sp>
      </p:grpSp>
      <p:pic>
        <p:nvPicPr>
          <p:cNvPr id="11" name="Picture 5" descr="C:\Users\vadim\Downloads\IMG_7297.jpg">
            <a:extLst>
              <a:ext uri="{FF2B5EF4-FFF2-40B4-BE49-F238E27FC236}">
                <a16:creationId xmlns:a16="http://schemas.microsoft.com/office/drawing/2014/main" id="{62938CA6-779D-4A7C-9B99-35BD9A42D2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9000"/>
                    </a14:imgEffect>
                    <a14:imgEffect>
                      <a14:brightnessContrast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57" t="4453"/>
          <a:stretch/>
        </p:blipFill>
        <p:spPr bwMode="auto">
          <a:xfrm rot="5400000">
            <a:off x="7291662" y="1477894"/>
            <a:ext cx="5331855" cy="406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483925C-4AED-4AE5-AB0D-ECACAA6C9D62}"/>
              </a:ext>
            </a:extLst>
          </p:cNvPr>
          <p:cNvSpPr/>
          <p:nvPr/>
        </p:nvSpPr>
        <p:spPr>
          <a:xfrm>
            <a:off x="9317570" y="3640412"/>
            <a:ext cx="469263" cy="456459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582EAD-2CAF-498B-A0C7-F7ADDEA4FB76}"/>
              </a:ext>
            </a:extLst>
          </p:cNvPr>
          <p:cNvSpPr txBox="1"/>
          <p:nvPr/>
        </p:nvSpPr>
        <p:spPr>
          <a:xfrm>
            <a:off x="9907261" y="3180380"/>
            <a:ext cx="126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highlight>
                  <a:srgbClr val="FFFF00"/>
                </a:highlight>
              </a:rPr>
              <a:t>RRR gauges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CD4AEE2-7BD8-492F-90A8-29E6D5D44BCC}"/>
              </a:ext>
            </a:extLst>
          </p:cNvPr>
          <p:cNvCxnSpPr>
            <a:endCxn id="12" idx="7"/>
          </p:cNvCxnSpPr>
          <p:nvPr/>
        </p:nvCxnSpPr>
        <p:spPr>
          <a:xfrm flipH="1">
            <a:off x="9718109" y="3495677"/>
            <a:ext cx="293120" cy="211583"/>
          </a:xfrm>
          <a:prstGeom prst="straightConnector1">
            <a:avLst/>
          </a:prstGeom>
          <a:ln>
            <a:solidFill>
              <a:srgbClr val="FFFF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A7B82CE-6D86-4388-B681-4688C98EB2B9}"/>
              </a:ext>
            </a:extLst>
          </p:cNvPr>
          <p:cNvCxnSpPr>
            <a:cxnSpLocks/>
          </p:cNvCxnSpPr>
          <p:nvPr/>
        </p:nvCxnSpPr>
        <p:spPr>
          <a:xfrm flipH="1">
            <a:off x="8945951" y="2237542"/>
            <a:ext cx="1946787" cy="1402871"/>
          </a:xfrm>
          <a:prstGeom prst="straightConnector1">
            <a:avLst/>
          </a:prstGeom>
          <a:ln>
            <a:solidFill>
              <a:srgbClr val="FFFF00"/>
            </a:solidFill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E5FC5C7-FB69-468A-BC4B-85EA23F63F64}"/>
              </a:ext>
            </a:extLst>
          </p:cNvPr>
          <p:cNvSpPr txBox="1"/>
          <p:nvPr/>
        </p:nvSpPr>
        <p:spPr>
          <a:xfrm rot="19505730">
            <a:off x="9430004" y="2600763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highlight>
                  <a:srgbClr val="FFFF00"/>
                </a:highlight>
              </a:rPr>
              <a:t>1.7 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07111B9-A546-4B93-9281-770834BB2BAC}"/>
              </a:ext>
            </a:extLst>
          </p:cNvPr>
          <p:cNvCxnSpPr>
            <a:cxnSpLocks/>
          </p:cNvCxnSpPr>
          <p:nvPr/>
        </p:nvCxnSpPr>
        <p:spPr>
          <a:xfrm flipH="1" flipV="1">
            <a:off x="654091" y="4602209"/>
            <a:ext cx="3718571" cy="1431257"/>
          </a:xfrm>
          <a:prstGeom prst="straightConnector1">
            <a:avLst/>
          </a:prstGeom>
          <a:ln>
            <a:solidFill>
              <a:srgbClr val="FFFF00"/>
            </a:solidFill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C1A4AFA-C02F-4D43-B3A0-4B9D0059D479}"/>
              </a:ext>
            </a:extLst>
          </p:cNvPr>
          <p:cNvCxnSpPr>
            <a:cxnSpLocks/>
          </p:cNvCxnSpPr>
          <p:nvPr/>
        </p:nvCxnSpPr>
        <p:spPr>
          <a:xfrm flipV="1">
            <a:off x="655365" y="3305853"/>
            <a:ext cx="0" cy="1628536"/>
          </a:xfrm>
          <a:prstGeom prst="straightConnector1">
            <a:avLst/>
          </a:prstGeom>
          <a:ln>
            <a:solidFill>
              <a:srgbClr val="FFFF00"/>
            </a:solidFill>
            <a:headEnd type="none" w="med" len="lg"/>
            <a:tailEnd type="non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D303307-2147-45DB-947E-4B57186FB976}"/>
              </a:ext>
            </a:extLst>
          </p:cNvPr>
          <p:cNvCxnSpPr>
            <a:cxnSpLocks/>
          </p:cNvCxnSpPr>
          <p:nvPr/>
        </p:nvCxnSpPr>
        <p:spPr>
          <a:xfrm flipV="1">
            <a:off x="4372661" y="3249080"/>
            <a:ext cx="0" cy="2926171"/>
          </a:xfrm>
          <a:prstGeom prst="straightConnector1">
            <a:avLst/>
          </a:prstGeom>
          <a:ln>
            <a:solidFill>
              <a:srgbClr val="FFFF00"/>
            </a:solidFill>
            <a:headEnd type="none" w="med" len="lg"/>
            <a:tailEnd type="non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14C5579-36BA-4BF8-B0B9-C360662BF2B5}"/>
              </a:ext>
            </a:extLst>
          </p:cNvPr>
          <p:cNvSpPr txBox="1"/>
          <p:nvPr/>
        </p:nvSpPr>
        <p:spPr>
          <a:xfrm rot="1222438">
            <a:off x="2239088" y="4956615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highlight>
                  <a:srgbClr val="FFFF00"/>
                </a:highlight>
              </a:rPr>
              <a:t>4.0 m</a:t>
            </a: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6B5C9F1F-2908-48DB-AB4C-405B6B47657B}"/>
              </a:ext>
            </a:extLst>
          </p:cNvPr>
          <p:cNvSpPr txBox="1">
            <a:spLocks/>
          </p:cNvSpPr>
          <p:nvPr/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154D81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2267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2267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2267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2267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609585"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2267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1219170"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2267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828754"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2267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2438339"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2267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/>
              <a:t>PS fabrication: cold mass assembly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0FF0D031-E3E5-4433-84D4-0D6BBC7B1D61}"/>
              </a:ext>
            </a:extLst>
          </p:cNvPr>
          <p:cNvSpPr txBox="1">
            <a:spLocks/>
          </p:cNvSpPr>
          <p:nvPr/>
        </p:nvSpPr>
        <p:spPr>
          <a:xfrm>
            <a:off x="7736418" y="6161753"/>
            <a:ext cx="3485048" cy="263178"/>
          </a:xfrm>
          <a:prstGeom prst="rect">
            <a:avLst/>
          </a:prstGeom>
        </p:spPr>
        <p:txBody>
          <a:bodyPr lIns="0" tIns="0" rIns="0" bIns="0"/>
          <a:lstStyle>
            <a:lvl1pPr marL="457189" indent="-457189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990575" indent="-380990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523962" indent="-304792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2133547" indent="-304792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349" indent="-228594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100" i="1" dirty="0"/>
              <a:t>Pictures courtesy of General Atomics</a:t>
            </a:r>
          </a:p>
        </p:txBody>
      </p:sp>
    </p:spTree>
    <p:extLst>
      <p:ext uri="{BB962C8B-B14F-4D97-AF65-F5344CB8AC3E}">
        <p14:creationId xmlns:p14="http://schemas.microsoft.com/office/powerpoint/2010/main" val="1600424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7A635-78B3-4999-BEAB-4A7DE0A7C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3B9B5-700A-4536-8A07-C59F5F148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86D75-B316-48A5-92E5-FDD2EA98A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35" name="Picture 34" descr="A picture containing indoor, green, engine, miller&#10;&#10;Description automatically generated">
            <a:extLst>
              <a:ext uri="{FF2B5EF4-FFF2-40B4-BE49-F238E27FC236}">
                <a16:creationId xmlns:a16="http://schemas.microsoft.com/office/drawing/2014/main" id="{8DE6CDFF-DCF3-4E13-B871-25C18519D0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352828" y="1547505"/>
            <a:ext cx="5193288" cy="3894967"/>
          </a:xfrm>
          <a:prstGeom prst="rect">
            <a:avLst/>
          </a:prstGeom>
        </p:spPr>
      </p:pic>
      <p:pic>
        <p:nvPicPr>
          <p:cNvPr id="36" name="Picture 35" descr="A picture containing building, indoor, ceiling, cart&#10;&#10;Description automatically generated">
            <a:extLst>
              <a:ext uri="{FF2B5EF4-FFF2-40B4-BE49-F238E27FC236}">
                <a16:creationId xmlns:a16="http://schemas.microsoft.com/office/drawing/2014/main" id="{FDB259F7-D6D6-4505-B0E5-4484C8ABA4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321" r="14305"/>
          <a:stretch/>
        </p:blipFill>
        <p:spPr>
          <a:xfrm>
            <a:off x="4498812" y="897531"/>
            <a:ext cx="3142325" cy="5194101"/>
          </a:xfrm>
          <a:prstGeom prst="rect">
            <a:avLst/>
          </a:prstGeom>
        </p:spPr>
      </p:pic>
      <p:pic>
        <p:nvPicPr>
          <p:cNvPr id="38" name="Picture 37" descr="A picture containing indoor, plastic&#10;&#10;Description automatically generated">
            <a:extLst>
              <a:ext uri="{FF2B5EF4-FFF2-40B4-BE49-F238E27FC236}">
                <a16:creationId xmlns:a16="http://schemas.microsoft.com/office/drawing/2014/main" id="{B7E8C99B-8437-4A81-966E-A63C61987C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583"/>
          <a:stretch/>
        </p:blipFill>
        <p:spPr>
          <a:xfrm>
            <a:off x="7948651" y="899157"/>
            <a:ext cx="3915149" cy="2596239"/>
          </a:xfrm>
          <a:prstGeom prst="rect">
            <a:avLst/>
          </a:prstGeom>
        </p:spPr>
      </p:pic>
      <p:pic>
        <p:nvPicPr>
          <p:cNvPr id="39" name="Picture 38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C610D10E-6025-4104-8FBD-8283E24876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169" b="3622"/>
          <a:stretch/>
        </p:blipFill>
        <p:spPr>
          <a:xfrm>
            <a:off x="7948653" y="3649147"/>
            <a:ext cx="3915148" cy="244329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CEE33BF3-7BFA-4493-A7BB-8F07B6B20CFC}"/>
              </a:ext>
            </a:extLst>
          </p:cNvPr>
          <p:cNvSpPr txBox="1"/>
          <p:nvPr/>
        </p:nvSpPr>
        <p:spPr>
          <a:xfrm>
            <a:off x="265671" y="899156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highlight>
                  <a:srgbClr val="FFFF00"/>
                </a:highlight>
              </a:rPr>
              <a:t>Coil winding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3800F84-FE5C-4A62-9E78-880F951BCCA8}"/>
              </a:ext>
            </a:extLst>
          </p:cNvPr>
          <p:cNvSpPr txBox="1"/>
          <p:nvPr/>
        </p:nvSpPr>
        <p:spPr>
          <a:xfrm>
            <a:off x="4498812" y="957119"/>
            <a:ext cx="1069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highlight>
                  <a:srgbClr val="FFFF00"/>
                </a:highlight>
              </a:rPr>
              <a:t>VPI setup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9A356B8-789F-4814-BFBF-BCC128437BF1}"/>
              </a:ext>
            </a:extLst>
          </p:cNvPr>
          <p:cNvSpPr txBox="1"/>
          <p:nvPr/>
        </p:nvSpPr>
        <p:spPr>
          <a:xfrm>
            <a:off x="9119569" y="920637"/>
            <a:ext cx="1768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highlight>
                  <a:srgbClr val="FFFF00"/>
                </a:highlight>
              </a:rPr>
              <a:t>Impregnated coil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FC8FD3A-585D-43AE-B5E4-EB029CCFA6A5}"/>
              </a:ext>
            </a:extLst>
          </p:cNvPr>
          <p:cNvSpPr txBox="1"/>
          <p:nvPr/>
        </p:nvSpPr>
        <p:spPr>
          <a:xfrm>
            <a:off x="8864488" y="5102712"/>
            <a:ext cx="2622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highlight>
                  <a:srgbClr val="FFFF00"/>
                </a:highlight>
              </a:rPr>
              <a:t>Coil prepared for cold test</a:t>
            </a:r>
          </a:p>
        </p:txBody>
      </p:sp>
      <p:sp>
        <p:nvSpPr>
          <p:cNvPr id="47" name="Title 46">
            <a:extLst>
              <a:ext uri="{FF2B5EF4-FFF2-40B4-BE49-F238E27FC236}">
                <a16:creationId xmlns:a16="http://schemas.microsoft.com/office/drawing/2014/main" id="{F09A3B4D-E0F9-4053-806E-F5ED027B4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 fabrication: coil production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A684CA06-42D1-4102-BEEC-11605A6CB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3766" y="6163920"/>
            <a:ext cx="3485048" cy="263178"/>
          </a:xfrm>
        </p:spPr>
        <p:txBody>
          <a:bodyPr/>
          <a:lstStyle/>
          <a:p>
            <a:pPr marL="0" indent="0">
              <a:buNone/>
            </a:pPr>
            <a:r>
              <a:rPr lang="en-US" sz="1100" i="1" dirty="0"/>
              <a:t>Pictures courtesy of General Atomics</a:t>
            </a:r>
          </a:p>
        </p:txBody>
      </p:sp>
    </p:spTree>
    <p:extLst>
      <p:ext uri="{BB962C8B-B14F-4D97-AF65-F5344CB8AC3E}">
        <p14:creationId xmlns:p14="http://schemas.microsoft.com/office/powerpoint/2010/main" val="1808955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C319A-6CD1-445E-BE7D-69E1645369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D4056F-F2F5-46A4-9A2A-E263E55A6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B175-F8F7-401A-A003-181DD165A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E1F574-5965-4BE6-994E-0061B271E1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07" r="3815"/>
          <a:stretch/>
        </p:blipFill>
        <p:spPr>
          <a:xfrm>
            <a:off x="104405" y="1049577"/>
            <a:ext cx="5544236" cy="4668988"/>
          </a:xfrm>
          <a:prstGeom prst="rect">
            <a:avLst/>
          </a:prstGeom>
        </p:spPr>
      </p:pic>
      <p:pic>
        <p:nvPicPr>
          <p:cNvPr id="14" name="Picture 2" descr="https://lh3.googleusercontent.com/Jgc1UO_soEwj3svGQdXy1meEE1gpD664mpzjZ7Dt0WTVg4LnV41uf9yhWPlw2n0XKLKJx927pERI7JDKI5lQjG28ijaC-qaf2aeAh9ViIcSnjmOTow6CJQ-puFcqITaTn6T0eJTjLCBVf-a-Uga5aQcb6CawUzKmoV3RoyYWf17KxaEzX0uQxBb8IQCDlkF24sGEsIqyG4xLiTxjz0edj0gaMOQ4-7emkeR-DtUjhFZZZG31Hunyu-n3JTTjeAqdk3R5ZbUePvEWSxW8q8MdV1PxkDhSPK94iQPsbT0p-1KogTTf9v7hiyip7fNjvuchL3u7OfxOo8Cg_LJcu1hccVLWczBCytnDbYnoU9EeQ1xhS_gfqe-qHOswbtI-1jLL8xWR2yDPtE08yFRTWo3LzeCbXCxqvseMPaem1fgFjomv3Ahjs1LzOnKxKjLCROF8TJ_jxAr1wRBpzCLjntDV_hqmMJydLhi-tvg_-wSM05p8B1b06A2BgfjJMCobEJvkW5FPrZEpacdwpCOvm_RjjzUlxIIXAjNsnr7--XqMAHTPzhzYcaJDTuWi_u9wYthfzu6o6BHWsgNaEj-UtEWExLjKyl8PNIUGuy7G3KtM=w1779-h1334-no">
            <a:extLst>
              <a:ext uri="{FF2B5EF4-FFF2-40B4-BE49-F238E27FC236}">
                <a16:creationId xmlns:a16="http://schemas.microsoft.com/office/drawing/2014/main" id="{FC9AAE29-8CCA-42B2-AE18-BDA5CF4C2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135" y="3400404"/>
            <a:ext cx="3051172" cy="228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lh3.googleusercontent.com/v05-ispv1o6yUpBy08UTXlPIZeJ6gMMRW8CMaM5wsopAsMnCH95LQZvcS7sD3o_HyLeq1TUOseWQcaF31V6X_k11vf2wpN547oILfiUTRtAWfqY-wmgHc6cXehNq2x6Y2xzr8Tv-BWyt3pCv_9MszYR0XO-CeZgZTBslLPVEmDwdtK0jepnii38yOSwBkSBYm76Zr4qifCVN3IMrpjuHr6UGb8jJGo2F-fhk0foV-gl1DmCDqaHz70Y5yBRhbLUB01ATkQ8tlJWB_EJUHhVP4FjLgiqNULPlKQ2Fk9lvbeCcTvd_urt_zfRglzJ5t5LFE9ANklt8sV9SypE4ueEGG3s7GKD_8amRVTYP-eq7CIjo6cVCR7BhPtFUVAnFSlHdO-JujDn4OOS5-9NGUz-NXYnqA0uODsHz-OvOZ6dqQAzQZl607_x_fbDCru2xJK-bD5vfFoKHPTivjFJMB94vJdhD2qCqkx_drNcYfe4JsdKjgHKAvmhg6GfqczA_dhSAU2NBvcKfqpF_7kUw5xBLxvhxf8ZGDchuzv_x_KcdxhDTcrtvZ-jhF9iMLFf9GCmU5yvY__i_A1WFPJBDPkSae3eJ9AjZws0W7UjGlDd5=w1779-h1334-no">
            <a:extLst>
              <a:ext uri="{FF2B5EF4-FFF2-40B4-BE49-F238E27FC236}">
                <a16:creationId xmlns:a16="http://schemas.microsoft.com/office/drawing/2014/main" id="{34CD1DAC-FC53-42E3-B880-A9EA90A77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135" y="1052942"/>
            <a:ext cx="3051172" cy="228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lh3.googleusercontent.com/VG6fd97OjdHLntZHT33doqi17HurPDN7pbhZeq9K4h-YUYTleNEIWh0hhYfK74NLoSsbDj4HOJhOg8CEVjedXOqLgrJJ0hrM_flIn40JbsOu2pHfRGBPyz3ZlF_PLo7a-oBaTOR5RnXah809hfWs-e5JfQhtZ5xtc0WxJxxacjehCNV9Pm-yy1KCGVMj-0BU6JgYzX8M_5_iyuMOf7bswvTutIUtHO1iZ_UkBpQpitHnNI42eOvEqJUnWihiuf9dVQ4gt8deZYudG5kGHTwwho4tdufeXtk5H_31-o1DCeowcZKQ_Se6tF9l9yk02PNokX1ssQaZ1hMeVNahpIHZf3MRpuHpmFuJv8q9HuNuT7ytbHy276fZwEQSkxI7h2DwzdffE3Kqq-NqNK1LK0GeGoVVdDzOid9Wfh50MSBFUjGvhtcXId_aUeWqgZpiGyKN1yvbIoUkPeI33l4ksPcLcz0VZeWF25lO5pO-7niWJHpjf_rCqG7yiSxI-smoy4KH6Z1xWu14BMZDaDvcBs3yGCg-T55qVS-0kuddV3gvmNd6xpAJBxD91TTAA58eDi5vsXioMaRg5SYvQFTFtgv1C6Tb4DfEGXtVgNScdRdz=w1779-h1334-no">
            <a:extLst>
              <a:ext uri="{FF2B5EF4-FFF2-40B4-BE49-F238E27FC236}">
                <a16:creationId xmlns:a16="http://schemas.microsoft.com/office/drawing/2014/main" id="{C28AA728-DB6D-451C-985D-6C833D066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662" y="1052940"/>
            <a:ext cx="3029489" cy="2271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lh3.googleusercontent.com/2Ts9SmaEFgr9IW12dl9_9LOCroHOuiP3c5hrLyTUDwCyMWy-HdxP-fgOWZQIfjSiIeubUqf4aWrwFqV8fGRF0Fjaw43pNaRPMo7x1YR0y5KQOf5kZ1VQMbefEFCxwYdEIIDB0mXmt6-jZksNfFE_uorWfXfTmhnDbVM79iIB0GQQ6o5McuGooH-IsdL7yn3EoqGRHTwL2c4BT9rL5Zuh2_YzLca_MDCl353HwJ208rXT9jObV_qTKF1bgQN7EhFRURmC1rqGjq-QajPLxNpGIb7vp6_xXICv4ekONRsAlf-Rb02o8-_SDFPXI-hq0kLr4bp_nk6pCYizoZnmxYSX7cOc2lINHB5WEEAv7Xz-Nfp60pIYRUt2vZy4_rUuP4j26KI3-tD0InM4-BefHNS4gqiZCRDogjSEhwF2aOmRG9rnxsmevOCbu-smkf3T5NHZz_fRoeUqF2IDd0X7mh5CXwQ2IpO7Ejjkk76GT8EGx8cZ5YM2d6ptmygFAFNwBL8UC1MFZll3TXFeq9ZV8BtJS2bDuWrj_T-BNAS11VVK2Bk1znzoyT7VuBtcdFVK-g_q1ldCtp3hDTYYtRT3i4eH25MYDKujbidX0Zn0aU0_=w1779-h1334-no">
            <a:extLst>
              <a:ext uri="{FF2B5EF4-FFF2-40B4-BE49-F238E27FC236}">
                <a16:creationId xmlns:a16="http://schemas.microsoft.com/office/drawing/2014/main" id="{9B842AFA-4CF9-41FA-AF31-7E0C2F01B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660" y="3479425"/>
            <a:ext cx="3029491" cy="2271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29550FC-1602-4FBE-97B1-8395D446915D}"/>
              </a:ext>
            </a:extLst>
          </p:cNvPr>
          <p:cNvSpPr txBox="1"/>
          <p:nvPr/>
        </p:nvSpPr>
        <p:spPr>
          <a:xfrm>
            <a:off x="1882927" y="1049576"/>
            <a:ext cx="1523174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Completed coils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40AE11-B30C-4D04-9CFD-62FA5EFE18B2}"/>
              </a:ext>
            </a:extLst>
          </p:cNvPr>
          <p:cNvSpPr txBox="1"/>
          <p:nvPr/>
        </p:nvSpPr>
        <p:spPr>
          <a:xfrm>
            <a:off x="6724218" y="3168398"/>
            <a:ext cx="1364476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Shell insertion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BD200A-36A7-4583-8E63-D24FCBB20C50}"/>
              </a:ext>
            </a:extLst>
          </p:cNvPr>
          <p:cNvSpPr txBox="1"/>
          <p:nvPr/>
        </p:nvSpPr>
        <p:spPr>
          <a:xfrm>
            <a:off x="9506103" y="2991978"/>
            <a:ext cx="2024913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Coil module assembly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3293F5-F072-4ABD-B4F7-4437907EC522}"/>
              </a:ext>
            </a:extLst>
          </p:cNvPr>
          <p:cNvSpPr txBox="1"/>
          <p:nvPr/>
        </p:nvSpPr>
        <p:spPr>
          <a:xfrm>
            <a:off x="9770162" y="5376395"/>
            <a:ext cx="1941557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Packing for shipment</a:t>
            </a:r>
          </a:p>
        </p:txBody>
      </p:sp>
      <p:sp>
        <p:nvSpPr>
          <p:cNvPr id="24" name="Title 46">
            <a:extLst>
              <a:ext uri="{FF2B5EF4-FFF2-40B4-BE49-F238E27FC236}">
                <a16:creationId xmlns:a16="http://schemas.microsoft.com/office/drawing/2014/main" id="{80674D2E-B453-467E-ACB0-1F890EE49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03665"/>
            <a:ext cx="11582400" cy="641739"/>
          </a:xfrm>
        </p:spPr>
        <p:txBody>
          <a:bodyPr/>
          <a:lstStyle/>
          <a:p>
            <a:r>
              <a:rPr lang="en-US" dirty="0"/>
              <a:t>TS cold mass fabrication successfully completed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1208BB88-B484-4D81-B749-F83FDF404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46608" y="5816152"/>
            <a:ext cx="2818543" cy="263178"/>
          </a:xfrm>
        </p:spPr>
        <p:txBody>
          <a:bodyPr/>
          <a:lstStyle/>
          <a:p>
            <a:pPr marL="0" indent="0">
              <a:buNone/>
            </a:pPr>
            <a:r>
              <a:rPr lang="en-US" sz="1100" i="1" dirty="0"/>
              <a:t>Pictures courtesy of ASG Superconductors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F62DFC2-161E-4EF4-966E-F347C6D9E611}"/>
              </a:ext>
            </a:extLst>
          </p:cNvPr>
          <p:cNvSpPr/>
          <p:nvPr/>
        </p:nvSpPr>
        <p:spPr>
          <a:xfrm>
            <a:off x="7830809" y="1804631"/>
            <a:ext cx="197381" cy="1450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7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739"/>
    </mc:Choice>
    <mc:Fallback xmlns="">
      <p:transition spd="slow" advTm="27739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6189F0-2DF4-4647-B3A1-896BD48A7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 coil acceptance testing successfully completed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A069E4-A8AC-4366-BF34-EC36FDD6F69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F6548-9A1C-4372-80B0-437B358FC0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3C875-F3A5-4EA1-B48A-8B37F708E6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4E6D44E-A856-4341-BD11-C2A4AF8EA228}"/>
              </a:ext>
            </a:extLst>
          </p:cNvPr>
          <p:cNvSpPr txBox="1"/>
          <p:nvPr/>
        </p:nvSpPr>
        <p:spPr>
          <a:xfrm>
            <a:off x="5534926" y="3854643"/>
            <a:ext cx="509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FFFFFF"/>
                </a:solidFill>
              </a:rPr>
              <a:t>TSU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1B6E28A-38B8-40C8-952C-B2E3EA80E4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3" r="4533"/>
          <a:stretch/>
        </p:blipFill>
        <p:spPr bwMode="auto">
          <a:xfrm>
            <a:off x="172995" y="749643"/>
            <a:ext cx="7423680" cy="530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Nessuna descrizione della foto disponibile.">
            <a:extLst>
              <a:ext uri="{FF2B5EF4-FFF2-40B4-BE49-F238E27FC236}">
                <a16:creationId xmlns:a16="http://schemas.microsoft.com/office/drawing/2014/main" id="{48AFE33F-A1EF-491D-9143-03684E5EB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050" y="759596"/>
            <a:ext cx="2081959" cy="279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0D912F24-7C21-4CB3-813A-2CB5406A1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184" y="759597"/>
            <a:ext cx="2097155" cy="279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89BED389-49CF-443D-8A2D-899BF8456E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187" y="3635767"/>
            <a:ext cx="4301619" cy="241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5BB770-E885-4F80-ACDF-F521A1E65391}"/>
              </a:ext>
            </a:extLst>
          </p:cNvPr>
          <p:cNvSpPr txBox="1"/>
          <p:nvPr/>
        </p:nvSpPr>
        <p:spPr>
          <a:xfrm>
            <a:off x="7687185" y="5654519"/>
            <a:ext cx="268374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Stretched wire measurements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23BFA2-FA3B-4D43-A12C-07FE80AFE72B}"/>
              </a:ext>
            </a:extLst>
          </p:cNvPr>
          <p:cNvSpPr txBox="1"/>
          <p:nvPr/>
        </p:nvSpPr>
        <p:spPr>
          <a:xfrm>
            <a:off x="8482487" y="892730"/>
            <a:ext cx="2549096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TS unit prepped for cold test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6D114F-1D15-40C6-B03A-C82F42E388AB}"/>
              </a:ext>
            </a:extLst>
          </p:cNvPr>
          <p:cNvSpPr txBox="1"/>
          <p:nvPr/>
        </p:nvSpPr>
        <p:spPr>
          <a:xfrm>
            <a:off x="172995" y="5679530"/>
            <a:ext cx="2499402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HAB test facility at Fermilab</a:t>
            </a:r>
          </a:p>
        </p:txBody>
      </p:sp>
    </p:spTree>
    <p:extLst>
      <p:ext uri="{BB962C8B-B14F-4D97-AF65-F5344CB8AC3E}">
        <p14:creationId xmlns:p14="http://schemas.microsoft.com/office/powerpoint/2010/main" val="285537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090"/>
    </mc:Choice>
    <mc:Fallback xmlns="">
      <p:transition spd="slow" advTm="5309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6189F0-2DF4-4647-B3A1-896BD48A7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 cold mass and thermal shield assembly at Fermilab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A069E4-A8AC-4366-BF34-EC36FDD6F69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F6548-9A1C-4372-80B0-437B358FC0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3C875-F3A5-4EA1-B48A-8B37F708E6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60F0591-BEEE-4541-9DF6-62A8B1B23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540" y="864355"/>
            <a:ext cx="9194069" cy="517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E21501-C81C-4B36-A7A9-279650AEE130}"/>
              </a:ext>
            </a:extLst>
          </p:cNvPr>
          <p:cNvSpPr txBox="1"/>
          <p:nvPr/>
        </p:nvSpPr>
        <p:spPr>
          <a:xfrm>
            <a:off x="4266496" y="5305611"/>
            <a:ext cx="825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TSD inner </a:t>
            </a:r>
          </a:p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thermal shield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18705-DC9B-4342-825C-9A82AB69146B}"/>
              </a:ext>
            </a:extLst>
          </p:cNvPr>
          <p:cNvSpPr txBox="1"/>
          <p:nvPr/>
        </p:nvSpPr>
        <p:spPr>
          <a:xfrm>
            <a:off x="4867902" y="5020404"/>
            <a:ext cx="676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TSD inner </a:t>
            </a:r>
          </a:p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warm bore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F33F8C-5409-484B-8080-CABCC355A5BD}"/>
              </a:ext>
            </a:extLst>
          </p:cNvPr>
          <p:cNvSpPr txBox="1"/>
          <p:nvPr/>
        </p:nvSpPr>
        <p:spPr>
          <a:xfrm>
            <a:off x="5755577" y="4751644"/>
            <a:ext cx="825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TSD outer</a:t>
            </a:r>
          </a:p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thermal shield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D66FE9-3CF0-4868-8C61-4E5AB01EE82E}"/>
              </a:ext>
            </a:extLst>
          </p:cNvPr>
          <p:cNvSpPr txBox="1"/>
          <p:nvPr/>
        </p:nvSpPr>
        <p:spPr>
          <a:xfrm>
            <a:off x="3683857" y="5540506"/>
            <a:ext cx="636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TSD cold </a:t>
            </a:r>
          </a:p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mass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9CC4B4E-E451-47B2-A544-BAD191477BDC}"/>
              </a:ext>
            </a:extLst>
          </p:cNvPr>
          <p:cNvCxnSpPr>
            <a:cxnSpLocks/>
          </p:cNvCxnSpPr>
          <p:nvPr/>
        </p:nvCxnSpPr>
        <p:spPr>
          <a:xfrm>
            <a:off x="4432566" y="4919834"/>
            <a:ext cx="474117" cy="201143"/>
          </a:xfrm>
          <a:prstGeom prst="straightConnector1">
            <a:avLst/>
          </a:prstGeom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52D3554-0CEC-4026-8D5E-CB0DAA91BD4B}"/>
              </a:ext>
            </a:extLst>
          </p:cNvPr>
          <p:cNvCxnSpPr>
            <a:cxnSpLocks/>
          </p:cNvCxnSpPr>
          <p:nvPr/>
        </p:nvCxnSpPr>
        <p:spPr>
          <a:xfrm>
            <a:off x="4183259" y="5099573"/>
            <a:ext cx="474117" cy="201143"/>
          </a:xfrm>
          <a:prstGeom prst="straightConnector1">
            <a:avLst/>
          </a:prstGeom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1538D3A-35CE-48FC-B252-263B9E8CF729}"/>
              </a:ext>
            </a:extLst>
          </p:cNvPr>
          <p:cNvCxnSpPr>
            <a:cxnSpLocks/>
          </p:cNvCxnSpPr>
          <p:nvPr/>
        </p:nvCxnSpPr>
        <p:spPr>
          <a:xfrm>
            <a:off x="3614367" y="5346399"/>
            <a:ext cx="474117" cy="201143"/>
          </a:xfrm>
          <a:prstGeom prst="straightConnector1">
            <a:avLst/>
          </a:prstGeom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51F2381-4C11-484D-8F33-D3014D8F5F6F}"/>
              </a:ext>
            </a:extLst>
          </p:cNvPr>
          <p:cNvCxnSpPr>
            <a:cxnSpLocks/>
          </p:cNvCxnSpPr>
          <p:nvPr/>
        </p:nvCxnSpPr>
        <p:spPr>
          <a:xfrm>
            <a:off x="5486672" y="4550502"/>
            <a:ext cx="474117" cy="201143"/>
          </a:xfrm>
          <a:prstGeom prst="straightConnector1">
            <a:avLst/>
          </a:prstGeom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64D6B1D-36ED-49FF-A568-D8B4DDFEFF71}"/>
              </a:ext>
            </a:extLst>
          </p:cNvPr>
          <p:cNvSpPr txBox="1"/>
          <p:nvPr/>
        </p:nvSpPr>
        <p:spPr>
          <a:xfrm>
            <a:off x="7751719" y="4278351"/>
            <a:ext cx="825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TSU outer</a:t>
            </a:r>
          </a:p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thermal shield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02F0891-81FC-469D-A8EC-2953BB6D4467}"/>
              </a:ext>
            </a:extLst>
          </p:cNvPr>
          <p:cNvSpPr txBox="1"/>
          <p:nvPr/>
        </p:nvSpPr>
        <p:spPr>
          <a:xfrm>
            <a:off x="6628556" y="2354946"/>
            <a:ext cx="636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TSU cold </a:t>
            </a:r>
          </a:p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mass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646A502-92BA-46AC-9057-18F82E93DDB5}"/>
              </a:ext>
            </a:extLst>
          </p:cNvPr>
          <p:cNvSpPr txBox="1"/>
          <p:nvPr/>
        </p:nvSpPr>
        <p:spPr>
          <a:xfrm>
            <a:off x="8289549" y="2209374"/>
            <a:ext cx="825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TSU inner </a:t>
            </a:r>
          </a:p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thermal shield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C9BFDD-71D3-4541-98B9-DC2C86785168}"/>
              </a:ext>
            </a:extLst>
          </p:cNvPr>
          <p:cNvSpPr txBox="1"/>
          <p:nvPr/>
        </p:nvSpPr>
        <p:spPr>
          <a:xfrm>
            <a:off x="8203713" y="2727883"/>
            <a:ext cx="676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TSU inner </a:t>
            </a:r>
          </a:p>
          <a:p>
            <a:pPr algn="ctr"/>
            <a:r>
              <a:rPr lang="en-US" sz="800" dirty="0">
                <a:solidFill>
                  <a:schemeClr val="bg2"/>
                </a:solidFill>
                <a:latin typeface="Helvetica"/>
              </a:rPr>
              <a:t>warm bore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7F4A253-D78A-42B4-A6A0-883DCA6572C1}"/>
              </a:ext>
            </a:extLst>
          </p:cNvPr>
          <p:cNvCxnSpPr>
            <a:cxnSpLocks/>
          </p:cNvCxnSpPr>
          <p:nvPr/>
        </p:nvCxnSpPr>
        <p:spPr>
          <a:xfrm>
            <a:off x="7978985" y="2572624"/>
            <a:ext cx="406004" cy="218192"/>
          </a:xfrm>
          <a:prstGeom prst="straightConnector1">
            <a:avLst/>
          </a:prstGeom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7AE4311-2E70-4AD1-8959-7919E7558463}"/>
              </a:ext>
            </a:extLst>
          </p:cNvPr>
          <p:cNvCxnSpPr>
            <a:cxnSpLocks/>
          </p:cNvCxnSpPr>
          <p:nvPr/>
        </p:nvCxnSpPr>
        <p:spPr>
          <a:xfrm flipV="1">
            <a:off x="7978985" y="2354945"/>
            <a:ext cx="406004" cy="139568"/>
          </a:xfrm>
          <a:prstGeom prst="straightConnector1">
            <a:avLst/>
          </a:prstGeom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BBF9E6E-0F34-455C-9478-CD279FA4EB7E}"/>
              </a:ext>
            </a:extLst>
          </p:cNvPr>
          <p:cNvCxnSpPr>
            <a:cxnSpLocks/>
          </p:cNvCxnSpPr>
          <p:nvPr/>
        </p:nvCxnSpPr>
        <p:spPr>
          <a:xfrm flipH="1">
            <a:off x="7132885" y="2453543"/>
            <a:ext cx="445881" cy="135557"/>
          </a:xfrm>
          <a:prstGeom prst="straightConnector1">
            <a:avLst/>
          </a:prstGeom>
          <a:ln w="63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082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7FF0DE-4FCC-415D-A762-5DAF3A1CE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of TS assembly at Fermilab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C24F1-C840-42B3-9CCB-DADFB85128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EB508-608D-4132-9DD5-E56E7EAEA9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8EF14-3BD5-4E80-95C0-8A7B333EB6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2262EEF-EA85-4E31-AEBD-7AAD5FC61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67" y="1362395"/>
            <a:ext cx="5633905" cy="422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764459B6-C5AD-4BD2-AAE7-92A8A986E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62395"/>
            <a:ext cx="5633906" cy="422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992F2A-6F1D-4D2A-A2D1-D085AF806D94}"/>
              </a:ext>
            </a:extLst>
          </p:cNvPr>
          <p:cNvSpPr txBox="1"/>
          <p:nvPr/>
        </p:nvSpPr>
        <p:spPr>
          <a:xfrm>
            <a:off x="308067" y="5177505"/>
            <a:ext cx="284244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TSU cryostat assembly ongoing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F68735-46E4-4DE8-8FCA-1AF83F9608E7}"/>
              </a:ext>
            </a:extLst>
          </p:cNvPr>
          <p:cNvSpPr txBox="1"/>
          <p:nvPr/>
        </p:nvSpPr>
        <p:spPr>
          <a:xfrm>
            <a:off x="6215549" y="5170855"/>
            <a:ext cx="3552576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TSD thermal shield assembly completed</a:t>
            </a:r>
          </a:p>
        </p:txBody>
      </p:sp>
    </p:spTree>
    <p:extLst>
      <p:ext uri="{BB962C8B-B14F-4D97-AF65-F5344CB8AC3E}">
        <p14:creationId xmlns:p14="http://schemas.microsoft.com/office/powerpoint/2010/main" val="765895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21AA23-3F20-4E49-B36B-4008EBB9A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332" y="961053"/>
            <a:ext cx="11681353" cy="550333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Mu2e-II is a natural evolution of Mu2e that provides the nearest-term next step in a possible muon program at Fermilab. After the PIP-II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linac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construction, Mu2e-II will have access to 100 kW proton beam vs. 8 kW beam in Mu2e experiment. It allows an order of magnitude gain in sensitivity and discovery reach over Mu2e.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main challenge for the magnetic system is that PS magnet will see a proportional increase of the neutron radiation load coming from the production target.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Mu2e PS magnet likely has to be replaced 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magnet and the cooling system should be redesigned to cope with a factor of ten higher heat load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Conduction cooling no longer seems to be an option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Direct cooling by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LHe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may be the only feasible solution to extract the heat from the coils 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Cable-in-Conduit Conductor (CICC) could be a natural choice; however, it has several drawbacks: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High-density materials (Cu for the stabilizer and SS for the conduit). Would triple the heat dissipations and the load on the cryo-system comparing with the Al-stabilized conductors;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May have to use Nb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Sn (expensive and difficult to work with) instead of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NbTi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to cope with the higher thermal load;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RRR of Cu permanently degrades under neutron irradiation, while RRR of Al completely recovers during a thermo-cycle;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For these reasons, a different technical solution is being considered for Mu2e-II</a:t>
            </a:r>
          </a:p>
          <a:p>
            <a:pPr lvl="1">
              <a:lnSpc>
                <a:spcPct val="120000"/>
              </a:lnSpc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7FB943-7369-407B-B2C6-7EFAD3E6E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for the future: Mu2e-II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0E263-D72E-4A14-A820-247315B719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D7666-C2FD-46F6-9304-E611FBDACC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0B9D7-1C6B-4A5A-B52E-4F083D85B6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51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88280" y="363209"/>
            <a:ext cx="8751085" cy="62425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l">
              <a:tabLst>
                <a:tab pos="4055961" algn="l"/>
                <a:tab pos="6284756" algn="l"/>
                <a:tab pos="7261044" algn="l"/>
              </a:tabLst>
            </a:pPr>
            <a:r>
              <a:rPr lang="en-US" sz="4800" cap="small" dirty="0">
                <a:solidFill>
                  <a:schemeClr val="bg1"/>
                </a:solidFill>
              </a:rPr>
              <a:t>The Mu2e Collaboration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29172" y="1508761"/>
            <a:ext cx="4275944" cy="4879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sz="1400" dirty="0">
                <a:solidFill>
                  <a:schemeClr val="bg1"/>
                </a:solidFill>
              </a:rPr>
              <a:t>Argonne National Laboratory ● Boston University Brookhaven National Laboratory </a:t>
            </a:r>
          </a:p>
          <a:p>
            <a:pPr algn="ctr">
              <a:lnSpc>
                <a:spcPts val="1700"/>
              </a:lnSpc>
            </a:pPr>
            <a:r>
              <a:rPr lang="en-US" sz="1400" dirty="0">
                <a:solidFill>
                  <a:schemeClr val="bg1"/>
                </a:solidFill>
              </a:rPr>
              <a:t>University of California, Berkeley ● University of California, Davis ● University of California, Irvine California Institute of Technology ● City University of New York ● Joint Institute for Nuclear Research, </a:t>
            </a:r>
            <a:r>
              <a:rPr lang="en-US" sz="1400" dirty="0" err="1">
                <a:solidFill>
                  <a:schemeClr val="bg1"/>
                </a:solidFill>
              </a:rPr>
              <a:t>Dubna</a:t>
            </a:r>
            <a:r>
              <a:rPr lang="en-US" sz="1400" dirty="0">
                <a:solidFill>
                  <a:schemeClr val="bg1"/>
                </a:solidFill>
              </a:rPr>
              <a:t> Duke University ● Fermi National Accelerator Laboratory </a:t>
            </a:r>
            <a:r>
              <a:rPr lang="en-US" sz="1400" dirty="0" err="1">
                <a:solidFill>
                  <a:schemeClr val="bg1"/>
                </a:solidFill>
              </a:rPr>
              <a:t>Laboratori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Nazionali</a:t>
            </a:r>
            <a:r>
              <a:rPr lang="en-US" sz="1400" dirty="0">
                <a:solidFill>
                  <a:schemeClr val="bg1"/>
                </a:solidFill>
              </a:rPr>
              <a:t> di Frascati ● </a:t>
            </a:r>
            <a:r>
              <a:rPr lang="it-IT" sz="1400" dirty="0">
                <a:solidFill>
                  <a:schemeClr val="bg1"/>
                </a:solidFill>
              </a:rPr>
              <a:t>INFN Genova</a:t>
            </a:r>
            <a:r>
              <a:rPr lang="en-US" sz="1400" dirty="0">
                <a:solidFill>
                  <a:schemeClr val="bg1"/>
                </a:solidFill>
              </a:rPr>
              <a:t> Helmholtz-</a:t>
            </a:r>
            <a:r>
              <a:rPr lang="en-US" sz="1400" dirty="0" err="1">
                <a:solidFill>
                  <a:schemeClr val="bg1"/>
                </a:solidFill>
              </a:rPr>
              <a:t>Zentrum</a:t>
            </a:r>
            <a:r>
              <a:rPr lang="en-US" sz="1400" dirty="0">
                <a:solidFill>
                  <a:schemeClr val="bg1"/>
                </a:solidFill>
              </a:rPr>
              <a:t> Dresden-</a:t>
            </a:r>
            <a:r>
              <a:rPr lang="en-US" sz="1400" dirty="0" err="1">
                <a:solidFill>
                  <a:schemeClr val="bg1"/>
                </a:solidFill>
              </a:rPr>
              <a:t>Rossendorf</a:t>
            </a:r>
            <a:r>
              <a:rPr lang="en-US" sz="1400" dirty="0">
                <a:solidFill>
                  <a:schemeClr val="bg1"/>
                </a:solidFill>
              </a:rPr>
              <a:t> ● University of Houston ● Kansas State University ● Lawrence Berkeley National Laboratory ● INFN Lecce and </a:t>
            </a:r>
            <a:r>
              <a:rPr lang="en-US" sz="1400" dirty="0" err="1">
                <a:solidFill>
                  <a:schemeClr val="bg1"/>
                </a:solidFill>
              </a:rPr>
              <a:t>Università</a:t>
            </a:r>
            <a:r>
              <a:rPr lang="en-US" sz="1400" dirty="0">
                <a:solidFill>
                  <a:schemeClr val="bg1"/>
                </a:solidFill>
              </a:rPr>
              <a:t> del Salento ● Lewis University ● University of Liverpool  University College London ● University of Louisville  University of Manchester ● </a:t>
            </a:r>
            <a:r>
              <a:rPr lang="en-US" sz="1400" dirty="0" err="1">
                <a:solidFill>
                  <a:schemeClr val="bg1"/>
                </a:solidFill>
              </a:rPr>
              <a:t>Laboratori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Nazionali</a:t>
            </a:r>
            <a:r>
              <a:rPr lang="en-US" sz="1400" dirty="0">
                <a:solidFill>
                  <a:schemeClr val="bg1"/>
                </a:solidFill>
              </a:rPr>
              <a:t> di Frascati and</a:t>
            </a:r>
            <a:r>
              <a:rPr lang="it-IT" sz="1400" dirty="0">
                <a:solidFill>
                  <a:schemeClr val="bg1"/>
                </a:solidFill>
              </a:rPr>
              <a:t> Università Marconi Roma</a:t>
            </a:r>
            <a:r>
              <a:rPr lang="en-US" sz="1400" dirty="0">
                <a:solidFill>
                  <a:schemeClr val="bg1"/>
                </a:solidFill>
              </a:rPr>
              <a:t> ● University of Michigan ● University of Minnesota ● Institute for Nuclear Research, Moscow ● Muons Inc. ● Northern Illinois University ● Northwestern University  Novosibirsk State University/</a:t>
            </a:r>
            <a:r>
              <a:rPr lang="en-US" sz="1400" dirty="0" err="1">
                <a:solidFill>
                  <a:schemeClr val="bg1"/>
                </a:solidFill>
              </a:rPr>
              <a:t>Budker</a:t>
            </a:r>
            <a:r>
              <a:rPr lang="en-US" sz="1400" dirty="0">
                <a:solidFill>
                  <a:schemeClr val="bg1"/>
                </a:solidFill>
              </a:rPr>
              <a:t> Institute of Nuclear Physics ● </a:t>
            </a:r>
            <a:r>
              <a:rPr lang="it-IT" sz="1400" dirty="0">
                <a:solidFill>
                  <a:schemeClr val="bg1"/>
                </a:solidFill>
              </a:rPr>
              <a:t>INFN Pisa</a:t>
            </a:r>
            <a:r>
              <a:rPr lang="en-US" sz="1400" dirty="0">
                <a:solidFill>
                  <a:schemeClr val="bg1"/>
                </a:solidFill>
              </a:rPr>
              <a:t> ● Purdue University ● University of South Alabama ● Sun </a:t>
            </a:r>
            <a:r>
              <a:rPr lang="en-US" sz="1400" dirty="0" err="1">
                <a:solidFill>
                  <a:schemeClr val="bg1"/>
                </a:solidFill>
              </a:rPr>
              <a:t>Yat</a:t>
            </a:r>
            <a:r>
              <a:rPr lang="en-US" sz="1400" dirty="0">
                <a:solidFill>
                  <a:schemeClr val="bg1"/>
                </a:solidFill>
              </a:rPr>
              <a:t> Sen University ● INFN Trieste University of Virginia ●  Yale University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441" y="2194560"/>
            <a:ext cx="616707" cy="411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20" y="2191580"/>
            <a:ext cx="618344" cy="4114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7074" y="2186941"/>
            <a:ext cx="615857" cy="411480"/>
          </a:xfrm>
          <a:prstGeom prst="rect">
            <a:avLst/>
          </a:prstGeom>
        </p:spPr>
      </p:pic>
      <p:sp>
        <p:nvSpPr>
          <p:cNvPr id="610307" name="Text Box 3"/>
          <p:cNvSpPr txBox="1">
            <a:spLocks noChangeArrowheads="1"/>
          </p:cNvSpPr>
          <p:nvPr/>
        </p:nvSpPr>
        <p:spPr bwMode="auto">
          <a:xfrm>
            <a:off x="1698698" y="1120963"/>
            <a:ext cx="5155959" cy="39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>
              <a:tabLst>
                <a:tab pos="2317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algn="l">
              <a:tabLst>
                <a:tab pos="2317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tabLst>
                <a:tab pos="2317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tabLst>
                <a:tab pos="2317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tabLst>
                <a:tab pos="2317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317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sz="2400" dirty="0">
                <a:solidFill>
                  <a:srgbClr val="FFC000"/>
                </a:solidFill>
                <a:cs typeface="Arial" panose="020B0604020202020204" pitchFamily="34" charset="0"/>
              </a:rPr>
              <a:t>Over </a:t>
            </a:r>
            <a:r>
              <a:rPr lang="en-US" sz="2400" dirty="0">
                <a:solidFill>
                  <a:srgbClr val="FFC000"/>
                </a:solidFill>
                <a:latin typeface="+mn-lt"/>
              </a:rPr>
              <a:t>200 scientists from 38 institutions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97073" y="2971802"/>
            <a:ext cx="4518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The Mu2e Collaboration</a:t>
            </a:r>
          </a:p>
        </p:txBody>
      </p:sp>
      <p:pic>
        <p:nvPicPr>
          <p:cNvPr id="9" name="Picture 8"/>
          <p:cNvPicPr preferRelativeResize="0"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2960" y="2186816"/>
            <a:ext cx="822960" cy="411480"/>
          </a:xfrm>
          <a:prstGeom prst="rect">
            <a:avLst/>
          </a:prstGeom>
        </p:spPr>
      </p:pic>
      <p:pic>
        <p:nvPicPr>
          <p:cNvPr id="10" name="Picture 9"/>
          <p:cNvPicPr preferRelativeResize="0"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92680" y="2186941"/>
            <a:ext cx="685800" cy="4114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47361" y="2186816"/>
            <a:ext cx="781812" cy="4114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073" y="3330964"/>
            <a:ext cx="4518683" cy="31546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443" y="247887"/>
            <a:ext cx="2221741" cy="1280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019">
        <p:fade/>
      </p:transition>
    </mc:Choice>
    <mc:Fallback xmlns="">
      <p:transition spd="med" advTm="14019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D5E47F-B1D2-4A96-9853-1DBAB4BA3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Mu2e-II solution: internally-cooled aluminum stabilized cable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CDCFD-12A5-4A42-B042-5536E84FAE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598C4-2ABD-4AC7-9F9F-FAD29F5875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78481-7BF5-4976-B371-6E401C077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BB98DB-9EFA-42D9-ADC1-8E111C6B02E3}"/>
              </a:ext>
            </a:extLst>
          </p:cNvPr>
          <p:cNvGrpSpPr/>
          <p:nvPr/>
        </p:nvGrpSpPr>
        <p:grpSpPr>
          <a:xfrm>
            <a:off x="3198679" y="3413595"/>
            <a:ext cx="3698493" cy="2740114"/>
            <a:chOff x="2107224" y="3362784"/>
            <a:chExt cx="3698493" cy="274011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044282D-C464-44E0-B724-8074C1AE99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7391"/>
            <a:stretch/>
          </p:blipFill>
          <p:spPr>
            <a:xfrm>
              <a:off x="2107224" y="3362784"/>
              <a:ext cx="3698493" cy="274011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A889A11-5302-4E91-AFB9-B95A2B153C6E}"/>
                </a:ext>
              </a:extLst>
            </p:cNvPr>
            <p:cNvSpPr txBox="1"/>
            <p:nvPr/>
          </p:nvSpPr>
          <p:spPr>
            <a:xfrm>
              <a:off x="3866110" y="4350882"/>
              <a:ext cx="6268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LHe</a:t>
              </a:r>
              <a:r>
                <a:rPr lang="en-US" sz="1200" b="1" dirty="0"/>
                <a:t> forced flow 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2303601-C5A3-4176-B7C2-656941633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221" y="1208912"/>
            <a:ext cx="2421451" cy="17300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76C96A-E1AD-4C5E-946E-4FA1BEA3B6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765" b="30973"/>
          <a:stretch/>
        </p:blipFill>
        <p:spPr>
          <a:xfrm rot="5400000">
            <a:off x="81370" y="2372648"/>
            <a:ext cx="3603113" cy="107409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1456EB6-2643-4521-B15D-BAF758EFB3E9}"/>
              </a:ext>
            </a:extLst>
          </p:cNvPr>
          <p:cNvSpPr txBox="1">
            <a:spLocks/>
          </p:cNvSpPr>
          <p:nvPr/>
        </p:nvSpPr>
        <p:spPr>
          <a:xfrm>
            <a:off x="7568263" y="4821656"/>
            <a:ext cx="4237294" cy="1407203"/>
          </a:xfrm>
          <a:prstGeom prst="rect">
            <a:avLst/>
          </a:prstGeom>
        </p:spPr>
        <p:txBody>
          <a:bodyPr lIns="0" tIns="0" rIns="0" bIns="0">
            <a:normAutofit fontScale="62500" lnSpcReduction="20000"/>
          </a:bodyPr>
          <a:lstStyle>
            <a:lvl1pPr marL="306910" indent="-306910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683667" indent="-306910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133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071007" indent="-306910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447764" indent="-304792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67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826638" indent="-306910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67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OPGW fabrication technology serves as an example that it can be done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Still requires a dedicated R&amp;D with cable vendor to develop a proof of principle cable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 preferred solution for Mu2e-II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1C91A5B3-F57F-485D-B6F5-80046AAECCE0}"/>
              </a:ext>
            </a:extLst>
          </p:cNvPr>
          <p:cNvSpPr txBox="1">
            <a:spLocks/>
          </p:cNvSpPr>
          <p:nvPr/>
        </p:nvSpPr>
        <p:spPr>
          <a:xfrm>
            <a:off x="458475" y="4885204"/>
            <a:ext cx="3086386" cy="144505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6910" lvl="1" indent="-306910" defTabSz="609585">
              <a:buFont typeface="Arial" charset="0"/>
              <a:buChar char="•"/>
            </a:pPr>
            <a:r>
              <a:rPr lang="en-US" sz="1500" dirty="0">
                <a:solidFill>
                  <a:schemeClr val="accent6">
                    <a:lumMod val="50000"/>
                  </a:schemeClr>
                </a:solidFill>
                <a:ea typeface="Geneva" charset="0"/>
              </a:rPr>
              <a:t>Nearly direct cooling of superconductor by </a:t>
            </a:r>
            <a:r>
              <a:rPr lang="en-US" sz="1500" dirty="0" err="1">
                <a:solidFill>
                  <a:schemeClr val="accent6">
                    <a:lumMod val="50000"/>
                  </a:schemeClr>
                </a:solidFill>
                <a:ea typeface="Geneva" charset="0"/>
              </a:rPr>
              <a:t>LHe</a:t>
            </a:r>
            <a:r>
              <a:rPr lang="en-US" sz="1500" dirty="0">
                <a:solidFill>
                  <a:schemeClr val="accent6">
                    <a:lumMod val="50000"/>
                  </a:schemeClr>
                </a:solidFill>
                <a:ea typeface="Geneva" charset="0"/>
              </a:rPr>
              <a:t> </a:t>
            </a:r>
          </a:p>
          <a:p>
            <a:pPr marL="306910" lvl="1" indent="-306910" defTabSz="609585">
              <a:buFont typeface="Arial" charset="0"/>
              <a:buChar char="•"/>
            </a:pPr>
            <a:r>
              <a:rPr lang="en-US" sz="1500" dirty="0">
                <a:solidFill>
                  <a:schemeClr val="accent6">
                    <a:lumMod val="50000"/>
                  </a:schemeClr>
                </a:solidFill>
                <a:ea typeface="Geneva" charset="0"/>
              </a:rPr>
              <a:t>Mostly low-density materials </a:t>
            </a:r>
          </a:p>
          <a:p>
            <a:pPr marL="306910" lvl="1" indent="-306910" defTabSz="609585">
              <a:buFont typeface="Arial" charset="0"/>
              <a:buChar char="•"/>
            </a:pPr>
            <a:r>
              <a:rPr lang="en-US" sz="1500" dirty="0">
                <a:solidFill>
                  <a:schemeClr val="accent6">
                    <a:lumMod val="50000"/>
                  </a:schemeClr>
                </a:solidFill>
                <a:ea typeface="Geneva" charset="0"/>
              </a:rPr>
              <a:t>No permanent stabilizer degradation under irradiation</a:t>
            </a: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7D913EAD-511A-4877-8B2A-435084557606}"/>
              </a:ext>
            </a:extLst>
          </p:cNvPr>
          <p:cNvSpPr/>
          <p:nvPr/>
        </p:nvSpPr>
        <p:spPr>
          <a:xfrm rot="18252448">
            <a:off x="3492213" y="2659183"/>
            <a:ext cx="142502" cy="988142"/>
          </a:xfrm>
          <a:prstGeom prst="downArrow">
            <a:avLst>
              <a:gd name="adj1" fmla="val 50000"/>
              <a:gd name="adj2" fmla="val 117028"/>
            </a:avLst>
          </a:prstGeom>
          <a:solidFill>
            <a:srgbClr val="C00000"/>
          </a:solidFill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35EA841D-9670-46F3-8D47-DABF6EC129AE}"/>
              </a:ext>
            </a:extLst>
          </p:cNvPr>
          <p:cNvSpPr/>
          <p:nvPr/>
        </p:nvSpPr>
        <p:spPr>
          <a:xfrm>
            <a:off x="5444482" y="3054658"/>
            <a:ext cx="142502" cy="442517"/>
          </a:xfrm>
          <a:prstGeom prst="downArrow">
            <a:avLst>
              <a:gd name="adj1" fmla="val 50000"/>
              <a:gd name="adj2" fmla="val 117028"/>
            </a:avLst>
          </a:prstGeom>
          <a:solidFill>
            <a:srgbClr val="C00000"/>
          </a:solidFill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7F070B-61E1-4FFE-A3FF-6001C6B8396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43" t="14695"/>
          <a:stretch/>
        </p:blipFill>
        <p:spPr>
          <a:xfrm>
            <a:off x="8045552" y="2627949"/>
            <a:ext cx="2567487" cy="199146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233F3F3-2111-4F02-ACFE-A6B03C83DDE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004" t="38408" r="23263"/>
          <a:stretch/>
        </p:blipFill>
        <p:spPr>
          <a:xfrm>
            <a:off x="8040228" y="1220746"/>
            <a:ext cx="2956493" cy="1407203"/>
          </a:xfrm>
          <a:prstGeom prst="rect">
            <a:avLst/>
          </a:prstGeom>
        </p:spPr>
      </p:pic>
      <p:sp>
        <p:nvSpPr>
          <p:cNvPr id="20" name="Arrow: Down 19">
            <a:extLst>
              <a:ext uri="{FF2B5EF4-FFF2-40B4-BE49-F238E27FC236}">
                <a16:creationId xmlns:a16="http://schemas.microsoft.com/office/drawing/2014/main" id="{FFE99BE8-C939-4354-A54C-806EB02CD0C8}"/>
              </a:ext>
            </a:extLst>
          </p:cNvPr>
          <p:cNvSpPr/>
          <p:nvPr/>
        </p:nvSpPr>
        <p:spPr>
          <a:xfrm rot="2740947">
            <a:off x="7236565" y="2415622"/>
            <a:ext cx="142502" cy="988142"/>
          </a:xfrm>
          <a:prstGeom prst="downArrow">
            <a:avLst>
              <a:gd name="adj1" fmla="val 50000"/>
              <a:gd name="adj2" fmla="val 117028"/>
            </a:avLst>
          </a:prstGeom>
          <a:solidFill>
            <a:srgbClr val="C00000"/>
          </a:solidFill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BD3DD93-3079-477E-B62A-532BAE06631A}"/>
              </a:ext>
            </a:extLst>
          </p:cNvPr>
          <p:cNvSpPr txBox="1"/>
          <p:nvPr/>
        </p:nvSpPr>
        <p:spPr>
          <a:xfrm>
            <a:off x="802045" y="744990"/>
            <a:ext cx="2399247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Regular Al-stabilized cable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AB1629-74C1-42BB-BE03-8000E8C72FB4}"/>
              </a:ext>
            </a:extLst>
          </p:cNvPr>
          <p:cNvSpPr txBox="1"/>
          <p:nvPr/>
        </p:nvSpPr>
        <p:spPr>
          <a:xfrm>
            <a:off x="5080989" y="744990"/>
            <a:ext cx="646331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CICC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DB8F63F-7E3A-495A-BB45-AA81DDC253DA}"/>
              </a:ext>
            </a:extLst>
          </p:cNvPr>
          <p:cNvSpPr txBox="1"/>
          <p:nvPr/>
        </p:nvSpPr>
        <p:spPr>
          <a:xfrm>
            <a:off x="8821789" y="744990"/>
            <a:ext cx="779381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67" dirty="0">
                <a:solidFill>
                  <a:srgbClr val="000000"/>
                </a:solidFill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OPGW</a:t>
            </a:r>
          </a:p>
        </p:txBody>
      </p:sp>
    </p:spTree>
    <p:extLst>
      <p:ext uri="{BB962C8B-B14F-4D97-AF65-F5344CB8AC3E}">
        <p14:creationId xmlns:p14="http://schemas.microsoft.com/office/powerpoint/2010/main" val="25748771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DA6D4-9B43-4513-B203-254786E3F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1948"/>
            <a:ext cx="11582400" cy="641739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A18DB-F7E2-409C-B9D2-B0450BF72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951264"/>
            <a:ext cx="11046477" cy="4183794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sz="2667" dirty="0">
                <a:solidFill>
                  <a:schemeClr val="accent6">
                    <a:lumMod val="50000"/>
                  </a:schemeClr>
                </a:solidFill>
              </a:rPr>
              <a:t>The Mu2e experiment is to s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earch for Charged Lepton Flavor Violation to</a:t>
            </a:r>
            <a:r>
              <a:rPr lang="en-US" sz="2667" dirty="0">
                <a:solidFill>
                  <a:schemeClr val="accent6">
                    <a:lumMod val="50000"/>
                  </a:schemeClr>
                </a:solidFill>
              </a:rPr>
              <a:t> probe the physics beyond the Standard Model.</a:t>
            </a:r>
          </a:p>
          <a:p>
            <a:pPr>
              <a:lnSpc>
                <a:spcPct val="120000"/>
              </a:lnSpc>
            </a:pPr>
            <a:r>
              <a:rPr lang="en-US" sz="2667" dirty="0">
                <a:solidFill>
                  <a:schemeClr val="accent6">
                    <a:lumMod val="50000"/>
                  </a:schemeClr>
                </a:solidFill>
              </a:rPr>
              <a:t>The Mu2e magnet system consists of three solenoid magnets that use four types of aluminum-stabilized cables to meet the physics requirements. </a:t>
            </a:r>
          </a:p>
          <a:p>
            <a:pPr>
              <a:lnSpc>
                <a:spcPct val="120000"/>
              </a:lnSpc>
            </a:pPr>
            <a:r>
              <a:rPr lang="en-US" sz="2667" dirty="0">
                <a:solidFill>
                  <a:schemeClr val="accent6">
                    <a:lumMod val="50000"/>
                  </a:schemeClr>
                </a:solidFill>
              </a:rPr>
              <a:t>The magnet construction is well under way. </a:t>
            </a:r>
          </a:p>
          <a:p>
            <a:pPr>
              <a:lnSpc>
                <a:spcPct val="120000"/>
              </a:lnSpc>
            </a:pPr>
            <a:r>
              <a:rPr lang="en-US" sz="2667" dirty="0">
                <a:solidFill>
                  <a:schemeClr val="accent6">
                    <a:lumMod val="50000"/>
                  </a:schemeClr>
                </a:solidFill>
              </a:rPr>
              <a:t>Mu2e-II is being considered as a natural successor of Mu2e. It is a challenging upgrade that will require a dedicated cable and magnet R&amp;D. </a:t>
            </a:r>
          </a:p>
          <a:p>
            <a:pPr marL="0" indent="0">
              <a:buNone/>
            </a:pPr>
            <a:r>
              <a:rPr lang="en-US" sz="2667" dirty="0">
                <a:solidFill>
                  <a:schemeClr val="accent6">
                    <a:lumMod val="50000"/>
                  </a:schemeClr>
                </a:solidFill>
              </a:rPr>
              <a:t>	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ED05E6-6869-4D8E-8761-B655388F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C09897-D836-4782-AAF6-160450D8A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A4BB91D-F1E0-4BCD-A592-7071C8473403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8612719" y="6515101"/>
            <a:ext cx="1435100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609585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609585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1219170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828754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2438339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3047924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3657509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4267093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4876678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pic>
        <p:nvPicPr>
          <p:cNvPr id="8" name="Picture 7" descr="A close up of a device&#10;&#10;Description automatically generated">
            <a:extLst>
              <a:ext uri="{FF2B5EF4-FFF2-40B4-BE49-F238E27FC236}">
                <a16:creationId xmlns:a16="http://schemas.microsoft.com/office/drawing/2014/main" id="{ED46BF4A-61CA-4891-8038-CA657846C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9662" y="110911"/>
            <a:ext cx="4656350" cy="134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70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300"/>
    </mc:Choice>
    <mc:Fallback xmlns="">
      <p:transition spd="slow" advTm="563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848784" y="6476893"/>
            <a:ext cx="4597879" cy="279508"/>
          </a:xfrm>
          <a:noFill/>
        </p:spPr>
        <p:txBody>
          <a:bodyPr/>
          <a:lstStyle/>
          <a:p>
            <a:r>
              <a:rPr lang="en-US" dirty="0"/>
              <a:t>Superconducting Detector Magnet Workshop</a:t>
            </a: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434627" y="163285"/>
            <a:ext cx="11639184" cy="582497"/>
          </a:xfrm>
        </p:spPr>
        <p:txBody>
          <a:bodyPr/>
          <a:lstStyle/>
          <a:p>
            <a:r>
              <a:rPr lang="en-US" dirty="0"/>
              <a:t>Mu2e Experiment Goal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855897" y="308283"/>
            <a:ext cx="2652713" cy="2587788"/>
            <a:chOff x="357720" y="4077136"/>
            <a:chExt cx="2652713" cy="2587788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0515" y="4077136"/>
              <a:ext cx="2289918" cy="2170919"/>
            </a:xfrm>
            <a:prstGeom prst="rect">
              <a:avLst/>
            </a:prstGeom>
            <a:noFill/>
            <a:ln w="0" algn="ctr">
              <a:noFill/>
              <a:miter lim="800000"/>
              <a:headEnd/>
              <a:tailEnd/>
            </a:ln>
          </p:spPr>
        </p:pic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1218011" y="4563008"/>
              <a:ext cx="1300314" cy="1168161"/>
            </a:xfrm>
            <a:prstGeom prst="ellipse">
              <a:avLst/>
            </a:prstGeom>
            <a:noFill/>
            <a:ln w="0" algn="ctr">
              <a:solidFill>
                <a:srgbClr val="0033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dirty="0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 flipH="1">
              <a:off x="1625706" y="5408978"/>
              <a:ext cx="138294" cy="2446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sz="2400" dirty="0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595174" y="5650192"/>
              <a:ext cx="583704" cy="203308"/>
            </a:xfrm>
            <a:prstGeom prst="rect">
              <a:avLst/>
            </a:prstGeom>
            <a:solidFill>
              <a:schemeClr val="bg1"/>
            </a:solidFill>
            <a:ln w="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 dirty="0"/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1557457" y="5641576"/>
              <a:ext cx="95189" cy="103377"/>
            </a:xfrm>
            <a:prstGeom prst="ellipse">
              <a:avLst/>
            </a:prstGeom>
            <a:solidFill>
              <a:srgbClr val="0033CC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dirty="0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1647258" y="5700157"/>
              <a:ext cx="522641" cy="7184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2400" dirty="0"/>
            </a:p>
          </p:txBody>
        </p:sp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2221982" y="6465147"/>
              <a:ext cx="95189" cy="105101"/>
            </a:xfrm>
            <a:prstGeom prst="ellipse">
              <a:avLst/>
            </a:prstGeom>
            <a:solidFill>
              <a:srgbClr val="9933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dirty="0"/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1334752" y="5551983"/>
              <a:ext cx="303527" cy="461665"/>
            </a:xfrm>
            <a:prstGeom prst="rect">
              <a:avLst/>
            </a:prstGeom>
            <a:noFill/>
            <a:ln w="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latin typeface="Symbol" pitchFamily="18" charset="2"/>
                </a:rPr>
                <a:t>m</a:t>
              </a: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357720" y="6203259"/>
              <a:ext cx="1740338" cy="461665"/>
            </a:xfrm>
            <a:prstGeom prst="rect">
              <a:avLst/>
            </a:prstGeom>
            <a:noFill/>
            <a:ln w="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2400" dirty="0"/>
                <a:t>105 MeV e</a:t>
              </a:r>
              <a:r>
                <a:rPr lang="en-US" sz="2400" baseline="30000" dirty="0"/>
                <a:t>- 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494557" y="4751317"/>
            <a:ext cx="10014053" cy="144348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Create muonic atoms: stop muons in orbit around an aluminum nucleus</a:t>
            </a: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Look for events consistent with the signal</a:t>
            </a:r>
          </a:p>
          <a:p>
            <a:pPr lvl="1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105 MeV electron emanating from target</a:t>
            </a:r>
          </a:p>
          <a:p>
            <a:pPr lvl="1"/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Clean experimental signature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sym typeface="Wingdings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434627" y="4020553"/>
            <a:ext cx="10014054" cy="58249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/>
              <a:t>Mu2e Strategy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434627" y="948140"/>
            <a:ext cx="7257833" cy="276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marL="227008" indent="-227008" eaLnBrk="0" hangingPunct="0">
              <a:lnSpc>
                <a:spcPct val="120000"/>
              </a:lnSpc>
              <a:spcBef>
                <a:spcPts val="575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Search for Charged Lepton Flavor Violation (CLFV) via the coherent conversion of</a:t>
            </a:r>
          </a:p>
          <a:p>
            <a:pPr algn="ctr" eaLnBrk="0" hangingPunct="0">
              <a:lnSpc>
                <a:spcPct val="120000"/>
              </a:lnSpc>
              <a:spcBef>
                <a:spcPts val="575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SzPct val="100000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en-US" sz="2800" baseline="30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-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N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  <a:sym typeface="Wingdings" panose="05000000000000000000" pitchFamily="2" charset="2"/>
              </a:rPr>
              <a:t>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e</a:t>
            </a:r>
            <a:r>
              <a:rPr lang="en-US" sz="2800" baseline="30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-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N</a:t>
            </a:r>
          </a:p>
          <a:p>
            <a:pPr marL="227008" indent="-227008" eaLnBrk="0" hangingPunct="0">
              <a:lnSpc>
                <a:spcPct val="120000"/>
              </a:lnSpc>
              <a:spcBef>
                <a:spcPts val="575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4 orders of magnitude greater sensitivity than previous experiments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34627" y="3437635"/>
            <a:ext cx="10132706" cy="58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marL="227008" indent="-227008" eaLnBrk="0" hangingPunct="0">
              <a:lnSpc>
                <a:spcPct val="120000"/>
              </a:lnSpc>
              <a:spcBef>
                <a:spcPts val="575"/>
              </a:spcBef>
              <a:spcAft>
                <a:spcPts val="600"/>
              </a:spcAft>
              <a:buClr>
                <a:schemeClr val="tx2">
                  <a:lumMod val="75000"/>
                </a:schemeClr>
              </a:buClr>
              <a:buSzPct val="100000"/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If discovered, unambiguous evidence of physics beyond the Standard Model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671"/>
    </mc:Choice>
    <mc:Fallback xmlns="">
      <p:transition spd="slow" advTm="6767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Mu2e Experiment: 3 solenoids provide magnetic field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1E123BB-E062-4D50-85EE-750C97D29CB1}"/>
              </a:ext>
            </a:extLst>
          </p:cNvPr>
          <p:cNvGrpSpPr/>
          <p:nvPr/>
        </p:nvGrpSpPr>
        <p:grpSpPr>
          <a:xfrm>
            <a:off x="657969" y="1118318"/>
            <a:ext cx="11104892" cy="4939964"/>
            <a:chOff x="1339595" y="1757189"/>
            <a:chExt cx="6599183" cy="2935618"/>
          </a:xfrm>
        </p:grpSpPr>
        <p:grpSp>
          <p:nvGrpSpPr>
            <p:cNvPr id="79" name="Group 78"/>
            <p:cNvGrpSpPr/>
            <p:nvPr/>
          </p:nvGrpSpPr>
          <p:grpSpPr>
            <a:xfrm>
              <a:off x="1339595" y="1757189"/>
              <a:ext cx="6599183" cy="2246600"/>
              <a:chOff x="262126" y="2654995"/>
              <a:chExt cx="8798911" cy="2995466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262126" y="3337078"/>
                <a:ext cx="8798911" cy="2313383"/>
                <a:chOff x="262126" y="3613341"/>
                <a:chExt cx="8798911" cy="2313383"/>
              </a:xfrm>
            </p:grpSpPr>
            <p:pic>
              <p:nvPicPr>
                <p:cNvPr id="8" name="Picture 7" descr="mu2edisk.pdf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027" t="37332" r="8605" b="49337"/>
                <a:stretch/>
              </p:blipFill>
              <p:spPr>
                <a:xfrm>
                  <a:off x="262126" y="4033577"/>
                  <a:ext cx="8708476" cy="1893147"/>
                </a:xfrm>
                <a:prstGeom prst="rect">
                  <a:avLst/>
                </a:prstGeom>
              </p:spPr>
            </p:pic>
            <p:sp>
              <p:nvSpPr>
                <p:cNvPr id="9" name="Arc 8"/>
                <p:cNvSpPr/>
                <p:nvPr/>
              </p:nvSpPr>
              <p:spPr>
                <a:xfrm rot="20856685">
                  <a:off x="6126459" y="4714541"/>
                  <a:ext cx="456481" cy="660237"/>
                </a:xfrm>
                <a:prstGeom prst="arc">
                  <a:avLst>
                    <a:gd name="adj1" fmla="val 11005528"/>
                    <a:gd name="adj2" fmla="val 21548159"/>
                  </a:avLst>
                </a:prstGeom>
                <a:ln>
                  <a:solidFill>
                    <a:srgbClr val="00009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0" name="Arc 9"/>
                <p:cNvSpPr/>
                <p:nvPr/>
              </p:nvSpPr>
              <p:spPr>
                <a:xfrm rot="9941458">
                  <a:off x="5846039" y="4937479"/>
                  <a:ext cx="85803" cy="221103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>
                  <a:solidFill>
                    <a:srgbClr val="00009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1" name="Arc 10"/>
                <p:cNvSpPr/>
                <p:nvPr/>
              </p:nvSpPr>
              <p:spPr>
                <a:xfrm rot="20673755">
                  <a:off x="5755599" y="4923696"/>
                  <a:ext cx="179793" cy="306499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>
                  <a:solidFill>
                    <a:srgbClr val="00009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2" name="Arc 11"/>
                <p:cNvSpPr/>
                <p:nvPr/>
              </p:nvSpPr>
              <p:spPr>
                <a:xfrm rot="20921661">
                  <a:off x="5864793" y="4836519"/>
                  <a:ext cx="342642" cy="494407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>
                  <a:solidFill>
                    <a:srgbClr val="00009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3" name="Arc 12"/>
                <p:cNvSpPr/>
                <p:nvPr/>
              </p:nvSpPr>
              <p:spPr>
                <a:xfrm rot="9941458">
                  <a:off x="6117520" y="4928721"/>
                  <a:ext cx="85803" cy="221103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>
                  <a:solidFill>
                    <a:srgbClr val="00009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7591425" y="4759325"/>
                  <a:ext cx="133350" cy="13640"/>
                </a:xfrm>
                <a:custGeom>
                  <a:avLst/>
                  <a:gdLst>
                    <a:gd name="connsiteX0" fmla="*/ 0 w 133350"/>
                    <a:gd name="connsiteY0" fmla="*/ 0 h 13640"/>
                    <a:gd name="connsiteX1" fmla="*/ 88900 w 133350"/>
                    <a:gd name="connsiteY1" fmla="*/ 12700 h 13640"/>
                    <a:gd name="connsiteX2" fmla="*/ 133350 w 133350"/>
                    <a:gd name="connsiteY2" fmla="*/ 12700 h 13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3350" h="13640">
                      <a:moveTo>
                        <a:pt x="0" y="0"/>
                      </a:moveTo>
                      <a:cubicBezTo>
                        <a:pt x="33337" y="5291"/>
                        <a:pt x="66675" y="10583"/>
                        <a:pt x="88900" y="12700"/>
                      </a:cubicBezTo>
                      <a:cubicBezTo>
                        <a:pt x="111125" y="14817"/>
                        <a:pt x="133350" y="12700"/>
                        <a:pt x="133350" y="12700"/>
                      </a:cubicBezTo>
                    </a:path>
                  </a:pathLst>
                </a:custGeom>
                <a:ln>
                  <a:solidFill>
                    <a:srgbClr val="00009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>
                  <a:off x="7832725" y="4511675"/>
                  <a:ext cx="161925" cy="261289"/>
                </a:xfrm>
                <a:custGeom>
                  <a:avLst/>
                  <a:gdLst>
                    <a:gd name="connsiteX0" fmla="*/ 0 w 174625"/>
                    <a:gd name="connsiteY0" fmla="*/ 234950 h 234950"/>
                    <a:gd name="connsiteX1" fmla="*/ 53975 w 174625"/>
                    <a:gd name="connsiteY1" fmla="*/ 212725 h 234950"/>
                    <a:gd name="connsiteX2" fmla="*/ 104775 w 174625"/>
                    <a:gd name="connsiteY2" fmla="*/ 180975 h 234950"/>
                    <a:gd name="connsiteX3" fmla="*/ 142875 w 174625"/>
                    <a:gd name="connsiteY3" fmla="*/ 123825 h 234950"/>
                    <a:gd name="connsiteX4" fmla="*/ 165100 w 174625"/>
                    <a:gd name="connsiteY4" fmla="*/ 60325 h 234950"/>
                    <a:gd name="connsiteX5" fmla="*/ 174625 w 174625"/>
                    <a:gd name="connsiteY5" fmla="*/ 0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4625" h="234950">
                      <a:moveTo>
                        <a:pt x="0" y="234950"/>
                      </a:moveTo>
                      <a:cubicBezTo>
                        <a:pt x="18256" y="228335"/>
                        <a:pt x="36513" y="221721"/>
                        <a:pt x="53975" y="212725"/>
                      </a:cubicBezTo>
                      <a:cubicBezTo>
                        <a:pt x="71438" y="203729"/>
                        <a:pt x="89958" y="195792"/>
                        <a:pt x="104775" y="180975"/>
                      </a:cubicBezTo>
                      <a:cubicBezTo>
                        <a:pt x="119592" y="166158"/>
                        <a:pt x="132821" y="143933"/>
                        <a:pt x="142875" y="123825"/>
                      </a:cubicBezTo>
                      <a:cubicBezTo>
                        <a:pt x="152929" y="103717"/>
                        <a:pt x="159808" y="80962"/>
                        <a:pt x="165100" y="60325"/>
                      </a:cubicBezTo>
                      <a:cubicBezTo>
                        <a:pt x="170392" y="39688"/>
                        <a:pt x="174625" y="0"/>
                        <a:pt x="174625" y="0"/>
                      </a:cubicBezTo>
                    </a:path>
                  </a:pathLst>
                </a:custGeom>
                <a:ln>
                  <a:solidFill>
                    <a:srgbClr val="00009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grpSp>
              <p:nvGrpSpPr>
                <p:cNvPr id="16" name="Group 15"/>
                <p:cNvGrpSpPr/>
                <p:nvPr/>
              </p:nvGrpSpPr>
              <p:grpSpPr>
                <a:xfrm rot="1108014">
                  <a:off x="1180250" y="4701835"/>
                  <a:ext cx="255522" cy="233811"/>
                  <a:chOff x="965372" y="3866032"/>
                  <a:chExt cx="255522" cy="233811"/>
                </a:xfrm>
              </p:grpSpPr>
              <p:sp>
                <p:nvSpPr>
                  <p:cNvPr id="17" name="Arc 16"/>
                  <p:cNvSpPr/>
                  <p:nvPr/>
                </p:nvSpPr>
                <p:spPr>
                  <a:xfrm rot="9954521">
                    <a:off x="1031837" y="3938014"/>
                    <a:ext cx="45719" cy="137485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18" name="Arc 17"/>
                  <p:cNvSpPr/>
                  <p:nvPr/>
                </p:nvSpPr>
                <p:spPr>
                  <a:xfrm rot="20042317">
                    <a:off x="1033665" y="3948226"/>
                    <a:ext cx="119881" cy="126181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19" name="Arc 18"/>
                  <p:cNvSpPr/>
                  <p:nvPr/>
                </p:nvSpPr>
                <p:spPr>
                  <a:xfrm rot="20042317">
                    <a:off x="965372" y="3973662"/>
                    <a:ext cx="119881" cy="126181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20" name="Arc 19"/>
                  <p:cNvSpPr/>
                  <p:nvPr/>
                </p:nvSpPr>
                <p:spPr>
                  <a:xfrm rot="9954521">
                    <a:off x="1101474" y="3912798"/>
                    <a:ext cx="45719" cy="137485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21" name="Arc 20"/>
                  <p:cNvSpPr/>
                  <p:nvPr/>
                </p:nvSpPr>
                <p:spPr>
                  <a:xfrm rot="20042317">
                    <a:off x="1101013" y="3903119"/>
                    <a:ext cx="119881" cy="126181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22" name="Arc 21"/>
                  <p:cNvSpPr/>
                  <p:nvPr/>
                </p:nvSpPr>
                <p:spPr>
                  <a:xfrm rot="9954521">
                    <a:off x="1166532" y="3866032"/>
                    <a:ext cx="45719" cy="137485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</p:grpSp>
            <p:grpSp>
              <p:nvGrpSpPr>
                <p:cNvPr id="23" name="Group 22"/>
                <p:cNvGrpSpPr/>
                <p:nvPr/>
              </p:nvGrpSpPr>
              <p:grpSpPr>
                <a:xfrm rot="1108014">
                  <a:off x="1407219" y="4666497"/>
                  <a:ext cx="255522" cy="233811"/>
                  <a:chOff x="965372" y="3866032"/>
                  <a:chExt cx="255522" cy="233811"/>
                </a:xfrm>
              </p:grpSpPr>
              <p:sp>
                <p:nvSpPr>
                  <p:cNvPr id="24" name="Arc 23"/>
                  <p:cNvSpPr/>
                  <p:nvPr/>
                </p:nvSpPr>
                <p:spPr>
                  <a:xfrm rot="9954521">
                    <a:off x="1031837" y="3938014"/>
                    <a:ext cx="45719" cy="137485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25" name="Arc 24"/>
                  <p:cNvSpPr/>
                  <p:nvPr/>
                </p:nvSpPr>
                <p:spPr>
                  <a:xfrm rot="20042317">
                    <a:off x="1033665" y="3948226"/>
                    <a:ext cx="119881" cy="126181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26" name="Arc 25"/>
                  <p:cNvSpPr/>
                  <p:nvPr/>
                </p:nvSpPr>
                <p:spPr>
                  <a:xfrm rot="20042317">
                    <a:off x="965372" y="3973662"/>
                    <a:ext cx="119881" cy="126181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27" name="Arc 26"/>
                  <p:cNvSpPr/>
                  <p:nvPr/>
                </p:nvSpPr>
                <p:spPr>
                  <a:xfrm rot="9954521">
                    <a:off x="1101474" y="3912798"/>
                    <a:ext cx="45719" cy="137485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28" name="Arc 27"/>
                  <p:cNvSpPr/>
                  <p:nvPr/>
                </p:nvSpPr>
                <p:spPr>
                  <a:xfrm rot="20042317">
                    <a:off x="1101013" y="3903119"/>
                    <a:ext cx="119881" cy="126181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29" name="Arc 28"/>
                  <p:cNvSpPr/>
                  <p:nvPr/>
                </p:nvSpPr>
                <p:spPr>
                  <a:xfrm rot="9954521">
                    <a:off x="1166532" y="3866032"/>
                    <a:ext cx="45719" cy="137485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</p:grpSp>
            <p:sp>
              <p:nvSpPr>
                <p:cNvPr id="30" name="Arc 29"/>
                <p:cNvSpPr/>
                <p:nvPr/>
              </p:nvSpPr>
              <p:spPr>
                <a:xfrm rot="11062535">
                  <a:off x="1691325" y="4689763"/>
                  <a:ext cx="45719" cy="137485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1" name="Arc 30"/>
                <p:cNvSpPr/>
                <p:nvPr/>
              </p:nvSpPr>
              <p:spPr>
                <a:xfrm rot="21150331">
                  <a:off x="1689705" y="4712065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2" name="Arc 31"/>
                <p:cNvSpPr/>
                <p:nvPr/>
              </p:nvSpPr>
              <p:spPr>
                <a:xfrm rot="21150331">
                  <a:off x="1616872" y="4714559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3" name="Arc 32"/>
                <p:cNvSpPr/>
                <p:nvPr/>
              </p:nvSpPr>
              <p:spPr>
                <a:xfrm rot="11062535">
                  <a:off x="1765364" y="4687904"/>
                  <a:ext cx="45719" cy="137485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4" name="Arc 33"/>
                <p:cNvSpPr/>
                <p:nvPr/>
              </p:nvSpPr>
              <p:spPr>
                <a:xfrm rot="21150331">
                  <a:off x="1767873" y="4690614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5" name="Arc 34"/>
                <p:cNvSpPr/>
                <p:nvPr/>
              </p:nvSpPr>
              <p:spPr>
                <a:xfrm rot="21150331">
                  <a:off x="1925963" y="4679699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6" name="Arc 35"/>
                <p:cNvSpPr/>
                <p:nvPr/>
              </p:nvSpPr>
              <p:spPr>
                <a:xfrm rot="21150331">
                  <a:off x="1853130" y="4682193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7" name="Arc 36"/>
                <p:cNvSpPr/>
                <p:nvPr/>
              </p:nvSpPr>
              <p:spPr>
                <a:xfrm rot="21150331">
                  <a:off x="2004131" y="4658248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8" name="Arc 37"/>
                <p:cNvSpPr/>
                <p:nvPr/>
              </p:nvSpPr>
              <p:spPr>
                <a:xfrm rot="21150331">
                  <a:off x="2371171" y="4604330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9" name="Arc 38"/>
                <p:cNvSpPr/>
                <p:nvPr/>
              </p:nvSpPr>
              <p:spPr>
                <a:xfrm rot="21150331">
                  <a:off x="2298338" y="4606824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40" name="Arc 39"/>
                <p:cNvSpPr/>
                <p:nvPr/>
              </p:nvSpPr>
              <p:spPr>
                <a:xfrm>
                  <a:off x="2449339" y="4598754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41" name="Arc 40"/>
                <p:cNvSpPr/>
                <p:nvPr/>
              </p:nvSpPr>
              <p:spPr>
                <a:xfrm rot="21150331">
                  <a:off x="2145493" y="4638419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42" name="Arc 41"/>
                <p:cNvSpPr/>
                <p:nvPr/>
              </p:nvSpPr>
              <p:spPr>
                <a:xfrm rot="21150331">
                  <a:off x="2072660" y="4640913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43" name="Arc 42"/>
                <p:cNvSpPr/>
                <p:nvPr/>
              </p:nvSpPr>
              <p:spPr>
                <a:xfrm rot="21150331">
                  <a:off x="2223661" y="4616968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44" name="Arc 43"/>
                <p:cNvSpPr/>
                <p:nvPr/>
              </p:nvSpPr>
              <p:spPr>
                <a:xfrm>
                  <a:off x="2528329" y="4599544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45" name="Arc 44"/>
                <p:cNvSpPr/>
                <p:nvPr/>
              </p:nvSpPr>
              <p:spPr>
                <a:xfrm>
                  <a:off x="2680729" y="4611822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46" name="Arc 45"/>
                <p:cNvSpPr/>
                <p:nvPr/>
              </p:nvSpPr>
              <p:spPr>
                <a:xfrm>
                  <a:off x="2609851" y="4606513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47" name="Arc 46"/>
                <p:cNvSpPr/>
                <p:nvPr/>
              </p:nvSpPr>
              <p:spPr>
                <a:xfrm rot="496777">
                  <a:off x="2764728" y="4624716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48" name="Arc 47"/>
                <p:cNvSpPr/>
                <p:nvPr/>
              </p:nvSpPr>
              <p:spPr>
                <a:xfrm rot="496777">
                  <a:off x="2848726" y="4643777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49" name="Arc 48"/>
                <p:cNvSpPr/>
                <p:nvPr/>
              </p:nvSpPr>
              <p:spPr>
                <a:xfrm rot="951812">
                  <a:off x="2932723" y="4654046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0" name="Arc 49"/>
                <p:cNvSpPr/>
                <p:nvPr/>
              </p:nvSpPr>
              <p:spPr>
                <a:xfrm rot="951812">
                  <a:off x="3010219" y="4686198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1" name="Arc 50"/>
                <p:cNvSpPr/>
                <p:nvPr/>
              </p:nvSpPr>
              <p:spPr>
                <a:xfrm rot="951812">
                  <a:off x="3087714" y="4711906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2" name="Arc 51"/>
                <p:cNvSpPr/>
                <p:nvPr/>
              </p:nvSpPr>
              <p:spPr>
                <a:xfrm rot="1667382">
                  <a:off x="3158860" y="4743865"/>
                  <a:ext cx="119881" cy="126181"/>
                </a:xfrm>
                <a:prstGeom prst="arc">
                  <a:avLst>
                    <a:gd name="adj1" fmla="val 11005528"/>
                    <a:gd name="adj2" fmla="val 0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3" name="Arc 52"/>
                <p:cNvSpPr/>
                <p:nvPr/>
              </p:nvSpPr>
              <p:spPr>
                <a:xfrm rot="1667382">
                  <a:off x="3228816" y="4782435"/>
                  <a:ext cx="119881" cy="126181"/>
                </a:xfrm>
                <a:prstGeom prst="arc">
                  <a:avLst>
                    <a:gd name="adj1" fmla="val 11005528"/>
                    <a:gd name="adj2" fmla="val 19241856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4" name="Arc 53"/>
                <p:cNvSpPr/>
                <p:nvPr/>
              </p:nvSpPr>
              <p:spPr>
                <a:xfrm rot="1667382">
                  <a:off x="3571610" y="5065471"/>
                  <a:ext cx="119881" cy="126181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5" name="Arc 54"/>
                <p:cNvSpPr/>
                <p:nvPr/>
              </p:nvSpPr>
              <p:spPr>
                <a:xfrm rot="855325">
                  <a:off x="3638392" y="5115060"/>
                  <a:ext cx="119881" cy="126181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6" name="Arc 55"/>
                <p:cNvSpPr/>
                <p:nvPr/>
              </p:nvSpPr>
              <p:spPr>
                <a:xfrm rot="434165">
                  <a:off x="3717160" y="5142881"/>
                  <a:ext cx="119881" cy="126181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7" name="Arc 56"/>
                <p:cNvSpPr/>
                <p:nvPr/>
              </p:nvSpPr>
              <p:spPr>
                <a:xfrm rot="434165">
                  <a:off x="3784570" y="5172804"/>
                  <a:ext cx="119881" cy="126181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8" name="Arc 57"/>
                <p:cNvSpPr/>
                <p:nvPr/>
              </p:nvSpPr>
              <p:spPr>
                <a:xfrm>
                  <a:off x="3869560" y="5197175"/>
                  <a:ext cx="119881" cy="126181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9" name="Arc 58"/>
                <p:cNvSpPr/>
                <p:nvPr/>
              </p:nvSpPr>
              <p:spPr>
                <a:xfrm>
                  <a:off x="3939794" y="5213019"/>
                  <a:ext cx="155956" cy="126181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0" name="Arc 59"/>
                <p:cNvSpPr/>
                <p:nvPr/>
              </p:nvSpPr>
              <p:spPr>
                <a:xfrm>
                  <a:off x="4053620" y="5250445"/>
                  <a:ext cx="155956" cy="92104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1" name="Arc 60"/>
                <p:cNvSpPr/>
                <p:nvPr/>
              </p:nvSpPr>
              <p:spPr>
                <a:xfrm rot="21368266">
                  <a:off x="4161570" y="5262919"/>
                  <a:ext cx="155956" cy="92104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2" name="Arc 61"/>
                <p:cNvSpPr/>
                <p:nvPr/>
              </p:nvSpPr>
              <p:spPr>
                <a:xfrm rot="20968505">
                  <a:off x="4275870" y="5281258"/>
                  <a:ext cx="155956" cy="92104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3" name="Arc 62"/>
                <p:cNvSpPr/>
                <p:nvPr/>
              </p:nvSpPr>
              <p:spPr>
                <a:xfrm rot="20968505">
                  <a:off x="4396520" y="5277305"/>
                  <a:ext cx="155956" cy="92104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4" name="Arc 63"/>
                <p:cNvSpPr/>
                <p:nvPr/>
              </p:nvSpPr>
              <p:spPr>
                <a:xfrm rot="20519236">
                  <a:off x="4510819" y="5281258"/>
                  <a:ext cx="155956" cy="92104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5" name="Arc 64"/>
                <p:cNvSpPr/>
                <p:nvPr/>
              </p:nvSpPr>
              <p:spPr>
                <a:xfrm rot="20519236">
                  <a:off x="4631469" y="5274129"/>
                  <a:ext cx="155956" cy="92104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6" name="Arc 65"/>
                <p:cNvSpPr/>
                <p:nvPr/>
              </p:nvSpPr>
              <p:spPr>
                <a:xfrm rot="20519236">
                  <a:off x="4752119" y="5258901"/>
                  <a:ext cx="155956" cy="92104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7" name="Arc 66"/>
                <p:cNvSpPr/>
                <p:nvPr/>
              </p:nvSpPr>
              <p:spPr>
                <a:xfrm rot="20519236">
                  <a:off x="4875945" y="5234876"/>
                  <a:ext cx="155956" cy="92104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 rot="20519236">
                  <a:off x="4987070" y="5217785"/>
                  <a:ext cx="155956" cy="92104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69" name="Arc 68"/>
                <p:cNvSpPr/>
                <p:nvPr/>
              </p:nvSpPr>
              <p:spPr>
                <a:xfrm rot="20519236">
                  <a:off x="5087463" y="5213350"/>
                  <a:ext cx="205172" cy="92104"/>
                </a:xfrm>
                <a:prstGeom prst="arc">
                  <a:avLst>
                    <a:gd name="adj1" fmla="val 11005528"/>
                    <a:gd name="adj2" fmla="val 1407024"/>
                  </a:avLst>
                </a:prstGeom>
                <a:ln w="127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grpSp>
              <p:nvGrpSpPr>
                <p:cNvPr id="70" name="Group 69"/>
                <p:cNvGrpSpPr/>
                <p:nvPr/>
              </p:nvGrpSpPr>
              <p:grpSpPr>
                <a:xfrm>
                  <a:off x="5215556" y="5094873"/>
                  <a:ext cx="555250" cy="202111"/>
                  <a:chOff x="4628181" y="4252431"/>
                  <a:chExt cx="555250" cy="202111"/>
                </a:xfrm>
              </p:grpSpPr>
              <p:sp>
                <p:nvSpPr>
                  <p:cNvPr id="71" name="Arc 70"/>
                  <p:cNvSpPr/>
                  <p:nvPr/>
                </p:nvSpPr>
                <p:spPr>
                  <a:xfrm rot="20466250">
                    <a:off x="4628181" y="4328361"/>
                    <a:ext cx="250613" cy="126181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72" name="Arc 71"/>
                  <p:cNvSpPr/>
                  <p:nvPr/>
                </p:nvSpPr>
                <p:spPr>
                  <a:xfrm rot="20466250">
                    <a:off x="4779630" y="4280041"/>
                    <a:ext cx="250613" cy="126181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73" name="Arc 72"/>
                  <p:cNvSpPr/>
                  <p:nvPr/>
                </p:nvSpPr>
                <p:spPr>
                  <a:xfrm rot="9159468">
                    <a:off x="4931299" y="4252602"/>
                    <a:ext cx="95577" cy="137485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74" name="Arc 73"/>
                  <p:cNvSpPr/>
                  <p:nvPr/>
                </p:nvSpPr>
                <p:spPr>
                  <a:xfrm rot="10110389">
                    <a:off x="4778601" y="4284618"/>
                    <a:ext cx="93209" cy="142325"/>
                  </a:xfrm>
                  <a:prstGeom prst="arc">
                    <a:avLst>
                      <a:gd name="adj1" fmla="val 11005528"/>
                      <a:gd name="adj2" fmla="val 0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  <p:sp>
                <p:nvSpPr>
                  <p:cNvPr id="75" name="Arc 74"/>
                  <p:cNvSpPr/>
                  <p:nvPr/>
                </p:nvSpPr>
                <p:spPr>
                  <a:xfrm rot="21116563">
                    <a:off x="4932818" y="4252431"/>
                    <a:ext cx="250613" cy="126181"/>
                  </a:xfrm>
                  <a:prstGeom prst="arc">
                    <a:avLst>
                      <a:gd name="adj1" fmla="val 10433135"/>
                      <a:gd name="adj2" fmla="val 20813527"/>
                    </a:avLst>
                  </a:prstGeom>
                  <a:ln w="1270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400" dirty="0"/>
                  </a:p>
                </p:txBody>
              </p:sp>
            </p:grpSp>
            <p:sp>
              <p:nvSpPr>
                <p:cNvPr id="77" name="Oval 76"/>
                <p:cNvSpPr>
                  <a:spLocks noChangeAspect="1"/>
                </p:cNvSpPr>
                <p:nvPr/>
              </p:nvSpPr>
              <p:spPr>
                <a:xfrm>
                  <a:off x="512780" y="4089994"/>
                  <a:ext cx="393192" cy="39319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12700"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40000" dist="73787" dir="330000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200" dirty="0"/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495239" y="4171775"/>
                  <a:ext cx="422293" cy="2194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4.6 T</a:t>
                  </a:r>
                </a:p>
              </p:txBody>
            </p:sp>
            <p:sp>
              <p:nvSpPr>
                <p:cNvPr id="80" name="Oval 79"/>
                <p:cNvSpPr>
                  <a:spLocks noChangeAspect="1"/>
                </p:cNvSpPr>
                <p:nvPr/>
              </p:nvSpPr>
              <p:spPr>
                <a:xfrm>
                  <a:off x="1891312" y="3893812"/>
                  <a:ext cx="393192" cy="39319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12700"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40000" dist="73787" dir="330000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200" dirty="0"/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1848294" y="3971329"/>
                  <a:ext cx="422293" cy="2194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2.5 T</a:t>
                  </a:r>
                </a:p>
              </p:txBody>
            </p:sp>
            <p:sp>
              <p:nvSpPr>
                <p:cNvPr id="83" name="Oval 82"/>
                <p:cNvSpPr>
                  <a:spLocks noChangeAspect="1"/>
                </p:cNvSpPr>
                <p:nvPr/>
              </p:nvSpPr>
              <p:spPr>
                <a:xfrm>
                  <a:off x="4656042" y="4522265"/>
                  <a:ext cx="393192" cy="39319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12700"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40000" dist="73787" dir="330000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200" dirty="0"/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4660737" y="4599229"/>
                  <a:ext cx="320683" cy="2194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2 T</a:t>
                  </a:r>
                </a:p>
              </p:txBody>
            </p:sp>
            <p:sp>
              <p:nvSpPr>
                <p:cNvPr id="86" name="Oval 85"/>
                <p:cNvSpPr>
                  <a:spLocks noChangeAspect="1"/>
                </p:cNvSpPr>
                <p:nvPr/>
              </p:nvSpPr>
              <p:spPr>
                <a:xfrm>
                  <a:off x="8331522" y="3708437"/>
                  <a:ext cx="393192" cy="39319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12700"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40000" dist="73787" dir="330000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200" dirty="0"/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8331522" y="3793852"/>
                  <a:ext cx="320683" cy="2194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1 T</a:t>
                  </a:r>
                </a:p>
              </p:txBody>
            </p:sp>
            <p:sp>
              <p:nvSpPr>
                <p:cNvPr id="88" name="Oval 87"/>
                <p:cNvSpPr>
                  <a:spLocks noChangeAspect="1"/>
                </p:cNvSpPr>
                <p:nvPr/>
              </p:nvSpPr>
              <p:spPr>
                <a:xfrm>
                  <a:off x="6125955" y="4173992"/>
                  <a:ext cx="393192" cy="39319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12700">
                  <a:solidFill>
                    <a:schemeClr val="tx2">
                      <a:lumMod val="75000"/>
                    </a:schemeClr>
                  </a:solidFill>
                </a:ln>
                <a:effectLst>
                  <a:outerShdw blurRad="40000" dist="73787" dir="3300000" rotWithShape="0">
                    <a:srgbClr val="000000">
                      <a:alpha val="35000"/>
                    </a:srgb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6132984" y="4248762"/>
                  <a:ext cx="320683" cy="2194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/>
                    <a:t>1 T</a:t>
                  </a:r>
                </a:p>
              </p:txBody>
            </p:sp>
            <p:grpSp>
              <p:nvGrpSpPr>
                <p:cNvPr id="90" name="Group 89"/>
                <p:cNvGrpSpPr>
                  <a:grpSpLocks noChangeAspect="1"/>
                </p:cNvGrpSpPr>
                <p:nvPr/>
              </p:nvGrpSpPr>
              <p:grpSpPr>
                <a:xfrm>
                  <a:off x="8827173" y="4222982"/>
                  <a:ext cx="233864" cy="767062"/>
                  <a:chOff x="6753492" y="3554374"/>
                  <a:chExt cx="752208" cy="2467414"/>
                </a:xfrm>
              </p:grpSpPr>
              <p:sp>
                <p:nvSpPr>
                  <p:cNvPr id="91" name="Freeform 90"/>
                  <p:cNvSpPr/>
                  <p:nvPr/>
                </p:nvSpPr>
                <p:spPr>
                  <a:xfrm>
                    <a:off x="7100887" y="5263757"/>
                    <a:ext cx="46567" cy="561975"/>
                  </a:xfrm>
                  <a:custGeom>
                    <a:avLst/>
                    <a:gdLst>
                      <a:gd name="connsiteX0" fmla="*/ 46567 w 46567"/>
                      <a:gd name="connsiteY0" fmla="*/ 561975 h 561975"/>
                      <a:gd name="connsiteX1" fmla="*/ 37042 w 46567"/>
                      <a:gd name="connsiteY1" fmla="*/ 482600 h 561975"/>
                      <a:gd name="connsiteX2" fmla="*/ 24342 w 46567"/>
                      <a:gd name="connsiteY2" fmla="*/ 371475 h 561975"/>
                      <a:gd name="connsiteX3" fmla="*/ 14817 w 46567"/>
                      <a:gd name="connsiteY3" fmla="*/ 257175 h 561975"/>
                      <a:gd name="connsiteX4" fmla="*/ 5292 w 46567"/>
                      <a:gd name="connsiteY4" fmla="*/ 165100 h 561975"/>
                      <a:gd name="connsiteX5" fmla="*/ 46567 w 46567"/>
                      <a:gd name="connsiteY5" fmla="*/ 0 h 561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567" h="561975">
                        <a:moveTo>
                          <a:pt x="46567" y="561975"/>
                        </a:moveTo>
                        <a:cubicBezTo>
                          <a:pt x="43656" y="538162"/>
                          <a:pt x="40746" y="514350"/>
                          <a:pt x="37042" y="482600"/>
                        </a:cubicBezTo>
                        <a:cubicBezTo>
                          <a:pt x="33338" y="450850"/>
                          <a:pt x="28046" y="409046"/>
                          <a:pt x="24342" y="371475"/>
                        </a:cubicBezTo>
                        <a:cubicBezTo>
                          <a:pt x="20638" y="333904"/>
                          <a:pt x="17992" y="291571"/>
                          <a:pt x="14817" y="257175"/>
                        </a:cubicBezTo>
                        <a:cubicBezTo>
                          <a:pt x="11642" y="222779"/>
                          <a:pt x="0" y="207962"/>
                          <a:pt x="5292" y="165100"/>
                        </a:cubicBezTo>
                        <a:cubicBezTo>
                          <a:pt x="10584" y="122238"/>
                          <a:pt x="46567" y="0"/>
                          <a:pt x="46567" y="0"/>
                        </a:cubicBez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  <a:effectLst>
                    <a:outerShdw blurRad="40000" dist="20000" dir="72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2" name="Rectangle 91"/>
                  <p:cNvSpPr/>
                  <p:nvPr/>
                </p:nvSpPr>
                <p:spPr>
                  <a:xfrm>
                    <a:off x="7083431" y="3884666"/>
                    <a:ext cx="120912" cy="115353"/>
                  </a:xfrm>
                  <a:prstGeom prst="rect">
                    <a:avLst/>
                  </a:prstGeom>
                  <a:solidFill>
                    <a:schemeClr val="tx1">
                      <a:alpha val="6000"/>
                    </a:schemeClr>
                  </a:solidFill>
                  <a:ln w="19050">
                    <a:noFill/>
                  </a:ln>
                  <a:effectLst>
                    <a:outerShdw blurRad="53975" dist="2540000" dir="2700000" algn="tl" rotWithShape="0">
                      <a:srgbClr val="000000"/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3" name="Freeform 92"/>
                  <p:cNvSpPr/>
                  <p:nvPr/>
                </p:nvSpPr>
                <p:spPr>
                  <a:xfrm>
                    <a:off x="7082635" y="3554374"/>
                    <a:ext cx="325261" cy="204610"/>
                  </a:xfrm>
                  <a:custGeom>
                    <a:avLst/>
                    <a:gdLst>
                      <a:gd name="connsiteX0" fmla="*/ 0 w 325261"/>
                      <a:gd name="connsiteY0" fmla="*/ 90310 h 204610"/>
                      <a:gd name="connsiteX1" fmla="*/ 33866 w 325261"/>
                      <a:gd name="connsiteY1" fmla="*/ 43744 h 204610"/>
                      <a:gd name="connsiteX2" fmla="*/ 105833 w 325261"/>
                      <a:gd name="connsiteY2" fmla="*/ 5644 h 204610"/>
                      <a:gd name="connsiteX3" fmla="*/ 198966 w 325261"/>
                      <a:gd name="connsiteY3" fmla="*/ 9877 h 204610"/>
                      <a:gd name="connsiteX4" fmla="*/ 292100 w 325261"/>
                      <a:gd name="connsiteY4" fmla="*/ 60677 h 204610"/>
                      <a:gd name="connsiteX5" fmla="*/ 321733 w 325261"/>
                      <a:gd name="connsiteY5" fmla="*/ 94544 h 204610"/>
                      <a:gd name="connsiteX6" fmla="*/ 313266 w 325261"/>
                      <a:gd name="connsiteY6" fmla="*/ 204610 h 204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5261" h="204610">
                        <a:moveTo>
                          <a:pt x="0" y="90310"/>
                        </a:moveTo>
                        <a:cubicBezTo>
                          <a:pt x="8113" y="74082"/>
                          <a:pt x="16227" y="57855"/>
                          <a:pt x="33866" y="43744"/>
                        </a:cubicBezTo>
                        <a:cubicBezTo>
                          <a:pt x="51505" y="29633"/>
                          <a:pt x="78316" y="11288"/>
                          <a:pt x="105833" y="5644"/>
                        </a:cubicBezTo>
                        <a:cubicBezTo>
                          <a:pt x="133350" y="0"/>
                          <a:pt x="167921" y="705"/>
                          <a:pt x="198966" y="9877"/>
                        </a:cubicBezTo>
                        <a:cubicBezTo>
                          <a:pt x="230011" y="19049"/>
                          <a:pt x="271639" y="46566"/>
                          <a:pt x="292100" y="60677"/>
                        </a:cubicBezTo>
                        <a:cubicBezTo>
                          <a:pt x="312561" y="74788"/>
                          <a:pt x="318205" y="70555"/>
                          <a:pt x="321733" y="94544"/>
                        </a:cubicBezTo>
                        <a:cubicBezTo>
                          <a:pt x="325261" y="118533"/>
                          <a:pt x="313266" y="204610"/>
                          <a:pt x="313266" y="204610"/>
                        </a:cubicBez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94" name="Straight Connector 93"/>
                  <p:cNvCxnSpPr>
                    <a:cxnSpLocks/>
                    <a:stCxn id="93" idx="0"/>
                    <a:endCxn id="93" idx="6"/>
                  </p:cNvCxnSpPr>
                  <p:nvPr/>
                </p:nvCxnSpPr>
                <p:spPr>
                  <a:xfrm>
                    <a:off x="7082635" y="3644684"/>
                    <a:ext cx="313266" cy="1143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>
                    <a:cxnSpLocks/>
                    <a:endCxn id="93" idx="0"/>
                  </p:cNvCxnSpPr>
                  <p:nvPr/>
                </p:nvCxnSpPr>
                <p:spPr>
                  <a:xfrm>
                    <a:off x="6937906" y="3606407"/>
                    <a:ext cx="144729" cy="38277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95250" dist="25400" algn="tl" rotWithShape="0">
                      <a:srgbClr val="000000">
                        <a:alpha val="43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/>
                  <p:cNvCxnSpPr/>
                  <p:nvPr/>
                </p:nvCxnSpPr>
                <p:spPr>
                  <a:xfrm rot="5400000">
                    <a:off x="7026279" y="3702628"/>
                    <a:ext cx="112712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95250" dist="12700" algn="tl" rotWithShape="0">
                      <a:srgbClr val="000000"/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/>
                  <p:cNvCxnSpPr/>
                  <p:nvPr/>
                </p:nvCxnSpPr>
                <p:spPr>
                  <a:xfrm rot="5400000">
                    <a:off x="6973365" y="3824603"/>
                    <a:ext cx="118536" cy="1589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95250" dist="12700" algn="tl" rotWithShape="0">
                      <a:srgbClr val="000000"/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Connector 97"/>
                  <p:cNvCxnSpPr/>
                  <p:nvPr/>
                </p:nvCxnSpPr>
                <p:spPr>
                  <a:xfrm rot="16200000" flipH="1">
                    <a:off x="7030515" y="3879636"/>
                    <a:ext cx="54239" cy="5159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alpha val="32000"/>
                      </a:schemeClr>
                    </a:solidFill>
                  </a:ln>
                  <a:effectLst>
                    <a:outerShdw blurRad="95250" dist="12700" algn="tl" rotWithShape="0">
                      <a:srgbClr val="000000"/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 rot="5400000">
                    <a:off x="6982358" y="4032034"/>
                    <a:ext cx="198967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21180000" algn="tl" rotWithShape="0">
                      <a:srgbClr val="000000">
                        <a:alpha val="45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/>
                  <p:cNvCxnSpPr/>
                  <p:nvPr/>
                </p:nvCxnSpPr>
                <p:spPr>
                  <a:xfrm rot="10800000" flipV="1">
                    <a:off x="7030254" y="3758984"/>
                    <a:ext cx="53177" cy="79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95250" dist="25400" algn="tl" rotWithShape="0">
                      <a:srgbClr val="000000"/>
                    </a:outerShdw>
                  </a:effectLst>
                  <a:scene3d>
                    <a:camera prst="orthographicFront">
                      <a:rot lat="0" lon="0" rev="2700000"/>
                    </a:camera>
                    <a:lightRig rig="threePt" dir="t"/>
                  </a:scene3d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1" name="Rectangle 100"/>
                  <p:cNvSpPr/>
                  <p:nvPr/>
                </p:nvSpPr>
                <p:spPr>
                  <a:xfrm>
                    <a:off x="6980021" y="3793923"/>
                    <a:ext cx="56582" cy="42681"/>
                  </a:xfrm>
                  <a:prstGeom prst="rect">
                    <a:avLst/>
                  </a:prstGeom>
                  <a:solidFill>
                    <a:schemeClr val="tx1">
                      <a:alpha val="10000"/>
                    </a:schemeClr>
                  </a:solidFill>
                  <a:ln w="19050">
                    <a:solidFill>
                      <a:schemeClr val="tx1"/>
                    </a:solidFill>
                  </a:ln>
                  <a:effectLst>
                    <a:outerShdw blurRad="95250" dist="38100" dir="2700000" algn="tl" rotWithShape="0">
                      <a:srgbClr val="000000"/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02" name="Straight Connector 101"/>
                  <p:cNvCxnSpPr/>
                  <p:nvPr/>
                </p:nvCxnSpPr>
                <p:spPr>
                  <a:xfrm rot="10800000">
                    <a:off x="6951401" y="4000019"/>
                    <a:ext cx="78852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/>
                  <p:cNvCxnSpPr/>
                  <p:nvPr/>
                </p:nvCxnSpPr>
                <p:spPr>
                  <a:xfrm rot="16200000" flipH="1">
                    <a:off x="6966312" y="4065549"/>
                    <a:ext cx="181061" cy="5317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/>
                  <p:nvPr/>
                </p:nvCxnSpPr>
                <p:spPr>
                  <a:xfrm flipV="1">
                    <a:off x="7083432" y="4001608"/>
                    <a:ext cx="247911" cy="18106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/>
                  <p:cNvCxnSpPr/>
                  <p:nvPr/>
                </p:nvCxnSpPr>
                <p:spPr>
                  <a:xfrm rot="5400000">
                    <a:off x="7128841" y="3750171"/>
                    <a:ext cx="87504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6200000" algn="tl" rotWithShape="0">
                      <a:srgbClr val="000000">
                        <a:alpha val="45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/>
                </p:nvCxnSpPr>
                <p:spPr>
                  <a:xfrm rot="5400000">
                    <a:off x="7135030" y="3864030"/>
                    <a:ext cx="138627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6200000" algn="tl" rotWithShape="0">
                      <a:srgbClr val="000000">
                        <a:alpha val="45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/>
                  <p:cNvCxnSpPr/>
                  <p:nvPr/>
                </p:nvCxnSpPr>
                <p:spPr>
                  <a:xfrm flipV="1">
                    <a:off x="7203549" y="3933344"/>
                    <a:ext cx="127794" cy="238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6200000" algn="tl" rotWithShape="0">
                      <a:srgbClr val="000000">
                        <a:alpha val="45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 rot="5400000">
                    <a:off x="7310177" y="3822220"/>
                    <a:ext cx="112182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40000" dist="32639" dir="948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>
                  <a:xfrm rot="16200000" flipH="1">
                    <a:off x="7357978" y="3888189"/>
                    <a:ext cx="59003" cy="40833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40000" dist="32639" dir="948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Connector 109"/>
                  <p:cNvCxnSpPr/>
                  <p:nvPr/>
                </p:nvCxnSpPr>
                <p:spPr>
                  <a:xfrm rot="5400000">
                    <a:off x="6782288" y="4156431"/>
                    <a:ext cx="312825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 rot="16200000" flipV="1">
                    <a:off x="6809716" y="4004122"/>
                    <a:ext cx="132293" cy="1240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Straight Connector 111"/>
                  <p:cNvCxnSpPr/>
                  <p:nvPr/>
                </p:nvCxnSpPr>
                <p:spPr>
                  <a:xfrm rot="5400000">
                    <a:off x="6692330" y="4061182"/>
                    <a:ext cx="182650" cy="6032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Connector 112"/>
                  <p:cNvCxnSpPr/>
                  <p:nvPr/>
                </p:nvCxnSpPr>
                <p:spPr>
                  <a:xfrm rot="16200000" flipH="1">
                    <a:off x="6740396" y="4195765"/>
                    <a:ext cx="169866" cy="14367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Straight Connector 113"/>
                  <p:cNvCxnSpPr/>
                  <p:nvPr/>
                </p:nvCxnSpPr>
                <p:spPr>
                  <a:xfrm rot="5400000">
                    <a:off x="6874672" y="4335334"/>
                    <a:ext cx="84931" cy="4153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Connector 114"/>
                  <p:cNvCxnSpPr/>
                  <p:nvPr/>
                </p:nvCxnSpPr>
                <p:spPr>
                  <a:xfrm rot="16200000" flipH="1">
                    <a:off x="6927723" y="4337314"/>
                    <a:ext cx="126206" cy="78853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40000" dist="20000" dir="1032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/>
                  <p:cNvCxnSpPr/>
                  <p:nvPr/>
                </p:nvCxnSpPr>
                <p:spPr>
                  <a:xfrm rot="5400000">
                    <a:off x="6884068" y="4493683"/>
                    <a:ext cx="200025" cy="92347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40000" dist="20000" dir="1032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Connector 116"/>
                  <p:cNvCxnSpPr/>
                  <p:nvPr/>
                </p:nvCxnSpPr>
                <p:spPr>
                  <a:xfrm rot="5400000">
                    <a:off x="6579000" y="4957237"/>
                    <a:ext cx="676275" cy="4153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Connector 117"/>
                  <p:cNvCxnSpPr/>
                  <p:nvPr/>
                </p:nvCxnSpPr>
                <p:spPr>
                  <a:xfrm>
                    <a:off x="6896368" y="5316144"/>
                    <a:ext cx="83653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Connector 118"/>
                  <p:cNvCxnSpPr/>
                  <p:nvPr/>
                </p:nvCxnSpPr>
                <p:spPr>
                  <a:xfrm>
                    <a:off x="6939495" y="5265344"/>
                    <a:ext cx="232304" cy="3175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Connector 119"/>
                  <p:cNvCxnSpPr/>
                  <p:nvPr/>
                </p:nvCxnSpPr>
                <p:spPr>
                  <a:xfrm>
                    <a:off x="7173387" y="5243119"/>
                    <a:ext cx="281781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/>
                  <p:cNvCxnSpPr/>
                  <p:nvPr/>
                </p:nvCxnSpPr>
                <p:spPr>
                  <a:xfrm rot="16200000" flipH="1">
                    <a:off x="7293640" y="5081591"/>
                    <a:ext cx="234950" cy="88105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Connector 121"/>
                  <p:cNvCxnSpPr/>
                  <p:nvPr/>
                </p:nvCxnSpPr>
                <p:spPr>
                  <a:xfrm rot="5400000" flipH="1" flipV="1">
                    <a:off x="7143622" y="4785522"/>
                    <a:ext cx="444499" cy="79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Connector 122"/>
                  <p:cNvCxnSpPr/>
                  <p:nvPr/>
                </p:nvCxnSpPr>
                <p:spPr>
                  <a:xfrm rot="16200000" flipV="1">
                    <a:off x="7257922" y="4456116"/>
                    <a:ext cx="123825" cy="91281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alpha val="59000"/>
                      </a:schemeClr>
                    </a:solidFill>
                  </a:ln>
                  <a:effectLst>
                    <a:outerShdw blurRad="40000" dist="19939" dir="18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Straight Connector 123"/>
                  <p:cNvCxnSpPr/>
                  <p:nvPr/>
                </p:nvCxnSpPr>
                <p:spPr>
                  <a:xfrm rot="5400000" flipH="1" flipV="1">
                    <a:off x="7224584" y="4298955"/>
                    <a:ext cx="190501" cy="9128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alpha val="59000"/>
                      </a:schemeClr>
                    </a:solidFill>
                  </a:ln>
                  <a:effectLst>
                    <a:outerShdw blurRad="40000" dist="19939" dir="18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Connector 124"/>
                  <p:cNvCxnSpPr/>
                  <p:nvPr/>
                </p:nvCxnSpPr>
                <p:spPr>
                  <a:xfrm rot="5400000" flipH="1" flipV="1">
                    <a:off x="7240812" y="4124682"/>
                    <a:ext cx="249325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40000" dist="25400" dir="2130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/>
                  <p:cNvCxnSpPr/>
                  <p:nvPr/>
                </p:nvCxnSpPr>
                <p:spPr>
                  <a:xfrm flipV="1">
                    <a:off x="7364680" y="4001608"/>
                    <a:ext cx="90488" cy="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/>
                  <p:cNvCxnSpPr/>
                  <p:nvPr/>
                </p:nvCxnSpPr>
                <p:spPr>
                  <a:xfrm rot="5400000">
                    <a:off x="7334520" y="4471594"/>
                    <a:ext cx="200024" cy="136525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/>
                  <p:cNvCxnSpPr/>
                  <p:nvPr/>
                </p:nvCxnSpPr>
                <p:spPr>
                  <a:xfrm rot="16200000" flipH="1">
                    <a:off x="7349335" y="4267072"/>
                    <a:ext cx="64294" cy="28838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alpha val="59000"/>
                      </a:schemeClr>
                    </a:solidFill>
                  </a:ln>
                  <a:effectLst>
                    <a:outerShdw blurRad="40000" dist="25400" dir="2130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Connector 128"/>
                  <p:cNvCxnSpPr/>
                  <p:nvPr/>
                </p:nvCxnSpPr>
                <p:spPr>
                  <a:xfrm rot="5400000">
                    <a:off x="7332005" y="4375948"/>
                    <a:ext cx="126998" cy="793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alpha val="59000"/>
                      </a:schemeClr>
                    </a:solidFill>
                  </a:ln>
                  <a:effectLst>
                    <a:outerShdw blurRad="40000" dist="25400" dir="2130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Straight Connector 129"/>
                  <p:cNvCxnSpPr/>
                  <p:nvPr/>
                </p:nvCxnSpPr>
                <p:spPr>
                  <a:xfrm rot="5400000">
                    <a:off x="7328571" y="4444210"/>
                    <a:ext cx="70900" cy="65356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alpha val="59000"/>
                      </a:schemeClr>
                    </a:solidFill>
                  </a:ln>
                  <a:effectLst>
                    <a:outerShdw blurRad="40000" dist="25400" dir="2130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Straight Connector 130"/>
                  <p:cNvCxnSpPr/>
                  <p:nvPr/>
                </p:nvCxnSpPr>
                <p:spPr>
                  <a:xfrm rot="5400000">
                    <a:off x="7242842" y="3968666"/>
                    <a:ext cx="62704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6200000" algn="tl" rotWithShape="0">
                      <a:srgbClr val="000000">
                        <a:alpha val="45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Straight Connector 131"/>
                  <p:cNvCxnSpPr/>
                  <p:nvPr/>
                </p:nvCxnSpPr>
                <p:spPr>
                  <a:xfrm rot="10800000">
                    <a:off x="7203550" y="4001609"/>
                    <a:ext cx="69851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6200000" algn="tl" rotWithShape="0">
                      <a:srgbClr val="000000">
                        <a:alpha val="45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Connector 132"/>
                  <p:cNvCxnSpPr/>
                  <p:nvPr/>
                </p:nvCxnSpPr>
                <p:spPr>
                  <a:xfrm rot="5400000">
                    <a:off x="7164613" y="4042134"/>
                    <a:ext cx="77872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6200000" algn="tl" rotWithShape="0">
                      <a:srgbClr val="000000">
                        <a:alpha val="45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Connector 133"/>
                  <p:cNvCxnSpPr/>
                  <p:nvPr/>
                </p:nvCxnSpPr>
                <p:spPr>
                  <a:xfrm rot="5400000">
                    <a:off x="6575163" y="5644755"/>
                    <a:ext cx="752475" cy="2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Straight Connector 134"/>
                  <p:cNvCxnSpPr/>
                  <p:nvPr/>
                </p:nvCxnSpPr>
                <p:spPr>
                  <a:xfrm rot="5400000" flipH="1" flipV="1">
                    <a:off x="6922849" y="5963823"/>
                    <a:ext cx="85725" cy="28619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Connector 135"/>
                  <p:cNvCxnSpPr/>
                  <p:nvPr/>
                </p:nvCxnSpPr>
                <p:spPr>
                  <a:xfrm>
                    <a:off x="6980021" y="5935270"/>
                    <a:ext cx="50232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Straight Connector 136"/>
                  <p:cNvCxnSpPr/>
                  <p:nvPr/>
                </p:nvCxnSpPr>
                <p:spPr>
                  <a:xfrm rot="5400000" flipH="1" flipV="1">
                    <a:off x="7004853" y="5903520"/>
                    <a:ext cx="63501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Straight Connector 137"/>
                  <p:cNvCxnSpPr/>
                  <p:nvPr/>
                </p:nvCxnSpPr>
                <p:spPr>
                  <a:xfrm rot="5400000" flipH="1" flipV="1">
                    <a:off x="7040963" y="5845179"/>
                    <a:ext cx="54769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/>
                  <p:cNvCxnSpPr/>
                  <p:nvPr/>
                </p:nvCxnSpPr>
                <p:spPr>
                  <a:xfrm rot="16200000" flipV="1">
                    <a:off x="6983422" y="5766201"/>
                    <a:ext cx="99219" cy="555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Connector 139"/>
                  <p:cNvCxnSpPr/>
                  <p:nvPr/>
                </p:nvCxnSpPr>
                <p:spPr>
                  <a:xfrm rot="5400000">
                    <a:off x="6999557" y="5482038"/>
                    <a:ext cx="474662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Straight Connector 140"/>
                  <p:cNvCxnSpPr/>
                  <p:nvPr/>
                </p:nvCxnSpPr>
                <p:spPr>
                  <a:xfrm rot="5400000">
                    <a:off x="7224584" y="5768979"/>
                    <a:ext cx="97632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014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Straight Connector 141"/>
                  <p:cNvCxnSpPr/>
                  <p:nvPr/>
                </p:nvCxnSpPr>
                <p:spPr>
                  <a:xfrm rot="5400000">
                    <a:off x="7177754" y="5876929"/>
                    <a:ext cx="116681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014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Straight Connector 142"/>
                  <p:cNvCxnSpPr/>
                  <p:nvPr/>
                </p:nvCxnSpPr>
                <p:spPr>
                  <a:xfrm rot="5400000">
                    <a:off x="7087661" y="5878120"/>
                    <a:ext cx="117476" cy="1588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alpha val="69000"/>
                      </a:schemeClr>
                    </a:solidFill>
                  </a:ln>
                  <a:effectLst>
                    <a:outerShdw blurRad="50800" dist="25400" dir="1014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Straight Connector 143"/>
                  <p:cNvCxnSpPr/>
                  <p:nvPr/>
                </p:nvCxnSpPr>
                <p:spPr>
                  <a:xfrm rot="5400000">
                    <a:off x="7161084" y="5979323"/>
                    <a:ext cx="83343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014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5" name="Freeform 144"/>
                  <p:cNvSpPr/>
                  <p:nvPr/>
                </p:nvSpPr>
                <p:spPr>
                  <a:xfrm>
                    <a:off x="7452254" y="4003282"/>
                    <a:ext cx="53446" cy="438150"/>
                  </a:xfrm>
                  <a:custGeom>
                    <a:avLst/>
                    <a:gdLst>
                      <a:gd name="connsiteX0" fmla="*/ 0 w 53446"/>
                      <a:gd name="connsiteY0" fmla="*/ 0 h 438150"/>
                      <a:gd name="connsiteX1" fmla="*/ 12700 w 53446"/>
                      <a:gd name="connsiteY1" fmla="*/ 107950 h 438150"/>
                      <a:gd name="connsiteX2" fmla="*/ 47625 w 53446"/>
                      <a:gd name="connsiteY2" fmla="*/ 269875 h 438150"/>
                      <a:gd name="connsiteX3" fmla="*/ 47625 w 53446"/>
                      <a:gd name="connsiteY3" fmla="*/ 438150 h 438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446" h="438150">
                        <a:moveTo>
                          <a:pt x="0" y="0"/>
                        </a:moveTo>
                        <a:cubicBezTo>
                          <a:pt x="2381" y="31485"/>
                          <a:pt x="4762" y="62971"/>
                          <a:pt x="12700" y="107950"/>
                        </a:cubicBezTo>
                        <a:cubicBezTo>
                          <a:pt x="20638" y="152929"/>
                          <a:pt x="41804" y="214842"/>
                          <a:pt x="47625" y="269875"/>
                        </a:cubicBezTo>
                        <a:cubicBezTo>
                          <a:pt x="53446" y="324908"/>
                          <a:pt x="47625" y="438150"/>
                          <a:pt x="47625" y="438150"/>
                        </a:cubicBez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46" name="Straight Connector 145"/>
                  <p:cNvCxnSpPr/>
                  <p:nvPr/>
                </p:nvCxnSpPr>
                <p:spPr>
                  <a:xfrm rot="16200000" flipH="1">
                    <a:off x="7130127" y="5949160"/>
                    <a:ext cx="85724" cy="5794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014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Connector 146"/>
                  <p:cNvCxnSpPr/>
                  <p:nvPr/>
                </p:nvCxnSpPr>
                <p:spPr>
                  <a:xfrm>
                    <a:off x="7205138" y="5938445"/>
                    <a:ext cx="30956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014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Straight Connector 147"/>
                  <p:cNvCxnSpPr/>
                  <p:nvPr/>
                </p:nvCxnSpPr>
                <p:spPr>
                  <a:xfrm flipV="1">
                    <a:off x="7236094" y="5819382"/>
                    <a:ext cx="36512" cy="79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014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/>
                  <p:cNvCxnSpPr/>
                  <p:nvPr/>
                </p:nvCxnSpPr>
                <p:spPr>
                  <a:xfrm>
                    <a:off x="7237682" y="5709844"/>
                    <a:ext cx="34924" cy="11113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50800" dist="25400" dir="1014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0" name="Freeform 149"/>
                  <p:cNvSpPr/>
                  <p:nvPr/>
                </p:nvSpPr>
                <p:spPr>
                  <a:xfrm>
                    <a:off x="7017546" y="5269313"/>
                    <a:ext cx="100013" cy="454025"/>
                  </a:xfrm>
                  <a:custGeom>
                    <a:avLst/>
                    <a:gdLst>
                      <a:gd name="connsiteX0" fmla="*/ 0 w 100013"/>
                      <a:gd name="connsiteY0" fmla="*/ 454025 h 454025"/>
                      <a:gd name="connsiteX1" fmla="*/ 47625 w 100013"/>
                      <a:gd name="connsiteY1" fmla="*/ 327025 h 454025"/>
                      <a:gd name="connsiteX2" fmla="*/ 95250 w 100013"/>
                      <a:gd name="connsiteY2" fmla="*/ 209550 h 454025"/>
                      <a:gd name="connsiteX3" fmla="*/ 76200 w 100013"/>
                      <a:gd name="connsiteY3" fmla="*/ 85725 h 454025"/>
                      <a:gd name="connsiteX4" fmla="*/ 73025 w 100013"/>
                      <a:gd name="connsiteY4" fmla="*/ 0 h 454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13" h="454025">
                        <a:moveTo>
                          <a:pt x="0" y="454025"/>
                        </a:moveTo>
                        <a:cubicBezTo>
                          <a:pt x="15875" y="410898"/>
                          <a:pt x="31750" y="367771"/>
                          <a:pt x="47625" y="327025"/>
                        </a:cubicBezTo>
                        <a:cubicBezTo>
                          <a:pt x="63500" y="286279"/>
                          <a:pt x="90488" y="249767"/>
                          <a:pt x="95250" y="209550"/>
                        </a:cubicBezTo>
                        <a:cubicBezTo>
                          <a:pt x="100013" y="169333"/>
                          <a:pt x="79904" y="120650"/>
                          <a:pt x="76200" y="85725"/>
                        </a:cubicBezTo>
                        <a:cubicBezTo>
                          <a:pt x="72496" y="50800"/>
                          <a:pt x="73025" y="0"/>
                          <a:pt x="73025" y="0"/>
                        </a:cubicBez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  <a:effectLst>
                    <a:outerShdw blurRad="40000" dist="32639" dir="1002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51" name="Straight Connector 150"/>
                  <p:cNvCxnSpPr/>
                  <p:nvPr/>
                </p:nvCxnSpPr>
                <p:spPr>
                  <a:xfrm rot="5400000">
                    <a:off x="6871358" y="4420406"/>
                    <a:ext cx="88122" cy="1590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alpha val="69000"/>
                      </a:schemeClr>
                    </a:solidFill>
                  </a:ln>
                  <a:effectLst>
                    <a:outerShdw blurRad="40000" dist="32639" dir="72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Straight Connector 151"/>
                  <p:cNvCxnSpPr/>
                  <p:nvPr/>
                </p:nvCxnSpPr>
                <p:spPr>
                  <a:xfrm>
                    <a:off x="6914624" y="4455982"/>
                    <a:ext cx="84447" cy="50537"/>
                  </a:xfrm>
                  <a:prstGeom prst="line">
                    <a:avLst/>
                  </a:prstGeom>
                  <a:ln w="19050">
                    <a:solidFill>
                      <a:schemeClr val="tx1">
                        <a:alpha val="69000"/>
                      </a:schemeClr>
                    </a:solidFill>
                  </a:ln>
                  <a:effectLst>
                    <a:outerShdw blurRad="40000" dist="32639" dir="72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Straight Connector 152"/>
                  <p:cNvCxnSpPr/>
                  <p:nvPr/>
                </p:nvCxnSpPr>
                <p:spPr>
                  <a:xfrm rot="16200000" flipH="1">
                    <a:off x="7396341" y="3944106"/>
                    <a:ext cx="67468" cy="4435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>
                    <a:outerShdw blurRad="40000" dist="32639" dir="9480000" rotWithShape="0">
                      <a:srgbClr val="000000">
                        <a:alpha val="38000"/>
                      </a:srgbClr>
                    </a:outerShdw>
                  </a:effectLst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/>
                  <p:cNvCxnSpPr/>
                  <p:nvPr/>
                </p:nvCxnSpPr>
                <p:spPr>
                  <a:xfrm rot="5400000">
                    <a:off x="7300388" y="3969063"/>
                    <a:ext cx="61911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Straight Connector 154"/>
                  <p:cNvCxnSpPr/>
                  <p:nvPr/>
                </p:nvCxnSpPr>
                <p:spPr>
                  <a:xfrm flipV="1">
                    <a:off x="7331343" y="4003282"/>
                    <a:ext cx="35720" cy="71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69" name="Straight Connector 168"/>
                <p:cNvCxnSpPr>
                  <a:cxnSpLocks/>
                  <a:endCxn id="170" idx="2"/>
                </p:cNvCxnSpPr>
                <p:nvPr/>
              </p:nvCxnSpPr>
              <p:spPr>
                <a:xfrm flipH="1" flipV="1">
                  <a:off x="958701" y="3613341"/>
                  <a:ext cx="262739" cy="781277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  <a:headEnd type="triangl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0" name="TextBox 169"/>
              <p:cNvSpPr txBox="1">
                <a:spLocks noChangeArrowheads="1"/>
              </p:cNvSpPr>
              <p:nvPr/>
            </p:nvSpPr>
            <p:spPr bwMode="auto">
              <a:xfrm>
                <a:off x="388971" y="2743773"/>
                <a:ext cx="1139461" cy="593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2133" b="1" dirty="0">
                    <a:solidFill>
                      <a:schemeClr val="accent6">
                        <a:lumMod val="50000"/>
                      </a:schemeClr>
                    </a:solidFill>
                  </a:rPr>
                  <a:t>Production</a:t>
                </a:r>
              </a:p>
              <a:p>
                <a:pPr algn="ctr"/>
                <a:r>
                  <a:rPr lang="en-US" sz="2133" b="1" dirty="0">
                    <a:solidFill>
                      <a:schemeClr val="accent6">
                        <a:lumMod val="50000"/>
                      </a:schemeClr>
                    </a:solidFill>
                  </a:rPr>
                  <a:t>Solenoid</a:t>
                </a:r>
              </a:p>
            </p:txBody>
          </p:sp>
          <p:sp>
            <p:nvSpPr>
              <p:cNvPr id="171" name="TextBox 170"/>
              <p:cNvSpPr txBox="1">
                <a:spLocks noChangeArrowheads="1"/>
              </p:cNvSpPr>
              <p:nvPr/>
            </p:nvSpPr>
            <p:spPr bwMode="auto">
              <a:xfrm>
                <a:off x="6800817" y="2654995"/>
                <a:ext cx="1028350" cy="6584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Detector</a:t>
                </a:r>
              </a:p>
              <a:p>
                <a:pPr algn="ctr"/>
                <a:r>
                  <a:rPr lang="en-US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Solenoid</a:t>
                </a:r>
              </a:p>
            </p:txBody>
          </p:sp>
          <p:grpSp>
            <p:nvGrpSpPr>
              <p:cNvPr id="172" name="Group 171"/>
              <p:cNvGrpSpPr/>
              <p:nvPr/>
            </p:nvGrpSpPr>
            <p:grpSpPr>
              <a:xfrm>
                <a:off x="2087908" y="3062133"/>
                <a:ext cx="2653792" cy="1185681"/>
                <a:chOff x="1163231" y="1796161"/>
                <a:chExt cx="2653792" cy="1185681"/>
              </a:xfrm>
            </p:grpSpPr>
            <p:cxnSp>
              <p:nvCxnSpPr>
                <p:cNvPr id="173" name="Straight Arrow Connector 24"/>
                <p:cNvCxnSpPr>
                  <a:cxnSpLocks noChangeShapeType="1"/>
                </p:cNvCxnSpPr>
                <p:nvPr/>
              </p:nvCxnSpPr>
              <p:spPr bwMode="auto">
                <a:xfrm flipH="1">
                  <a:off x="1163231" y="1796161"/>
                  <a:ext cx="2653792" cy="1185681"/>
                </a:xfrm>
                <a:prstGeom prst="straightConnector1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 type="arrow" w="med" len="med"/>
                </a:ln>
              </p:spPr>
            </p:cxnSp>
            <p:sp>
              <p:nvSpPr>
                <p:cNvPr id="174" name="TextBox 25"/>
                <p:cNvSpPr txBox="1">
                  <a:spLocks noChangeArrowheads="1"/>
                </p:cNvSpPr>
                <p:nvPr/>
              </p:nvSpPr>
              <p:spPr bwMode="auto">
                <a:xfrm rot="20136755">
                  <a:off x="2150721" y="1912075"/>
                  <a:ext cx="914800" cy="3657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2400" dirty="0">
                      <a:solidFill>
                        <a:srgbClr val="FF0000"/>
                      </a:solidFill>
                    </a:rPr>
                    <a:t>protons</a:t>
                  </a:r>
                </a:p>
              </p:txBody>
            </p:sp>
          </p:grpSp>
          <p:sp>
            <p:nvSpPr>
              <p:cNvPr id="175" name="TextBox 174"/>
              <p:cNvSpPr txBox="1">
                <a:spLocks noChangeArrowheads="1"/>
              </p:cNvSpPr>
              <p:nvPr/>
            </p:nvSpPr>
            <p:spPr bwMode="auto">
              <a:xfrm>
                <a:off x="3738057" y="3458963"/>
                <a:ext cx="1010618" cy="593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2133" b="1" dirty="0">
                    <a:solidFill>
                      <a:schemeClr val="accent6">
                        <a:lumMod val="50000"/>
                      </a:schemeClr>
                    </a:solidFill>
                  </a:rPr>
                  <a:t>Transport</a:t>
                </a:r>
              </a:p>
              <a:p>
                <a:pPr algn="ctr"/>
                <a:r>
                  <a:rPr lang="en-US" sz="2133" b="1" dirty="0">
                    <a:solidFill>
                      <a:schemeClr val="accent6">
                        <a:lumMod val="50000"/>
                      </a:schemeClr>
                    </a:solidFill>
                  </a:rPr>
                  <a:t>Solenoid</a:t>
                </a:r>
              </a:p>
            </p:txBody>
          </p:sp>
        </p:grpSp>
        <p:cxnSp>
          <p:nvCxnSpPr>
            <p:cNvPr id="162" name="Straight Arrow Connector 161"/>
            <p:cNvCxnSpPr>
              <a:cxnSpLocks/>
            </p:cNvCxnSpPr>
            <p:nvPr/>
          </p:nvCxnSpPr>
          <p:spPr>
            <a:xfrm flipV="1">
              <a:off x="1672636" y="3531494"/>
              <a:ext cx="6064034" cy="1161313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/>
            <p:cNvSpPr txBox="1"/>
            <p:nvPr/>
          </p:nvSpPr>
          <p:spPr>
            <a:xfrm rot="20938942">
              <a:off x="4340031" y="4150694"/>
              <a:ext cx="1257300" cy="249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33" b="1" dirty="0">
                  <a:solidFill>
                    <a:schemeClr val="accent6">
                      <a:lumMod val="50000"/>
                    </a:schemeClr>
                  </a:solidFill>
                </a:rPr>
                <a:t>24 meters</a:t>
              </a:r>
            </a:p>
          </p:txBody>
        </p:sp>
      </p:grp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1CAFCFB9-3942-4C1A-A743-E50C8F35CCDE}"/>
              </a:ext>
            </a:extLst>
          </p:cNvPr>
          <p:cNvCxnSpPr>
            <a:cxnSpLocks/>
            <a:endCxn id="175" idx="2"/>
          </p:cNvCxnSpPr>
          <p:nvPr/>
        </p:nvCxnSpPr>
        <p:spPr>
          <a:xfrm flipV="1">
            <a:off x="5190050" y="2881782"/>
            <a:ext cx="492545" cy="916321"/>
          </a:xfrm>
          <a:prstGeom prst="line">
            <a:avLst/>
          </a:prstGeom>
          <a:ln>
            <a:solidFill>
              <a:srgbClr val="C0000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7B742233-CAC7-4031-B235-DA26818EF3C8}"/>
              </a:ext>
            </a:extLst>
          </p:cNvPr>
          <p:cNvCxnSpPr>
            <a:cxnSpLocks/>
          </p:cNvCxnSpPr>
          <p:nvPr/>
        </p:nvCxnSpPr>
        <p:spPr>
          <a:xfrm flipV="1">
            <a:off x="9387982" y="1917848"/>
            <a:ext cx="171239" cy="999160"/>
          </a:xfrm>
          <a:prstGeom prst="line">
            <a:avLst/>
          </a:prstGeom>
          <a:ln>
            <a:solidFill>
              <a:srgbClr val="C00000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59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67"/>
    </mc:Choice>
    <mc:Fallback xmlns="">
      <p:transition spd="slow" advTm="1766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14C09-6AD6-442C-BC8B-5931EBB5D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Solenoid (PS)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4C102-13BC-4042-8C07-8C235D4D3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E85FC-B692-492F-9675-A7B659BE9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CB8D3-7C46-40AF-905C-8B08FD364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4548E8C-D604-4663-B3AB-90B117828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150" y="964461"/>
            <a:ext cx="4634796" cy="51156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800" b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SzPts val="1700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1.5 m warm bore, 4 m long</a:t>
            </a:r>
          </a:p>
          <a:p>
            <a:pPr>
              <a:buClrTx/>
              <a:buSzPts val="1700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4.6 T to 2.5 T axial field</a:t>
            </a:r>
          </a:p>
          <a:p>
            <a:pPr>
              <a:buClrTx/>
              <a:buSzPts val="1700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Operating current ~9kA</a:t>
            </a:r>
          </a:p>
          <a:p>
            <a:pPr>
              <a:buClrTx/>
              <a:buSzPts val="1700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 coils  with 3-2-2 layers</a:t>
            </a:r>
          </a:p>
          <a:p>
            <a:pPr>
              <a:buClrTx/>
              <a:buSzPts val="1700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High-strength aluminum stabilized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NbTi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superconductor (similar to ATLAS Central Solenoid)</a:t>
            </a:r>
          </a:p>
          <a:p>
            <a:pPr>
              <a:buClrTx/>
              <a:buSzPts val="1700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5083-O aluminum outer support shells</a:t>
            </a:r>
          </a:p>
          <a:p>
            <a:pPr>
              <a:buClrTx/>
              <a:buSzPts val="1700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5N aluminum thermal bridges to extract radiation heat</a:t>
            </a:r>
          </a:p>
          <a:p>
            <a:pPr>
              <a:buClrTx/>
              <a:buSzPts val="1700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Thermal Siphon Cooling</a:t>
            </a:r>
          </a:p>
          <a:p>
            <a:pPr>
              <a:buClrTx/>
              <a:buSzPts val="1700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Warm bore supports 55-ton Heat and Radiation Shield </a:t>
            </a:r>
          </a:p>
          <a:p>
            <a:pPr marL="533387" indent="-533387">
              <a:buNone/>
            </a:pPr>
            <a:endParaRPr lang="en-US" sz="2133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03979E-BC58-49AB-88A4-13BAFEA6D91E}"/>
              </a:ext>
            </a:extLst>
          </p:cNvPr>
          <p:cNvGrpSpPr/>
          <p:nvPr/>
        </p:nvGrpSpPr>
        <p:grpSpPr>
          <a:xfrm>
            <a:off x="164930" y="1015714"/>
            <a:ext cx="7183220" cy="5002956"/>
            <a:chOff x="452437" y="870946"/>
            <a:chExt cx="8097766" cy="544608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93704BC-9B92-4164-811A-EFBDA67BE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437" y="870946"/>
              <a:ext cx="8097766" cy="544608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7F1762D-D96E-4EA8-BB09-19B634CF33F6}"/>
                </a:ext>
              </a:extLst>
            </p:cNvPr>
            <p:cNvSpPr txBox="1"/>
            <p:nvPr/>
          </p:nvSpPr>
          <p:spPr>
            <a:xfrm>
              <a:off x="4816930" y="1980609"/>
              <a:ext cx="113556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DS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B323EA9-69B3-404F-8CDC-5F0D2A5979ED}"/>
                </a:ext>
              </a:extLst>
            </p:cNvPr>
            <p:cNvSpPr txBox="1"/>
            <p:nvPr/>
          </p:nvSpPr>
          <p:spPr>
            <a:xfrm>
              <a:off x="1997523" y="5279579"/>
              <a:ext cx="99697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PS</a:t>
              </a:r>
              <a:endParaRPr lang="en-US" sz="4267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DEB02F-621D-4512-81F1-A49CB5698941}"/>
                </a:ext>
              </a:extLst>
            </p:cNvPr>
            <p:cNvSpPr txBox="1"/>
            <p:nvPr/>
          </p:nvSpPr>
          <p:spPr>
            <a:xfrm>
              <a:off x="2426713" y="3018703"/>
              <a:ext cx="113556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err="1"/>
                <a:t>TSu</a:t>
              </a:r>
              <a:endParaRPr lang="en-US" sz="24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B677BD5-82F9-418A-8C30-3BCEECFED6FA}"/>
                </a:ext>
              </a:extLst>
            </p:cNvPr>
            <p:cNvSpPr txBox="1"/>
            <p:nvPr/>
          </p:nvSpPr>
          <p:spPr>
            <a:xfrm>
              <a:off x="3735411" y="3431618"/>
              <a:ext cx="113556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err="1"/>
                <a:t>TSd</a:t>
              </a:r>
              <a:endParaRPr lang="en-US" sz="2400" b="1" dirty="0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424C097D-2AC4-44CC-90E7-66CB94DF0DAF}"/>
              </a:ext>
            </a:extLst>
          </p:cNvPr>
          <p:cNvSpPr/>
          <p:nvPr/>
        </p:nvSpPr>
        <p:spPr>
          <a:xfrm>
            <a:off x="304800" y="3889310"/>
            <a:ext cx="1961472" cy="1885415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67"/>
          </a:p>
        </p:txBody>
      </p:sp>
    </p:spTree>
    <p:extLst>
      <p:ext uri="{BB962C8B-B14F-4D97-AF65-F5344CB8AC3E}">
        <p14:creationId xmlns:p14="http://schemas.microsoft.com/office/powerpoint/2010/main" val="2693118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73B58-8BFA-465D-9EDB-EB38A6C93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 PS feature: neutron radiation environment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59967-4A18-4960-A403-FCBF7DFA5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6671F-05F0-4294-809F-1955882CC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1D25E-62D6-453E-8FF9-C098DCC39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id="{97631177-669A-4143-AF71-16B4C9E506FA}"/>
              </a:ext>
            </a:extLst>
          </p:cNvPr>
          <p:cNvSpPr txBox="1">
            <a:spLocks/>
          </p:cNvSpPr>
          <p:nvPr/>
        </p:nvSpPr>
        <p:spPr>
          <a:xfrm>
            <a:off x="6214405" y="3947928"/>
            <a:ext cx="5574597" cy="2359565"/>
          </a:xfrm>
          <a:prstGeom prst="rect">
            <a:avLst/>
          </a:prstGeom>
        </p:spPr>
        <p:txBody>
          <a:bodyPr lIns="0" tIns="0" rIns="0" bIns="0">
            <a:normAutofit fontScale="62500" lnSpcReduction="20000"/>
          </a:bodyPr>
          <a:lstStyle>
            <a:lvl1pPr marL="457189" indent="-457189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990575" indent="-380990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523962" indent="-304792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2133547" indent="-304792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349" indent="-228594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It is expected that RRR will degrade after one year of operation to the following critical values:</a:t>
            </a:r>
          </a:p>
          <a:p>
            <a:pPr marL="274320" indent="-274320">
              <a:lnSpc>
                <a:spcPct val="120000"/>
              </a:lnSpc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</a:rPr>
              <a:t>Aluminum RRR 500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sym typeface="Symbol"/>
              </a:rPr>
              <a:t> </a:t>
            </a:r>
            <a:r>
              <a:rPr lang="en-US" sz="2200" dirty="0">
                <a:solidFill>
                  <a:srgbClr val="C00000"/>
                </a:solidFill>
              </a:rPr>
              <a:t>100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marL="274320" indent="-274320">
              <a:lnSpc>
                <a:spcPct val="120000"/>
              </a:lnSpc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</a:rPr>
              <a:t>Copper RRR 100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sym typeface="Symbol"/>
              </a:rPr>
              <a:t> </a:t>
            </a:r>
            <a:r>
              <a:rPr lang="en-US" sz="2200" dirty="0">
                <a:solidFill>
                  <a:srgbClr val="C00000"/>
                </a:solidFill>
                <a:sym typeface="Symbol"/>
              </a:rPr>
              <a:t>5</a:t>
            </a:r>
            <a:r>
              <a:rPr lang="en-US" sz="2200" dirty="0">
                <a:solidFill>
                  <a:srgbClr val="C00000"/>
                </a:solidFill>
              </a:rPr>
              <a:t>0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Once the critical degradation is detected (by RRR gauges on the coil), the magnet will be thermo-cycled to room temperature that recovers the RRR:</a:t>
            </a:r>
          </a:p>
          <a:p>
            <a:pPr marL="274320" indent="-274320">
              <a:lnSpc>
                <a:spcPct val="120000"/>
              </a:lnSpc>
            </a:pPr>
            <a:r>
              <a:rPr lang="en-US" sz="2300" dirty="0">
                <a:solidFill>
                  <a:schemeClr val="accent6">
                    <a:lumMod val="50000"/>
                  </a:schemeClr>
                </a:solidFill>
              </a:rPr>
              <a:t>100% recovery for aluminum </a:t>
            </a:r>
          </a:p>
          <a:p>
            <a:pPr marL="274320" indent="-274320">
              <a:lnSpc>
                <a:spcPct val="120000"/>
              </a:lnSpc>
            </a:pPr>
            <a:r>
              <a:rPr lang="en-US" sz="2300" dirty="0">
                <a:solidFill>
                  <a:schemeClr val="accent6">
                    <a:lumMod val="50000"/>
                  </a:schemeClr>
                </a:solidFill>
              </a:rPr>
              <a:t>85% recovery for copper</a:t>
            </a:r>
          </a:p>
        </p:txBody>
      </p:sp>
      <p:pic>
        <p:nvPicPr>
          <p:cNvPr id="8" name="Picture 7" descr="D:\Project\Papers\NAPAC\2013\Radiation impact\hrsca.png">
            <a:extLst>
              <a:ext uri="{FF2B5EF4-FFF2-40B4-BE49-F238E27FC236}">
                <a16:creationId xmlns:a16="http://schemas.microsoft.com/office/drawing/2014/main" id="{074699BF-739B-4A35-A913-06CFC37B53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80" r="-83" b="1669"/>
          <a:stretch>
            <a:fillRect/>
          </a:stretch>
        </p:blipFill>
        <p:spPr bwMode="auto">
          <a:xfrm>
            <a:off x="6282687" y="816166"/>
            <a:ext cx="5311737" cy="306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A53A6BF-F6C9-4D0F-824E-D3AB8CC1F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24191" r="24402" b="7336"/>
          <a:stretch>
            <a:fillRect/>
          </a:stretch>
        </p:blipFill>
        <p:spPr bwMode="auto">
          <a:xfrm>
            <a:off x="930427" y="4842416"/>
            <a:ext cx="466344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8B2591F-6C92-487C-8A1A-C995BBB8C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645" y="839541"/>
            <a:ext cx="5574597" cy="3822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7677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14C09-6AD6-442C-BC8B-5931EBB5D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 Solenoid (TS)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4C102-13BC-4042-8C07-8C235D4D3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E85FC-B692-492F-9675-A7B659BE9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CB8D3-7C46-40AF-905C-8B08FD364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4548E8C-D604-4663-B3AB-90B117828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150" y="1015714"/>
            <a:ext cx="4634796" cy="49191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800" b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80990" indent="-380990"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500 mm warm bore, 13 m long arch length</a:t>
            </a:r>
          </a:p>
          <a:p>
            <a:pPr marL="380990" indent="-380990"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2.5 T at PS interface, 2.0 T at DS interface</a:t>
            </a:r>
          </a:p>
          <a:p>
            <a:pPr marL="380990" indent="-380990"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Monotonic negative gradient in straight sections</a:t>
            </a:r>
          </a:p>
          <a:p>
            <a:pPr marL="380990" indent="-380990"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Matching Toroidal fields for background suppression </a:t>
            </a:r>
          </a:p>
          <a:p>
            <a:pPr marL="380990" indent="-380990"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Unique magnetic field is formed by 52 SC solenoid coils organized into two cryostats: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Helvetica"/>
              </a:rPr>
              <a:t>TSu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 and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Helvetica"/>
              </a:rPr>
              <a:t>TSd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.</a:t>
            </a:r>
          </a:p>
          <a:p>
            <a:pPr marL="380990" indent="-380990"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Helvetica"/>
              </a:rPr>
              <a:t>Each cryostat is powered by a separate 2kA power supply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03979E-BC58-49AB-88A4-13BAFEA6D91E}"/>
              </a:ext>
            </a:extLst>
          </p:cNvPr>
          <p:cNvGrpSpPr/>
          <p:nvPr/>
        </p:nvGrpSpPr>
        <p:grpSpPr>
          <a:xfrm>
            <a:off x="164930" y="1015714"/>
            <a:ext cx="7183220" cy="5002956"/>
            <a:chOff x="452437" y="870946"/>
            <a:chExt cx="8097766" cy="544608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93704BC-9B92-4164-811A-EFBDA67BE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437" y="870946"/>
              <a:ext cx="8097766" cy="544608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7F1762D-D96E-4EA8-BB09-19B634CF33F6}"/>
                </a:ext>
              </a:extLst>
            </p:cNvPr>
            <p:cNvSpPr txBox="1"/>
            <p:nvPr/>
          </p:nvSpPr>
          <p:spPr>
            <a:xfrm>
              <a:off x="4816930" y="1980609"/>
              <a:ext cx="113556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DS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B323EA9-69B3-404F-8CDC-5F0D2A5979ED}"/>
                </a:ext>
              </a:extLst>
            </p:cNvPr>
            <p:cNvSpPr txBox="1"/>
            <p:nvPr/>
          </p:nvSpPr>
          <p:spPr>
            <a:xfrm>
              <a:off x="1997523" y="5279579"/>
              <a:ext cx="99697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PS</a:t>
              </a:r>
              <a:endParaRPr lang="en-US" sz="4267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DEB02F-621D-4512-81F1-A49CB5698941}"/>
                </a:ext>
              </a:extLst>
            </p:cNvPr>
            <p:cNvSpPr txBox="1"/>
            <p:nvPr/>
          </p:nvSpPr>
          <p:spPr>
            <a:xfrm>
              <a:off x="2426713" y="3018703"/>
              <a:ext cx="113556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err="1"/>
                <a:t>TSu</a:t>
              </a:r>
              <a:endParaRPr lang="en-US" sz="24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B677BD5-82F9-418A-8C30-3BCEECFED6FA}"/>
                </a:ext>
              </a:extLst>
            </p:cNvPr>
            <p:cNvSpPr txBox="1"/>
            <p:nvPr/>
          </p:nvSpPr>
          <p:spPr>
            <a:xfrm>
              <a:off x="3735411" y="3431618"/>
              <a:ext cx="113556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err="1"/>
                <a:t>TSd</a:t>
              </a:r>
              <a:endParaRPr lang="en-US" sz="2400" b="1" dirty="0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424C097D-2AC4-44CC-90E7-66CB94DF0DAF}"/>
              </a:ext>
            </a:extLst>
          </p:cNvPr>
          <p:cNvSpPr/>
          <p:nvPr/>
        </p:nvSpPr>
        <p:spPr>
          <a:xfrm>
            <a:off x="1339263" y="2988715"/>
            <a:ext cx="3381019" cy="1885415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279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14C09-6AD6-442C-BC8B-5931EBB5D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Solenoid (DS)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4C102-13BC-4042-8C07-8C235D4D3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E85FC-B692-492F-9675-A7B659BE9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CB8D3-7C46-40AF-905C-8B08FD364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4548E8C-D604-4663-B3AB-90B117828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150" y="1015715"/>
            <a:ext cx="4791087" cy="46085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Char char="•"/>
              <a:defRPr sz="2800" b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defTabSz="457189">
              <a:lnSpc>
                <a:spcPct val="12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US" sz="8533" dirty="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sym typeface="Wingdings" pitchFamily="2" charset="2"/>
              </a:rPr>
              <a:t>1.9 m warm bore, 10 m long</a:t>
            </a:r>
          </a:p>
          <a:p>
            <a:pPr defTabSz="457189">
              <a:lnSpc>
                <a:spcPct val="12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US" sz="8533" dirty="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sym typeface="Wingdings" pitchFamily="2" charset="2"/>
              </a:rPr>
              <a:t>Gradient Section 2T to 1 T field</a:t>
            </a:r>
          </a:p>
          <a:p>
            <a:pPr defTabSz="457189">
              <a:lnSpc>
                <a:spcPct val="12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US" sz="8533" dirty="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sym typeface="Wingdings" pitchFamily="2" charset="2"/>
              </a:rPr>
              <a:t>Spectrometer Section 1 T field with small axial gradient superimposed to reduce backgrounds</a:t>
            </a:r>
          </a:p>
          <a:p>
            <a:pPr defTabSz="457189">
              <a:lnSpc>
                <a:spcPct val="12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US" sz="8533" dirty="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sym typeface="Wingdings" pitchFamily="2" charset="2"/>
              </a:rPr>
              <a:t>Operating current ~6kA</a:t>
            </a:r>
          </a:p>
          <a:p>
            <a:pPr defTabSz="457189">
              <a:lnSpc>
                <a:spcPct val="12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US" sz="8533" dirty="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sym typeface="Wingdings" pitchFamily="2" charset="2"/>
              </a:rPr>
              <a:t>11 coils in total </a:t>
            </a:r>
          </a:p>
          <a:p>
            <a:pPr defTabSz="457189">
              <a:lnSpc>
                <a:spcPct val="12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US" sz="8533" dirty="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ea typeface="ＭＳ Ｐゴシック" charset="0"/>
                <a:sym typeface="Wingdings" pitchFamily="2" charset="2"/>
              </a:rPr>
              <a:t>Axial spacers in Gradient Section</a:t>
            </a:r>
          </a:p>
          <a:p>
            <a:pPr defTabSz="457189">
              <a:lnSpc>
                <a:spcPct val="12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US" sz="8533" dirty="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ea typeface="ＭＳ Ｐゴシック" charset="0"/>
                <a:sym typeface="Wingdings" pitchFamily="2" charset="2"/>
              </a:rPr>
              <a:t>Spectrometer section made  in 3 sections to simplify fabrication and reduce cost</a:t>
            </a:r>
          </a:p>
          <a:p>
            <a:pPr defTabSz="457189">
              <a:lnSpc>
                <a:spcPct val="12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US" sz="8533" dirty="0">
                <a:solidFill>
                  <a:schemeClr val="accent6">
                    <a:lumMod val="50000"/>
                  </a:schemeClr>
                </a:solidFill>
                <a:latin typeface="Helvetica" pitchFamily="34" charset="0"/>
                <a:sym typeface="Wingdings" pitchFamily="2" charset="2"/>
              </a:rPr>
              <a:t>Magnet technology similar to PS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803979E-BC58-49AB-88A4-13BAFEA6D91E}"/>
              </a:ext>
            </a:extLst>
          </p:cNvPr>
          <p:cNvGrpSpPr/>
          <p:nvPr/>
        </p:nvGrpSpPr>
        <p:grpSpPr>
          <a:xfrm>
            <a:off x="164930" y="1015714"/>
            <a:ext cx="7183220" cy="5002956"/>
            <a:chOff x="452437" y="870946"/>
            <a:chExt cx="8097766" cy="544608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93704BC-9B92-4164-811A-EFBDA67BE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437" y="870946"/>
              <a:ext cx="8097766" cy="544608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7F1762D-D96E-4EA8-BB09-19B634CF33F6}"/>
                </a:ext>
              </a:extLst>
            </p:cNvPr>
            <p:cNvSpPr txBox="1"/>
            <p:nvPr/>
          </p:nvSpPr>
          <p:spPr>
            <a:xfrm>
              <a:off x="4816930" y="1980609"/>
              <a:ext cx="113556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DS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B323EA9-69B3-404F-8CDC-5F0D2A5979ED}"/>
                </a:ext>
              </a:extLst>
            </p:cNvPr>
            <p:cNvSpPr txBox="1"/>
            <p:nvPr/>
          </p:nvSpPr>
          <p:spPr>
            <a:xfrm>
              <a:off x="1997523" y="5279579"/>
              <a:ext cx="99697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PS</a:t>
              </a:r>
              <a:endParaRPr lang="en-US" sz="4267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DEB02F-621D-4512-81F1-A49CB5698941}"/>
                </a:ext>
              </a:extLst>
            </p:cNvPr>
            <p:cNvSpPr txBox="1"/>
            <p:nvPr/>
          </p:nvSpPr>
          <p:spPr>
            <a:xfrm>
              <a:off x="2426713" y="3018703"/>
              <a:ext cx="113556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err="1"/>
                <a:t>TSu</a:t>
              </a:r>
              <a:endParaRPr lang="en-US" sz="24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B677BD5-82F9-418A-8C30-3BCEECFED6FA}"/>
                </a:ext>
              </a:extLst>
            </p:cNvPr>
            <p:cNvSpPr txBox="1"/>
            <p:nvPr/>
          </p:nvSpPr>
          <p:spPr>
            <a:xfrm>
              <a:off x="3735411" y="3431618"/>
              <a:ext cx="1135567" cy="50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err="1"/>
                <a:t>TSd</a:t>
              </a:r>
              <a:endParaRPr lang="en-US" sz="2400" b="1" dirty="0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424C097D-2AC4-44CC-90E7-66CB94DF0DAF}"/>
              </a:ext>
            </a:extLst>
          </p:cNvPr>
          <p:cNvSpPr/>
          <p:nvPr/>
        </p:nvSpPr>
        <p:spPr>
          <a:xfrm rot="18285947">
            <a:off x="3453499" y="1509842"/>
            <a:ext cx="3037980" cy="1885415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2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46645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8F10D4-FC20-495F-810D-6B8B57BF2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892" y="1006667"/>
            <a:ext cx="11447792" cy="4844667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magnet design work is complete 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Reference and Technical Designs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All aluminum-stabilized cables were fabricated by 2 vendors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QA and acceptance testing performed by vendors and Fermilab 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PS and DS magnets 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are being built by a single vendor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Fermilab provides oversight and final acceptance testing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TS magnet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all coil modules were fabricated by one vendor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coil acceptance testing performed by Fermilab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cold mass assembly completed at Fermilab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thermal shield and vacuum vessel assembly in progress at Fermilab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80C7B2-CEF1-43BC-93AC-CA5E90295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status at a glance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9FCA4-49E0-4797-AFFE-6BB1FB67142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9/12/22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361B1-668C-428C-BAE4-19F0CF5A87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Superconducting Detector Magnet Workshop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A3A4A-5F9A-4A8E-B343-7222409696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001153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FNAL_PowerPoint_16x9_100716</Template>
  <TotalTime>15011</TotalTime>
  <Words>1624</Words>
  <Application>Microsoft Office PowerPoint</Application>
  <PresentationFormat>Widescreen</PresentationFormat>
  <Paragraphs>288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Helvetica</vt:lpstr>
      <vt:lpstr>Symbol</vt:lpstr>
      <vt:lpstr>Times New Roman</vt:lpstr>
      <vt:lpstr>Fermilab_PPT_090915</vt:lpstr>
      <vt:lpstr>test</vt:lpstr>
      <vt:lpstr>1_Fermilab_PPT_090915</vt:lpstr>
      <vt:lpstr>2_Fermilab_PPT_090915</vt:lpstr>
      <vt:lpstr>PowerPoint Presentation</vt:lpstr>
      <vt:lpstr>The Mu2e Collaboration</vt:lpstr>
      <vt:lpstr>Mu2e Experiment Goal</vt:lpstr>
      <vt:lpstr>The Mu2e Experiment: 3 solenoids provide magnetic field</vt:lpstr>
      <vt:lpstr>Production Solenoid (PS)</vt:lpstr>
      <vt:lpstr>Unique PS feature: neutron radiation environment</vt:lpstr>
      <vt:lpstr>Transport Solenoid (TS)</vt:lpstr>
      <vt:lpstr>Detector Solenoid (DS)</vt:lpstr>
      <vt:lpstr>Magnet status at a glance</vt:lpstr>
      <vt:lpstr>PS cable</vt:lpstr>
      <vt:lpstr>TS cable</vt:lpstr>
      <vt:lpstr>DS cable</vt:lpstr>
      <vt:lpstr>PowerPoint Presentation</vt:lpstr>
      <vt:lpstr>DS fabrication: coil production</vt:lpstr>
      <vt:lpstr>TS cold mass fabrication successfully completed</vt:lpstr>
      <vt:lpstr>TS coil acceptance testing successfully completed</vt:lpstr>
      <vt:lpstr>TS cold mass and thermal shield assembly at Fermilab</vt:lpstr>
      <vt:lpstr>Current status of TS assembly at Fermilab</vt:lpstr>
      <vt:lpstr>Planning for the future: Mu2e-II</vt:lpstr>
      <vt:lpstr>Mu2e-II solution: internally-cooled aluminum stabilized cable</vt:lpstr>
      <vt:lpstr>Summary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Vito Lombardo x6319 14553N</dc:creator>
  <cp:lastModifiedBy>Michael J Lamm</cp:lastModifiedBy>
  <cp:revision>755</cp:revision>
  <cp:lastPrinted>2014-01-20T19:40:21Z</cp:lastPrinted>
  <dcterms:created xsi:type="dcterms:W3CDTF">2019-11-13T15:15:16Z</dcterms:created>
  <dcterms:modified xsi:type="dcterms:W3CDTF">2022-09-12T01:21:09Z</dcterms:modified>
</cp:coreProperties>
</file>