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75"/>
  </p:notesMasterIdLst>
  <p:handoutMasterIdLst>
    <p:handoutMasterId r:id="rId76"/>
  </p:handoutMasterIdLst>
  <p:sldIdLst>
    <p:sldId id="261" r:id="rId2"/>
    <p:sldId id="818" r:id="rId3"/>
    <p:sldId id="824" r:id="rId4"/>
    <p:sldId id="819" r:id="rId5"/>
    <p:sldId id="820" r:id="rId6"/>
    <p:sldId id="821" r:id="rId7"/>
    <p:sldId id="822" r:id="rId8"/>
    <p:sldId id="823" r:id="rId9"/>
    <p:sldId id="803" r:id="rId10"/>
    <p:sldId id="826" r:id="rId11"/>
    <p:sldId id="831" r:id="rId12"/>
    <p:sldId id="847" r:id="rId13"/>
    <p:sldId id="849" r:id="rId14"/>
    <p:sldId id="850" r:id="rId15"/>
    <p:sldId id="830" r:id="rId16"/>
    <p:sldId id="873" r:id="rId17"/>
    <p:sldId id="836" r:id="rId18"/>
    <p:sldId id="924" r:id="rId19"/>
    <p:sldId id="838" r:id="rId20"/>
    <p:sldId id="840" r:id="rId21"/>
    <p:sldId id="842" r:id="rId22"/>
    <p:sldId id="852" r:id="rId23"/>
    <p:sldId id="829" r:id="rId24"/>
    <p:sldId id="925" r:id="rId25"/>
    <p:sldId id="827" r:id="rId26"/>
    <p:sldId id="804" r:id="rId27"/>
    <p:sldId id="805" r:id="rId28"/>
    <p:sldId id="857" r:id="rId29"/>
    <p:sldId id="858" r:id="rId30"/>
    <p:sldId id="861" r:id="rId31"/>
    <p:sldId id="923" r:id="rId32"/>
    <p:sldId id="913" r:id="rId33"/>
    <p:sldId id="928" r:id="rId34"/>
    <p:sldId id="912" r:id="rId35"/>
    <p:sldId id="864" r:id="rId36"/>
    <p:sldId id="808" r:id="rId37"/>
    <p:sldId id="866" r:id="rId38"/>
    <p:sldId id="878" r:id="rId39"/>
    <p:sldId id="879" r:id="rId40"/>
    <p:sldId id="817" r:id="rId41"/>
    <p:sldId id="890" r:id="rId42"/>
    <p:sldId id="887" r:id="rId43"/>
    <p:sldId id="885" r:id="rId44"/>
    <p:sldId id="891" r:id="rId45"/>
    <p:sldId id="744" r:id="rId46"/>
    <p:sldId id="745" r:id="rId47"/>
    <p:sldId id="746" r:id="rId48"/>
    <p:sldId id="747" r:id="rId49"/>
    <p:sldId id="751" r:id="rId50"/>
    <p:sldId id="752" r:id="rId51"/>
    <p:sldId id="926" r:id="rId52"/>
    <p:sldId id="892" r:id="rId53"/>
    <p:sldId id="919" r:id="rId54"/>
    <p:sldId id="792" r:id="rId55"/>
    <p:sldId id="897" r:id="rId56"/>
    <p:sldId id="899" r:id="rId57"/>
    <p:sldId id="900" r:id="rId58"/>
    <p:sldId id="920" r:id="rId59"/>
    <p:sldId id="902" r:id="rId60"/>
    <p:sldId id="903" r:id="rId61"/>
    <p:sldId id="904" r:id="rId62"/>
    <p:sldId id="905" r:id="rId63"/>
    <p:sldId id="906" r:id="rId64"/>
    <p:sldId id="907" r:id="rId65"/>
    <p:sldId id="908" r:id="rId66"/>
    <p:sldId id="802" r:id="rId67"/>
    <p:sldId id="796" r:id="rId68"/>
    <p:sldId id="893" r:id="rId69"/>
    <p:sldId id="911" r:id="rId70"/>
    <p:sldId id="918" r:id="rId71"/>
    <p:sldId id="914" r:id="rId72"/>
    <p:sldId id="916" r:id="rId73"/>
    <p:sldId id="794" r:id="rId74"/>
  </p:sldIdLst>
  <p:sldSz cx="9144000" cy="6858000" type="screen4x3"/>
  <p:notesSz cx="6775450" cy="9906000"/>
  <p:defaultTextStyle>
    <a:defPPr>
      <a:defRPr lang="en-GB"/>
    </a:defPPr>
    <a:lvl1pPr algn="l" rtl="0" eaLnBrk="0" fontAlgn="base" hangingPunct="0">
      <a:spcBef>
        <a:spcPct val="0"/>
      </a:spcBef>
      <a:spcAft>
        <a:spcPct val="0"/>
      </a:spcAft>
      <a:defRPr sz="2400" kern="1200">
        <a:solidFill>
          <a:schemeClr val="tx1"/>
        </a:solidFill>
        <a:latin typeface="Century Gothic" pitchFamily="34" charset="0"/>
        <a:ea typeface="+mn-ea"/>
        <a:cs typeface="+mn-cs"/>
      </a:defRPr>
    </a:lvl1pPr>
    <a:lvl2pPr marL="457200" algn="l" rtl="0" eaLnBrk="0" fontAlgn="base" hangingPunct="0">
      <a:spcBef>
        <a:spcPct val="0"/>
      </a:spcBef>
      <a:spcAft>
        <a:spcPct val="0"/>
      </a:spcAft>
      <a:defRPr sz="2400" kern="1200">
        <a:solidFill>
          <a:schemeClr val="tx1"/>
        </a:solidFill>
        <a:latin typeface="Century Gothic" pitchFamily="34" charset="0"/>
        <a:ea typeface="+mn-ea"/>
        <a:cs typeface="+mn-cs"/>
      </a:defRPr>
    </a:lvl2pPr>
    <a:lvl3pPr marL="914400" algn="l" rtl="0" eaLnBrk="0" fontAlgn="base" hangingPunct="0">
      <a:spcBef>
        <a:spcPct val="0"/>
      </a:spcBef>
      <a:spcAft>
        <a:spcPct val="0"/>
      </a:spcAft>
      <a:defRPr sz="2400" kern="1200">
        <a:solidFill>
          <a:schemeClr val="tx1"/>
        </a:solidFill>
        <a:latin typeface="Century Gothic"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Century Gothic"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Century Gothic" pitchFamily="34" charset="0"/>
        <a:ea typeface="+mn-ea"/>
        <a:cs typeface="+mn-cs"/>
      </a:defRPr>
    </a:lvl5pPr>
    <a:lvl6pPr marL="2286000" algn="l" defTabSz="914400" rtl="0" eaLnBrk="1" latinLnBrk="0" hangingPunct="1">
      <a:defRPr sz="2400" kern="1200">
        <a:solidFill>
          <a:schemeClr val="tx1"/>
        </a:solidFill>
        <a:latin typeface="Century Gothic" pitchFamily="34" charset="0"/>
        <a:ea typeface="+mn-ea"/>
        <a:cs typeface="+mn-cs"/>
      </a:defRPr>
    </a:lvl6pPr>
    <a:lvl7pPr marL="2743200" algn="l" defTabSz="914400" rtl="0" eaLnBrk="1" latinLnBrk="0" hangingPunct="1">
      <a:defRPr sz="2400" kern="1200">
        <a:solidFill>
          <a:schemeClr val="tx1"/>
        </a:solidFill>
        <a:latin typeface="Century Gothic" pitchFamily="34" charset="0"/>
        <a:ea typeface="+mn-ea"/>
        <a:cs typeface="+mn-cs"/>
      </a:defRPr>
    </a:lvl7pPr>
    <a:lvl8pPr marL="3200400" algn="l" defTabSz="914400" rtl="0" eaLnBrk="1" latinLnBrk="0" hangingPunct="1">
      <a:defRPr sz="2400" kern="1200">
        <a:solidFill>
          <a:schemeClr val="tx1"/>
        </a:solidFill>
        <a:latin typeface="Century Gothic" pitchFamily="34" charset="0"/>
        <a:ea typeface="+mn-ea"/>
        <a:cs typeface="+mn-cs"/>
      </a:defRPr>
    </a:lvl8pPr>
    <a:lvl9pPr marL="3657600" algn="l" defTabSz="914400" rtl="0" eaLnBrk="1" latinLnBrk="0" hangingPunct="1">
      <a:defRPr sz="2400" kern="1200">
        <a:solidFill>
          <a:schemeClr val="tx1"/>
        </a:solidFill>
        <a:latin typeface="Century Gothic"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00"/>
    <a:srgbClr val="FFFF66"/>
    <a:srgbClr val="000066"/>
    <a:srgbClr val="CC3300"/>
    <a:srgbClr val="FF3300"/>
    <a:srgbClr val="F6D650"/>
    <a:srgbClr val="F4E152"/>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222" autoAdjust="0"/>
    <p:restoredTop sz="94700" autoAdjust="0"/>
  </p:normalViewPr>
  <p:slideViewPr>
    <p:cSldViewPr>
      <p:cViewPr varScale="1">
        <p:scale>
          <a:sx n="66" d="100"/>
          <a:sy n="66" d="100"/>
        </p:scale>
        <p:origin x="-942"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128"/>
    </p:cViewPr>
  </p:sorterViewPr>
  <p:notesViewPr>
    <p:cSldViewPr>
      <p:cViewPr varScale="1">
        <p:scale>
          <a:sx n="79" d="100"/>
          <a:sy n="79" d="100"/>
        </p:scale>
        <p:origin x="-1524" y="-108"/>
      </p:cViewPr>
      <p:guideLst>
        <p:guide orient="horz" pos="3120"/>
        <p:guide pos="2133"/>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handoutMaster" Target="handoutMasters/handoutMaster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4FFC601-9E44-48FC-8FDE-AA277BDBD160}" type="doc">
      <dgm:prSet loTypeId="urn:microsoft.com/office/officeart/2005/8/layout/vList2" loCatId="list" qsTypeId="urn:microsoft.com/office/officeart/2005/8/quickstyle/simple3" qsCatId="simple" csTypeId="urn:microsoft.com/office/officeart/2005/8/colors/accent1_2" csCatId="accent1" phldr="1"/>
      <dgm:spPr/>
      <dgm:t>
        <a:bodyPr/>
        <a:lstStyle/>
        <a:p>
          <a:endParaRPr lang="de-DE"/>
        </a:p>
      </dgm:t>
    </dgm:pt>
    <dgm:pt modelId="{0288DC2B-4DAF-447A-A469-A75D8375C5C0}">
      <dgm:prSet custT="1"/>
      <dgm:spPr/>
      <dgm:t>
        <a:bodyPr/>
        <a:lstStyle/>
        <a:p>
          <a:pPr rtl="0"/>
          <a:r>
            <a:rPr lang="de-DE" sz="1800" b="1" kern="1200" dirty="0" smtClean="0">
              <a:solidFill>
                <a:schemeClr val="accent2"/>
              </a:solidFill>
              <a:latin typeface="Arial" charset="0"/>
              <a:ea typeface="+mn-ea"/>
              <a:cs typeface="+mn-cs"/>
            </a:rPr>
            <a:t>2010: </a:t>
          </a:r>
          <a:r>
            <a:rPr lang="de-DE" sz="1800" b="1" kern="1200" dirty="0" err="1" smtClean="0">
              <a:solidFill>
                <a:schemeClr val="accent2"/>
              </a:solidFill>
              <a:latin typeface="Arial" charset="0"/>
              <a:ea typeface="+mn-ea"/>
              <a:cs typeface="+mn-cs"/>
            </a:rPr>
            <a:t>Mockup</a:t>
          </a:r>
          <a:r>
            <a:rPr lang="de-DE" sz="1800" b="1" kern="1200" dirty="0" smtClean="0">
              <a:solidFill>
                <a:schemeClr val="accent2"/>
              </a:solidFill>
              <a:latin typeface="Arial" charset="0"/>
              <a:ea typeface="+mn-ea"/>
              <a:cs typeface="+mn-cs"/>
            </a:rPr>
            <a:t> </a:t>
          </a:r>
          <a:r>
            <a:rPr lang="de-DE" sz="1800" b="1" kern="1200" dirty="0" err="1" smtClean="0">
              <a:solidFill>
                <a:schemeClr val="accent2"/>
              </a:solidFill>
              <a:latin typeface="Arial" charset="0"/>
              <a:ea typeface="+mn-ea"/>
              <a:cs typeface="+mn-cs"/>
            </a:rPr>
            <a:t>survived</a:t>
          </a:r>
          <a:r>
            <a:rPr lang="de-DE" sz="1800" b="1" kern="1200" dirty="0" smtClean="0">
              <a:solidFill>
                <a:schemeClr val="accent2"/>
              </a:solidFill>
              <a:latin typeface="Arial" charset="0"/>
              <a:ea typeface="+mn-ea"/>
              <a:cs typeface="+mn-cs"/>
            </a:rPr>
            <a:t> &gt; 1000 </a:t>
          </a:r>
          <a:r>
            <a:rPr lang="de-DE" sz="1800" b="1" kern="1200" dirty="0" err="1" smtClean="0">
              <a:solidFill>
                <a:schemeClr val="accent2"/>
              </a:solidFill>
              <a:latin typeface="Arial" charset="0"/>
              <a:ea typeface="+mn-ea"/>
              <a:cs typeface="+mn-cs"/>
            </a:rPr>
            <a:t>cycles</a:t>
          </a:r>
          <a:r>
            <a:rPr lang="de-DE" sz="1800" b="1" kern="1200" dirty="0" smtClean="0">
              <a:solidFill>
                <a:schemeClr val="accent2"/>
              </a:solidFill>
              <a:latin typeface="Arial" charset="0"/>
              <a:ea typeface="+mn-ea"/>
              <a:cs typeface="+mn-cs"/>
            </a:rPr>
            <a:t> </a:t>
          </a:r>
          <a:r>
            <a:rPr lang="de-DE" sz="1800" b="1" kern="1200" dirty="0" err="1" smtClean="0">
              <a:solidFill>
                <a:schemeClr val="accent2"/>
              </a:solidFill>
              <a:latin typeface="Arial" charset="0"/>
              <a:ea typeface="+mn-ea"/>
              <a:cs typeface="+mn-cs"/>
            </a:rPr>
            <a:t>at</a:t>
          </a:r>
          <a:r>
            <a:rPr lang="de-DE" sz="1800" b="1" kern="1200" dirty="0" smtClean="0">
              <a:solidFill>
                <a:schemeClr val="accent2"/>
              </a:solidFill>
              <a:latin typeface="Arial" charset="0"/>
              <a:ea typeface="+mn-ea"/>
              <a:cs typeface="+mn-cs"/>
            </a:rPr>
            <a:t> 10 MW/m</a:t>
          </a:r>
          <a:r>
            <a:rPr lang="de-DE" sz="1800" b="1" kern="1200" baseline="30000" dirty="0" smtClean="0">
              <a:solidFill>
                <a:schemeClr val="accent2"/>
              </a:solidFill>
              <a:latin typeface="Arial" charset="0"/>
              <a:ea typeface="+mn-ea"/>
              <a:cs typeface="+mn-cs"/>
            </a:rPr>
            <a:t>2</a:t>
          </a:r>
          <a:endParaRPr lang="de-DE" sz="1800" b="1" kern="1200" dirty="0">
            <a:solidFill>
              <a:schemeClr val="accent2"/>
            </a:solidFill>
            <a:latin typeface="Arial" charset="0"/>
            <a:ea typeface="+mn-ea"/>
            <a:cs typeface="+mn-cs"/>
          </a:endParaRPr>
        </a:p>
      </dgm:t>
    </dgm:pt>
    <dgm:pt modelId="{1A5B7418-3BAE-414D-B2CB-A32BB9CEDE08}" type="parTrans" cxnId="{D63C8945-7A5F-4664-A875-8520248E0019}">
      <dgm:prSet/>
      <dgm:spPr/>
      <dgm:t>
        <a:bodyPr/>
        <a:lstStyle/>
        <a:p>
          <a:endParaRPr lang="de-DE"/>
        </a:p>
      </dgm:t>
    </dgm:pt>
    <dgm:pt modelId="{CE91BFC0-1DF7-4EA9-A29A-1A9939C55556}" type="sibTrans" cxnId="{D63C8945-7A5F-4664-A875-8520248E0019}">
      <dgm:prSet/>
      <dgm:spPr/>
      <dgm:t>
        <a:bodyPr/>
        <a:lstStyle/>
        <a:p>
          <a:endParaRPr lang="de-DE"/>
        </a:p>
      </dgm:t>
    </dgm:pt>
    <dgm:pt modelId="{BA582B13-267F-460F-AE1A-E9A40F51831F}" type="pres">
      <dgm:prSet presAssocID="{B4FFC601-9E44-48FC-8FDE-AA277BDBD160}" presName="linear" presStyleCnt="0">
        <dgm:presLayoutVars>
          <dgm:animLvl val="lvl"/>
          <dgm:resizeHandles val="exact"/>
        </dgm:presLayoutVars>
      </dgm:prSet>
      <dgm:spPr/>
      <dgm:t>
        <a:bodyPr/>
        <a:lstStyle/>
        <a:p>
          <a:endParaRPr lang="de-DE"/>
        </a:p>
      </dgm:t>
    </dgm:pt>
    <dgm:pt modelId="{E43BB4B8-0463-48B3-994A-83173759CA53}" type="pres">
      <dgm:prSet presAssocID="{0288DC2B-4DAF-447A-A469-A75D8375C5C0}" presName="parentText" presStyleLbl="node1" presStyleIdx="0" presStyleCnt="1" custLinFactNeighborX="-472">
        <dgm:presLayoutVars>
          <dgm:chMax val="0"/>
          <dgm:bulletEnabled val="1"/>
        </dgm:presLayoutVars>
      </dgm:prSet>
      <dgm:spPr/>
      <dgm:t>
        <a:bodyPr/>
        <a:lstStyle/>
        <a:p>
          <a:endParaRPr lang="de-DE"/>
        </a:p>
      </dgm:t>
    </dgm:pt>
  </dgm:ptLst>
  <dgm:cxnLst>
    <dgm:cxn modelId="{B2D34437-4503-444F-AB3E-D38A5DFAA4FB}" type="presOf" srcId="{B4FFC601-9E44-48FC-8FDE-AA277BDBD160}" destId="{BA582B13-267F-460F-AE1A-E9A40F51831F}" srcOrd="0" destOrd="0" presId="urn:microsoft.com/office/officeart/2005/8/layout/vList2"/>
    <dgm:cxn modelId="{D63C8945-7A5F-4664-A875-8520248E0019}" srcId="{B4FFC601-9E44-48FC-8FDE-AA277BDBD160}" destId="{0288DC2B-4DAF-447A-A469-A75D8375C5C0}" srcOrd="0" destOrd="0" parTransId="{1A5B7418-3BAE-414D-B2CB-A32BB9CEDE08}" sibTransId="{CE91BFC0-1DF7-4EA9-A29A-1A9939C55556}"/>
    <dgm:cxn modelId="{BE0BB51D-1557-4B58-BED3-8188F07DCEA1}" type="presOf" srcId="{0288DC2B-4DAF-447A-A469-A75D8375C5C0}" destId="{E43BB4B8-0463-48B3-994A-83173759CA53}" srcOrd="0" destOrd="0" presId="urn:microsoft.com/office/officeart/2005/8/layout/vList2"/>
    <dgm:cxn modelId="{CD8D70CF-94B9-44D2-9AC4-5B06B033D6FC}" type="presParOf" srcId="{BA582B13-267F-460F-AE1A-E9A40F51831F}" destId="{E43BB4B8-0463-48B3-994A-83173759CA53}" srcOrd="0" destOrd="0" presId="urn:microsoft.com/office/officeart/2005/8/layout/vList2"/>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3BB4B8-0463-48B3-994A-83173759CA53}">
      <dsp:nvSpPr>
        <dsp:cNvPr id="0" name=""/>
        <dsp:cNvSpPr/>
      </dsp:nvSpPr>
      <dsp:spPr>
        <a:xfrm>
          <a:off x="0" y="257"/>
          <a:ext cx="4661706" cy="500997"/>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de-DE" sz="1800" b="1" kern="1200" dirty="0" smtClean="0">
              <a:solidFill>
                <a:schemeClr val="accent2"/>
              </a:solidFill>
              <a:latin typeface="Arial" charset="0"/>
              <a:ea typeface="+mn-ea"/>
              <a:cs typeface="+mn-cs"/>
            </a:rPr>
            <a:t>2010: </a:t>
          </a:r>
          <a:r>
            <a:rPr lang="de-DE" sz="1800" b="1" kern="1200" dirty="0" err="1" smtClean="0">
              <a:solidFill>
                <a:schemeClr val="accent2"/>
              </a:solidFill>
              <a:latin typeface="Arial" charset="0"/>
              <a:ea typeface="+mn-ea"/>
              <a:cs typeface="+mn-cs"/>
            </a:rPr>
            <a:t>Mockup</a:t>
          </a:r>
          <a:r>
            <a:rPr lang="de-DE" sz="1800" b="1" kern="1200" dirty="0" smtClean="0">
              <a:solidFill>
                <a:schemeClr val="accent2"/>
              </a:solidFill>
              <a:latin typeface="Arial" charset="0"/>
              <a:ea typeface="+mn-ea"/>
              <a:cs typeface="+mn-cs"/>
            </a:rPr>
            <a:t> </a:t>
          </a:r>
          <a:r>
            <a:rPr lang="de-DE" sz="1800" b="1" kern="1200" dirty="0" err="1" smtClean="0">
              <a:solidFill>
                <a:schemeClr val="accent2"/>
              </a:solidFill>
              <a:latin typeface="Arial" charset="0"/>
              <a:ea typeface="+mn-ea"/>
              <a:cs typeface="+mn-cs"/>
            </a:rPr>
            <a:t>survived</a:t>
          </a:r>
          <a:r>
            <a:rPr lang="de-DE" sz="1800" b="1" kern="1200" dirty="0" smtClean="0">
              <a:solidFill>
                <a:schemeClr val="accent2"/>
              </a:solidFill>
              <a:latin typeface="Arial" charset="0"/>
              <a:ea typeface="+mn-ea"/>
              <a:cs typeface="+mn-cs"/>
            </a:rPr>
            <a:t> &gt; 1000 </a:t>
          </a:r>
          <a:r>
            <a:rPr lang="de-DE" sz="1800" b="1" kern="1200" dirty="0" err="1" smtClean="0">
              <a:solidFill>
                <a:schemeClr val="accent2"/>
              </a:solidFill>
              <a:latin typeface="Arial" charset="0"/>
              <a:ea typeface="+mn-ea"/>
              <a:cs typeface="+mn-cs"/>
            </a:rPr>
            <a:t>cycles</a:t>
          </a:r>
          <a:r>
            <a:rPr lang="de-DE" sz="1800" b="1" kern="1200" dirty="0" smtClean="0">
              <a:solidFill>
                <a:schemeClr val="accent2"/>
              </a:solidFill>
              <a:latin typeface="Arial" charset="0"/>
              <a:ea typeface="+mn-ea"/>
              <a:cs typeface="+mn-cs"/>
            </a:rPr>
            <a:t> </a:t>
          </a:r>
          <a:r>
            <a:rPr lang="de-DE" sz="1800" b="1" kern="1200" dirty="0" err="1" smtClean="0">
              <a:solidFill>
                <a:schemeClr val="accent2"/>
              </a:solidFill>
              <a:latin typeface="Arial" charset="0"/>
              <a:ea typeface="+mn-ea"/>
              <a:cs typeface="+mn-cs"/>
            </a:rPr>
            <a:t>at</a:t>
          </a:r>
          <a:r>
            <a:rPr lang="de-DE" sz="1800" b="1" kern="1200" dirty="0" smtClean="0">
              <a:solidFill>
                <a:schemeClr val="accent2"/>
              </a:solidFill>
              <a:latin typeface="Arial" charset="0"/>
              <a:ea typeface="+mn-ea"/>
              <a:cs typeface="+mn-cs"/>
            </a:rPr>
            <a:t> 10 MW/m</a:t>
          </a:r>
          <a:r>
            <a:rPr lang="de-DE" sz="1800" b="1" kern="1200" baseline="30000" dirty="0" smtClean="0">
              <a:solidFill>
                <a:schemeClr val="accent2"/>
              </a:solidFill>
              <a:latin typeface="Arial" charset="0"/>
              <a:ea typeface="+mn-ea"/>
              <a:cs typeface="+mn-cs"/>
            </a:rPr>
            <a:t>2</a:t>
          </a:r>
          <a:endParaRPr lang="de-DE" sz="1800" b="1" kern="1200" dirty="0">
            <a:solidFill>
              <a:schemeClr val="accent2"/>
            </a:solidFill>
            <a:latin typeface="Arial" charset="0"/>
            <a:ea typeface="+mn-ea"/>
            <a:cs typeface="+mn-cs"/>
          </a:endParaRPr>
        </a:p>
      </dsp:txBody>
      <dsp:txXfrm>
        <a:off x="24457" y="24714"/>
        <a:ext cx="4612792" cy="452083"/>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1.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4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6.e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45.emf"/><Relationship Id="rId2" Type="http://schemas.openxmlformats.org/officeDocument/2006/relationships/image" Target="../media/image44.emf"/><Relationship Id="rId1" Type="http://schemas.openxmlformats.org/officeDocument/2006/relationships/image" Target="../media/image43.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53.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70.png"/></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06.png"/></Relationships>
</file>

<file path=ppt/drawings/_rels/vmlDrawing7.vml.rels><?xml version="1.0" encoding="UTF-8" standalone="yes"?>
<Relationships xmlns="http://schemas.openxmlformats.org/package/2006/relationships"><Relationship Id="rId3" Type="http://schemas.openxmlformats.org/officeDocument/2006/relationships/image" Target="../media/image115.png"/><Relationship Id="rId2" Type="http://schemas.openxmlformats.org/officeDocument/2006/relationships/image" Target="../media/image114.png"/><Relationship Id="rId1" Type="http://schemas.openxmlformats.org/officeDocument/2006/relationships/image" Target="../media/image113.png"/><Relationship Id="rId4" Type="http://schemas.openxmlformats.org/officeDocument/2006/relationships/image" Target="../media/image116.png"/></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24.e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128.emf"/><Relationship Id="rId1" Type="http://schemas.openxmlformats.org/officeDocument/2006/relationships/image" Target="../media/image127.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2935288" cy="495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1200">
                <a:latin typeface="Arial" pitchFamily="34" charset="0"/>
              </a:defRPr>
            </a:lvl1pPr>
          </a:lstStyle>
          <a:p>
            <a:pPr>
              <a:defRPr/>
            </a:pPr>
            <a:endParaRPr lang="en-GB"/>
          </a:p>
        </p:txBody>
      </p:sp>
      <p:sp>
        <p:nvSpPr>
          <p:cNvPr id="9219" name="Rectangle 3"/>
          <p:cNvSpPr>
            <a:spLocks noGrp="1" noChangeArrowheads="1"/>
          </p:cNvSpPr>
          <p:nvPr>
            <p:ph type="dt" sz="quarter" idx="1"/>
          </p:nvPr>
        </p:nvSpPr>
        <p:spPr bwMode="auto">
          <a:xfrm>
            <a:off x="3840163" y="0"/>
            <a:ext cx="2935287" cy="495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sz="1200">
                <a:latin typeface="Arial" pitchFamily="34" charset="0"/>
              </a:defRPr>
            </a:lvl1pPr>
          </a:lstStyle>
          <a:p>
            <a:pPr>
              <a:defRPr/>
            </a:pPr>
            <a:endParaRPr lang="en-GB"/>
          </a:p>
        </p:txBody>
      </p:sp>
      <p:sp>
        <p:nvSpPr>
          <p:cNvPr id="9220" name="Rectangle 4"/>
          <p:cNvSpPr>
            <a:spLocks noGrp="1" noChangeArrowheads="1"/>
          </p:cNvSpPr>
          <p:nvPr>
            <p:ph type="ftr" sz="quarter" idx="2"/>
          </p:nvPr>
        </p:nvSpPr>
        <p:spPr bwMode="auto">
          <a:xfrm>
            <a:off x="0" y="9410700"/>
            <a:ext cx="2935288" cy="495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b" anchorCtr="0" compatLnSpc="1">
            <a:prstTxWarp prst="textNoShape">
              <a:avLst/>
            </a:prstTxWarp>
          </a:bodyPr>
          <a:lstStyle>
            <a:lvl1pPr>
              <a:defRPr sz="1200">
                <a:latin typeface="Arial" pitchFamily="34" charset="0"/>
              </a:defRPr>
            </a:lvl1pPr>
          </a:lstStyle>
          <a:p>
            <a:pPr>
              <a:defRPr/>
            </a:pPr>
            <a:endParaRPr lang="en-GB"/>
          </a:p>
        </p:txBody>
      </p:sp>
      <p:sp>
        <p:nvSpPr>
          <p:cNvPr id="9221" name="Rectangle 5"/>
          <p:cNvSpPr>
            <a:spLocks noGrp="1" noChangeArrowheads="1"/>
          </p:cNvSpPr>
          <p:nvPr>
            <p:ph type="sldNum" sz="quarter" idx="3"/>
          </p:nvPr>
        </p:nvSpPr>
        <p:spPr bwMode="auto">
          <a:xfrm>
            <a:off x="3840163" y="9410700"/>
            <a:ext cx="2935287" cy="495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b" anchorCtr="0" compatLnSpc="1">
            <a:prstTxWarp prst="textNoShape">
              <a:avLst/>
            </a:prstTxWarp>
          </a:bodyPr>
          <a:lstStyle>
            <a:lvl1pPr algn="r">
              <a:defRPr sz="1200">
                <a:latin typeface="Arial" pitchFamily="34" charset="0"/>
              </a:defRPr>
            </a:lvl1pPr>
          </a:lstStyle>
          <a:p>
            <a:pPr>
              <a:defRPr/>
            </a:pPr>
            <a:fld id="{66B45F4B-845F-48DC-8935-0AAD2A4199B4}" type="slidenum">
              <a:rPr lang="en-GB"/>
              <a:pPr>
                <a:defRPr/>
              </a:pPr>
              <a:t>‹#›</a:t>
            </a:fld>
            <a:endParaRPr lang="en-GB"/>
          </a:p>
        </p:txBody>
      </p:sp>
    </p:spTree>
    <p:extLst>
      <p:ext uri="{BB962C8B-B14F-4D97-AF65-F5344CB8AC3E}">
        <p14:creationId xmlns:p14="http://schemas.microsoft.com/office/powerpoint/2010/main" val="5339745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35288" cy="495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1200">
                <a:latin typeface="Arial" pitchFamily="34" charset="0"/>
              </a:defRPr>
            </a:lvl1pPr>
          </a:lstStyle>
          <a:p>
            <a:pPr>
              <a:defRPr/>
            </a:pPr>
            <a:endParaRPr lang="en-GB"/>
          </a:p>
        </p:txBody>
      </p:sp>
      <p:sp>
        <p:nvSpPr>
          <p:cNvPr id="4099" name="Rectangle 3"/>
          <p:cNvSpPr>
            <a:spLocks noGrp="1" noChangeArrowheads="1"/>
          </p:cNvSpPr>
          <p:nvPr>
            <p:ph type="dt" idx="1"/>
          </p:nvPr>
        </p:nvSpPr>
        <p:spPr bwMode="auto">
          <a:xfrm>
            <a:off x="3840163" y="0"/>
            <a:ext cx="2935287" cy="495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sz="1200">
                <a:latin typeface="Arial" pitchFamily="34" charset="0"/>
              </a:defRPr>
            </a:lvl1pPr>
          </a:lstStyle>
          <a:p>
            <a:pPr>
              <a:defRPr/>
            </a:pPr>
            <a:endParaRPr lang="en-GB"/>
          </a:p>
        </p:txBody>
      </p:sp>
      <p:sp>
        <p:nvSpPr>
          <p:cNvPr id="21508" name="Rectangle 4"/>
          <p:cNvSpPr>
            <a:spLocks noGrp="1" noRot="1" noChangeAspect="1" noChangeArrowheads="1" noTextEdit="1"/>
          </p:cNvSpPr>
          <p:nvPr>
            <p:ph type="sldImg" idx="2"/>
          </p:nvPr>
        </p:nvSpPr>
        <p:spPr bwMode="auto">
          <a:xfrm>
            <a:off x="911225" y="742950"/>
            <a:ext cx="4953000" cy="371475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101" name="Rectangle 5"/>
          <p:cNvSpPr>
            <a:spLocks noGrp="1" noChangeArrowheads="1"/>
          </p:cNvSpPr>
          <p:nvPr>
            <p:ph type="body" sz="quarter" idx="3"/>
          </p:nvPr>
        </p:nvSpPr>
        <p:spPr bwMode="auto">
          <a:xfrm>
            <a:off x="903288" y="4705350"/>
            <a:ext cx="4968875" cy="4457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4102" name="Rectangle 6"/>
          <p:cNvSpPr>
            <a:spLocks noGrp="1" noChangeArrowheads="1"/>
          </p:cNvSpPr>
          <p:nvPr>
            <p:ph type="ftr" sz="quarter" idx="4"/>
          </p:nvPr>
        </p:nvSpPr>
        <p:spPr bwMode="auto">
          <a:xfrm>
            <a:off x="0" y="9410700"/>
            <a:ext cx="2935288" cy="495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b" anchorCtr="0" compatLnSpc="1">
            <a:prstTxWarp prst="textNoShape">
              <a:avLst/>
            </a:prstTxWarp>
          </a:bodyPr>
          <a:lstStyle>
            <a:lvl1pPr>
              <a:defRPr sz="1200">
                <a:latin typeface="Arial" pitchFamily="34" charset="0"/>
              </a:defRPr>
            </a:lvl1pPr>
          </a:lstStyle>
          <a:p>
            <a:pPr>
              <a:defRPr/>
            </a:pPr>
            <a:endParaRPr lang="en-GB"/>
          </a:p>
        </p:txBody>
      </p:sp>
      <p:sp>
        <p:nvSpPr>
          <p:cNvPr id="4103" name="Rectangle 7"/>
          <p:cNvSpPr>
            <a:spLocks noGrp="1" noChangeArrowheads="1"/>
          </p:cNvSpPr>
          <p:nvPr>
            <p:ph type="sldNum" sz="quarter" idx="5"/>
          </p:nvPr>
        </p:nvSpPr>
        <p:spPr bwMode="auto">
          <a:xfrm>
            <a:off x="3840163" y="9410700"/>
            <a:ext cx="2935287" cy="495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b" anchorCtr="0" compatLnSpc="1">
            <a:prstTxWarp prst="textNoShape">
              <a:avLst/>
            </a:prstTxWarp>
          </a:bodyPr>
          <a:lstStyle>
            <a:lvl1pPr algn="r">
              <a:defRPr sz="1200">
                <a:latin typeface="Arial" pitchFamily="34" charset="0"/>
              </a:defRPr>
            </a:lvl1pPr>
          </a:lstStyle>
          <a:p>
            <a:pPr>
              <a:defRPr/>
            </a:pPr>
            <a:fld id="{5EC0874D-1146-4562-A670-ACD5E85D5522}" type="slidenum">
              <a:rPr lang="en-GB"/>
              <a:pPr>
                <a:defRPr/>
              </a:pPr>
              <a:t>‹#›</a:t>
            </a:fld>
            <a:endParaRPr lang="en-GB"/>
          </a:p>
        </p:txBody>
      </p:sp>
    </p:spTree>
    <p:extLst>
      <p:ext uri="{BB962C8B-B14F-4D97-AF65-F5344CB8AC3E}">
        <p14:creationId xmlns:p14="http://schemas.microsoft.com/office/powerpoint/2010/main" val="427999936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fld id="{5ABD7E42-1D52-437A-8400-4ED2CC79C4D3}" type="slidenum">
              <a:rPr lang="en-GB" sz="1200" smtClean="0">
                <a:latin typeface="Arial" pitchFamily="34" charset="0"/>
              </a:rPr>
              <a:pPr/>
              <a:t>1</a:t>
            </a:fld>
            <a:endParaRPr lang="en-GB" sz="1200" smtClean="0">
              <a:latin typeface="Arial" pitchFamily="34" charset="0"/>
            </a:endParaRPr>
          </a:p>
        </p:txBody>
      </p:sp>
      <p:sp>
        <p:nvSpPr>
          <p:cNvPr id="22531" name="Rectangle 7"/>
          <p:cNvSpPr txBox="1">
            <a:spLocks noGrp="1" noChangeArrowheads="1"/>
          </p:cNvSpPr>
          <p:nvPr/>
        </p:nvSpPr>
        <p:spPr bwMode="auto">
          <a:xfrm>
            <a:off x="3840163" y="9410700"/>
            <a:ext cx="2935287"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lgn="r"/>
            <a:fld id="{62EF4C79-908A-495F-9D4E-2A47FF9296F7}" type="slidenum">
              <a:rPr lang="en-GB" sz="1200">
                <a:latin typeface="Arial" pitchFamily="34" charset="0"/>
              </a:rPr>
              <a:pPr algn="r"/>
              <a:t>1</a:t>
            </a:fld>
            <a:endParaRPr lang="en-GB" sz="1200">
              <a:latin typeface="Arial" pitchFamily="34" charset="0"/>
            </a:endParaRPr>
          </a:p>
        </p:txBody>
      </p:sp>
      <p:sp>
        <p:nvSpPr>
          <p:cNvPr id="22532" name="Rectangle 2"/>
          <p:cNvSpPr>
            <a:spLocks noGrp="1" noRot="1" noChangeAspect="1" noChangeArrowheads="1" noTextEdit="1"/>
          </p:cNvSpPr>
          <p:nvPr>
            <p:ph type="sldImg"/>
          </p:nvPr>
        </p:nvSpPr>
        <p:spPr>
          <a:ln/>
        </p:spPr>
      </p:sp>
      <p:sp>
        <p:nvSpPr>
          <p:cNvPr id="22533"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Rot="1" noChangeAspect="1" noChangeArrowheads="1" noTextEdit="1"/>
          </p:cNvSpPr>
          <p:nvPr>
            <p:ph type="sldImg"/>
          </p:nvPr>
        </p:nvSpPr>
        <p:spPr>
          <a:ln/>
        </p:spPr>
      </p:sp>
      <p:sp>
        <p:nvSpPr>
          <p:cNvPr id="7987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A6A282A-9AC4-4587-828D-D4E4DB3C0ADE}" type="slidenum">
              <a:rPr lang="de-DE"/>
              <a:pPr/>
              <a:t>24</a:t>
            </a:fld>
            <a:endParaRPr lang="de-DE"/>
          </a:p>
        </p:txBody>
      </p:sp>
      <p:sp>
        <p:nvSpPr>
          <p:cNvPr id="2516994" name="Rectangle 2"/>
          <p:cNvSpPr>
            <a:spLocks noChangeArrowheads="1" noTextEdit="1"/>
          </p:cNvSpPr>
          <p:nvPr>
            <p:ph type="sldImg"/>
          </p:nvPr>
        </p:nvSpPr>
        <p:spPr>
          <a:xfrm>
            <a:off x="920750" y="749300"/>
            <a:ext cx="4937125" cy="3702050"/>
          </a:xfrm>
          <a:ln/>
        </p:spPr>
      </p:sp>
      <p:sp>
        <p:nvSpPr>
          <p:cNvPr id="2516995" name="Rectangle 3"/>
          <p:cNvSpPr>
            <a:spLocks noGrp="1" noChangeArrowheads="1"/>
          </p:cNvSpPr>
          <p:nvPr>
            <p:ph type="body" idx="1"/>
          </p:nvPr>
        </p:nvSpPr>
        <p:spPr>
          <a:xfrm>
            <a:off x="902546" y="4703764"/>
            <a:ext cx="4970358" cy="4459287"/>
          </a:xfrm>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Rot="1" noChangeAspect="1" noChangeArrowheads="1" noTextEdit="1"/>
          </p:cNvSpPr>
          <p:nvPr>
            <p:ph type="sldImg"/>
          </p:nvPr>
        </p:nvSpPr>
        <p:spPr>
          <a:ln/>
        </p:spPr>
      </p:sp>
      <p:sp>
        <p:nvSpPr>
          <p:cNvPr id="7885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7"/>
          <p:cNvSpPr>
            <a:spLocks noGrp="1" noChangeArrowheads="1"/>
          </p:cNvSpPr>
          <p:nvPr>
            <p:ph type="sldNum" sz="quarter" idx="5"/>
          </p:nvPr>
        </p:nvSpPr>
        <p:spPr>
          <a:noFill/>
        </p:spPr>
        <p:txBody>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fld id="{F56BD348-16B3-4D4D-991A-4E99924EE4B3}" type="slidenum">
              <a:rPr lang="en-GB" sz="1200" smtClean="0">
                <a:latin typeface="Arial" pitchFamily="34" charset="0"/>
              </a:rPr>
              <a:pPr/>
              <a:t>26</a:t>
            </a:fld>
            <a:endParaRPr lang="en-GB" sz="1200" smtClean="0">
              <a:latin typeface="Arial" pitchFamily="34" charset="0"/>
            </a:endParaRPr>
          </a:p>
        </p:txBody>
      </p:sp>
      <p:sp>
        <p:nvSpPr>
          <p:cNvPr id="157699" name="Rectangle 2"/>
          <p:cNvSpPr>
            <a:spLocks noGrp="1" noRot="1" noChangeAspect="1" noChangeArrowheads="1" noTextEdit="1"/>
          </p:cNvSpPr>
          <p:nvPr>
            <p:ph type="sldImg"/>
          </p:nvPr>
        </p:nvSpPr>
        <p:spPr>
          <a:xfrm>
            <a:off x="917575" y="746125"/>
            <a:ext cx="4954588" cy="3716338"/>
          </a:xfrm>
          <a:ln w="12700" cap="flat">
            <a:solidFill>
              <a:schemeClr val="tx1"/>
            </a:solidFill>
          </a:ln>
        </p:spPr>
      </p:sp>
      <p:sp>
        <p:nvSpPr>
          <p:cNvPr id="157700" name="Rectangle 3"/>
          <p:cNvSpPr>
            <a:spLocks noGrp="1" noChangeArrowheads="1"/>
          </p:cNvSpPr>
          <p:nvPr>
            <p:ph type="body" idx="1"/>
          </p:nvPr>
        </p:nvSpPr>
        <p:spPr>
          <a:xfrm>
            <a:off x="904875" y="4713288"/>
            <a:ext cx="4965700" cy="4460875"/>
          </a:xfr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40271" tIns="70137" rIns="140271" bIns="70137"/>
          <a:lstStyle/>
          <a:p>
            <a:pPr eaLnBrk="1" hangingPunct="1"/>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txBox="1">
            <a:spLocks noGrp="1" noChangeArrowheads="1"/>
          </p:cNvSpPr>
          <p:nvPr/>
        </p:nvSpPr>
        <p:spPr bwMode="auto">
          <a:xfrm>
            <a:off x="3837508" y="9411019"/>
            <a:ext cx="2937942" cy="4949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751" tIns="45875" rIns="91751" bIns="45875" anchor="b"/>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r"/>
            <a:fld id="{2085B308-EDEF-49BA-8155-A3214DF46EF2}" type="slidenum">
              <a:rPr lang="en-US" sz="1200"/>
              <a:pPr algn="r"/>
              <a:t>28</a:t>
            </a:fld>
            <a:endParaRPr lang="en-US" sz="120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itchFamily="34" charset="0"/>
              <a:ea typeface="ＭＳ Ｐゴシック" pitchFamily="34" charset="-128"/>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Rot="1" noChangeAspect="1" noChangeArrowheads="1" noTextEdit="1"/>
          </p:cNvSpPr>
          <p:nvPr>
            <p:ph type="sldImg"/>
          </p:nvPr>
        </p:nvSpPr>
        <p:spPr>
          <a:xfrm>
            <a:off x="912813" y="742950"/>
            <a:ext cx="4954587" cy="3716338"/>
          </a:xfrm>
          <a:ln/>
        </p:spPr>
      </p:sp>
      <p:sp>
        <p:nvSpPr>
          <p:cNvPr id="3277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ko-KR" altLang="en-US" smtClean="0">
              <a:latin typeface="Arial" pitchFamily="34" charset="0"/>
              <a:ea typeface="Gulim" pitchFamily="34" charset="-127"/>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BC20398-022E-48B8-9951-7F0CAE42227E}" type="slidenum">
              <a:rPr lang="de-DE"/>
              <a:pPr/>
              <a:t>31</a:t>
            </a:fld>
            <a:endParaRPr lang="de-DE"/>
          </a:p>
        </p:txBody>
      </p:sp>
      <p:sp>
        <p:nvSpPr>
          <p:cNvPr id="2506754" name="Rectangle 2"/>
          <p:cNvSpPr>
            <a:spLocks noChangeArrowheads="1" noTextEdit="1"/>
          </p:cNvSpPr>
          <p:nvPr>
            <p:ph type="sldImg"/>
          </p:nvPr>
        </p:nvSpPr>
        <p:spPr>
          <a:xfrm>
            <a:off x="909638" y="742950"/>
            <a:ext cx="4954587" cy="3714750"/>
          </a:xfrm>
          <a:ln/>
        </p:spPr>
      </p:sp>
      <p:sp>
        <p:nvSpPr>
          <p:cNvPr id="2506755" name="Rectangle 3"/>
          <p:cNvSpPr>
            <a:spLocks noGrp="1" noChangeArrowheads="1"/>
          </p:cNvSpPr>
          <p:nvPr>
            <p:ph type="body" idx="1"/>
          </p:nvPr>
        </p:nvSpPr>
        <p:spPr>
          <a:xfrm>
            <a:off x="676910" y="4705350"/>
            <a:ext cx="5421631" cy="4457700"/>
          </a:xfrm>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4B00F95-449A-4591-AB1B-E20107AD5355}" type="slidenum">
              <a:rPr lang="en-GB"/>
              <a:pPr/>
              <a:t>32</a:t>
            </a:fld>
            <a:endParaRPr lang="en-GB"/>
          </a:p>
        </p:txBody>
      </p:sp>
      <p:sp>
        <p:nvSpPr>
          <p:cNvPr id="432130" name="Rectangle 2"/>
          <p:cNvSpPr>
            <a:spLocks noGrp="1" noRot="1" noChangeAspect="1" noChangeArrowheads="1" noTextEdit="1"/>
          </p:cNvSpPr>
          <p:nvPr>
            <p:ph type="sldImg"/>
          </p:nvPr>
        </p:nvSpPr>
        <p:spPr>
          <a:ln/>
        </p:spPr>
      </p:sp>
      <p:sp>
        <p:nvSpPr>
          <p:cNvPr id="4321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Rot="1" noChangeAspect="1" noChangeArrowheads="1" noTextEdit="1"/>
          </p:cNvSpPr>
          <p:nvPr>
            <p:ph type="sldImg"/>
          </p:nvPr>
        </p:nvSpPr>
        <p:spPr>
          <a:xfrm>
            <a:off x="962025" y="765175"/>
            <a:ext cx="4903788" cy="3678238"/>
          </a:xfrm>
          <a:ln/>
        </p:spPr>
      </p:sp>
      <p:sp>
        <p:nvSpPr>
          <p:cNvPr id="34819" name="Rectangle 3"/>
          <p:cNvSpPr>
            <a:spLocks noGrp="1" noChangeArrowheads="1"/>
          </p:cNvSpPr>
          <p:nvPr>
            <p:ph type="body" idx="1"/>
          </p:nvPr>
        </p:nvSpPr>
        <p:spPr>
          <a:xfrm>
            <a:off x="918705" y="4672882"/>
            <a:ext cx="4989079" cy="451849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smtClean="0">
              <a:latin typeface="Arial" pitchFamily="34" charset="0"/>
              <a:ea typeface="ＭＳ Ｐゴシック" charset="-128"/>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7"/>
          <p:cNvSpPr>
            <a:spLocks noGrp="1" noChangeArrowheads="1"/>
          </p:cNvSpPr>
          <p:nvPr>
            <p:ph type="sldNum" sz="quarter" idx="5"/>
          </p:nvPr>
        </p:nvSpPr>
        <p:spPr>
          <a:noFill/>
        </p:spPr>
        <p:txBody>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fld id="{FD39CFBB-3229-408E-93DF-56159DAF4113}" type="slidenum">
              <a:rPr lang="en-GB" sz="1200" smtClean="0">
                <a:latin typeface="Arial" pitchFamily="34" charset="0"/>
              </a:rPr>
              <a:pPr/>
              <a:t>38</a:t>
            </a:fld>
            <a:endParaRPr lang="en-GB" sz="1200" smtClean="0">
              <a:latin typeface="Arial" pitchFamily="34" charset="0"/>
            </a:endParaRPr>
          </a:p>
        </p:txBody>
      </p:sp>
      <p:sp>
        <p:nvSpPr>
          <p:cNvPr id="156675" name="Rectangle 2"/>
          <p:cNvSpPr>
            <a:spLocks noGrp="1" noRot="1" noChangeAspect="1" noChangeArrowheads="1" noTextEdit="1"/>
          </p:cNvSpPr>
          <p:nvPr>
            <p:ph type="sldImg"/>
          </p:nvPr>
        </p:nvSpPr>
        <p:spPr>
          <a:xfrm>
            <a:off x="917575" y="746125"/>
            <a:ext cx="4954588" cy="3716338"/>
          </a:xfrm>
          <a:ln w="12700" cap="flat">
            <a:solidFill>
              <a:schemeClr val="tx1"/>
            </a:solidFill>
          </a:ln>
        </p:spPr>
      </p:sp>
      <p:sp>
        <p:nvSpPr>
          <p:cNvPr id="156676" name="Rectangle 3"/>
          <p:cNvSpPr>
            <a:spLocks noGrp="1" noChangeArrowheads="1"/>
          </p:cNvSpPr>
          <p:nvPr>
            <p:ph type="body" idx="1"/>
          </p:nvPr>
        </p:nvSpPr>
        <p:spPr>
          <a:xfrm>
            <a:off x="904875" y="4713288"/>
            <a:ext cx="4965700" cy="4460875"/>
          </a:xfr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40271" tIns="70137" rIns="140271" bIns="70137"/>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7"/>
          <p:cNvSpPr>
            <a:spLocks noGrp="1" noChangeArrowheads="1"/>
          </p:cNvSpPr>
          <p:nvPr>
            <p:ph type="sldNum" sz="quarter" idx="5"/>
          </p:nvPr>
        </p:nvSpPr>
        <p:spPr>
          <a:noFill/>
        </p:spPr>
        <p:txBody>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fld id="{7C3AEE8A-3A97-4EFB-AF08-4637BD03E528}" type="slidenum">
              <a:rPr lang="en-GB" sz="1200" smtClean="0">
                <a:latin typeface="Arial" pitchFamily="34" charset="0"/>
              </a:rPr>
              <a:pPr/>
              <a:t>2</a:t>
            </a:fld>
            <a:endParaRPr lang="en-GB" sz="1200" smtClean="0">
              <a:latin typeface="Arial" pitchFamily="34" charset="0"/>
            </a:endParaRPr>
          </a:p>
        </p:txBody>
      </p:sp>
      <p:sp>
        <p:nvSpPr>
          <p:cNvPr id="117763" name="Rectangle 2"/>
          <p:cNvSpPr>
            <a:spLocks noGrp="1" noRot="1" noChangeAspect="1" noChangeArrowheads="1" noTextEdit="1"/>
          </p:cNvSpPr>
          <p:nvPr>
            <p:ph type="sldImg"/>
          </p:nvPr>
        </p:nvSpPr>
        <p:spPr>
          <a:xfrm>
            <a:off x="914400" y="742950"/>
            <a:ext cx="4948238" cy="3713163"/>
          </a:xfrm>
          <a:ln/>
        </p:spPr>
      </p:sp>
      <p:sp>
        <p:nvSpPr>
          <p:cNvPr id="117764" name="Rectangle 3"/>
          <p:cNvSpPr>
            <a:spLocks noGrp="1" noChangeArrowheads="1"/>
          </p:cNvSpPr>
          <p:nvPr>
            <p:ph type="body" idx="1"/>
          </p:nvPr>
        </p:nvSpPr>
        <p:spPr>
          <a:xfrm>
            <a:off x="677863" y="4705350"/>
            <a:ext cx="5419725" cy="4457700"/>
          </a:xfrm>
          <a:noFill/>
        </p:spPr>
        <p:txBody>
          <a:bodyPr/>
          <a:lstStyle/>
          <a:p>
            <a:pPr eaLnBrk="1" hangingPunct="1"/>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7"/>
          <p:cNvSpPr>
            <a:spLocks noGrp="1" noChangeArrowheads="1"/>
          </p:cNvSpPr>
          <p:nvPr>
            <p:ph type="sldNum" sz="quarter" idx="5"/>
          </p:nvPr>
        </p:nvSpPr>
        <p:spPr>
          <a:ln/>
        </p:spPr>
        <p:txBody>
          <a:bodyPr/>
          <a:lstStyle/>
          <a:p>
            <a:fld id="{956924E0-7941-462F-B4AC-DBDF75AA6FA5}" type="slidenum">
              <a:rPr lang="en-GB"/>
              <a:pPr/>
              <a:t>40</a:t>
            </a:fld>
            <a:endParaRPr lang="en-GB"/>
          </a:p>
        </p:txBody>
      </p:sp>
      <p:sp>
        <p:nvSpPr>
          <p:cNvPr id="806914" name="Rectangle 6"/>
          <p:cNvSpPr txBox="1">
            <a:spLocks noGrp="1" noChangeArrowheads="1"/>
          </p:cNvSpPr>
          <p:nvPr/>
        </p:nvSpPr>
        <p:spPr bwMode="auto">
          <a:xfrm>
            <a:off x="1" y="9411238"/>
            <a:ext cx="2936230" cy="494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314" tIns="47657" rIns="95314" bIns="47657" anchor="b"/>
          <a:lstStyle>
            <a:lvl1pPr defTabSz="990600">
              <a:defRPr>
                <a:solidFill>
                  <a:schemeClr val="tx1"/>
                </a:solidFill>
                <a:latin typeface="Arial" pitchFamily="34" charset="0"/>
              </a:defRPr>
            </a:lvl1pPr>
            <a:lvl2pPr marL="804863" indent="-309563" defTabSz="990600">
              <a:defRPr>
                <a:solidFill>
                  <a:schemeClr val="tx1"/>
                </a:solidFill>
                <a:latin typeface="Arial" pitchFamily="34" charset="0"/>
              </a:defRPr>
            </a:lvl2pPr>
            <a:lvl3pPr marL="1238250" indent="-247650" defTabSz="990600">
              <a:defRPr>
                <a:solidFill>
                  <a:schemeClr val="tx1"/>
                </a:solidFill>
                <a:latin typeface="Arial" pitchFamily="34" charset="0"/>
              </a:defRPr>
            </a:lvl3pPr>
            <a:lvl4pPr marL="1733550" indent="-247650" defTabSz="990600">
              <a:defRPr>
                <a:solidFill>
                  <a:schemeClr val="tx1"/>
                </a:solidFill>
                <a:latin typeface="Arial" pitchFamily="34" charset="0"/>
              </a:defRPr>
            </a:lvl4pPr>
            <a:lvl5pPr marL="2228850" indent="-247650" defTabSz="990600">
              <a:defRPr>
                <a:solidFill>
                  <a:schemeClr val="tx1"/>
                </a:solidFill>
                <a:latin typeface="Arial" pitchFamily="34" charset="0"/>
              </a:defRPr>
            </a:lvl5pPr>
            <a:lvl6pPr marL="2686050" indent="-247650" defTabSz="990600" fontAlgn="base">
              <a:spcBef>
                <a:spcPct val="0"/>
              </a:spcBef>
              <a:spcAft>
                <a:spcPct val="0"/>
              </a:spcAft>
              <a:defRPr>
                <a:solidFill>
                  <a:schemeClr val="tx1"/>
                </a:solidFill>
                <a:latin typeface="Arial" pitchFamily="34" charset="0"/>
              </a:defRPr>
            </a:lvl6pPr>
            <a:lvl7pPr marL="3143250" indent="-247650" defTabSz="990600" fontAlgn="base">
              <a:spcBef>
                <a:spcPct val="0"/>
              </a:spcBef>
              <a:spcAft>
                <a:spcPct val="0"/>
              </a:spcAft>
              <a:defRPr>
                <a:solidFill>
                  <a:schemeClr val="tx1"/>
                </a:solidFill>
                <a:latin typeface="Arial" pitchFamily="34" charset="0"/>
              </a:defRPr>
            </a:lvl7pPr>
            <a:lvl8pPr marL="3600450" indent="-247650" defTabSz="990600" fontAlgn="base">
              <a:spcBef>
                <a:spcPct val="0"/>
              </a:spcBef>
              <a:spcAft>
                <a:spcPct val="0"/>
              </a:spcAft>
              <a:defRPr>
                <a:solidFill>
                  <a:schemeClr val="tx1"/>
                </a:solidFill>
                <a:latin typeface="Arial" pitchFamily="34" charset="0"/>
              </a:defRPr>
            </a:lvl8pPr>
            <a:lvl9pPr marL="4057650" indent="-247650" defTabSz="990600" fontAlgn="base">
              <a:spcBef>
                <a:spcPct val="0"/>
              </a:spcBef>
              <a:spcAft>
                <a:spcPct val="0"/>
              </a:spcAft>
              <a:defRPr>
                <a:solidFill>
                  <a:schemeClr val="tx1"/>
                </a:solidFill>
                <a:latin typeface="Arial" pitchFamily="34" charset="0"/>
              </a:defRPr>
            </a:lvl9pPr>
          </a:lstStyle>
          <a:p>
            <a:pPr eaLnBrk="0" hangingPunct="0"/>
            <a:r>
              <a:rPr lang="en-GB" sz="1300"/>
              <a:t>Talk</a:t>
            </a:r>
          </a:p>
        </p:txBody>
      </p:sp>
      <p:sp>
        <p:nvSpPr>
          <p:cNvPr id="806915" name="Rectangle 7"/>
          <p:cNvSpPr txBox="1">
            <a:spLocks noGrp="1" noChangeArrowheads="1"/>
          </p:cNvSpPr>
          <p:nvPr/>
        </p:nvSpPr>
        <p:spPr bwMode="auto">
          <a:xfrm>
            <a:off x="3839220" y="9411238"/>
            <a:ext cx="2936230" cy="494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314" tIns="47657" rIns="95314" bIns="47657" anchor="b"/>
          <a:lstStyle>
            <a:lvl1pPr defTabSz="990600">
              <a:defRPr>
                <a:solidFill>
                  <a:schemeClr val="tx1"/>
                </a:solidFill>
                <a:latin typeface="Arial" pitchFamily="34" charset="0"/>
              </a:defRPr>
            </a:lvl1pPr>
            <a:lvl2pPr marL="804863" indent="-309563" defTabSz="990600">
              <a:defRPr>
                <a:solidFill>
                  <a:schemeClr val="tx1"/>
                </a:solidFill>
                <a:latin typeface="Arial" pitchFamily="34" charset="0"/>
              </a:defRPr>
            </a:lvl2pPr>
            <a:lvl3pPr marL="1238250" indent="-247650" defTabSz="990600">
              <a:defRPr>
                <a:solidFill>
                  <a:schemeClr val="tx1"/>
                </a:solidFill>
                <a:latin typeface="Arial" pitchFamily="34" charset="0"/>
              </a:defRPr>
            </a:lvl3pPr>
            <a:lvl4pPr marL="1733550" indent="-247650" defTabSz="990600">
              <a:defRPr>
                <a:solidFill>
                  <a:schemeClr val="tx1"/>
                </a:solidFill>
                <a:latin typeface="Arial" pitchFamily="34" charset="0"/>
              </a:defRPr>
            </a:lvl4pPr>
            <a:lvl5pPr marL="2228850" indent="-247650" defTabSz="990600">
              <a:defRPr>
                <a:solidFill>
                  <a:schemeClr val="tx1"/>
                </a:solidFill>
                <a:latin typeface="Arial" pitchFamily="34" charset="0"/>
              </a:defRPr>
            </a:lvl5pPr>
            <a:lvl6pPr marL="2686050" indent="-247650" defTabSz="990600" fontAlgn="base">
              <a:spcBef>
                <a:spcPct val="0"/>
              </a:spcBef>
              <a:spcAft>
                <a:spcPct val="0"/>
              </a:spcAft>
              <a:defRPr>
                <a:solidFill>
                  <a:schemeClr val="tx1"/>
                </a:solidFill>
                <a:latin typeface="Arial" pitchFamily="34" charset="0"/>
              </a:defRPr>
            </a:lvl6pPr>
            <a:lvl7pPr marL="3143250" indent="-247650" defTabSz="990600" fontAlgn="base">
              <a:spcBef>
                <a:spcPct val="0"/>
              </a:spcBef>
              <a:spcAft>
                <a:spcPct val="0"/>
              </a:spcAft>
              <a:defRPr>
                <a:solidFill>
                  <a:schemeClr val="tx1"/>
                </a:solidFill>
                <a:latin typeface="Arial" pitchFamily="34" charset="0"/>
              </a:defRPr>
            </a:lvl7pPr>
            <a:lvl8pPr marL="3600450" indent="-247650" defTabSz="990600" fontAlgn="base">
              <a:spcBef>
                <a:spcPct val="0"/>
              </a:spcBef>
              <a:spcAft>
                <a:spcPct val="0"/>
              </a:spcAft>
              <a:defRPr>
                <a:solidFill>
                  <a:schemeClr val="tx1"/>
                </a:solidFill>
                <a:latin typeface="Arial" pitchFamily="34" charset="0"/>
              </a:defRPr>
            </a:lvl8pPr>
            <a:lvl9pPr marL="4057650" indent="-247650" defTabSz="990600" fontAlgn="base">
              <a:spcBef>
                <a:spcPct val="0"/>
              </a:spcBef>
              <a:spcAft>
                <a:spcPct val="0"/>
              </a:spcAft>
              <a:defRPr>
                <a:solidFill>
                  <a:schemeClr val="tx1"/>
                </a:solidFill>
                <a:latin typeface="Arial" pitchFamily="34" charset="0"/>
              </a:defRPr>
            </a:lvl9pPr>
          </a:lstStyle>
          <a:p>
            <a:pPr algn="r" eaLnBrk="0" hangingPunct="0"/>
            <a:fld id="{D5146733-F8CF-4488-9E69-86D649EB8B46}" type="slidenum">
              <a:rPr lang="en-GB" sz="1300"/>
              <a:pPr algn="r" eaLnBrk="0" hangingPunct="0"/>
              <a:t>40</a:t>
            </a:fld>
            <a:endParaRPr lang="en-GB" sz="1300"/>
          </a:p>
        </p:txBody>
      </p:sp>
      <p:sp>
        <p:nvSpPr>
          <p:cNvPr id="806916" name="Rectangle 2"/>
          <p:cNvSpPr>
            <a:spLocks noGrp="1" noRot="1" noChangeAspect="1" noChangeArrowheads="1" noTextEdit="1"/>
          </p:cNvSpPr>
          <p:nvPr>
            <p:ph type="sldImg"/>
          </p:nvPr>
        </p:nvSpPr>
        <p:spPr>
          <a:xfrm>
            <a:off x="911225" y="742950"/>
            <a:ext cx="4954588" cy="3716338"/>
          </a:xfrm>
          <a:ln/>
        </p:spPr>
      </p:sp>
      <p:sp>
        <p:nvSpPr>
          <p:cNvPr id="806917" name="Rectangle 3"/>
          <p:cNvSpPr>
            <a:spLocks noGrp="1" noChangeArrowheads="1"/>
          </p:cNvSpPr>
          <p:nvPr>
            <p:ph type="body" idx="1"/>
          </p:nvPr>
        </p:nvSpPr>
        <p:spPr>
          <a:xfrm>
            <a:off x="677243" y="4706387"/>
            <a:ext cx="5420966" cy="4455933"/>
          </a:xfrm>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129A472-FB7F-45CF-A06A-799E830A4344}" type="slidenum">
              <a:rPr lang="en-GB"/>
              <a:pPr/>
              <a:t>41</a:t>
            </a:fld>
            <a:endParaRPr lang="en-GB"/>
          </a:p>
        </p:txBody>
      </p:sp>
      <p:sp>
        <p:nvSpPr>
          <p:cNvPr id="164866" name="Rectangle 2"/>
          <p:cNvSpPr>
            <a:spLocks noGrp="1" noRot="1" noChangeAspect="1" noChangeArrowheads="1" noTextEdit="1"/>
          </p:cNvSpPr>
          <p:nvPr>
            <p:ph type="sldImg"/>
          </p:nvPr>
        </p:nvSpPr>
        <p:spPr>
          <a:ln/>
        </p:spPr>
      </p:sp>
      <p:sp>
        <p:nvSpPr>
          <p:cNvPr id="1648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548DE8E-443E-4F29-B026-0B4A4BEF590D}" type="slidenum">
              <a:rPr lang="en-GB"/>
              <a:pPr/>
              <a:t>42</a:t>
            </a:fld>
            <a:endParaRPr lang="en-GB"/>
          </a:p>
        </p:txBody>
      </p:sp>
      <p:sp>
        <p:nvSpPr>
          <p:cNvPr id="189442" name="Rectangle 2"/>
          <p:cNvSpPr>
            <a:spLocks noGrp="1" noRot="1" noChangeAspect="1" noChangeArrowheads="1" noTextEdit="1"/>
          </p:cNvSpPr>
          <p:nvPr>
            <p:ph type="sldImg"/>
          </p:nvPr>
        </p:nvSpPr>
        <p:spPr>
          <a:ln/>
        </p:spPr>
      </p:sp>
      <p:sp>
        <p:nvSpPr>
          <p:cNvPr id="189443" name="Rectangle 3"/>
          <p:cNvSpPr>
            <a:spLocks noGrp="1" noChangeArrowheads="1"/>
          </p:cNvSpPr>
          <p:nvPr>
            <p:ph type="body" idx="1"/>
          </p:nvPr>
        </p:nvSpPr>
        <p:spPr>
          <a:xfrm>
            <a:off x="677388" y="4705469"/>
            <a:ext cx="5420675" cy="4457146"/>
          </a:xfrm>
        </p:spPr>
        <p:txBody>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7"/>
          <p:cNvSpPr>
            <a:spLocks noGrp="1" noChangeArrowheads="1"/>
          </p:cNvSpPr>
          <p:nvPr>
            <p:ph type="sldNum" sz="quarter" idx="5"/>
          </p:nvPr>
        </p:nvSpPr>
        <p:spPr>
          <a:noFill/>
        </p:spPr>
        <p:txBody>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fld id="{FD39CFBB-3229-408E-93DF-56159DAF4113}" type="slidenum">
              <a:rPr lang="en-GB" sz="1200" smtClean="0">
                <a:latin typeface="Arial" pitchFamily="34" charset="0"/>
              </a:rPr>
              <a:pPr/>
              <a:t>44</a:t>
            </a:fld>
            <a:endParaRPr lang="en-GB" sz="1200" smtClean="0">
              <a:latin typeface="Arial" pitchFamily="34" charset="0"/>
            </a:endParaRPr>
          </a:p>
        </p:txBody>
      </p:sp>
      <p:sp>
        <p:nvSpPr>
          <p:cNvPr id="156675" name="Rectangle 2"/>
          <p:cNvSpPr>
            <a:spLocks noGrp="1" noRot="1" noChangeAspect="1" noChangeArrowheads="1" noTextEdit="1"/>
          </p:cNvSpPr>
          <p:nvPr>
            <p:ph type="sldImg"/>
          </p:nvPr>
        </p:nvSpPr>
        <p:spPr>
          <a:xfrm>
            <a:off x="917575" y="746125"/>
            <a:ext cx="4954588" cy="3716338"/>
          </a:xfrm>
          <a:ln w="12700" cap="flat">
            <a:solidFill>
              <a:schemeClr val="tx1"/>
            </a:solidFill>
          </a:ln>
        </p:spPr>
      </p:sp>
      <p:sp>
        <p:nvSpPr>
          <p:cNvPr id="156676" name="Rectangle 3"/>
          <p:cNvSpPr>
            <a:spLocks noGrp="1" noChangeArrowheads="1"/>
          </p:cNvSpPr>
          <p:nvPr>
            <p:ph type="body" idx="1"/>
          </p:nvPr>
        </p:nvSpPr>
        <p:spPr>
          <a:xfrm>
            <a:off x="904875" y="4713288"/>
            <a:ext cx="4965700" cy="4460875"/>
          </a:xfr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40271" tIns="70137" rIns="140271" bIns="70137"/>
          <a:lstStyle/>
          <a:p>
            <a:pPr eaLnBrk="1" hangingPunct="1"/>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fld id="{BA785D27-A8D6-4C41-931A-DD88E913AC7A}" type="slidenum">
              <a:rPr lang="en-GB" sz="1200" smtClean="0">
                <a:latin typeface="Arial" pitchFamily="34" charset="0"/>
              </a:rPr>
              <a:pPr/>
              <a:t>45</a:t>
            </a:fld>
            <a:endParaRPr lang="en-GB" sz="1200" smtClean="0">
              <a:latin typeface="Arial" pitchFamily="34" charset="0"/>
            </a:endParaRPr>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fld id="{3F0ADA8C-ADFA-4AA0-840C-7C448F9E0E99}" type="slidenum">
              <a:rPr lang="en-GB" sz="1200" smtClean="0">
                <a:latin typeface="Arial" pitchFamily="34" charset="0"/>
              </a:rPr>
              <a:pPr/>
              <a:t>49</a:t>
            </a:fld>
            <a:endParaRPr lang="en-GB" sz="1200" smtClean="0">
              <a:latin typeface="Arial" pitchFamily="34" charset="0"/>
            </a:endParaRPr>
          </a:p>
        </p:txBody>
      </p:sp>
      <p:sp>
        <p:nvSpPr>
          <p:cNvPr id="26627" name="Rectangle 2"/>
          <p:cNvSpPr>
            <a:spLocks noGrp="1" noRot="1" noChangeAspect="1" noChangeArrowheads="1" noTextEdit="1"/>
          </p:cNvSpPr>
          <p:nvPr>
            <p:ph type="sldImg"/>
          </p:nvPr>
        </p:nvSpPr>
        <p:spPr>
          <a:xfrm>
            <a:off x="911225" y="744538"/>
            <a:ext cx="4953000" cy="3714750"/>
          </a:xfrm>
          <a:ln/>
        </p:spPr>
      </p:sp>
      <p:sp>
        <p:nvSpPr>
          <p:cNvPr id="26628" name="Rectangle 3"/>
          <p:cNvSpPr>
            <a:spLocks noGrp="1" noChangeArrowheads="1"/>
          </p:cNvSpPr>
          <p:nvPr>
            <p:ph type="body" idx="1"/>
          </p:nvPr>
        </p:nvSpPr>
        <p:spPr>
          <a:xfrm>
            <a:off x="676275" y="4705350"/>
            <a:ext cx="5422900" cy="4456113"/>
          </a:xfrm>
          <a:noFill/>
        </p:spPr>
        <p:txBody>
          <a:bodyPr/>
          <a:lstStyle/>
          <a:p>
            <a:pPr eaLnBrk="1" hangingPunct="1"/>
            <a:r>
              <a:rPr lang="en-US" b="1" smtClean="0"/>
              <a:t>The Major Technical Systems: </a:t>
            </a:r>
          </a:p>
          <a:p>
            <a:pPr eaLnBrk="1" hangingPunct="1"/>
            <a:endParaRPr lang="en-US" b="1" smtClean="0"/>
          </a:p>
          <a:p>
            <a:pPr eaLnBrk="1" hangingPunct="1"/>
            <a:r>
              <a:rPr lang="en-US" smtClean="0"/>
              <a:t>A ~50kW Cryogenics Plant.</a:t>
            </a:r>
          </a:p>
          <a:p>
            <a:pPr eaLnBrk="1" hangingPunct="1"/>
            <a:endParaRPr lang="en-US" smtClean="0"/>
          </a:p>
          <a:p>
            <a:pPr eaLnBrk="1" hangingPunct="1"/>
            <a:r>
              <a:rPr lang="en-US" smtClean="0"/>
              <a:t>~1 GVA electrical installation power in + out.</a:t>
            </a:r>
          </a:p>
          <a:p>
            <a:pPr eaLnBrk="1" hangingPunct="1"/>
            <a:endParaRPr lang="en-US" smtClean="0"/>
          </a:p>
          <a:p>
            <a:pPr eaLnBrk="1" hangingPunct="1"/>
            <a:r>
              <a:rPr lang="en-US" smtClean="0"/>
              <a:t>A tritium plant to fuel the plasma and recover the tritium. ~3kg.</a:t>
            </a:r>
          </a:p>
          <a:p>
            <a:pPr eaLnBrk="1" hangingPunct="1"/>
            <a:endParaRPr lang="en-US" smtClean="0"/>
          </a:p>
          <a:p>
            <a:pPr eaLnBrk="1" hangingPunct="1"/>
            <a:r>
              <a:rPr lang="en-US" smtClean="0"/>
              <a:t>A Neutral Beam (H</a:t>
            </a:r>
            <a:r>
              <a:rPr lang="en-US" baseline="30000" smtClean="0"/>
              <a:t>-</a:t>
            </a:r>
            <a:r>
              <a:rPr lang="en-US" smtClean="0"/>
              <a:t>) system for ~40 MW.</a:t>
            </a:r>
          </a:p>
          <a:p>
            <a:pPr eaLnBrk="1" hangingPunct="1"/>
            <a:endParaRPr lang="en-US" smtClean="0"/>
          </a:p>
          <a:p>
            <a:pPr eaLnBrk="1" hangingPunct="1"/>
            <a:r>
              <a:rPr lang="en-US" smtClean="0"/>
              <a:t>2-3 RF systems ~50MHz, 130-170 GHZ, and 3.5 GHz providing 20-40MW each.</a:t>
            </a:r>
          </a:p>
          <a:p>
            <a:pPr eaLnBrk="1" hangingPunct="1"/>
            <a:endParaRPr lang="en-US" smtClean="0"/>
          </a:p>
          <a:p>
            <a:pPr eaLnBrk="1" hangingPunct="1"/>
            <a:r>
              <a:rPr lang="en-US" smtClean="0"/>
              <a:t>Full remote handling capability for the Tokamak including the “hot cell”. </a:t>
            </a:r>
          </a:p>
          <a:p>
            <a:pPr eaLnBrk="1" hangingPunct="1"/>
            <a:r>
              <a:rPr lang="en-US" smtClean="0"/>
              <a:t>Waste stream management plan. </a:t>
            </a:r>
            <a:endParaRPr lang="en-GB" smtClean="0"/>
          </a:p>
          <a:p>
            <a:pPr eaLnBrk="1" hangingPunct="1"/>
            <a:endParaRPr lang="de-DE"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Ro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smtClean="0">
              <a:latin typeface="Arial"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7"/>
          <p:cNvSpPr>
            <a:spLocks noGrp="1" noChangeArrowheads="1"/>
          </p:cNvSpPr>
          <p:nvPr>
            <p:ph type="sldNum" sz="quarter" idx="5"/>
          </p:nvPr>
        </p:nvSpPr>
        <p:spPr>
          <a:noFill/>
        </p:spPr>
        <p:txBody>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fld id="{FD39CFBB-3229-408E-93DF-56159DAF4113}" type="slidenum">
              <a:rPr lang="en-GB" sz="1200" smtClean="0">
                <a:latin typeface="Arial" pitchFamily="34" charset="0"/>
              </a:rPr>
              <a:pPr/>
              <a:t>52</a:t>
            </a:fld>
            <a:endParaRPr lang="en-GB" sz="1200" smtClean="0">
              <a:latin typeface="Arial" pitchFamily="34" charset="0"/>
            </a:endParaRPr>
          </a:p>
        </p:txBody>
      </p:sp>
      <p:sp>
        <p:nvSpPr>
          <p:cNvPr id="156675" name="Rectangle 2"/>
          <p:cNvSpPr>
            <a:spLocks noGrp="1" noRot="1" noChangeAspect="1" noChangeArrowheads="1" noTextEdit="1"/>
          </p:cNvSpPr>
          <p:nvPr>
            <p:ph type="sldImg"/>
          </p:nvPr>
        </p:nvSpPr>
        <p:spPr>
          <a:xfrm>
            <a:off x="917575" y="746125"/>
            <a:ext cx="4954588" cy="3716338"/>
          </a:xfrm>
          <a:ln w="12700" cap="flat">
            <a:solidFill>
              <a:schemeClr val="tx1"/>
            </a:solidFill>
          </a:ln>
        </p:spPr>
      </p:sp>
      <p:sp>
        <p:nvSpPr>
          <p:cNvPr id="156676" name="Rectangle 3"/>
          <p:cNvSpPr>
            <a:spLocks noGrp="1" noChangeArrowheads="1"/>
          </p:cNvSpPr>
          <p:nvPr>
            <p:ph type="body" idx="1"/>
          </p:nvPr>
        </p:nvSpPr>
        <p:spPr>
          <a:xfrm>
            <a:off x="904875" y="4713288"/>
            <a:ext cx="4965700" cy="4460875"/>
          </a:xfr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40271" tIns="70137" rIns="140271" bIns="70137"/>
          <a:lstStyle/>
          <a:p>
            <a:pPr eaLnBrk="1" hangingPunct="1"/>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AD00315-E05A-484F-990E-1FDD49CB5288}" type="slidenum">
              <a:rPr lang="de-DE"/>
              <a:pPr/>
              <a:t>53</a:t>
            </a:fld>
            <a:endParaRPr lang="de-DE"/>
          </a:p>
        </p:txBody>
      </p:sp>
      <p:sp>
        <p:nvSpPr>
          <p:cNvPr id="2435074" name="Rectangle 2"/>
          <p:cNvSpPr>
            <a:spLocks noChangeArrowheads="1" noTextEdit="1"/>
          </p:cNvSpPr>
          <p:nvPr>
            <p:ph type="sldImg"/>
          </p:nvPr>
        </p:nvSpPr>
        <p:spPr>
          <a:xfrm>
            <a:off x="920750" y="749300"/>
            <a:ext cx="4937125" cy="3702050"/>
          </a:xfrm>
          <a:ln/>
        </p:spPr>
      </p:sp>
      <p:sp>
        <p:nvSpPr>
          <p:cNvPr id="2435075" name="Rectangle 3"/>
          <p:cNvSpPr>
            <a:spLocks noGrp="1" noChangeArrowheads="1"/>
          </p:cNvSpPr>
          <p:nvPr>
            <p:ph type="body" idx="1"/>
          </p:nvPr>
        </p:nvSpPr>
        <p:spPr>
          <a:xfrm>
            <a:off x="902546" y="4703764"/>
            <a:ext cx="4970358" cy="4459287"/>
          </a:xfrm>
        </p:spPr>
        <p:txBody>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fld id="{03358A8E-D4AA-412B-AAE5-DF787F8D3E8F}" type="slidenum">
              <a:rPr lang="en-GB" sz="1200" smtClean="0">
                <a:latin typeface="Arial" pitchFamily="34" charset="0"/>
              </a:rPr>
              <a:pPr/>
              <a:t>54</a:t>
            </a:fld>
            <a:endParaRPr lang="en-GB" sz="1200" smtClean="0">
              <a:latin typeface="Arial" pitchFamily="34" charset="0"/>
            </a:endParaRPr>
          </a:p>
        </p:txBody>
      </p:sp>
      <p:sp>
        <p:nvSpPr>
          <p:cNvPr id="27651" name="Rectangle 2"/>
          <p:cNvSpPr>
            <a:spLocks noGrp="1" noRot="1" noChangeAspect="1" noChangeArrowheads="1" noTextEdit="1"/>
          </p:cNvSpPr>
          <p:nvPr>
            <p:ph type="sldImg"/>
          </p:nvPr>
        </p:nvSpPr>
        <p:spPr>
          <a:xfrm>
            <a:off x="923925" y="749300"/>
            <a:ext cx="4935538" cy="3703638"/>
          </a:xfrm>
          <a:ln/>
        </p:spPr>
      </p:sp>
      <p:sp>
        <p:nvSpPr>
          <p:cNvPr id="27652" name="Rectangle 3"/>
          <p:cNvSpPr>
            <a:spLocks noGrp="1" noChangeArrowheads="1"/>
          </p:cNvSpPr>
          <p:nvPr>
            <p:ph type="body" idx="1"/>
          </p:nvPr>
        </p:nvSpPr>
        <p:spPr>
          <a:xfrm>
            <a:off x="904875" y="4705350"/>
            <a:ext cx="4965700" cy="4459288"/>
          </a:xfrm>
          <a:noFill/>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7"/>
          <p:cNvSpPr>
            <a:spLocks noGrp="1" noChangeArrowheads="1"/>
          </p:cNvSpPr>
          <p:nvPr>
            <p:ph type="sldNum" sz="quarter" idx="5"/>
          </p:nvPr>
        </p:nvSpPr>
        <p:spPr>
          <a:noFill/>
        </p:spPr>
        <p:txBody>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fld id="{FD39CFBB-3229-408E-93DF-56159DAF4113}" type="slidenum">
              <a:rPr lang="en-GB" sz="1200" smtClean="0">
                <a:latin typeface="Arial" pitchFamily="34" charset="0"/>
              </a:rPr>
              <a:pPr/>
              <a:t>3</a:t>
            </a:fld>
            <a:endParaRPr lang="en-GB" sz="1200" smtClean="0">
              <a:latin typeface="Arial" pitchFamily="34" charset="0"/>
            </a:endParaRPr>
          </a:p>
        </p:txBody>
      </p:sp>
      <p:sp>
        <p:nvSpPr>
          <p:cNvPr id="156675" name="Rectangle 2"/>
          <p:cNvSpPr>
            <a:spLocks noGrp="1" noRot="1" noChangeAspect="1" noChangeArrowheads="1" noTextEdit="1"/>
          </p:cNvSpPr>
          <p:nvPr>
            <p:ph type="sldImg"/>
          </p:nvPr>
        </p:nvSpPr>
        <p:spPr>
          <a:xfrm>
            <a:off x="917575" y="746125"/>
            <a:ext cx="4954588" cy="3716338"/>
          </a:xfrm>
          <a:ln w="12700" cap="flat">
            <a:solidFill>
              <a:schemeClr val="tx1"/>
            </a:solidFill>
          </a:ln>
        </p:spPr>
      </p:sp>
      <p:sp>
        <p:nvSpPr>
          <p:cNvPr id="156676" name="Rectangle 3"/>
          <p:cNvSpPr>
            <a:spLocks noGrp="1" noChangeArrowheads="1"/>
          </p:cNvSpPr>
          <p:nvPr>
            <p:ph type="body" idx="1"/>
          </p:nvPr>
        </p:nvSpPr>
        <p:spPr>
          <a:xfrm>
            <a:off x="904875" y="4713288"/>
            <a:ext cx="4965700" cy="4460875"/>
          </a:xfr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40271" tIns="70137" rIns="140271" bIns="70137"/>
          <a:lstStyle/>
          <a:p>
            <a:pPr eaLnBrk="1" hangingPunct="1"/>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7"/>
          <p:cNvSpPr>
            <a:spLocks noGrp="1" noChangeArrowheads="1"/>
          </p:cNvSpPr>
          <p:nvPr>
            <p:ph type="sldNum" sz="quarter" idx="5"/>
          </p:nvPr>
        </p:nvSpPr>
        <p:spPr>
          <a:ln/>
        </p:spPr>
        <p:txBody>
          <a:bodyPr/>
          <a:lstStyle/>
          <a:p>
            <a:fld id="{964EE32E-8D91-46CF-BCAB-08EA882C7335}" type="slidenum">
              <a:rPr lang="en-GB"/>
              <a:pPr/>
              <a:t>55</a:t>
            </a:fld>
            <a:endParaRPr lang="en-GB"/>
          </a:p>
        </p:txBody>
      </p:sp>
      <p:sp>
        <p:nvSpPr>
          <p:cNvPr id="646146" name="Folienbildplatzhalter 1"/>
          <p:cNvSpPr>
            <a:spLocks noGrp="1" noRot="1" noChangeAspect="1" noTextEdit="1"/>
          </p:cNvSpPr>
          <p:nvPr>
            <p:ph type="sldImg"/>
          </p:nvPr>
        </p:nvSpPr>
        <p:spPr>
          <a:xfrm>
            <a:off x="911225" y="742950"/>
            <a:ext cx="4953000" cy="3714750"/>
          </a:xfrm>
          <a:ln/>
        </p:spPr>
      </p:sp>
      <p:sp>
        <p:nvSpPr>
          <p:cNvPr id="3" name="Notizenplatzhalter 2"/>
          <p:cNvSpPr>
            <a:spLocks noGrp="1"/>
          </p:cNvSpPr>
          <p:nvPr>
            <p:ph type="body" idx="1"/>
          </p:nvPr>
        </p:nvSpPr>
        <p:spPr/>
        <p:txBody>
          <a:bodyPr>
            <a:normAutofit/>
          </a:bodyPr>
          <a:lstStyle/>
          <a:p>
            <a:pPr>
              <a:lnSpc>
                <a:spcPct val="90000"/>
              </a:lnSpc>
            </a:pPr>
            <a:r>
              <a:rPr lang="en-US"/>
              <a:t>In Roebel strands, the twist length limits the number of single tapes that can be assembled. By using stacks of tapes for assembling, the current carrying capability of a Roebel strand can be enhanced without changing the twist length or width of the Roebel strand.</a:t>
            </a:r>
          </a:p>
          <a:p>
            <a:pPr>
              <a:lnSpc>
                <a:spcPct val="90000"/>
              </a:lnSpc>
            </a:pPr>
            <a:endParaRPr lang="en-US"/>
          </a:p>
          <a:p>
            <a:pPr>
              <a:lnSpc>
                <a:spcPct val="90000"/>
              </a:lnSpc>
            </a:pPr>
            <a:r>
              <a:rPr lang="en-US"/>
              <a:t>The enhancement of Ic is demonstrated by three different Roebel strands that have been assembled.</a:t>
            </a:r>
          </a:p>
          <a:p>
            <a:pPr>
              <a:lnSpc>
                <a:spcPct val="90000"/>
              </a:lnSpc>
            </a:pPr>
            <a:endParaRPr lang="en-US"/>
          </a:p>
          <a:p>
            <a:pPr>
              <a:lnSpc>
                <a:spcPct val="90000"/>
              </a:lnSpc>
            </a:pPr>
            <a:r>
              <a:rPr lang="en-US"/>
              <a:t>The first was assembled with 14 single tapes. Ic= 465 A</a:t>
            </a:r>
          </a:p>
          <a:p>
            <a:pPr>
              <a:lnSpc>
                <a:spcPct val="90000"/>
              </a:lnSpc>
            </a:pPr>
            <a:r>
              <a:rPr lang="en-US"/>
              <a:t>The second was assembled with 13 stacks of 3 tapes each. Ic=1120 A</a:t>
            </a:r>
          </a:p>
          <a:p>
            <a:pPr>
              <a:lnSpc>
                <a:spcPct val="90000"/>
              </a:lnSpc>
            </a:pPr>
            <a:r>
              <a:rPr lang="en-US"/>
              <a:t>The third cable was assembled with 10 stacks of 5 tapes each. Ic=1320 A</a:t>
            </a:r>
          </a:p>
          <a:p>
            <a:pPr>
              <a:lnSpc>
                <a:spcPct val="90000"/>
              </a:lnSpc>
            </a:pPr>
            <a:endParaRPr lang="en-US"/>
          </a:p>
          <a:p>
            <a:pPr>
              <a:lnSpc>
                <a:spcPct val="90000"/>
              </a:lnSpc>
            </a:pPr>
            <a:r>
              <a:rPr lang="en-US"/>
              <a:t>The estimation for the current carrying capability of a Rutherford cable was made on the assumption that 20 strands with 50 tapes each (=1000 tapes)) can be assembled, each with the highest of the above mentioned current carrying capability of 1320 A (77K, self field). </a:t>
            </a:r>
          </a:p>
          <a:p>
            <a:pPr>
              <a:lnSpc>
                <a:spcPct val="90000"/>
              </a:lnSpc>
            </a:pPr>
            <a:endParaRPr lang="en-US"/>
          </a:p>
          <a:p>
            <a:pPr>
              <a:lnSpc>
                <a:spcPct val="90000"/>
              </a:lnSpc>
            </a:pPr>
            <a:r>
              <a:rPr lang="en-US"/>
              <a:t>The critical current of each tape is 55 A at 77K, self field.</a:t>
            </a:r>
          </a:p>
          <a:p>
            <a:pPr>
              <a:lnSpc>
                <a:spcPct val="90000"/>
              </a:lnSpc>
            </a:pPr>
            <a:r>
              <a:rPr lang="en-US"/>
              <a:t>At 50 K, 10 T the current carrying capability is approximately 30% of Ic(77K, s.f.). </a:t>
            </a:r>
            <a:r>
              <a:rPr lang="en-US">
                <a:sym typeface="Wingdings" pitchFamily="2" charset="2"/>
              </a:rPr>
              <a:t> 1000 x 0.3x 55 A = 16.5 kA</a:t>
            </a:r>
            <a:endParaRPr lang="en-US"/>
          </a:p>
          <a:p>
            <a:pPr>
              <a:lnSpc>
                <a:spcPct val="90000"/>
              </a:lnSpc>
            </a:pPr>
            <a:endParaRPr lang="en-US"/>
          </a:p>
          <a:p>
            <a:pPr>
              <a:lnSpc>
                <a:spcPct val="90000"/>
              </a:lnSpc>
            </a:pPr>
            <a:r>
              <a:rPr lang="en-US"/>
              <a:t> </a:t>
            </a:r>
          </a:p>
        </p:txBody>
      </p:sp>
      <p:sp>
        <p:nvSpPr>
          <p:cNvPr id="646148" name="Fußzeilenplatzhalter 3"/>
          <p:cNvSpPr txBox="1">
            <a:spLocks noGrp="1"/>
          </p:cNvSpPr>
          <p:nvPr/>
        </p:nvSpPr>
        <p:spPr bwMode="auto">
          <a:xfrm>
            <a:off x="1" y="9409701"/>
            <a:ext cx="2936230" cy="494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314" tIns="47657" rIns="95314" bIns="47657" anchor="b"/>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r>
              <a:rPr lang="de-DE" sz="1300"/>
              <a:t>Prof. Dr. Max Mustermann | </a:t>
            </a:r>
            <a:br>
              <a:rPr lang="de-DE" sz="1300"/>
            </a:br>
            <a:r>
              <a:rPr lang="de-DE" sz="1300"/>
              <a:t>Name of Faculty</a:t>
            </a:r>
          </a:p>
        </p:txBody>
      </p:sp>
      <p:sp>
        <p:nvSpPr>
          <p:cNvPr id="646149" name="Foliennummernplatzhalter 4"/>
          <p:cNvSpPr txBox="1">
            <a:spLocks noGrp="1"/>
          </p:cNvSpPr>
          <p:nvPr/>
        </p:nvSpPr>
        <p:spPr bwMode="auto">
          <a:xfrm>
            <a:off x="3837706" y="9409701"/>
            <a:ext cx="2936230" cy="494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314" tIns="47657" rIns="95314" bIns="47657" anchor="b"/>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r" eaLnBrk="1" hangingPunct="1"/>
            <a:fld id="{D74A4106-F472-419F-AC59-B8A7ADDA8D15}" type="slidenum">
              <a:rPr lang="de-DE" sz="1300"/>
              <a:pPr algn="r" eaLnBrk="1" hangingPunct="1"/>
              <a:t>55</a:t>
            </a:fld>
            <a:endParaRPr lang="de-DE" sz="130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7"/>
          <p:cNvSpPr>
            <a:spLocks noGrp="1" noChangeArrowheads="1"/>
          </p:cNvSpPr>
          <p:nvPr>
            <p:ph type="sldNum" sz="quarter" idx="5"/>
          </p:nvPr>
        </p:nvSpPr>
        <p:spPr>
          <a:ln/>
        </p:spPr>
        <p:txBody>
          <a:bodyPr/>
          <a:lstStyle/>
          <a:p>
            <a:fld id="{20A4C119-F9E5-4994-8EA3-C96E78F96D42}" type="slidenum">
              <a:rPr lang="en-GB"/>
              <a:pPr/>
              <a:t>56</a:t>
            </a:fld>
            <a:endParaRPr lang="en-GB"/>
          </a:p>
        </p:txBody>
      </p:sp>
      <p:sp>
        <p:nvSpPr>
          <p:cNvPr id="633858" name="Folienbildplatzhalter 1"/>
          <p:cNvSpPr>
            <a:spLocks noGrp="1" noRot="1" noChangeAspect="1" noTextEdit="1"/>
          </p:cNvSpPr>
          <p:nvPr>
            <p:ph type="sldImg"/>
          </p:nvPr>
        </p:nvSpPr>
        <p:spPr>
          <a:xfrm>
            <a:off x="911225" y="742950"/>
            <a:ext cx="4953000" cy="3714750"/>
          </a:xfrm>
          <a:ln/>
        </p:spPr>
      </p:sp>
      <p:sp>
        <p:nvSpPr>
          <p:cNvPr id="633859" name="Notizenplatzhalter 2"/>
          <p:cNvSpPr>
            <a:spLocks noGrp="1"/>
          </p:cNvSpPr>
          <p:nvPr>
            <p:ph type="body" idx="1"/>
          </p:nvPr>
        </p:nvSpPr>
        <p:spPr>
          <a:xfrm>
            <a:off x="677243" y="4704850"/>
            <a:ext cx="5420966" cy="4457470"/>
          </a:xfrm>
        </p:spPr>
        <p:txBody>
          <a:bodyPr/>
          <a:lstStyle/>
          <a:p>
            <a:pPr marL="329973" lvl="1" indent="-329973">
              <a:buSzPct val="70000"/>
              <a:buFontTx/>
              <a:buChar char="•"/>
            </a:pPr>
            <a:r>
              <a:rPr lang="en-GB"/>
              <a:t>The inner-fuel cycle of DEMO should be very close to the ITER’s one </a:t>
            </a:r>
          </a:p>
          <a:p>
            <a:pPr marL="329973" lvl="1" indent="-329973">
              <a:buSzPct val="70000"/>
            </a:pPr>
            <a:r>
              <a:rPr lang="en-GB"/>
              <a:t>	(higher burn-up will more or less compensate higher fuelling rate)</a:t>
            </a:r>
          </a:p>
          <a:p>
            <a:pPr marL="329973" lvl="1" indent="-329973">
              <a:buSzPct val="70000"/>
              <a:buFontTx/>
              <a:buChar char="•"/>
            </a:pPr>
            <a:r>
              <a:rPr lang="en-GB"/>
              <a:t>But challenging is the tritium processes in the outer-fuel cycle (breeder blanket): </a:t>
            </a:r>
          </a:p>
          <a:p>
            <a:pPr marL="329973" lvl="1" indent="-329973">
              <a:buSzPct val="70000"/>
            </a:pPr>
            <a:r>
              <a:rPr lang="en-GB"/>
              <a:t>	huge He throughputs containing tritium as traces in different chemical forms (molecular Q</a:t>
            </a:r>
            <a:r>
              <a:rPr lang="en-GB" baseline="-25000"/>
              <a:t>2</a:t>
            </a:r>
            <a:r>
              <a:rPr lang="en-GB"/>
              <a:t> and oxidised Q</a:t>
            </a:r>
            <a:r>
              <a:rPr lang="en-GB" baseline="-25000"/>
              <a:t>2</a:t>
            </a:r>
            <a:r>
              <a:rPr lang="en-GB"/>
              <a:t>O)</a:t>
            </a:r>
          </a:p>
          <a:p>
            <a:pPr marL="329973" lvl="1" indent="-329973">
              <a:buSzPct val="70000"/>
            </a:pPr>
            <a:endParaRPr lang="en-GB"/>
          </a:p>
          <a:p>
            <a:endParaRPr lang="en-GB"/>
          </a:p>
        </p:txBody>
      </p:sp>
      <p:sp>
        <p:nvSpPr>
          <p:cNvPr id="633860" name="Fußzeilenplatzhalter 3"/>
          <p:cNvSpPr txBox="1">
            <a:spLocks noGrp="1"/>
          </p:cNvSpPr>
          <p:nvPr/>
        </p:nvSpPr>
        <p:spPr bwMode="auto">
          <a:xfrm>
            <a:off x="1" y="9409701"/>
            <a:ext cx="2936230" cy="494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314" tIns="47657" rIns="95314" bIns="47657" anchor="b"/>
          <a:lstStyle>
            <a:lvl1pPr defTabSz="990600">
              <a:defRPr sz="2400">
                <a:solidFill>
                  <a:schemeClr val="tx1"/>
                </a:solidFill>
                <a:latin typeface="Arial" charset="0"/>
              </a:defRPr>
            </a:lvl1pPr>
            <a:lvl2pPr marL="804863" indent="-309563" defTabSz="990600">
              <a:defRPr sz="2400">
                <a:solidFill>
                  <a:schemeClr val="tx1"/>
                </a:solidFill>
                <a:latin typeface="Arial" charset="0"/>
              </a:defRPr>
            </a:lvl2pPr>
            <a:lvl3pPr marL="1238250" indent="-247650" defTabSz="990600">
              <a:defRPr sz="2400">
                <a:solidFill>
                  <a:schemeClr val="tx1"/>
                </a:solidFill>
                <a:latin typeface="Arial" charset="0"/>
              </a:defRPr>
            </a:lvl3pPr>
            <a:lvl4pPr marL="1733550" indent="-247650" defTabSz="990600">
              <a:defRPr sz="2400">
                <a:solidFill>
                  <a:schemeClr val="tx1"/>
                </a:solidFill>
                <a:latin typeface="Arial" charset="0"/>
              </a:defRPr>
            </a:lvl4pPr>
            <a:lvl5pPr marL="2228850" indent="-247650" defTabSz="990600">
              <a:defRPr sz="2400">
                <a:solidFill>
                  <a:schemeClr val="tx1"/>
                </a:solidFill>
                <a:latin typeface="Arial" charset="0"/>
              </a:defRPr>
            </a:lvl5pPr>
            <a:lvl6pPr marL="2686050" indent="-247650" defTabSz="990600" eaLnBrk="0" fontAlgn="base" hangingPunct="0">
              <a:spcBef>
                <a:spcPct val="0"/>
              </a:spcBef>
              <a:spcAft>
                <a:spcPct val="0"/>
              </a:spcAft>
              <a:defRPr sz="2400">
                <a:solidFill>
                  <a:schemeClr val="tx1"/>
                </a:solidFill>
                <a:latin typeface="Arial" charset="0"/>
              </a:defRPr>
            </a:lvl6pPr>
            <a:lvl7pPr marL="3143250" indent="-247650" defTabSz="990600" eaLnBrk="0" fontAlgn="base" hangingPunct="0">
              <a:spcBef>
                <a:spcPct val="0"/>
              </a:spcBef>
              <a:spcAft>
                <a:spcPct val="0"/>
              </a:spcAft>
              <a:defRPr sz="2400">
                <a:solidFill>
                  <a:schemeClr val="tx1"/>
                </a:solidFill>
                <a:latin typeface="Arial" charset="0"/>
              </a:defRPr>
            </a:lvl7pPr>
            <a:lvl8pPr marL="3600450" indent="-247650" defTabSz="990600" eaLnBrk="0" fontAlgn="base" hangingPunct="0">
              <a:spcBef>
                <a:spcPct val="0"/>
              </a:spcBef>
              <a:spcAft>
                <a:spcPct val="0"/>
              </a:spcAft>
              <a:defRPr sz="2400">
                <a:solidFill>
                  <a:schemeClr val="tx1"/>
                </a:solidFill>
                <a:latin typeface="Arial" charset="0"/>
              </a:defRPr>
            </a:lvl8pPr>
            <a:lvl9pPr marL="4057650" indent="-247650" defTabSz="990600" eaLnBrk="0" fontAlgn="base" hangingPunct="0">
              <a:spcBef>
                <a:spcPct val="0"/>
              </a:spcBef>
              <a:spcAft>
                <a:spcPct val="0"/>
              </a:spcAft>
              <a:defRPr sz="2400">
                <a:solidFill>
                  <a:schemeClr val="tx1"/>
                </a:solidFill>
                <a:latin typeface="Arial" charset="0"/>
              </a:defRPr>
            </a:lvl9pPr>
          </a:lstStyle>
          <a:p>
            <a:pPr eaLnBrk="1" hangingPunct="1"/>
            <a:r>
              <a:rPr lang="de-DE" sz="1300"/>
              <a:t>Prof. Dr. Max Mustermann | Musterfakultät</a:t>
            </a:r>
          </a:p>
        </p:txBody>
      </p:sp>
      <p:sp>
        <p:nvSpPr>
          <p:cNvPr id="633861" name="Foliennummernplatzhalter 4"/>
          <p:cNvSpPr txBox="1">
            <a:spLocks noGrp="1"/>
          </p:cNvSpPr>
          <p:nvPr/>
        </p:nvSpPr>
        <p:spPr bwMode="auto">
          <a:xfrm>
            <a:off x="3837706" y="9409701"/>
            <a:ext cx="2936230" cy="494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314" tIns="47657" rIns="95314" bIns="47657" anchor="b"/>
          <a:lstStyle>
            <a:lvl1pPr defTabSz="990600">
              <a:defRPr sz="2400">
                <a:solidFill>
                  <a:schemeClr val="tx1"/>
                </a:solidFill>
                <a:latin typeface="Arial" charset="0"/>
              </a:defRPr>
            </a:lvl1pPr>
            <a:lvl2pPr marL="804863" indent="-309563" defTabSz="990600">
              <a:defRPr sz="2400">
                <a:solidFill>
                  <a:schemeClr val="tx1"/>
                </a:solidFill>
                <a:latin typeface="Arial" charset="0"/>
              </a:defRPr>
            </a:lvl2pPr>
            <a:lvl3pPr marL="1238250" indent="-247650" defTabSz="990600">
              <a:defRPr sz="2400">
                <a:solidFill>
                  <a:schemeClr val="tx1"/>
                </a:solidFill>
                <a:latin typeface="Arial" charset="0"/>
              </a:defRPr>
            </a:lvl3pPr>
            <a:lvl4pPr marL="1733550" indent="-247650" defTabSz="990600">
              <a:defRPr sz="2400">
                <a:solidFill>
                  <a:schemeClr val="tx1"/>
                </a:solidFill>
                <a:latin typeface="Arial" charset="0"/>
              </a:defRPr>
            </a:lvl4pPr>
            <a:lvl5pPr marL="2228850" indent="-247650" defTabSz="990600">
              <a:defRPr sz="2400">
                <a:solidFill>
                  <a:schemeClr val="tx1"/>
                </a:solidFill>
                <a:latin typeface="Arial" charset="0"/>
              </a:defRPr>
            </a:lvl5pPr>
            <a:lvl6pPr marL="2686050" indent="-247650" defTabSz="990600" eaLnBrk="0" fontAlgn="base" hangingPunct="0">
              <a:spcBef>
                <a:spcPct val="0"/>
              </a:spcBef>
              <a:spcAft>
                <a:spcPct val="0"/>
              </a:spcAft>
              <a:defRPr sz="2400">
                <a:solidFill>
                  <a:schemeClr val="tx1"/>
                </a:solidFill>
                <a:latin typeface="Arial" charset="0"/>
              </a:defRPr>
            </a:lvl6pPr>
            <a:lvl7pPr marL="3143250" indent="-247650" defTabSz="990600" eaLnBrk="0" fontAlgn="base" hangingPunct="0">
              <a:spcBef>
                <a:spcPct val="0"/>
              </a:spcBef>
              <a:spcAft>
                <a:spcPct val="0"/>
              </a:spcAft>
              <a:defRPr sz="2400">
                <a:solidFill>
                  <a:schemeClr val="tx1"/>
                </a:solidFill>
                <a:latin typeface="Arial" charset="0"/>
              </a:defRPr>
            </a:lvl7pPr>
            <a:lvl8pPr marL="3600450" indent="-247650" defTabSz="990600" eaLnBrk="0" fontAlgn="base" hangingPunct="0">
              <a:spcBef>
                <a:spcPct val="0"/>
              </a:spcBef>
              <a:spcAft>
                <a:spcPct val="0"/>
              </a:spcAft>
              <a:defRPr sz="2400">
                <a:solidFill>
                  <a:schemeClr val="tx1"/>
                </a:solidFill>
                <a:latin typeface="Arial" charset="0"/>
              </a:defRPr>
            </a:lvl8pPr>
            <a:lvl9pPr marL="4057650" indent="-247650" defTabSz="990600" eaLnBrk="0" fontAlgn="base" hangingPunct="0">
              <a:spcBef>
                <a:spcPct val="0"/>
              </a:spcBef>
              <a:spcAft>
                <a:spcPct val="0"/>
              </a:spcAft>
              <a:defRPr sz="2400">
                <a:solidFill>
                  <a:schemeClr val="tx1"/>
                </a:solidFill>
                <a:latin typeface="Arial" charset="0"/>
              </a:defRPr>
            </a:lvl9pPr>
          </a:lstStyle>
          <a:p>
            <a:pPr algn="r" eaLnBrk="1" hangingPunct="1"/>
            <a:fld id="{75AA3BEA-B215-4F27-844B-6240D8A3753E}" type="slidenum">
              <a:rPr lang="de-DE" sz="1300"/>
              <a:pPr algn="r" eaLnBrk="1" hangingPunct="1"/>
              <a:t>56</a:t>
            </a:fld>
            <a:endParaRPr lang="de-DE" sz="130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F3D0480-9DF9-4D26-838C-5CE2FFADB513}" type="slidenum">
              <a:rPr lang="en-GB"/>
              <a:pPr/>
              <a:t>57</a:t>
            </a:fld>
            <a:endParaRPr lang="en-GB"/>
          </a:p>
        </p:txBody>
      </p:sp>
      <p:sp>
        <p:nvSpPr>
          <p:cNvPr id="623618" name="Rectangle 2"/>
          <p:cNvSpPr>
            <a:spLocks noGrp="1" noRot="1" noChangeAspect="1" noChangeArrowheads="1" noTextEdit="1"/>
          </p:cNvSpPr>
          <p:nvPr>
            <p:ph type="sldImg"/>
          </p:nvPr>
        </p:nvSpPr>
        <p:spPr>
          <a:xfrm>
            <a:off x="911225" y="742950"/>
            <a:ext cx="4953000" cy="3714750"/>
          </a:xfrm>
          <a:ln/>
        </p:spPr>
      </p:sp>
      <p:sp>
        <p:nvSpPr>
          <p:cNvPr id="6236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B291277-C797-4CD9-A189-FF1F5BE92787}" type="slidenum">
              <a:rPr lang="de-DE"/>
              <a:pPr/>
              <a:t>58</a:t>
            </a:fld>
            <a:endParaRPr lang="de-DE"/>
          </a:p>
        </p:txBody>
      </p:sp>
      <p:sp>
        <p:nvSpPr>
          <p:cNvPr id="2625538" name="Rectangle 2"/>
          <p:cNvSpPr>
            <a:spLocks noChangeArrowheads="1" noTextEdit="1"/>
          </p:cNvSpPr>
          <p:nvPr>
            <p:ph type="sldImg"/>
          </p:nvPr>
        </p:nvSpPr>
        <p:spPr>
          <a:xfrm>
            <a:off x="911225" y="742950"/>
            <a:ext cx="4953000" cy="3714750"/>
          </a:xfrm>
          <a:ln/>
        </p:spPr>
      </p:sp>
      <p:sp>
        <p:nvSpPr>
          <p:cNvPr id="2625539" name="Rectangle 3"/>
          <p:cNvSpPr>
            <a:spLocks noGrp="1" noChangeArrowheads="1"/>
          </p:cNvSpPr>
          <p:nvPr>
            <p:ph type="body" idx="1"/>
          </p:nvPr>
        </p:nvSpPr>
        <p:spPr>
          <a:xfrm>
            <a:off x="676910" y="4705350"/>
            <a:ext cx="5421631" cy="4457700"/>
          </a:xfrm>
        </p:spPr>
        <p:txBody>
          <a:bodyPr/>
          <a:lstStyle/>
          <a:p>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4620702-5D00-4DF7-A17C-4F1F74945FBA}" type="slidenum">
              <a:rPr lang="en-GB"/>
              <a:pPr/>
              <a:t>59</a:t>
            </a:fld>
            <a:endParaRPr lang="en-GB"/>
          </a:p>
        </p:txBody>
      </p:sp>
      <p:sp>
        <p:nvSpPr>
          <p:cNvPr id="630786" name="Rectangle 2"/>
          <p:cNvSpPr>
            <a:spLocks noGrp="1" noRot="1" noChangeAspect="1" noChangeArrowheads="1" noTextEdit="1"/>
          </p:cNvSpPr>
          <p:nvPr>
            <p:ph type="sldImg"/>
          </p:nvPr>
        </p:nvSpPr>
        <p:spPr>
          <a:xfrm>
            <a:off x="911225" y="742950"/>
            <a:ext cx="4953000" cy="3714750"/>
          </a:xfrm>
          <a:ln/>
        </p:spPr>
      </p:sp>
      <p:sp>
        <p:nvSpPr>
          <p:cNvPr id="630787" name="Rectangle 3"/>
          <p:cNvSpPr>
            <a:spLocks noGrp="1" noChangeArrowheads="1"/>
          </p:cNvSpPr>
          <p:nvPr>
            <p:ph type="body" idx="1"/>
          </p:nvPr>
        </p:nvSpPr>
        <p:spPr>
          <a:xfrm>
            <a:off x="677243" y="4704850"/>
            <a:ext cx="5420966" cy="4457470"/>
          </a:xfrm>
          <a:noFill/>
        </p:spPr>
        <p:txBody>
          <a:bodyPr lIns="91469" tIns="45734" rIns="91469" bIns="45734"/>
          <a:lstStyle/>
          <a:p>
            <a:pPr>
              <a:lnSpc>
                <a:spcPct val="90000"/>
              </a:lnSpc>
            </a:pPr>
            <a:r>
              <a:rPr lang="de-DE"/>
              <a:t>Testblanket module for ITER developed within a EU consortium is matured and the current </a:t>
            </a:r>
          </a:p>
          <a:p>
            <a:pPr>
              <a:lnSpc>
                <a:spcPct val="90000"/>
              </a:lnSpc>
            </a:pPr>
            <a:r>
              <a:rPr lang="de-DE"/>
              <a:t>Focus is directed towards the verification of the fabrication route, its qualification and finally the  licensability to a nuclear ambience. </a:t>
            </a:r>
          </a:p>
          <a:p>
            <a:pPr>
              <a:lnSpc>
                <a:spcPct val="90000"/>
              </a:lnSpc>
            </a:pPr>
            <a:endParaRPr lang="de-DE"/>
          </a:p>
          <a:p>
            <a:pPr>
              <a:lnSpc>
                <a:spcPct val="90000"/>
              </a:lnSpc>
            </a:pPr>
            <a:r>
              <a:rPr lang="de-DE"/>
              <a:t>As seen on the graph the Blanket is modular built up consisting of </a:t>
            </a:r>
          </a:p>
          <a:p>
            <a:pPr>
              <a:lnSpc>
                <a:spcPct val="90000"/>
              </a:lnSpc>
              <a:buFontTx/>
              <a:buChar char="-"/>
            </a:pPr>
            <a:r>
              <a:rPr lang="de-DE"/>
              <a:t>Canister of the first wall (produced by hot isostatic pressing HIP-process) </a:t>
            </a:r>
          </a:p>
          <a:p>
            <a:pPr>
              <a:lnSpc>
                <a:spcPct val="90000"/>
              </a:lnSpc>
              <a:buFontTx/>
              <a:buChar char="-"/>
            </a:pPr>
            <a:r>
              <a:rPr lang="de-DE"/>
              <a:t>Subsequent bending and finally </a:t>
            </a:r>
          </a:p>
          <a:p>
            <a:pPr>
              <a:lnSpc>
                <a:spcPct val="90000"/>
              </a:lnSpc>
              <a:buFontTx/>
              <a:buChar char="-"/>
            </a:pPr>
            <a:r>
              <a:rPr lang="de-DE"/>
              <a:t>Welding to an integral structure </a:t>
            </a:r>
          </a:p>
          <a:p>
            <a:pPr>
              <a:lnSpc>
                <a:spcPct val="90000"/>
              </a:lnSpc>
            </a:pPr>
            <a:r>
              <a:rPr lang="de-DE"/>
              <a:t>Within the canister the breeder units are inserted containing the </a:t>
            </a:r>
          </a:p>
          <a:p>
            <a:pPr>
              <a:lnSpc>
                <a:spcPct val="90000"/>
              </a:lnSpc>
            </a:pPr>
            <a:r>
              <a:rPr lang="de-DE"/>
              <a:t>. Neutron multiplier (Beryllium)</a:t>
            </a:r>
          </a:p>
          <a:p>
            <a:pPr>
              <a:lnSpc>
                <a:spcPct val="90000"/>
              </a:lnSpc>
            </a:pPr>
            <a:r>
              <a:rPr lang="de-DE"/>
              <a:t>. Breeder medium itself (in the HCPB concept shown here Lithiumorthosilcate Li4SiO4) and </a:t>
            </a:r>
          </a:p>
          <a:p>
            <a:pPr>
              <a:lnSpc>
                <a:spcPct val="90000"/>
              </a:lnSpc>
            </a:pPr>
            <a:r>
              <a:rPr lang="de-DE"/>
              <a:t>. Additional Helium coolant channels </a:t>
            </a:r>
          </a:p>
          <a:p>
            <a:pPr>
              <a:lnSpc>
                <a:spcPct val="90000"/>
              </a:lnSpc>
            </a:pPr>
            <a:endParaRPr lang="de-DE"/>
          </a:p>
          <a:p>
            <a:pPr>
              <a:lnSpc>
                <a:spcPct val="90000"/>
              </a:lnSpc>
              <a:buFontTx/>
              <a:buChar char="-"/>
            </a:pPr>
            <a:r>
              <a:rPr lang="de-DE"/>
              <a:t>All steps must be validated (here industry input is strongly required – currently conducted in the context of a national measure in Germany)</a:t>
            </a:r>
          </a:p>
          <a:p>
            <a:pPr>
              <a:lnSpc>
                <a:spcPct val="90000"/>
              </a:lnSpc>
            </a:pPr>
            <a:r>
              <a:rPr lang="de-DE"/>
              <a:t>Matching the constraints mentioned on the right bottom in the context of a future licensing as a nuclear component.</a:t>
            </a:r>
          </a:p>
          <a:p>
            <a:pPr>
              <a:lnSpc>
                <a:spcPct val="90000"/>
              </a:lnSpc>
            </a:pPr>
            <a:endParaRPr lang="de-DE"/>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9B61DAD-4A79-4F70-8341-88F3B5862FAF}" type="slidenum">
              <a:rPr lang="en-GB"/>
              <a:pPr/>
              <a:t>61</a:t>
            </a:fld>
            <a:endParaRPr lang="en-GB"/>
          </a:p>
        </p:txBody>
      </p:sp>
      <p:sp>
        <p:nvSpPr>
          <p:cNvPr id="626690" name="Rectangle 2"/>
          <p:cNvSpPr>
            <a:spLocks noGrp="1" noRot="1" noChangeAspect="1" noChangeArrowheads="1" noTextEdit="1"/>
          </p:cNvSpPr>
          <p:nvPr>
            <p:ph type="sldImg"/>
          </p:nvPr>
        </p:nvSpPr>
        <p:spPr>
          <a:xfrm>
            <a:off x="911225" y="742950"/>
            <a:ext cx="4953000" cy="3714750"/>
          </a:xfrm>
          <a:ln/>
        </p:spPr>
      </p:sp>
      <p:sp>
        <p:nvSpPr>
          <p:cNvPr id="626691" name="Rectangle 3"/>
          <p:cNvSpPr>
            <a:spLocks noGrp="1" noChangeArrowheads="1"/>
          </p:cNvSpPr>
          <p:nvPr>
            <p:ph type="body" idx="1"/>
          </p:nvPr>
        </p:nvSpPr>
        <p:spPr>
          <a:xfrm>
            <a:off x="677243" y="4704850"/>
            <a:ext cx="5420966" cy="4457470"/>
          </a:xfrm>
          <a:noFill/>
        </p:spPr>
        <p:txBody>
          <a:bodyPr lIns="91469" tIns="45734" rIns="91469" bIns="45734"/>
          <a:lstStyle/>
          <a:p>
            <a:r>
              <a:rPr lang="en-GB"/>
              <a:t>All large written paragraphs denote extreme ranges for which currently no solution exist:</a:t>
            </a:r>
          </a:p>
          <a:p>
            <a:pPr>
              <a:buFontTx/>
              <a:buChar char="-"/>
            </a:pPr>
            <a:r>
              <a:rPr lang="en-GB"/>
              <a:t>Enormous Dimensions and</a:t>
            </a:r>
          </a:p>
          <a:p>
            <a:pPr>
              <a:buFontTx/>
              <a:buChar char="-"/>
            </a:pPr>
            <a:r>
              <a:rPr lang="en-GB"/>
              <a:t>Weight  </a:t>
            </a:r>
          </a:p>
          <a:p>
            <a:pPr>
              <a:buFontTx/>
              <a:buChar char="-"/>
            </a:pPr>
            <a:r>
              <a:rPr lang="en-GB"/>
              <a:t>Dynamic electromagnetic Moments (torque, bending, twisting)</a:t>
            </a:r>
          </a:p>
          <a:p>
            <a:pPr>
              <a:buFontTx/>
              <a:buChar char="-"/>
            </a:pPr>
            <a:r>
              <a:rPr lang="en-GB"/>
              <a:t>of highly irradiated materials not only once during life-time of a reactor</a:t>
            </a:r>
          </a:p>
          <a:p>
            <a:pPr>
              <a:buFontTx/>
              <a:buChar char="-"/>
            </a:pPr>
            <a:r>
              <a:rPr lang="en-GB"/>
              <a:t>Additionally the multi-modular segments (MMS) attached to the support structure experience large</a:t>
            </a:r>
          </a:p>
          <a:p>
            <a:pPr>
              <a:buFontTx/>
              <a:buChar char="-"/>
            </a:pPr>
            <a:r>
              <a:rPr lang="en-GB"/>
              <a:t>Thermal gradients during operation to be compensated.</a:t>
            </a: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7"/>
          <p:cNvSpPr>
            <a:spLocks noGrp="1" noChangeArrowheads="1"/>
          </p:cNvSpPr>
          <p:nvPr>
            <p:ph type="sldNum" sz="quarter" idx="5"/>
          </p:nvPr>
        </p:nvSpPr>
        <p:spPr>
          <a:ln/>
        </p:spPr>
        <p:txBody>
          <a:bodyPr/>
          <a:lstStyle/>
          <a:p>
            <a:fld id="{FB8AA198-2DA9-4B88-9581-670EE75CC2D7}" type="slidenum">
              <a:rPr lang="en-GB"/>
              <a:pPr/>
              <a:t>63</a:t>
            </a:fld>
            <a:endParaRPr lang="en-GB"/>
          </a:p>
        </p:txBody>
      </p:sp>
      <p:sp>
        <p:nvSpPr>
          <p:cNvPr id="637954" name="Rectangle 7"/>
          <p:cNvSpPr txBox="1">
            <a:spLocks noGrp="1" noChangeArrowheads="1"/>
          </p:cNvSpPr>
          <p:nvPr/>
        </p:nvSpPr>
        <p:spPr bwMode="auto">
          <a:xfrm>
            <a:off x="3840736" y="9409701"/>
            <a:ext cx="2934715" cy="496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9056" tIns="0" rIns="19056" bIns="0" anchor="b"/>
          <a:lstStyle>
            <a:lvl1pPr defTabSz="950913">
              <a:defRPr sz="2400">
                <a:solidFill>
                  <a:schemeClr val="tx1"/>
                </a:solidFill>
                <a:latin typeface="Arial" charset="0"/>
              </a:defRPr>
            </a:lvl1pPr>
            <a:lvl2pPr marL="776288" indent="-298450" defTabSz="950913">
              <a:defRPr sz="2400">
                <a:solidFill>
                  <a:schemeClr val="tx1"/>
                </a:solidFill>
                <a:latin typeface="Arial" charset="0"/>
              </a:defRPr>
            </a:lvl2pPr>
            <a:lvl3pPr marL="1193800" indent="-238125" defTabSz="950913">
              <a:defRPr sz="2400">
                <a:solidFill>
                  <a:schemeClr val="tx1"/>
                </a:solidFill>
                <a:latin typeface="Arial" charset="0"/>
              </a:defRPr>
            </a:lvl3pPr>
            <a:lvl4pPr marL="1671638" indent="-238125" defTabSz="950913">
              <a:defRPr sz="2400">
                <a:solidFill>
                  <a:schemeClr val="tx1"/>
                </a:solidFill>
                <a:latin typeface="Arial" charset="0"/>
              </a:defRPr>
            </a:lvl4pPr>
            <a:lvl5pPr marL="2149475" indent="-238125" defTabSz="950913">
              <a:defRPr sz="2400">
                <a:solidFill>
                  <a:schemeClr val="tx1"/>
                </a:solidFill>
                <a:latin typeface="Arial" charset="0"/>
              </a:defRPr>
            </a:lvl5pPr>
            <a:lvl6pPr marL="2606675" indent="-238125" defTabSz="950913" eaLnBrk="0" fontAlgn="base" hangingPunct="0">
              <a:spcBef>
                <a:spcPct val="0"/>
              </a:spcBef>
              <a:spcAft>
                <a:spcPct val="0"/>
              </a:spcAft>
              <a:defRPr sz="2400">
                <a:solidFill>
                  <a:schemeClr val="tx1"/>
                </a:solidFill>
                <a:latin typeface="Arial" charset="0"/>
              </a:defRPr>
            </a:lvl6pPr>
            <a:lvl7pPr marL="3063875" indent="-238125" defTabSz="950913" eaLnBrk="0" fontAlgn="base" hangingPunct="0">
              <a:spcBef>
                <a:spcPct val="0"/>
              </a:spcBef>
              <a:spcAft>
                <a:spcPct val="0"/>
              </a:spcAft>
              <a:defRPr sz="2400">
                <a:solidFill>
                  <a:schemeClr val="tx1"/>
                </a:solidFill>
                <a:latin typeface="Arial" charset="0"/>
              </a:defRPr>
            </a:lvl7pPr>
            <a:lvl8pPr marL="3521075" indent="-238125" defTabSz="950913" eaLnBrk="0" fontAlgn="base" hangingPunct="0">
              <a:spcBef>
                <a:spcPct val="0"/>
              </a:spcBef>
              <a:spcAft>
                <a:spcPct val="0"/>
              </a:spcAft>
              <a:defRPr sz="2400">
                <a:solidFill>
                  <a:schemeClr val="tx1"/>
                </a:solidFill>
                <a:latin typeface="Arial" charset="0"/>
              </a:defRPr>
            </a:lvl8pPr>
            <a:lvl9pPr marL="3978275" indent="-238125" defTabSz="950913" eaLnBrk="0" fontAlgn="base" hangingPunct="0">
              <a:spcBef>
                <a:spcPct val="0"/>
              </a:spcBef>
              <a:spcAft>
                <a:spcPct val="0"/>
              </a:spcAft>
              <a:defRPr sz="2400">
                <a:solidFill>
                  <a:schemeClr val="tx1"/>
                </a:solidFill>
                <a:latin typeface="Arial" charset="0"/>
              </a:defRPr>
            </a:lvl9pPr>
          </a:lstStyle>
          <a:p>
            <a:pPr algn="r"/>
            <a:fld id="{5DE42AFB-2E1F-4BCC-8FAF-43D49AC0781E}" type="slidenum">
              <a:rPr lang="de-DE" sz="1000" i="1">
                <a:latin typeface="Times New Roman" pitchFamily="18" charset="0"/>
              </a:rPr>
              <a:pPr algn="r"/>
              <a:t>63</a:t>
            </a:fld>
            <a:endParaRPr lang="de-DE" sz="1000" i="1">
              <a:latin typeface="Times New Roman" pitchFamily="18" charset="0"/>
            </a:endParaRPr>
          </a:p>
        </p:txBody>
      </p:sp>
      <p:sp>
        <p:nvSpPr>
          <p:cNvPr id="637955" name="Rectangle 7"/>
          <p:cNvSpPr txBox="1">
            <a:spLocks noGrp="1" noChangeArrowheads="1"/>
          </p:cNvSpPr>
          <p:nvPr/>
        </p:nvSpPr>
        <p:spPr bwMode="auto">
          <a:xfrm>
            <a:off x="3840736" y="9411238"/>
            <a:ext cx="2934715" cy="494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9055" tIns="0" rIns="19055" bIns="0" anchor="b"/>
          <a:lstStyle>
            <a:lvl1pPr defTabSz="950913">
              <a:defRPr sz="2400">
                <a:solidFill>
                  <a:schemeClr val="tx1"/>
                </a:solidFill>
                <a:latin typeface="Arial" charset="0"/>
              </a:defRPr>
            </a:lvl1pPr>
            <a:lvl2pPr marL="776288" indent="-298450" defTabSz="950913">
              <a:defRPr sz="2400">
                <a:solidFill>
                  <a:schemeClr val="tx1"/>
                </a:solidFill>
                <a:latin typeface="Arial" charset="0"/>
              </a:defRPr>
            </a:lvl2pPr>
            <a:lvl3pPr marL="1193800" indent="-238125" defTabSz="950913">
              <a:defRPr sz="2400">
                <a:solidFill>
                  <a:schemeClr val="tx1"/>
                </a:solidFill>
                <a:latin typeface="Arial" charset="0"/>
              </a:defRPr>
            </a:lvl3pPr>
            <a:lvl4pPr marL="1671638" indent="-238125" defTabSz="950913">
              <a:defRPr sz="2400">
                <a:solidFill>
                  <a:schemeClr val="tx1"/>
                </a:solidFill>
                <a:latin typeface="Arial" charset="0"/>
              </a:defRPr>
            </a:lvl4pPr>
            <a:lvl5pPr marL="2149475" indent="-238125" defTabSz="950913">
              <a:defRPr sz="2400">
                <a:solidFill>
                  <a:schemeClr val="tx1"/>
                </a:solidFill>
                <a:latin typeface="Arial" charset="0"/>
              </a:defRPr>
            </a:lvl5pPr>
            <a:lvl6pPr marL="2606675" indent="-238125" defTabSz="950913" eaLnBrk="0" fontAlgn="base" hangingPunct="0">
              <a:spcBef>
                <a:spcPct val="0"/>
              </a:spcBef>
              <a:spcAft>
                <a:spcPct val="0"/>
              </a:spcAft>
              <a:defRPr sz="2400">
                <a:solidFill>
                  <a:schemeClr val="tx1"/>
                </a:solidFill>
                <a:latin typeface="Arial" charset="0"/>
              </a:defRPr>
            </a:lvl6pPr>
            <a:lvl7pPr marL="3063875" indent="-238125" defTabSz="950913" eaLnBrk="0" fontAlgn="base" hangingPunct="0">
              <a:spcBef>
                <a:spcPct val="0"/>
              </a:spcBef>
              <a:spcAft>
                <a:spcPct val="0"/>
              </a:spcAft>
              <a:defRPr sz="2400">
                <a:solidFill>
                  <a:schemeClr val="tx1"/>
                </a:solidFill>
                <a:latin typeface="Arial" charset="0"/>
              </a:defRPr>
            </a:lvl7pPr>
            <a:lvl8pPr marL="3521075" indent="-238125" defTabSz="950913" eaLnBrk="0" fontAlgn="base" hangingPunct="0">
              <a:spcBef>
                <a:spcPct val="0"/>
              </a:spcBef>
              <a:spcAft>
                <a:spcPct val="0"/>
              </a:spcAft>
              <a:defRPr sz="2400">
                <a:solidFill>
                  <a:schemeClr val="tx1"/>
                </a:solidFill>
                <a:latin typeface="Arial" charset="0"/>
              </a:defRPr>
            </a:lvl8pPr>
            <a:lvl9pPr marL="3978275" indent="-238125" defTabSz="950913" eaLnBrk="0" fontAlgn="base" hangingPunct="0">
              <a:spcBef>
                <a:spcPct val="0"/>
              </a:spcBef>
              <a:spcAft>
                <a:spcPct val="0"/>
              </a:spcAft>
              <a:defRPr sz="2400">
                <a:solidFill>
                  <a:schemeClr val="tx1"/>
                </a:solidFill>
                <a:latin typeface="Arial" charset="0"/>
              </a:defRPr>
            </a:lvl9pPr>
          </a:lstStyle>
          <a:p>
            <a:pPr algn="r"/>
            <a:fld id="{83F8E51E-9FAE-45D5-93CD-EDA21897F6F6}" type="slidenum">
              <a:rPr lang="de-DE" sz="1000" i="1">
                <a:latin typeface="Times New Roman" pitchFamily="18" charset="0"/>
              </a:rPr>
              <a:pPr algn="r"/>
              <a:t>63</a:t>
            </a:fld>
            <a:endParaRPr lang="de-DE" sz="1000" i="1">
              <a:latin typeface="Times New Roman" pitchFamily="18" charset="0"/>
            </a:endParaRPr>
          </a:p>
        </p:txBody>
      </p:sp>
      <p:sp>
        <p:nvSpPr>
          <p:cNvPr id="637956" name="Rectangle 2"/>
          <p:cNvSpPr>
            <a:spLocks noGrp="1" noRot="1" noChangeAspect="1" noChangeArrowheads="1" noTextEdit="1"/>
          </p:cNvSpPr>
          <p:nvPr>
            <p:ph type="sldImg"/>
          </p:nvPr>
        </p:nvSpPr>
        <p:spPr>
          <a:xfrm>
            <a:off x="919163" y="747713"/>
            <a:ext cx="4937125" cy="3703637"/>
          </a:xfrm>
          <a:ln/>
        </p:spPr>
      </p:sp>
      <p:sp>
        <p:nvSpPr>
          <p:cNvPr id="637957" name="Rectangle 3"/>
          <p:cNvSpPr>
            <a:spLocks noGrp="1" noChangeArrowheads="1"/>
          </p:cNvSpPr>
          <p:nvPr>
            <p:ph type="body" idx="1"/>
          </p:nvPr>
        </p:nvSpPr>
        <p:spPr>
          <a:xfrm>
            <a:off x="902990" y="4704851"/>
            <a:ext cx="4969471" cy="4459006"/>
          </a:xfrm>
        </p:spPr>
        <p:txBody>
          <a:bodyPr lIns="92105" tIns="46052" rIns="92105" bIns="46052"/>
          <a:lstStyle/>
          <a:p>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4F9387ED-6807-4583-9665-867313C4E92A}" type="slidenum">
              <a:rPr lang="en-GB"/>
              <a:pPr/>
              <a:t>65</a:t>
            </a:fld>
            <a:endParaRPr lang="en-GB"/>
          </a:p>
        </p:txBody>
      </p:sp>
      <p:sp>
        <p:nvSpPr>
          <p:cNvPr id="628738" name="Rectangle 7"/>
          <p:cNvSpPr txBox="1">
            <a:spLocks noGrp="1" noChangeArrowheads="1"/>
          </p:cNvSpPr>
          <p:nvPr/>
        </p:nvSpPr>
        <p:spPr bwMode="auto">
          <a:xfrm>
            <a:off x="3837706" y="9409701"/>
            <a:ext cx="2936230" cy="494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69" tIns="45734" rIns="91469" bIns="45734" anchor="b"/>
          <a:lstStyle>
            <a:lvl1pPr defTabSz="950913">
              <a:defRPr sz="2400">
                <a:solidFill>
                  <a:schemeClr val="tx1"/>
                </a:solidFill>
                <a:latin typeface="Arial" charset="0"/>
              </a:defRPr>
            </a:lvl1pPr>
            <a:lvl2pPr marL="771525" indent="-296863" defTabSz="950913">
              <a:defRPr sz="2400">
                <a:solidFill>
                  <a:schemeClr val="tx1"/>
                </a:solidFill>
                <a:latin typeface="Arial" charset="0"/>
              </a:defRPr>
            </a:lvl2pPr>
            <a:lvl3pPr marL="1187450" indent="-236538" defTabSz="950913">
              <a:defRPr sz="2400">
                <a:solidFill>
                  <a:schemeClr val="tx1"/>
                </a:solidFill>
                <a:latin typeface="Arial" charset="0"/>
              </a:defRPr>
            </a:lvl3pPr>
            <a:lvl4pPr marL="1663700" indent="-238125" defTabSz="950913">
              <a:defRPr sz="2400">
                <a:solidFill>
                  <a:schemeClr val="tx1"/>
                </a:solidFill>
                <a:latin typeface="Arial" charset="0"/>
              </a:defRPr>
            </a:lvl4pPr>
            <a:lvl5pPr marL="2138363" indent="-236538" defTabSz="950913">
              <a:defRPr sz="2400">
                <a:solidFill>
                  <a:schemeClr val="tx1"/>
                </a:solidFill>
                <a:latin typeface="Arial" charset="0"/>
              </a:defRPr>
            </a:lvl5pPr>
            <a:lvl6pPr marL="2595563" indent="-236538" defTabSz="950913" eaLnBrk="0" fontAlgn="base" hangingPunct="0">
              <a:spcBef>
                <a:spcPct val="0"/>
              </a:spcBef>
              <a:spcAft>
                <a:spcPct val="0"/>
              </a:spcAft>
              <a:defRPr sz="2400">
                <a:solidFill>
                  <a:schemeClr val="tx1"/>
                </a:solidFill>
                <a:latin typeface="Arial" charset="0"/>
              </a:defRPr>
            </a:lvl6pPr>
            <a:lvl7pPr marL="3052763" indent="-236538" defTabSz="950913" eaLnBrk="0" fontAlgn="base" hangingPunct="0">
              <a:spcBef>
                <a:spcPct val="0"/>
              </a:spcBef>
              <a:spcAft>
                <a:spcPct val="0"/>
              </a:spcAft>
              <a:defRPr sz="2400">
                <a:solidFill>
                  <a:schemeClr val="tx1"/>
                </a:solidFill>
                <a:latin typeface="Arial" charset="0"/>
              </a:defRPr>
            </a:lvl7pPr>
            <a:lvl8pPr marL="3509963" indent="-236538" defTabSz="950913" eaLnBrk="0" fontAlgn="base" hangingPunct="0">
              <a:spcBef>
                <a:spcPct val="0"/>
              </a:spcBef>
              <a:spcAft>
                <a:spcPct val="0"/>
              </a:spcAft>
              <a:defRPr sz="2400">
                <a:solidFill>
                  <a:schemeClr val="tx1"/>
                </a:solidFill>
                <a:latin typeface="Arial" charset="0"/>
              </a:defRPr>
            </a:lvl8pPr>
            <a:lvl9pPr marL="3967163" indent="-236538" defTabSz="950913" eaLnBrk="0" fontAlgn="base" hangingPunct="0">
              <a:spcBef>
                <a:spcPct val="0"/>
              </a:spcBef>
              <a:spcAft>
                <a:spcPct val="0"/>
              </a:spcAft>
              <a:defRPr sz="2400">
                <a:solidFill>
                  <a:schemeClr val="tx1"/>
                </a:solidFill>
                <a:latin typeface="Arial" charset="0"/>
              </a:defRPr>
            </a:lvl9pPr>
          </a:lstStyle>
          <a:p>
            <a:pPr algn="r" eaLnBrk="1" hangingPunct="1"/>
            <a:fld id="{30DCE8A7-545F-4545-95DB-CE8591381943}" type="slidenum">
              <a:rPr lang="de-DE" sz="1200">
                <a:latin typeface="Calibri" pitchFamily="34" charset="0"/>
              </a:rPr>
              <a:pPr algn="r" eaLnBrk="1" hangingPunct="1"/>
              <a:t>65</a:t>
            </a:fld>
            <a:endParaRPr lang="de-DE" sz="1200">
              <a:latin typeface="Calibri" pitchFamily="34" charset="0"/>
            </a:endParaRPr>
          </a:p>
        </p:txBody>
      </p:sp>
      <p:sp>
        <p:nvSpPr>
          <p:cNvPr id="628739" name="Rectangle 2"/>
          <p:cNvSpPr>
            <a:spLocks noGrp="1" noRot="1" noChangeAspect="1" noChangeArrowheads="1" noTextEdit="1"/>
          </p:cNvSpPr>
          <p:nvPr>
            <p:ph type="sldImg"/>
          </p:nvPr>
        </p:nvSpPr>
        <p:spPr>
          <a:xfrm>
            <a:off x="914400" y="744538"/>
            <a:ext cx="4948238" cy="3713162"/>
          </a:xfrm>
          <a:ln/>
        </p:spPr>
      </p:sp>
      <p:sp>
        <p:nvSpPr>
          <p:cNvPr id="628740" name="Rectangle 3"/>
          <p:cNvSpPr>
            <a:spLocks noGrp="1" noChangeArrowheads="1"/>
          </p:cNvSpPr>
          <p:nvPr>
            <p:ph type="body" idx="1"/>
          </p:nvPr>
        </p:nvSpPr>
        <p:spPr>
          <a:xfrm>
            <a:off x="677243" y="4704850"/>
            <a:ext cx="5420966" cy="4455933"/>
          </a:xfrm>
        </p:spPr>
        <p:txBody>
          <a:bodyPr lIns="91469" tIns="45734" rIns="91469" bIns="45734"/>
          <a:lstStyle/>
          <a:p>
            <a:pPr>
              <a:spcBef>
                <a:spcPct val="0"/>
              </a:spcBef>
              <a:buFontTx/>
              <a:buChar char="•"/>
            </a:pPr>
            <a:r>
              <a:rPr lang="en-GB" altLang="ja-JP"/>
              <a:t>High performance </a:t>
            </a:r>
            <a:r>
              <a:rPr lang="en-GB" altLang="ja-JP" b="1"/>
              <a:t>structural materials  for blankets and divertors </a:t>
            </a:r>
            <a:r>
              <a:rPr lang="en-GB" altLang="ja-JP"/>
              <a:t>are the basis of commercial fusion power plants, and include.</a:t>
            </a:r>
            <a:br>
              <a:rPr lang="en-GB" altLang="ja-JP"/>
            </a:br>
            <a:r>
              <a:rPr lang="en-GB" altLang="ja-JP"/>
              <a:t>- reduced activation ferritic/martensitic steels, nano-composited oxide dispersion strengthened ferritic steels, </a:t>
            </a:r>
            <a:br>
              <a:rPr lang="en-GB" altLang="ja-JP"/>
            </a:br>
            <a:r>
              <a:rPr lang="en-GB" altLang="ja-JP"/>
              <a:t>- </a:t>
            </a:r>
            <a:r>
              <a:rPr lang="en-US" altLang="ja-JP"/>
              <a:t>V alloys,</a:t>
            </a:r>
            <a:br>
              <a:rPr lang="en-US" altLang="ja-JP"/>
            </a:br>
            <a:r>
              <a:rPr lang="en-US" altLang="ja-JP"/>
              <a:t>-  SiCf/SiC composites and </a:t>
            </a:r>
            <a:br>
              <a:rPr lang="en-US" altLang="ja-JP"/>
            </a:br>
            <a:r>
              <a:rPr lang="en-US" altLang="ja-JP"/>
              <a:t>- W based refractory materials. </a:t>
            </a:r>
          </a:p>
          <a:p>
            <a:pPr>
              <a:spcBef>
                <a:spcPct val="0"/>
              </a:spcBef>
            </a:pPr>
            <a:r>
              <a:rPr lang="en-US" altLang="ja-JP"/>
              <a:t> The present and future challenge is to enlarge the temperature window, specifically to increase the for higher temperature limitation. The strategy therefore is oxide dispersion strengthening (ODS) of the steel or tungsten alloy, that is, to distribute homogeneously nanoscaled ODS particles (diameter 3-12 nm) in the matrix. </a:t>
            </a:r>
          </a:p>
          <a:p>
            <a:pPr>
              <a:spcBef>
                <a:spcPct val="0"/>
              </a:spcBef>
              <a:buFontTx/>
              <a:buChar char="•"/>
            </a:pPr>
            <a:r>
              <a:rPr lang="en-US" altLang="ja-JP"/>
              <a:t> In adition, besides Plasma facing materials, </a:t>
            </a:r>
            <a:r>
              <a:rPr lang="en-US" altLang="ja-JP" b="1"/>
              <a:t>functional materials </a:t>
            </a:r>
            <a:r>
              <a:rPr lang="en-US" altLang="ja-JP"/>
              <a:t>are needed:</a:t>
            </a:r>
          </a:p>
          <a:p>
            <a:pPr>
              <a:spcBef>
                <a:spcPct val="0"/>
              </a:spcBef>
              <a:buFontTx/>
              <a:buChar char="•"/>
            </a:pPr>
            <a:endParaRPr lang="en-US"/>
          </a:p>
          <a:p>
            <a:pPr>
              <a:spcBef>
                <a:spcPct val="0"/>
              </a:spcBef>
              <a:buFontTx/>
              <a:buChar char="•"/>
            </a:pPr>
            <a:r>
              <a:rPr lang="en-US"/>
              <a:t>All  process control parameters temperatures are simultanously present on fast time scales and in may cases far beyond classical nuclear engineering, which poses the material qualification and development as the key towards DEMO. Without such a measure a Deamo reactor is even not thinkable. </a:t>
            </a: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fld id="{29979A9A-B1D6-4752-9B70-603C9BF88F84}" type="slidenum">
              <a:rPr lang="en-GB" sz="1200" smtClean="0">
                <a:latin typeface="Arial" pitchFamily="34" charset="0"/>
              </a:rPr>
              <a:pPr/>
              <a:t>67</a:t>
            </a:fld>
            <a:endParaRPr lang="en-GB" sz="1200" smtClean="0">
              <a:latin typeface="Arial" pitchFamily="34" charset="0"/>
            </a:endParaRPr>
          </a:p>
        </p:txBody>
      </p:sp>
      <p:sp>
        <p:nvSpPr>
          <p:cNvPr id="28675" name="Rectangle 2"/>
          <p:cNvSpPr>
            <a:spLocks noGrp="1" noRot="1" noChangeAspect="1" noChangeArrowheads="1" noTextEdit="1"/>
          </p:cNvSpPr>
          <p:nvPr>
            <p:ph type="sldImg"/>
          </p:nvPr>
        </p:nvSpPr>
        <p:spPr>
          <a:xfrm>
            <a:off x="922338" y="749300"/>
            <a:ext cx="4933950" cy="3702050"/>
          </a:xfrm>
          <a:ln/>
        </p:spPr>
      </p:sp>
      <p:sp>
        <p:nvSpPr>
          <p:cNvPr id="28676" name="Rectangle 3"/>
          <p:cNvSpPr>
            <a:spLocks noGrp="1" noChangeArrowheads="1"/>
          </p:cNvSpPr>
          <p:nvPr>
            <p:ph type="body" idx="1"/>
          </p:nvPr>
        </p:nvSpPr>
        <p:spPr>
          <a:xfrm>
            <a:off x="903288" y="4703763"/>
            <a:ext cx="4968875" cy="4459287"/>
          </a:xfrm>
          <a:noFill/>
        </p:spPr>
        <p:txBody>
          <a:bodyPr/>
          <a:lstStyle/>
          <a:p>
            <a:pPr eaLnBrk="1" hangingPunct="1"/>
            <a:endParaRPr lang="en-US"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7"/>
          <p:cNvSpPr>
            <a:spLocks noGrp="1" noChangeArrowheads="1"/>
          </p:cNvSpPr>
          <p:nvPr>
            <p:ph type="sldNum" sz="quarter" idx="5"/>
          </p:nvPr>
        </p:nvSpPr>
        <p:spPr>
          <a:noFill/>
        </p:spPr>
        <p:txBody>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fld id="{FD39CFBB-3229-408E-93DF-56159DAF4113}" type="slidenum">
              <a:rPr lang="en-GB" sz="1200" smtClean="0">
                <a:latin typeface="Arial" pitchFamily="34" charset="0"/>
              </a:rPr>
              <a:pPr/>
              <a:t>68</a:t>
            </a:fld>
            <a:endParaRPr lang="en-GB" sz="1200" smtClean="0">
              <a:latin typeface="Arial" pitchFamily="34" charset="0"/>
            </a:endParaRPr>
          </a:p>
        </p:txBody>
      </p:sp>
      <p:sp>
        <p:nvSpPr>
          <p:cNvPr id="156675" name="Rectangle 2"/>
          <p:cNvSpPr>
            <a:spLocks noGrp="1" noRot="1" noChangeAspect="1" noChangeArrowheads="1" noTextEdit="1"/>
          </p:cNvSpPr>
          <p:nvPr>
            <p:ph type="sldImg"/>
          </p:nvPr>
        </p:nvSpPr>
        <p:spPr>
          <a:xfrm>
            <a:off x="917575" y="746125"/>
            <a:ext cx="4954588" cy="3716338"/>
          </a:xfrm>
          <a:ln w="12700" cap="flat">
            <a:solidFill>
              <a:schemeClr val="tx1"/>
            </a:solidFill>
          </a:ln>
        </p:spPr>
      </p:sp>
      <p:sp>
        <p:nvSpPr>
          <p:cNvPr id="156676" name="Rectangle 3"/>
          <p:cNvSpPr>
            <a:spLocks noGrp="1" noChangeArrowheads="1"/>
          </p:cNvSpPr>
          <p:nvPr>
            <p:ph type="body" idx="1"/>
          </p:nvPr>
        </p:nvSpPr>
        <p:spPr>
          <a:xfrm>
            <a:off x="904875" y="4713288"/>
            <a:ext cx="4965700" cy="4460875"/>
          </a:xfr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40271" tIns="70137" rIns="140271" bIns="70137"/>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7"/>
          <p:cNvSpPr>
            <a:spLocks noGrp="1" noChangeArrowheads="1"/>
          </p:cNvSpPr>
          <p:nvPr>
            <p:ph type="sldNum" sz="quarter" idx="5"/>
          </p:nvPr>
        </p:nvSpPr>
        <p:spPr>
          <a:noFill/>
        </p:spPr>
        <p:txBody>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fld id="{FD39CFBB-3229-408E-93DF-56159DAF4113}" type="slidenum">
              <a:rPr lang="en-GB" sz="1200" smtClean="0">
                <a:latin typeface="Arial" pitchFamily="34" charset="0"/>
              </a:rPr>
              <a:pPr/>
              <a:t>9</a:t>
            </a:fld>
            <a:endParaRPr lang="en-GB" sz="1200" smtClean="0">
              <a:latin typeface="Arial" pitchFamily="34" charset="0"/>
            </a:endParaRPr>
          </a:p>
        </p:txBody>
      </p:sp>
      <p:sp>
        <p:nvSpPr>
          <p:cNvPr id="156675" name="Rectangle 2"/>
          <p:cNvSpPr>
            <a:spLocks noGrp="1" noRot="1" noChangeAspect="1" noChangeArrowheads="1" noTextEdit="1"/>
          </p:cNvSpPr>
          <p:nvPr>
            <p:ph type="sldImg"/>
          </p:nvPr>
        </p:nvSpPr>
        <p:spPr>
          <a:xfrm>
            <a:off x="917575" y="746125"/>
            <a:ext cx="4954588" cy="3716338"/>
          </a:xfrm>
          <a:ln w="12700" cap="flat">
            <a:solidFill>
              <a:schemeClr val="tx1"/>
            </a:solidFill>
          </a:ln>
        </p:spPr>
      </p:sp>
      <p:sp>
        <p:nvSpPr>
          <p:cNvPr id="156676" name="Rectangle 3"/>
          <p:cNvSpPr>
            <a:spLocks noGrp="1" noChangeArrowheads="1"/>
          </p:cNvSpPr>
          <p:nvPr>
            <p:ph type="body" idx="1"/>
          </p:nvPr>
        </p:nvSpPr>
        <p:spPr>
          <a:xfrm>
            <a:off x="904875" y="4713288"/>
            <a:ext cx="4965700" cy="4460875"/>
          </a:xfr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40271" tIns="70137" rIns="140271" bIns="70137"/>
          <a:lstStyle/>
          <a:p>
            <a:pPr eaLnBrk="1" hangingPunct="1"/>
            <a:endParaRPr lang="en-US"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fld id="{0238263A-BEA5-4CA7-9F0E-F64FE5527048}" type="slidenum">
              <a:rPr lang="en-GB" sz="1200" smtClean="0">
                <a:latin typeface="Arial" pitchFamily="34" charset="0"/>
              </a:rPr>
              <a:pPr/>
              <a:t>73</a:t>
            </a:fld>
            <a:endParaRPr lang="en-GB" sz="1200" smtClean="0">
              <a:latin typeface="Arial" pitchFamily="34" charset="0"/>
            </a:endParaRPr>
          </a:p>
        </p:txBody>
      </p:sp>
      <p:sp>
        <p:nvSpPr>
          <p:cNvPr id="29699" name="Rectangle 2"/>
          <p:cNvSpPr>
            <a:spLocks noGrp="1" noRot="1" noChangeAspect="1" noChangeArrowheads="1" noTextEdit="1"/>
          </p:cNvSpPr>
          <p:nvPr>
            <p:ph type="sldImg"/>
          </p:nvPr>
        </p:nvSpPr>
        <p:spPr>
          <a:xfrm>
            <a:off x="919163" y="747713"/>
            <a:ext cx="4938712" cy="3705225"/>
          </a:xfrm>
          <a:ln/>
        </p:spPr>
      </p:sp>
      <p:sp>
        <p:nvSpPr>
          <p:cNvPr id="29700" name="Rectangle 3"/>
          <p:cNvSpPr>
            <a:spLocks noGrp="1" noChangeArrowheads="1"/>
          </p:cNvSpPr>
          <p:nvPr>
            <p:ph type="body" idx="1"/>
          </p:nvPr>
        </p:nvSpPr>
        <p:spPr>
          <a:xfrm>
            <a:off x="903288" y="4705350"/>
            <a:ext cx="4968875" cy="4459288"/>
          </a:xfrm>
          <a:noFill/>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Rot="1" noChangeAspect="1" noChangeArrowheads="1" noTextEdit="1"/>
          </p:cNvSpPr>
          <p:nvPr>
            <p:ph type="sldImg"/>
          </p:nvPr>
        </p:nvSpPr>
        <p:spPr>
          <a:ln/>
        </p:spPr>
      </p:sp>
      <p:sp>
        <p:nvSpPr>
          <p:cNvPr id="7680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Rot="1" noChangeAspect="1" noChangeArrowheads="1" noTextEdit="1"/>
          </p:cNvSpPr>
          <p:nvPr>
            <p:ph type="sldImg"/>
          </p:nvPr>
        </p:nvSpPr>
        <p:spPr>
          <a:ln/>
        </p:spPr>
      </p:sp>
      <p:sp>
        <p:nvSpPr>
          <p:cNvPr id="829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C8F6AB0-9FC8-4D22-900F-B313A8156B15}" type="slidenum">
              <a:rPr lang="en-GB"/>
              <a:pPr/>
              <a:t>15</a:t>
            </a:fld>
            <a:endParaRPr lang="en-GB"/>
          </a:p>
        </p:txBody>
      </p:sp>
      <p:sp>
        <p:nvSpPr>
          <p:cNvPr id="349186" name="Rectangle 2"/>
          <p:cNvSpPr>
            <a:spLocks noGrp="1" noRot="1" noChangeAspect="1" noChangeArrowheads="1" noTextEdit="1"/>
          </p:cNvSpPr>
          <p:nvPr>
            <p:ph type="sldImg"/>
          </p:nvPr>
        </p:nvSpPr>
        <p:spPr>
          <a:ln/>
        </p:spPr>
      </p:sp>
      <p:sp>
        <p:nvSpPr>
          <p:cNvPr id="349187" name="Rectangle 3"/>
          <p:cNvSpPr>
            <a:spLocks noGrp="1" noChangeArrowheads="1"/>
          </p:cNvSpPr>
          <p:nvPr>
            <p:ph type="body" idx="1"/>
          </p:nvPr>
        </p:nvSpPr>
        <p:spPr/>
        <p:txBody>
          <a:bodyPr/>
          <a:lstStyle/>
          <a:p>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8FDBFB9-8C1D-4CF4-8598-6025BBAF69E5}" type="slidenum">
              <a:rPr lang="de-DE"/>
              <a:pPr/>
              <a:t>18</a:t>
            </a:fld>
            <a:endParaRPr lang="de-DE"/>
          </a:p>
        </p:txBody>
      </p:sp>
      <p:sp>
        <p:nvSpPr>
          <p:cNvPr id="2514946" name="Rectangle 2"/>
          <p:cNvSpPr>
            <a:spLocks noChangeArrowheads="1" noTextEdit="1"/>
          </p:cNvSpPr>
          <p:nvPr>
            <p:ph type="sldImg"/>
          </p:nvPr>
        </p:nvSpPr>
        <p:spPr>
          <a:xfrm>
            <a:off x="920750" y="749300"/>
            <a:ext cx="4937125" cy="3702050"/>
          </a:xfrm>
          <a:ln/>
        </p:spPr>
      </p:sp>
      <p:sp>
        <p:nvSpPr>
          <p:cNvPr id="2514947" name="Rectangle 3"/>
          <p:cNvSpPr>
            <a:spLocks noGrp="1" noChangeArrowheads="1"/>
          </p:cNvSpPr>
          <p:nvPr>
            <p:ph type="body" idx="1"/>
          </p:nvPr>
        </p:nvSpPr>
        <p:spPr>
          <a:xfrm>
            <a:off x="902546" y="4703764"/>
            <a:ext cx="4970358" cy="4459287"/>
          </a:xfrm>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2"/>
          <p:cNvSpPr>
            <a:spLocks noGrp="1" noRot="1" noChangeAspect="1" noChangeArrowheads="1" noTextEdit="1"/>
          </p:cNvSpPr>
          <p:nvPr>
            <p:ph type="sldImg"/>
          </p:nvPr>
        </p:nvSpPr>
        <p:spPr>
          <a:ln/>
        </p:spPr>
      </p:sp>
      <p:sp>
        <p:nvSpPr>
          <p:cNvPr id="15360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Tree>
    <p:extLst>
      <p:ext uri="{BB962C8B-B14F-4D97-AF65-F5344CB8AC3E}">
        <p14:creationId xmlns:p14="http://schemas.microsoft.com/office/powerpoint/2010/main" val="36959017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GB"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6204122"/>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04025" y="0"/>
            <a:ext cx="2232025" cy="63087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107950" y="0"/>
            <a:ext cx="6543675" cy="63087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9644831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107950" y="0"/>
            <a:ext cx="8928100" cy="6308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41129072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verTx" preserve="1">
  <p:cSld name="Title and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179388" y="0"/>
            <a:ext cx="8856662" cy="620713"/>
          </a:xfrm>
        </p:spPr>
        <p:txBody>
          <a:bodyPr/>
          <a:lstStyle/>
          <a:p>
            <a:r>
              <a:rPr lang="en-US" smtClean="0"/>
              <a:t>Click to edit Master title style</a:t>
            </a:r>
            <a:endParaRPr lang="en-GB"/>
          </a:p>
        </p:txBody>
      </p:sp>
      <p:sp>
        <p:nvSpPr>
          <p:cNvPr id="3" name="Content Placeholder 2"/>
          <p:cNvSpPr>
            <a:spLocks noGrp="1"/>
          </p:cNvSpPr>
          <p:nvPr>
            <p:ph sz="half" idx="1"/>
          </p:nvPr>
        </p:nvSpPr>
        <p:spPr>
          <a:xfrm>
            <a:off x="107950" y="1052513"/>
            <a:ext cx="8928100" cy="25511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107950" y="3756025"/>
            <a:ext cx="8928100" cy="2552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7553668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9388" y="0"/>
            <a:ext cx="8856662" cy="620713"/>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107950" y="1052513"/>
            <a:ext cx="4387850" cy="52562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052513"/>
            <a:ext cx="4387850" cy="52562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67962007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179388" y="0"/>
            <a:ext cx="8856662" cy="620713"/>
          </a:xfrm>
        </p:spPr>
        <p:txBody>
          <a:bodyPr/>
          <a:lstStyle/>
          <a:p>
            <a:r>
              <a:rPr lang="en-US" smtClean="0"/>
              <a:t>Click to edit Master title style</a:t>
            </a:r>
            <a:endParaRPr lang="en-GB"/>
          </a:p>
        </p:txBody>
      </p:sp>
      <p:sp>
        <p:nvSpPr>
          <p:cNvPr id="3" name="Content Placeholder 2"/>
          <p:cNvSpPr>
            <a:spLocks noGrp="1"/>
          </p:cNvSpPr>
          <p:nvPr>
            <p:ph sz="half" idx="1"/>
          </p:nvPr>
        </p:nvSpPr>
        <p:spPr>
          <a:xfrm>
            <a:off x="107950" y="1052513"/>
            <a:ext cx="4387850" cy="52562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4648200" y="1052513"/>
            <a:ext cx="4387850" cy="25511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4648200" y="3756025"/>
            <a:ext cx="4387850" cy="2552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52164772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179388" y="0"/>
            <a:ext cx="8856662" cy="620713"/>
          </a:xfrm>
        </p:spPr>
        <p:txBody>
          <a:bodyPr/>
          <a:lstStyle/>
          <a:p>
            <a:r>
              <a:rPr lang="en-US" smtClean="0"/>
              <a:t>Click to edit Master title style</a:t>
            </a:r>
            <a:endParaRPr lang="en-GB"/>
          </a:p>
        </p:txBody>
      </p:sp>
      <p:sp>
        <p:nvSpPr>
          <p:cNvPr id="3" name="Content Placeholder 2"/>
          <p:cNvSpPr>
            <a:spLocks noGrp="1"/>
          </p:cNvSpPr>
          <p:nvPr>
            <p:ph sz="quarter" idx="1"/>
          </p:nvPr>
        </p:nvSpPr>
        <p:spPr>
          <a:xfrm>
            <a:off x="107950" y="1052513"/>
            <a:ext cx="4387850" cy="25511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4648200" y="1052513"/>
            <a:ext cx="4387850" cy="25511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107950" y="3756025"/>
            <a:ext cx="4387850" cy="2552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Content Placeholder 5"/>
          <p:cNvSpPr>
            <a:spLocks noGrp="1"/>
          </p:cNvSpPr>
          <p:nvPr>
            <p:ph sz="quarter" idx="4"/>
          </p:nvPr>
        </p:nvSpPr>
        <p:spPr>
          <a:xfrm>
            <a:off x="4648200" y="3756025"/>
            <a:ext cx="4387850" cy="2552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5976187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7859493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9804130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107950" y="1052513"/>
            <a:ext cx="4387850" cy="52562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052513"/>
            <a:ext cx="4387850" cy="52562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7288245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8260834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27221338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7645306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500801063"/>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7362974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spect="1" noChangeArrowheads="1"/>
          </p:cNvSpPr>
          <p:nvPr>
            <p:ph type="title"/>
          </p:nvPr>
        </p:nvSpPr>
        <p:spPr bwMode="auto">
          <a:xfrm>
            <a:off x="179388" y="0"/>
            <a:ext cx="8856662" cy="620713"/>
          </a:xfrm>
          <a:prstGeom prst="rect">
            <a:avLst/>
          </a:prstGeom>
          <a:solidFill>
            <a:srgbClr val="FBD805"/>
          </a:solidFill>
          <a:ln>
            <a:noFill/>
          </a:ln>
          <a:extLs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7" name="Rectangle 3"/>
          <p:cNvSpPr>
            <a:spLocks noGrp="1" noChangeArrowheads="1"/>
          </p:cNvSpPr>
          <p:nvPr>
            <p:ph type="body" idx="1"/>
          </p:nvPr>
        </p:nvSpPr>
        <p:spPr bwMode="auto">
          <a:xfrm>
            <a:off x="107950" y="1052513"/>
            <a:ext cx="8928100" cy="52562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pic>
        <p:nvPicPr>
          <p:cNvPr id="1028" name="Picture 14" descr="PowerPoint_Graphic"/>
          <p:cNvPicPr>
            <a:picLocks noChangeAspect="1" noChangeArrowheads="1"/>
          </p:cNvPicPr>
          <p:nvPr/>
        </p:nvPicPr>
        <p:blipFill>
          <a:blip r:embed="rId18" cstate="screen">
            <a:extLst>
              <a:ext uri="{28A0092B-C50C-407E-A947-70E740481C1C}">
                <a14:useLocalDpi xmlns:a14="http://schemas.microsoft.com/office/drawing/2010/main"/>
              </a:ext>
            </a:extLst>
          </a:blip>
          <a:srcRect/>
          <a:stretch>
            <a:fillRect/>
          </a:stretch>
        </p:blipFill>
        <p:spPr bwMode="auto">
          <a:xfrm>
            <a:off x="0" y="6235700"/>
            <a:ext cx="9144000"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9" name="Text Box 15"/>
          <p:cNvSpPr txBox="1">
            <a:spLocks noChangeArrowheads="1"/>
          </p:cNvSpPr>
          <p:nvPr/>
        </p:nvSpPr>
        <p:spPr bwMode="auto">
          <a:xfrm>
            <a:off x="2627313" y="6381750"/>
            <a:ext cx="5832475"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spcBef>
                <a:spcPct val="50000"/>
              </a:spcBef>
              <a:defRPr/>
            </a:pPr>
            <a:r>
              <a:rPr lang="en-GB" sz="1000" dirty="0" smtClean="0">
                <a:solidFill>
                  <a:schemeClr val="accent2"/>
                </a:solidFill>
                <a:latin typeface="Arial" pitchFamily="34" charset="0"/>
              </a:rPr>
              <a:t>ITER at CERN Lecture 4, 		15</a:t>
            </a:r>
            <a:r>
              <a:rPr lang="en-GB" sz="1000" baseline="30000" dirty="0" smtClean="0">
                <a:solidFill>
                  <a:schemeClr val="accent2"/>
                </a:solidFill>
                <a:latin typeface="Arial" pitchFamily="34" charset="0"/>
              </a:rPr>
              <a:t>th</a:t>
            </a:r>
            <a:r>
              <a:rPr lang="en-GB" sz="1000" dirty="0" smtClean="0">
                <a:solidFill>
                  <a:schemeClr val="accent2"/>
                </a:solidFill>
                <a:latin typeface="Arial" pitchFamily="34" charset="0"/>
              </a:rPr>
              <a:t> April 2011 , 	G</a:t>
            </a:r>
            <a:r>
              <a:rPr lang="en-GB" sz="1000" dirty="0" smtClean="0">
                <a:solidFill>
                  <a:schemeClr val="accent2"/>
                </a:solidFill>
                <a:latin typeface="Arial" pitchFamily="34" charset="0"/>
              </a:rPr>
              <a:t>. Janeschitz	</a:t>
            </a:r>
          </a:p>
        </p:txBody>
      </p:sp>
      <p:sp>
        <p:nvSpPr>
          <p:cNvPr id="1030" name="Text Box 17"/>
          <p:cNvSpPr txBox="1">
            <a:spLocks noChangeArrowheads="1"/>
          </p:cNvSpPr>
          <p:nvPr userDrawn="1"/>
        </p:nvSpPr>
        <p:spPr bwMode="auto">
          <a:xfrm>
            <a:off x="8459788" y="6381750"/>
            <a:ext cx="684212"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spcBef>
                <a:spcPct val="50000"/>
              </a:spcBef>
              <a:defRPr/>
            </a:pPr>
            <a:r>
              <a:rPr lang="en-GB" sz="1000" b="1" smtClean="0">
                <a:solidFill>
                  <a:schemeClr val="accent2"/>
                </a:solidFill>
                <a:latin typeface="Arial" pitchFamily="34" charset="0"/>
              </a:rPr>
              <a:t>Page </a:t>
            </a:r>
            <a:fld id="{4052A525-592A-4DAA-92BE-45CA1475B2C8}" type="slidenum">
              <a:rPr lang="en-GB" sz="1000" b="1" smtClean="0">
                <a:solidFill>
                  <a:schemeClr val="accent2"/>
                </a:solidFill>
                <a:latin typeface="Arial" pitchFamily="34" charset="0"/>
              </a:rPr>
              <a:pPr>
                <a:spcBef>
                  <a:spcPct val="50000"/>
                </a:spcBef>
                <a:defRPr/>
              </a:pPr>
              <a:t>‹#›</a:t>
            </a:fld>
            <a:endParaRPr lang="en-GB" sz="1000" b="1" smtClean="0">
              <a:solidFill>
                <a:schemeClr val="accent2"/>
              </a:solidFill>
              <a:latin typeface="Arial"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iming>
    <p:tnLst>
      <p:par>
        <p:cTn id="1" dur="indefinite" restart="never" nodeType="tmRoot"/>
      </p:par>
    </p:tnLst>
  </p:timing>
  <p:txStyles>
    <p:titleStyle>
      <a:lvl1pPr algn="ctr" rtl="0" eaLnBrk="0" fontAlgn="base" hangingPunct="0">
        <a:spcBef>
          <a:spcPct val="0"/>
        </a:spcBef>
        <a:spcAft>
          <a:spcPct val="0"/>
        </a:spcAft>
        <a:defRPr sz="3000">
          <a:solidFill>
            <a:schemeClr val="accent2"/>
          </a:solidFill>
          <a:latin typeface="+mj-lt"/>
          <a:ea typeface="+mj-ea"/>
          <a:cs typeface="+mj-cs"/>
        </a:defRPr>
      </a:lvl1pPr>
      <a:lvl2pPr algn="ctr" rtl="0" eaLnBrk="0" fontAlgn="base" hangingPunct="0">
        <a:spcBef>
          <a:spcPct val="0"/>
        </a:spcBef>
        <a:spcAft>
          <a:spcPct val="0"/>
        </a:spcAft>
        <a:defRPr sz="3000">
          <a:solidFill>
            <a:schemeClr val="accent2"/>
          </a:solidFill>
          <a:latin typeface="Arial" pitchFamily="34" charset="0"/>
        </a:defRPr>
      </a:lvl2pPr>
      <a:lvl3pPr algn="ctr" rtl="0" eaLnBrk="0" fontAlgn="base" hangingPunct="0">
        <a:spcBef>
          <a:spcPct val="0"/>
        </a:spcBef>
        <a:spcAft>
          <a:spcPct val="0"/>
        </a:spcAft>
        <a:defRPr sz="3000">
          <a:solidFill>
            <a:schemeClr val="accent2"/>
          </a:solidFill>
          <a:latin typeface="Arial" pitchFamily="34" charset="0"/>
        </a:defRPr>
      </a:lvl3pPr>
      <a:lvl4pPr algn="ctr" rtl="0" eaLnBrk="0" fontAlgn="base" hangingPunct="0">
        <a:spcBef>
          <a:spcPct val="0"/>
        </a:spcBef>
        <a:spcAft>
          <a:spcPct val="0"/>
        </a:spcAft>
        <a:defRPr sz="3000">
          <a:solidFill>
            <a:schemeClr val="accent2"/>
          </a:solidFill>
          <a:latin typeface="Arial" pitchFamily="34" charset="0"/>
        </a:defRPr>
      </a:lvl4pPr>
      <a:lvl5pPr algn="ctr" rtl="0" eaLnBrk="0" fontAlgn="base" hangingPunct="0">
        <a:spcBef>
          <a:spcPct val="0"/>
        </a:spcBef>
        <a:spcAft>
          <a:spcPct val="0"/>
        </a:spcAft>
        <a:defRPr sz="3000">
          <a:solidFill>
            <a:schemeClr val="accent2"/>
          </a:solidFill>
          <a:latin typeface="Arial" pitchFamily="34" charset="0"/>
        </a:defRPr>
      </a:lvl5pPr>
      <a:lvl6pPr marL="457200" algn="ctr" rtl="0" fontAlgn="base">
        <a:spcBef>
          <a:spcPct val="0"/>
        </a:spcBef>
        <a:spcAft>
          <a:spcPct val="0"/>
        </a:spcAft>
        <a:defRPr sz="3000">
          <a:solidFill>
            <a:schemeClr val="accent2"/>
          </a:solidFill>
          <a:latin typeface="Arial" pitchFamily="34" charset="0"/>
        </a:defRPr>
      </a:lvl6pPr>
      <a:lvl7pPr marL="914400" algn="ctr" rtl="0" fontAlgn="base">
        <a:spcBef>
          <a:spcPct val="0"/>
        </a:spcBef>
        <a:spcAft>
          <a:spcPct val="0"/>
        </a:spcAft>
        <a:defRPr sz="3000">
          <a:solidFill>
            <a:schemeClr val="accent2"/>
          </a:solidFill>
          <a:latin typeface="Arial" pitchFamily="34" charset="0"/>
        </a:defRPr>
      </a:lvl7pPr>
      <a:lvl8pPr marL="1371600" algn="ctr" rtl="0" fontAlgn="base">
        <a:spcBef>
          <a:spcPct val="0"/>
        </a:spcBef>
        <a:spcAft>
          <a:spcPct val="0"/>
        </a:spcAft>
        <a:defRPr sz="3000">
          <a:solidFill>
            <a:schemeClr val="accent2"/>
          </a:solidFill>
          <a:latin typeface="Arial" pitchFamily="34" charset="0"/>
        </a:defRPr>
      </a:lvl8pPr>
      <a:lvl9pPr marL="1828800" algn="ctr" rtl="0" fontAlgn="base">
        <a:spcBef>
          <a:spcPct val="0"/>
        </a:spcBef>
        <a:spcAft>
          <a:spcPct val="0"/>
        </a:spcAft>
        <a:defRPr sz="3000">
          <a:solidFill>
            <a:schemeClr val="accent2"/>
          </a:solidFill>
          <a:latin typeface="Arial" pitchFamily="34" charset="0"/>
        </a:defRPr>
      </a:lvl9pPr>
    </p:titleStyle>
    <p:bodyStyle>
      <a:lvl1pPr marL="342900" indent="-342900" algn="l" rtl="0" eaLnBrk="0" fontAlgn="base" hangingPunct="0">
        <a:spcBef>
          <a:spcPct val="20000"/>
        </a:spcBef>
        <a:spcAft>
          <a:spcPct val="0"/>
        </a:spcAft>
        <a:buChar char="•"/>
        <a:defRPr sz="2400">
          <a:solidFill>
            <a:schemeClr val="accent2"/>
          </a:solidFill>
          <a:latin typeface="+mn-lt"/>
          <a:ea typeface="+mn-ea"/>
          <a:cs typeface="+mn-cs"/>
        </a:defRPr>
      </a:lvl1pPr>
      <a:lvl2pPr marL="742950" indent="-285750" algn="l" rtl="0" eaLnBrk="0" fontAlgn="base" hangingPunct="0">
        <a:spcBef>
          <a:spcPct val="20000"/>
        </a:spcBef>
        <a:spcAft>
          <a:spcPct val="0"/>
        </a:spcAft>
        <a:buChar char="–"/>
        <a:defRPr sz="2000">
          <a:solidFill>
            <a:schemeClr val="accent2"/>
          </a:solidFill>
          <a:latin typeface="+mn-lt"/>
        </a:defRPr>
      </a:lvl2pPr>
      <a:lvl3pPr marL="1143000" indent="-228600" algn="l" rtl="0" eaLnBrk="0" fontAlgn="base" hangingPunct="0">
        <a:spcBef>
          <a:spcPct val="20000"/>
        </a:spcBef>
        <a:spcAft>
          <a:spcPct val="0"/>
        </a:spcAft>
        <a:buChar char="•"/>
        <a:defRPr sz="2000">
          <a:solidFill>
            <a:schemeClr val="accent2"/>
          </a:solidFill>
          <a:latin typeface="+mn-lt"/>
        </a:defRPr>
      </a:lvl3pPr>
      <a:lvl4pPr marL="1600200" indent="-228600" algn="l" rtl="0" eaLnBrk="0" fontAlgn="base" hangingPunct="0">
        <a:spcBef>
          <a:spcPct val="20000"/>
        </a:spcBef>
        <a:spcAft>
          <a:spcPct val="0"/>
        </a:spcAft>
        <a:buChar char="–"/>
        <a:defRPr sz="2000">
          <a:solidFill>
            <a:schemeClr val="accent2"/>
          </a:solidFill>
          <a:latin typeface="+mn-lt"/>
        </a:defRPr>
      </a:lvl4pPr>
      <a:lvl5pPr marL="2057400" indent="-228600" algn="l" rtl="0" eaLnBrk="0" fontAlgn="base" hangingPunct="0">
        <a:spcBef>
          <a:spcPct val="20000"/>
        </a:spcBef>
        <a:spcAft>
          <a:spcPct val="0"/>
        </a:spcAft>
        <a:buChar char="»"/>
        <a:defRPr sz="2000">
          <a:solidFill>
            <a:schemeClr val="accent2"/>
          </a:solidFill>
          <a:latin typeface="+mn-lt"/>
        </a:defRPr>
      </a:lvl5pPr>
      <a:lvl6pPr marL="2514600" indent="-228600" algn="l" rtl="0" fontAlgn="base">
        <a:spcBef>
          <a:spcPct val="20000"/>
        </a:spcBef>
        <a:spcAft>
          <a:spcPct val="0"/>
        </a:spcAft>
        <a:buChar char="»"/>
        <a:defRPr sz="2000">
          <a:solidFill>
            <a:schemeClr val="accent2"/>
          </a:solidFill>
          <a:latin typeface="+mn-lt"/>
        </a:defRPr>
      </a:lvl6pPr>
      <a:lvl7pPr marL="2971800" indent="-228600" algn="l" rtl="0" fontAlgn="base">
        <a:spcBef>
          <a:spcPct val="20000"/>
        </a:spcBef>
        <a:spcAft>
          <a:spcPct val="0"/>
        </a:spcAft>
        <a:buChar char="»"/>
        <a:defRPr sz="2000">
          <a:solidFill>
            <a:schemeClr val="accent2"/>
          </a:solidFill>
          <a:latin typeface="+mn-lt"/>
        </a:defRPr>
      </a:lvl7pPr>
      <a:lvl8pPr marL="3429000" indent="-228600" algn="l" rtl="0" fontAlgn="base">
        <a:spcBef>
          <a:spcPct val="20000"/>
        </a:spcBef>
        <a:spcAft>
          <a:spcPct val="0"/>
        </a:spcAft>
        <a:buChar char="»"/>
        <a:defRPr sz="2000">
          <a:solidFill>
            <a:schemeClr val="accent2"/>
          </a:solidFill>
          <a:latin typeface="+mn-lt"/>
        </a:defRPr>
      </a:lvl8pPr>
      <a:lvl9pPr marL="3886200" indent="-228600" algn="l" rtl="0" fontAlgn="base">
        <a:spcBef>
          <a:spcPct val="20000"/>
        </a:spcBef>
        <a:spcAft>
          <a:spcPct val="0"/>
        </a:spcAft>
        <a:buChar char="»"/>
        <a:defRPr sz="2000">
          <a:solidFill>
            <a:schemeClr val="accent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21.wmf"/><Relationship Id="rId4" Type="http://schemas.openxmlformats.org/officeDocument/2006/relationships/oleObject" Target="../embeddings/oleObject1.bin"/></Relationships>
</file>

<file path=ppt/slides/_rels/slide1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4.jpeg"/></Relationships>
</file>

<file path=ppt/slides/_rels/slide1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4" Type="http://schemas.openxmlformats.org/officeDocument/2006/relationships/image" Target="../media/image27.jpeg"/></Relationships>
</file>

<file path=ppt/slides/_rels/slide14.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35.jpeg"/></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2.xml"/><Relationship Id="rId1" Type="http://schemas.openxmlformats.org/officeDocument/2006/relationships/vmlDrawing" Target="../drawings/vmlDrawing2.vml"/><Relationship Id="rId4" Type="http://schemas.openxmlformats.org/officeDocument/2006/relationships/image" Target="../media/image36.e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2.xml"/><Relationship Id="rId4" Type="http://schemas.openxmlformats.org/officeDocument/2006/relationships/image" Target="../media/image39.wm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42.png"/><Relationship Id="rId4" Type="http://schemas.openxmlformats.org/officeDocument/2006/relationships/image" Target="../media/image41.png"/></Relationships>
</file>

<file path=ppt/slides/_rels/slide23.xml.rels><?xml version="1.0" encoding="UTF-8" standalone="yes"?>
<Relationships xmlns="http://schemas.openxmlformats.org/package/2006/relationships"><Relationship Id="rId8" Type="http://schemas.openxmlformats.org/officeDocument/2006/relationships/oleObject" Target="../embeddings/oleObject5.bin"/><Relationship Id="rId3" Type="http://schemas.openxmlformats.org/officeDocument/2006/relationships/notesSlide" Target="../notesSlides/notesSlide10.xml"/><Relationship Id="rId7" Type="http://schemas.openxmlformats.org/officeDocument/2006/relationships/image" Target="../media/image44.emf"/><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oleObject" Target="../embeddings/oleObject4.bin"/><Relationship Id="rId5" Type="http://schemas.openxmlformats.org/officeDocument/2006/relationships/image" Target="../media/image43.emf"/><Relationship Id="rId4" Type="http://schemas.openxmlformats.org/officeDocument/2006/relationships/oleObject" Target="../embeddings/oleObject3.bin"/><Relationship Id="rId9" Type="http://schemas.openxmlformats.org/officeDocument/2006/relationships/image" Target="../media/image45.emf"/></Relationships>
</file>

<file path=ppt/slides/_rels/slide24.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47.jpeg"/></Relationships>
</file>

<file path=ppt/slides/_rels/slide25.xml.rels><?xml version="1.0" encoding="UTF-8" standalone="yes"?>
<Relationships xmlns="http://schemas.openxmlformats.org/package/2006/relationships"><Relationship Id="rId3" Type="http://schemas.openxmlformats.org/officeDocument/2006/relationships/image" Target="../media/image48.wm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51.jpeg"/></Relationships>
</file>

<file path=ppt/slides/_rels/slide29.xml.rels><?xml version="1.0" encoding="UTF-8" standalone="yes"?>
<Relationships xmlns="http://schemas.openxmlformats.org/package/2006/relationships"><Relationship Id="rId2" Type="http://schemas.openxmlformats.org/officeDocument/2006/relationships/image" Target="../media/image52.wm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8" Type="http://schemas.openxmlformats.org/officeDocument/2006/relationships/image" Target="../media/image53.emf"/><Relationship Id="rId3" Type="http://schemas.openxmlformats.org/officeDocument/2006/relationships/notesSlide" Target="../notesSlides/notesSlide15.xml"/><Relationship Id="rId7" Type="http://schemas.openxmlformats.org/officeDocument/2006/relationships/oleObject" Target="../embeddings/oleObject6.bin"/><Relationship Id="rId2" Type="http://schemas.openxmlformats.org/officeDocument/2006/relationships/slideLayout" Target="../slideLayouts/slideLayout1.xml"/><Relationship Id="rId1" Type="http://schemas.openxmlformats.org/officeDocument/2006/relationships/vmlDrawing" Target="../drawings/vmlDrawing4.vml"/><Relationship Id="rId6" Type="http://schemas.openxmlformats.org/officeDocument/2006/relationships/image" Target="../media/image56.jpeg"/><Relationship Id="rId5" Type="http://schemas.openxmlformats.org/officeDocument/2006/relationships/image" Target="../media/image55.jpeg"/><Relationship Id="rId4" Type="http://schemas.openxmlformats.org/officeDocument/2006/relationships/image" Target="../media/image54.jpeg"/><Relationship Id="rId9" Type="http://schemas.openxmlformats.org/officeDocument/2006/relationships/image" Target="../media/image57.png"/></Relationships>
</file>

<file path=ppt/slides/_rels/slide31.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file:///E:\Eigene%20Dateien\2MW-GYRO\TED\Images\chpt3\Chpt3_12\61416715-coupe-2_300.jpg" TargetMode="External"/><Relationship Id="rId5" Type="http://schemas.openxmlformats.org/officeDocument/2006/relationships/image" Target="../media/image59.jpeg"/><Relationship Id="rId4" Type="http://schemas.openxmlformats.org/officeDocument/2006/relationships/image" Target="file:///E:\Eigene%20Dateien\2MW-GYRO\TED\Images\chpt3\Chpt3_12\61416717-coupe_300.jpg" TargetMode="External"/></Relationships>
</file>

<file path=ppt/slides/_rels/slide32.xml.rels><?xml version="1.0" encoding="UTF-8" standalone="yes"?>
<Relationships xmlns="http://schemas.openxmlformats.org/package/2006/relationships"><Relationship Id="rId8" Type="http://schemas.openxmlformats.org/officeDocument/2006/relationships/image" Target="../media/image64.png"/><Relationship Id="rId3" Type="http://schemas.openxmlformats.org/officeDocument/2006/relationships/image" Target="../media/image60.jpeg"/><Relationship Id="rId7" Type="http://schemas.openxmlformats.org/officeDocument/2006/relationships/hyperlink" Target="http://www.jaea.go.jp/english/index.shtml"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63.png"/><Relationship Id="rId5" Type="http://schemas.openxmlformats.org/officeDocument/2006/relationships/image" Target="../media/image62.jpeg"/><Relationship Id="rId4" Type="http://schemas.openxmlformats.org/officeDocument/2006/relationships/image" Target="../media/image61.jpeg"/><Relationship Id="rId9" Type="http://schemas.openxmlformats.org/officeDocument/2006/relationships/image" Target="../media/image65.png"/></Relationships>
</file>

<file path=ppt/slides/_rels/slide33.xml.rels><?xml version="1.0" encoding="UTF-8" standalone="yes"?>
<Relationships xmlns="http://schemas.openxmlformats.org/package/2006/relationships"><Relationship Id="rId2" Type="http://schemas.openxmlformats.org/officeDocument/2006/relationships/image" Target="../media/image66.wm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68.emf"/><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69.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7.xml"/><Relationship Id="rId1" Type="http://schemas.openxmlformats.org/officeDocument/2006/relationships/vmlDrawing" Target="../drawings/vmlDrawing5.vml"/><Relationship Id="rId5" Type="http://schemas.openxmlformats.org/officeDocument/2006/relationships/image" Target="../media/image70.png"/><Relationship Id="rId4" Type="http://schemas.openxmlformats.org/officeDocument/2006/relationships/oleObject" Target="../embeddings/oleObject7.bin"/></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40.xml.rels><?xml version="1.0" encoding="UTF-8" standalone="yes"?>
<Relationships xmlns="http://schemas.openxmlformats.org/package/2006/relationships"><Relationship Id="rId3" Type="http://schemas.openxmlformats.org/officeDocument/2006/relationships/image" Target="../media/image71.wmf"/><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21.xml"/><Relationship Id="rId1" Type="http://schemas.openxmlformats.org/officeDocument/2006/relationships/slideLayout" Target="../slideLayouts/slideLayout6.xml"/><Relationship Id="rId5" Type="http://schemas.openxmlformats.org/officeDocument/2006/relationships/image" Target="../media/image74.emf"/><Relationship Id="rId4" Type="http://schemas.openxmlformats.org/officeDocument/2006/relationships/image" Target="../media/image73.emf"/></Relationships>
</file>

<file path=ppt/slides/_rels/slide42.xml.rels><?xml version="1.0" encoding="UTF-8" standalone="yes"?>
<Relationships xmlns="http://schemas.openxmlformats.org/package/2006/relationships"><Relationship Id="rId3" Type="http://schemas.openxmlformats.org/officeDocument/2006/relationships/image" Target="../media/image75.emf"/><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76.png"/></Relationships>
</file>

<file path=ppt/slides/_rels/slide43.xml.rels><?xml version="1.0" encoding="UTF-8" standalone="yes"?>
<Relationships xmlns="http://schemas.openxmlformats.org/package/2006/relationships"><Relationship Id="rId2" Type="http://schemas.openxmlformats.org/officeDocument/2006/relationships/image" Target="../media/image77.emf"/><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8" Type="http://schemas.openxmlformats.org/officeDocument/2006/relationships/image" Target="../media/image83.png"/><Relationship Id="rId3" Type="http://schemas.openxmlformats.org/officeDocument/2006/relationships/image" Target="../media/image78.jpeg"/><Relationship Id="rId7" Type="http://schemas.openxmlformats.org/officeDocument/2006/relationships/image" Target="../media/image82.png"/><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image" Target="../media/image81.png"/><Relationship Id="rId11" Type="http://schemas.openxmlformats.org/officeDocument/2006/relationships/image" Target="../media/image86.jpeg"/><Relationship Id="rId5" Type="http://schemas.openxmlformats.org/officeDocument/2006/relationships/image" Target="../media/image80.png"/><Relationship Id="rId10" Type="http://schemas.openxmlformats.org/officeDocument/2006/relationships/image" Target="../media/image85.png"/><Relationship Id="rId4" Type="http://schemas.openxmlformats.org/officeDocument/2006/relationships/image" Target="../media/image79.png"/><Relationship Id="rId9" Type="http://schemas.openxmlformats.org/officeDocument/2006/relationships/image" Target="../media/image84.png"/></Relationships>
</file>

<file path=ppt/slides/_rels/slide46.xml.rels><?xml version="1.0" encoding="UTF-8" standalone="yes"?>
<Relationships xmlns="http://schemas.openxmlformats.org/package/2006/relationships"><Relationship Id="rId3" Type="http://schemas.openxmlformats.org/officeDocument/2006/relationships/image" Target="../media/image88.emf"/><Relationship Id="rId2" Type="http://schemas.openxmlformats.org/officeDocument/2006/relationships/image" Target="../media/image87.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89.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9.png"/></Relationships>
</file>

<file path=ppt/slides/_rels/slide50.xml.rels><?xml version="1.0" encoding="UTF-8" standalone="yes"?>
<Relationships xmlns="http://schemas.openxmlformats.org/package/2006/relationships"><Relationship Id="rId3" Type="http://schemas.openxmlformats.org/officeDocument/2006/relationships/image" Target="../media/image91.jpeg"/><Relationship Id="rId2" Type="http://schemas.openxmlformats.org/officeDocument/2006/relationships/image" Target="../media/image90.jpeg"/><Relationship Id="rId1" Type="http://schemas.openxmlformats.org/officeDocument/2006/relationships/slideLayout" Target="../slideLayouts/slideLayout7.xml"/><Relationship Id="rId6" Type="http://schemas.openxmlformats.org/officeDocument/2006/relationships/image" Target="../media/image93.jpeg"/><Relationship Id="rId5" Type="http://schemas.openxmlformats.org/officeDocument/2006/relationships/image" Target="../media/image92.jpeg"/><Relationship Id="rId4" Type="http://schemas.openxmlformats.org/officeDocument/2006/relationships/hyperlink" Target="http://www.iter.org/doc/www/edit/Lists/Stories/Attachments/452/tok_pit5.jpg" TargetMode="External"/></Relationships>
</file>

<file path=ppt/slides/_rels/slide51.xml.rels><?xml version="1.0" encoding="UTF-8" standalone="yes"?>
<Relationships xmlns="http://schemas.openxmlformats.org/package/2006/relationships"><Relationship Id="rId8" Type="http://schemas.openxmlformats.org/officeDocument/2006/relationships/hyperlink" Target="Excavation2_eng_update.avi" TargetMode="External"/><Relationship Id="rId3" Type="http://schemas.openxmlformats.org/officeDocument/2006/relationships/image" Target="../media/image94.jpeg"/><Relationship Id="rId7" Type="http://schemas.openxmlformats.org/officeDocument/2006/relationships/hyperlink" Target="PF_coil2_eng_update.avi" TargetMode="External"/><Relationship Id="rId2" Type="http://schemas.openxmlformats.org/officeDocument/2006/relationships/notesSlide" Target="../notesSlides/notesSlide26.xml"/><Relationship Id="rId1" Type="http://schemas.openxmlformats.org/officeDocument/2006/relationships/slideLayout" Target="../slideLayouts/slideLayout1.xml"/><Relationship Id="rId6" Type="http://schemas.openxmlformats.org/officeDocument/2006/relationships/hyperlink" Target="HQ2.avi" TargetMode="External"/><Relationship Id="rId5" Type="http://schemas.openxmlformats.org/officeDocument/2006/relationships/hyperlink" Target="Excavation2.avi" TargetMode="External"/><Relationship Id="rId4" Type="http://schemas.openxmlformats.org/officeDocument/2006/relationships/hyperlink" Target="PF_coil2.avi" TargetMode="External"/><Relationship Id="rId9" Type="http://schemas.openxmlformats.org/officeDocument/2006/relationships/hyperlink" Target="HQ2_eng_update.avi" TargetMode="Externa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3" Type="http://schemas.openxmlformats.org/officeDocument/2006/relationships/image" Target="../media/image95.jpeg"/><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3" Type="http://schemas.openxmlformats.org/officeDocument/2006/relationships/image" Target="../media/image96.jpeg"/><Relationship Id="rId2" Type="http://schemas.openxmlformats.org/officeDocument/2006/relationships/notesSlide" Target="../notesSlides/notesSlide29.xml"/><Relationship Id="rId1" Type="http://schemas.openxmlformats.org/officeDocument/2006/relationships/slideLayout" Target="../slideLayouts/slideLayout16.xml"/><Relationship Id="rId5" Type="http://schemas.openxmlformats.org/officeDocument/2006/relationships/image" Target="../media/image98.jpeg"/><Relationship Id="rId4" Type="http://schemas.openxmlformats.org/officeDocument/2006/relationships/image" Target="../media/image97.jpeg"/></Relationships>
</file>

<file path=ppt/slides/_rels/slide55.xml.rels><?xml version="1.0" encoding="UTF-8" standalone="yes"?>
<Relationships xmlns="http://schemas.openxmlformats.org/package/2006/relationships"><Relationship Id="rId3" Type="http://schemas.openxmlformats.org/officeDocument/2006/relationships/image" Target="../media/image99.jpeg"/><Relationship Id="rId2" Type="http://schemas.openxmlformats.org/officeDocument/2006/relationships/notesSlide" Target="../notesSlides/notesSlide30.xml"/><Relationship Id="rId1" Type="http://schemas.openxmlformats.org/officeDocument/2006/relationships/slideLayout" Target="../slideLayouts/slideLayout7.xml"/><Relationship Id="rId6" Type="http://schemas.openxmlformats.org/officeDocument/2006/relationships/image" Target="../media/image102.jpeg"/><Relationship Id="rId5" Type="http://schemas.openxmlformats.org/officeDocument/2006/relationships/image" Target="../media/image101.jpeg"/><Relationship Id="rId4" Type="http://schemas.openxmlformats.org/officeDocument/2006/relationships/image" Target="../media/image100.jpeg"/></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103.jpeg"/><Relationship Id="rId2" Type="http://schemas.openxmlformats.org/officeDocument/2006/relationships/notesSlide" Target="../notesSlides/notesSlide33.xml"/><Relationship Id="rId1" Type="http://schemas.openxmlformats.org/officeDocument/2006/relationships/slideLayout" Target="../slideLayouts/slideLayout2.xml"/><Relationship Id="rId5" Type="http://schemas.openxmlformats.org/officeDocument/2006/relationships/image" Target="../media/image105.png"/><Relationship Id="rId4" Type="http://schemas.openxmlformats.org/officeDocument/2006/relationships/image" Target="../media/image104.wmf"/></Relationships>
</file>

<file path=ppt/slides/_rels/slide59.xml.rels><?xml version="1.0" encoding="UTF-8" standalone="yes"?>
<Relationships xmlns="http://schemas.openxmlformats.org/package/2006/relationships"><Relationship Id="rId8" Type="http://schemas.openxmlformats.org/officeDocument/2006/relationships/image" Target="../media/image111.png"/><Relationship Id="rId3" Type="http://schemas.openxmlformats.org/officeDocument/2006/relationships/notesSlide" Target="../notesSlides/notesSlide34.xml"/><Relationship Id="rId7" Type="http://schemas.openxmlformats.org/officeDocument/2006/relationships/image" Target="../media/image110.emf"/><Relationship Id="rId2" Type="http://schemas.openxmlformats.org/officeDocument/2006/relationships/slideLayout" Target="../slideLayouts/slideLayout7.xml"/><Relationship Id="rId1" Type="http://schemas.openxmlformats.org/officeDocument/2006/relationships/vmlDrawing" Target="../drawings/vmlDrawing6.vml"/><Relationship Id="rId6" Type="http://schemas.openxmlformats.org/officeDocument/2006/relationships/image" Target="../media/image109.jpeg"/><Relationship Id="rId11" Type="http://schemas.openxmlformats.org/officeDocument/2006/relationships/image" Target="../media/image112.png"/><Relationship Id="rId5" Type="http://schemas.openxmlformats.org/officeDocument/2006/relationships/image" Target="../media/image108.jpeg"/><Relationship Id="rId10" Type="http://schemas.openxmlformats.org/officeDocument/2006/relationships/image" Target="../media/image106.png"/><Relationship Id="rId4" Type="http://schemas.openxmlformats.org/officeDocument/2006/relationships/image" Target="../media/image107.jpeg"/><Relationship Id="rId9" Type="http://schemas.openxmlformats.org/officeDocument/2006/relationships/oleObject" Target="../embeddings/oleObject8.bin"/></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60.xml.rels><?xml version="1.0" encoding="UTF-8" standalone="yes"?>
<Relationships xmlns="http://schemas.openxmlformats.org/package/2006/relationships"><Relationship Id="rId8" Type="http://schemas.openxmlformats.org/officeDocument/2006/relationships/oleObject" Target="../embeddings/oleObject11.bin"/><Relationship Id="rId3" Type="http://schemas.openxmlformats.org/officeDocument/2006/relationships/image" Target="../media/image117.png"/><Relationship Id="rId7" Type="http://schemas.openxmlformats.org/officeDocument/2006/relationships/image" Target="../media/image114.png"/><Relationship Id="rId12" Type="http://schemas.openxmlformats.org/officeDocument/2006/relationships/image" Target="../media/image118.png"/><Relationship Id="rId2" Type="http://schemas.openxmlformats.org/officeDocument/2006/relationships/slideLayout" Target="../slideLayouts/slideLayout7.xml"/><Relationship Id="rId1" Type="http://schemas.openxmlformats.org/officeDocument/2006/relationships/vmlDrawing" Target="../drawings/vmlDrawing7.vml"/><Relationship Id="rId6" Type="http://schemas.openxmlformats.org/officeDocument/2006/relationships/oleObject" Target="../embeddings/oleObject10.bin"/><Relationship Id="rId11" Type="http://schemas.openxmlformats.org/officeDocument/2006/relationships/image" Target="../media/image116.png"/><Relationship Id="rId5" Type="http://schemas.openxmlformats.org/officeDocument/2006/relationships/image" Target="../media/image113.png"/><Relationship Id="rId10" Type="http://schemas.openxmlformats.org/officeDocument/2006/relationships/oleObject" Target="../embeddings/oleObject12.bin"/><Relationship Id="rId4" Type="http://schemas.openxmlformats.org/officeDocument/2006/relationships/oleObject" Target="../embeddings/oleObject9.bin"/><Relationship Id="rId9" Type="http://schemas.openxmlformats.org/officeDocument/2006/relationships/image" Target="../media/image115.png"/></Relationships>
</file>

<file path=ppt/slides/_rels/slide61.xml.rels><?xml version="1.0" encoding="UTF-8" standalone="yes"?>
<Relationships xmlns="http://schemas.openxmlformats.org/package/2006/relationships"><Relationship Id="rId3" Type="http://schemas.openxmlformats.org/officeDocument/2006/relationships/image" Target="../media/image119.jpeg"/><Relationship Id="rId7" Type="http://schemas.openxmlformats.org/officeDocument/2006/relationships/image" Target="../media/image123.png"/><Relationship Id="rId2" Type="http://schemas.openxmlformats.org/officeDocument/2006/relationships/notesSlide" Target="../notesSlides/notesSlide35.xml"/><Relationship Id="rId1" Type="http://schemas.openxmlformats.org/officeDocument/2006/relationships/slideLayout" Target="../slideLayouts/slideLayout7.xml"/><Relationship Id="rId6" Type="http://schemas.openxmlformats.org/officeDocument/2006/relationships/image" Target="../media/image122.png"/><Relationship Id="rId5" Type="http://schemas.openxmlformats.org/officeDocument/2006/relationships/image" Target="../media/image121.png"/><Relationship Id="rId4" Type="http://schemas.openxmlformats.org/officeDocument/2006/relationships/image" Target="../media/image120.wmf"/></Relationships>
</file>

<file path=ppt/slides/_rels/slide62.xml.rels><?xml version="1.0" encoding="UTF-8" standalone="yes"?>
<Relationships xmlns="http://schemas.openxmlformats.org/package/2006/relationships"><Relationship Id="rId3" Type="http://schemas.openxmlformats.org/officeDocument/2006/relationships/image" Target="../media/image125.png"/><Relationship Id="rId2" Type="http://schemas.openxmlformats.org/officeDocument/2006/relationships/slideLayout" Target="../slideLayouts/slideLayout7.xml"/><Relationship Id="rId1" Type="http://schemas.openxmlformats.org/officeDocument/2006/relationships/vmlDrawing" Target="../drawings/vmlDrawing8.vml"/><Relationship Id="rId6" Type="http://schemas.openxmlformats.org/officeDocument/2006/relationships/image" Target="../media/image124.emf"/><Relationship Id="rId5" Type="http://schemas.openxmlformats.org/officeDocument/2006/relationships/oleObject" Target="../embeddings/oleObject13.bin"/><Relationship Id="rId4" Type="http://schemas.openxmlformats.org/officeDocument/2006/relationships/image" Target="../media/image126.jpeg"/></Relationships>
</file>

<file path=ppt/slides/_rels/slide63.xml.rels><?xml version="1.0" encoding="UTF-8" standalone="yes"?>
<Relationships xmlns="http://schemas.openxmlformats.org/package/2006/relationships"><Relationship Id="rId8" Type="http://schemas.openxmlformats.org/officeDocument/2006/relationships/oleObject" Target="../embeddings/oleObject15.bin"/><Relationship Id="rId13" Type="http://schemas.openxmlformats.org/officeDocument/2006/relationships/diagramColors" Target="../diagrams/colors1.xml"/><Relationship Id="rId3" Type="http://schemas.openxmlformats.org/officeDocument/2006/relationships/slideLayout" Target="../slideLayouts/slideLayout7.xml"/><Relationship Id="rId7" Type="http://schemas.openxmlformats.org/officeDocument/2006/relationships/image" Target="../media/image129.jpeg"/><Relationship Id="rId12" Type="http://schemas.openxmlformats.org/officeDocument/2006/relationships/diagramQuickStyle" Target="../diagrams/quickStyle1.xml"/><Relationship Id="rId17" Type="http://schemas.openxmlformats.org/officeDocument/2006/relationships/image" Target="../media/image132.png"/><Relationship Id="rId2" Type="http://schemas.openxmlformats.org/officeDocument/2006/relationships/video" Target="HHF-10MW-IR--kurz.wmv" TargetMode="External"/><Relationship Id="rId16" Type="http://schemas.openxmlformats.org/officeDocument/2006/relationships/image" Target="../media/image131.jpeg"/><Relationship Id="rId1" Type="http://schemas.openxmlformats.org/officeDocument/2006/relationships/vmlDrawing" Target="../drawings/vmlDrawing9.vml"/><Relationship Id="rId6" Type="http://schemas.openxmlformats.org/officeDocument/2006/relationships/image" Target="../media/image127.wmf"/><Relationship Id="rId11" Type="http://schemas.openxmlformats.org/officeDocument/2006/relationships/diagramLayout" Target="../diagrams/layout1.xml"/><Relationship Id="rId5" Type="http://schemas.openxmlformats.org/officeDocument/2006/relationships/oleObject" Target="../embeddings/oleObject14.bin"/><Relationship Id="rId15" Type="http://schemas.openxmlformats.org/officeDocument/2006/relationships/image" Target="../media/image130.jpeg"/><Relationship Id="rId10" Type="http://schemas.openxmlformats.org/officeDocument/2006/relationships/diagramData" Target="../diagrams/data1.xml"/><Relationship Id="rId4" Type="http://schemas.openxmlformats.org/officeDocument/2006/relationships/notesSlide" Target="../notesSlides/notesSlide36.xml"/><Relationship Id="rId9" Type="http://schemas.openxmlformats.org/officeDocument/2006/relationships/image" Target="../media/image128.emf"/><Relationship Id="rId14" Type="http://schemas.microsoft.com/office/2007/relationships/diagramDrawing" Target="../diagrams/drawing1.xml"/></Relationships>
</file>

<file path=ppt/slides/_rels/slide64.xml.rels><?xml version="1.0" encoding="UTF-8" standalone="yes"?>
<Relationships xmlns="http://schemas.openxmlformats.org/package/2006/relationships"><Relationship Id="rId3" Type="http://schemas.openxmlformats.org/officeDocument/2006/relationships/image" Target="../media/image134.jpeg"/><Relationship Id="rId2" Type="http://schemas.openxmlformats.org/officeDocument/2006/relationships/image" Target="../media/image133.png"/><Relationship Id="rId1" Type="http://schemas.openxmlformats.org/officeDocument/2006/relationships/slideLayout" Target="../slideLayouts/slideLayout7.xml"/><Relationship Id="rId5" Type="http://schemas.openxmlformats.org/officeDocument/2006/relationships/image" Target="../media/image136.jpeg"/><Relationship Id="rId4" Type="http://schemas.openxmlformats.org/officeDocument/2006/relationships/image" Target="../media/image135.jpeg"/></Relationships>
</file>

<file path=ppt/slides/_rels/slide65.xml.rels><?xml version="1.0" encoding="UTF-8" standalone="yes"?>
<Relationships xmlns="http://schemas.openxmlformats.org/package/2006/relationships"><Relationship Id="rId3" Type="http://schemas.openxmlformats.org/officeDocument/2006/relationships/image" Target="../media/image137.jpeg"/><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3" Type="http://schemas.openxmlformats.org/officeDocument/2006/relationships/image" Target="../media/image139.wmf"/><Relationship Id="rId2" Type="http://schemas.openxmlformats.org/officeDocument/2006/relationships/image" Target="../media/image138.jpe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140.png"/><Relationship Id="rId2" Type="http://schemas.openxmlformats.org/officeDocument/2006/relationships/notesSlide" Target="../notesSlides/notesSlide38.xml"/><Relationship Id="rId1" Type="http://schemas.openxmlformats.org/officeDocument/2006/relationships/slideLayout" Target="../slideLayouts/slideLayout4.xml"/><Relationship Id="rId5" Type="http://schemas.openxmlformats.org/officeDocument/2006/relationships/image" Target="../media/image142.jpeg"/><Relationship Id="rId4" Type="http://schemas.openxmlformats.org/officeDocument/2006/relationships/image" Target="../media/image141.jpeg"/></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8" Type="http://schemas.openxmlformats.org/officeDocument/2006/relationships/image" Target="../media/image146.jpeg"/><Relationship Id="rId3" Type="http://schemas.openxmlformats.org/officeDocument/2006/relationships/notesSlide" Target="../notesSlides/notesSlide40.xml"/><Relationship Id="rId7" Type="http://schemas.openxmlformats.org/officeDocument/2006/relationships/image" Target="../media/image143.wmf"/><Relationship Id="rId2" Type="http://schemas.openxmlformats.org/officeDocument/2006/relationships/slideLayout" Target="../slideLayouts/slideLayout12.xml"/><Relationship Id="rId1" Type="http://schemas.openxmlformats.org/officeDocument/2006/relationships/vmlDrawing" Target="../drawings/vmlDrawing10.vml"/><Relationship Id="rId6" Type="http://schemas.openxmlformats.org/officeDocument/2006/relationships/oleObject" Target="../embeddings/oleObject16.bin"/><Relationship Id="rId5" Type="http://schemas.openxmlformats.org/officeDocument/2006/relationships/image" Target="../media/image145.jpeg"/><Relationship Id="rId4" Type="http://schemas.openxmlformats.org/officeDocument/2006/relationships/image" Target="../media/image144.jpeg"/><Relationship Id="rId9" Type="http://schemas.openxmlformats.org/officeDocument/2006/relationships/image" Target="../media/image147.png"/></Relationships>
</file>

<file path=ppt/slides/_rels/slide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12.xml"/><Relationship Id="rId4" Type="http://schemas.openxmlformats.org/officeDocument/2006/relationships/image" Target="../media/image20.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8" descr="ITER_PICTURE_081106_small"/>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2565400"/>
            <a:ext cx="2771775" cy="2555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 name="Picture 9" descr="TK_CMPLX_SECTION"/>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519863" y="2384425"/>
            <a:ext cx="2624137" cy="273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2" name="Title 1"/>
          <p:cNvSpPr>
            <a:spLocks noGrp="1"/>
          </p:cNvSpPr>
          <p:nvPr>
            <p:ph type="ctrTitle" idx="4294967295"/>
          </p:nvPr>
        </p:nvSpPr>
        <p:spPr>
          <a:xfrm>
            <a:off x="-36513" y="0"/>
            <a:ext cx="9144001" cy="2060575"/>
          </a:xfrm>
          <a:solidFill>
            <a:srgbClr val="FFCC00"/>
          </a:solidFill>
          <a:extLst>
            <a:ext uri="{91240B29-F687-4F45-9708-019B960494DF}">
              <a14:hiddenLine xmlns:a14="http://schemas.microsoft.com/office/drawing/2010/main" w="9525">
                <a:solidFill>
                  <a:srgbClr val="FFFF00"/>
                </a:solidFill>
                <a:miter lim="800000"/>
                <a:headEnd/>
                <a:tailEnd/>
              </a14:hiddenLine>
            </a:ext>
          </a:extLst>
        </p:spPr>
        <p:txBody>
          <a:bodyPr/>
          <a:lstStyle/>
          <a:p>
            <a:pPr eaLnBrk="1" hangingPunct="1"/>
            <a:r>
              <a:rPr lang="en-US" altLang="ko-KR" sz="3600" b="1" dirty="0" smtClean="0">
                <a:ea typeface="Gulim" pitchFamily="34" charset="-127"/>
              </a:rPr>
              <a:t>Fusion Technology Part 2 </a:t>
            </a:r>
            <a:br>
              <a:rPr lang="en-US" altLang="ko-KR" sz="3600" b="1" dirty="0" smtClean="0">
                <a:ea typeface="Gulim" pitchFamily="34" charset="-127"/>
              </a:rPr>
            </a:br>
            <a:r>
              <a:rPr lang="en-US" altLang="ko-KR" sz="3600" b="1" dirty="0" smtClean="0">
                <a:ea typeface="Gulim" pitchFamily="34" charset="-127"/>
              </a:rPr>
              <a:t>Status of the ITER Project</a:t>
            </a:r>
            <a:br>
              <a:rPr lang="en-US" altLang="ko-KR" sz="3600" b="1" dirty="0" smtClean="0">
                <a:ea typeface="Gulim" pitchFamily="34" charset="-127"/>
              </a:rPr>
            </a:br>
            <a:r>
              <a:rPr lang="en-US" altLang="ko-KR" sz="3600" b="1" dirty="0" smtClean="0">
                <a:ea typeface="Gulim" pitchFamily="34" charset="-127"/>
              </a:rPr>
              <a:t>Further Development towards DEMO</a:t>
            </a:r>
            <a:br>
              <a:rPr lang="en-US" altLang="ko-KR" sz="3600" b="1" dirty="0" smtClean="0">
                <a:ea typeface="Gulim" pitchFamily="34" charset="-127"/>
              </a:rPr>
            </a:br>
            <a:r>
              <a:rPr lang="en-US" altLang="ko-KR" sz="2800" b="1" dirty="0" smtClean="0">
                <a:ea typeface="Gulim" pitchFamily="34" charset="-127"/>
              </a:rPr>
              <a:t>(ITER at CERN Lecture 4)</a:t>
            </a:r>
            <a:endParaRPr lang="en-GB" sz="2600" dirty="0" smtClean="0"/>
          </a:p>
        </p:txBody>
      </p:sp>
      <p:sp>
        <p:nvSpPr>
          <p:cNvPr id="2053" name="Subtitle 2"/>
          <p:cNvSpPr>
            <a:spLocks noGrp="1"/>
          </p:cNvSpPr>
          <p:nvPr>
            <p:ph type="subTitle" idx="4294967295"/>
          </p:nvPr>
        </p:nvSpPr>
        <p:spPr>
          <a:xfrm>
            <a:off x="0" y="1989138"/>
            <a:ext cx="9144000" cy="4437062"/>
          </a:xfrm>
          <a:extLst>
            <a:ext uri="{91240B29-F687-4F45-9708-019B960494DF}">
              <a14:hiddenLine xmlns:a14="http://schemas.microsoft.com/office/drawing/2010/main" w="9525" cap="flat" cmpd="sng" algn="ctr">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indent="0" algn="ctr" eaLnBrk="1" hangingPunct="1">
              <a:buFontTx/>
              <a:buNone/>
            </a:pPr>
            <a:endParaRPr lang="en-US" altLang="ja-JP" sz="3200" b="1" smtClean="0">
              <a:ea typeface="ＭＳ Ｐゴシック" charset="-128"/>
            </a:endParaRPr>
          </a:p>
          <a:p>
            <a:pPr marL="0" indent="0" algn="ctr" eaLnBrk="1" hangingPunct="1">
              <a:buFontTx/>
              <a:buNone/>
            </a:pPr>
            <a:r>
              <a:rPr lang="en-US" altLang="ja-JP" sz="2800" b="1" smtClean="0">
                <a:ea typeface="ＭＳ Ｐゴシック" charset="-128"/>
              </a:rPr>
              <a:t>Scientific Lectures</a:t>
            </a:r>
          </a:p>
          <a:p>
            <a:pPr marL="0" indent="0" algn="ctr" eaLnBrk="1" hangingPunct="1">
              <a:buFontTx/>
              <a:buNone/>
            </a:pPr>
            <a:r>
              <a:rPr lang="en-US" altLang="ja-JP" sz="2800" b="1" smtClean="0">
                <a:ea typeface="ＭＳ Ｐゴシック" charset="-128"/>
              </a:rPr>
              <a:t>CERN</a:t>
            </a:r>
          </a:p>
          <a:p>
            <a:pPr marL="0" indent="0" algn="ctr" eaLnBrk="1" hangingPunct="1">
              <a:buFontTx/>
              <a:buNone/>
            </a:pPr>
            <a:r>
              <a:rPr lang="en-US" altLang="ja-JP" sz="2800" b="1" smtClean="0">
                <a:ea typeface="ＭＳ Ｐゴシック" charset="-128"/>
              </a:rPr>
              <a:t>15. April 2011</a:t>
            </a:r>
          </a:p>
          <a:p>
            <a:pPr marL="0" indent="0" algn="ctr" eaLnBrk="1" hangingPunct="1">
              <a:buFontTx/>
              <a:buNone/>
            </a:pPr>
            <a:endParaRPr lang="en-US" altLang="ja-JP" sz="3200" b="1" smtClean="0">
              <a:ea typeface="ＭＳ Ｐゴシック" charset="-128"/>
            </a:endParaRPr>
          </a:p>
          <a:p>
            <a:pPr marL="0" indent="0" algn="ctr" eaLnBrk="1" hangingPunct="1">
              <a:buFontTx/>
              <a:buNone/>
            </a:pPr>
            <a:r>
              <a:rPr lang="en-US" altLang="ja-JP" sz="2800" b="1" smtClean="0">
                <a:ea typeface="ＭＳ Ｐゴシック" charset="-128"/>
              </a:rPr>
              <a:t>Guenter Janeschitz</a:t>
            </a:r>
          </a:p>
          <a:p>
            <a:pPr marL="0" indent="0" algn="ctr" eaLnBrk="1" hangingPunct="1">
              <a:buFontTx/>
              <a:buNone/>
            </a:pPr>
            <a:endParaRPr lang="en-US" altLang="ja-JP" sz="2800" b="1" smtClean="0">
              <a:ea typeface="ＭＳ Ｐゴシック" charset="-128"/>
            </a:endParaRPr>
          </a:p>
          <a:p>
            <a:pPr marL="0" indent="0" algn="ctr" eaLnBrk="1" hangingPunct="1">
              <a:buFontTx/>
              <a:buNone/>
            </a:pPr>
            <a:r>
              <a:rPr lang="fr-FR" sz="2000" i="1" smtClean="0"/>
              <a:t>ITER Organization, Route de Vinon, CS 90 046 13067 St Paul Lez Durance Cedex, France</a:t>
            </a:r>
            <a:endParaRPr lang="en-GB" sz="2000" b="1" smtClean="0">
              <a:ea typeface="ＭＳ Ｐゴシック" charset="-12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spect="1" noChangeArrowheads="1"/>
          </p:cNvSpPr>
          <p:nvPr>
            <p:ph type="title"/>
          </p:nvPr>
        </p:nvSpPr>
        <p:spPr/>
        <p:txBody>
          <a:bodyPr/>
          <a:lstStyle/>
          <a:p>
            <a:pPr eaLnBrk="1" hangingPunct="1"/>
            <a:r>
              <a:rPr lang="en-US" smtClean="0"/>
              <a:t>The Inner and Outer Fuel Cycle of Fusion Reactors</a:t>
            </a:r>
          </a:p>
        </p:txBody>
      </p:sp>
      <p:graphicFrame>
        <p:nvGraphicFramePr>
          <p:cNvPr id="1026" name="Object 4"/>
          <p:cNvGraphicFramePr>
            <a:graphicFrameLocks noChangeAspect="1"/>
          </p:cNvGraphicFramePr>
          <p:nvPr/>
        </p:nvGraphicFramePr>
        <p:xfrm>
          <a:off x="4978400" y="1198563"/>
          <a:ext cx="4130675" cy="4391025"/>
        </p:xfrm>
        <a:graphic>
          <a:graphicData uri="http://schemas.openxmlformats.org/presentationml/2006/ole">
            <mc:AlternateContent xmlns:mc="http://schemas.openxmlformats.org/markup-compatibility/2006">
              <mc:Choice xmlns:v="urn:schemas-microsoft-com:vml" Requires="v">
                <p:oleObj spid="_x0000_s32789" name="Designer Drawing" r:id="rId4" imgW="14338440" imgH="15246720" progId="Designer.Drawing.8">
                  <p:embed/>
                </p:oleObj>
              </mc:Choice>
              <mc:Fallback>
                <p:oleObj name="Designer Drawing" r:id="rId4" imgW="14338440" imgH="15246720" progId="Designer.Drawing.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78400" y="1198563"/>
                        <a:ext cx="4130675" cy="439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28" name="Rectangle 3"/>
          <p:cNvSpPr>
            <a:spLocks noGrp="1" noChangeArrowheads="1"/>
          </p:cNvSpPr>
          <p:nvPr>
            <p:ph type="body" idx="1"/>
          </p:nvPr>
        </p:nvSpPr>
        <p:spPr>
          <a:xfrm>
            <a:off x="0" y="1052736"/>
            <a:ext cx="9036050" cy="4968875"/>
          </a:xfrm>
        </p:spPr>
        <p:txBody>
          <a:bodyPr/>
          <a:lstStyle/>
          <a:p>
            <a:pPr eaLnBrk="1" hangingPunct="1"/>
            <a:r>
              <a:rPr lang="en-US" dirty="0" smtClean="0"/>
              <a:t>Technically most suitable fusion reaction</a:t>
            </a:r>
            <a:br>
              <a:rPr lang="en-US" dirty="0" smtClean="0"/>
            </a:br>
            <a:r>
              <a:rPr lang="en-US" dirty="0" smtClean="0"/>
              <a:t>is the one between deuterium and tritium</a:t>
            </a:r>
          </a:p>
          <a:p>
            <a:pPr lvl="1" eaLnBrk="1" hangingPunct="1">
              <a:buFontTx/>
              <a:buNone/>
            </a:pPr>
            <a:r>
              <a:rPr lang="en-US" dirty="0" smtClean="0"/>
              <a:t>D + T→ </a:t>
            </a:r>
            <a:r>
              <a:rPr lang="en-US" baseline="30000" dirty="0" smtClean="0"/>
              <a:t>4</a:t>
            </a:r>
            <a:r>
              <a:rPr lang="en-US" dirty="0" smtClean="0"/>
              <a:t>He (3.5 MeV) + n (14.1 MeV) </a:t>
            </a:r>
          </a:p>
          <a:p>
            <a:pPr lvl="1" eaLnBrk="1" hangingPunct="1"/>
            <a:r>
              <a:rPr lang="en-US" dirty="0" smtClean="0"/>
              <a:t>Deuterium from natural water (0.016%)</a:t>
            </a:r>
          </a:p>
          <a:p>
            <a:pPr lvl="1" eaLnBrk="1" hangingPunct="1"/>
            <a:r>
              <a:rPr lang="en-US" dirty="0" smtClean="0"/>
              <a:t>Tritium must be imported (limited)</a:t>
            </a:r>
            <a:br>
              <a:rPr lang="en-US" dirty="0" smtClean="0"/>
            </a:br>
            <a:r>
              <a:rPr lang="en-US" dirty="0" smtClean="0"/>
              <a:t>or bred internally from lithium</a:t>
            </a:r>
          </a:p>
          <a:p>
            <a:pPr lvl="2" eaLnBrk="1" hangingPunct="1"/>
            <a:r>
              <a:rPr lang="en-US" dirty="0" smtClean="0"/>
              <a:t>Breeding reactions in a fusion reactor</a:t>
            </a:r>
          </a:p>
          <a:p>
            <a:pPr lvl="3" eaLnBrk="1" hangingPunct="1">
              <a:buFontTx/>
              <a:buNone/>
            </a:pPr>
            <a:r>
              <a:rPr lang="en-US" dirty="0" smtClean="0"/>
              <a:t>n + </a:t>
            </a:r>
            <a:r>
              <a:rPr lang="en-US" baseline="30000" dirty="0" smtClean="0"/>
              <a:t>6</a:t>
            </a:r>
            <a:r>
              <a:rPr lang="en-US" dirty="0" smtClean="0"/>
              <a:t>Li → T + </a:t>
            </a:r>
            <a:r>
              <a:rPr lang="en-US" baseline="30000" dirty="0" smtClean="0"/>
              <a:t>4</a:t>
            </a:r>
            <a:r>
              <a:rPr lang="en-US" dirty="0" smtClean="0"/>
              <a:t>He or n + </a:t>
            </a:r>
            <a:r>
              <a:rPr lang="en-US" baseline="30000" dirty="0" smtClean="0"/>
              <a:t>7</a:t>
            </a:r>
            <a:r>
              <a:rPr lang="en-US" dirty="0" smtClean="0"/>
              <a:t>Li → T + </a:t>
            </a:r>
            <a:r>
              <a:rPr lang="en-US" baseline="30000" dirty="0" smtClean="0"/>
              <a:t>4</a:t>
            </a:r>
            <a:r>
              <a:rPr lang="en-US" dirty="0" smtClean="0"/>
              <a:t>He + n</a:t>
            </a:r>
          </a:p>
          <a:p>
            <a:pPr lvl="1" eaLnBrk="1" hangingPunct="1"/>
            <a:r>
              <a:rPr lang="en-US" dirty="0" smtClean="0">
                <a:solidFill>
                  <a:schemeClr val="accent2"/>
                </a:solidFill>
              </a:rPr>
              <a:t>56 kg</a:t>
            </a:r>
            <a:r>
              <a:rPr lang="en-US" dirty="0" smtClean="0"/>
              <a:t> tritium is required </a:t>
            </a:r>
            <a:r>
              <a:rPr lang="en-US" dirty="0" smtClean="0">
                <a:solidFill>
                  <a:srgbClr val="333399"/>
                </a:solidFill>
              </a:rPr>
              <a:t>per GW</a:t>
            </a:r>
            <a:r>
              <a:rPr lang="en-US" dirty="0" smtClean="0">
                <a:solidFill>
                  <a:schemeClr val="accent2"/>
                </a:solidFill>
              </a:rPr>
              <a:t> year</a:t>
            </a:r>
            <a:br>
              <a:rPr lang="en-US" dirty="0" smtClean="0">
                <a:solidFill>
                  <a:schemeClr val="accent2"/>
                </a:solidFill>
              </a:rPr>
            </a:br>
            <a:r>
              <a:rPr lang="en-US" dirty="0" smtClean="0"/>
              <a:t>of fusion power</a:t>
            </a:r>
          </a:p>
          <a:p>
            <a:pPr lvl="1" eaLnBrk="1" hangingPunct="1"/>
            <a:r>
              <a:rPr lang="en-US" dirty="0" smtClean="0"/>
              <a:t>About </a:t>
            </a:r>
            <a:r>
              <a:rPr lang="en-US" dirty="0" smtClean="0">
                <a:solidFill>
                  <a:schemeClr val="accent2"/>
                </a:solidFill>
              </a:rPr>
              <a:t>100 g</a:t>
            </a:r>
            <a:r>
              <a:rPr lang="en-US" dirty="0" smtClean="0"/>
              <a:t> tritium is produced </a:t>
            </a:r>
            <a:r>
              <a:rPr lang="en-US" dirty="0" smtClean="0">
                <a:solidFill>
                  <a:srgbClr val="333399"/>
                </a:solidFill>
              </a:rPr>
              <a:t>per</a:t>
            </a:r>
            <a:r>
              <a:rPr lang="en-US" dirty="0" smtClean="0"/>
              <a:t/>
            </a:r>
            <a:br>
              <a:rPr lang="en-US" dirty="0" smtClean="0"/>
            </a:br>
            <a:r>
              <a:rPr lang="en-US" dirty="0" smtClean="0">
                <a:solidFill>
                  <a:schemeClr val="accent2"/>
                </a:solidFill>
              </a:rPr>
              <a:t>year </a:t>
            </a:r>
            <a:r>
              <a:rPr lang="en-US" dirty="0" smtClean="0"/>
              <a:t>in a standard CANDU fission unit</a:t>
            </a:r>
          </a:p>
          <a:p>
            <a:pPr lvl="1" eaLnBrk="1" hangingPunct="1"/>
            <a:r>
              <a:rPr lang="en-US" dirty="0" smtClean="0">
                <a:solidFill>
                  <a:schemeClr val="accent2"/>
                </a:solidFill>
              </a:rPr>
              <a:t>For ITER tritium will be imported</a:t>
            </a:r>
            <a:endParaRPr lang="en-US" dirty="0" smtClean="0"/>
          </a:p>
          <a:p>
            <a:pPr lvl="3" eaLnBrk="1" hangingPunct="1"/>
            <a:r>
              <a:rPr lang="en-US" dirty="0" smtClean="0">
                <a:solidFill>
                  <a:schemeClr val="accent2"/>
                </a:solidFill>
              </a:rPr>
              <a:t>20 to 25 kg</a:t>
            </a:r>
            <a:r>
              <a:rPr lang="en-US" dirty="0" smtClean="0"/>
              <a:t> tritium will be available worldwide for operation of ITER</a:t>
            </a:r>
          </a:p>
        </p:txBody>
      </p:sp>
    </p:spTree>
    <p:extLst>
      <p:ext uri="{BB962C8B-B14F-4D97-AF65-F5344CB8AC3E}">
        <p14:creationId xmlns:p14="http://schemas.microsoft.com/office/powerpoint/2010/main" val="18859663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028">
                                            <p:txEl>
                                              <p:pRg st="6" end="6"/>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28">
                                            <p:txEl>
                                              <p:pRg st="7" end="7"/>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28">
                                            <p:txEl>
                                              <p:pRg st="8" end="8"/>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28">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6338" name="Rectangle 2"/>
          <p:cNvSpPr>
            <a:spLocks noGrp="1" noChangeAspect="1" noChangeArrowheads="1"/>
          </p:cNvSpPr>
          <p:nvPr>
            <p:ph type="title"/>
          </p:nvPr>
        </p:nvSpPr>
        <p:spPr>
          <a:xfrm>
            <a:off x="0" y="0"/>
            <a:ext cx="9144000" cy="620688"/>
          </a:xfrm>
        </p:spPr>
        <p:txBody>
          <a:bodyPr/>
          <a:lstStyle/>
          <a:p>
            <a:r>
              <a:rPr lang="en-US" sz="2800" b="1" dirty="0"/>
              <a:t>The ITER Closed Tritium Deuterium Loop</a:t>
            </a:r>
          </a:p>
        </p:txBody>
      </p:sp>
      <p:pic>
        <p:nvPicPr>
          <p:cNvPr id="526339" name="Picture 3" descr="fuelcycle3"/>
          <p:cNvPicPr>
            <a:picLocks noGrp="1" noChangeAspect="1" noChangeArrowheads="1"/>
          </p:cNvPicPr>
          <p:nvPr>
            <p:ph type="body" idx="1"/>
          </p:nvPr>
        </p:nvPicPr>
        <p:blipFill>
          <a:blip r:embed="rId2">
            <a:extLst>
              <a:ext uri="{28A0092B-C50C-407E-A947-70E740481C1C}">
                <a14:useLocalDpi xmlns:a14="http://schemas.microsoft.com/office/drawing/2010/main"/>
              </a:ext>
            </a:extLst>
          </a:blip>
          <a:srcRect/>
          <a:stretch>
            <a:fillRect/>
          </a:stretch>
        </p:blipFill>
        <p:spPr>
          <a:xfrm>
            <a:off x="0" y="954621"/>
            <a:ext cx="8964812" cy="4943000"/>
          </a:xfrm>
          <a:noFill/>
          <a:ln/>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526340" name="Text Box 4"/>
          <p:cNvSpPr txBox="1">
            <a:spLocks noChangeArrowheads="1"/>
          </p:cNvSpPr>
          <p:nvPr/>
        </p:nvSpPr>
        <p:spPr bwMode="auto">
          <a:xfrm>
            <a:off x="395028" y="5788192"/>
            <a:ext cx="8558624" cy="3692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376" tIns="45688" rIns="91376" bIns="45688">
            <a:spAutoFit/>
          </a:bodyPr>
          <a:lstStyle>
            <a:lvl1pPr defTabSz="1042988">
              <a:defRPr>
                <a:solidFill>
                  <a:schemeClr val="tx1"/>
                </a:solidFill>
                <a:latin typeface="Arial" pitchFamily="34" charset="0"/>
              </a:defRPr>
            </a:lvl1pPr>
            <a:lvl2pPr marL="522288" defTabSz="1042988">
              <a:defRPr>
                <a:solidFill>
                  <a:schemeClr val="tx1"/>
                </a:solidFill>
                <a:latin typeface="Arial" pitchFamily="34" charset="0"/>
              </a:defRPr>
            </a:lvl2pPr>
            <a:lvl3pPr marL="1042988" defTabSz="1042988">
              <a:defRPr>
                <a:solidFill>
                  <a:schemeClr val="tx1"/>
                </a:solidFill>
                <a:latin typeface="Arial" pitchFamily="34" charset="0"/>
              </a:defRPr>
            </a:lvl3pPr>
            <a:lvl4pPr marL="1565275" defTabSz="1042988">
              <a:defRPr>
                <a:solidFill>
                  <a:schemeClr val="tx1"/>
                </a:solidFill>
                <a:latin typeface="Arial" pitchFamily="34" charset="0"/>
              </a:defRPr>
            </a:lvl4pPr>
            <a:lvl5pPr marL="2085975" defTabSz="1042988">
              <a:defRPr>
                <a:solidFill>
                  <a:schemeClr val="tx1"/>
                </a:solidFill>
                <a:latin typeface="Arial" pitchFamily="34" charset="0"/>
              </a:defRPr>
            </a:lvl5pPr>
            <a:lvl6pPr marL="2543175" defTabSz="1042988" fontAlgn="base">
              <a:spcBef>
                <a:spcPct val="0"/>
              </a:spcBef>
              <a:spcAft>
                <a:spcPct val="0"/>
              </a:spcAft>
              <a:defRPr>
                <a:solidFill>
                  <a:schemeClr val="tx1"/>
                </a:solidFill>
                <a:latin typeface="Arial" pitchFamily="34" charset="0"/>
              </a:defRPr>
            </a:lvl6pPr>
            <a:lvl7pPr marL="3000375" defTabSz="1042988" fontAlgn="base">
              <a:spcBef>
                <a:spcPct val="0"/>
              </a:spcBef>
              <a:spcAft>
                <a:spcPct val="0"/>
              </a:spcAft>
              <a:defRPr>
                <a:solidFill>
                  <a:schemeClr val="tx1"/>
                </a:solidFill>
                <a:latin typeface="Arial" pitchFamily="34" charset="0"/>
              </a:defRPr>
            </a:lvl7pPr>
            <a:lvl8pPr marL="3457575" defTabSz="1042988" fontAlgn="base">
              <a:spcBef>
                <a:spcPct val="0"/>
              </a:spcBef>
              <a:spcAft>
                <a:spcPct val="0"/>
              </a:spcAft>
              <a:defRPr>
                <a:solidFill>
                  <a:schemeClr val="tx1"/>
                </a:solidFill>
                <a:latin typeface="Arial" pitchFamily="34" charset="0"/>
              </a:defRPr>
            </a:lvl8pPr>
            <a:lvl9pPr marL="3914775" defTabSz="1042988" fontAlgn="base">
              <a:spcBef>
                <a:spcPct val="0"/>
              </a:spcBef>
              <a:spcAft>
                <a:spcPct val="0"/>
              </a:spcAft>
              <a:defRPr>
                <a:solidFill>
                  <a:schemeClr val="tx1"/>
                </a:solidFill>
                <a:latin typeface="Arial" pitchFamily="34" charset="0"/>
              </a:defRPr>
            </a:lvl9pPr>
          </a:lstStyle>
          <a:p>
            <a:r>
              <a:rPr lang="en-US" sz="1800"/>
              <a:t>Apart from the cryogenic guard vacuum – exhausts are centralized and controlled </a:t>
            </a:r>
          </a:p>
        </p:txBody>
      </p:sp>
      <p:sp>
        <p:nvSpPr>
          <p:cNvPr id="2" name="TextBox 1"/>
          <p:cNvSpPr txBox="1"/>
          <p:nvPr/>
        </p:nvSpPr>
        <p:spPr>
          <a:xfrm>
            <a:off x="3419872" y="764704"/>
            <a:ext cx="5724128" cy="369332"/>
          </a:xfrm>
          <a:prstGeom prst="rect">
            <a:avLst/>
          </a:prstGeom>
          <a:noFill/>
        </p:spPr>
        <p:txBody>
          <a:bodyPr wrap="square" rtlCol="0">
            <a:spAutoFit/>
          </a:bodyPr>
          <a:lstStyle/>
          <a:p>
            <a:r>
              <a:rPr lang="en-US" sz="1800" b="1" dirty="0" smtClean="0">
                <a:solidFill>
                  <a:schemeClr val="accent2"/>
                </a:solidFill>
                <a:latin typeface="+mn-lt"/>
              </a:rPr>
              <a:t>T recycling 100 kg / a; 20000$ / g; 1 billion / a</a:t>
            </a:r>
            <a:endParaRPr lang="en-GB" sz="1800" b="1" dirty="0">
              <a:solidFill>
                <a:schemeClr val="accent2"/>
              </a:solidFill>
              <a:latin typeface="+mn-lt"/>
            </a:endParaRPr>
          </a:p>
        </p:txBody>
      </p:sp>
    </p:spTree>
    <p:extLst>
      <p:ext uri="{BB962C8B-B14F-4D97-AF65-F5344CB8AC3E}">
        <p14:creationId xmlns:p14="http://schemas.microsoft.com/office/powerpoint/2010/main" val="300550773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spect="1" noChangeArrowheads="1"/>
          </p:cNvSpPr>
          <p:nvPr>
            <p:ph type="title"/>
          </p:nvPr>
        </p:nvSpPr>
        <p:spPr>
          <a:xfrm>
            <a:off x="0" y="0"/>
            <a:ext cx="9144000" cy="620713"/>
          </a:xfrm>
        </p:spPr>
        <p:txBody>
          <a:bodyPr/>
          <a:lstStyle/>
          <a:p>
            <a:r>
              <a:rPr lang="en-US" smtClean="0"/>
              <a:t>Fuelling Systems and their Toroidal Distribution</a:t>
            </a:r>
          </a:p>
        </p:txBody>
      </p:sp>
      <p:pic>
        <p:nvPicPr>
          <p:cNvPr id="72738" name="Picture 34"/>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952750" y="1628775"/>
            <a:ext cx="6156325" cy="3452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lgn="ctr">
                <a:solidFill>
                  <a:schemeClr val="tx1"/>
                </a:solidFill>
                <a:miter lim="800000"/>
                <a:headEnd/>
                <a:tailEnd type="none" w="med" len="lg"/>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2741" name="Text Box 37"/>
          <p:cNvSpPr txBox="1">
            <a:spLocks noChangeArrowheads="1"/>
          </p:cNvSpPr>
          <p:nvPr/>
        </p:nvSpPr>
        <p:spPr bwMode="auto">
          <a:xfrm>
            <a:off x="179388" y="2852738"/>
            <a:ext cx="2592387"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800" b="1"/>
              <a:t>ITER Vacuum Vessel</a:t>
            </a:r>
            <a:br>
              <a:rPr lang="en-US" sz="1800" b="1"/>
            </a:br>
            <a:r>
              <a:rPr lang="en-US" sz="1800" b="1"/>
              <a:t>with 44 Ports</a:t>
            </a:r>
          </a:p>
        </p:txBody>
      </p:sp>
      <p:sp>
        <p:nvSpPr>
          <p:cNvPr id="72743" name="Text Box 39"/>
          <p:cNvSpPr txBox="1">
            <a:spLocks noChangeArrowheads="1"/>
          </p:cNvSpPr>
          <p:nvPr/>
        </p:nvSpPr>
        <p:spPr bwMode="auto">
          <a:xfrm>
            <a:off x="6732588" y="5235575"/>
            <a:ext cx="2232025"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800" b="1"/>
              <a:t>3 divertor ports for Pellet Injectors (PI, total of 6 casks)</a:t>
            </a:r>
          </a:p>
        </p:txBody>
      </p:sp>
      <p:sp>
        <p:nvSpPr>
          <p:cNvPr id="72744" name="Text Box 40"/>
          <p:cNvSpPr txBox="1">
            <a:spLocks noChangeArrowheads="1"/>
          </p:cNvSpPr>
          <p:nvPr/>
        </p:nvSpPr>
        <p:spPr bwMode="auto">
          <a:xfrm>
            <a:off x="179388" y="1268413"/>
            <a:ext cx="46799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800" b="1"/>
              <a:t>Fusion Power Shutdown System (FPSS) for neon injection at 2 upper ports</a:t>
            </a:r>
          </a:p>
        </p:txBody>
      </p:sp>
      <p:sp>
        <p:nvSpPr>
          <p:cNvPr id="72745" name="Text Box 41"/>
          <p:cNvSpPr txBox="1">
            <a:spLocks noChangeArrowheads="1"/>
          </p:cNvSpPr>
          <p:nvPr/>
        </p:nvSpPr>
        <p:spPr bwMode="auto">
          <a:xfrm>
            <a:off x="4140200" y="5229225"/>
            <a:ext cx="2233613"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800" b="1"/>
              <a:t>4 upper ports and 3 divertor ports for Gas Injection (GI)</a:t>
            </a:r>
          </a:p>
        </p:txBody>
      </p:sp>
      <p:pic>
        <p:nvPicPr>
          <p:cNvPr id="72746" name="Picture 6" descr="complete VV top iso 01"/>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50825" y="3457575"/>
            <a:ext cx="3816350" cy="284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7857139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274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2743"/>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27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743" grpId="0"/>
      <p:bldP spid="72744" grpId="0"/>
      <p:bldP spid="7274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4740" name="Group 356"/>
          <p:cNvGrpSpPr>
            <a:grpSpLocks/>
          </p:cNvGrpSpPr>
          <p:nvPr/>
        </p:nvGrpSpPr>
        <p:grpSpPr bwMode="auto">
          <a:xfrm>
            <a:off x="794" y="696912"/>
            <a:ext cx="8461375" cy="4603222"/>
            <a:chOff x="28" y="890"/>
            <a:chExt cx="5427" cy="3078"/>
          </a:xfrm>
        </p:grpSpPr>
        <p:sp>
          <p:nvSpPr>
            <p:cNvPr id="144389" name="Line 5"/>
            <p:cNvSpPr>
              <a:spLocks noChangeShapeType="1"/>
            </p:cNvSpPr>
            <p:nvPr/>
          </p:nvSpPr>
          <p:spPr bwMode="auto">
            <a:xfrm flipH="1">
              <a:off x="1511" y="1617"/>
              <a:ext cx="2" cy="414"/>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390" name="Text Box 6"/>
            <p:cNvSpPr txBox="1">
              <a:spLocks noChangeArrowheads="1"/>
            </p:cNvSpPr>
            <p:nvPr/>
          </p:nvSpPr>
          <p:spPr bwMode="auto">
            <a:xfrm>
              <a:off x="4386" y="1736"/>
              <a:ext cx="758" cy="4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gn="ctr"/>
              <a:r>
                <a:rPr lang="en-US" sz="1400">
                  <a:ea typeface="ＭＳ Ｐゴシック" charset="-128"/>
                </a:rPr>
                <a:t>2</a:t>
              </a:r>
              <a:r>
                <a:rPr lang="en-US" sz="1400" baseline="30000">
                  <a:ea typeface="ＭＳ Ｐゴシック" charset="-128"/>
                </a:rPr>
                <a:t>nd</a:t>
              </a:r>
              <a:r>
                <a:rPr lang="en-US" sz="1400">
                  <a:ea typeface="ＭＳ Ｐゴシック" charset="-128"/>
                </a:rPr>
                <a:t> stage</a:t>
              </a:r>
            </a:p>
            <a:p>
              <a:pPr algn="ctr"/>
              <a:r>
                <a:rPr lang="en-US" sz="1400">
                  <a:ea typeface="ＭＳ Ｐゴシック" charset="-128"/>
                </a:rPr>
                <a:t>ballast tank</a:t>
              </a:r>
            </a:p>
            <a:p>
              <a:pPr algn="ctr"/>
              <a:r>
                <a:rPr lang="en-US" sz="1400">
                  <a:ea typeface="ＭＳ Ｐゴシック" charset="-128"/>
                </a:rPr>
                <a:t>P ~ 0.1 mbar</a:t>
              </a:r>
            </a:p>
          </p:txBody>
        </p:sp>
        <p:sp>
          <p:nvSpPr>
            <p:cNvPr id="144391" name="Text Box 7"/>
            <p:cNvSpPr txBox="1">
              <a:spLocks noChangeArrowheads="1"/>
            </p:cNvSpPr>
            <p:nvPr/>
          </p:nvSpPr>
          <p:spPr bwMode="auto">
            <a:xfrm>
              <a:off x="704" y="1915"/>
              <a:ext cx="398" cy="17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gn="ctr"/>
              <a:r>
                <a:rPr lang="en-US" sz="1200" b="1">
                  <a:ea typeface="ＭＳ Ｐゴシック" charset="-128"/>
                </a:rPr>
                <a:t>30 bar</a:t>
              </a:r>
            </a:p>
          </p:txBody>
        </p:sp>
        <p:sp>
          <p:nvSpPr>
            <p:cNvPr id="144392" name="Text Box 8"/>
            <p:cNvSpPr txBox="1">
              <a:spLocks noChangeArrowheads="1"/>
            </p:cNvSpPr>
            <p:nvPr/>
          </p:nvSpPr>
          <p:spPr bwMode="auto">
            <a:xfrm>
              <a:off x="2226" y="3158"/>
              <a:ext cx="1104" cy="17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gn="ctr"/>
              <a:r>
                <a:rPr lang="en-US" sz="1200" b="1">
                  <a:ea typeface="ＭＳ Ｐゴシック" charset="-128"/>
                </a:rPr>
                <a:t>500 mbar-L/s at ~1bar</a:t>
              </a:r>
            </a:p>
          </p:txBody>
        </p:sp>
        <p:sp>
          <p:nvSpPr>
            <p:cNvPr id="144393" name="Line 9"/>
            <p:cNvSpPr>
              <a:spLocks noChangeShapeType="1"/>
            </p:cNvSpPr>
            <p:nvPr/>
          </p:nvSpPr>
          <p:spPr bwMode="auto">
            <a:xfrm flipH="1">
              <a:off x="2387" y="3118"/>
              <a:ext cx="349" cy="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144394" name="Line 10"/>
            <p:cNvSpPr>
              <a:spLocks noChangeShapeType="1"/>
            </p:cNvSpPr>
            <p:nvPr/>
          </p:nvSpPr>
          <p:spPr bwMode="auto">
            <a:xfrm flipH="1">
              <a:off x="531" y="3432"/>
              <a:ext cx="405" cy="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144395" name="Rectangle 11"/>
            <p:cNvSpPr>
              <a:spLocks noChangeArrowheads="1"/>
            </p:cNvSpPr>
            <p:nvPr/>
          </p:nvSpPr>
          <p:spPr bwMode="auto">
            <a:xfrm>
              <a:off x="703" y="890"/>
              <a:ext cx="4655" cy="2747"/>
            </a:xfrm>
            <a:prstGeom prst="rect">
              <a:avLst/>
            </a:prstGeom>
            <a:noFill/>
            <a:ln w="9525">
              <a:solidFill>
                <a:srgbClr val="000000"/>
              </a:solid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144396" name="Line 12"/>
            <p:cNvSpPr>
              <a:spLocks noChangeShapeType="1"/>
            </p:cNvSpPr>
            <p:nvPr/>
          </p:nvSpPr>
          <p:spPr bwMode="auto">
            <a:xfrm>
              <a:off x="545" y="2382"/>
              <a:ext cx="240" cy="1"/>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144398" name="Rectangle 14"/>
            <p:cNvSpPr>
              <a:spLocks noChangeArrowheads="1"/>
            </p:cNvSpPr>
            <p:nvPr/>
          </p:nvSpPr>
          <p:spPr bwMode="auto">
            <a:xfrm>
              <a:off x="1941" y="910"/>
              <a:ext cx="714" cy="82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144399" name="Rectangle 15"/>
            <p:cNvSpPr>
              <a:spLocks noChangeArrowheads="1"/>
            </p:cNvSpPr>
            <p:nvPr/>
          </p:nvSpPr>
          <p:spPr bwMode="auto">
            <a:xfrm>
              <a:off x="1941" y="910"/>
              <a:ext cx="714" cy="826"/>
            </a:xfrm>
            <a:prstGeom prst="rect">
              <a:avLst/>
            </a:prstGeom>
            <a:noFill/>
            <a:ln w="63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4400" name="Rectangle 16"/>
            <p:cNvSpPr>
              <a:spLocks noChangeArrowheads="1"/>
            </p:cNvSpPr>
            <p:nvPr/>
          </p:nvSpPr>
          <p:spPr bwMode="auto">
            <a:xfrm>
              <a:off x="2846" y="1714"/>
              <a:ext cx="643" cy="74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144401" name="Rectangle 17"/>
            <p:cNvSpPr>
              <a:spLocks noChangeArrowheads="1"/>
            </p:cNvSpPr>
            <p:nvPr/>
          </p:nvSpPr>
          <p:spPr bwMode="auto">
            <a:xfrm>
              <a:off x="2846" y="1714"/>
              <a:ext cx="643" cy="749"/>
            </a:xfrm>
            <a:prstGeom prst="rect">
              <a:avLst/>
            </a:prstGeom>
            <a:noFill/>
            <a:ln w="63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4402" name="Rectangle 18"/>
            <p:cNvSpPr>
              <a:spLocks noChangeArrowheads="1"/>
            </p:cNvSpPr>
            <p:nvPr/>
          </p:nvSpPr>
          <p:spPr bwMode="auto">
            <a:xfrm>
              <a:off x="3989" y="1714"/>
              <a:ext cx="285" cy="35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144403" name="Rectangle 19"/>
            <p:cNvSpPr>
              <a:spLocks noChangeArrowheads="1"/>
            </p:cNvSpPr>
            <p:nvPr/>
          </p:nvSpPr>
          <p:spPr bwMode="auto">
            <a:xfrm>
              <a:off x="3989" y="1714"/>
              <a:ext cx="285" cy="353"/>
            </a:xfrm>
            <a:prstGeom prst="rect">
              <a:avLst/>
            </a:prstGeom>
            <a:noFill/>
            <a:ln w="63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4404" name="Freeform 20"/>
            <p:cNvSpPr>
              <a:spLocks/>
            </p:cNvSpPr>
            <p:nvPr/>
          </p:nvSpPr>
          <p:spPr bwMode="auto">
            <a:xfrm>
              <a:off x="1035" y="2463"/>
              <a:ext cx="192" cy="176"/>
            </a:xfrm>
            <a:custGeom>
              <a:avLst/>
              <a:gdLst>
                <a:gd name="T0" fmla="*/ 1 w 829"/>
                <a:gd name="T1" fmla="*/ 279 h 621"/>
                <a:gd name="T2" fmla="*/ 12 w 829"/>
                <a:gd name="T3" fmla="*/ 233 h 621"/>
                <a:gd name="T4" fmla="*/ 32 w 829"/>
                <a:gd name="T5" fmla="*/ 190 h 621"/>
                <a:gd name="T6" fmla="*/ 59 w 829"/>
                <a:gd name="T7" fmla="*/ 149 h 621"/>
                <a:gd name="T8" fmla="*/ 94 w 829"/>
                <a:gd name="T9" fmla="*/ 113 h 621"/>
                <a:gd name="T10" fmla="*/ 135 w 829"/>
                <a:gd name="T11" fmla="*/ 81 h 621"/>
                <a:gd name="T12" fmla="*/ 182 w 829"/>
                <a:gd name="T13" fmla="*/ 53 h 621"/>
                <a:gd name="T14" fmla="*/ 235 w 829"/>
                <a:gd name="T15" fmla="*/ 31 h 621"/>
                <a:gd name="T16" fmla="*/ 291 w 829"/>
                <a:gd name="T17" fmla="*/ 14 h 621"/>
                <a:gd name="T18" fmla="*/ 350 w 829"/>
                <a:gd name="T19" fmla="*/ 4 h 621"/>
                <a:gd name="T20" fmla="*/ 414 w 829"/>
                <a:gd name="T21" fmla="*/ 0 h 621"/>
                <a:gd name="T22" fmla="*/ 477 w 829"/>
                <a:gd name="T23" fmla="*/ 4 h 621"/>
                <a:gd name="T24" fmla="*/ 537 w 829"/>
                <a:gd name="T25" fmla="*/ 14 h 621"/>
                <a:gd name="T26" fmla="*/ 594 w 829"/>
                <a:gd name="T27" fmla="*/ 31 h 621"/>
                <a:gd name="T28" fmla="*/ 646 w 829"/>
                <a:gd name="T29" fmla="*/ 53 h 621"/>
                <a:gd name="T30" fmla="*/ 692 w 829"/>
                <a:gd name="T31" fmla="*/ 81 h 621"/>
                <a:gd name="T32" fmla="*/ 733 w 829"/>
                <a:gd name="T33" fmla="*/ 113 h 621"/>
                <a:gd name="T34" fmla="*/ 768 w 829"/>
                <a:gd name="T35" fmla="*/ 149 h 621"/>
                <a:gd name="T36" fmla="*/ 795 w 829"/>
                <a:gd name="T37" fmla="*/ 190 h 621"/>
                <a:gd name="T38" fmla="*/ 815 w 829"/>
                <a:gd name="T39" fmla="*/ 233 h 621"/>
                <a:gd name="T40" fmla="*/ 826 w 829"/>
                <a:gd name="T41" fmla="*/ 279 h 621"/>
                <a:gd name="T42" fmla="*/ 829 w 829"/>
                <a:gd name="T43" fmla="*/ 311 h 621"/>
                <a:gd name="T44" fmla="*/ 824 w 829"/>
                <a:gd name="T45" fmla="*/ 358 h 621"/>
                <a:gd name="T46" fmla="*/ 810 w 829"/>
                <a:gd name="T47" fmla="*/ 403 h 621"/>
                <a:gd name="T48" fmla="*/ 788 w 829"/>
                <a:gd name="T49" fmla="*/ 446 h 621"/>
                <a:gd name="T50" fmla="*/ 758 w 829"/>
                <a:gd name="T51" fmla="*/ 485 h 621"/>
                <a:gd name="T52" fmla="*/ 721 w 829"/>
                <a:gd name="T53" fmla="*/ 520 h 621"/>
                <a:gd name="T54" fmla="*/ 677 w 829"/>
                <a:gd name="T55" fmla="*/ 551 h 621"/>
                <a:gd name="T56" fmla="*/ 629 w 829"/>
                <a:gd name="T57" fmla="*/ 577 h 621"/>
                <a:gd name="T58" fmla="*/ 575 w 829"/>
                <a:gd name="T59" fmla="*/ 597 h 621"/>
                <a:gd name="T60" fmla="*/ 518 w 829"/>
                <a:gd name="T61" fmla="*/ 612 h 621"/>
                <a:gd name="T62" fmla="*/ 456 w 829"/>
                <a:gd name="T63" fmla="*/ 620 h 621"/>
                <a:gd name="T64" fmla="*/ 393 w 829"/>
                <a:gd name="T65" fmla="*/ 621 h 621"/>
                <a:gd name="T66" fmla="*/ 330 w 829"/>
                <a:gd name="T67" fmla="*/ 616 h 621"/>
                <a:gd name="T68" fmla="*/ 272 w 829"/>
                <a:gd name="T69" fmla="*/ 602 h 621"/>
                <a:gd name="T70" fmla="*/ 216 w 829"/>
                <a:gd name="T71" fmla="*/ 584 h 621"/>
                <a:gd name="T72" fmla="*/ 166 w 829"/>
                <a:gd name="T73" fmla="*/ 560 h 621"/>
                <a:gd name="T74" fmla="*/ 120 w 829"/>
                <a:gd name="T75" fmla="*/ 531 h 621"/>
                <a:gd name="T76" fmla="*/ 82 w 829"/>
                <a:gd name="T77" fmla="*/ 497 h 621"/>
                <a:gd name="T78" fmla="*/ 49 w 829"/>
                <a:gd name="T79" fmla="*/ 459 h 621"/>
                <a:gd name="T80" fmla="*/ 25 w 829"/>
                <a:gd name="T81" fmla="*/ 418 h 621"/>
                <a:gd name="T82" fmla="*/ 8 w 829"/>
                <a:gd name="T83" fmla="*/ 374 h 621"/>
                <a:gd name="T84" fmla="*/ 0 w 829"/>
                <a:gd name="T85" fmla="*/ 327 h 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29" h="621">
                  <a:moveTo>
                    <a:pt x="0" y="311"/>
                  </a:moveTo>
                  <a:lnTo>
                    <a:pt x="0" y="295"/>
                  </a:lnTo>
                  <a:lnTo>
                    <a:pt x="1" y="279"/>
                  </a:lnTo>
                  <a:lnTo>
                    <a:pt x="5" y="263"/>
                  </a:lnTo>
                  <a:lnTo>
                    <a:pt x="8" y="249"/>
                  </a:lnTo>
                  <a:lnTo>
                    <a:pt x="12" y="233"/>
                  </a:lnTo>
                  <a:lnTo>
                    <a:pt x="18" y="219"/>
                  </a:lnTo>
                  <a:lnTo>
                    <a:pt x="25" y="204"/>
                  </a:lnTo>
                  <a:lnTo>
                    <a:pt x="32" y="190"/>
                  </a:lnTo>
                  <a:lnTo>
                    <a:pt x="41" y="176"/>
                  </a:lnTo>
                  <a:lnTo>
                    <a:pt x="49" y="163"/>
                  </a:lnTo>
                  <a:lnTo>
                    <a:pt x="59" y="149"/>
                  </a:lnTo>
                  <a:lnTo>
                    <a:pt x="71" y="137"/>
                  </a:lnTo>
                  <a:lnTo>
                    <a:pt x="82" y="125"/>
                  </a:lnTo>
                  <a:lnTo>
                    <a:pt x="94" y="113"/>
                  </a:lnTo>
                  <a:lnTo>
                    <a:pt x="107" y="102"/>
                  </a:lnTo>
                  <a:lnTo>
                    <a:pt x="120" y="91"/>
                  </a:lnTo>
                  <a:lnTo>
                    <a:pt x="135" y="81"/>
                  </a:lnTo>
                  <a:lnTo>
                    <a:pt x="150" y="71"/>
                  </a:lnTo>
                  <a:lnTo>
                    <a:pt x="166" y="62"/>
                  </a:lnTo>
                  <a:lnTo>
                    <a:pt x="182" y="53"/>
                  </a:lnTo>
                  <a:lnTo>
                    <a:pt x="199" y="45"/>
                  </a:lnTo>
                  <a:lnTo>
                    <a:pt x="216" y="37"/>
                  </a:lnTo>
                  <a:lnTo>
                    <a:pt x="235" y="31"/>
                  </a:lnTo>
                  <a:lnTo>
                    <a:pt x="252" y="25"/>
                  </a:lnTo>
                  <a:lnTo>
                    <a:pt x="272" y="19"/>
                  </a:lnTo>
                  <a:lnTo>
                    <a:pt x="291" y="14"/>
                  </a:lnTo>
                  <a:lnTo>
                    <a:pt x="311" y="11"/>
                  </a:lnTo>
                  <a:lnTo>
                    <a:pt x="330" y="6"/>
                  </a:lnTo>
                  <a:lnTo>
                    <a:pt x="350" y="4"/>
                  </a:lnTo>
                  <a:lnTo>
                    <a:pt x="371" y="2"/>
                  </a:lnTo>
                  <a:lnTo>
                    <a:pt x="393" y="0"/>
                  </a:lnTo>
                  <a:lnTo>
                    <a:pt x="414" y="0"/>
                  </a:lnTo>
                  <a:lnTo>
                    <a:pt x="435" y="0"/>
                  </a:lnTo>
                  <a:lnTo>
                    <a:pt x="456" y="2"/>
                  </a:lnTo>
                  <a:lnTo>
                    <a:pt x="477" y="4"/>
                  </a:lnTo>
                  <a:lnTo>
                    <a:pt x="497" y="6"/>
                  </a:lnTo>
                  <a:lnTo>
                    <a:pt x="518" y="11"/>
                  </a:lnTo>
                  <a:lnTo>
                    <a:pt x="537" y="14"/>
                  </a:lnTo>
                  <a:lnTo>
                    <a:pt x="557" y="19"/>
                  </a:lnTo>
                  <a:lnTo>
                    <a:pt x="575" y="25"/>
                  </a:lnTo>
                  <a:lnTo>
                    <a:pt x="594" y="31"/>
                  </a:lnTo>
                  <a:lnTo>
                    <a:pt x="611" y="37"/>
                  </a:lnTo>
                  <a:lnTo>
                    <a:pt x="629" y="45"/>
                  </a:lnTo>
                  <a:lnTo>
                    <a:pt x="646" y="53"/>
                  </a:lnTo>
                  <a:lnTo>
                    <a:pt x="662" y="62"/>
                  </a:lnTo>
                  <a:lnTo>
                    <a:pt x="677" y="71"/>
                  </a:lnTo>
                  <a:lnTo>
                    <a:pt x="692" y="81"/>
                  </a:lnTo>
                  <a:lnTo>
                    <a:pt x="707" y="91"/>
                  </a:lnTo>
                  <a:lnTo>
                    <a:pt x="721" y="102"/>
                  </a:lnTo>
                  <a:lnTo>
                    <a:pt x="733" y="113"/>
                  </a:lnTo>
                  <a:lnTo>
                    <a:pt x="746" y="125"/>
                  </a:lnTo>
                  <a:lnTo>
                    <a:pt x="758" y="137"/>
                  </a:lnTo>
                  <a:lnTo>
                    <a:pt x="768" y="149"/>
                  </a:lnTo>
                  <a:lnTo>
                    <a:pt x="778" y="163"/>
                  </a:lnTo>
                  <a:lnTo>
                    <a:pt x="788" y="176"/>
                  </a:lnTo>
                  <a:lnTo>
                    <a:pt x="795" y="190"/>
                  </a:lnTo>
                  <a:lnTo>
                    <a:pt x="803" y="204"/>
                  </a:lnTo>
                  <a:lnTo>
                    <a:pt x="810" y="219"/>
                  </a:lnTo>
                  <a:lnTo>
                    <a:pt x="815" y="233"/>
                  </a:lnTo>
                  <a:lnTo>
                    <a:pt x="820" y="249"/>
                  </a:lnTo>
                  <a:lnTo>
                    <a:pt x="824" y="263"/>
                  </a:lnTo>
                  <a:lnTo>
                    <a:pt x="826" y="279"/>
                  </a:lnTo>
                  <a:lnTo>
                    <a:pt x="828" y="295"/>
                  </a:lnTo>
                  <a:lnTo>
                    <a:pt x="829" y="311"/>
                  </a:lnTo>
                  <a:lnTo>
                    <a:pt x="829" y="311"/>
                  </a:lnTo>
                  <a:lnTo>
                    <a:pt x="828" y="327"/>
                  </a:lnTo>
                  <a:lnTo>
                    <a:pt x="826" y="343"/>
                  </a:lnTo>
                  <a:lnTo>
                    <a:pt x="824" y="358"/>
                  </a:lnTo>
                  <a:lnTo>
                    <a:pt x="820" y="374"/>
                  </a:lnTo>
                  <a:lnTo>
                    <a:pt x="815" y="389"/>
                  </a:lnTo>
                  <a:lnTo>
                    <a:pt x="810" y="403"/>
                  </a:lnTo>
                  <a:lnTo>
                    <a:pt x="803" y="418"/>
                  </a:lnTo>
                  <a:lnTo>
                    <a:pt x="795" y="432"/>
                  </a:lnTo>
                  <a:lnTo>
                    <a:pt x="788" y="446"/>
                  </a:lnTo>
                  <a:lnTo>
                    <a:pt x="778" y="459"/>
                  </a:lnTo>
                  <a:lnTo>
                    <a:pt x="768" y="473"/>
                  </a:lnTo>
                  <a:lnTo>
                    <a:pt x="758" y="485"/>
                  </a:lnTo>
                  <a:lnTo>
                    <a:pt x="746" y="497"/>
                  </a:lnTo>
                  <a:lnTo>
                    <a:pt x="733" y="508"/>
                  </a:lnTo>
                  <a:lnTo>
                    <a:pt x="721" y="520"/>
                  </a:lnTo>
                  <a:lnTo>
                    <a:pt x="707" y="531"/>
                  </a:lnTo>
                  <a:lnTo>
                    <a:pt x="692" y="541"/>
                  </a:lnTo>
                  <a:lnTo>
                    <a:pt x="677" y="551"/>
                  </a:lnTo>
                  <a:lnTo>
                    <a:pt x="662" y="560"/>
                  </a:lnTo>
                  <a:lnTo>
                    <a:pt x="646" y="569"/>
                  </a:lnTo>
                  <a:lnTo>
                    <a:pt x="629" y="577"/>
                  </a:lnTo>
                  <a:lnTo>
                    <a:pt x="611" y="584"/>
                  </a:lnTo>
                  <a:lnTo>
                    <a:pt x="594" y="591"/>
                  </a:lnTo>
                  <a:lnTo>
                    <a:pt x="575" y="597"/>
                  </a:lnTo>
                  <a:lnTo>
                    <a:pt x="557" y="602"/>
                  </a:lnTo>
                  <a:lnTo>
                    <a:pt x="537" y="608"/>
                  </a:lnTo>
                  <a:lnTo>
                    <a:pt x="518" y="612"/>
                  </a:lnTo>
                  <a:lnTo>
                    <a:pt x="497" y="616"/>
                  </a:lnTo>
                  <a:lnTo>
                    <a:pt x="477" y="618"/>
                  </a:lnTo>
                  <a:lnTo>
                    <a:pt x="456" y="620"/>
                  </a:lnTo>
                  <a:lnTo>
                    <a:pt x="435" y="621"/>
                  </a:lnTo>
                  <a:lnTo>
                    <a:pt x="414" y="621"/>
                  </a:lnTo>
                  <a:lnTo>
                    <a:pt x="393" y="621"/>
                  </a:lnTo>
                  <a:lnTo>
                    <a:pt x="371" y="620"/>
                  </a:lnTo>
                  <a:lnTo>
                    <a:pt x="350" y="618"/>
                  </a:lnTo>
                  <a:lnTo>
                    <a:pt x="330" y="616"/>
                  </a:lnTo>
                  <a:lnTo>
                    <a:pt x="311" y="612"/>
                  </a:lnTo>
                  <a:lnTo>
                    <a:pt x="291" y="608"/>
                  </a:lnTo>
                  <a:lnTo>
                    <a:pt x="272" y="602"/>
                  </a:lnTo>
                  <a:lnTo>
                    <a:pt x="252" y="597"/>
                  </a:lnTo>
                  <a:lnTo>
                    <a:pt x="235" y="591"/>
                  </a:lnTo>
                  <a:lnTo>
                    <a:pt x="216" y="584"/>
                  </a:lnTo>
                  <a:lnTo>
                    <a:pt x="199" y="577"/>
                  </a:lnTo>
                  <a:lnTo>
                    <a:pt x="182" y="569"/>
                  </a:lnTo>
                  <a:lnTo>
                    <a:pt x="166" y="560"/>
                  </a:lnTo>
                  <a:lnTo>
                    <a:pt x="150" y="551"/>
                  </a:lnTo>
                  <a:lnTo>
                    <a:pt x="135" y="541"/>
                  </a:lnTo>
                  <a:lnTo>
                    <a:pt x="120" y="531"/>
                  </a:lnTo>
                  <a:lnTo>
                    <a:pt x="107" y="520"/>
                  </a:lnTo>
                  <a:lnTo>
                    <a:pt x="94" y="508"/>
                  </a:lnTo>
                  <a:lnTo>
                    <a:pt x="82" y="497"/>
                  </a:lnTo>
                  <a:lnTo>
                    <a:pt x="71" y="485"/>
                  </a:lnTo>
                  <a:lnTo>
                    <a:pt x="59" y="473"/>
                  </a:lnTo>
                  <a:lnTo>
                    <a:pt x="49" y="459"/>
                  </a:lnTo>
                  <a:lnTo>
                    <a:pt x="41" y="446"/>
                  </a:lnTo>
                  <a:lnTo>
                    <a:pt x="32" y="432"/>
                  </a:lnTo>
                  <a:lnTo>
                    <a:pt x="25" y="418"/>
                  </a:lnTo>
                  <a:lnTo>
                    <a:pt x="18" y="403"/>
                  </a:lnTo>
                  <a:lnTo>
                    <a:pt x="12" y="389"/>
                  </a:lnTo>
                  <a:lnTo>
                    <a:pt x="8" y="374"/>
                  </a:lnTo>
                  <a:lnTo>
                    <a:pt x="5" y="358"/>
                  </a:lnTo>
                  <a:lnTo>
                    <a:pt x="1" y="343"/>
                  </a:lnTo>
                  <a:lnTo>
                    <a:pt x="0" y="327"/>
                  </a:lnTo>
                  <a:lnTo>
                    <a:pt x="0" y="311"/>
                  </a:lnTo>
                  <a:close/>
                </a:path>
              </a:pathLst>
            </a:custGeom>
            <a:solidFill>
              <a:srgbClr val="FFFFFF"/>
            </a:solidFill>
            <a:ln w="9525">
              <a:solidFill>
                <a:schemeClr val="tx1"/>
              </a:solidFill>
              <a:round/>
              <a:headEnd/>
              <a:tailEnd/>
            </a:ln>
          </p:spPr>
          <p:txBody>
            <a:bodyPr/>
            <a:lstStyle/>
            <a:p>
              <a:endParaRPr lang="en-GB"/>
            </a:p>
          </p:txBody>
        </p:sp>
        <p:sp>
          <p:nvSpPr>
            <p:cNvPr id="144405" name="Freeform 21"/>
            <p:cNvSpPr>
              <a:spLocks/>
            </p:cNvSpPr>
            <p:nvPr/>
          </p:nvSpPr>
          <p:spPr bwMode="auto">
            <a:xfrm>
              <a:off x="1035" y="2463"/>
              <a:ext cx="192" cy="176"/>
            </a:xfrm>
            <a:custGeom>
              <a:avLst/>
              <a:gdLst>
                <a:gd name="T0" fmla="*/ 1 w 829"/>
                <a:gd name="T1" fmla="*/ 279 h 621"/>
                <a:gd name="T2" fmla="*/ 12 w 829"/>
                <a:gd name="T3" fmla="*/ 233 h 621"/>
                <a:gd name="T4" fmla="*/ 32 w 829"/>
                <a:gd name="T5" fmla="*/ 190 h 621"/>
                <a:gd name="T6" fmla="*/ 59 w 829"/>
                <a:gd name="T7" fmla="*/ 149 h 621"/>
                <a:gd name="T8" fmla="*/ 94 w 829"/>
                <a:gd name="T9" fmla="*/ 113 h 621"/>
                <a:gd name="T10" fmla="*/ 135 w 829"/>
                <a:gd name="T11" fmla="*/ 81 h 621"/>
                <a:gd name="T12" fmla="*/ 182 w 829"/>
                <a:gd name="T13" fmla="*/ 53 h 621"/>
                <a:gd name="T14" fmla="*/ 235 w 829"/>
                <a:gd name="T15" fmla="*/ 31 h 621"/>
                <a:gd name="T16" fmla="*/ 291 w 829"/>
                <a:gd name="T17" fmla="*/ 14 h 621"/>
                <a:gd name="T18" fmla="*/ 350 w 829"/>
                <a:gd name="T19" fmla="*/ 4 h 621"/>
                <a:gd name="T20" fmla="*/ 414 w 829"/>
                <a:gd name="T21" fmla="*/ 0 h 621"/>
                <a:gd name="T22" fmla="*/ 477 w 829"/>
                <a:gd name="T23" fmla="*/ 4 h 621"/>
                <a:gd name="T24" fmla="*/ 537 w 829"/>
                <a:gd name="T25" fmla="*/ 14 h 621"/>
                <a:gd name="T26" fmla="*/ 594 w 829"/>
                <a:gd name="T27" fmla="*/ 31 h 621"/>
                <a:gd name="T28" fmla="*/ 646 w 829"/>
                <a:gd name="T29" fmla="*/ 53 h 621"/>
                <a:gd name="T30" fmla="*/ 692 w 829"/>
                <a:gd name="T31" fmla="*/ 81 h 621"/>
                <a:gd name="T32" fmla="*/ 733 w 829"/>
                <a:gd name="T33" fmla="*/ 113 h 621"/>
                <a:gd name="T34" fmla="*/ 768 w 829"/>
                <a:gd name="T35" fmla="*/ 149 h 621"/>
                <a:gd name="T36" fmla="*/ 795 w 829"/>
                <a:gd name="T37" fmla="*/ 190 h 621"/>
                <a:gd name="T38" fmla="*/ 815 w 829"/>
                <a:gd name="T39" fmla="*/ 233 h 621"/>
                <a:gd name="T40" fmla="*/ 826 w 829"/>
                <a:gd name="T41" fmla="*/ 279 h 621"/>
                <a:gd name="T42" fmla="*/ 829 w 829"/>
                <a:gd name="T43" fmla="*/ 311 h 621"/>
                <a:gd name="T44" fmla="*/ 824 w 829"/>
                <a:gd name="T45" fmla="*/ 358 h 621"/>
                <a:gd name="T46" fmla="*/ 810 w 829"/>
                <a:gd name="T47" fmla="*/ 403 h 621"/>
                <a:gd name="T48" fmla="*/ 788 w 829"/>
                <a:gd name="T49" fmla="*/ 446 h 621"/>
                <a:gd name="T50" fmla="*/ 758 w 829"/>
                <a:gd name="T51" fmla="*/ 485 h 621"/>
                <a:gd name="T52" fmla="*/ 721 w 829"/>
                <a:gd name="T53" fmla="*/ 520 h 621"/>
                <a:gd name="T54" fmla="*/ 677 w 829"/>
                <a:gd name="T55" fmla="*/ 551 h 621"/>
                <a:gd name="T56" fmla="*/ 629 w 829"/>
                <a:gd name="T57" fmla="*/ 577 h 621"/>
                <a:gd name="T58" fmla="*/ 575 w 829"/>
                <a:gd name="T59" fmla="*/ 597 h 621"/>
                <a:gd name="T60" fmla="*/ 518 w 829"/>
                <a:gd name="T61" fmla="*/ 612 h 621"/>
                <a:gd name="T62" fmla="*/ 456 w 829"/>
                <a:gd name="T63" fmla="*/ 620 h 621"/>
                <a:gd name="T64" fmla="*/ 393 w 829"/>
                <a:gd name="T65" fmla="*/ 621 h 621"/>
                <a:gd name="T66" fmla="*/ 330 w 829"/>
                <a:gd name="T67" fmla="*/ 616 h 621"/>
                <a:gd name="T68" fmla="*/ 272 w 829"/>
                <a:gd name="T69" fmla="*/ 602 h 621"/>
                <a:gd name="T70" fmla="*/ 216 w 829"/>
                <a:gd name="T71" fmla="*/ 584 h 621"/>
                <a:gd name="T72" fmla="*/ 166 w 829"/>
                <a:gd name="T73" fmla="*/ 560 h 621"/>
                <a:gd name="T74" fmla="*/ 120 w 829"/>
                <a:gd name="T75" fmla="*/ 531 h 621"/>
                <a:gd name="T76" fmla="*/ 82 w 829"/>
                <a:gd name="T77" fmla="*/ 497 h 621"/>
                <a:gd name="T78" fmla="*/ 49 w 829"/>
                <a:gd name="T79" fmla="*/ 459 h 621"/>
                <a:gd name="T80" fmla="*/ 25 w 829"/>
                <a:gd name="T81" fmla="*/ 418 h 621"/>
                <a:gd name="T82" fmla="*/ 8 w 829"/>
                <a:gd name="T83" fmla="*/ 374 h 621"/>
                <a:gd name="T84" fmla="*/ 0 w 829"/>
                <a:gd name="T85" fmla="*/ 327 h 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29" h="621">
                  <a:moveTo>
                    <a:pt x="0" y="311"/>
                  </a:moveTo>
                  <a:lnTo>
                    <a:pt x="0" y="295"/>
                  </a:lnTo>
                  <a:lnTo>
                    <a:pt x="1" y="279"/>
                  </a:lnTo>
                  <a:lnTo>
                    <a:pt x="5" y="263"/>
                  </a:lnTo>
                  <a:lnTo>
                    <a:pt x="8" y="249"/>
                  </a:lnTo>
                  <a:lnTo>
                    <a:pt x="12" y="233"/>
                  </a:lnTo>
                  <a:lnTo>
                    <a:pt x="18" y="219"/>
                  </a:lnTo>
                  <a:lnTo>
                    <a:pt x="25" y="204"/>
                  </a:lnTo>
                  <a:lnTo>
                    <a:pt x="32" y="190"/>
                  </a:lnTo>
                  <a:lnTo>
                    <a:pt x="41" y="176"/>
                  </a:lnTo>
                  <a:lnTo>
                    <a:pt x="49" y="163"/>
                  </a:lnTo>
                  <a:lnTo>
                    <a:pt x="59" y="149"/>
                  </a:lnTo>
                  <a:lnTo>
                    <a:pt x="71" y="137"/>
                  </a:lnTo>
                  <a:lnTo>
                    <a:pt x="82" y="125"/>
                  </a:lnTo>
                  <a:lnTo>
                    <a:pt x="94" y="113"/>
                  </a:lnTo>
                  <a:lnTo>
                    <a:pt x="107" y="102"/>
                  </a:lnTo>
                  <a:lnTo>
                    <a:pt x="120" y="91"/>
                  </a:lnTo>
                  <a:lnTo>
                    <a:pt x="135" y="81"/>
                  </a:lnTo>
                  <a:lnTo>
                    <a:pt x="150" y="71"/>
                  </a:lnTo>
                  <a:lnTo>
                    <a:pt x="166" y="62"/>
                  </a:lnTo>
                  <a:lnTo>
                    <a:pt x="182" y="53"/>
                  </a:lnTo>
                  <a:lnTo>
                    <a:pt x="199" y="45"/>
                  </a:lnTo>
                  <a:lnTo>
                    <a:pt x="216" y="37"/>
                  </a:lnTo>
                  <a:lnTo>
                    <a:pt x="235" y="31"/>
                  </a:lnTo>
                  <a:lnTo>
                    <a:pt x="252" y="25"/>
                  </a:lnTo>
                  <a:lnTo>
                    <a:pt x="272" y="19"/>
                  </a:lnTo>
                  <a:lnTo>
                    <a:pt x="291" y="14"/>
                  </a:lnTo>
                  <a:lnTo>
                    <a:pt x="311" y="11"/>
                  </a:lnTo>
                  <a:lnTo>
                    <a:pt x="330" y="6"/>
                  </a:lnTo>
                  <a:lnTo>
                    <a:pt x="350" y="4"/>
                  </a:lnTo>
                  <a:lnTo>
                    <a:pt x="371" y="2"/>
                  </a:lnTo>
                  <a:lnTo>
                    <a:pt x="393" y="0"/>
                  </a:lnTo>
                  <a:lnTo>
                    <a:pt x="414" y="0"/>
                  </a:lnTo>
                  <a:lnTo>
                    <a:pt x="435" y="0"/>
                  </a:lnTo>
                  <a:lnTo>
                    <a:pt x="456" y="2"/>
                  </a:lnTo>
                  <a:lnTo>
                    <a:pt x="477" y="4"/>
                  </a:lnTo>
                  <a:lnTo>
                    <a:pt x="497" y="6"/>
                  </a:lnTo>
                  <a:lnTo>
                    <a:pt x="518" y="11"/>
                  </a:lnTo>
                  <a:lnTo>
                    <a:pt x="537" y="14"/>
                  </a:lnTo>
                  <a:lnTo>
                    <a:pt x="557" y="19"/>
                  </a:lnTo>
                  <a:lnTo>
                    <a:pt x="575" y="25"/>
                  </a:lnTo>
                  <a:lnTo>
                    <a:pt x="594" y="31"/>
                  </a:lnTo>
                  <a:lnTo>
                    <a:pt x="611" y="37"/>
                  </a:lnTo>
                  <a:lnTo>
                    <a:pt x="629" y="45"/>
                  </a:lnTo>
                  <a:lnTo>
                    <a:pt x="646" y="53"/>
                  </a:lnTo>
                  <a:lnTo>
                    <a:pt x="662" y="62"/>
                  </a:lnTo>
                  <a:lnTo>
                    <a:pt x="677" y="71"/>
                  </a:lnTo>
                  <a:lnTo>
                    <a:pt x="692" y="81"/>
                  </a:lnTo>
                  <a:lnTo>
                    <a:pt x="707" y="91"/>
                  </a:lnTo>
                  <a:lnTo>
                    <a:pt x="721" y="102"/>
                  </a:lnTo>
                  <a:lnTo>
                    <a:pt x="733" y="113"/>
                  </a:lnTo>
                  <a:lnTo>
                    <a:pt x="746" y="125"/>
                  </a:lnTo>
                  <a:lnTo>
                    <a:pt x="758" y="137"/>
                  </a:lnTo>
                  <a:lnTo>
                    <a:pt x="768" y="149"/>
                  </a:lnTo>
                  <a:lnTo>
                    <a:pt x="778" y="163"/>
                  </a:lnTo>
                  <a:lnTo>
                    <a:pt x="788" y="176"/>
                  </a:lnTo>
                  <a:lnTo>
                    <a:pt x="795" y="190"/>
                  </a:lnTo>
                  <a:lnTo>
                    <a:pt x="803" y="204"/>
                  </a:lnTo>
                  <a:lnTo>
                    <a:pt x="810" y="219"/>
                  </a:lnTo>
                  <a:lnTo>
                    <a:pt x="815" y="233"/>
                  </a:lnTo>
                  <a:lnTo>
                    <a:pt x="820" y="249"/>
                  </a:lnTo>
                  <a:lnTo>
                    <a:pt x="824" y="263"/>
                  </a:lnTo>
                  <a:lnTo>
                    <a:pt x="826" y="279"/>
                  </a:lnTo>
                  <a:lnTo>
                    <a:pt x="828" y="295"/>
                  </a:lnTo>
                  <a:lnTo>
                    <a:pt x="829" y="311"/>
                  </a:lnTo>
                  <a:lnTo>
                    <a:pt x="829" y="311"/>
                  </a:lnTo>
                  <a:lnTo>
                    <a:pt x="828" y="327"/>
                  </a:lnTo>
                  <a:lnTo>
                    <a:pt x="826" y="343"/>
                  </a:lnTo>
                  <a:lnTo>
                    <a:pt x="824" y="358"/>
                  </a:lnTo>
                  <a:lnTo>
                    <a:pt x="820" y="374"/>
                  </a:lnTo>
                  <a:lnTo>
                    <a:pt x="815" y="389"/>
                  </a:lnTo>
                  <a:lnTo>
                    <a:pt x="810" y="403"/>
                  </a:lnTo>
                  <a:lnTo>
                    <a:pt x="803" y="418"/>
                  </a:lnTo>
                  <a:lnTo>
                    <a:pt x="795" y="432"/>
                  </a:lnTo>
                  <a:lnTo>
                    <a:pt x="788" y="446"/>
                  </a:lnTo>
                  <a:lnTo>
                    <a:pt x="778" y="459"/>
                  </a:lnTo>
                  <a:lnTo>
                    <a:pt x="768" y="473"/>
                  </a:lnTo>
                  <a:lnTo>
                    <a:pt x="758" y="485"/>
                  </a:lnTo>
                  <a:lnTo>
                    <a:pt x="746" y="497"/>
                  </a:lnTo>
                  <a:lnTo>
                    <a:pt x="733" y="508"/>
                  </a:lnTo>
                  <a:lnTo>
                    <a:pt x="721" y="520"/>
                  </a:lnTo>
                  <a:lnTo>
                    <a:pt x="707" y="531"/>
                  </a:lnTo>
                  <a:lnTo>
                    <a:pt x="692" y="541"/>
                  </a:lnTo>
                  <a:lnTo>
                    <a:pt x="677" y="551"/>
                  </a:lnTo>
                  <a:lnTo>
                    <a:pt x="662" y="560"/>
                  </a:lnTo>
                  <a:lnTo>
                    <a:pt x="646" y="569"/>
                  </a:lnTo>
                  <a:lnTo>
                    <a:pt x="629" y="577"/>
                  </a:lnTo>
                  <a:lnTo>
                    <a:pt x="611" y="584"/>
                  </a:lnTo>
                  <a:lnTo>
                    <a:pt x="594" y="591"/>
                  </a:lnTo>
                  <a:lnTo>
                    <a:pt x="575" y="597"/>
                  </a:lnTo>
                  <a:lnTo>
                    <a:pt x="557" y="602"/>
                  </a:lnTo>
                  <a:lnTo>
                    <a:pt x="537" y="608"/>
                  </a:lnTo>
                  <a:lnTo>
                    <a:pt x="518" y="612"/>
                  </a:lnTo>
                  <a:lnTo>
                    <a:pt x="497" y="616"/>
                  </a:lnTo>
                  <a:lnTo>
                    <a:pt x="477" y="618"/>
                  </a:lnTo>
                  <a:lnTo>
                    <a:pt x="456" y="620"/>
                  </a:lnTo>
                  <a:lnTo>
                    <a:pt x="435" y="621"/>
                  </a:lnTo>
                  <a:lnTo>
                    <a:pt x="414" y="621"/>
                  </a:lnTo>
                  <a:lnTo>
                    <a:pt x="393" y="621"/>
                  </a:lnTo>
                  <a:lnTo>
                    <a:pt x="371" y="620"/>
                  </a:lnTo>
                  <a:lnTo>
                    <a:pt x="350" y="618"/>
                  </a:lnTo>
                  <a:lnTo>
                    <a:pt x="330" y="616"/>
                  </a:lnTo>
                  <a:lnTo>
                    <a:pt x="311" y="612"/>
                  </a:lnTo>
                  <a:lnTo>
                    <a:pt x="291" y="608"/>
                  </a:lnTo>
                  <a:lnTo>
                    <a:pt x="272" y="602"/>
                  </a:lnTo>
                  <a:lnTo>
                    <a:pt x="252" y="597"/>
                  </a:lnTo>
                  <a:lnTo>
                    <a:pt x="235" y="591"/>
                  </a:lnTo>
                  <a:lnTo>
                    <a:pt x="216" y="584"/>
                  </a:lnTo>
                  <a:lnTo>
                    <a:pt x="199" y="577"/>
                  </a:lnTo>
                  <a:lnTo>
                    <a:pt x="182" y="569"/>
                  </a:lnTo>
                  <a:lnTo>
                    <a:pt x="166" y="560"/>
                  </a:lnTo>
                  <a:lnTo>
                    <a:pt x="150" y="551"/>
                  </a:lnTo>
                  <a:lnTo>
                    <a:pt x="135" y="541"/>
                  </a:lnTo>
                  <a:lnTo>
                    <a:pt x="120" y="531"/>
                  </a:lnTo>
                  <a:lnTo>
                    <a:pt x="107" y="520"/>
                  </a:lnTo>
                  <a:lnTo>
                    <a:pt x="94" y="508"/>
                  </a:lnTo>
                  <a:lnTo>
                    <a:pt x="82" y="497"/>
                  </a:lnTo>
                  <a:lnTo>
                    <a:pt x="71" y="485"/>
                  </a:lnTo>
                  <a:lnTo>
                    <a:pt x="59" y="473"/>
                  </a:lnTo>
                  <a:lnTo>
                    <a:pt x="49" y="459"/>
                  </a:lnTo>
                  <a:lnTo>
                    <a:pt x="41" y="446"/>
                  </a:lnTo>
                  <a:lnTo>
                    <a:pt x="32" y="432"/>
                  </a:lnTo>
                  <a:lnTo>
                    <a:pt x="25" y="418"/>
                  </a:lnTo>
                  <a:lnTo>
                    <a:pt x="18" y="403"/>
                  </a:lnTo>
                  <a:lnTo>
                    <a:pt x="12" y="389"/>
                  </a:lnTo>
                  <a:lnTo>
                    <a:pt x="8" y="374"/>
                  </a:lnTo>
                  <a:lnTo>
                    <a:pt x="5" y="358"/>
                  </a:lnTo>
                  <a:lnTo>
                    <a:pt x="1" y="343"/>
                  </a:lnTo>
                  <a:lnTo>
                    <a:pt x="0" y="327"/>
                  </a:lnTo>
                  <a:lnTo>
                    <a:pt x="0" y="311"/>
                  </a:lnTo>
                </a:path>
              </a:pathLst>
            </a:custGeom>
            <a:noFill/>
            <a:ln w="63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4406" name="Line 22"/>
            <p:cNvSpPr>
              <a:spLocks noChangeShapeType="1"/>
            </p:cNvSpPr>
            <p:nvPr/>
          </p:nvSpPr>
          <p:spPr bwMode="auto">
            <a:xfrm flipV="1">
              <a:off x="1044" y="2475"/>
              <a:ext cx="39" cy="112"/>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407" name="Line 23"/>
            <p:cNvSpPr>
              <a:spLocks noChangeShapeType="1"/>
            </p:cNvSpPr>
            <p:nvPr/>
          </p:nvSpPr>
          <p:spPr bwMode="auto">
            <a:xfrm flipH="1" flipV="1">
              <a:off x="1179" y="2475"/>
              <a:ext cx="38" cy="112"/>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408" name="Line 24"/>
            <p:cNvSpPr>
              <a:spLocks noChangeShapeType="1"/>
            </p:cNvSpPr>
            <p:nvPr/>
          </p:nvSpPr>
          <p:spPr bwMode="auto">
            <a:xfrm>
              <a:off x="1131" y="2639"/>
              <a:ext cx="1" cy="44"/>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409" name="Freeform 25"/>
            <p:cNvSpPr>
              <a:spLocks/>
            </p:cNvSpPr>
            <p:nvPr/>
          </p:nvSpPr>
          <p:spPr bwMode="auto">
            <a:xfrm>
              <a:off x="1023" y="2023"/>
              <a:ext cx="215" cy="132"/>
            </a:xfrm>
            <a:custGeom>
              <a:avLst/>
              <a:gdLst>
                <a:gd name="T0" fmla="*/ 747 w 932"/>
                <a:gd name="T1" fmla="*/ 466 h 466"/>
                <a:gd name="T2" fmla="*/ 777 w 932"/>
                <a:gd name="T3" fmla="*/ 461 h 466"/>
                <a:gd name="T4" fmla="*/ 805 w 932"/>
                <a:gd name="T5" fmla="*/ 453 h 466"/>
                <a:gd name="T6" fmla="*/ 832 w 932"/>
                <a:gd name="T7" fmla="*/ 443 h 466"/>
                <a:gd name="T8" fmla="*/ 856 w 932"/>
                <a:gd name="T9" fmla="*/ 431 h 466"/>
                <a:gd name="T10" fmla="*/ 878 w 932"/>
                <a:gd name="T11" fmla="*/ 415 h 466"/>
                <a:gd name="T12" fmla="*/ 897 w 932"/>
                <a:gd name="T13" fmla="*/ 398 h 466"/>
                <a:gd name="T14" fmla="*/ 912 w 932"/>
                <a:gd name="T15" fmla="*/ 379 h 466"/>
                <a:gd name="T16" fmla="*/ 923 w 932"/>
                <a:gd name="T17" fmla="*/ 357 h 466"/>
                <a:gd name="T18" fmla="*/ 929 w 932"/>
                <a:gd name="T19" fmla="*/ 335 h 466"/>
                <a:gd name="T20" fmla="*/ 932 w 932"/>
                <a:gd name="T21" fmla="*/ 310 h 466"/>
                <a:gd name="T22" fmla="*/ 932 w 932"/>
                <a:gd name="T23" fmla="*/ 147 h 466"/>
                <a:gd name="T24" fmla="*/ 928 w 932"/>
                <a:gd name="T25" fmla="*/ 125 h 466"/>
                <a:gd name="T26" fmla="*/ 919 w 932"/>
                <a:gd name="T27" fmla="*/ 102 h 466"/>
                <a:gd name="T28" fmla="*/ 907 w 932"/>
                <a:gd name="T29" fmla="*/ 81 h 466"/>
                <a:gd name="T30" fmla="*/ 891 w 932"/>
                <a:gd name="T31" fmla="*/ 62 h 466"/>
                <a:gd name="T32" fmla="*/ 871 w 932"/>
                <a:gd name="T33" fmla="*/ 45 h 466"/>
                <a:gd name="T34" fmla="*/ 849 w 932"/>
                <a:gd name="T35" fmla="*/ 31 h 466"/>
                <a:gd name="T36" fmla="*/ 824 w 932"/>
                <a:gd name="T37" fmla="*/ 18 h 466"/>
                <a:gd name="T38" fmla="*/ 796 w 932"/>
                <a:gd name="T39" fmla="*/ 9 h 466"/>
                <a:gd name="T40" fmla="*/ 767 w 932"/>
                <a:gd name="T41" fmla="*/ 3 h 466"/>
                <a:gd name="T42" fmla="*/ 736 w 932"/>
                <a:gd name="T43" fmla="*/ 0 h 466"/>
                <a:gd name="T44" fmla="*/ 207 w 932"/>
                <a:gd name="T45" fmla="*/ 0 h 466"/>
                <a:gd name="T46" fmla="*/ 175 w 932"/>
                <a:gd name="T47" fmla="*/ 1 h 466"/>
                <a:gd name="T48" fmla="*/ 145 w 932"/>
                <a:gd name="T49" fmla="*/ 7 h 466"/>
                <a:gd name="T50" fmla="*/ 118 w 932"/>
                <a:gd name="T51" fmla="*/ 15 h 466"/>
                <a:gd name="T52" fmla="*/ 92 w 932"/>
                <a:gd name="T53" fmla="*/ 26 h 466"/>
                <a:gd name="T54" fmla="*/ 68 w 932"/>
                <a:gd name="T55" fmla="*/ 41 h 466"/>
                <a:gd name="T56" fmla="*/ 47 w 932"/>
                <a:gd name="T57" fmla="*/ 56 h 466"/>
                <a:gd name="T58" fmla="*/ 29 w 932"/>
                <a:gd name="T59" fmla="*/ 74 h 466"/>
                <a:gd name="T60" fmla="*/ 16 w 932"/>
                <a:gd name="T61" fmla="*/ 94 h 466"/>
                <a:gd name="T62" fmla="*/ 6 w 932"/>
                <a:gd name="T63" fmla="*/ 117 h 466"/>
                <a:gd name="T64" fmla="*/ 1 w 932"/>
                <a:gd name="T65" fmla="*/ 139 h 466"/>
                <a:gd name="T66" fmla="*/ 0 w 932"/>
                <a:gd name="T67" fmla="*/ 310 h 466"/>
                <a:gd name="T68" fmla="*/ 2 w 932"/>
                <a:gd name="T69" fmla="*/ 335 h 466"/>
                <a:gd name="T70" fmla="*/ 9 w 932"/>
                <a:gd name="T71" fmla="*/ 357 h 466"/>
                <a:gd name="T72" fmla="*/ 21 w 932"/>
                <a:gd name="T73" fmla="*/ 379 h 466"/>
                <a:gd name="T74" fmla="*/ 36 w 932"/>
                <a:gd name="T75" fmla="*/ 398 h 466"/>
                <a:gd name="T76" fmla="*/ 53 w 932"/>
                <a:gd name="T77" fmla="*/ 415 h 466"/>
                <a:gd name="T78" fmla="*/ 75 w 932"/>
                <a:gd name="T79" fmla="*/ 431 h 466"/>
                <a:gd name="T80" fmla="*/ 99 w 932"/>
                <a:gd name="T81" fmla="*/ 443 h 466"/>
                <a:gd name="T82" fmla="*/ 126 w 932"/>
                <a:gd name="T83" fmla="*/ 453 h 466"/>
                <a:gd name="T84" fmla="*/ 155 w 932"/>
                <a:gd name="T85" fmla="*/ 461 h 466"/>
                <a:gd name="T86" fmla="*/ 186 w 932"/>
                <a:gd name="T87" fmla="*/ 466 h 466"/>
                <a:gd name="T88" fmla="*/ 207 w 932"/>
                <a:gd name="T89" fmla="*/ 466 h 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32" h="466">
                  <a:moveTo>
                    <a:pt x="726" y="466"/>
                  </a:moveTo>
                  <a:lnTo>
                    <a:pt x="736" y="466"/>
                  </a:lnTo>
                  <a:lnTo>
                    <a:pt x="747" y="466"/>
                  </a:lnTo>
                  <a:lnTo>
                    <a:pt x="757" y="465"/>
                  </a:lnTo>
                  <a:lnTo>
                    <a:pt x="767" y="464"/>
                  </a:lnTo>
                  <a:lnTo>
                    <a:pt x="777" y="461"/>
                  </a:lnTo>
                  <a:lnTo>
                    <a:pt x="786" y="459"/>
                  </a:lnTo>
                  <a:lnTo>
                    <a:pt x="796" y="457"/>
                  </a:lnTo>
                  <a:lnTo>
                    <a:pt x="805" y="453"/>
                  </a:lnTo>
                  <a:lnTo>
                    <a:pt x="815" y="451"/>
                  </a:lnTo>
                  <a:lnTo>
                    <a:pt x="824" y="448"/>
                  </a:lnTo>
                  <a:lnTo>
                    <a:pt x="832" y="443"/>
                  </a:lnTo>
                  <a:lnTo>
                    <a:pt x="841" y="440"/>
                  </a:lnTo>
                  <a:lnTo>
                    <a:pt x="849" y="436"/>
                  </a:lnTo>
                  <a:lnTo>
                    <a:pt x="856" y="431"/>
                  </a:lnTo>
                  <a:lnTo>
                    <a:pt x="865" y="425"/>
                  </a:lnTo>
                  <a:lnTo>
                    <a:pt x="871" y="421"/>
                  </a:lnTo>
                  <a:lnTo>
                    <a:pt x="878" y="415"/>
                  </a:lnTo>
                  <a:lnTo>
                    <a:pt x="885" y="410"/>
                  </a:lnTo>
                  <a:lnTo>
                    <a:pt x="891" y="404"/>
                  </a:lnTo>
                  <a:lnTo>
                    <a:pt x="897" y="398"/>
                  </a:lnTo>
                  <a:lnTo>
                    <a:pt x="902" y="391"/>
                  </a:lnTo>
                  <a:lnTo>
                    <a:pt x="907" y="385"/>
                  </a:lnTo>
                  <a:lnTo>
                    <a:pt x="912" y="379"/>
                  </a:lnTo>
                  <a:lnTo>
                    <a:pt x="916" y="371"/>
                  </a:lnTo>
                  <a:lnTo>
                    <a:pt x="919" y="364"/>
                  </a:lnTo>
                  <a:lnTo>
                    <a:pt x="923" y="357"/>
                  </a:lnTo>
                  <a:lnTo>
                    <a:pt x="926" y="349"/>
                  </a:lnTo>
                  <a:lnTo>
                    <a:pt x="928" y="342"/>
                  </a:lnTo>
                  <a:lnTo>
                    <a:pt x="929" y="335"/>
                  </a:lnTo>
                  <a:lnTo>
                    <a:pt x="931" y="327"/>
                  </a:lnTo>
                  <a:lnTo>
                    <a:pt x="932" y="319"/>
                  </a:lnTo>
                  <a:lnTo>
                    <a:pt x="932" y="310"/>
                  </a:lnTo>
                  <a:lnTo>
                    <a:pt x="932" y="310"/>
                  </a:lnTo>
                  <a:lnTo>
                    <a:pt x="932" y="156"/>
                  </a:lnTo>
                  <a:lnTo>
                    <a:pt x="932" y="147"/>
                  </a:lnTo>
                  <a:lnTo>
                    <a:pt x="931" y="139"/>
                  </a:lnTo>
                  <a:lnTo>
                    <a:pt x="929" y="131"/>
                  </a:lnTo>
                  <a:lnTo>
                    <a:pt x="928" y="125"/>
                  </a:lnTo>
                  <a:lnTo>
                    <a:pt x="926" y="117"/>
                  </a:lnTo>
                  <a:lnTo>
                    <a:pt x="923" y="109"/>
                  </a:lnTo>
                  <a:lnTo>
                    <a:pt x="919" y="102"/>
                  </a:lnTo>
                  <a:lnTo>
                    <a:pt x="916" y="94"/>
                  </a:lnTo>
                  <a:lnTo>
                    <a:pt x="912" y="88"/>
                  </a:lnTo>
                  <a:lnTo>
                    <a:pt x="907" y="81"/>
                  </a:lnTo>
                  <a:lnTo>
                    <a:pt x="902" y="74"/>
                  </a:lnTo>
                  <a:lnTo>
                    <a:pt x="897" y="69"/>
                  </a:lnTo>
                  <a:lnTo>
                    <a:pt x="891" y="62"/>
                  </a:lnTo>
                  <a:lnTo>
                    <a:pt x="885" y="56"/>
                  </a:lnTo>
                  <a:lnTo>
                    <a:pt x="878" y="51"/>
                  </a:lnTo>
                  <a:lnTo>
                    <a:pt x="871" y="45"/>
                  </a:lnTo>
                  <a:lnTo>
                    <a:pt x="865" y="41"/>
                  </a:lnTo>
                  <a:lnTo>
                    <a:pt x="856" y="35"/>
                  </a:lnTo>
                  <a:lnTo>
                    <a:pt x="849" y="31"/>
                  </a:lnTo>
                  <a:lnTo>
                    <a:pt x="841" y="26"/>
                  </a:lnTo>
                  <a:lnTo>
                    <a:pt x="832" y="23"/>
                  </a:lnTo>
                  <a:lnTo>
                    <a:pt x="824" y="18"/>
                  </a:lnTo>
                  <a:lnTo>
                    <a:pt x="815" y="15"/>
                  </a:lnTo>
                  <a:lnTo>
                    <a:pt x="805" y="13"/>
                  </a:lnTo>
                  <a:lnTo>
                    <a:pt x="796" y="9"/>
                  </a:lnTo>
                  <a:lnTo>
                    <a:pt x="786" y="7"/>
                  </a:lnTo>
                  <a:lnTo>
                    <a:pt x="777" y="5"/>
                  </a:lnTo>
                  <a:lnTo>
                    <a:pt x="767" y="3"/>
                  </a:lnTo>
                  <a:lnTo>
                    <a:pt x="757" y="1"/>
                  </a:lnTo>
                  <a:lnTo>
                    <a:pt x="747" y="0"/>
                  </a:lnTo>
                  <a:lnTo>
                    <a:pt x="736" y="0"/>
                  </a:lnTo>
                  <a:lnTo>
                    <a:pt x="726" y="0"/>
                  </a:lnTo>
                  <a:lnTo>
                    <a:pt x="726" y="0"/>
                  </a:lnTo>
                  <a:lnTo>
                    <a:pt x="207" y="0"/>
                  </a:lnTo>
                  <a:lnTo>
                    <a:pt x="196" y="0"/>
                  </a:lnTo>
                  <a:lnTo>
                    <a:pt x="186" y="0"/>
                  </a:lnTo>
                  <a:lnTo>
                    <a:pt x="175" y="1"/>
                  </a:lnTo>
                  <a:lnTo>
                    <a:pt x="165" y="3"/>
                  </a:lnTo>
                  <a:lnTo>
                    <a:pt x="155" y="5"/>
                  </a:lnTo>
                  <a:lnTo>
                    <a:pt x="145" y="7"/>
                  </a:lnTo>
                  <a:lnTo>
                    <a:pt x="135" y="9"/>
                  </a:lnTo>
                  <a:lnTo>
                    <a:pt x="126" y="13"/>
                  </a:lnTo>
                  <a:lnTo>
                    <a:pt x="118" y="15"/>
                  </a:lnTo>
                  <a:lnTo>
                    <a:pt x="108" y="18"/>
                  </a:lnTo>
                  <a:lnTo>
                    <a:pt x="99" y="23"/>
                  </a:lnTo>
                  <a:lnTo>
                    <a:pt x="92" y="26"/>
                  </a:lnTo>
                  <a:lnTo>
                    <a:pt x="83" y="31"/>
                  </a:lnTo>
                  <a:lnTo>
                    <a:pt x="75" y="35"/>
                  </a:lnTo>
                  <a:lnTo>
                    <a:pt x="68" y="41"/>
                  </a:lnTo>
                  <a:lnTo>
                    <a:pt x="60" y="45"/>
                  </a:lnTo>
                  <a:lnTo>
                    <a:pt x="53" y="51"/>
                  </a:lnTo>
                  <a:lnTo>
                    <a:pt x="47" y="56"/>
                  </a:lnTo>
                  <a:lnTo>
                    <a:pt x="41" y="62"/>
                  </a:lnTo>
                  <a:lnTo>
                    <a:pt x="36" y="69"/>
                  </a:lnTo>
                  <a:lnTo>
                    <a:pt x="29" y="74"/>
                  </a:lnTo>
                  <a:lnTo>
                    <a:pt x="24" y="81"/>
                  </a:lnTo>
                  <a:lnTo>
                    <a:pt x="21" y="88"/>
                  </a:lnTo>
                  <a:lnTo>
                    <a:pt x="16" y="94"/>
                  </a:lnTo>
                  <a:lnTo>
                    <a:pt x="12" y="102"/>
                  </a:lnTo>
                  <a:lnTo>
                    <a:pt x="9" y="109"/>
                  </a:lnTo>
                  <a:lnTo>
                    <a:pt x="6" y="117"/>
                  </a:lnTo>
                  <a:lnTo>
                    <a:pt x="4" y="125"/>
                  </a:lnTo>
                  <a:lnTo>
                    <a:pt x="2" y="131"/>
                  </a:lnTo>
                  <a:lnTo>
                    <a:pt x="1" y="139"/>
                  </a:lnTo>
                  <a:lnTo>
                    <a:pt x="0" y="147"/>
                  </a:lnTo>
                  <a:lnTo>
                    <a:pt x="0" y="156"/>
                  </a:lnTo>
                  <a:lnTo>
                    <a:pt x="0" y="310"/>
                  </a:lnTo>
                  <a:lnTo>
                    <a:pt x="0" y="319"/>
                  </a:lnTo>
                  <a:lnTo>
                    <a:pt x="1" y="327"/>
                  </a:lnTo>
                  <a:lnTo>
                    <a:pt x="2" y="335"/>
                  </a:lnTo>
                  <a:lnTo>
                    <a:pt x="4" y="342"/>
                  </a:lnTo>
                  <a:lnTo>
                    <a:pt x="6" y="349"/>
                  </a:lnTo>
                  <a:lnTo>
                    <a:pt x="9" y="357"/>
                  </a:lnTo>
                  <a:lnTo>
                    <a:pt x="12" y="364"/>
                  </a:lnTo>
                  <a:lnTo>
                    <a:pt x="16" y="371"/>
                  </a:lnTo>
                  <a:lnTo>
                    <a:pt x="21" y="379"/>
                  </a:lnTo>
                  <a:lnTo>
                    <a:pt x="24" y="385"/>
                  </a:lnTo>
                  <a:lnTo>
                    <a:pt x="29" y="391"/>
                  </a:lnTo>
                  <a:lnTo>
                    <a:pt x="36" y="398"/>
                  </a:lnTo>
                  <a:lnTo>
                    <a:pt x="41" y="404"/>
                  </a:lnTo>
                  <a:lnTo>
                    <a:pt x="47" y="410"/>
                  </a:lnTo>
                  <a:lnTo>
                    <a:pt x="53" y="415"/>
                  </a:lnTo>
                  <a:lnTo>
                    <a:pt x="60" y="421"/>
                  </a:lnTo>
                  <a:lnTo>
                    <a:pt x="68" y="425"/>
                  </a:lnTo>
                  <a:lnTo>
                    <a:pt x="75" y="431"/>
                  </a:lnTo>
                  <a:lnTo>
                    <a:pt x="83" y="436"/>
                  </a:lnTo>
                  <a:lnTo>
                    <a:pt x="92" y="440"/>
                  </a:lnTo>
                  <a:lnTo>
                    <a:pt x="99" y="443"/>
                  </a:lnTo>
                  <a:lnTo>
                    <a:pt x="108" y="448"/>
                  </a:lnTo>
                  <a:lnTo>
                    <a:pt x="118" y="451"/>
                  </a:lnTo>
                  <a:lnTo>
                    <a:pt x="126" y="453"/>
                  </a:lnTo>
                  <a:lnTo>
                    <a:pt x="135" y="457"/>
                  </a:lnTo>
                  <a:lnTo>
                    <a:pt x="145" y="459"/>
                  </a:lnTo>
                  <a:lnTo>
                    <a:pt x="155" y="461"/>
                  </a:lnTo>
                  <a:lnTo>
                    <a:pt x="165" y="464"/>
                  </a:lnTo>
                  <a:lnTo>
                    <a:pt x="175" y="465"/>
                  </a:lnTo>
                  <a:lnTo>
                    <a:pt x="186" y="466"/>
                  </a:lnTo>
                  <a:lnTo>
                    <a:pt x="196" y="466"/>
                  </a:lnTo>
                  <a:lnTo>
                    <a:pt x="207" y="466"/>
                  </a:lnTo>
                  <a:lnTo>
                    <a:pt x="207" y="466"/>
                  </a:lnTo>
                  <a:lnTo>
                    <a:pt x="726" y="466"/>
                  </a:lnTo>
                  <a:lnTo>
                    <a:pt x="726" y="466"/>
                  </a:lnTo>
                  <a:close/>
                </a:path>
              </a:pathLst>
            </a:custGeom>
            <a:solidFill>
              <a:srgbClr val="FFFFFF"/>
            </a:solidFill>
            <a:ln w="9525">
              <a:solidFill>
                <a:schemeClr val="tx1"/>
              </a:solidFill>
              <a:round/>
              <a:headEnd/>
              <a:tailEnd/>
            </a:ln>
          </p:spPr>
          <p:txBody>
            <a:bodyPr/>
            <a:lstStyle/>
            <a:p>
              <a:endParaRPr lang="en-GB"/>
            </a:p>
          </p:txBody>
        </p:sp>
        <p:sp>
          <p:nvSpPr>
            <p:cNvPr id="144410" name="Freeform 26"/>
            <p:cNvSpPr>
              <a:spLocks/>
            </p:cNvSpPr>
            <p:nvPr/>
          </p:nvSpPr>
          <p:spPr bwMode="auto">
            <a:xfrm>
              <a:off x="1023" y="2023"/>
              <a:ext cx="215" cy="132"/>
            </a:xfrm>
            <a:custGeom>
              <a:avLst/>
              <a:gdLst>
                <a:gd name="T0" fmla="*/ 747 w 932"/>
                <a:gd name="T1" fmla="*/ 466 h 466"/>
                <a:gd name="T2" fmla="*/ 777 w 932"/>
                <a:gd name="T3" fmla="*/ 461 h 466"/>
                <a:gd name="T4" fmla="*/ 805 w 932"/>
                <a:gd name="T5" fmla="*/ 453 h 466"/>
                <a:gd name="T6" fmla="*/ 832 w 932"/>
                <a:gd name="T7" fmla="*/ 443 h 466"/>
                <a:gd name="T8" fmla="*/ 856 w 932"/>
                <a:gd name="T9" fmla="*/ 431 h 466"/>
                <a:gd name="T10" fmla="*/ 878 w 932"/>
                <a:gd name="T11" fmla="*/ 415 h 466"/>
                <a:gd name="T12" fmla="*/ 897 w 932"/>
                <a:gd name="T13" fmla="*/ 398 h 466"/>
                <a:gd name="T14" fmla="*/ 912 w 932"/>
                <a:gd name="T15" fmla="*/ 379 h 466"/>
                <a:gd name="T16" fmla="*/ 923 w 932"/>
                <a:gd name="T17" fmla="*/ 357 h 466"/>
                <a:gd name="T18" fmla="*/ 929 w 932"/>
                <a:gd name="T19" fmla="*/ 335 h 466"/>
                <a:gd name="T20" fmla="*/ 932 w 932"/>
                <a:gd name="T21" fmla="*/ 310 h 466"/>
                <a:gd name="T22" fmla="*/ 932 w 932"/>
                <a:gd name="T23" fmla="*/ 147 h 466"/>
                <a:gd name="T24" fmla="*/ 928 w 932"/>
                <a:gd name="T25" fmla="*/ 125 h 466"/>
                <a:gd name="T26" fmla="*/ 919 w 932"/>
                <a:gd name="T27" fmla="*/ 102 h 466"/>
                <a:gd name="T28" fmla="*/ 907 w 932"/>
                <a:gd name="T29" fmla="*/ 81 h 466"/>
                <a:gd name="T30" fmla="*/ 891 w 932"/>
                <a:gd name="T31" fmla="*/ 62 h 466"/>
                <a:gd name="T32" fmla="*/ 871 w 932"/>
                <a:gd name="T33" fmla="*/ 45 h 466"/>
                <a:gd name="T34" fmla="*/ 849 w 932"/>
                <a:gd name="T35" fmla="*/ 31 h 466"/>
                <a:gd name="T36" fmla="*/ 824 w 932"/>
                <a:gd name="T37" fmla="*/ 18 h 466"/>
                <a:gd name="T38" fmla="*/ 796 w 932"/>
                <a:gd name="T39" fmla="*/ 9 h 466"/>
                <a:gd name="T40" fmla="*/ 767 w 932"/>
                <a:gd name="T41" fmla="*/ 3 h 466"/>
                <a:gd name="T42" fmla="*/ 736 w 932"/>
                <a:gd name="T43" fmla="*/ 0 h 466"/>
                <a:gd name="T44" fmla="*/ 207 w 932"/>
                <a:gd name="T45" fmla="*/ 0 h 466"/>
                <a:gd name="T46" fmla="*/ 175 w 932"/>
                <a:gd name="T47" fmla="*/ 1 h 466"/>
                <a:gd name="T48" fmla="*/ 145 w 932"/>
                <a:gd name="T49" fmla="*/ 7 h 466"/>
                <a:gd name="T50" fmla="*/ 118 w 932"/>
                <a:gd name="T51" fmla="*/ 15 h 466"/>
                <a:gd name="T52" fmla="*/ 92 w 932"/>
                <a:gd name="T53" fmla="*/ 26 h 466"/>
                <a:gd name="T54" fmla="*/ 68 w 932"/>
                <a:gd name="T55" fmla="*/ 41 h 466"/>
                <a:gd name="T56" fmla="*/ 47 w 932"/>
                <a:gd name="T57" fmla="*/ 56 h 466"/>
                <a:gd name="T58" fmla="*/ 29 w 932"/>
                <a:gd name="T59" fmla="*/ 74 h 466"/>
                <a:gd name="T60" fmla="*/ 16 w 932"/>
                <a:gd name="T61" fmla="*/ 94 h 466"/>
                <a:gd name="T62" fmla="*/ 6 w 932"/>
                <a:gd name="T63" fmla="*/ 117 h 466"/>
                <a:gd name="T64" fmla="*/ 1 w 932"/>
                <a:gd name="T65" fmla="*/ 139 h 466"/>
                <a:gd name="T66" fmla="*/ 0 w 932"/>
                <a:gd name="T67" fmla="*/ 310 h 466"/>
                <a:gd name="T68" fmla="*/ 2 w 932"/>
                <a:gd name="T69" fmla="*/ 335 h 466"/>
                <a:gd name="T70" fmla="*/ 9 w 932"/>
                <a:gd name="T71" fmla="*/ 357 h 466"/>
                <a:gd name="T72" fmla="*/ 21 w 932"/>
                <a:gd name="T73" fmla="*/ 379 h 466"/>
                <a:gd name="T74" fmla="*/ 36 w 932"/>
                <a:gd name="T75" fmla="*/ 398 h 466"/>
                <a:gd name="T76" fmla="*/ 53 w 932"/>
                <a:gd name="T77" fmla="*/ 415 h 466"/>
                <a:gd name="T78" fmla="*/ 75 w 932"/>
                <a:gd name="T79" fmla="*/ 431 h 466"/>
                <a:gd name="T80" fmla="*/ 99 w 932"/>
                <a:gd name="T81" fmla="*/ 443 h 466"/>
                <a:gd name="T82" fmla="*/ 126 w 932"/>
                <a:gd name="T83" fmla="*/ 453 h 466"/>
                <a:gd name="T84" fmla="*/ 155 w 932"/>
                <a:gd name="T85" fmla="*/ 461 h 466"/>
                <a:gd name="T86" fmla="*/ 186 w 932"/>
                <a:gd name="T87" fmla="*/ 466 h 466"/>
                <a:gd name="T88" fmla="*/ 207 w 932"/>
                <a:gd name="T89" fmla="*/ 466 h 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32" h="466">
                  <a:moveTo>
                    <a:pt x="726" y="466"/>
                  </a:moveTo>
                  <a:lnTo>
                    <a:pt x="736" y="466"/>
                  </a:lnTo>
                  <a:lnTo>
                    <a:pt x="747" y="466"/>
                  </a:lnTo>
                  <a:lnTo>
                    <a:pt x="757" y="465"/>
                  </a:lnTo>
                  <a:lnTo>
                    <a:pt x="767" y="464"/>
                  </a:lnTo>
                  <a:lnTo>
                    <a:pt x="777" y="461"/>
                  </a:lnTo>
                  <a:lnTo>
                    <a:pt x="786" y="459"/>
                  </a:lnTo>
                  <a:lnTo>
                    <a:pt x="796" y="457"/>
                  </a:lnTo>
                  <a:lnTo>
                    <a:pt x="805" y="453"/>
                  </a:lnTo>
                  <a:lnTo>
                    <a:pt x="815" y="451"/>
                  </a:lnTo>
                  <a:lnTo>
                    <a:pt x="824" y="448"/>
                  </a:lnTo>
                  <a:lnTo>
                    <a:pt x="832" y="443"/>
                  </a:lnTo>
                  <a:lnTo>
                    <a:pt x="841" y="440"/>
                  </a:lnTo>
                  <a:lnTo>
                    <a:pt x="849" y="436"/>
                  </a:lnTo>
                  <a:lnTo>
                    <a:pt x="856" y="431"/>
                  </a:lnTo>
                  <a:lnTo>
                    <a:pt x="865" y="425"/>
                  </a:lnTo>
                  <a:lnTo>
                    <a:pt x="871" y="421"/>
                  </a:lnTo>
                  <a:lnTo>
                    <a:pt x="878" y="415"/>
                  </a:lnTo>
                  <a:lnTo>
                    <a:pt x="885" y="410"/>
                  </a:lnTo>
                  <a:lnTo>
                    <a:pt x="891" y="404"/>
                  </a:lnTo>
                  <a:lnTo>
                    <a:pt x="897" y="398"/>
                  </a:lnTo>
                  <a:lnTo>
                    <a:pt x="902" y="391"/>
                  </a:lnTo>
                  <a:lnTo>
                    <a:pt x="907" y="385"/>
                  </a:lnTo>
                  <a:lnTo>
                    <a:pt x="912" y="379"/>
                  </a:lnTo>
                  <a:lnTo>
                    <a:pt x="916" y="371"/>
                  </a:lnTo>
                  <a:lnTo>
                    <a:pt x="919" y="364"/>
                  </a:lnTo>
                  <a:lnTo>
                    <a:pt x="923" y="357"/>
                  </a:lnTo>
                  <a:lnTo>
                    <a:pt x="926" y="349"/>
                  </a:lnTo>
                  <a:lnTo>
                    <a:pt x="928" y="342"/>
                  </a:lnTo>
                  <a:lnTo>
                    <a:pt x="929" y="335"/>
                  </a:lnTo>
                  <a:lnTo>
                    <a:pt x="931" y="327"/>
                  </a:lnTo>
                  <a:lnTo>
                    <a:pt x="932" y="319"/>
                  </a:lnTo>
                  <a:lnTo>
                    <a:pt x="932" y="310"/>
                  </a:lnTo>
                  <a:lnTo>
                    <a:pt x="932" y="310"/>
                  </a:lnTo>
                  <a:lnTo>
                    <a:pt x="932" y="156"/>
                  </a:lnTo>
                  <a:lnTo>
                    <a:pt x="932" y="147"/>
                  </a:lnTo>
                  <a:lnTo>
                    <a:pt x="931" y="139"/>
                  </a:lnTo>
                  <a:lnTo>
                    <a:pt x="929" y="131"/>
                  </a:lnTo>
                  <a:lnTo>
                    <a:pt x="928" y="125"/>
                  </a:lnTo>
                  <a:lnTo>
                    <a:pt x="926" y="117"/>
                  </a:lnTo>
                  <a:lnTo>
                    <a:pt x="923" y="109"/>
                  </a:lnTo>
                  <a:lnTo>
                    <a:pt x="919" y="102"/>
                  </a:lnTo>
                  <a:lnTo>
                    <a:pt x="916" y="94"/>
                  </a:lnTo>
                  <a:lnTo>
                    <a:pt x="912" y="88"/>
                  </a:lnTo>
                  <a:lnTo>
                    <a:pt x="907" y="81"/>
                  </a:lnTo>
                  <a:lnTo>
                    <a:pt x="902" y="74"/>
                  </a:lnTo>
                  <a:lnTo>
                    <a:pt x="897" y="69"/>
                  </a:lnTo>
                  <a:lnTo>
                    <a:pt x="891" y="62"/>
                  </a:lnTo>
                  <a:lnTo>
                    <a:pt x="885" y="56"/>
                  </a:lnTo>
                  <a:lnTo>
                    <a:pt x="878" y="51"/>
                  </a:lnTo>
                  <a:lnTo>
                    <a:pt x="871" y="45"/>
                  </a:lnTo>
                  <a:lnTo>
                    <a:pt x="865" y="41"/>
                  </a:lnTo>
                  <a:lnTo>
                    <a:pt x="856" y="35"/>
                  </a:lnTo>
                  <a:lnTo>
                    <a:pt x="849" y="31"/>
                  </a:lnTo>
                  <a:lnTo>
                    <a:pt x="841" y="26"/>
                  </a:lnTo>
                  <a:lnTo>
                    <a:pt x="832" y="23"/>
                  </a:lnTo>
                  <a:lnTo>
                    <a:pt x="824" y="18"/>
                  </a:lnTo>
                  <a:lnTo>
                    <a:pt x="815" y="15"/>
                  </a:lnTo>
                  <a:lnTo>
                    <a:pt x="805" y="13"/>
                  </a:lnTo>
                  <a:lnTo>
                    <a:pt x="796" y="9"/>
                  </a:lnTo>
                  <a:lnTo>
                    <a:pt x="786" y="7"/>
                  </a:lnTo>
                  <a:lnTo>
                    <a:pt x="777" y="5"/>
                  </a:lnTo>
                  <a:lnTo>
                    <a:pt x="767" y="3"/>
                  </a:lnTo>
                  <a:lnTo>
                    <a:pt x="757" y="1"/>
                  </a:lnTo>
                  <a:lnTo>
                    <a:pt x="747" y="0"/>
                  </a:lnTo>
                  <a:lnTo>
                    <a:pt x="736" y="0"/>
                  </a:lnTo>
                  <a:lnTo>
                    <a:pt x="726" y="0"/>
                  </a:lnTo>
                  <a:lnTo>
                    <a:pt x="726" y="0"/>
                  </a:lnTo>
                  <a:lnTo>
                    <a:pt x="207" y="0"/>
                  </a:lnTo>
                  <a:lnTo>
                    <a:pt x="196" y="0"/>
                  </a:lnTo>
                  <a:lnTo>
                    <a:pt x="186" y="0"/>
                  </a:lnTo>
                  <a:lnTo>
                    <a:pt x="175" y="1"/>
                  </a:lnTo>
                  <a:lnTo>
                    <a:pt x="165" y="3"/>
                  </a:lnTo>
                  <a:lnTo>
                    <a:pt x="155" y="5"/>
                  </a:lnTo>
                  <a:lnTo>
                    <a:pt x="145" y="7"/>
                  </a:lnTo>
                  <a:lnTo>
                    <a:pt x="135" y="9"/>
                  </a:lnTo>
                  <a:lnTo>
                    <a:pt x="126" y="13"/>
                  </a:lnTo>
                  <a:lnTo>
                    <a:pt x="118" y="15"/>
                  </a:lnTo>
                  <a:lnTo>
                    <a:pt x="108" y="18"/>
                  </a:lnTo>
                  <a:lnTo>
                    <a:pt x="99" y="23"/>
                  </a:lnTo>
                  <a:lnTo>
                    <a:pt x="92" y="26"/>
                  </a:lnTo>
                  <a:lnTo>
                    <a:pt x="83" y="31"/>
                  </a:lnTo>
                  <a:lnTo>
                    <a:pt x="75" y="35"/>
                  </a:lnTo>
                  <a:lnTo>
                    <a:pt x="68" y="41"/>
                  </a:lnTo>
                  <a:lnTo>
                    <a:pt x="60" y="45"/>
                  </a:lnTo>
                  <a:lnTo>
                    <a:pt x="53" y="51"/>
                  </a:lnTo>
                  <a:lnTo>
                    <a:pt x="47" y="56"/>
                  </a:lnTo>
                  <a:lnTo>
                    <a:pt x="41" y="62"/>
                  </a:lnTo>
                  <a:lnTo>
                    <a:pt x="36" y="69"/>
                  </a:lnTo>
                  <a:lnTo>
                    <a:pt x="29" y="74"/>
                  </a:lnTo>
                  <a:lnTo>
                    <a:pt x="24" y="81"/>
                  </a:lnTo>
                  <a:lnTo>
                    <a:pt x="21" y="88"/>
                  </a:lnTo>
                  <a:lnTo>
                    <a:pt x="16" y="94"/>
                  </a:lnTo>
                  <a:lnTo>
                    <a:pt x="12" y="102"/>
                  </a:lnTo>
                  <a:lnTo>
                    <a:pt x="9" y="109"/>
                  </a:lnTo>
                  <a:lnTo>
                    <a:pt x="6" y="117"/>
                  </a:lnTo>
                  <a:lnTo>
                    <a:pt x="4" y="125"/>
                  </a:lnTo>
                  <a:lnTo>
                    <a:pt x="2" y="131"/>
                  </a:lnTo>
                  <a:lnTo>
                    <a:pt x="1" y="139"/>
                  </a:lnTo>
                  <a:lnTo>
                    <a:pt x="0" y="147"/>
                  </a:lnTo>
                  <a:lnTo>
                    <a:pt x="0" y="156"/>
                  </a:lnTo>
                  <a:lnTo>
                    <a:pt x="0" y="310"/>
                  </a:lnTo>
                  <a:lnTo>
                    <a:pt x="0" y="319"/>
                  </a:lnTo>
                  <a:lnTo>
                    <a:pt x="1" y="327"/>
                  </a:lnTo>
                  <a:lnTo>
                    <a:pt x="2" y="335"/>
                  </a:lnTo>
                  <a:lnTo>
                    <a:pt x="4" y="342"/>
                  </a:lnTo>
                  <a:lnTo>
                    <a:pt x="6" y="349"/>
                  </a:lnTo>
                  <a:lnTo>
                    <a:pt x="9" y="357"/>
                  </a:lnTo>
                  <a:lnTo>
                    <a:pt x="12" y="364"/>
                  </a:lnTo>
                  <a:lnTo>
                    <a:pt x="16" y="371"/>
                  </a:lnTo>
                  <a:lnTo>
                    <a:pt x="21" y="379"/>
                  </a:lnTo>
                  <a:lnTo>
                    <a:pt x="24" y="385"/>
                  </a:lnTo>
                  <a:lnTo>
                    <a:pt x="29" y="391"/>
                  </a:lnTo>
                  <a:lnTo>
                    <a:pt x="36" y="398"/>
                  </a:lnTo>
                  <a:lnTo>
                    <a:pt x="41" y="404"/>
                  </a:lnTo>
                  <a:lnTo>
                    <a:pt x="47" y="410"/>
                  </a:lnTo>
                  <a:lnTo>
                    <a:pt x="53" y="415"/>
                  </a:lnTo>
                  <a:lnTo>
                    <a:pt x="60" y="421"/>
                  </a:lnTo>
                  <a:lnTo>
                    <a:pt x="68" y="425"/>
                  </a:lnTo>
                  <a:lnTo>
                    <a:pt x="75" y="431"/>
                  </a:lnTo>
                  <a:lnTo>
                    <a:pt x="83" y="436"/>
                  </a:lnTo>
                  <a:lnTo>
                    <a:pt x="92" y="440"/>
                  </a:lnTo>
                  <a:lnTo>
                    <a:pt x="99" y="443"/>
                  </a:lnTo>
                  <a:lnTo>
                    <a:pt x="108" y="448"/>
                  </a:lnTo>
                  <a:lnTo>
                    <a:pt x="118" y="451"/>
                  </a:lnTo>
                  <a:lnTo>
                    <a:pt x="126" y="453"/>
                  </a:lnTo>
                  <a:lnTo>
                    <a:pt x="135" y="457"/>
                  </a:lnTo>
                  <a:lnTo>
                    <a:pt x="145" y="459"/>
                  </a:lnTo>
                  <a:lnTo>
                    <a:pt x="155" y="461"/>
                  </a:lnTo>
                  <a:lnTo>
                    <a:pt x="165" y="464"/>
                  </a:lnTo>
                  <a:lnTo>
                    <a:pt x="175" y="465"/>
                  </a:lnTo>
                  <a:lnTo>
                    <a:pt x="186" y="466"/>
                  </a:lnTo>
                  <a:lnTo>
                    <a:pt x="196" y="466"/>
                  </a:lnTo>
                  <a:lnTo>
                    <a:pt x="207" y="466"/>
                  </a:lnTo>
                  <a:lnTo>
                    <a:pt x="207" y="466"/>
                  </a:lnTo>
                  <a:lnTo>
                    <a:pt x="726" y="466"/>
                  </a:lnTo>
                  <a:lnTo>
                    <a:pt x="726" y="466"/>
                  </a:lnTo>
                </a:path>
              </a:pathLst>
            </a:custGeom>
            <a:noFill/>
            <a:ln w="317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4411" name="Line 27"/>
            <p:cNvSpPr>
              <a:spLocks noChangeShapeType="1"/>
            </p:cNvSpPr>
            <p:nvPr/>
          </p:nvSpPr>
          <p:spPr bwMode="auto">
            <a:xfrm>
              <a:off x="2179" y="1583"/>
              <a:ext cx="2525" cy="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412" name="Line 28"/>
            <p:cNvSpPr>
              <a:spLocks noChangeShapeType="1"/>
            </p:cNvSpPr>
            <p:nvPr/>
          </p:nvSpPr>
          <p:spPr bwMode="auto">
            <a:xfrm>
              <a:off x="2179" y="1583"/>
              <a:ext cx="1429" cy="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413" name="Line 29"/>
            <p:cNvSpPr>
              <a:spLocks noChangeShapeType="1"/>
            </p:cNvSpPr>
            <p:nvPr/>
          </p:nvSpPr>
          <p:spPr bwMode="auto">
            <a:xfrm>
              <a:off x="2179" y="1604"/>
              <a:ext cx="2525"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414" name="Rectangle 30"/>
            <p:cNvSpPr>
              <a:spLocks noChangeArrowheads="1"/>
            </p:cNvSpPr>
            <p:nvPr/>
          </p:nvSpPr>
          <p:spPr bwMode="auto">
            <a:xfrm>
              <a:off x="3132" y="1538"/>
              <a:ext cx="95" cy="17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144415" name="Rectangle 31"/>
            <p:cNvSpPr>
              <a:spLocks noChangeArrowheads="1"/>
            </p:cNvSpPr>
            <p:nvPr/>
          </p:nvSpPr>
          <p:spPr bwMode="auto">
            <a:xfrm>
              <a:off x="3132" y="1538"/>
              <a:ext cx="95" cy="176"/>
            </a:xfrm>
            <a:prstGeom prst="rect">
              <a:avLst/>
            </a:prstGeom>
            <a:noFill/>
            <a:ln w="63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4416" name="Rectangle 32"/>
            <p:cNvSpPr>
              <a:spLocks noChangeArrowheads="1"/>
            </p:cNvSpPr>
            <p:nvPr/>
          </p:nvSpPr>
          <p:spPr bwMode="auto">
            <a:xfrm>
              <a:off x="4084" y="1538"/>
              <a:ext cx="96" cy="17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144417" name="Rectangle 33"/>
            <p:cNvSpPr>
              <a:spLocks noChangeArrowheads="1"/>
            </p:cNvSpPr>
            <p:nvPr/>
          </p:nvSpPr>
          <p:spPr bwMode="auto">
            <a:xfrm>
              <a:off x="4084" y="1538"/>
              <a:ext cx="96" cy="176"/>
            </a:xfrm>
            <a:prstGeom prst="rect">
              <a:avLst/>
            </a:prstGeom>
            <a:noFill/>
            <a:ln w="63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4418" name="Freeform 34"/>
            <p:cNvSpPr>
              <a:spLocks/>
            </p:cNvSpPr>
            <p:nvPr/>
          </p:nvSpPr>
          <p:spPr bwMode="auto">
            <a:xfrm>
              <a:off x="1941" y="1776"/>
              <a:ext cx="142" cy="131"/>
            </a:xfrm>
            <a:custGeom>
              <a:avLst/>
              <a:gdLst>
                <a:gd name="T0" fmla="*/ 620 w 622"/>
                <a:gd name="T1" fmla="*/ 258 h 467"/>
                <a:gd name="T2" fmla="*/ 612 w 622"/>
                <a:gd name="T3" fmla="*/ 292 h 467"/>
                <a:gd name="T4" fmla="*/ 597 w 622"/>
                <a:gd name="T5" fmla="*/ 325 h 467"/>
                <a:gd name="T6" fmla="*/ 577 w 622"/>
                <a:gd name="T7" fmla="*/ 355 h 467"/>
                <a:gd name="T8" fmla="*/ 551 w 622"/>
                <a:gd name="T9" fmla="*/ 382 h 467"/>
                <a:gd name="T10" fmla="*/ 520 w 622"/>
                <a:gd name="T11" fmla="*/ 406 h 467"/>
                <a:gd name="T12" fmla="*/ 485 w 622"/>
                <a:gd name="T13" fmla="*/ 426 h 467"/>
                <a:gd name="T14" fmla="*/ 445 w 622"/>
                <a:gd name="T15" fmla="*/ 443 h 467"/>
                <a:gd name="T16" fmla="*/ 403 w 622"/>
                <a:gd name="T17" fmla="*/ 457 h 467"/>
                <a:gd name="T18" fmla="*/ 358 w 622"/>
                <a:gd name="T19" fmla="*/ 465 h 467"/>
                <a:gd name="T20" fmla="*/ 311 w 622"/>
                <a:gd name="T21" fmla="*/ 467 h 467"/>
                <a:gd name="T22" fmla="*/ 264 w 622"/>
                <a:gd name="T23" fmla="*/ 465 h 467"/>
                <a:gd name="T24" fmla="*/ 219 w 622"/>
                <a:gd name="T25" fmla="*/ 457 h 467"/>
                <a:gd name="T26" fmla="*/ 177 w 622"/>
                <a:gd name="T27" fmla="*/ 443 h 467"/>
                <a:gd name="T28" fmla="*/ 137 w 622"/>
                <a:gd name="T29" fmla="*/ 426 h 467"/>
                <a:gd name="T30" fmla="*/ 102 w 622"/>
                <a:gd name="T31" fmla="*/ 406 h 467"/>
                <a:gd name="T32" fmla="*/ 71 w 622"/>
                <a:gd name="T33" fmla="*/ 382 h 467"/>
                <a:gd name="T34" fmla="*/ 45 w 622"/>
                <a:gd name="T35" fmla="*/ 355 h 467"/>
                <a:gd name="T36" fmla="*/ 24 w 622"/>
                <a:gd name="T37" fmla="*/ 325 h 467"/>
                <a:gd name="T38" fmla="*/ 10 w 622"/>
                <a:gd name="T39" fmla="*/ 292 h 467"/>
                <a:gd name="T40" fmla="*/ 1 w 622"/>
                <a:gd name="T41" fmla="*/ 258 h 467"/>
                <a:gd name="T42" fmla="*/ 0 w 622"/>
                <a:gd name="T43" fmla="*/ 234 h 467"/>
                <a:gd name="T44" fmla="*/ 4 w 622"/>
                <a:gd name="T45" fmla="*/ 198 h 467"/>
                <a:gd name="T46" fmla="*/ 14 w 622"/>
                <a:gd name="T47" fmla="*/ 165 h 467"/>
                <a:gd name="T48" fmla="*/ 30 w 622"/>
                <a:gd name="T49" fmla="*/ 132 h 467"/>
                <a:gd name="T50" fmla="*/ 52 w 622"/>
                <a:gd name="T51" fmla="*/ 103 h 467"/>
                <a:gd name="T52" fmla="*/ 81 w 622"/>
                <a:gd name="T53" fmla="*/ 77 h 467"/>
                <a:gd name="T54" fmla="*/ 113 w 622"/>
                <a:gd name="T55" fmla="*/ 54 h 467"/>
                <a:gd name="T56" fmla="*/ 149 w 622"/>
                <a:gd name="T57" fmla="*/ 34 h 467"/>
                <a:gd name="T58" fmla="*/ 190 w 622"/>
                <a:gd name="T59" fmla="*/ 19 h 467"/>
                <a:gd name="T60" fmla="*/ 232 w 622"/>
                <a:gd name="T61" fmla="*/ 8 h 467"/>
                <a:gd name="T62" fmla="*/ 278 w 622"/>
                <a:gd name="T63" fmla="*/ 1 h 467"/>
                <a:gd name="T64" fmla="*/ 327 w 622"/>
                <a:gd name="T65" fmla="*/ 1 h 467"/>
                <a:gd name="T66" fmla="*/ 373 w 622"/>
                <a:gd name="T67" fmla="*/ 6 h 467"/>
                <a:gd name="T68" fmla="*/ 418 w 622"/>
                <a:gd name="T69" fmla="*/ 15 h 467"/>
                <a:gd name="T70" fmla="*/ 459 w 622"/>
                <a:gd name="T71" fmla="*/ 28 h 467"/>
                <a:gd name="T72" fmla="*/ 497 w 622"/>
                <a:gd name="T73" fmla="*/ 47 h 467"/>
                <a:gd name="T74" fmla="*/ 531 w 622"/>
                <a:gd name="T75" fmla="*/ 68 h 467"/>
                <a:gd name="T76" fmla="*/ 559 w 622"/>
                <a:gd name="T77" fmla="*/ 94 h 467"/>
                <a:gd name="T78" fmla="*/ 584 w 622"/>
                <a:gd name="T79" fmla="*/ 122 h 467"/>
                <a:gd name="T80" fmla="*/ 603 w 622"/>
                <a:gd name="T81" fmla="*/ 153 h 467"/>
                <a:gd name="T82" fmla="*/ 615 w 622"/>
                <a:gd name="T83" fmla="*/ 187 h 467"/>
                <a:gd name="T84" fmla="*/ 622 w 622"/>
                <a:gd name="T85" fmla="*/ 222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22" h="467">
                  <a:moveTo>
                    <a:pt x="622" y="234"/>
                  </a:moveTo>
                  <a:lnTo>
                    <a:pt x="622" y="245"/>
                  </a:lnTo>
                  <a:lnTo>
                    <a:pt x="620" y="258"/>
                  </a:lnTo>
                  <a:lnTo>
                    <a:pt x="618" y="269"/>
                  </a:lnTo>
                  <a:lnTo>
                    <a:pt x="615" y="281"/>
                  </a:lnTo>
                  <a:lnTo>
                    <a:pt x="612" y="292"/>
                  </a:lnTo>
                  <a:lnTo>
                    <a:pt x="608" y="303"/>
                  </a:lnTo>
                  <a:lnTo>
                    <a:pt x="603" y="313"/>
                  </a:lnTo>
                  <a:lnTo>
                    <a:pt x="597" y="325"/>
                  </a:lnTo>
                  <a:lnTo>
                    <a:pt x="590" y="335"/>
                  </a:lnTo>
                  <a:lnTo>
                    <a:pt x="584" y="345"/>
                  </a:lnTo>
                  <a:lnTo>
                    <a:pt x="577" y="355"/>
                  </a:lnTo>
                  <a:lnTo>
                    <a:pt x="568" y="364"/>
                  </a:lnTo>
                  <a:lnTo>
                    <a:pt x="559" y="373"/>
                  </a:lnTo>
                  <a:lnTo>
                    <a:pt x="551" y="382"/>
                  </a:lnTo>
                  <a:lnTo>
                    <a:pt x="541" y="391"/>
                  </a:lnTo>
                  <a:lnTo>
                    <a:pt x="531" y="399"/>
                  </a:lnTo>
                  <a:lnTo>
                    <a:pt x="520" y="406"/>
                  </a:lnTo>
                  <a:lnTo>
                    <a:pt x="508" y="413"/>
                  </a:lnTo>
                  <a:lnTo>
                    <a:pt x="497" y="421"/>
                  </a:lnTo>
                  <a:lnTo>
                    <a:pt x="485" y="426"/>
                  </a:lnTo>
                  <a:lnTo>
                    <a:pt x="472" y="433"/>
                  </a:lnTo>
                  <a:lnTo>
                    <a:pt x="459" y="439"/>
                  </a:lnTo>
                  <a:lnTo>
                    <a:pt x="445" y="443"/>
                  </a:lnTo>
                  <a:lnTo>
                    <a:pt x="431" y="449"/>
                  </a:lnTo>
                  <a:lnTo>
                    <a:pt x="418" y="452"/>
                  </a:lnTo>
                  <a:lnTo>
                    <a:pt x="403" y="457"/>
                  </a:lnTo>
                  <a:lnTo>
                    <a:pt x="388" y="459"/>
                  </a:lnTo>
                  <a:lnTo>
                    <a:pt x="373" y="462"/>
                  </a:lnTo>
                  <a:lnTo>
                    <a:pt x="358" y="465"/>
                  </a:lnTo>
                  <a:lnTo>
                    <a:pt x="343" y="466"/>
                  </a:lnTo>
                  <a:lnTo>
                    <a:pt x="327" y="467"/>
                  </a:lnTo>
                  <a:lnTo>
                    <a:pt x="311" y="467"/>
                  </a:lnTo>
                  <a:lnTo>
                    <a:pt x="295" y="467"/>
                  </a:lnTo>
                  <a:lnTo>
                    <a:pt x="278" y="466"/>
                  </a:lnTo>
                  <a:lnTo>
                    <a:pt x="264" y="465"/>
                  </a:lnTo>
                  <a:lnTo>
                    <a:pt x="249" y="462"/>
                  </a:lnTo>
                  <a:lnTo>
                    <a:pt x="232" y="459"/>
                  </a:lnTo>
                  <a:lnTo>
                    <a:pt x="219" y="457"/>
                  </a:lnTo>
                  <a:lnTo>
                    <a:pt x="204" y="452"/>
                  </a:lnTo>
                  <a:lnTo>
                    <a:pt x="190" y="449"/>
                  </a:lnTo>
                  <a:lnTo>
                    <a:pt x="177" y="443"/>
                  </a:lnTo>
                  <a:lnTo>
                    <a:pt x="163" y="439"/>
                  </a:lnTo>
                  <a:lnTo>
                    <a:pt x="149" y="433"/>
                  </a:lnTo>
                  <a:lnTo>
                    <a:pt x="137" y="426"/>
                  </a:lnTo>
                  <a:lnTo>
                    <a:pt x="124" y="421"/>
                  </a:lnTo>
                  <a:lnTo>
                    <a:pt x="113" y="413"/>
                  </a:lnTo>
                  <a:lnTo>
                    <a:pt x="102" y="406"/>
                  </a:lnTo>
                  <a:lnTo>
                    <a:pt x="91" y="399"/>
                  </a:lnTo>
                  <a:lnTo>
                    <a:pt x="81" y="391"/>
                  </a:lnTo>
                  <a:lnTo>
                    <a:pt x="71" y="382"/>
                  </a:lnTo>
                  <a:lnTo>
                    <a:pt x="61" y="373"/>
                  </a:lnTo>
                  <a:lnTo>
                    <a:pt x="52" y="364"/>
                  </a:lnTo>
                  <a:lnTo>
                    <a:pt x="45" y="355"/>
                  </a:lnTo>
                  <a:lnTo>
                    <a:pt x="37" y="345"/>
                  </a:lnTo>
                  <a:lnTo>
                    <a:pt x="30" y="335"/>
                  </a:lnTo>
                  <a:lnTo>
                    <a:pt x="24" y="325"/>
                  </a:lnTo>
                  <a:lnTo>
                    <a:pt x="19" y="313"/>
                  </a:lnTo>
                  <a:lnTo>
                    <a:pt x="14" y="303"/>
                  </a:lnTo>
                  <a:lnTo>
                    <a:pt x="10" y="292"/>
                  </a:lnTo>
                  <a:lnTo>
                    <a:pt x="6" y="281"/>
                  </a:lnTo>
                  <a:lnTo>
                    <a:pt x="4" y="269"/>
                  </a:lnTo>
                  <a:lnTo>
                    <a:pt x="1" y="258"/>
                  </a:lnTo>
                  <a:lnTo>
                    <a:pt x="0" y="245"/>
                  </a:lnTo>
                  <a:lnTo>
                    <a:pt x="0" y="234"/>
                  </a:lnTo>
                  <a:lnTo>
                    <a:pt x="0" y="234"/>
                  </a:lnTo>
                  <a:lnTo>
                    <a:pt x="0" y="222"/>
                  </a:lnTo>
                  <a:lnTo>
                    <a:pt x="1" y="209"/>
                  </a:lnTo>
                  <a:lnTo>
                    <a:pt x="4" y="198"/>
                  </a:lnTo>
                  <a:lnTo>
                    <a:pt x="6" y="187"/>
                  </a:lnTo>
                  <a:lnTo>
                    <a:pt x="10" y="175"/>
                  </a:lnTo>
                  <a:lnTo>
                    <a:pt x="14" y="165"/>
                  </a:lnTo>
                  <a:lnTo>
                    <a:pt x="19" y="153"/>
                  </a:lnTo>
                  <a:lnTo>
                    <a:pt x="24" y="142"/>
                  </a:lnTo>
                  <a:lnTo>
                    <a:pt x="30" y="132"/>
                  </a:lnTo>
                  <a:lnTo>
                    <a:pt x="37" y="122"/>
                  </a:lnTo>
                  <a:lnTo>
                    <a:pt x="45" y="113"/>
                  </a:lnTo>
                  <a:lnTo>
                    <a:pt x="52" y="103"/>
                  </a:lnTo>
                  <a:lnTo>
                    <a:pt x="61" y="94"/>
                  </a:lnTo>
                  <a:lnTo>
                    <a:pt x="71" y="85"/>
                  </a:lnTo>
                  <a:lnTo>
                    <a:pt x="81" y="77"/>
                  </a:lnTo>
                  <a:lnTo>
                    <a:pt x="91" y="68"/>
                  </a:lnTo>
                  <a:lnTo>
                    <a:pt x="102" y="61"/>
                  </a:lnTo>
                  <a:lnTo>
                    <a:pt x="113" y="54"/>
                  </a:lnTo>
                  <a:lnTo>
                    <a:pt x="124" y="47"/>
                  </a:lnTo>
                  <a:lnTo>
                    <a:pt x="137" y="40"/>
                  </a:lnTo>
                  <a:lnTo>
                    <a:pt x="149" y="34"/>
                  </a:lnTo>
                  <a:lnTo>
                    <a:pt x="163" y="28"/>
                  </a:lnTo>
                  <a:lnTo>
                    <a:pt x="177" y="24"/>
                  </a:lnTo>
                  <a:lnTo>
                    <a:pt x="190" y="19"/>
                  </a:lnTo>
                  <a:lnTo>
                    <a:pt x="204" y="15"/>
                  </a:lnTo>
                  <a:lnTo>
                    <a:pt x="219" y="11"/>
                  </a:lnTo>
                  <a:lnTo>
                    <a:pt x="232" y="8"/>
                  </a:lnTo>
                  <a:lnTo>
                    <a:pt x="249" y="6"/>
                  </a:lnTo>
                  <a:lnTo>
                    <a:pt x="264" y="4"/>
                  </a:lnTo>
                  <a:lnTo>
                    <a:pt x="278" y="1"/>
                  </a:lnTo>
                  <a:lnTo>
                    <a:pt x="295" y="1"/>
                  </a:lnTo>
                  <a:lnTo>
                    <a:pt x="311" y="0"/>
                  </a:lnTo>
                  <a:lnTo>
                    <a:pt x="327" y="1"/>
                  </a:lnTo>
                  <a:lnTo>
                    <a:pt x="343" y="1"/>
                  </a:lnTo>
                  <a:lnTo>
                    <a:pt x="358" y="4"/>
                  </a:lnTo>
                  <a:lnTo>
                    <a:pt x="373" y="6"/>
                  </a:lnTo>
                  <a:lnTo>
                    <a:pt x="388" y="8"/>
                  </a:lnTo>
                  <a:lnTo>
                    <a:pt x="403" y="11"/>
                  </a:lnTo>
                  <a:lnTo>
                    <a:pt x="418" y="15"/>
                  </a:lnTo>
                  <a:lnTo>
                    <a:pt x="431" y="19"/>
                  </a:lnTo>
                  <a:lnTo>
                    <a:pt x="445" y="24"/>
                  </a:lnTo>
                  <a:lnTo>
                    <a:pt x="459" y="28"/>
                  </a:lnTo>
                  <a:lnTo>
                    <a:pt x="472" y="34"/>
                  </a:lnTo>
                  <a:lnTo>
                    <a:pt x="485" y="40"/>
                  </a:lnTo>
                  <a:lnTo>
                    <a:pt x="497" y="47"/>
                  </a:lnTo>
                  <a:lnTo>
                    <a:pt x="508" y="54"/>
                  </a:lnTo>
                  <a:lnTo>
                    <a:pt x="520" y="61"/>
                  </a:lnTo>
                  <a:lnTo>
                    <a:pt x="531" y="68"/>
                  </a:lnTo>
                  <a:lnTo>
                    <a:pt x="541" y="77"/>
                  </a:lnTo>
                  <a:lnTo>
                    <a:pt x="551" y="85"/>
                  </a:lnTo>
                  <a:lnTo>
                    <a:pt x="559" y="94"/>
                  </a:lnTo>
                  <a:lnTo>
                    <a:pt x="568" y="103"/>
                  </a:lnTo>
                  <a:lnTo>
                    <a:pt x="577" y="113"/>
                  </a:lnTo>
                  <a:lnTo>
                    <a:pt x="584" y="122"/>
                  </a:lnTo>
                  <a:lnTo>
                    <a:pt x="590" y="132"/>
                  </a:lnTo>
                  <a:lnTo>
                    <a:pt x="597" y="142"/>
                  </a:lnTo>
                  <a:lnTo>
                    <a:pt x="603" y="153"/>
                  </a:lnTo>
                  <a:lnTo>
                    <a:pt x="608" y="165"/>
                  </a:lnTo>
                  <a:lnTo>
                    <a:pt x="612" y="175"/>
                  </a:lnTo>
                  <a:lnTo>
                    <a:pt x="615" y="187"/>
                  </a:lnTo>
                  <a:lnTo>
                    <a:pt x="618" y="198"/>
                  </a:lnTo>
                  <a:lnTo>
                    <a:pt x="620" y="209"/>
                  </a:lnTo>
                  <a:lnTo>
                    <a:pt x="622" y="222"/>
                  </a:lnTo>
                  <a:lnTo>
                    <a:pt x="622" y="23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44419" name="Freeform 35"/>
            <p:cNvSpPr>
              <a:spLocks/>
            </p:cNvSpPr>
            <p:nvPr/>
          </p:nvSpPr>
          <p:spPr bwMode="auto">
            <a:xfrm>
              <a:off x="1941" y="1776"/>
              <a:ext cx="142" cy="131"/>
            </a:xfrm>
            <a:custGeom>
              <a:avLst/>
              <a:gdLst>
                <a:gd name="T0" fmla="*/ 620 w 622"/>
                <a:gd name="T1" fmla="*/ 258 h 467"/>
                <a:gd name="T2" fmla="*/ 612 w 622"/>
                <a:gd name="T3" fmla="*/ 292 h 467"/>
                <a:gd name="T4" fmla="*/ 597 w 622"/>
                <a:gd name="T5" fmla="*/ 325 h 467"/>
                <a:gd name="T6" fmla="*/ 577 w 622"/>
                <a:gd name="T7" fmla="*/ 355 h 467"/>
                <a:gd name="T8" fmla="*/ 551 w 622"/>
                <a:gd name="T9" fmla="*/ 382 h 467"/>
                <a:gd name="T10" fmla="*/ 520 w 622"/>
                <a:gd name="T11" fmla="*/ 406 h 467"/>
                <a:gd name="T12" fmla="*/ 485 w 622"/>
                <a:gd name="T13" fmla="*/ 426 h 467"/>
                <a:gd name="T14" fmla="*/ 445 w 622"/>
                <a:gd name="T15" fmla="*/ 443 h 467"/>
                <a:gd name="T16" fmla="*/ 403 w 622"/>
                <a:gd name="T17" fmla="*/ 457 h 467"/>
                <a:gd name="T18" fmla="*/ 358 w 622"/>
                <a:gd name="T19" fmla="*/ 465 h 467"/>
                <a:gd name="T20" fmla="*/ 311 w 622"/>
                <a:gd name="T21" fmla="*/ 467 h 467"/>
                <a:gd name="T22" fmla="*/ 264 w 622"/>
                <a:gd name="T23" fmla="*/ 465 h 467"/>
                <a:gd name="T24" fmla="*/ 219 w 622"/>
                <a:gd name="T25" fmla="*/ 457 h 467"/>
                <a:gd name="T26" fmla="*/ 177 w 622"/>
                <a:gd name="T27" fmla="*/ 443 h 467"/>
                <a:gd name="T28" fmla="*/ 137 w 622"/>
                <a:gd name="T29" fmla="*/ 426 h 467"/>
                <a:gd name="T30" fmla="*/ 102 w 622"/>
                <a:gd name="T31" fmla="*/ 406 h 467"/>
                <a:gd name="T32" fmla="*/ 71 w 622"/>
                <a:gd name="T33" fmla="*/ 382 h 467"/>
                <a:gd name="T34" fmla="*/ 45 w 622"/>
                <a:gd name="T35" fmla="*/ 355 h 467"/>
                <a:gd name="T36" fmla="*/ 24 w 622"/>
                <a:gd name="T37" fmla="*/ 325 h 467"/>
                <a:gd name="T38" fmla="*/ 10 w 622"/>
                <a:gd name="T39" fmla="*/ 292 h 467"/>
                <a:gd name="T40" fmla="*/ 1 w 622"/>
                <a:gd name="T41" fmla="*/ 258 h 467"/>
                <a:gd name="T42" fmla="*/ 0 w 622"/>
                <a:gd name="T43" fmla="*/ 234 h 467"/>
                <a:gd name="T44" fmla="*/ 4 w 622"/>
                <a:gd name="T45" fmla="*/ 198 h 467"/>
                <a:gd name="T46" fmla="*/ 14 w 622"/>
                <a:gd name="T47" fmla="*/ 165 h 467"/>
                <a:gd name="T48" fmla="*/ 30 w 622"/>
                <a:gd name="T49" fmla="*/ 132 h 467"/>
                <a:gd name="T50" fmla="*/ 52 w 622"/>
                <a:gd name="T51" fmla="*/ 103 h 467"/>
                <a:gd name="T52" fmla="*/ 81 w 622"/>
                <a:gd name="T53" fmla="*/ 77 h 467"/>
                <a:gd name="T54" fmla="*/ 113 w 622"/>
                <a:gd name="T55" fmla="*/ 54 h 467"/>
                <a:gd name="T56" fmla="*/ 149 w 622"/>
                <a:gd name="T57" fmla="*/ 34 h 467"/>
                <a:gd name="T58" fmla="*/ 190 w 622"/>
                <a:gd name="T59" fmla="*/ 19 h 467"/>
                <a:gd name="T60" fmla="*/ 232 w 622"/>
                <a:gd name="T61" fmla="*/ 8 h 467"/>
                <a:gd name="T62" fmla="*/ 278 w 622"/>
                <a:gd name="T63" fmla="*/ 1 h 467"/>
                <a:gd name="T64" fmla="*/ 327 w 622"/>
                <a:gd name="T65" fmla="*/ 1 h 467"/>
                <a:gd name="T66" fmla="*/ 373 w 622"/>
                <a:gd name="T67" fmla="*/ 6 h 467"/>
                <a:gd name="T68" fmla="*/ 418 w 622"/>
                <a:gd name="T69" fmla="*/ 15 h 467"/>
                <a:gd name="T70" fmla="*/ 459 w 622"/>
                <a:gd name="T71" fmla="*/ 28 h 467"/>
                <a:gd name="T72" fmla="*/ 497 w 622"/>
                <a:gd name="T73" fmla="*/ 47 h 467"/>
                <a:gd name="T74" fmla="*/ 531 w 622"/>
                <a:gd name="T75" fmla="*/ 68 h 467"/>
                <a:gd name="T76" fmla="*/ 559 w 622"/>
                <a:gd name="T77" fmla="*/ 94 h 467"/>
                <a:gd name="T78" fmla="*/ 584 w 622"/>
                <a:gd name="T79" fmla="*/ 122 h 467"/>
                <a:gd name="T80" fmla="*/ 603 w 622"/>
                <a:gd name="T81" fmla="*/ 153 h 467"/>
                <a:gd name="T82" fmla="*/ 615 w 622"/>
                <a:gd name="T83" fmla="*/ 187 h 467"/>
                <a:gd name="T84" fmla="*/ 622 w 622"/>
                <a:gd name="T85" fmla="*/ 222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22" h="467">
                  <a:moveTo>
                    <a:pt x="622" y="234"/>
                  </a:moveTo>
                  <a:lnTo>
                    <a:pt x="622" y="245"/>
                  </a:lnTo>
                  <a:lnTo>
                    <a:pt x="620" y="258"/>
                  </a:lnTo>
                  <a:lnTo>
                    <a:pt x="618" y="269"/>
                  </a:lnTo>
                  <a:lnTo>
                    <a:pt x="615" y="281"/>
                  </a:lnTo>
                  <a:lnTo>
                    <a:pt x="612" y="292"/>
                  </a:lnTo>
                  <a:lnTo>
                    <a:pt x="608" y="303"/>
                  </a:lnTo>
                  <a:lnTo>
                    <a:pt x="603" y="313"/>
                  </a:lnTo>
                  <a:lnTo>
                    <a:pt x="597" y="325"/>
                  </a:lnTo>
                  <a:lnTo>
                    <a:pt x="590" y="335"/>
                  </a:lnTo>
                  <a:lnTo>
                    <a:pt x="584" y="345"/>
                  </a:lnTo>
                  <a:lnTo>
                    <a:pt x="577" y="355"/>
                  </a:lnTo>
                  <a:lnTo>
                    <a:pt x="568" y="364"/>
                  </a:lnTo>
                  <a:lnTo>
                    <a:pt x="559" y="373"/>
                  </a:lnTo>
                  <a:lnTo>
                    <a:pt x="551" y="382"/>
                  </a:lnTo>
                  <a:lnTo>
                    <a:pt x="541" y="391"/>
                  </a:lnTo>
                  <a:lnTo>
                    <a:pt x="531" y="399"/>
                  </a:lnTo>
                  <a:lnTo>
                    <a:pt x="520" y="406"/>
                  </a:lnTo>
                  <a:lnTo>
                    <a:pt x="508" y="413"/>
                  </a:lnTo>
                  <a:lnTo>
                    <a:pt x="497" y="421"/>
                  </a:lnTo>
                  <a:lnTo>
                    <a:pt x="485" y="426"/>
                  </a:lnTo>
                  <a:lnTo>
                    <a:pt x="472" y="433"/>
                  </a:lnTo>
                  <a:lnTo>
                    <a:pt x="459" y="439"/>
                  </a:lnTo>
                  <a:lnTo>
                    <a:pt x="445" y="443"/>
                  </a:lnTo>
                  <a:lnTo>
                    <a:pt x="431" y="449"/>
                  </a:lnTo>
                  <a:lnTo>
                    <a:pt x="418" y="452"/>
                  </a:lnTo>
                  <a:lnTo>
                    <a:pt x="403" y="457"/>
                  </a:lnTo>
                  <a:lnTo>
                    <a:pt x="388" y="459"/>
                  </a:lnTo>
                  <a:lnTo>
                    <a:pt x="373" y="462"/>
                  </a:lnTo>
                  <a:lnTo>
                    <a:pt x="358" y="465"/>
                  </a:lnTo>
                  <a:lnTo>
                    <a:pt x="343" y="466"/>
                  </a:lnTo>
                  <a:lnTo>
                    <a:pt x="327" y="467"/>
                  </a:lnTo>
                  <a:lnTo>
                    <a:pt x="311" y="467"/>
                  </a:lnTo>
                  <a:lnTo>
                    <a:pt x="295" y="467"/>
                  </a:lnTo>
                  <a:lnTo>
                    <a:pt x="278" y="466"/>
                  </a:lnTo>
                  <a:lnTo>
                    <a:pt x="264" y="465"/>
                  </a:lnTo>
                  <a:lnTo>
                    <a:pt x="249" y="462"/>
                  </a:lnTo>
                  <a:lnTo>
                    <a:pt x="232" y="459"/>
                  </a:lnTo>
                  <a:lnTo>
                    <a:pt x="219" y="457"/>
                  </a:lnTo>
                  <a:lnTo>
                    <a:pt x="204" y="452"/>
                  </a:lnTo>
                  <a:lnTo>
                    <a:pt x="190" y="449"/>
                  </a:lnTo>
                  <a:lnTo>
                    <a:pt x="177" y="443"/>
                  </a:lnTo>
                  <a:lnTo>
                    <a:pt x="163" y="439"/>
                  </a:lnTo>
                  <a:lnTo>
                    <a:pt x="149" y="433"/>
                  </a:lnTo>
                  <a:lnTo>
                    <a:pt x="137" y="426"/>
                  </a:lnTo>
                  <a:lnTo>
                    <a:pt x="124" y="421"/>
                  </a:lnTo>
                  <a:lnTo>
                    <a:pt x="113" y="413"/>
                  </a:lnTo>
                  <a:lnTo>
                    <a:pt x="102" y="406"/>
                  </a:lnTo>
                  <a:lnTo>
                    <a:pt x="91" y="399"/>
                  </a:lnTo>
                  <a:lnTo>
                    <a:pt x="81" y="391"/>
                  </a:lnTo>
                  <a:lnTo>
                    <a:pt x="71" y="382"/>
                  </a:lnTo>
                  <a:lnTo>
                    <a:pt x="61" y="373"/>
                  </a:lnTo>
                  <a:lnTo>
                    <a:pt x="52" y="364"/>
                  </a:lnTo>
                  <a:lnTo>
                    <a:pt x="45" y="355"/>
                  </a:lnTo>
                  <a:lnTo>
                    <a:pt x="37" y="345"/>
                  </a:lnTo>
                  <a:lnTo>
                    <a:pt x="30" y="335"/>
                  </a:lnTo>
                  <a:lnTo>
                    <a:pt x="24" y="325"/>
                  </a:lnTo>
                  <a:lnTo>
                    <a:pt x="19" y="313"/>
                  </a:lnTo>
                  <a:lnTo>
                    <a:pt x="14" y="303"/>
                  </a:lnTo>
                  <a:lnTo>
                    <a:pt x="10" y="292"/>
                  </a:lnTo>
                  <a:lnTo>
                    <a:pt x="6" y="281"/>
                  </a:lnTo>
                  <a:lnTo>
                    <a:pt x="4" y="269"/>
                  </a:lnTo>
                  <a:lnTo>
                    <a:pt x="1" y="258"/>
                  </a:lnTo>
                  <a:lnTo>
                    <a:pt x="0" y="245"/>
                  </a:lnTo>
                  <a:lnTo>
                    <a:pt x="0" y="234"/>
                  </a:lnTo>
                  <a:lnTo>
                    <a:pt x="0" y="234"/>
                  </a:lnTo>
                  <a:lnTo>
                    <a:pt x="0" y="222"/>
                  </a:lnTo>
                  <a:lnTo>
                    <a:pt x="1" y="209"/>
                  </a:lnTo>
                  <a:lnTo>
                    <a:pt x="4" y="198"/>
                  </a:lnTo>
                  <a:lnTo>
                    <a:pt x="6" y="187"/>
                  </a:lnTo>
                  <a:lnTo>
                    <a:pt x="10" y="175"/>
                  </a:lnTo>
                  <a:lnTo>
                    <a:pt x="14" y="165"/>
                  </a:lnTo>
                  <a:lnTo>
                    <a:pt x="19" y="153"/>
                  </a:lnTo>
                  <a:lnTo>
                    <a:pt x="24" y="142"/>
                  </a:lnTo>
                  <a:lnTo>
                    <a:pt x="30" y="132"/>
                  </a:lnTo>
                  <a:lnTo>
                    <a:pt x="37" y="122"/>
                  </a:lnTo>
                  <a:lnTo>
                    <a:pt x="45" y="113"/>
                  </a:lnTo>
                  <a:lnTo>
                    <a:pt x="52" y="103"/>
                  </a:lnTo>
                  <a:lnTo>
                    <a:pt x="61" y="94"/>
                  </a:lnTo>
                  <a:lnTo>
                    <a:pt x="71" y="85"/>
                  </a:lnTo>
                  <a:lnTo>
                    <a:pt x="81" y="77"/>
                  </a:lnTo>
                  <a:lnTo>
                    <a:pt x="91" y="68"/>
                  </a:lnTo>
                  <a:lnTo>
                    <a:pt x="102" y="61"/>
                  </a:lnTo>
                  <a:lnTo>
                    <a:pt x="113" y="54"/>
                  </a:lnTo>
                  <a:lnTo>
                    <a:pt x="124" y="47"/>
                  </a:lnTo>
                  <a:lnTo>
                    <a:pt x="137" y="40"/>
                  </a:lnTo>
                  <a:lnTo>
                    <a:pt x="149" y="34"/>
                  </a:lnTo>
                  <a:lnTo>
                    <a:pt x="163" y="28"/>
                  </a:lnTo>
                  <a:lnTo>
                    <a:pt x="177" y="24"/>
                  </a:lnTo>
                  <a:lnTo>
                    <a:pt x="190" y="19"/>
                  </a:lnTo>
                  <a:lnTo>
                    <a:pt x="204" y="15"/>
                  </a:lnTo>
                  <a:lnTo>
                    <a:pt x="219" y="11"/>
                  </a:lnTo>
                  <a:lnTo>
                    <a:pt x="232" y="8"/>
                  </a:lnTo>
                  <a:lnTo>
                    <a:pt x="249" y="6"/>
                  </a:lnTo>
                  <a:lnTo>
                    <a:pt x="264" y="4"/>
                  </a:lnTo>
                  <a:lnTo>
                    <a:pt x="278" y="1"/>
                  </a:lnTo>
                  <a:lnTo>
                    <a:pt x="295" y="1"/>
                  </a:lnTo>
                  <a:lnTo>
                    <a:pt x="311" y="0"/>
                  </a:lnTo>
                  <a:lnTo>
                    <a:pt x="327" y="1"/>
                  </a:lnTo>
                  <a:lnTo>
                    <a:pt x="343" y="1"/>
                  </a:lnTo>
                  <a:lnTo>
                    <a:pt x="358" y="4"/>
                  </a:lnTo>
                  <a:lnTo>
                    <a:pt x="373" y="6"/>
                  </a:lnTo>
                  <a:lnTo>
                    <a:pt x="388" y="8"/>
                  </a:lnTo>
                  <a:lnTo>
                    <a:pt x="403" y="11"/>
                  </a:lnTo>
                  <a:lnTo>
                    <a:pt x="418" y="15"/>
                  </a:lnTo>
                  <a:lnTo>
                    <a:pt x="431" y="19"/>
                  </a:lnTo>
                  <a:lnTo>
                    <a:pt x="445" y="24"/>
                  </a:lnTo>
                  <a:lnTo>
                    <a:pt x="459" y="28"/>
                  </a:lnTo>
                  <a:lnTo>
                    <a:pt x="472" y="34"/>
                  </a:lnTo>
                  <a:lnTo>
                    <a:pt x="485" y="40"/>
                  </a:lnTo>
                  <a:lnTo>
                    <a:pt x="497" y="47"/>
                  </a:lnTo>
                  <a:lnTo>
                    <a:pt x="508" y="54"/>
                  </a:lnTo>
                  <a:lnTo>
                    <a:pt x="520" y="61"/>
                  </a:lnTo>
                  <a:lnTo>
                    <a:pt x="531" y="68"/>
                  </a:lnTo>
                  <a:lnTo>
                    <a:pt x="541" y="77"/>
                  </a:lnTo>
                  <a:lnTo>
                    <a:pt x="551" y="85"/>
                  </a:lnTo>
                  <a:lnTo>
                    <a:pt x="559" y="94"/>
                  </a:lnTo>
                  <a:lnTo>
                    <a:pt x="568" y="103"/>
                  </a:lnTo>
                  <a:lnTo>
                    <a:pt x="577" y="113"/>
                  </a:lnTo>
                  <a:lnTo>
                    <a:pt x="584" y="122"/>
                  </a:lnTo>
                  <a:lnTo>
                    <a:pt x="590" y="132"/>
                  </a:lnTo>
                  <a:lnTo>
                    <a:pt x="597" y="142"/>
                  </a:lnTo>
                  <a:lnTo>
                    <a:pt x="603" y="153"/>
                  </a:lnTo>
                  <a:lnTo>
                    <a:pt x="608" y="165"/>
                  </a:lnTo>
                  <a:lnTo>
                    <a:pt x="612" y="175"/>
                  </a:lnTo>
                  <a:lnTo>
                    <a:pt x="615" y="187"/>
                  </a:lnTo>
                  <a:lnTo>
                    <a:pt x="618" y="198"/>
                  </a:lnTo>
                  <a:lnTo>
                    <a:pt x="620" y="209"/>
                  </a:lnTo>
                  <a:lnTo>
                    <a:pt x="622" y="222"/>
                  </a:lnTo>
                  <a:lnTo>
                    <a:pt x="622" y="234"/>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4420" name="Line 36"/>
            <p:cNvSpPr>
              <a:spLocks noChangeShapeType="1"/>
            </p:cNvSpPr>
            <p:nvPr/>
          </p:nvSpPr>
          <p:spPr bwMode="auto">
            <a:xfrm flipH="1">
              <a:off x="2048" y="1814"/>
              <a:ext cx="29" cy="85"/>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421" name="Line 37"/>
            <p:cNvSpPr>
              <a:spLocks noChangeShapeType="1"/>
            </p:cNvSpPr>
            <p:nvPr/>
          </p:nvSpPr>
          <p:spPr bwMode="auto">
            <a:xfrm>
              <a:off x="1947" y="1814"/>
              <a:ext cx="30" cy="85"/>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422" name="Line 38"/>
            <p:cNvSpPr>
              <a:spLocks noChangeShapeType="1"/>
            </p:cNvSpPr>
            <p:nvPr/>
          </p:nvSpPr>
          <p:spPr bwMode="auto">
            <a:xfrm flipV="1">
              <a:off x="2012" y="1742"/>
              <a:ext cx="1" cy="34"/>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423" name="Line 39"/>
            <p:cNvSpPr>
              <a:spLocks noChangeShapeType="1"/>
            </p:cNvSpPr>
            <p:nvPr/>
          </p:nvSpPr>
          <p:spPr bwMode="auto">
            <a:xfrm>
              <a:off x="2008" y="1904"/>
              <a:ext cx="5" cy="217"/>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424" name="Freeform 40"/>
            <p:cNvSpPr>
              <a:spLocks/>
            </p:cNvSpPr>
            <p:nvPr/>
          </p:nvSpPr>
          <p:spPr bwMode="auto">
            <a:xfrm>
              <a:off x="3084" y="2573"/>
              <a:ext cx="143" cy="132"/>
            </a:xfrm>
            <a:custGeom>
              <a:avLst/>
              <a:gdLst>
                <a:gd name="T0" fmla="*/ 619 w 622"/>
                <a:gd name="T1" fmla="*/ 257 h 466"/>
                <a:gd name="T2" fmla="*/ 612 w 622"/>
                <a:gd name="T3" fmla="*/ 292 h 466"/>
                <a:gd name="T4" fmla="*/ 597 w 622"/>
                <a:gd name="T5" fmla="*/ 324 h 466"/>
                <a:gd name="T6" fmla="*/ 576 w 622"/>
                <a:gd name="T7" fmla="*/ 354 h 466"/>
                <a:gd name="T8" fmla="*/ 550 w 622"/>
                <a:gd name="T9" fmla="*/ 381 h 466"/>
                <a:gd name="T10" fmla="*/ 520 w 622"/>
                <a:gd name="T11" fmla="*/ 406 h 466"/>
                <a:gd name="T12" fmla="*/ 484 w 622"/>
                <a:gd name="T13" fmla="*/ 426 h 466"/>
                <a:gd name="T14" fmla="*/ 445 w 622"/>
                <a:gd name="T15" fmla="*/ 443 h 466"/>
                <a:gd name="T16" fmla="*/ 403 w 622"/>
                <a:gd name="T17" fmla="*/ 456 h 466"/>
                <a:gd name="T18" fmla="*/ 358 w 622"/>
                <a:gd name="T19" fmla="*/ 464 h 466"/>
                <a:gd name="T20" fmla="*/ 311 w 622"/>
                <a:gd name="T21" fmla="*/ 466 h 466"/>
                <a:gd name="T22" fmla="*/ 262 w 622"/>
                <a:gd name="T23" fmla="*/ 464 h 466"/>
                <a:gd name="T24" fmla="*/ 218 w 622"/>
                <a:gd name="T25" fmla="*/ 456 h 466"/>
                <a:gd name="T26" fmla="*/ 175 w 622"/>
                <a:gd name="T27" fmla="*/ 443 h 466"/>
                <a:gd name="T28" fmla="*/ 137 w 622"/>
                <a:gd name="T29" fmla="*/ 426 h 466"/>
                <a:gd name="T30" fmla="*/ 101 w 622"/>
                <a:gd name="T31" fmla="*/ 406 h 466"/>
                <a:gd name="T32" fmla="*/ 71 w 622"/>
                <a:gd name="T33" fmla="*/ 381 h 466"/>
                <a:gd name="T34" fmla="*/ 45 w 622"/>
                <a:gd name="T35" fmla="*/ 354 h 466"/>
                <a:gd name="T36" fmla="*/ 24 w 622"/>
                <a:gd name="T37" fmla="*/ 324 h 466"/>
                <a:gd name="T38" fmla="*/ 9 w 622"/>
                <a:gd name="T39" fmla="*/ 292 h 466"/>
                <a:gd name="T40" fmla="*/ 1 w 622"/>
                <a:gd name="T41" fmla="*/ 257 h 466"/>
                <a:gd name="T42" fmla="*/ 0 w 622"/>
                <a:gd name="T43" fmla="*/ 234 h 466"/>
                <a:gd name="T44" fmla="*/ 3 w 622"/>
                <a:gd name="T45" fmla="*/ 198 h 466"/>
                <a:gd name="T46" fmla="*/ 14 w 622"/>
                <a:gd name="T47" fmla="*/ 164 h 466"/>
                <a:gd name="T48" fmla="*/ 30 w 622"/>
                <a:gd name="T49" fmla="*/ 132 h 466"/>
                <a:gd name="T50" fmla="*/ 52 w 622"/>
                <a:gd name="T51" fmla="*/ 103 h 466"/>
                <a:gd name="T52" fmla="*/ 80 w 622"/>
                <a:gd name="T53" fmla="*/ 76 h 466"/>
                <a:gd name="T54" fmla="*/ 113 w 622"/>
                <a:gd name="T55" fmla="*/ 53 h 466"/>
                <a:gd name="T56" fmla="*/ 149 w 622"/>
                <a:gd name="T57" fmla="*/ 33 h 466"/>
                <a:gd name="T58" fmla="*/ 189 w 622"/>
                <a:gd name="T59" fmla="*/ 18 h 466"/>
                <a:gd name="T60" fmla="*/ 233 w 622"/>
                <a:gd name="T61" fmla="*/ 8 h 466"/>
                <a:gd name="T62" fmla="*/ 279 w 622"/>
                <a:gd name="T63" fmla="*/ 1 h 466"/>
                <a:gd name="T64" fmla="*/ 326 w 622"/>
                <a:gd name="T65" fmla="*/ 0 h 466"/>
                <a:gd name="T66" fmla="*/ 373 w 622"/>
                <a:gd name="T67" fmla="*/ 4 h 466"/>
                <a:gd name="T68" fmla="*/ 417 w 622"/>
                <a:gd name="T69" fmla="*/ 14 h 466"/>
                <a:gd name="T70" fmla="*/ 459 w 622"/>
                <a:gd name="T71" fmla="*/ 28 h 466"/>
                <a:gd name="T72" fmla="*/ 496 w 622"/>
                <a:gd name="T73" fmla="*/ 46 h 466"/>
                <a:gd name="T74" fmla="*/ 530 w 622"/>
                <a:gd name="T75" fmla="*/ 68 h 466"/>
                <a:gd name="T76" fmla="*/ 559 w 622"/>
                <a:gd name="T77" fmla="*/ 94 h 466"/>
                <a:gd name="T78" fmla="*/ 583 w 622"/>
                <a:gd name="T79" fmla="*/ 122 h 466"/>
                <a:gd name="T80" fmla="*/ 602 w 622"/>
                <a:gd name="T81" fmla="*/ 153 h 466"/>
                <a:gd name="T82" fmla="*/ 614 w 622"/>
                <a:gd name="T83" fmla="*/ 187 h 466"/>
                <a:gd name="T84" fmla="*/ 620 w 622"/>
                <a:gd name="T85" fmla="*/ 221 h 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22" h="466">
                  <a:moveTo>
                    <a:pt x="622" y="234"/>
                  </a:moveTo>
                  <a:lnTo>
                    <a:pt x="620" y="245"/>
                  </a:lnTo>
                  <a:lnTo>
                    <a:pt x="619" y="257"/>
                  </a:lnTo>
                  <a:lnTo>
                    <a:pt x="618" y="268"/>
                  </a:lnTo>
                  <a:lnTo>
                    <a:pt x="614" y="279"/>
                  </a:lnTo>
                  <a:lnTo>
                    <a:pt x="612" y="292"/>
                  </a:lnTo>
                  <a:lnTo>
                    <a:pt x="607" y="302"/>
                  </a:lnTo>
                  <a:lnTo>
                    <a:pt x="602" y="313"/>
                  </a:lnTo>
                  <a:lnTo>
                    <a:pt x="597" y="324"/>
                  </a:lnTo>
                  <a:lnTo>
                    <a:pt x="591" y="334"/>
                  </a:lnTo>
                  <a:lnTo>
                    <a:pt x="583" y="344"/>
                  </a:lnTo>
                  <a:lnTo>
                    <a:pt x="576" y="354"/>
                  </a:lnTo>
                  <a:lnTo>
                    <a:pt x="568" y="363"/>
                  </a:lnTo>
                  <a:lnTo>
                    <a:pt x="559" y="372"/>
                  </a:lnTo>
                  <a:lnTo>
                    <a:pt x="550" y="381"/>
                  </a:lnTo>
                  <a:lnTo>
                    <a:pt x="541" y="390"/>
                  </a:lnTo>
                  <a:lnTo>
                    <a:pt x="530" y="398"/>
                  </a:lnTo>
                  <a:lnTo>
                    <a:pt x="520" y="406"/>
                  </a:lnTo>
                  <a:lnTo>
                    <a:pt x="509" y="413"/>
                  </a:lnTo>
                  <a:lnTo>
                    <a:pt x="496" y="420"/>
                  </a:lnTo>
                  <a:lnTo>
                    <a:pt x="484" y="426"/>
                  </a:lnTo>
                  <a:lnTo>
                    <a:pt x="471" y="433"/>
                  </a:lnTo>
                  <a:lnTo>
                    <a:pt x="459" y="438"/>
                  </a:lnTo>
                  <a:lnTo>
                    <a:pt x="445" y="443"/>
                  </a:lnTo>
                  <a:lnTo>
                    <a:pt x="431" y="448"/>
                  </a:lnTo>
                  <a:lnTo>
                    <a:pt x="417" y="452"/>
                  </a:lnTo>
                  <a:lnTo>
                    <a:pt x="403" y="456"/>
                  </a:lnTo>
                  <a:lnTo>
                    <a:pt x="388" y="458"/>
                  </a:lnTo>
                  <a:lnTo>
                    <a:pt x="373" y="462"/>
                  </a:lnTo>
                  <a:lnTo>
                    <a:pt x="358" y="464"/>
                  </a:lnTo>
                  <a:lnTo>
                    <a:pt x="342" y="465"/>
                  </a:lnTo>
                  <a:lnTo>
                    <a:pt x="326" y="466"/>
                  </a:lnTo>
                  <a:lnTo>
                    <a:pt x="311" y="466"/>
                  </a:lnTo>
                  <a:lnTo>
                    <a:pt x="295" y="466"/>
                  </a:lnTo>
                  <a:lnTo>
                    <a:pt x="279" y="465"/>
                  </a:lnTo>
                  <a:lnTo>
                    <a:pt x="262" y="464"/>
                  </a:lnTo>
                  <a:lnTo>
                    <a:pt x="247" y="462"/>
                  </a:lnTo>
                  <a:lnTo>
                    <a:pt x="233" y="458"/>
                  </a:lnTo>
                  <a:lnTo>
                    <a:pt x="218" y="456"/>
                  </a:lnTo>
                  <a:lnTo>
                    <a:pt x="204" y="452"/>
                  </a:lnTo>
                  <a:lnTo>
                    <a:pt x="189" y="448"/>
                  </a:lnTo>
                  <a:lnTo>
                    <a:pt x="175" y="443"/>
                  </a:lnTo>
                  <a:lnTo>
                    <a:pt x="162" y="438"/>
                  </a:lnTo>
                  <a:lnTo>
                    <a:pt x="149" y="433"/>
                  </a:lnTo>
                  <a:lnTo>
                    <a:pt x="137" y="426"/>
                  </a:lnTo>
                  <a:lnTo>
                    <a:pt x="124" y="420"/>
                  </a:lnTo>
                  <a:lnTo>
                    <a:pt x="113" y="413"/>
                  </a:lnTo>
                  <a:lnTo>
                    <a:pt x="101" y="406"/>
                  </a:lnTo>
                  <a:lnTo>
                    <a:pt x="91" y="398"/>
                  </a:lnTo>
                  <a:lnTo>
                    <a:pt x="80" y="390"/>
                  </a:lnTo>
                  <a:lnTo>
                    <a:pt x="71" y="381"/>
                  </a:lnTo>
                  <a:lnTo>
                    <a:pt x="61" y="372"/>
                  </a:lnTo>
                  <a:lnTo>
                    <a:pt x="52" y="363"/>
                  </a:lnTo>
                  <a:lnTo>
                    <a:pt x="45" y="354"/>
                  </a:lnTo>
                  <a:lnTo>
                    <a:pt x="37" y="344"/>
                  </a:lnTo>
                  <a:lnTo>
                    <a:pt x="30" y="334"/>
                  </a:lnTo>
                  <a:lnTo>
                    <a:pt x="24" y="324"/>
                  </a:lnTo>
                  <a:lnTo>
                    <a:pt x="19" y="313"/>
                  </a:lnTo>
                  <a:lnTo>
                    <a:pt x="14" y="302"/>
                  </a:lnTo>
                  <a:lnTo>
                    <a:pt x="9" y="292"/>
                  </a:lnTo>
                  <a:lnTo>
                    <a:pt x="6" y="279"/>
                  </a:lnTo>
                  <a:lnTo>
                    <a:pt x="3" y="268"/>
                  </a:lnTo>
                  <a:lnTo>
                    <a:pt x="1" y="257"/>
                  </a:lnTo>
                  <a:lnTo>
                    <a:pt x="0" y="245"/>
                  </a:lnTo>
                  <a:lnTo>
                    <a:pt x="0" y="234"/>
                  </a:lnTo>
                  <a:lnTo>
                    <a:pt x="0" y="234"/>
                  </a:lnTo>
                  <a:lnTo>
                    <a:pt x="0" y="221"/>
                  </a:lnTo>
                  <a:lnTo>
                    <a:pt x="1" y="209"/>
                  </a:lnTo>
                  <a:lnTo>
                    <a:pt x="3" y="198"/>
                  </a:lnTo>
                  <a:lnTo>
                    <a:pt x="6" y="187"/>
                  </a:lnTo>
                  <a:lnTo>
                    <a:pt x="9" y="174"/>
                  </a:lnTo>
                  <a:lnTo>
                    <a:pt x="14" y="164"/>
                  </a:lnTo>
                  <a:lnTo>
                    <a:pt x="19" y="153"/>
                  </a:lnTo>
                  <a:lnTo>
                    <a:pt x="24" y="142"/>
                  </a:lnTo>
                  <a:lnTo>
                    <a:pt x="30" y="132"/>
                  </a:lnTo>
                  <a:lnTo>
                    <a:pt x="37" y="122"/>
                  </a:lnTo>
                  <a:lnTo>
                    <a:pt x="45" y="112"/>
                  </a:lnTo>
                  <a:lnTo>
                    <a:pt x="52" y="103"/>
                  </a:lnTo>
                  <a:lnTo>
                    <a:pt x="61" y="94"/>
                  </a:lnTo>
                  <a:lnTo>
                    <a:pt x="71" y="85"/>
                  </a:lnTo>
                  <a:lnTo>
                    <a:pt x="80" y="76"/>
                  </a:lnTo>
                  <a:lnTo>
                    <a:pt x="91" y="68"/>
                  </a:lnTo>
                  <a:lnTo>
                    <a:pt x="101" y="60"/>
                  </a:lnTo>
                  <a:lnTo>
                    <a:pt x="113" y="53"/>
                  </a:lnTo>
                  <a:lnTo>
                    <a:pt x="124" y="46"/>
                  </a:lnTo>
                  <a:lnTo>
                    <a:pt x="137" y="40"/>
                  </a:lnTo>
                  <a:lnTo>
                    <a:pt x="149" y="33"/>
                  </a:lnTo>
                  <a:lnTo>
                    <a:pt x="162" y="28"/>
                  </a:lnTo>
                  <a:lnTo>
                    <a:pt x="175" y="23"/>
                  </a:lnTo>
                  <a:lnTo>
                    <a:pt x="189" y="18"/>
                  </a:lnTo>
                  <a:lnTo>
                    <a:pt x="204" y="14"/>
                  </a:lnTo>
                  <a:lnTo>
                    <a:pt x="218" y="10"/>
                  </a:lnTo>
                  <a:lnTo>
                    <a:pt x="233" y="8"/>
                  </a:lnTo>
                  <a:lnTo>
                    <a:pt x="247" y="4"/>
                  </a:lnTo>
                  <a:lnTo>
                    <a:pt x="262" y="2"/>
                  </a:lnTo>
                  <a:lnTo>
                    <a:pt x="279" y="1"/>
                  </a:lnTo>
                  <a:lnTo>
                    <a:pt x="295" y="0"/>
                  </a:lnTo>
                  <a:lnTo>
                    <a:pt x="311" y="0"/>
                  </a:lnTo>
                  <a:lnTo>
                    <a:pt x="326" y="0"/>
                  </a:lnTo>
                  <a:lnTo>
                    <a:pt x="342" y="1"/>
                  </a:lnTo>
                  <a:lnTo>
                    <a:pt x="358" y="2"/>
                  </a:lnTo>
                  <a:lnTo>
                    <a:pt x="373" y="4"/>
                  </a:lnTo>
                  <a:lnTo>
                    <a:pt x="388" y="8"/>
                  </a:lnTo>
                  <a:lnTo>
                    <a:pt x="403" y="10"/>
                  </a:lnTo>
                  <a:lnTo>
                    <a:pt x="417" y="14"/>
                  </a:lnTo>
                  <a:lnTo>
                    <a:pt x="431" y="18"/>
                  </a:lnTo>
                  <a:lnTo>
                    <a:pt x="445" y="23"/>
                  </a:lnTo>
                  <a:lnTo>
                    <a:pt x="459" y="28"/>
                  </a:lnTo>
                  <a:lnTo>
                    <a:pt x="471" y="33"/>
                  </a:lnTo>
                  <a:lnTo>
                    <a:pt x="484" y="40"/>
                  </a:lnTo>
                  <a:lnTo>
                    <a:pt x="496" y="46"/>
                  </a:lnTo>
                  <a:lnTo>
                    <a:pt x="509" y="53"/>
                  </a:lnTo>
                  <a:lnTo>
                    <a:pt x="520" y="60"/>
                  </a:lnTo>
                  <a:lnTo>
                    <a:pt x="530" y="68"/>
                  </a:lnTo>
                  <a:lnTo>
                    <a:pt x="541" y="76"/>
                  </a:lnTo>
                  <a:lnTo>
                    <a:pt x="550" y="85"/>
                  </a:lnTo>
                  <a:lnTo>
                    <a:pt x="559" y="94"/>
                  </a:lnTo>
                  <a:lnTo>
                    <a:pt x="568" y="103"/>
                  </a:lnTo>
                  <a:lnTo>
                    <a:pt x="576" y="112"/>
                  </a:lnTo>
                  <a:lnTo>
                    <a:pt x="583" y="122"/>
                  </a:lnTo>
                  <a:lnTo>
                    <a:pt x="591" y="132"/>
                  </a:lnTo>
                  <a:lnTo>
                    <a:pt x="597" y="142"/>
                  </a:lnTo>
                  <a:lnTo>
                    <a:pt x="602" y="153"/>
                  </a:lnTo>
                  <a:lnTo>
                    <a:pt x="607" y="164"/>
                  </a:lnTo>
                  <a:lnTo>
                    <a:pt x="612" y="174"/>
                  </a:lnTo>
                  <a:lnTo>
                    <a:pt x="614" y="187"/>
                  </a:lnTo>
                  <a:lnTo>
                    <a:pt x="618" y="198"/>
                  </a:lnTo>
                  <a:lnTo>
                    <a:pt x="619" y="209"/>
                  </a:lnTo>
                  <a:lnTo>
                    <a:pt x="620" y="221"/>
                  </a:lnTo>
                  <a:lnTo>
                    <a:pt x="622" y="23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44425" name="Freeform 41"/>
            <p:cNvSpPr>
              <a:spLocks/>
            </p:cNvSpPr>
            <p:nvPr/>
          </p:nvSpPr>
          <p:spPr bwMode="auto">
            <a:xfrm>
              <a:off x="3084" y="2573"/>
              <a:ext cx="143" cy="132"/>
            </a:xfrm>
            <a:custGeom>
              <a:avLst/>
              <a:gdLst>
                <a:gd name="T0" fmla="*/ 619 w 622"/>
                <a:gd name="T1" fmla="*/ 257 h 466"/>
                <a:gd name="T2" fmla="*/ 612 w 622"/>
                <a:gd name="T3" fmla="*/ 292 h 466"/>
                <a:gd name="T4" fmla="*/ 597 w 622"/>
                <a:gd name="T5" fmla="*/ 324 h 466"/>
                <a:gd name="T6" fmla="*/ 576 w 622"/>
                <a:gd name="T7" fmla="*/ 354 h 466"/>
                <a:gd name="T8" fmla="*/ 550 w 622"/>
                <a:gd name="T9" fmla="*/ 381 h 466"/>
                <a:gd name="T10" fmla="*/ 520 w 622"/>
                <a:gd name="T11" fmla="*/ 406 h 466"/>
                <a:gd name="T12" fmla="*/ 484 w 622"/>
                <a:gd name="T13" fmla="*/ 426 h 466"/>
                <a:gd name="T14" fmla="*/ 445 w 622"/>
                <a:gd name="T15" fmla="*/ 443 h 466"/>
                <a:gd name="T16" fmla="*/ 403 w 622"/>
                <a:gd name="T17" fmla="*/ 456 h 466"/>
                <a:gd name="T18" fmla="*/ 358 w 622"/>
                <a:gd name="T19" fmla="*/ 464 h 466"/>
                <a:gd name="T20" fmla="*/ 311 w 622"/>
                <a:gd name="T21" fmla="*/ 466 h 466"/>
                <a:gd name="T22" fmla="*/ 262 w 622"/>
                <a:gd name="T23" fmla="*/ 464 h 466"/>
                <a:gd name="T24" fmla="*/ 218 w 622"/>
                <a:gd name="T25" fmla="*/ 456 h 466"/>
                <a:gd name="T26" fmla="*/ 175 w 622"/>
                <a:gd name="T27" fmla="*/ 443 h 466"/>
                <a:gd name="T28" fmla="*/ 137 w 622"/>
                <a:gd name="T29" fmla="*/ 426 h 466"/>
                <a:gd name="T30" fmla="*/ 101 w 622"/>
                <a:gd name="T31" fmla="*/ 406 h 466"/>
                <a:gd name="T32" fmla="*/ 71 w 622"/>
                <a:gd name="T33" fmla="*/ 381 h 466"/>
                <a:gd name="T34" fmla="*/ 45 w 622"/>
                <a:gd name="T35" fmla="*/ 354 h 466"/>
                <a:gd name="T36" fmla="*/ 24 w 622"/>
                <a:gd name="T37" fmla="*/ 324 h 466"/>
                <a:gd name="T38" fmla="*/ 9 w 622"/>
                <a:gd name="T39" fmla="*/ 292 h 466"/>
                <a:gd name="T40" fmla="*/ 1 w 622"/>
                <a:gd name="T41" fmla="*/ 257 h 466"/>
                <a:gd name="T42" fmla="*/ 0 w 622"/>
                <a:gd name="T43" fmla="*/ 234 h 466"/>
                <a:gd name="T44" fmla="*/ 3 w 622"/>
                <a:gd name="T45" fmla="*/ 198 h 466"/>
                <a:gd name="T46" fmla="*/ 14 w 622"/>
                <a:gd name="T47" fmla="*/ 164 h 466"/>
                <a:gd name="T48" fmla="*/ 30 w 622"/>
                <a:gd name="T49" fmla="*/ 132 h 466"/>
                <a:gd name="T50" fmla="*/ 52 w 622"/>
                <a:gd name="T51" fmla="*/ 103 h 466"/>
                <a:gd name="T52" fmla="*/ 80 w 622"/>
                <a:gd name="T53" fmla="*/ 76 h 466"/>
                <a:gd name="T54" fmla="*/ 113 w 622"/>
                <a:gd name="T55" fmla="*/ 53 h 466"/>
                <a:gd name="T56" fmla="*/ 149 w 622"/>
                <a:gd name="T57" fmla="*/ 33 h 466"/>
                <a:gd name="T58" fmla="*/ 189 w 622"/>
                <a:gd name="T59" fmla="*/ 18 h 466"/>
                <a:gd name="T60" fmla="*/ 233 w 622"/>
                <a:gd name="T61" fmla="*/ 8 h 466"/>
                <a:gd name="T62" fmla="*/ 279 w 622"/>
                <a:gd name="T63" fmla="*/ 1 h 466"/>
                <a:gd name="T64" fmla="*/ 326 w 622"/>
                <a:gd name="T65" fmla="*/ 0 h 466"/>
                <a:gd name="T66" fmla="*/ 373 w 622"/>
                <a:gd name="T67" fmla="*/ 4 h 466"/>
                <a:gd name="T68" fmla="*/ 417 w 622"/>
                <a:gd name="T69" fmla="*/ 14 h 466"/>
                <a:gd name="T70" fmla="*/ 459 w 622"/>
                <a:gd name="T71" fmla="*/ 28 h 466"/>
                <a:gd name="T72" fmla="*/ 496 w 622"/>
                <a:gd name="T73" fmla="*/ 46 h 466"/>
                <a:gd name="T74" fmla="*/ 530 w 622"/>
                <a:gd name="T75" fmla="*/ 68 h 466"/>
                <a:gd name="T76" fmla="*/ 559 w 622"/>
                <a:gd name="T77" fmla="*/ 94 h 466"/>
                <a:gd name="T78" fmla="*/ 583 w 622"/>
                <a:gd name="T79" fmla="*/ 122 h 466"/>
                <a:gd name="T80" fmla="*/ 602 w 622"/>
                <a:gd name="T81" fmla="*/ 153 h 466"/>
                <a:gd name="T82" fmla="*/ 614 w 622"/>
                <a:gd name="T83" fmla="*/ 187 h 466"/>
                <a:gd name="T84" fmla="*/ 620 w 622"/>
                <a:gd name="T85" fmla="*/ 221 h 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22" h="466">
                  <a:moveTo>
                    <a:pt x="622" y="234"/>
                  </a:moveTo>
                  <a:lnTo>
                    <a:pt x="620" y="245"/>
                  </a:lnTo>
                  <a:lnTo>
                    <a:pt x="619" y="257"/>
                  </a:lnTo>
                  <a:lnTo>
                    <a:pt x="618" y="268"/>
                  </a:lnTo>
                  <a:lnTo>
                    <a:pt x="614" y="279"/>
                  </a:lnTo>
                  <a:lnTo>
                    <a:pt x="612" y="292"/>
                  </a:lnTo>
                  <a:lnTo>
                    <a:pt x="607" y="302"/>
                  </a:lnTo>
                  <a:lnTo>
                    <a:pt x="602" y="313"/>
                  </a:lnTo>
                  <a:lnTo>
                    <a:pt x="597" y="324"/>
                  </a:lnTo>
                  <a:lnTo>
                    <a:pt x="591" y="334"/>
                  </a:lnTo>
                  <a:lnTo>
                    <a:pt x="583" y="344"/>
                  </a:lnTo>
                  <a:lnTo>
                    <a:pt x="576" y="354"/>
                  </a:lnTo>
                  <a:lnTo>
                    <a:pt x="568" y="363"/>
                  </a:lnTo>
                  <a:lnTo>
                    <a:pt x="559" y="372"/>
                  </a:lnTo>
                  <a:lnTo>
                    <a:pt x="550" y="381"/>
                  </a:lnTo>
                  <a:lnTo>
                    <a:pt x="541" y="390"/>
                  </a:lnTo>
                  <a:lnTo>
                    <a:pt x="530" y="398"/>
                  </a:lnTo>
                  <a:lnTo>
                    <a:pt x="520" y="406"/>
                  </a:lnTo>
                  <a:lnTo>
                    <a:pt x="509" y="413"/>
                  </a:lnTo>
                  <a:lnTo>
                    <a:pt x="496" y="420"/>
                  </a:lnTo>
                  <a:lnTo>
                    <a:pt x="484" y="426"/>
                  </a:lnTo>
                  <a:lnTo>
                    <a:pt x="471" y="433"/>
                  </a:lnTo>
                  <a:lnTo>
                    <a:pt x="459" y="438"/>
                  </a:lnTo>
                  <a:lnTo>
                    <a:pt x="445" y="443"/>
                  </a:lnTo>
                  <a:lnTo>
                    <a:pt x="431" y="448"/>
                  </a:lnTo>
                  <a:lnTo>
                    <a:pt x="417" y="452"/>
                  </a:lnTo>
                  <a:lnTo>
                    <a:pt x="403" y="456"/>
                  </a:lnTo>
                  <a:lnTo>
                    <a:pt x="388" y="458"/>
                  </a:lnTo>
                  <a:lnTo>
                    <a:pt x="373" y="462"/>
                  </a:lnTo>
                  <a:lnTo>
                    <a:pt x="358" y="464"/>
                  </a:lnTo>
                  <a:lnTo>
                    <a:pt x="342" y="465"/>
                  </a:lnTo>
                  <a:lnTo>
                    <a:pt x="326" y="466"/>
                  </a:lnTo>
                  <a:lnTo>
                    <a:pt x="311" y="466"/>
                  </a:lnTo>
                  <a:lnTo>
                    <a:pt x="295" y="466"/>
                  </a:lnTo>
                  <a:lnTo>
                    <a:pt x="279" y="465"/>
                  </a:lnTo>
                  <a:lnTo>
                    <a:pt x="262" y="464"/>
                  </a:lnTo>
                  <a:lnTo>
                    <a:pt x="247" y="462"/>
                  </a:lnTo>
                  <a:lnTo>
                    <a:pt x="233" y="458"/>
                  </a:lnTo>
                  <a:lnTo>
                    <a:pt x="218" y="456"/>
                  </a:lnTo>
                  <a:lnTo>
                    <a:pt x="204" y="452"/>
                  </a:lnTo>
                  <a:lnTo>
                    <a:pt x="189" y="448"/>
                  </a:lnTo>
                  <a:lnTo>
                    <a:pt x="175" y="443"/>
                  </a:lnTo>
                  <a:lnTo>
                    <a:pt x="162" y="438"/>
                  </a:lnTo>
                  <a:lnTo>
                    <a:pt x="149" y="433"/>
                  </a:lnTo>
                  <a:lnTo>
                    <a:pt x="137" y="426"/>
                  </a:lnTo>
                  <a:lnTo>
                    <a:pt x="124" y="420"/>
                  </a:lnTo>
                  <a:lnTo>
                    <a:pt x="113" y="413"/>
                  </a:lnTo>
                  <a:lnTo>
                    <a:pt x="101" y="406"/>
                  </a:lnTo>
                  <a:lnTo>
                    <a:pt x="91" y="398"/>
                  </a:lnTo>
                  <a:lnTo>
                    <a:pt x="80" y="390"/>
                  </a:lnTo>
                  <a:lnTo>
                    <a:pt x="71" y="381"/>
                  </a:lnTo>
                  <a:lnTo>
                    <a:pt x="61" y="372"/>
                  </a:lnTo>
                  <a:lnTo>
                    <a:pt x="52" y="363"/>
                  </a:lnTo>
                  <a:lnTo>
                    <a:pt x="45" y="354"/>
                  </a:lnTo>
                  <a:lnTo>
                    <a:pt x="37" y="344"/>
                  </a:lnTo>
                  <a:lnTo>
                    <a:pt x="30" y="334"/>
                  </a:lnTo>
                  <a:lnTo>
                    <a:pt x="24" y="324"/>
                  </a:lnTo>
                  <a:lnTo>
                    <a:pt x="19" y="313"/>
                  </a:lnTo>
                  <a:lnTo>
                    <a:pt x="14" y="302"/>
                  </a:lnTo>
                  <a:lnTo>
                    <a:pt x="9" y="292"/>
                  </a:lnTo>
                  <a:lnTo>
                    <a:pt x="6" y="279"/>
                  </a:lnTo>
                  <a:lnTo>
                    <a:pt x="3" y="268"/>
                  </a:lnTo>
                  <a:lnTo>
                    <a:pt x="1" y="257"/>
                  </a:lnTo>
                  <a:lnTo>
                    <a:pt x="0" y="245"/>
                  </a:lnTo>
                  <a:lnTo>
                    <a:pt x="0" y="234"/>
                  </a:lnTo>
                  <a:lnTo>
                    <a:pt x="0" y="234"/>
                  </a:lnTo>
                  <a:lnTo>
                    <a:pt x="0" y="221"/>
                  </a:lnTo>
                  <a:lnTo>
                    <a:pt x="1" y="209"/>
                  </a:lnTo>
                  <a:lnTo>
                    <a:pt x="3" y="198"/>
                  </a:lnTo>
                  <a:lnTo>
                    <a:pt x="6" y="187"/>
                  </a:lnTo>
                  <a:lnTo>
                    <a:pt x="9" y="174"/>
                  </a:lnTo>
                  <a:lnTo>
                    <a:pt x="14" y="164"/>
                  </a:lnTo>
                  <a:lnTo>
                    <a:pt x="19" y="153"/>
                  </a:lnTo>
                  <a:lnTo>
                    <a:pt x="24" y="142"/>
                  </a:lnTo>
                  <a:lnTo>
                    <a:pt x="30" y="132"/>
                  </a:lnTo>
                  <a:lnTo>
                    <a:pt x="37" y="122"/>
                  </a:lnTo>
                  <a:lnTo>
                    <a:pt x="45" y="112"/>
                  </a:lnTo>
                  <a:lnTo>
                    <a:pt x="52" y="103"/>
                  </a:lnTo>
                  <a:lnTo>
                    <a:pt x="61" y="94"/>
                  </a:lnTo>
                  <a:lnTo>
                    <a:pt x="71" y="85"/>
                  </a:lnTo>
                  <a:lnTo>
                    <a:pt x="80" y="76"/>
                  </a:lnTo>
                  <a:lnTo>
                    <a:pt x="91" y="68"/>
                  </a:lnTo>
                  <a:lnTo>
                    <a:pt x="101" y="60"/>
                  </a:lnTo>
                  <a:lnTo>
                    <a:pt x="113" y="53"/>
                  </a:lnTo>
                  <a:lnTo>
                    <a:pt x="124" y="46"/>
                  </a:lnTo>
                  <a:lnTo>
                    <a:pt x="137" y="40"/>
                  </a:lnTo>
                  <a:lnTo>
                    <a:pt x="149" y="33"/>
                  </a:lnTo>
                  <a:lnTo>
                    <a:pt x="162" y="28"/>
                  </a:lnTo>
                  <a:lnTo>
                    <a:pt x="175" y="23"/>
                  </a:lnTo>
                  <a:lnTo>
                    <a:pt x="189" y="18"/>
                  </a:lnTo>
                  <a:lnTo>
                    <a:pt x="204" y="14"/>
                  </a:lnTo>
                  <a:lnTo>
                    <a:pt x="218" y="10"/>
                  </a:lnTo>
                  <a:lnTo>
                    <a:pt x="233" y="8"/>
                  </a:lnTo>
                  <a:lnTo>
                    <a:pt x="247" y="4"/>
                  </a:lnTo>
                  <a:lnTo>
                    <a:pt x="262" y="2"/>
                  </a:lnTo>
                  <a:lnTo>
                    <a:pt x="279" y="1"/>
                  </a:lnTo>
                  <a:lnTo>
                    <a:pt x="295" y="0"/>
                  </a:lnTo>
                  <a:lnTo>
                    <a:pt x="311" y="0"/>
                  </a:lnTo>
                  <a:lnTo>
                    <a:pt x="326" y="0"/>
                  </a:lnTo>
                  <a:lnTo>
                    <a:pt x="342" y="1"/>
                  </a:lnTo>
                  <a:lnTo>
                    <a:pt x="358" y="2"/>
                  </a:lnTo>
                  <a:lnTo>
                    <a:pt x="373" y="4"/>
                  </a:lnTo>
                  <a:lnTo>
                    <a:pt x="388" y="8"/>
                  </a:lnTo>
                  <a:lnTo>
                    <a:pt x="403" y="10"/>
                  </a:lnTo>
                  <a:lnTo>
                    <a:pt x="417" y="14"/>
                  </a:lnTo>
                  <a:lnTo>
                    <a:pt x="431" y="18"/>
                  </a:lnTo>
                  <a:lnTo>
                    <a:pt x="445" y="23"/>
                  </a:lnTo>
                  <a:lnTo>
                    <a:pt x="459" y="28"/>
                  </a:lnTo>
                  <a:lnTo>
                    <a:pt x="471" y="33"/>
                  </a:lnTo>
                  <a:lnTo>
                    <a:pt x="484" y="40"/>
                  </a:lnTo>
                  <a:lnTo>
                    <a:pt x="496" y="46"/>
                  </a:lnTo>
                  <a:lnTo>
                    <a:pt x="509" y="53"/>
                  </a:lnTo>
                  <a:lnTo>
                    <a:pt x="520" y="60"/>
                  </a:lnTo>
                  <a:lnTo>
                    <a:pt x="530" y="68"/>
                  </a:lnTo>
                  <a:lnTo>
                    <a:pt x="541" y="76"/>
                  </a:lnTo>
                  <a:lnTo>
                    <a:pt x="550" y="85"/>
                  </a:lnTo>
                  <a:lnTo>
                    <a:pt x="559" y="94"/>
                  </a:lnTo>
                  <a:lnTo>
                    <a:pt x="568" y="103"/>
                  </a:lnTo>
                  <a:lnTo>
                    <a:pt x="576" y="112"/>
                  </a:lnTo>
                  <a:lnTo>
                    <a:pt x="583" y="122"/>
                  </a:lnTo>
                  <a:lnTo>
                    <a:pt x="591" y="132"/>
                  </a:lnTo>
                  <a:lnTo>
                    <a:pt x="597" y="142"/>
                  </a:lnTo>
                  <a:lnTo>
                    <a:pt x="602" y="153"/>
                  </a:lnTo>
                  <a:lnTo>
                    <a:pt x="607" y="164"/>
                  </a:lnTo>
                  <a:lnTo>
                    <a:pt x="612" y="174"/>
                  </a:lnTo>
                  <a:lnTo>
                    <a:pt x="614" y="187"/>
                  </a:lnTo>
                  <a:lnTo>
                    <a:pt x="618" y="198"/>
                  </a:lnTo>
                  <a:lnTo>
                    <a:pt x="619" y="209"/>
                  </a:lnTo>
                  <a:lnTo>
                    <a:pt x="620" y="221"/>
                  </a:lnTo>
                  <a:lnTo>
                    <a:pt x="622" y="234"/>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4426" name="Line 42"/>
            <p:cNvSpPr>
              <a:spLocks noChangeShapeType="1"/>
            </p:cNvSpPr>
            <p:nvPr/>
          </p:nvSpPr>
          <p:spPr bwMode="auto">
            <a:xfrm flipH="1">
              <a:off x="3191" y="2612"/>
              <a:ext cx="30" cy="84"/>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427" name="Line 43"/>
            <p:cNvSpPr>
              <a:spLocks noChangeShapeType="1"/>
            </p:cNvSpPr>
            <p:nvPr/>
          </p:nvSpPr>
          <p:spPr bwMode="auto">
            <a:xfrm>
              <a:off x="3090" y="2612"/>
              <a:ext cx="30" cy="84"/>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428" name="Line 44"/>
            <p:cNvSpPr>
              <a:spLocks noChangeShapeType="1"/>
            </p:cNvSpPr>
            <p:nvPr/>
          </p:nvSpPr>
          <p:spPr bwMode="auto">
            <a:xfrm flipV="1">
              <a:off x="3155" y="2540"/>
              <a:ext cx="1" cy="33"/>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429" name="Line 45"/>
            <p:cNvSpPr>
              <a:spLocks noChangeShapeType="1"/>
            </p:cNvSpPr>
            <p:nvPr/>
          </p:nvSpPr>
          <p:spPr bwMode="auto">
            <a:xfrm>
              <a:off x="3155" y="2705"/>
              <a:ext cx="1" cy="33"/>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430" name="Line 46"/>
            <p:cNvSpPr>
              <a:spLocks noChangeShapeType="1"/>
            </p:cNvSpPr>
            <p:nvPr/>
          </p:nvSpPr>
          <p:spPr bwMode="auto">
            <a:xfrm>
              <a:off x="3155" y="2606"/>
              <a:ext cx="1" cy="55"/>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431" name="Freeform 47"/>
            <p:cNvSpPr>
              <a:spLocks/>
            </p:cNvSpPr>
            <p:nvPr/>
          </p:nvSpPr>
          <p:spPr bwMode="auto">
            <a:xfrm>
              <a:off x="3132" y="2606"/>
              <a:ext cx="47" cy="11"/>
            </a:xfrm>
            <a:custGeom>
              <a:avLst/>
              <a:gdLst>
                <a:gd name="T0" fmla="*/ 0 w 208"/>
                <a:gd name="T1" fmla="*/ 38 h 38"/>
                <a:gd name="T2" fmla="*/ 0 w 208"/>
                <a:gd name="T3" fmla="*/ 35 h 38"/>
                <a:gd name="T4" fmla="*/ 3 w 208"/>
                <a:gd name="T5" fmla="*/ 30 h 38"/>
                <a:gd name="T6" fmla="*/ 5 w 208"/>
                <a:gd name="T7" fmla="*/ 27 h 38"/>
                <a:gd name="T8" fmla="*/ 9 w 208"/>
                <a:gd name="T9" fmla="*/ 24 h 38"/>
                <a:gd name="T10" fmla="*/ 13 w 208"/>
                <a:gd name="T11" fmla="*/ 20 h 38"/>
                <a:gd name="T12" fmla="*/ 18 w 208"/>
                <a:gd name="T13" fmla="*/ 17 h 38"/>
                <a:gd name="T14" fmla="*/ 24 w 208"/>
                <a:gd name="T15" fmla="*/ 14 h 38"/>
                <a:gd name="T16" fmla="*/ 31 w 208"/>
                <a:gd name="T17" fmla="*/ 11 h 38"/>
                <a:gd name="T18" fmla="*/ 38 w 208"/>
                <a:gd name="T19" fmla="*/ 8 h 38"/>
                <a:gd name="T20" fmla="*/ 46 w 208"/>
                <a:gd name="T21" fmla="*/ 6 h 38"/>
                <a:gd name="T22" fmla="*/ 55 w 208"/>
                <a:gd name="T23" fmla="*/ 5 h 38"/>
                <a:gd name="T24" fmla="*/ 64 w 208"/>
                <a:gd name="T25" fmla="*/ 2 h 38"/>
                <a:gd name="T26" fmla="*/ 74 w 208"/>
                <a:gd name="T27" fmla="*/ 1 h 38"/>
                <a:gd name="T28" fmla="*/ 84 w 208"/>
                <a:gd name="T29" fmla="*/ 0 h 38"/>
                <a:gd name="T30" fmla="*/ 94 w 208"/>
                <a:gd name="T31" fmla="*/ 0 h 38"/>
                <a:gd name="T32" fmla="*/ 105 w 208"/>
                <a:gd name="T33" fmla="*/ 0 h 38"/>
                <a:gd name="T34" fmla="*/ 115 w 208"/>
                <a:gd name="T35" fmla="*/ 0 h 38"/>
                <a:gd name="T36" fmla="*/ 125 w 208"/>
                <a:gd name="T37" fmla="*/ 0 h 38"/>
                <a:gd name="T38" fmla="*/ 135 w 208"/>
                <a:gd name="T39" fmla="*/ 1 h 38"/>
                <a:gd name="T40" fmla="*/ 145 w 208"/>
                <a:gd name="T41" fmla="*/ 2 h 38"/>
                <a:gd name="T42" fmla="*/ 153 w 208"/>
                <a:gd name="T43" fmla="*/ 4 h 38"/>
                <a:gd name="T44" fmla="*/ 162 w 208"/>
                <a:gd name="T45" fmla="*/ 6 h 38"/>
                <a:gd name="T46" fmla="*/ 169 w 208"/>
                <a:gd name="T47" fmla="*/ 8 h 38"/>
                <a:gd name="T48" fmla="*/ 177 w 208"/>
                <a:gd name="T49" fmla="*/ 10 h 38"/>
                <a:gd name="T50" fmla="*/ 184 w 208"/>
                <a:gd name="T51" fmla="*/ 12 h 38"/>
                <a:gd name="T52" fmla="*/ 191 w 208"/>
                <a:gd name="T53" fmla="*/ 16 h 38"/>
                <a:gd name="T54" fmla="*/ 196 w 208"/>
                <a:gd name="T55" fmla="*/ 19 h 38"/>
                <a:gd name="T56" fmla="*/ 199 w 208"/>
                <a:gd name="T57" fmla="*/ 21 h 38"/>
                <a:gd name="T58" fmla="*/ 203 w 208"/>
                <a:gd name="T59" fmla="*/ 26 h 38"/>
                <a:gd name="T60" fmla="*/ 206 w 208"/>
                <a:gd name="T61" fmla="*/ 29 h 38"/>
                <a:gd name="T62" fmla="*/ 208 w 208"/>
                <a:gd name="T63" fmla="*/ 33 h 38"/>
                <a:gd name="T64" fmla="*/ 208 w 208"/>
                <a:gd name="T65" fmla="*/ 37 h 38"/>
                <a:gd name="T66" fmla="*/ 208 w 208"/>
                <a:gd name="T67"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08" h="38">
                  <a:moveTo>
                    <a:pt x="0" y="38"/>
                  </a:moveTo>
                  <a:lnTo>
                    <a:pt x="0" y="35"/>
                  </a:lnTo>
                  <a:lnTo>
                    <a:pt x="3" y="30"/>
                  </a:lnTo>
                  <a:lnTo>
                    <a:pt x="5" y="27"/>
                  </a:lnTo>
                  <a:lnTo>
                    <a:pt x="9" y="24"/>
                  </a:lnTo>
                  <a:lnTo>
                    <a:pt x="13" y="20"/>
                  </a:lnTo>
                  <a:lnTo>
                    <a:pt x="18" y="17"/>
                  </a:lnTo>
                  <a:lnTo>
                    <a:pt x="24" y="14"/>
                  </a:lnTo>
                  <a:lnTo>
                    <a:pt x="31" y="11"/>
                  </a:lnTo>
                  <a:lnTo>
                    <a:pt x="38" y="8"/>
                  </a:lnTo>
                  <a:lnTo>
                    <a:pt x="46" y="6"/>
                  </a:lnTo>
                  <a:lnTo>
                    <a:pt x="55" y="5"/>
                  </a:lnTo>
                  <a:lnTo>
                    <a:pt x="64" y="2"/>
                  </a:lnTo>
                  <a:lnTo>
                    <a:pt x="74" y="1"/>
                  </a:lnTo>
                  <a:lnTo>
                    <a:pt x="84" y="0"/>
                  </a:lnTo>
                  <a:lnTo>
                    <a:pt x="94" y="0"/>
                  </a:lnTo>
                  <a:lnTo>
                    <a:pt x="105" y="0"/>
                  </a:lnTo>
                  <a:lnTo>
                    <a:pt x="115" y="0"/>
                  </a:lnTo>
                  <a:lnTo>
                    <a:pt x="125" y="0"/>
                  </a:lnTo>
                  <a:lnTo>
                    <a:pt x="135" y="1"/>
                  </a:lnTo>
                  <a:lnTo>
                    <a:pt x="145" y="2"/>
                  </a:lnTo>
                  <a:lnTo>
                    <a:pt x="153" y="4"/>
                  </a:lnTo>
                  <a:lnTo>
                    <a:pt x="162" y="6"/>
                  </a:lnTo>
                  <a:lnTo>
                    <a:pt x="169" y="8"/>
                  </a:lnTo>
                  <a:lnTo>
                    <a:pt x="177" y="10"/>
                  </a:lnTo>
                  <a:lnTo>
                    <a:pt x="184" y="12"/>
                  </a:lnTo>
                  <a:lnTo>
                    <a:pt x="191" y="16"/>
                  </a:lnTo>
                  <a:lnTo>
                    <a:pt x="196" y="19"/>
                  </a:lnTo>
                  <a:lnTo>
                    <a:pt x="199" y="21"/>
                  </a:lnTo>
                  <a:lnTo>
                    <a:pt x="203" y="26"/>
                  </a:lnTo>
                  <a:lnTo>
                    <a:pt x="206" y="29"/>
                  </a:lnTo>
                  <a:lnTo>
                    <a:pt x="208" y="33"/>
                  </a:lnTo>
                  <a:lnTo>
                    <a:pt x="208" y="37"/>
                  </a:lnTo>
                  <a:lnTo>
                    <a:pt x="208" y="38"/>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4432" name="Freeform 48"/>
            <p:cNvSpPr>
              <a:spLocks/>
            </p:cNvSpPr>
            <p:nvPr/>
          </p:nvSpPr>
          <p:spPr bwMode="auto">
            <a:xfrm>
              <a:off x="3132" y="2653"/>
              <a:ext cx="47" cy="11"/>
            </a:xfrm>
            <a:custGeom>
              <a:avLst/>
              <a:gdLst>
                <a:gd name="T0" fmla="*/ 208 w 208"/>
                <a:gd name="T1" fmla="*/ 0 h 39"/>
                <a:gd name="T2" fmla="*/ 208 w 208"/>
                <a:gd name="T3" fmla="*/ 4 h 39"/>
                <a:gd name="T4" fmla="*/ 206 w 208"/>
                <a:gd name="T5" fmla="*/ 7 h 39"/>
                <a:gd name="T6" fmla="*/ 203 w 208"/>
                <a:gd name="T7" fmla="*/ 11 h 39"/>
                <a:gd name="T8" fmla="*/ 199 w 208"/>
                <a:gd name="T9" fmla="*/ 14 h 39"/>
                <a:gd name="T10" fmla="*/ 196 w 208"/>
                <a:gd name="T11" fmla="*/ 18 h 39"/>
                <a:gd name="T12" fmla="*/ 191 w 208"/>
                <a:gd name="T13" fmla="*/ 21 h 39"/>
                <a:gd name="T14" fmla="*/ 184 w 208"/>
                <a:gd name="T15" fmla="*/ 24 h 39"/>
                <a:gd name="T16" fmla="*/ 178 w 208"/>
                <a:gd name="T17" fmla="*/ 26 h 39"/>
                <a:gd name="T18" fmla="*/ 171 w 208"/>
                <a:gd name="T19" fmla="*/ 30 h 39"/>
                <a:gd name="T20" fmla="*/ 162 w 208"/>
                <a:gd name="T21" fmla="*/ 32 h 39"/>
                <a:gd name="T22" fmla="*/ 153 w 208"/>
                <a:gd name="T23" fmla="*/ 33 h 39"/>
                <a:gd name="T24" fmla="*/ 145 w 208"/>
                <a:gd name="T25" fmla="*/ 35 h 39"/>
                <a:gd name="T26" fmla="*/ 135 w 208"/>
                <a:gd name="T27" fmla="*/ 37 h 39"/>
                <a:gd name="T28" fmla="*/ 125 w 208"/>
                <a:gd name="T29" fmla="*/ 38 h 39"/>
                <a:gd name="T30" fmla="*/ 115 w 208"/>
                <a:gd name="T31" fmla="*/ 38 h 39"/>
                <a:gd name="T32" fmla="*/ 105 w 208"/>
                <a:gd name="T33" fmla="*/ 39 h 39"/>
                <a:gd name="T34" fmla="*/ 94 w 208"/>
                <a:gd name="T35" fmla="*/ 38 h 39"/>
                <a:gd name="T36" fmla="*/ 84 w 208"/>
                <a:gd name="T37" fmla="*/ 38 h 39"/>
                <a:gd name="T38" fmla="*/ 74 w 208"/>
                <a:gd name="T39" fmla="*/ 37 h 39"/>
                <a:gd name="T40" fmla="*/ 64 w 208"/>
                <a:gd name="T41" fmla="*/ 35 h 39"/>
                <a:gd name="T42" fmla="*/ 55 w 208"/>
                <a:gd name="T43" fmla="*/ 33 h 39"/>
                <a:gd name="T44" fmla="*/ 46 w 208"/>
                <a:gd name="T45" fmla="*/ 32 h 39"/>
                <a:gd name="T46" fmla="*/ 39 w 208"/>
                <a:gd name="T47" fmla="*/ 30 h 39"/>
                <a:gd name="T48" fmla="*/ 31 w 208"/>
                <a:gd name="T49" fmla="*/ 28 h 39"/>
                <a:gd name="T50" fmla="*/ 24 w 208"/>
                <a:gd name="T51" fmla="*/ 24 h 39"/>
                <a:gd name="T52" fmla="*/ 19 w 208"/>
                <a:gd name="T53" fmla="*/ 22 h 39"/>
                <a:gd name="T54" fmla="*/ 13 w 208"/>
                <a:gd name="T55" fmla="*/ 19 h 39"/>
                <a:gd name="T56" fmla="*/ 9 w 208"/>
                <a:gd name="T57" fmla="*/ 15 h 39"/>
                <a:gd name="T58" fmla="*/ 5 w 208"/>
                <a:gd name="T59" fmla="*/ 12 h 39"/>
                <a:gd name="T60" fmla="*/ 3 w 208"/>
                <a:gd name="T61" fmla="*/ 9 h 39"/>
                <a:gd name="T62" fmla="*/ 2 w 208"/>
                <a:gd name="T63" fmla="*/ 4 h 39"/>
                <a:gd name="T64" fmla="*/ 0 w 208"/>
                <a:gd name="T65" fmla="*/ 1 h 39"/>
                <a:gd name="T66" fmla="*/ 0 w 208"/>
                <a:gd name="T67" fmla="*/ 1 h 39"/>
                <a:gd name="T68" fmla="*/ 0 w 208"/>
                <a:gd name="T69"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8" h="39">
                  <a:moveTo>
                    <a:pt x="208" y="0"/>
                  </a:moveTo>
                  <a:lnTo>
                    <a:pt x="208" y="4"/>
                  </a:lnTo>
                  <a:lnTo>
                    <a:pt x="206" y="7"/>
                  </a:lnTo>
                  <a:lnTo>
                    <a:pt x="203" y="11"/>
                  </a:lnTo>
                  <a:lnTo>
                    <a:pt x="199" y="14"/>
                  </a:lnTo>
                  <a:lnTo>
                    <a:pt x="196" y="18"/>
                  </a:lnTo>
                  <a:lnTo>
                    <a:pt x="191" y="21"/>
                  </a:lnTo>
                  <a:lnTo>
                    <a:pt x="184" y="24"/>
                  </a:lnTo>
                  <a:lnTo>
                    <a:pt x="178" y="26"/>
                  </a:lnTo>
                  <a:lnTo>
                    <a:pt x="171" y="30"/>
                  </a:lnTo>
                  <a:lnTo>
                    <a:pt x="162" y="32"/>
                  </a:lnTo>
                  <a:lnTo>
                    <a:pt x="153" y="33"/>
                  </a:lnTo>
                  <a:lnTo>
                    <a:pt x="145" y="35"/>
                  </a:lnTo>
                  <a:lnTo>
                    <a:pt x="135" y="37"/>
                  </a:lnTo>
                  <a:lnTo>
                    <a:pt x="125" y="38"/>
                  </a:lnTo>
                  <a:lnTo>
                    <a:pt x="115" y="38"/>
                  </a:lnTo>
                  <a:lnTo>
                    <a:pt x="105" y="39"/>
                  </a:lnTo>
                  <a:lnTo>
                    <a:pt x="94" y="38"/>
                  </a:lnTo>
                  <a:lnTo>
                    <a:pt x="84" y="38"/>
                  </a:lnTo>
                  <a:lnTo>
                    <a:pt x="74" y="37"/>
                  </a:lnTo>
                  <a:lnTo>
                    <a:pt x="64" y="35"/>
                  </a:lnTo>
                  <a:lnTo>
                    <a:pt x="55" y="33"/>
                  </a:lnTo>
                  <a:lnTo>
                    <a:pt x="46" y="32"/>
                  </a:lnTo>
                  <a:lnTo>
                    <a:pt x="39" y="30"/>
                  </a:lnTo>
                  <a:lnTo>
                    <a:pt x="31" y="28"/>
                  </a:lnTo>
                  <a:lnTo>
                    <a:pt x="24" y="24"/>
                  </a:lnTo>
                  <a:lnTo>
                    <a:pt x="19" y="22"/>
                  </a:lnTo>
                  <a:lnTo>
                    <a:pt x="13" y="19"/>
                  </a:lnTo>
                  <a:lnTo>
                    <a:pt x="9" y="15"/>
                  </a:lnTo>
                  <a:lnTo>
                    <a:pt x="5" y="12"/>
                  </a:lnTo>
                  <a:lnTo>
                    <a:pt x="3" y="9"/>
                  </a:lnTo>
                  <a:lnTo>
                    <a:pt x="2" y="4"/>
                  </a:lnTo>
                  <a:lnTo>
                    <a:pt x="0" y="1"/>
                  </a:lnTo>
                  <a:lnTo>
                    <a:pt x="0" y="1"/>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4433" name="Freeform 49"/>
            <p:cNvSpPr>
              <a:spLocks/>
            </p:cNvSpPr>
            <p:nvPr/>
          </p:nvSpPr>
          <p:spPr bwMode="auto">
            <a:xfrm>
              <a:off x="3084" y="2793"/>
              <a:ext cx="143" cy="132"/>
            </a:xfrm>
            <a:custGeom>
              <a:avLst/>
              <a:gdLst>
                <a:gd name="T0" fmla="*/ 619 w 622"/>
                <a:gd name="T1" fmla="*/ 257 h 467"/>
                <a:gd name="T2" fmla="*/ 612 w 622"/>
                <a:gd name="T3" fmla="*/ 291 h 467"/>
                <a:gd name="T4" fmla="*/ 597 w 622"/>
                <a:gd name="T5" fmla="*/ 324 h 467"/>
                <a:gd name="T6" fmla="*/ 576 w 622"/>
                <a:gd name="T7" fmla="*/ 354 h 467"/>
                <a:gd name="T8" fmla="*/ 550 w 622"/>
                <a:gd name="T9" fmla="*/ 382 h 467"/>
                <a:gd name="T10" fmla="*/ 520 w 622"/>
                <a:gd name="T11" fmla="*/ 405 h 467"/>
                <a:gd name="T12" fmla="*/ 484 w 622"/>
                <a:gd name="T13" fmla="*/ 427 h 467"/>
                <a:gd name="T14" fmla="*/ 445 w 622"/>
                <a:gd name="T15" fmla="*/ 443 h 467"/>
                <a:gd name="T16" fmla="*/ 403 w 622"/>
                <a:gd name="T17" fmla="*/ 456 h 467"/>
                <a:gd name="T18" fmla="*/ 358 w 622"/>
                <a:gd name="T19" fmla="*/ 464 h 467"/>
                <a:gd name="T20" fmla="*/ 311 w 622"/>
                <a:gd name="T21" fmla="*/ 467 h 467"/>
                <a:gd name="T22" fmla="*/ 262 w 622"/>
                <a:gd name="T23" fmla="*/ 464 h 467"/>
                <a:gd name="T24" fmla="*/ 218 w 622"/>
                <a:gd name="T25" fmla="*/ 456 h 467"/>
                <a:gd name="T26" fmla="*/ 175 w 622"/>
                <a:gd name="T27" fmla="*/ 443 h 467"/>
                <a:gd name="T28" fmla="*/ 137 w 622"/>
                <a:gd name="T29" fmla="*/ 427 h 467"/>
                <a:gd name="T30" fmla="*/ 101 w 622"/>
                <a:gd name="T31" fmla="*/ 405 h 467"/>
                <a:gd name="T32" fmla="*/ 71 w 622"/>
                <a:gd name="T33" fmla="*/ 382 h 467"/>
                <a:gd name="T34" fmla="*/ 45 w 622"/>
                <a:gd name="T35" fmla="*/ 354 h 467"/>
                <a:gd name="T36" fmla="*/ 24 w 622"/>
                <a:gd name="T37" fmla="*/ 324 h 467"/>
                <a:gd name="T38" fmla="*/ 9 w 622"/>
                <a:gd name="T39" fmla="*/ 291 h 467"/>
                <a:gd name="T40" fmla="*/ 1 w 622"/>
                <a:gd name="T41" fmla="*/ 257 h 467"/>
                <a:gd name="T42" fmla="*/ 0 w 622"/>
                <a:gd name="T43" fmla="*/ 233 h 467"/>
                <a:gd name="T44" fmla="*/ 3 w 622"/>
                <a:gd name="T45" fmla="*/ 197 h 467"/>
                <a:gd name="T46" fmla="*/ 14 w 622"/>
                <a:gd name="T47" fmla="*/ 164 h 467"/>
                <a:gd name="T48" fmla="*/ 30 w 622"/>
                <a:gd name="T49" fmla="*/ 132 h 467"/>
                <a:gd name="T50" fmla="*/ 52 w 622"/>
                <a:gd name="T51" fmla="*/ 103 h 467"/>
                <a:gd name="T52" fmla="*/ 80 w 622"/>
                <a:gd name="T53" fmla="*/ 76 h 467"/>
                <a:gd name="T54" fmla="*/ 113 w 622"/>
                <a:gd name="T55" fmla="*/ 53 h 467"/>
                <a:gd name="T56" fmla="*/ 149 w 622"/>
                <a:gd name="T57" fmla="*/ 34 h 467"/>
                <a:gd name="T58" fmla="*/ 189 w 622"/>
                <a:gd name="T59" fmla="*/ 18 h 467"/>
                <a:gd name="T60" fmla="*/ 233 w 622"/>
                <a:gd name="T61" fmla="*/ 7 h 467"/>
                <a:gd name="T62" fmla="*/ 279 w 622"/>
                <a:gd name="T63" fmla="*/ 1 h 467"/>
                <a:gd name="T64" fmla="*/ 326 w 622"/>
                <a:gd name="T65" fmla="*/ 0 h 467"/>
                <a:gd name="T66" fmla="*/ 373 w 622"/>
                <a:gd name="T67" fmla="*/ 5 h 467"/>
                <a:gd name="T68" fmla="*/ 417 w 622"/>
                <a:gd name="T69" fmla="*/ 14 h 467"/>
                <a:gd name="T70" fmla="*/ 459 w 622"/>
                <a:gd name="T71" fmla="*/ 28 h 467"/>
                <a:gd name="T72" fmla="*/ 496 w 622"/>
                <a:gd name="T73" fmla="*/ 46 h 467"/>
                <a:gd name="T74" fmla="*/ 530 w 622"/>
                <a:gd name="T75" fmla="*/ 69 h 467"/>
                <a:gd name="T76" fmla="*/ 559 w 622"/>
                <a:gd name="T77" fmla="*/ 93 h 467"/>
                <a:gd name="T78" fmla="*/ 583 w 622"/>
                <a:gd name="T79" fmla="*/ 122 h 467"/>
                <a:gd name="T80" fmla="*/ 602 w 622"/>
                <a:gd name="T81" fmla="*/ 152 h 467"/>
                <a:gd name="T82" fmla="*/ 614 w 622"/>
                <a:gd name="T83" fmla="*/ 186 h 467"/>
                <a:gd name="T84" fmla="*/ 620 w 622"/>
                <a:gd name="T85" fmla="*/ 221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22" h="467">
                  <a:moveTo>
                    <a:pt x="622" y="233"/>
                  </a:moveTo>
                  <a:lnTo>
                    <a:pt x="620" y="245"/>
                  </a:lnTo>
                  <a:lnTo>
                    <a:pt x="619" y="257"/>
                  </a:lnTo>
                  <a:lnTo>
                    <a:pt x="618" y="269"/>
                  </a:lnTo>
                  <a:lnTo>
                    <a:pt x="614" y="280"/>
                  </a:lnTo>
                  <a:lnTo>
                    <a:pt x="612" y="291"/>
                  </a:lnTo>
                  <a:lnTo>
                    <a:pt x="607" y="302"/>
                  </a:lnTo>
                  <a:lnTo>
                    <a:pt x="602" y="314"/>
                  </a:lnTo>
                  <a:lnTo>
                    <a:pt x="597" y="324"/>
                  </a:lnTo>
                  <a:lnTo>
                    <a:pt x="591" y="334"/>
                  </a:lnTo>
                  <a:lnTo>
                    <a:pt x="583" y="344"/>
                  </a:lnTo>
                  <a:lnTo>
                    <a:pt x="576" y="354"/>
                  </a:lnTo>
                  <a:lnTo>
                    <a:pt x="568" y="364"/>
                  </a:lnTo>
                  <a:lnTo>
                    <a:pt x="559" y="373"/>
                  </a:lnTo>
                  <a:lnTo>
                    <a:pt x="550" y="382"/>
                  </a:lnTo>
                  <a:lnTo>
                    <a:pt x="541" y="390"/>
                  </a:lnTo>
                  <a:lnTo>
                    <a:pt x="530" y="397"/>
                  </a:lnTo>
                  <a:lnTo>
                    <a:pt x="520" y="405"/>
                  </a:lnTo>
                  <a:lnTo>
                    <a:pt x="509" y="413"/>
                  </a:lnTo>
                  <a:lnTo>
                    <a:pt x="496" y="420"/>
                  </a:lnTo>
                  <a:lnTo>
                    <a:pt x="484" y="427"/>
                  </a:lnTo>
                  <a:lnTo>
                    <a:pt x="471" y="432"/>
                  </a:lnTo>
                  <a:lnTo>
                    <a:pt x="459" y="438"/>
                  </a:lnTo>
                  <a:lnTo>
                    <a:pt x="445" y="443"/>
                  </a:lnTo>
                  <a:lnTo>
                    <a:pt x="431" y="448"/>
                  </a:lnTo>
                  <a:lnTo>
                    <a:pt x="417" y="452"/>
                  </a:lnTo>
                  <a:lnTo>
                    <a:pt x="403" y="456"/>
                  </a:lnTo>
                  <a:lnTo>
                    <a:pt x="388" y="459"/>
                  </a:lnTo>
                  <a:lnTo>
                    <a:pt x="373" y="461"/>
                  </a:lnTo>
                  <a:lnTo>
                    <a:pt x="358" y="464"/>
                  </a:lnTo>
                  <a:lnTo>
                    <a:pt x="342" y="465"/>
                  </a:lnTo>
                  <a:lnTo>
                    <a:pt x="326" y="466"/>
                  </a:lnTo>
                  <a:lnTo>
                    <a:pt x="311" y="467"/>
                  </a:lnTo>
                  <a:lnTo>
                    <a:pt x="295" y="466"/>
                  </a:lnTo>
                  <a:lnTo>
                    <a:pt x="279" y="465"/>
                  </a:lnTo>
                  <a:lnTo>
                    <a:pt x="262" y="464"/>
                  </a:lnTo>
                  <a:lnTo>
                    <a:pt x="247" y="461"/>
                  </a:lnTo>
                  <a:lnTo>
                    <a:pt x="233" y="459"/>
                  </a:lnTo>
                  <a:lnTo>
                    <a:pt x="218" y="456"/>
                  </a:lnTo>
                  <a:lnTo>
                    <a:pt x="204" y="452"/>
                  </a:lnTo>
                  <a:lnTo>
                    <a:pt x="189" y="448"/>
                  </a:lnTo>
                  <a:lnTo>
                    <a:pt x="175" y="443"/>
                  </a:lnTo>
                  <a:lnTo>
                    <a:pt x="162" y="438"/>
                  </a:lnTo>
                  <a:lnTo>
                    <a:pt x="149" y="432"/>
                  </a:lnTo>
                  <a:lnTo>
                    <a:pt x="137" y="427"/>
                  </a:lnTo>
                  <a:lnTo>
                    <a:pt x="124" y="420"/>
                  </a:lnTo>
                  <a:lnTo>
                    <a:pt x="113" y="413"/>
                  </a:lnTo>
                  <a:lnTo>
                    <a:pt x="101" y="405"/>
                  </a:lnTo>
                  <a:lnTo>
                    <a:pt x="91" y="397"/>
                  </a:lnTo>
                  <a:lnTo>
                    <a:pt x="80" y="390"/>
                  </a:lnTo>
                  <a:lnTo>
                    <a:pt x="71" y="382"/>
                  </a:lnTo>
                  <a:lnTo>
                    <a:pt x="61" y="373"/>
                  </a:lnTo>
                  <a:lnTo>
                    <a:pt x="52" y="364"/>
                  </a:lnTo>
                  <a:lnTo>
                    <a:pt x="45" y="354"/>
                  </a:lnTo>
                  <a:lnTo>
                    <a:pt x="37" y="344"/>
                  </a:lnTo>
                  <a:lnTo>
                    <a:pt x="30" y="334"/>
                  </a:lnTo>
                  <a:lnTo>
                    <a:pt x="24" y="324"/>
                  </a:lnTo>
                  <a:lnTo>
                    <a:pt x="19" y="314"/>
                  </a:lnTo>
                  <a:lnTo>
                    <a:pt x="14" y="302"/>
                  </a:lnTo>
                  <a:lnTo>
                    <a:pt x="9" y="291"/>
                  </a:lnTo>
                  <a:lnTo>
                    <a:pt x="6" y="280"/>
                  </a:lnTo>
                  <a:lnTo>
                    <a:pt x="3" y="269"/>
                  </a:lnTo>
                  <a:lnTo>
                    <a:pt x="1" y="257"/>
                  </a:lnTo>
                  <a:lnTo>
                    <a:pt x="0" y="245"/>
                  </a:lnTo>
                  <a:lnTo>
                    <a:pt x="0" y="233"/>
                  </a:lnTo>
                  <a:lnTo>
                    <a:pt x="0" y="233"/>
                  </a:lnTo>
                  <a:lnTo>
                    <a:pt x="0" y="221"/>
                  </a:lnTo>
                  <a:lnTo>
                    <a:pt x="1" y="210"/>
                  </a:lnTo>
                  <a:lnTo>
                    <a:pt x="3" y="197"/>
                  </a:lnTo>
                  <a:lnTo>
                    <a:pt x="6" y="186"/>
                  </a:lnTo>
                  <a:lnTo>
                    <a:pt x="9" y="175"/>
                  </a:lnTo>
                  <a:lnTo>
                    <a:pt x="14" y="164"/>
                  </a:lnTo>
                  <a:lnTo>
                    <a:pt x="19" y="152"/>
                  </a:lnTo>
                  <a:lnTo>
                    <a:pt x="24" y="142"/>
                  </a:lnTo>
                  <a:lnTo>
                    <a:pt x="30" y="132"/>
                  </a:lnTo>
                  <a:lnTo>
                    <a:pt x="37" y="122"/>
                  </a:lnTo>
                  <a:lnTo>
                    <a:pt x="45" y="112"/>
                  </a:lnTo>
                  <a:lnTo>
                    <a:pt x="52" y="103"/>
                  </a:lnTo>
                  <a:lnTo>
                    <a:pt x="61" y="93"/>
                  </a:lnTo>
                  <a:lnTo>
                    <a:pt x="71" y="84"/>
                  </a:lnTo>
                  <a:lnTo>
                    <a:pt x="80" y="76"/>
                  </a:lnTo>
                  <a:lnTo>
                    <a:pt x="91" y="69"/>
                  </a:lnTo>
                  <a:lnTo>
                    <a:pt x="101" y="61"/>
                  </a:lnTo>
                  <a:lnTo>
                    <a:pt x="113" y="53"/>
                  </a:lnTo>
                  <a:lnTo>
                    <a:pt x="124" y="46"/>
                  </a:lnTo>
                  <a:lnTo>
                    <a:pt x="137" y="39"/>
                  </a:lnTo>
                  <a:lnTo>
                    <a:pt x="149" y="34"/>
                  </a:lnTo>
                  <a:lnTo>
                    <a:pt x="162" y="28"/>
                  </a:lnTo>
                  <a:lnTo>
                    <a:pt x="175" y="23"/>
                  </a:lnTo>
                  <a:lnTo>
                    <a:pt x="189" y="18"/>
                  </a:lnTo>
                  <a:lnTo>
                    <a:pt x="204" y="14"/>
                  </a:lnTo>
                  <a:lnTo>
                    <a:pt x="218" y="10"/>
                  </a:lnTo>
                  <a:lnTo>
                    <a:pt x="233" y="7"/>
                  </a:lnTo>
                  <a:lnTo>
                    <a:pt x="247" y="5"/>
                  </a:lnTo>
                  <a:lnTo>
                    <a:pt x="262" y="3"/>
                  </a:lnTo>
                  <a:lnTo>
                    <a:pt x="279" y="1"/>
                  </a:lnTo>
                  <a:lnTo>
                    <a:pt x="295" y="0"/>
                  </a:lnTo>
                  <a:lnTo>
                    <a:pt x="311" y="0"/>
                  </a:lnTo>
                  <a:lnTo>
                    <a:pt x="326" y="0"/>
                  </a:lnTo>
                  <a:lnTo>
                    <a:pt x="342" y="1"/>
                  </a:lnTo>
                  <a:lnTo>
                    <a:pt x="358" y="3"/>
                  </a:lnTo>
                  <a:lnTo>
                    <a:pt x="373" y="5"/>
                  </a:lnTo>
                  <a:lnTo>
                    <a:pt x="388" y="7"/>
                  </a:lnTo>
                  <a:lnTo>
                    <a:pt x="403" y="10"/>
                  </a:lnTo>
                  <a:lnTo>
                    <a:pt x="417" y="14"/>
                  </a:lnTo>
                  <a:lnTo>
                    <a:pt x="431" y="18"/>
                  </a:lnTo>
                  <a:lnTo>
                    <a:pt x="445" y="23"/>
                  </a:lnTo>
                  <a:lnTo>
                    <a:pt x="459" y="28"/>
                  </a:lnTo>
                  <a:lnTo>
                    <a:pt x="471" y="34"/>
                  </a:lnTo>
                  <a:lnTo>
                    <a:pt x="484" y="39"/>
                  </a:lnTo>
                  <a:lnTo>
                    <a:pt x="496" y="46"/>
                  </a:lnTo>
                  <a:lnTo>
                    <a:pt x="509" y="53"/>
                  </a:lnTo>
                  <a:lnTo>
                    <a:pt x="520" y="61"/>
                  </a:lnTo>
                  <a:lnTo>
                    <a:pt x="530" y="69"/>
                  </a:lnTo>
                  <a:lnTo>
                    <a:pt x="541" y="76"/>
                  </a:lnTo>
                  <a:lnTo>
                    <a:pt x="550" y="84"/>
                  </a:lnTo>
                  <a:lnTo>
                    <a:pt x="559" y="93"/>
                  </a:lnTo>
                  <a:lnTo>
                    <a:pt x="568" y="103"/>
                  </a:lnTo>
                  <a:lnTo>
                    <a:pt x="576" y="112"/>
                  </a:lnTo>
                  <a:lnTo>
                    <a:pt x="583" y="122"/>
                  </a:lnTo>
                  <a:lnTo>
                    <a:pt x="591" y="132"/>
                  </a:lnTo>
                  <a:lnTo>
                    <a:pt x="597" y="142"/>
                  </a:lnTo>
                  <a:lnTo>
                    <a:pt x="602" y="152"/>
                  </a:lnTo>
                  <a:lnTo>
                    <a:pt x="607" y="164"/>
                  </a:lnTo>
                  <a:lnTo>
                    <a:pt x="612" y="175"/>
                  </a:lnTo>
                  <a:lnTo>
                    <a:pt x="614" y="186"/>
                  </a:lnTo>
                  <a:lnTo>
                    <a:pt x="618" y="197"/>
                  </a:lnTo>
                  <a:lnTo>
                    <a:pt x="619" y="210"/>
                  </a:lnTo>
                  <a:lnTo>
                    <a:pt x="620" y="221"/>
                  </a:lnTo>
                  <a:lnTo>
                    <a:pt x="622" y="23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44434" name="Freeform 50"/>
            <p:cNvSpPr>
              <a:spLocks/>
            </p:cNvSpPr>
            <p:nvPr/>
          </p:nvSpPr>
          <p:spPr bwMode="auto">
            <a:xfrm>
              <a:off x="3084" y="2793"/>
              <a:ext cx="143" cy="132"/>
            </a:xfrm>
            <a:custGeom>
              <a:avLst/>
              <a:gdLst>
                <a:gd name="T0" fmla="*/ 619 w 622"/>
                <a:gd name="T1" fmla="*/ 257 h 467"/>
                <a:gd name="T2" fmla="*/ 612 w 622"/>
                <a:gd name="T3" fmla="*/ 291 h 467"/>
                <a:gd name="T4" fmla="*/ 597 w 622"/>
                <a:gd name="T5" fmla="*/ 324 h 467"/>
                <a:gd name="T6" fmla="*/ 576 w 622"/>
                <a:gd name="T7" fmla="*/ 354 h 467"/>
                <a:gd name="T8" fmla="*/ 550 w 622"/>
                <a:gd name="T9" fmla="*/ 382 h 467"/>
                <a:gd name="T10" fmla="*/ 520 w 622"/>
                <a:gd name="T11" fmla="*/ 405 h 467"/>
                <a:gd name="T12" fmla="*/ 484 w 622"/>
                <a:gd name="T13" fmla="*/ 427 h 467"/>
                <a:gd name="T14" fmla="*/ 445 w 622"/>
                <a:gd name="T15" fmla="*/ 443 h 467"/>
                <a:gd name="T16" fmla="*/ 403 w 622"/>
                <a:gd name="T17" fmla="*/ 456 h 467"/>
                <a:gd name="T18" fmla="*/ 358 w 622"/>
                <a:gd name="T19" fmla="*/ 464 h 467"/>
                <a:gd name="T20" fmla="*/ 311 w 622"/>
                <a:gd name="T21" fmla="*/ 467 h 467"/>
                <a:gd name="T22" fmla="*/ 262 w 622"/>
                <a:gd name="T23" fmla="*/ 464 h 467"/>
                <a:gd name="T24" fmla="*/ 218 w 622"/>
                <a:gd name="T25" fmla="*/ 456 h 467"/>
                <a:gd name="T26" fmla="*/ 175 w 622"/>
                <a:gd name="T27" fmla="*/ 443 h 467"/>
                <a:gd name="T28" fmla="*/ 137 w 622"/>
                <a:gd name="T29" fmla="*/ 427 h 467"/>
                <a:gd name="T30" fmla="*/ 101 w 622"/>
                <a:gd name="T31" fmla="*/ 405 h 467"/>
                <a:gd name="T32" fmla="*/ 71 w 622"/>
                <a:gd name="T33" fmla="*/ 382 h 467"/>
                <a:gd name="T34" fmla="*/ 45 w 622"/>
                <a:gd name="T35" fmla="*/ 354 h 467"/>
                <a:gd name="T36" fmla="*/ 24 w 622"/>
                <a:gd name="T37" fmla="*/ 324 h 467"/>
                <a:gd name="T38" fmla="*/ 9 w 622"/>
                <a:gd name="T39" fmla="*/ 291 h 467"/>
                <a:gd name="T40" fmla="*/ 1 w 622"/>
                <a:gd name="T41" fmla="*/ 257 h 467"/>
                <a:gd name="T42" fmla="*/ 0 w 622"/>
                <a:gd name="T43" fmla="*/ 233 h 467"/>
                <a:gd name="T44" fmla="*/ 3 w 622"/>
                <a:gd name="T45" fmla="*/ 197 h 467"/>
                <a:gd name="T46" fmla="*/ 14 w 622"/>
                <a:gd name="T47" fmla="*/ 164 h 467"/>
                <a:gd name="T48" fmla="*/ 30 w 622"/>
                <a:gd name="T49" fmla="*/ 132 h 467"/>
                <a:gd name="T50" fmla="*/ 52 w 622"/>
                <a:gd name="T51" fmla="*/ 103 h 467"/>
                <a:gd name="T52" fmla="*/ 80 w 622"/>
                <a:gd name="T53" fmla="*/ 76 h 467"/>
                <a:gd name="T54" fmla="*/ 113 w 622"/>
                <a:gd name="T55" fmla="*/ 53 h 467"/>
                <a:gd name="T56" fmla="*/ 149 w 622"/>
                <a:gd name="T57" fmla="*/ 34 h 467"/>
                <a:gd name="T58" fmla="*/ 189 w 622"/>
                <a:gd name="T59" fmla="*/ 18 h 467"/>
                <a:gd name="T60" fmla="*/ 233 w 622"/>
                <a:gd name="T61" fmla="*/ 7 h 467"/>
                <a:gd name="T62" fmla="*/ 279 w 622"/>
                <a:gd name="T63" fmla="*/ 1 h 467"/>
                <a:gd name="T64" fmla="*/ 326 w 622"/>
                <a:gd name="T65" fmla="*/ 0 h 467"/>
                <a:gd name="T66" fmla="*/ 373 w 622"/>
                <a:gd name="T67" fmla="*/ 5 h 467"/>
                <a:gd name="T68" fmla="*/ 417 w 622"/>
                <a:gd name="T69" fmla="*/ 14 h 467"/>
                <a:gd name="T70" fmla="*/ 459 w 622"/>
                <a:gd name="T71" fmla="*/ 28 h 467"/>
                <a:gd name="T72" fmla="*/ 496 w 622"/>
                <a:gd name="T73" fmla="*/ 46 h 467"/>
                <a:gd name="T74" fmla="*/ 530 w 622"/>
                <a:gd name="T75" fmla="*/ 69 h 467"/>
                <a:gd name="T76" fmla="*/ 559 w 622"/>
                <a:gd name="T77" fmla="*/ 93 h 467"/>
                <a:gd name="T78" fmla="*/ 583 w 622"/>
                <a:gd name="T79" fmla="*/ 122 h 467"/>
                <a:gd name="T80" fmla="*/ 602 w 622"/>
                <a:gd name="T81" fmla="*/ 152 h 467"/>
                <a:gd name="T82" fmla="*/ 614 w 622"/>
                <a:gd name="T83" fmla="*/ 186 h 467"/>
                <a:gd name="T84" fmla="*/ 620 w 622"/>
                <a:gd name="T85" fmla="*/ 221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22" h="467">
                  <a:moveTo>
                    <a:pt x="622" y="233"/>
                  </a:moveTo>
                  <a:lnTo>
                    <a:pt x="620" y="245"/>
                  </a:lnTo>
                  <a:lnTo>
                    <a:pt x="619" y="257"/>
                  </a:lnTo>
                  <a:lnTo>
                    <a:pt x="618" y="269"/>
                  </a:lnTo>
                  <a:lnTo>
                    <a:pt x="614" y="280"/>
                  </a:lnTo>
                  <a:lnTo>
                    <a:pt x="612" y="291"/>
                  </a:lnTo>
                  <a:lnTo>
                    <a:pt x="607" y="302"/>
                  </a:lnTo>
                  <a:lnTo>
                    <a:pt x="602" y="314"/>
                  </a:lnTo>
                  <a:lnTo>
                    <a:pt x="597" y="324"/>
                  </a:lnTo>
                  <a:lnTo>
                    <a:pt x="591" y="334"/>
                  </a:lnTo>
                  <a:lnTo>
                    <a:pt x="583" y="344"/>
                  </a:lnTo>
                  <a:lnTo>
                    <a:pt x="576" y="354"/>
                  </a:lnTo>
                  <a:lnTo>
                    <a:pt x="568" y="364"/>
                  </a:lnTo>
                  <a:lnTo>
                    <a:pt x="559" y="373"/>
                  </a:lnTo>
                  <a:lnTo>
                    <a:pt x="550" y="382"/>
                  </a:lnTo>
                  <a:lnTo>
                    <a:pt x="541" y="390"/>
                  </a:lnTo>
                  <a:lnTo>
                    <a:pt x="530" y="397"/>
                  </a:lnTo>
                  <a:lnTo>
                    <a:pt x="520" y="405"/>
                  </a:lnTo>
                  <a:lnTo>
                    <a:pt x="509" y="413"/>
                  </a:lnTo>
                  <a:lnTo>
                    <a:pt x="496" y="420"/>
                  </a:lnTo>
                  <a:lnTo>
                    <a:pt x="484" y="427"/>
                  </a:lnTo>
                  <a:lnTo>
                    <a:pt x="471" y="432"/>
                  </a:lnTo>
                  <a:lnTo>
                    <a:pt x="459" y="438"/>
                  </a:lnTo>
                  <a:lnTo>
                    <a:pt x="445" y="443"/>
                  </a:lnTo>
                  <a:lnTo>
                    <a:pt x="431" y="448"/>
                  </a:lnTo>
                  <a:lnTo>
                    <a:pt x="417" y="452"/>
                  </a:lnTo>
                  <a:lnTo>
                    <a:pt x="403" y="456"/>
                  </a:lnTo>
                  <a:lnTo>
                    <a:pt x="388" y="459"/>
                  </a:lnTo>
                  <a:lnTo>
                    <a:pt x="373" y="461"/>
                  </a:lnTo>
                  <a:lnTo>
                    <a:pt x="358" y="464"/>
                  </a:lnTo>
                  <a:lnTo>
                    <a:pt x="342" y="465"/>
                  </a:lnTo>
                  <a:lnTo>
                    <a:pt x="326" y="466"/>
                  </a:lnTo>
                  <a:lnTo>
                    <a:pt x="311" y="467"/>
                  </a:lnTo>
                  <a:lnTo>
                    <a:pt x="295" y="466"/>
                  </a:lnTo>
                  <a:lnTo>
                    <a:pt x="279" y="465"/>
                  </a:lnTo>
                  <a:lnTo>
                    <a:pt x="262" y="464"/>
                  </a:lnTo>
                  <a:lnTo>
                    <a:pt x="247" y="461"/>
                  </a:lnTo>
                  <a:lnTo>
                    <a:pt x="233" y="459"/>
                  </a:lnTo>
                  <a:lnTo>
                    <a:pt x="218" y="456"/>
                  </a:lnTo>
                  <a:lnTo>
                    <a:pt x="204" y="452"/>
                  </a:lnTo>
                  <a:lnTo>
                    <a:pt x="189" y="448"/>
                  </a:lnTo>
                  <a:lnTo>
                    <a:pt x="175" y="443"/>
                  </a:lnTo>
                  <a:lnTo>
                    <a:pt x="162" y="438"/>
                  </a:lnTo>
                  <a:lnTo>
                    <a:pt x="149" y="432"/>
                  </a:lnTo>
                  <a:lnTo>
                    <a:pt x="137" y="427"/>
                  </a:lnTo>
                  <a:lnTo>
                    <a:pt x="124" y="420"/>
                  </a:lnTo>
                  <a:lnTo>
                    <a:pt x="113" y="413"/>
                  </a:lnTo>
                  <a:lnTo>
                    <a:pt x="101" y="405"/>
                  </a:lnTo>
                  <a:lnTo>
                    <a:pt x="91" y="397"/>
                  </a:lnTo>
                  <a:lnTo>
                    <a:pt x="80" y="390"/>
                  </a:lnTo>
                  <a:lnTo>
                    <a:pt x="71" y="382"/>
                  </a:lnTo>
                  <a:lnTo>
                    <a:pt x="61" y="373"/>
                  </a:lnTo>
                  <a:lnTo>
                    <a:pt x="52" y="364"/>
                  </a:lnTo>
                  <a:lnTo>
                    <a:pt x="45" y="354"/>
                  </a:lnTo>
                  <a:lnTo>
                    <a:pt x="37" y="344"/>
                  </a:lnTo>
                  <a:lnTo>
                    <a:pt x="30" y="334"/>
                  </a:lnTo>
                  <a:lnTo>
                    <a:pt x="24" y="324"/>
                  </a:lnTo>
                  <a:lnTo>
                    <a:pt x="19" y="314"/>
                  </a:lnTo>
                  <a:lnTo>
                    <a:pt x="14" y="302"/>
                  </a:lnTo>
                  <a:lnTo>
                    <a:pt x="9" y="291"/>
                  </a:lnTo>
                  <a:lnTo>
                    <a:pt x="6" y="280"/>
                  </a:lnTo>
                  <a:lnTo>
                    <a:pt x="3" y="269"/>
                  </a:lnTo>
                  <a:lnTo>
                    <a:pt x="1" y="257"/>
                  </a:lnTo>
                  <a:lnTo>
                    <a:pt x="0" y="245"/>
                  </a:lnTo>
                  <a:lnTo>
                    <a:pt x="0" y="233"/>
                  </a:lnTo>
                  <a:lnTo>
                    <a:pt x="0" y="233"/>
                  </a:lnTo>
                  <a:lnTo>
                    <a:pt x="0" y="221"/>
                  </a:lnTo>
                  <a:lnTo>
                    <a:pt x="1" y="210"/>
                  </a:lnTo>
                  <a:lnTo>
                    <a:pt x="3" y="197"/>
                  </a:lnTo>
                  <a:lnTo>
                    <a:pt x="6" y="186"/>
                  </a:lnTo>
                  <a:lnTo>
                    <a:pt x="9" y="175"/>
                  </a:lnTo>
                  <a:lnTo>
                    <a:pt x="14" y="164"/>
                  </a:lnTo>
                  <a:lnTo>
                    <a:pt x="19" y="152"/>
                  </a:lnTo>
                  <a:lnTo>
                    <a:pt x="24" y="142"/>
                  </a:lnTo>
                  <a:lnTo>
                    <a:pt x="30" y="132"/>
                  </a:lnTo>
                  <a:lnTo>
                    <a:pt x="37" y="122"/>
                  </a:lnTo>
                  <a:lnTo>
                    <a:pt x="45" y="112"/>
                  </a:lnTo>
                  <a:lnTo>
                    <a:pt x="52" y="103"/>
                  </a:lnTo>
                  <a:lnTo>
                    <a:pt x="61" y="93"/>
                  </a:lnTo>
                  <a:lnTo>
                    <a:pt x="71" y="84"/>
                  </a:lnTo>
                  <a:lnTo>
                    <a:pt x="80" y="76"/>
                  </a:lnTo>
                  <a:lnTo>
                    <a:pt x="91" y="69"/>
                  </a:lnTo>
                  <a:lnTo>
                    <a:pt x="101" y="61"/>
                  </a:lnTo>
                  <a:lnTo>
                    <a:pt x="113" y="53"/>
                  </a:lnTo>
                  <a:lnTo>
                    <a:pt x="124" y="46"/>
                  </a:lnTo>
                  <a:lnTo>
                    <a:pt x="137" y="39"/>
                  </a:lnTo>
                  <a:lnTo>
                    <a:pt x="149" y="34"/>
                  </a:lnTo>
                  <a:lnTo>
                    <a:pt x="162" y="28"/>
                  </a:lnTo>
                  <a:lnTo>
                    <a:pt x="175" y="23"/>
                  </a:lnTo>
                  <a:lnTo>
                    <a:pt x="189" y="18"/>
                  </a:lnTo>
                  <a:lnTo>
                    <a:pt x="204" y="14"/>
                  </a:lnTo>
                  <a:lnTo>
                    <a:pt x="218" y="10"/>
                  </a:lnTo>
                  <a:lnTo>
                    <a:pt x="233" y="7"/>
                  </a:lnTo>
                  <a:lnTo>
                    <a:pt x="247" y="5"/>
                  </a:lnTo>
                  <a:lnTo>
                    <a:pt x="262" y="3"/>
                  </a:lnTo>
                  <a:lnTo>
                    <a:pt x="279" y="1"/>
                  </a:lnTo>
                  <a:lnTo>
                    <a:pt x="295" y="0"/>
                  </a:lnTo>
                  <a:lnTo>
                    <a:pt x="311" y="0"/>
                  </a:lnTo>
                  <a:lnTo>
                    <a:pt x="326" y="0"/>
                  </a:lnTo>
                  <a:lnTo>
                    <a:pt x="342" y="1"/>
                  </a:lnTo>
                  <a:lnTo>
                    <a:pt x="358" y="3"/>
                  </a:lnTo>
                  <a:lnTo>
                    <a:pt x="373" y="5"/>
                  </a:lnTo>
                  <a:lnTo>
                    <a:pt x="388" y="7"/>
                  </a:lnTo>
                  <a:lnTo>
                    <a:pt x="403" y="10"/>
                  </a:lnTo>
                  <a:lnTo>
                    <a:pt x="417" y="14"/>
                  </a:lnTo>
                  <a:lnTo>
                    <a:pt x="431" y="18"/>
                  </a:lnTo>
                  <a:lnTo>
                    <a:pt x="445" y="23"/>
                  </a:lnTo>
                  <a:lnTo>
                    <a:pt x="459" y="28"/>
                  </a:lnTo>
                  <a:lnTo>
                    <a:pt x="471" y="34"/>
                  </a:lnTo>
                  <a:lnTo>
                    <a:pt x="484" y="39"/>
                  </a:lnTo>
                  <a:lnTo>
                    <a:pt x="496" y="46"/>
                  </a:lnTo>
                  <a:lnTo>
                    <a:pt x="509" y="53"/>
                  </a:lnTo>
                  <a:lnTo>
                    <a:pt x="520" y="61"/>
                  </a:lnTo>
                  <a:lnTo>
                    <a:pt x="530" y="69"/>
                  </a:lnTo>
                  <a:lnTo>
                    <a:pt x="541" y="76"/>
                  </a:lnTo>
                  <a:lnTo>
                    <a:pt x="550" y="84"/>
                  </a:lnTo>
                  <a:lnTo>
                    <a:pt x="559" y="93"/>
                  </a:lnTo>
                  <a:lnTo>
                    <a:pt x="568" y="103"/>
                  </a:lnTo>
                  <a:lnTo>
                    <a:pt x="576" y="112"/>
                  </a:lnTo>
                  <a:lnTo>
                    <a:pt x="583" y="122"/>
                  </a:lnTo>
                  <a:lnTo>
                    <a:pt x="591" y="132"/>
                  </a:lnTo>
                  <a:lnTo>
                    <a:pt x="597" y="142"/>
                  </a:lnTo>
                  <a:lnTo>
                    <a:pt x="602" y="152"/>
                  </a:lnTo>
                  <a:lnTo>
                    <a:pt x="607" y="164"/>
                  </a:lnTo>
                  <a:lnTo>
                    <a:pt x="612" y="175"/>
                  </a:lnTo>
                  <a:lnTo>
                    <a:pt x="614" y="186"/>
                  </a:lnTo>
                  <a:lnTo>
                    <a:pt x="618" y="197"/>
                  </a:lnTo>
                  <a:lnTo>
                    <a:pt x="619" y="210"/>
                  </a:lnTo>
                  <a:lnTo>
                    <a:pt x="620" y="221"/>
                  </a:lnTo>
                  <a:lnTo>
                    <a:pt x="622" y="233"/>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4435" name="Line 51"/>
            <p:cNvSpPr>
              <a:spLocks noChangeShapeType="1"/>
            </p:cNvSpPr>
            <p:nvPr/>
          </p:nvSpPr>
          <p:spPr bwMode="auto">
            <a:xfrm flipH="1">
              <a:off x="3191" y="2832"/>
              <a:ext cx="30" cy="85"/>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436" name="Line 52"/>
            <p:cNvSpPr>
              <a:spLocks noChangeShapeType="1"/>
            </p:cNvSpPr>
            <p:nvPr/>
          </p:nvSpPr>
          <p:spPr bwMode="auto">
            <a:xfrm>
              <a:off x="3090" y="2832"/>
              <a:ext cx="30" cy="85"/>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437" name="Line 53"/>
            <p:cNvSpPr>
              <a:spLocks noChangeShapeType="1"/>
            </p:cNvSpPr>
            <p:nvPr/>
          </p:nvSpPr>
          <p:spPr bwMode="auto">
            <a:xfrm flipV="1">
              <a:off x="3155" y="2760"/>
              <a:ext cx="1" cy="33"/>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438" name="Line 54"/>
            <p:cNvSpPr>
              <a:spLocks noChangeShapeType="1"/>
            </p:cNvSpPr>
            <p:nvPr/>
          </p:nvSpPr>
          <p:spPr bwMode="auto">
            <a:xfrm>
              <a:off x="3155" y="2925"/>
              <a:ext cx="1" cy="33"/>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439" name="Line 55"/>
            <p:cNvSpPr>
              <a:spLocks noChangeShapeType="1"/>
            </p:cNvSpPr>
            <p:nvPr/>
          </p:nvSpPr>
          <p:spPr bwMode="auto">
            <a:xfrm flipH="1">
              <a:off x="3161" y="2826"/>
              <a:ext cx="30" cy="33"/>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440" name="Line 56"/>
            <p:cNvSpPr>
              <a:spLocks noChangeShapeType="1"/>
            </p:cNvSpPr>
            <p:nvPr/>
          </p:nvSpPr>
          <p:spPr bwMode="auto">
            <a:xfrm flipH="1" flipV="1">
              <a:off x="3121" y="2828"/>
              <a:ext cx="28" cy="3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441" name="Line 57"/>
            <p:cNvSpPr>
              <a:spLocks noChangeShapeType="1"/>
            </p:cNvSpPr>
            <p:nvPr/>
          </p:nvSpPr>
          <p:spPr bwMode="auto">
            <a:xfrm flipH="1">
              <a:off x="3161" y="2843"/>
              <a:ext cx="30" cy="32"/>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442" name="Line 58"/>
            <p:cNvSpPr>
              <a:spLocks noChangeShapeType="1"/>
            </p:cNvSpPr>
            <p:nvPr/>
          </p:nvSpPr>
          <p:spPr bwMode="auto">
            <a:xfrm flipH="1" flipV="1">
              <a:off x="3121" y="2844"/>
              <a:ext cx="28" cy="3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443" name="Freeform 59"/>
            <p:cNvSpPr>
              <a:spLocks/>
            </p:cNvSpPr>
            <p:nvPr/>
          </p:nvSpPr>
          <p:spPr bwMode="auto">
            <a:xfrm>
              <a:off x="1941" y="2113"/>
              <a:ext cx="142" cy="132"/>
            </a:xfrm>
            <a:custGeom>
              <a:avLst/>
              <a:gdLst>
                <a:gd name="T0" fmla="*/ 620 w 622"/>
                <a:gd name="T1" fmla="*/ 258 h 467"/>
                <a:gd name="T2" fmla="*/ 612 w 622"/>
                <a:gd name="T3" fmla="*/ 293 h 467"/>
                <a:gd name="T4" fmla="*/ 597 w 622"/>
                <a:gd name="T5" fmla="*/ 325 h 467"/>
                <a:gd name="T6" fmla="*/ 577 w 622"/>
                <a:gd name="T7" fmla="*/ 355 h 467"/>
                <a:gd name="T8" fmla="*/ 551 w 622"/>
                <a:gd name="T9" fmla="*/ 382 h 467"/>
                <a:gd name="T10" fmla="*/ 520 w 622"/>
                <a:gd name="T11" fmla="*/ 407 h 467"/>
                <a:gd name="T12" fmla="*/ 485 w 622"/>
                <a:gd name="T13" fmla="*/ 427 h 467"/>
                <a:gd name="T14" fmla="*/ 445 w 622"/>
                <a:gd name="T15" fmla="*/ 444 h 467"/>
                <a:gd name="T16" fmla="*/ 403 w 622"/>
                <a:gd name="T17" fmla="*/ 457 h 467"/>
                <a:gd name="T18" fmla="*/ 358 w 622"/>
                <a:gd name="T19" fmla="*/ 465 h 467"/>
                <a:gd name="T20" fmla="*/ 311 w 622"/>
                <a:gd name="T21" fmla="*/ 467 h 467"/>
                <a:gd name="T22" fmla="*/ 264 w 622"/>
                <a:gd name="T23" fmla="*/ 465 h 467"/>
                <a:gd name="T24" fmla="*/ 219 w 622"/>
                <a:gd name="T25" fmla="*/ 457 h 467"/>
                <a:gd name="T26" fmla="*/ 177 w 622"/>
                <a:gd name="T27" fmla="*/ 444 h 467"/>
                <a:gd name="T28" fmla="*/ 137 w 622"/>
                <a:gd name="T29" fmla="*/ 427 h 467"/>
                <a:gd name="T30" fmla="*/ 102 w 622"/>
                <a:gd name="T31" fmla="*/ 407 h 467"/>
                <a:gd name="T32" fmla="*/ 71 w 622"/>
                <a:gd name="T33" fmla="*/ 382 h 467"/>
                <a:gd name="T34" fmla="*/ 45 w 622"/>
                <a:gd name="T35" fmla="*/ 355 h 467"/>
                <a:gd name="T36" fmla="*/ 24 w 622"/>
                <a:gd name="T37" fmla="*/ 325 h 467"/>
                <a:gd name="T38" fmla="*/ 10 w 622"/>
                <a:gd name="T39" fmla="*/ 293 h 467"/>
                <a:gd name="T40" fmla="*/ 1 w 622"/>
                <a:gd name="T41" fmla="*/ 258 h 467"/>
                <a:gd name="T42" fmla="*/ 0 w 622"/>
                <a:gd name="T43" fmla="*/ 234 h 467"/>
                <a:gd name="T44" fmla="*/ 4 w 622"/>
                <a:gd name="T45" fmla="*/ 199 h 467"/>
                <a:gd name="T46" fmla="*/ 14 w 622"/>
                <a:gd name="T47" fmla="*/ 165 h 467"/>
                <a:gd name="T48" fmla="*/ 30 w 622"/>
                <a:gd name="T49" fmla="*/ 133 h 467"/>
                <a:gd name="T50" fmla="*/ 52 w 622"/>
                <a:gd name="T51" fmla="*/ 103 h 467"/>
                <a:gd name="T52" fmla="*/ 81 w 622"/>
                <a:gd name="T53" fmla="*/ 78 h 467"/>
                <a:gd name="T54" fmla="*/ 113 w 622"/>
                <a:gd name="T55" fmla="*/ 54 h 467"/>
                <a:gd name="T56" fmla="*/ 149 w 622"/>
                <a:gd name="T57" fmla="*/ 34 h 467"/>
                <a:gd name="T58" fmla="*/ 190 w 622"/>
                <a:gd name="T59" fmla="*/ 20 h 467"/>
                <a:gd name="T60" fmla="*/ 232 w 622"/>
                <a:gd name="T61" fmla="*/ 8 h 467"/>
                <a:gd name="T62" fmla="*/ 278 w 622"/>
                <a:gd name="T63" fmla="*/ 2 h 467"/>
                <a:gd name="T64" fmla="*/ 327 w 622"/>
                <a:gd name="T65" fmla="*/ 2 h 467"/>
                <a:gd name="T66" fmla="*/ 373 w 622"/>
                <a:gd name="T67" fmla="*/ 6 h 467"/>
                <a:gd name="T68" fmla="*/ 418 w 622"/>
                <a:gd name="T69" fmla="*/ 15 h 467"/>
                <a:gd name="T70" fmla="*/ 459 w 622"/>
                <a:gd name="T71" fmla="*/ 28 h 467"/>
                <a:gd name="T72" fmla="*/ 497 w 622"/>
                <a:gd name="T73" fmla="*/ 47 h 467"/>
                <a:gd name="T74" fmla="*/ 531 w 622"/>
                <a:gd name="T75" fmla="*/ 69 h 467"/>
                <a:gd name="T76" fmla="*/ 559 w 622"/>
                <a:gd name="T77" fmla="*/ 94 h 467"/>
                <a:gd name="T78" fmla="*/ 584 w 622"/>
                <a:gd name="T79" fmla="*/ 122 h 467"/>
                <a:gd name="T80" fmla="*/ 603 w 622"/>
                <a:gd name="T81" fmla="*/ 154 h 467"/>
                <a:gd name="T82" fmla="*/ 615 w 622"/>
                <a:gd name="T83" fmla="*/ 187 h 467"/>
                <a:gd name="T84" fmla="*/ 622 w 622"/>
                <a:gd name="T85" fmla="*/ 222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22" h="467">
                  <a:moveTo>
                    <a:pt x="622" y="234"/>
                  </a:moveTo>
                  <a:lnTo>
                    <a:pt x="622" y="246"/>
                  </a:lnTo>
                  <a:lnTo>
                    <a:pt x="620" y="258"/>
                  </a:lnTo>
                  <a:lnTo>
                    <a:pt x="618" y="269"/>
                  </a:lnTo>
                  <a:lnTo>
                    <a:pt x="615" y="281"/>
                  </a:lnTo>
                  <a:lnTo>
                    <a:pt x="612" y="293"/>
                  </a:lnTo>
                  <a:lnTo>
                    <a:pt x="608" y="304"/>
                  </a:lnTo>
                  <a:lnTo>
                    <a:pt x="603" y="314"/>
                  </a:lnTo>
                  <a:lnTo>
                    <a:pt x="597" y="325"/>
                  </a:lnTo>
                  <a:lnTo>
                    <a:pt x="590" y="335"/>
                  </a:lnTo>
                  <a:lnTo>
                    <a:pt x="584" y="345"/>
                  </a:lnTo>
                  <a:lnTo>
                    <a:pt x="577" y="355"/>
                  </a:lnTo>
                  <a:lnTo>
                    <a:pt x="568" y="364"/>
                  </a:lnTo>
                  <a:lnTo>
                    <a:pt x="559" y="373"/>
                  </a:lnTo>
                  <a:lnTo>
                    <a:pt x="551" y="382"/>
                  </a:lnTo>
                  <a:lnTo>
                    <a:pt x="541" y="391"/>
                  </a:lnTo>
                  <a:lnTo>
                    <a:pt x="531" y="399"/>
                  </a:lnTo>
                  <a:lnTo>
                    <a:pt x="520" y="407"/>
                  </a:lnTo>
                  <a:lnTo>
                    <a:pt x="508" y="413"/>
                  </a:lnTo>
                  <a:lnTo>
                    <a:pt x="497" y="421"/>
                  </a:lnTo>
                  <a:lnTo>
                    <a:pt x="485" y="427"/>
                  </a:lnTo>
                  <a:lnTo>
                    <a:pt x="472" y="433"/>
                  </a:lnTo>
                  <a:lnTo>
                    <a:pt x="459" y="439"/>
                  </a:lnTo>
                  <a:lnTo>
                    <a:pt x="445" y="444"/>
                  </a:lnTo>
                  <a:lnTo>
                    <a:pt x="431" y="449"/>
                  </a:lnTo>
                  <a:lnTo>
                    <a:pt x="418" y="453"/>
                  </a:lnTo>
                  <a:lnTo>
                    <a:pt x="403" y="457"/>
                  </a:lnTo>
                  <a:lnTo>
                    <a:pt x="388" y="459"/>
                  </a:lnTo>
                  <a:lnTo>
                    <a:pt x="373" y="463"/>
                  </a:lnTo>
                  <a:lnTo>
                    <a:pt x="358" y="465"/>
                  </a:lnTo>
                  <a:lnTo>
                    <a:pt x="343" y="466"/>
                  </a:lnTo>
                  <a:lnTo>
                    <a:pt x="327" y="467"/>
                  </a:lnTo>
                  <a:lnTo>
                    <a:pt x="311" y="467"/>
                  </a:lnTo>
                  <a:lnTo>
                    <a:pt x="295" y="467"/>
                  </a:lnTo>
                  <a:lnTo>
                    <a:pt x="278" y="466"/>
                  </a:lnTo>
                  <a:lnTo>
                    <a:pt x="264" y="465"/>
                  </a:lnTo>
                  <a:lnTo>
                    <a:pt x="249" y="463"/>
                  </a:lnTo>
                  <a:lnTo>
                    <a:pt x="232" y="459"/>
                  </a:lnTo>
                  <a:lnTo>
                    <a:pt x="219" y="457"/>
                  </a:lnTo>
                  <a:lnTo>
                    <a:pt x="204" y="453"/>
                  </a:lnTo>
                  <a:lnTo>
                    <a:pt x="190" y="449"/>
                  </a:lnTo>
                  <a:lnTo>
                    <a:pt x="177" y="444"/>
                  </a:lnTo>
                  <a:lnTo>
                    <a:pt x="163" y="439"/>
                  </a:lnTo>
                  <a:lnTo>
                    <a:pt x="149" y="433"/>
                  </a:lnTo>
                  <a:lnTo>
                    <a:pt x="137" y="427"/>
                  </a:lnTo>
                  <a:lnTo>
                    <a:pt x="124" y="421"/>
                  </a:lnTo>
                  <a:lnTo>
                    <a:pt x="113" y="413"/>
                  </a:lnTo>
                  <a:lnTo>
                    <a:pt x="102" y="407"/>
                  </a:lnTo>
                  <a:lnTo>
                    <a:pt x="91" y="399"/>
                  </a:lnTo>
                  <a:lnTo>
                    <a:pt x="81" y="391"/>
                  </a:lnTo>
                  <a:lnTo>
                    <a:pt x="71" y="382"/>
                  </a:lnTo>
                  <a:lnTo>
                    <a:pt x="61" y="373"/>
                  </a:lnTo>
                  <a:lnTo>
                    <a:pt x="52" y="364"/>
                  </a:lnTo>
                  <a:lnTo>
                    <a:pt x="45" y="355"/>
                  </a:lnTo>
                  <a:lnTo>
                    <a:pt x="37" y="345"/>
                  </a:lnTo>
                  <a:lnTo>
                    <a:pt x="30" y="335"/>
                  </a:lnTo>
                  <a:lnTo>
                    <a:pt x="24" y="325"/>
                  </a:lnTo>
                  <a:lnTo>
                    <a:pt x="19" y="314"/>
                  </a:lnTo>
                  <a:lnTo>
                    <a:pt x="14" y="304"/>
                  </a:lnTo>
                  <a:lnTo>
                    <a:pt x="10" y="293"/>
                  </a:lnTo>
                  <a:lnTo>
                    <a:pt x="6" y="281"/>
                  </a:lnTo>
                  <a:lnTo>
                    <a:pt x="4" y="269"/>
                  </a:lnTo>
                  <a:lnTo>
                    <a:pt x="1" y="258"/>
                  </a:lnTo>
                  <a:lnTo>
                    <a:pt x="0" y="246"/>
                  </a:lnTo>
                  <a:lnTo>
                    <a:pt x="0" y="234"/>
                  </a:lnTo>
                  <a:lnTo>
                    <a:pt x="0" y="234"/>
                  </a:lnTo>
                  <a:lnTo>
                    <a:pt x="0" y="222"/>
                  </a:lnTo>
                  <a:lnTo>
                    <a:pt x="1" y="210"/>
                  </a:lnTo>
                  <a:lnTo>
                    <a:pt x="4" y="199"/>
                  </a:lnTo>
                  <a:lnTo>
                    <a:pt x="6" y="187"/>
                  </a:lnTo>
                  <a:lnTo>
                    <a:pt x="10" y="176"/>
                  </a:lnTo>
                  <a:lnTo>
                    <a:pt x="14" y="165"/>
                  </a:lnTo>
                  <a:lnTo>
                    <a:pt x="19" y="154"/>
                  </a:lnTo>
                  <a:lnTo>
                    <a:pt x="24" y="144"/>
                  </a:lnTo>
                  <a:lnTo>
                    <a:pt x="30" y="133"/>
                  </a:lnTo>
                  <a:lnTo>
                    <a:pt x="37" y="122"/>
                  </a:lnTo>
                  <a:lnTo>
                    <a:pt x="45" y="113"/>
                  </a:lnTo>
                  <a:lnTo>
                    <a:pt x="52" y="103"/>
                  </a:lnTo>
                  <a:lnTo>
                    <a:pt x="61" y="94"/>
                  </a:lnTo>
                  <a:lnTo>
                    <a:pt x="71" y="86"/>
                  </a:lnTo>
                  <a:lnTo>
                    <a:pt x="81" y="78"/>
                  </a:lnTo>
                  <a:lnTo>
                    <a:pt x="91" y="69"/>
                  </a:lnTo>
                  <a:lnTo>
                    <a:pt x="102" y="61"/>
                  </a:lnTo>
                  <a:lnTo>
                    <a:pt x="113" y="54"/>
                  </a:lnTo>
                  <a:lnTo>
                    <a:pt x="124" y="47"/>
                  </a:lnTo>
                  <a:lnTo>
                    <a:pt x="137" y="41"/>
                  </a:lnTo>
                  <a:lnTo>
                    <a:pt x="149" y="34"/>
                  </a:lnTo>
                  <a:lnTo>
                    <a:pt x="163" y="28"/>
                  </a:lnTo>
                  <a:lnTo>
                    <a:pt x="177" y="24"/>
                  </a:lnTo>
                  <a:lnTo>
                    <a:pt x="190" y="20"/>
                  </a:lnTo>
                  <a:lnTo>
                    <a:pt x="204" y="15"/>
                  </a:lnTo>
                  <a:lnTo>
                    <a:pt x="219" y="12"/>
                  </a:lnTo>
                  <a:lnTo>
                    <a:pt x="232" y="8"/>
                  </a:lnTo>
                  <a:lnTo>
                    <a:pt x="249" y="6"/>
                  </a:lnTo>
                  <a:lnTo>
                    <a:pt x="264" y="4"/>
                  </a:lnTo>
                  <a:lnTo>
                    <a:pt x="278" y="2"/>
                  </a:lnTo>
                  <a:lnTo>
                    <a:pt x="295" y="2"/>
                  </a:lnTo>
                  <a:lnTo>
                    <a:pt x="311" y="0"/>
                  </a:lnTo>
                  <a:lnTo>
                    <a:pt x="327" y="2"/>
                  </a:lnTo>
                  <a:lnTo>
                    <a:pt x="343" y="2"/>
                  </a:lnTo>
                  <a:lnTo>
                    <a:pt x="358" y="4"/>
                  </a:lnTo>
                  <a:lnTo>
                    <a:pt x="373" y="6"/>
                  </a:lnTo>
                  <a:lnTo>
                    <a:pt x="388" y="8"/>
                  </a:lnTo>
                  <a:lnTo>
                    <a:pt x="403" y="12"/>
                  </a:lnTo>
                  <a:lnTo>
                    <a:pt x="418" y="15"/>
                  </a:lnTo>
                  <a:lnTo>
                    <a:pt x="431" y="20"/>
                  </a:lnTo>
                  <a:lnTo>
                    <a:pt x="445" y="24"/>
                  </a:lnTo>
                  <a:lnTo>
                    <a:pt x="459" y="28"/>
                  </a:lnTo>
                  <a:lnTo>
                    <a:pt x="472" y="34"/>
                  </a:lnTo>
                  <a:lnTo>
                    <a:pt x="485" y="41"/>
                  </a:lnTo>
                  <a:lnTo>
                    <a:pt x="497" y="47"/>
                  </a:lnTo>
                  <a:lnTo>
                    <a:pt x="508" y="54"/>
                  </a:lnTo>
                  <a:lnTo>
                    <a:pt x="520" y="61"/>
                  </a:lnTo>
                  <a:lnTo>
                    <a:pt x="531" y="69"/>
                  </a:lnTo>
                  <a:lnTo>
                    <a:pt x="541" y="78"/>
                  </a:lnTo>
                  <a:lnTo>
                    <a:pt x="551" y="86"/>
                  </a:lnTo>
                  <a:lnTo>
                    <a:pt x="559" y="94"/>
                  </a:lnTo>
                  <a:lnTo>
                    <a:pt x="568" y="103"/>
                  </a:lnTo>
                  <a:lnTo>
                    <a:pt x="577" y="113"/>
                  </a:lnTo>
                  <a:lnTo>
                    <a:pt x="584" y="122"/>
                  </a:lnTo>
                  <a:lnTo>
                    <a:pt x="590" y="133"/>
                  </a:lnTo>
                  <a:lnTo>
                    <a:pt x="597" y="144"/>
                  </a:lnTo>
                  <a:lnTo>
                    <a:pt x="603" y="154"/>
                  </a:lnTo>
                  <a:lnTo>
                    <a:pt x="608" y="165"/>
                  </a:lnTo>
                  <a:lnTo>
                    <a:pt x="612" y="176"/>
                  </a:lnTo>
                  <a:lnTo>
                    <a:pt x="615" y="187"/>
                  </a:lnTo>
                  <a:lnTo>
                    <a:pt x="618" y="199"/>
                  </a:lnTo>
                  <a:lnTo>
                    <a:pt x="620" y="210"/>
                  </a:lnTo>
                  <a:lnTo>
                    <a:pt x="622" y="222"/>
                  </a:lnTo>
                  <a:lnTo>
                    <a:pt x="622" y="23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44444" name="Freeform 60"/>
            <p:cNvSpPr>
              <a:spLocks/>
            </p:cNvSpPr>
            <p:nvPr/>
          </p:nvSpPr>
          <p:spPr bwMode="auto">
            <a:xfrm>
              <a:off x="1941" y="2113"/>
              <a:ext cx="142" cy="132"/>
            </a:xfrm>
            <a:custGeom>
              <a:avLst/>
              <a:gdLst>
                <a:gd name="T0" fmla="*/ 620 w 622"/>
                <a:gd name="T1" fmla="*/ 258 h 467"/>
                <a:gd name="T2" fmla="*/ 612 w 622"/>
                <a:gd name="T3" fmla="*/ 293 h 467"/>
                <a:gd name="T4" fmla="*/ 597 w 622"/>
                <a:gd name="T5" fmla="*/ 325 h 467"/>
                <a:gd name="T6" fmla="*/ 577 w 622"/>
                <a:gd name="T7" fmla="*/ 355 h 467"/>
                <a:gd name="T8" fmla="*/ 551 w 622"/>
                <a:gd name="T9" fmla="*/ 382 h 467"/>
                <a:gd name="T10" fmla="*/ 520 w 622"/>
                <a:gd name="T11" fmla="*/ 407 h 467"/>
                <a:gd name="T12" fmla="*/ 485 w 622"/>
                <a:gd name="T13" fmla="*/ 427 h 467"/>
                <a:gd name="T14" fmla="*/ 445 w 622"/>
                <a:gd name="T15" fmla="*/ 444 h 467"/>
                <a:gd name="T16" fmla="*/ 403 w 622"/>
                <a:gd name="T17" fmla="*/ 457 h 467"/>
                <a:gd name="T18" fmla="*/ 358 w 622"/>
                <a:gd name="T19" fmla="*/ 465 h 467"/>
                <a:gd name="T20" fmla="*/ 311 w 622"/>
                <a:gd name="T21" fmla="*/ 467 h 467"/>
                <a:gd name="T22" fmla="*/ 264 w 622"/>
                <a:gd name="T23" fmla="*/ 465 h 467"/>
                <a:gd name="T24" fmla="*/ 219 w 622"/>
                <a:gd name="T25" fmla="*/ 457 h 467"/>
                <a:gd name="T26" fmla="*/ 177 w 622"/>
                <a:gd name="T27" fmla="*/ 444 h 467"/>
                <a:gd name="T28" fmla="*/ 137 w 622"/>
                <a:gd name="T29" fmla="*/ 427 h 467"/>
                <a:gd name="T30" fmla="*/ 102 w 622"/>
                <a:gd name="T31" fmla="*/ 407 h 467"/>
                <a:gd name="T32" fmla="*/ 71 w 622"/>
                <a:gd name="T33" fmla="*/ 382 h 467"/>
                <a:gd name="T34" fmla="*/ 45 w 622"/>
                <a:gd name="T35" fmla="*/ 355 h 467"/>
                <a:gd name="T36" fmla="*/ 24 w 622"/>
                <a:gd name="T37" fmla="*/ 325 h 467"/>
                <a:gd name="T38" fmla="*/ 10 w 622"/>
                <a:gd name="T39" fmla="*/ 293 h 467"/>
                <a:gd name="T40" fmla="*/ 1 w 622"/>
                <a:gd name="T41" fmla="*/ 258 h 467"/>
                <a:gd name="T42" fmla="*/ 0 w 622"/>
                <a:gd name="T43" fmla="*/ 234 h 467"/>
                <a:gd name="T44" fmla="*/ 4 w 622"/>
                <a:gd name="T45" fmla="*/ 199 h 467"/>
                <a:gd name="T46" fmla="*/ 14 w 622"/>
                <a:gd name="T47" fmla="*/ 165 h 467"/>
                <a:gd name="T48" fmla="*/ 30 w 622"/>
                <a:gd name="T49" fmla="*/ 133 h 467"/>
                <a:gd name="T50" fmla="*/ 52 w 622"/>
                <a:gd name="T51" fmla="*/ 103 h 467"/>
                <a:gd name="T52" fmla="*/ 81 w 622"/>
                <a:gd name="T53" fmla="*/ 78 h 467"/>
                <a:gd name="T54" fmla="*/ 113 w 622"/>
                <a:gd name="T55" fmla="*/ 54 h 467"/>
                <a:gd name="T56" fmla="*/ 149 w 622"/>
                <a:gd name="T57" fmla="*/ 34 h 467"/>
                <a:gd name="T58" fmla="*/ 190 w 622"/>
                <a:gd name="T59" fmla="*/ 20 h 467"/>
                <a:gd name="T60" fmla="*/ 232 w 622"/>
                <a:gd name="T61" fmla="*/ 8 h 467"/>
                <a:gd name="T62" fmla="*/ 278 w 622"/>
                <a:gd name="T63" fmla="*/ 2 h 467"/>
                <a:gd name="T64" fmla="*/ 327 w 622"/>
                <a:gd name="T65" fmla="*/ 2 h 467"/>
                <a:gd name="T66" fmla="*/ 373 w 622"/>
                <a:gd name="T67" fmla="*/ 6 h 467"/>
                <a:gd name="T68" fmla="*/ 418 w 622"/>
                <a:gd name="T69" fmla="*/ 15 h 467"/>
                <a:gd name="T70" fmla="*/ 459 w 622"/>
                <a:gd name="T71" fmla="*/ 28 h 467"/>
                <a:gd name="T72" fmla="*/ 497 w 622"/>
                <a:gd name="T73" fmla="*/ 47 h 467"/>
                <a:gd name="T74" fmla="*/ 531 w 622"/>
                <a:gd name="T75" fmla="*/ 69 h 467"/>
                <a:gd name="T76" fmla="*/ 559 w 622"/>
                <a:gd name="T77" fmla="*/ 94 h 467"/>
                <a:gd name="T78" fmla="*/ 584 w 622"/>
                <a:gd name="T79" fmla="*/ 122 h 467"/>
                <a:gd name="T80" fmla="*/ 603 w 622"/>
                <a:gd name="T81" fmla="*/ 154 h 467"/>
                <a:gd name="T82" fmla="*/ 615 w 622"/>
                <a:gd name="T83" fmla="*/ 187 h 467"/>
                <a:gd name="T84" fmla="*/ 622 w 622"/>
                <a:gd name="T85" fmla="*/ 222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22" h="467">
                  <a:moveTo>
                    <a:pt x="622" y="234"/>
                  </a:moveTo>
                  <a:lnTo>
                    <a:pt x="622" y="246"/>
                  </a:lnTo>
                  <a:lnTo>
                    <a:pt x="620" y="258"/>
                  </a:lnTo>
                  <a:lnTo>
                    <a:pt x="618" y="269"/>
                  </a:lnTo>
                  <a:lnTo>
                    <a:pt x="615" y="281"/>
                  </a:lnTo>
                  <a:lnTo>
                    <a:pt x="612" y="293"/>
                  </a:lnTo>
                  <a:lnTo>
                    <a:pt x="608" y="304"/>
                  </a:lnTo>
                  <a:lnTo>
                    <a:pt x="603" y="314"/>
                  </a:lnTo>
                  <a:lnTo>
                    <a:pt x="597" y="325"/>
                  </a:lnTo>
                  <a:lnTo>
                    <a:pt x="590" y="335"/>
                  </a:lnTo>
                  <a:lnTo>
                    <a:pt x="584" y="345"/>
                  </a:lnTo>
                  <a:lnTo>
                    <a:pt x="577" y="355"/>
                  </a:lnTo>
                  <a:lnTo>
                    <a:pt x="568" y="364"/>
                  </a:lnTo>
                  <a:lnTo>
                    <a:pt x="559" y="373"/>
                  </a:lnTo>
                  <a:lnTo>
                    <a:pt x="551" y="382"/>
                  </a:lnTo>
                  <a:lnTo>
                    <a:pt x="541" y="391"/>
                  </a:lnTo>
                  <a:lnTo>
                    <a:pt x="531" y="399"/>
                  </a:lnTo>
                  <a:lnTo>
                    <a:pt x="520" y="407"/>
                  </a:lnTo>
                  <a:lnTo>
                    <a:pt x="508" y="413"/>
                  </a:lnTo>
                  <a:lnTo>
                    <a:pt x="497" y="421"/>
                  </a:lnTo>
                  <a:lnTo>
                    <a:pt x="485" y="427"/>
                  </a:lnTo>
                  <a:lnTo>
                    <a:pt x="472" y="433"/>
                  </a:lnTo>
                  <a:lnTo>
                    <a:pt x="459" y="439"/>
                  </a:lnTo>
                  <a:lnTo>
                    <a:pt x="445" y="444"/>
                  </a:lnTo>
                  <a:lnTo>
                    <a:pt x="431" y="449"/>
                  </a:lnTo>
                  <a:lnTo>
                    <a:pt x="418" y="453"/>
                  </a:lnTo>
                  <a:lnTo>
                    <a:pt x="403" y="457"/>
                  </a:lnTo>
                  <a:lnTo>
                    <a:pt x="388" y="459"/>
                  </a:lnTo>
                  <a:lnTo>
                    <a:pt x="373" y="463"/>
                  </a:lnTo>
                  <a:lnTo>
                    <a:pt x="358" y="465"/>
                  </a:lnTo>
                  <a:lnTo>
                    <a:pt x="343" y="466"/>
                  </a:lnTo>
                  <a:lnTo>
                    <a:pt x="327" y="467"/>
                  </a:lnTo>
                  <a:lnTo>
                    <a:pt x="311" y="467"/>
                  </a:lnTo>
                  <a:lnTo>
                    <a:pt x="295" y="467"/>
                  </a:lnTo>
                  <a:lnTo>
                    <a:pt x="278" y="466"/>
                  </a:lnTo>
                  <a:lnTo>
                    <a:pt x="264" y="465"/>
                  </a:lnTo>
                  <a:lnTo>
                    <a:pt x="249" y="463"/>
                  </a:lnTo>
                  <a:lnTo>
                    <a:pt x="232" y="459"/>
                  </a:lnTo>
                  <a:lnTo>
                    <a:pt x="219" y="457"/>
                  </a:lnTo>
                  <a:lnTo>
                    <a:pt x="204" y="453"/>
                  </a:lnTo>
                  <a:lnTo>
                    <a:pt x="190" y="449"/>
                  </a:lnTo>
                  <a:lnTo>
                    <a:pt x="177" y="444"/>
                  </a:lnTo>
                  <a:lnTo>
                    <a:pt x="163" y="439"/>
                  </a:lnTo>
                  <a:lnTo>
                    <a:pt x="149" y="433"/>
                  </a:lnTo>
                  <a:lnTo>
                    <a:pt x="137" y="427"/>
                  </a:lnTo>
                  <a:lnTo>
                    <a:pt x="124" y="421"/>
                  </a:lnTo>
                  <a:lnTo>
                    <a:pt x="113" y="413"/>
                  </a:lnTo>
                  <a:lnTo>
                    <a:pt x="102" y="407"/>
                  </a:lnTo>
                  <a:lnTo>
                    <a:pt x="91" y="399"/>
                  </a:lnTo>
                  <a:lnTo>
                    <a:pt x="81" y="391"/>
                  </a:lnTo>
                  <a:lnTo>
                    <a:pt x="71" y="382"/>
                  </a:lnTo>
                  <a:lnTo>
                    <a:pt x="61" y="373"/>
                  </a:lnTo>
                  <a:lnTo>
                    <a:pt x="52" y="364"/>
                  </a:lnTo>
                  <a:lnTo>
                    <a:pt x="45" y="355"/>
                  </a:lnTo>
                  <a:lnTo>
                    <a:pt x="37" y="345"/>
                  </a:lnTo>
                  <a:lnTo>
                    <a:pt x="30" y="335"/>
                  </a:lnTo>
                  <a:lnTo>
                    <a:pt x="24" y="325"/>
                  </a:lnTo>
                  <a:lnTo>
                    <a:pt x="19" y="314"/>
                  </a:lnTo>
                  <a:lnTo>
                    <a:pt x="14" y="304"/>
                  </a:lnTo>
                  <a:lnTo>
                    <a:pt x="10" y="293"/>
                  </a:lnTo>
                  <a:lnTo>
                    <a:pt x="6" y="281"/>
                  </a:lnTo>
                  <a:lnTo>
                    <a:pt x="4" y="269"/>
                  </a:lnTo>
                  <a:lnTo>
                    <a:pt x="1" y="258"/>
                  </a:lnTo>
                  <a:lnTo>
                    <a:pt x="0" y="246"/>
                  </a:lnTo>
                  <a:lnTo>
                    <a:pt x="0" y="234"/>
                  </a:lnTo>
                  <a:lnTo>
                    <a:pt x="0" y="234"/>
                  </a:lnTo>
                  <a:lnTo>
                    <a:pt x="0" y="222"/>
                  </a:lnTo>
                  <a:lnTo>
                    <a:pt x="1" y="210"/>
                  </a:lnTo>
                  <a:lnTo>
                    <a:pt x="4" y="199"/>
                  </a:lnTo>
                  <a:lnTo>
                    <a:pt x="6" y="187"/>
                  </a:lnTo>
                  <a:lnTo>
                    <a:pt x="10" y="176"/>
                  </a:lnTo>
                  <a:lnTo>
                    <a:pt x="14" y="165"/>
                  </a:lnTo>
                  <a:lnTo>
                    <a:pt x="19" y="154"/>
                  </a:lnTo>
                  <a:lnTo>
                    <a:pt x="24" y="144"/>
                  </a:lnTo>
                  <a:lnTo>
                    <a:pt x="30" y="133"/>
                  </a:lnTo>
                  <a:lnTo>
                    <a:pt x="37" y="122"/>
                  </a:lnTo>
                  <a:lnTo>
                    <a:pt x="45" y="113"/>
                  </a:lnTo>
                  <a:lnTo>
                    <a:pt x="52" y="103"/>
                  </a:lnTo>
                  <a:lnTo>
                    <a:pt x="61" y="94"/>
                  </a:lnTo>
                  <a:lnTo>
                    <a:pt x="71" y="86"/>
                  </a:lnTo>
                  <a:lnTo>
                    <a:pt x="81" y="78"/>
                  </a:lnTo>
                  <a:lnTo>
                    <a:pt x="91" y="69"/>
                  </a:lnTo>
                  <a:lnTo>
                    <a:pt x="102" y="61"/>
                  </a:lnTo>
                  <a:lnTo>
                    <a:pt x="113" y="54"/>
                  </a:lnTo>
                  <a:lnTo>
                    <a:pt x="124" y="47"/>
                  </a:lnTo>
                  <a:lnTo>
                    <a:pt x="137" y="41"/>
                  </a:lnTo>
                  <a:lnTo>
                    <a:pt x="149" y="34"/>
                  </a:lnTo>
                  <a:lnTo>
                    <a:pt x="163" y="28"/>
                  </a:lnTo>
                  <a:lnTo>
                    <a:pt x="177" y="24"/>
                  </a:lnTo>
                  <a:lnTo>
                    <a:pt x="190" y="20"/>
                  </a:lnTo>
                  <a:lnTo>
                    <a:pt x="204" y="15"/>
                  </a:lnTo>
                  <a:lnTo>
                    <a:pt x="219" y="12"/>
                  </a:lnTo>
                  <a:lnTo>
                    <a:pt x="232" y="8"/>
                  </a:lnTo>
                  <a:lnTo>
                    <a:pt x="249" y="6"/>
                  </a:lnTo>
                  <a:lnTo>
                    <a:pt x="264" y="4"/>
                  </a:lnTo>
                  <a:lnTo>
                    <a:pt x="278" y="2"/>
                  </a:lnTo>
                  <a:lnTo>
                    <a:pt x="295" y="2"/>
                  </a:lnTo>
                  <a:lnTo>
                    <a:pt x="311" y="0"/>
                  </a:lnTo>
                  <a:lnTo>
                    <a:pt x="327" y="2"/>
                  </a:lnTo>
                  <a:lnTo>
                    <a:pt x="343" y="2"/>
                  </a:lnTo>
                  <a:lnTo>
                    <a:pt x="358" y="4"/>
                  </a:lnTo>
                  <a:lnTo>
                    <a:pt x="373" y="6"/>
                  </a:lnTo>
                  <a:lnTo>
                    <a:pt x="388" y="8"/>
                  </a:lnTo>
                  <a:lnTo>
                    <a:pt x="403" y="12"/>
                  </a:lnTo>
                  <a:lnTo>
                    <a:pt x="418" y="15"/>
                  </a:lnTo>
                  <a:lnTo>
                    <a:pt x="431" y="20"/>
                  </a:lnTo>
                  <a:lnTo>
                    <a:pt x="445" y="24"/>
                  </a:lnTo>
                  <a:lnTo>
                    <a:pt x="459" y="28"/>
                  </a:lnTo>
                  <a:lnTo>
                    <a:pt x="472" y="34"/>
                  </a:lnTo>
                  <a:lnTo>
                    <a:pt x="485" y="41"/>
                  </a:lnTo>
                  <a:lnTo>
                    <a:pt x="497" y="47"/>
                  </a:lnTo>
                  <a:lnTo>
                    <a:pt x="508" y="54"/>
                  </a:lnTo>
                  <a:lnTo>
                    <a:pt x="520" y="61"/>
                  </a:lnTo>
                  <a:lnTo>
                    <a:pt x="531" y="69"/>
                  </a:lnTo>
                  <a:lnTo>
                    <a:pt x="541" y="78"/>
                  </a:lnTo>
                  <a:lnTo>
                    <a:pt x="551" y="86"/>
                  </a:lnTo>
                  <a:lnTo>
                    <a:pt x="559" y="94"/>
                  </a:lnTo>
                  <a:lnTo>
                    <a:pt x="568" y="103"/>
                  </a:lnTo>
                  <a:lnTo>
                    <a:pt x="577" y="113"/>
                  </a:lnTo>
                  <a:lnTo>
                    <a:pt x="584" y="122"/>
                  </a:lnTo>
                  <a:lnTo>
                    <a:pt x="590" y="133"/>
                  </a:lnTo>
                  <a:lnTo>
                    <a:pt x="597" y="144"/>
                  </a:lnTo>
                  <a:lnTo>
                    <a:pt x="603" y="154"/>
                  </a:lnTo>
                  <a:lnTo>
                    <a:pt x="608" y="165"/>
                  </a:lnTo>
                  <a:lnTo>
                    <a:pt x="612" y="176"/>
                  </a:lnTo>
                  <a:lnTo>
                    <a:pt x="615" y="187"/>
                  </a:lnTo>
                  <a:lnTo>
                    <a:pt x="618" y="199"/>
                  </a:lnTo>
                  <a:lnTo>
                    <a:pt x="620" y="210"/>
                  </a:lnTo>
                  <a:lnTo>
                    <a:pt x="622" y="222"/>
                  </a:lnTo>
                  <a:lnTo>
                    <a:pt x="622" y="234"/>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4445" name="Line 61"/>
            <p:cNvSpPr>
              <a:spLocks noChangeShapeType="1"/>
            </p:cNvSpPr>
            <p:nvPr/>
          </p:nvSpPr>
          <p:spPr bwMode="auto">
            <a:xfrm flipH="1">
              <a:off x="2048" y="2151"/>
              <a:ext cx="29" cy="85"/>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446" name="Line 62"/>
            <p:cNvSpPr>
              <a:spLocks noChangeShapeType="1"/>
            </p:cNvSpPr>
            <p:nvPr/>
          </p:nvSpPr>
          <p:spPr bwMode="auto">
            <a:xfrm>
              <a:off x="1947" y="2151"/>
              <a:ext cx="30" cy="85"/>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447" name="Freeform 63"/>
            <p:cNvSpPr>
              <a:spLocks/>
            </p:cNvSpPr>
            <p:nvPr/>
          </p:nvSpPr>
          <p:spPr bwMode="auto">
            <a:xfrm>
              <a:off x="1948" y="2157"/>
              <a:ext cx="128" cy="20"/>
            </a:xfrm>
            <a:custGeom>
              <a:avLst/>
              <a:gdLst>
                <a:gd name="T0" fmla="*/ 0 w 553"/>
                <a:gd name="T1" fmla="*/ 55 h 72"/>
                <a:gd name="T2" fmla="*/ 0 w 553"/>
                <a:gd name="T3" fmla="*/ 51 h 72"/>
                <a:gd name="T4" fmla="*/ 1 w 553"/>
                <a:gd name="T5" fmla="*/ 49 h 72"/>
                <a:gd name="T6" fmla="*/ 2 w 553"/>
                <a:gd name="T7" fmla="*/ 46 h 72"/>
                <a:gd name="T8" fmla="*/ 5 w 553"/>
                <a:gd name="T9" fmla="*/ 44 h 72"/>
                <a:gd name="T10" fmla="*/ 8 w 553"/>
                <a:gd name="T11" fmla="*/ 41 h 72"/>
                <a:gd name="T12" fmla="*/ 12 w 553"/>
                <a:gd name="T13" fmla="*/ 38 h 72"/>
                <a:gd name="T14" fmla="*/ 16 w 553"/>
                <a:gd name="T15" fmla="*/ 36 h 72"/>
                <a:gd name="T16" fmla="*/ 21 w 553"/>
                <a:gd name="T17" fmla="*/ 34 h 72"/>
                <a:gd name="T18" fmla="*/ 27 w 553"/>
                <a:gd name="T19" fmla="*/ 31 h 72"/>
                <a:gd name="T20" fmla="*/ 33 w 553"/>
                <a:gd name="T21" fmla="*/ 29 h 72"/>
                <a:gd name="T22" fmla="*/ 40 w 553"/>
                <a:gd name="T23" fmla="*/ 27 h 72"/>
                <a:gd name="T24" fmla="*/ 47 w 553"/>
                <a:gd name="T25" fmla="*/ 25 h 72"/>
                <a:gd name="T26" fmla="*/ 54 w 553"/>
                <a:gd name="T27" fmla="*/ 22 h 72"/>
                <a:gd name="T28" fmla="*/ 63 w 553"/>
                <a:gd name="T29" fmla="*/ 20 h 72"/>
                <a:gd name="T30" fmla="*/ 72 w 553"/>
                <a:gd name="T31" fmla="*/ 18 h 72"/>
                <a:gd name="T32" fmla="*/ 81 w 553"/>
                <a:gd name="T33" fmla="*/ 16 h 72"/>
                <a:gd name="T34" fmla="*/ 91 w 553"/>
                <a:gd name="T35" fmla="*/ 15 h 72"/>
                <a:gd name="T36" fmla="*/ 100 w 553"/>
                <a:gd name="T37" fmla="*/ 12 h 72"/>
                <a:gd name="T38" fmla="*/ 110 w 553"/>
                <a:gd name="T39" fmla="*/ 11 h 72"/>
                <a:gd name="T40" fmla="*/ 122 w 553"/>
                <a:gd name="T41" fmla="*/ 10 h 72"/>
                <a:gd name="T42" fmla="*/ 133 w 553"/>
                <a:gd name="T43" fmla="*/ 8 h 72"/>
                <a:gd name="T44" fmla="*/ 144 w 553"/>
                <a:gd name="T45" fmla="*/ 7 h 72"/>
                <a:gd name="T46" fmla="*/ 156 w 553"/>
                <a:gd name="T47" fmla="*/ 6 h 72"/>
                <a:gd name="T48" fmla="*/ 169 w 553"/>
                <a:gd name="T49" fmla="*/ 4 h 72"/>
                <a:gd name="T50" fmla="*/ 194 w 553"/>
                <a:gd name="T51" fmla="*/ 2 h 72"/>
                <a:gd name="T52" fmla="*/ 220 w 553"/>
                <a:gd name="T53" fmla="*/ 1 h 72"/>
                <a:gd name="T54" fmla="*/ 247 w 553"/>
                <a:gd name="T55" fmla="*/ 1 h 72"/>
                <a:gd name="T56" fmla="*/ 276 w 553"/>
                <a:gd name="T57" fmla="*/ 0 h 72"/>
                <a:gd name="T58" fmla="*/ 304 w 553"/>
                <a:gd name="T59" fmla="*/ 1 h 72"/>
                <a:gd name="T60" fmla="*/ 332 w 553"/>
                <a:gd name="T61" fmla="*/ 2 h 72"/>
                <a:gd name="T62" fmla="*/ 358 w 553"/>
                <a:gd name="T63" fmla="*/ 3 h 72"/>
                <a:gd name="T64" fmla="*/ 384 w 553"/>
                <a:gd name="T65" fmla="*/ 6 h 72"/>
                <a:gd name="T66" fmla="*/ 396 w 553"/>
                <a:gd name="T67" fmla="*/ 7 h 72"/>
                <a:gd name="T68" fmla="*/ 408 w 553"/>
                <a:gd name="T69" fmla="*/ 9 h 72"/>
                <a:gd name="T70" fmla="*/ 420 w 553"/>
                <a:gd name="T71" fmla="*/ 10 h 72"/>
                <a:gd name="T72" fmla="*/ 431 w 553"/>
                <a:gd name="T73" fmla="*/ 12 h 72"/>
                <a:gd name="T74" fmla="*/ 441 w 553"/>
                <a:gd name="T75" fmla="*/ 15 h 72"/>
                <a:gd name="T76" fmla="*/ 452 w 553"/>
                <a:gd name="T77" fmla="*/ 17 h 72"/>
                <a:gd name="T78" fmla="*/ 462 w 553"/>
                <a:gd name="T79" fmla="*/ 19 h 72"/>
                <a:gd name="T80" fmla="*/ 472 w 553"/>
                <a:gd name="T81" fmla="*/ 21 h 72"/>
                <a:gd name="T82" fmla="*/ 481 w 553"/>
                <a:gd name="T83" fmla="*/ 24 h 72"/>
                <a:gd name="T84" fmla="*/ 490 w 553"/>
                <a:gd name="T85" fmla="*/ 26 h 72"/>
                <a:gd name="T86" fmla="*/ 498 w 553"/>
                <a:gd name="T87" fmla="*/ 29 h 72"/>
                <a:gd name="T88" fmla="*/ 506 w 553"/>
                <a:gd name="T89" fmla="*/ 31 h 72"/>
                <a:gd name="T90" fmla="*/ 513 w 553"/>
                <a:gd name="T91" fmla="*/ 35 h 72"/>
                <a:gd name="T92" fmla="*/ 519 w 553"/>
                <a:gd name="T93" fmla="*/ 37 h 72"/>
                <a:gd name="T94" fmla="*/ 526 w 553"/>
                <a:gd name="T95" fmla="*/ 40 h 72"/>
                <a:gd name="T96" fmla="*/ 531 w 553"/>
                <a:gd name="T97" fmla="*/ 44 h 72"/>
                <a:gd name="T98" fmla="*/ 536 w 553"/>
                <a:gd name="T99" fmla="*/ 47 h 72"/>
                <a:gd name="T100" fmla="*/ 541 w 553"/>
                <a:gd name="T101" fmla="*/ 50 h 72"/>
                <a:gd name="T102" fmla="*/ 544 w 553"/>
                <a:gd name="T103" fmla="*/ 54 h 72"/>
                <a:gd name="T104" fmla="*/ 547 w 553"/>
                <a:gd name="T105" fmla="*/ 57 h 72"/>
                <a:gd name="T106" fmla="*/ 549 w 553"/>
                <a:gd name="T107" fmla="*/ 60 h 72"/>
                <a:gd name="T108" fmla="*/ 552 w 553"/>
                <a:gd name="T109" fmla="*/ 64 h 72"/>
                <a:gd name="T110" fmla="*/ 553 w 553"/>
                <a:gd name="T111" fmla="*/ 67 h 72"/>
                <a:gd name="T112" fmla="*/ 553 w 553"/>
                <a:gd name="T113" fmla="*/ 72 h 72"/>
                <a:gd name="T114" fmla="*/ 553 w 553"/>
                <a:gd name="T115" fmla="*/ 7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53" h="72">
                  <a:moveTo>
                    <a:pt x="0" y="55"/>
                  </a:moveTo>
                  <a:lnTo>
                    <a:pt x="0" y="51"/>
                  </a:lnTo>
                  <a:lnTo>
                    <a:pt x="1" y="49"/>
                  </a:lnTo>
                  <a:lnTo>
                    <a:pt x="2" y="46"/>
                  </a:lnTo>
                  <a:lnTo>
                    <a:pt x="5" y="44"/>
                  </a:lnTo>
                  <a:lnTo>
                    <a:pt x="8" y="41"/>
                  </a:lnTo>
                  <a:lnTo>
                    <a:pt x="12" y="38"/>
                  </a:lnTo>
                  <a:lnTo>
                    <a:pt x="16" y="36"/>
                  </a:lnTo>
                  <a:lnTo>
                    <a:pt x="21" y="34"/>
                  </a:lnTo>
                  <a:lnTo>
                    <a:pt x="27" y="31"/>
                  </a:lnTo>
                  <a:lnTo>
                    <a:pt x="33" y="29"/>
                  </a:lnTo>
                  <a:lnTo>
                    <a:pt x="40" y="27"/>
                  </a:lnTo>
                  <a:lnTo>
                    <a:pt x="47" y="25"/>
                  </a:lnTo>
                  <a:lnTo>
                    <a:pt x="54" y="22"/>
                  </a:lnTo>
                  <a:lnTo>
                    <a:pt x="63" y="20"/>
                  </a:lnTo>
                  <a:lnTo>
                    <a:pt x="72" y="18"/>
                  </a:lnTo>
                  <a:lnTo>
                    <a:pt x="81" y="16"/>
                  </a:lnTo>
                  <a:lnTo>
                    <a:pt x="91" y="15"/>
                  </a:lnTo>
                  <a:lnTo>
                    <a:pt x="100" y="12"/>
                  </a:lnTo>
                  <a:lnTo>
                    <a:pt x="110" y="11"/>
                  </a:lnTo>
                  <a:lnTo>
                    <a:pt x="122" y="10"/>
                  </a:lnTo>
                  <a:lnTo>
                    <a:pt x="133" y="8"/>
                  </a:lnTo>
                  <a:lnTo>
                    <a:pt x="144" y="7"/>
                  </a:lnTo>
                  <a:lnTo>
                    <a:pt x="156" y="6"/>
                  </a:lnTo>
                  <a:lnTo>
                    <a:pt x="169" y="4"/>
                  </a:lnTo>
                  <a:lnTo>
                    <a:pt x="194" y="2"/>
                  </a:lnTo>
                  <a:lnTo>
                    <a:pt x="220" y="1"/>
                  </a:lnTo>
                  <a:lnTo>
                    <a:pt x="247" y="1"/>
                  </a:lnTo>
                  <a:lnTo>
                    <a:pt x="276" y="0"/>
                  </a:lnTo>
                  <a:lnTo>
                    <a:pt x="304" y="1"/>
                  </a:lnTo>
                  <a:lnTo>
                    <a:pt x="332" y="2"/>
                  </a:lnTo>
                  <a:lnTo>
                    <a:pt x="358" y="3"/>
                  </a:lnTo>
                  <a:lnTo>
                    <a:pt x="384" y="6"/>
                  </a:lnTo>
                  <a:lnTo>
                    <a:pt x="396" y="7"/>
                  </a:lnTo>
                  <a:lnTo>
                    <a:pt x="408" y="9"/>
                  </a:lnTo>
                  <a:lnTo>
                    <a:pt x="420" y="10"/>
                  </a:lnTo>
                  <a:lnTo>
                    <a:pt x="431" y="12"/>
                  </a:lnTo>
                  <a:lnTo>
                    <a:pt x="441" y="15"/>
                  </a:lnTo>
                  <a:lnTo>
                    <a:pt x="452" y="17"/>
                  </a:lnTo>
                  <a:lnTo>
                    <a:pt x="462" y="19"/>
                  </a:lnTo>
                  <a:lnTo>
                    <a:pt x="472" y="21"/>
                  </a:lnTo>
                  <a:lnTo>
                    <a:pt x="481" y="24"/>
                  </a:lnTo>
                  <a:lnTo>
                    <a:pt x="490" y="26"/>
                  </a:lnTo>
                  <a:lnTo>
                    <a:pt x="498" y="29"/>
                  </a:lnTo>
                  <a:lnTo>
                    <a:pt x="506" y="31"/>
                  </a:lnTo>
                  <a:lnTo>
                    <a:pt x="513" y="35"/>
                  </a:lnTo>
                  <a:lnTo>
                    <a:pt x="519" y="37"/>
                  </a:lnTo>
                  <a:lnTo>
                    <a:pt x="526" y="40"/>
                  </a:lnTo>
                  <a:lnTo>
                    <a:pt x="531" y="44"/>
                  </a:lnTo>
                  <a:lnTo>
                    <a:pt x="536" y="47"/>
                  </a:lnTo>
                  <a:lnTo>
                    <a:pt x="541" y="50"/>
                  </a:lnTo>
                  <a:lnTo>
                    <a:pt x="544" y="54"/>
                  </a:lnTo>
                  <a:lnTo>
                    <a:pt x="547" y="57"/>
                  </a:lnTo>
                  <a:lnTo>
                    <a:pt x="549" y="60"/>
                  </a:lnTo>
                  <a:lnTo>
                    <a:pt x="552" y="64"/>
                  </a:lnTo>
                  <a:lnTo>
                    <a:pt x="553" y="67"/>
                  </a:lnTo>
                  <a:lnTo>
                    <a:pt x="553" y="72"/>
                  </a:lnTo>
                  <a:lnTo>
                    <a:pt x="553" y="72"/>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4448" name="Freeform 64"/>
            <p:cNvSpPr>
              <a:spLocks/>
            </p:cNvSpPr>
            <p:nvPr/>
          </p:nvSpPr>
          <p:spPr bwMode="auto">
            <a:xfrm>
              <a:off x="4060" y="2771"/>
              <a:ext cx="144" cy="132"/>
            </a:xfrm>
            <a:custGeom>
              <a:avLst/>
              <a:gdLst>
                <a:gd name="T0" fmla="*/ 619 w 622"/>
                <a:gd name="T1" fmla="*/ 257 h 467"/>
                <a:gd name="T2" fmla="*/ 612 w 622"/>
                <a:gd name="T3" fmla="*/ 292 h 467"/>
                <a:gd name="T4" fmla="*/ 597 w 622"/>
                <a:gd name="T5" fmla="*/ 324 h 467"/>
                <a:gd name="T6" fmla="*/ 576 w 622"/>
                <a:gd name="T7" fmla="*/ 355 h 467"/>
                <a:gd name="T8" fmla="*/ 550 w 622"/>
                <a:gd name="T9" fmla="*/ 382 h 467"/>
                <a:gd name="T10" fmla="*/ 520 w 622"/>
                <a:gd name="T11" fmla="*/ 406 h 467"/>
                <a:gd name="T12" fmla="*/ 484 w 622"/>
                <a:gd name="T13" fmla="*/ 426 h 467"/>
                <a:gd name="T14" fmla="*/ 445 w 622"/>
                <a:gd name="T15" fmla="*/ 443 h 467"/>
                <a:gd name="T16" fmla="*/ 403 w 622"/>
                <a:gd name="T17" fmla="*/ 456 h 467"/>
                <a:gd name="T18" fmla="*/ 358 w 622"/>
                <a:gd name="T19" fmla="*/ 464 h 467"/>
                <a:gd name="T20" fmla="*/ 311 w 622"/>
                <a:gd name="T21" fmla="*/ 467 h 467"/>
                <a:gd name="T22" fmla="*/ 262 w 622"/>
                <a:gd name="T23" fmla="*/ 464 h 467"/>
                <a:gd name="T24" fmla="*/ 218 w 622"/>
                <a:gd name="T25" fmla="*/ 456 h 467"/>
                <a:gd name="T26" fmla="*/ 175 w 622"/>
                <a:gd name="T27" fmla="*/ 443 h 467"/>
                <a:gd name="T28" fmla="*/ 137 w 622"/>
                <a:gd name="T29" fmla="*/ 426 h 467"/>
                <a:gd name="T30" fmla="*/ 101 w 622"/>
                <a:gd name="T31" fmla="*/ 406 h 467"/>
                <a:gd name="T32" fmla="*/ 71 w 622"/>
                <a:gd name="T33" fmla="*/ 382 h 467"/>
                <a:gd name="T34" fmla="*/ 45 w 622"/>
                <a:gd name="T35" fmla="*/ 355 h 467"/>
                <a:gd name="T36" fmla="*/ 24 w 622"/>
                <a:gd name="T37" fmla="*/ 324 h 467"/>
                <a:gd name="T38" fmla="*/ 9 w 622"/>
                <a:gd name="T39" fmla="*/ 292 h 467"/>
                <a:gd name="T40" fmla="*/ 1 w 622"/>
                <a:gd name="T41" fmla="*/ 257 h 467"/>
                <a:gd name="T42" fmla="*/ 0 w 622"/>
                <a:gd name="T43" fmla="*/ 234 h 467"/>
                <a:gd name="T44" fmla="*/ 3 w 622"/>
                <a:gd name="T45" fmla="*/ 198 h 467"/>
                <a:gd name="T46" fmla="*/ 14 w 622"/>
                <a:gd name="T47" fmla="*/ 164 h 467"/>
                <a:gd name="T48" fmla="*/ 30 w 622"/>
                <a:gd name="T49" fmla="*/ 132 h 467"/>
                <a:gd name="T50" fmla="*/ 52 w 622"/>
                <a:gd name="T51" fmla="*/ 103 h 467"/>
                <a:gd name="T52" fmla="*/ 80 w 622"/>
                <a:gd name="T53" fmla="*/ 76 h 467"/>
                <a:gd name="T54" fmla="*/ 113 w 622"/>
                <a:gd name="T55" fmla="*/ 54 h 467"/>
                <a:gd name="T56" fmla="*/ 149 w 622"/>
                <a:gd name="T57" fmla="*/ 34 h 467"/>
                <a:gd name="T58" fmla="*/ 189 w 622"/>
                <a:gd name="T59" fmla="*/ 18 h 467"/>
                <a:gd name="T60" fmla="*/ 233 w 622"/>
                <a:gd name="T61" fmla="*/ 8 h 467"/>
                <a:gd name="T62" fmla="*/ 279 w 622"/>
                <a:gd name="T63" fmla="*/ 1 h 467"/>
                <a:gd name="T64" fmla="*/ 326 w 622"/>
                <a:gd name="T65" fmla="*/ 0 h 467"/>
                <a:gd name="T66" fmla="*/ 373 w 622"/>
                <a:gd name="T67" fmla="*/ 4 h 467"/>
                <a:gd name="T68" fmla="*/ 417 w 622"/>
                <a:gd name="T69" fmla="*/ 15 h 467"/>
                <a:gd name="T70" fmla="*/ 459 w 622"/>
                <a:gd name="T71" fmla="*/ 28 h 467"/>
                <a:gd name="T72" fmla="*/ 496 w 622"/>
                <a:gd name="T73" fmla="*/ 46 h 467"/>
                <a:gd name="T74" fmla="*/ 530 w 622"/>
                <a:gd name="T75" fmla="*/ 68 h 467"/>
                <a:gd name="T76" fmla="*/ 560 w 622"/>
                <a:gd name="T77" fmla="*/ 94 h 467"/>
                <a:gd name="T78" fmla="*/ 583 w 622"/>
                <a:gd name="T79" fmla="*/ 122 h 467"/>
                <a:gd name="T80" fmla="*/ 602 w 622"/>
                <a:gd name="T81" fmla="*/ 153 h 467"/>
                <a:gd name="T82" fmla="*/ 614 w 622"/>
                <a:gd name="T83" fmla="*/ 187 h 467"/>
                <a:gd name="T84" fmla="*/ 620 w 622"/>
                <a:gd name="T85" fmla="*/ 222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22" h="467">
                  <a:moveTo>
                    <a:pt x="622" y="234"/>
                  </a:moveTo>
                  <a:lnTo>
                    <a:pt x="620" y="245"/>
                  </a:lnTo>
                  <a:lnTo>
                    <a:pt x="619" y="257"/>
                  </a:lnTo>
                  <a:lnTo>
                    <a:pt x="618" y="269"/>
                  </a:lnTo>
                  <a:lnTo>
                    <a:pt x="614" y="280"/>
                  </a:lnTo>
                  <a:lnTo>
                    <a:pt x="612" y="292"/>
                  </a:lnTo>
                  <a:lnTo>
                    <a:pt x="607" y="302"/>
                  </a:lnTo>
                  <a:lnTo>
                    <a:pt x="602" y="313"/>
                  </a:lnTo>
                  <a:lnTo>
                    <a:pt x="597" y="324"/>
                  </a:lnTo>
                  <a:lnTo>
                    <a:pt x="591" y="335"/>
                  </a:lnTo>
                  <a:lnTo>
                    <a:pt x="583" y="345"/>
                  </a:lnTo>
                  <a:lnTo>
                    <a:pt x="576" y="355"/>
                  </a:lnTo>
                  <a:lnTo>
                    <a:pt x="568" y="364"/>
                  </a:lnTo>
                  <a:lnTo>
                    <a:pt x="560" y="373"/>
                  </a:lnTo>
                  <a:lnTo>
                    <a:pt x="550" y="382"/>
                  </a:lnTo>
                  <a:lnTo>
                    <a:pt x="541" y="390"/>
                  </a:lnTo>
                  <a:lnTo>
                    <a:pt x="530" y="398"/>
                  </a:lnTo>
                  <a:lnTo>
                    <a:pt x="520" y="406"/>
                  </a:lnTo>
                  <a:lnTo>
                    <a:pt x="509" y="413"/>
                  </a:lnTo>
                  <a:lnTo>
                    <a:pt x="496" y="421"/>
                  </a:lnTo>
                  <a:lnTo>
                    <a:pt x="484" y="426"/>
                  </a:lnTo>
                  <a:lnTo>
                    <a:pt x="471" y="433"/>
                  </a:lnTo>
                  <a:lnTo>
                    <a:pt x="459" y="439"/>
                  </a:lnTo>
                  <a:lnTo>
                    <a:pt x="445" y="443"/>
                  </a:lnTo>
                  <a:lnTo>
                    <a:pt x="431" y="449"/>
                  </a:lnTo>
                  <a:lnTo>
                    <a:pt x="417" y="452"/>
                  </a:lnTo>
                  <a:lnTo>
                    <a:pt x="403" y="456"/>
                  </a:lnTo>
                  <a:lnTo>
                    <a:pt x="388" y="459"/>
                  </a:lnTo>
                  <a:lnTo>
                    <a:pt x="373" y="462"/>
                  </a:lnTo>
                  <a:lnTo>
                    <a:pt x="358" y="464"/>
                  </a:lnTo>
                  <a:lnTo>
                    <a:pt x="342" y="465"/>
                  </a:lnTo>
                  <a:lnTo>
                    <a:pt x="326" y="467"/>
                  </a:lnTo>
                  <a:lnTo>
                    <a:pt x="311" y="467"/>
                  </a:lnTo>
                  <a:lnTo>
                    <a:pt x="295" y="467"/>
                  </a:lnTo>
                  <a:lnTo>
                    <a:pt x="279" y="465"/>
                  </a:lnTo>
                  <a:lnTo>
                    <a:pt x="262" y="464"/>
                  </a:lnTo>
                  <a:lnTo>
                    <a:pt x="247" y="462"/>
                  </a:lnTo>
                  <a:lnTo>
                    <a:pt x="233" y="459"/>
                  </a:lnTo>
                  <a:lnTo>
                    <a:pt x="218" y="456"/>
                  </a:lnTo>
                  <a:lnTo>
                    <a:pt x="204" y="452"/>
                  </a:lnTo>
                  <a:lnTo>
                    <a:pt x="189" y="449"/>
                  </a:lnTo>
                  <a:lnTo>
                    <a:pt x="175" y="443"/>
                  </a:lnTo>
                  <a:lnTo>
                    <a:pt x="162" y="439"/>
                  </a:lnTo>
                  <a:lnTo>
                    <a:pt x="149" y="433"/>
                  </a:lnTo>
                  <a:lnTo>
                    <a:pt x="137" y="426"/>
                  </a:lnTo>
                  <a:lnTo>
                    <a:pt x="124" y="421"/>
                  </a:lnTo>
                  <a:lnTo>
                    <a:pt x="113" y="413"/>
                  </a:lnTo>
                  <a:lnTo>
                    <a:pt x="101" y="406"/>
                  </a:lnTo>
                  <a:lnTo>
                    <a:pt x="91" y="398"/>
                  </a:lnTo>
                  <a:lnTo>
                    <a:pt x="80" y="390"/>
                  </a:lnTo>
                  <a:lnTo>
                    <a:pt x="71" y="382"/>
                  </a:lnTo>
                  <a:lnTo>
                    <a:pt x="61" y="373"/>
                  </a:lnTo>
                  <a:lnTo>
                    <a:pt x="52" y="364"/>
                  </a:lnTo>
                  <a:lnTo>
                    <a:pt x="45" y="355"/>
                  </a:lnTo>
                  <a:lnTo>
                    <a:pt x="37" y="345"/>
                  </a:lnTo>
                  <a:lnTo>
                    <a:pt x="30" y="335"/>
                  </a:lnTo>
                  <a:lnTo>
                    <a:pt x="24" y="324"/>
                  </a:lnTo>
                  <a:lnTo>
                    <a:pt x="19" y="313"/>
                  </a:lnTo>
                  <a:lnTo>
                    <a:pt x="14" y="302"/>
                  </a:lnTo>
                  <a:lnTo>
                    <a:pt x="9" y="292"/>
                  </a:lnTo>
                  <a:lnTo>
                    <a:pt x="6" y="280"/>
                  </a:lnTo>
                  <a:lnTo>
                    <a:pt x="3" y="269"/>
                  </a:lnTo>
                  <a:lnTo>
                    <a:pt x="1" y="257"/>
                  </a:lnTo>
                  <a:lnTo>
                    <a:pt x="0" y="245"/>
                  </a:lnTo>
                  <a:lnTo>
                    <a:pt x="0" y="234"/>
                  </a:lnTo>
                  <a:lnTo>
                    <a:pt x="0" y="234"/>
                  </a:lnTo>
                  <a:lnTo>
                    <a:pt x="0" y="222"/>
                  </a:lnTo>
                  <a:lnTo>
                    <a:pt x="1" y="209"/>
                  </a:lnTo>
                  <a:lnTo>
                    <a:pt x="3" y="198"/>
                  </a:lnTo>
                  <a:lnTo>
                    <a:pt x="6" y="187"/>
                  </a:lnTo>
                  <a:lnTo>
                    <a:pt x="9" y="175"/>
                  </a:lnTo>
                  <a:lnTo>
                    <a:pt x="14" y="164"/>
                  </a:lnTo>
                  <a:lnTo>
                    <a:pt x="19" y="153"/>
                  </a:lnTo>
                  <a:lnTo>
                    <a:pt x="24" y="142"/>
                  </a:lnTo>
                  <a:lnTo>
                    <a:pt x="30" y="132"/>
                  </a:lnTo>
                  <a:lnTo>
                    <a:pt x="37" y="122"/>
                  </a:lnTo>
                  <a:lnTo>
                    <a:pt x="45" y="112"/>
                  </a:lnTo>
                  <a:lnTo>
                    <a:pt x="52" y="103"/>
                  </a:lnTo>
                  <a:lnTo>
                    <a:pt x="61" y="94"/>
                  </a:lnTo>
                  <a:lnTo>
                    <a:pt x="71" y="85"/>
                  </a:lnTo>
                  <a:lnTo>
                    <a:pt x="80" y="76"/>
                  </a:lnTo>
                  <a:lnTo>
                    <a:pt x="91" y="68"/>
                  </a:lnTo>
                  <a:lnTo>
                    <a:pt x="101" y="60"/>
                  </a:lnTo>
                  <a:lnTo>
                    <a:pt x="113" y="54"/>
                  </a:lnTo>
                  <a:lnTo>
                    <a:pt x="124" y="46"/>
                  </a:lnTo>
                  <a:lnTo>
                    <a:pt x="137" y="40"/>
                  </a:lnTo>
                  <a:lnTo>
                    <a:pt x="149" y="34"/>
                  </a:lnTo>
                  <a:lnTo>
                    <a:pt x="162" y="28"/>
                  </a:lnTo>
                  <a:lnTo>
                    <a:pt x="175" y="23"/>
                  </a:lnTo>
                  <a:lnTo>
                    <a:pt x="189" y="18"/>
                  </a:lnTo>
                  <a:lnTo>
                    <a:pt x="204" y="15"/>
                  </a:lnTo>
                  <a:lnTo>
                    <a:pt x="218" y="10"/>
                  </a:lnTo>
                  <a:lnTo>
                    <a:pt x="233" y="8"/>
                  </a:lnTo>
                  <a:lnTo>
                    <a:pt x="247" y="4"/>
                  </a:lnTo>
                  <a:lnTo>
                    <a:pt x="262" y="2"/>
                  </a:lnTo>
                  <a:lnTo>
                    <a:pt x="279" y="1"/>
                  </a:lnTo>
                  <a:lnTo>
                    <a:pt x="295" y="0"/>
                  </a:lnTo>
                  <a:lnTo>
                    <a:pt x="311" y="0"/>
                  </a:lnTo>
                  <a:lnTo>
                    <a:pt x="326" y="0"/>
                  </a:lnTo>
                  <a:lnTo>
                    <a:pt x="342" y="1"/>
                  </a:lnTo>
                  <a:lnTo>
                    <a:pt x="358" y="2"/>
                  </a:lnTo>
                  <a:lnTo>
                    <a:pt x="373" y="4"/>
                  </a:lnTo>
                  <a:lnTo>
                    <a:pt x="388" y="8"/>
                  </a:lnTo>
                  <a:lnTo>
                    <a:pt x="403" y="10"/>
                  </a:lnTo>
                  <a:lnTo>
                    <a:pt x="417" y="15"/>
                  </a:lnTo>
                  <a:lnTo>
                    <a:pt x="431" y="18"/>
                  </a:lnTo>
                  <a:lnTo>
                    <a:pt x="445" y="23"/>
                  </a:lnTo>
                  <a:lnTo>
                    <a:pt x="459" y="28"/>
                  </a:lnTo>
                  <a:lnTo>
                    <a:pt x="471" y="34"/>
                  </a:lnTo>
                  <a:lnTo>
                    <a:pt x="484" y="40"/>
                  </a:lnTo>
                  <a:lnTo>
                    <a:pt x="496" y="46"/>
                  </a:lnTo>
                  <a:lnTo>
                    <a:pt x="509" y="54"/>
                  </a:lnTo>
                  <a:lnTo>
                    <a:pt x="520" y="60"/>
                  </a:lnTo>
                  <a:lnTo>
                    <a:pt x="530" y="68"/>
                  </a:lnTo>
                  <a:lnTo>
                    <a:pt x="541" y="76"/>
                  </a:lnTo>
                  <a:lnTo>
                    <a:pt x="550" y="85"/>
                  </a:lnTo>
                  <a:lnTo>
                    <a:pt x="560" y="94"/>
                  </a:lnTo>
                  <a:lnTo>
                    <a:pt x="568" y="103"/>
                  </a:lnTo>
                  <a:lnTo>
                    <a:pt x="576" y="112"/>
                  </a:lnTo>
                  <a:lnTo>
                    <a:pt x="583" y="122"/>
                  </a:lnTo>
                  <a:lnTo>
                    <a:pt x="591" y="132"/>
                  </a:lnTo>
                  <a:lnTo>
                    <a:pt x="597" y="142"/>
                  </a:lnTo>
                  <a:lnTo>
                    <a:pt x="602" y="153"/>
                  </a:lnTo>
                  <a:lnTo>
                    <a:pt x="607" y="164"/>
                  </a:lnTo>
                  <a:lnTo>
                    <a:pt x="612" y="175"/>
                  </a:lnTo>
                  <a:lnTo>
                    <a:pt x="614" y="187"/>
                  </a:lnTo>
                  <a:lnTo>
                    <a:pt x="618" y="198"/>
                  </a:lnTo>
                  <a:lnTo>
                    <a:pt x="619" y="209"/>
                  </a:lnTo>
                  <a:lnTo>
                    <a:pt x="620" y="222"/>
                  </a:lnTo>
                  <a:lnTo>
                    <a:pt x="622" y="23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44449" name="Freeform 65"/>
            <p:cNvSpPr>
              <a:spLocks/>
            </p:cNvSpPr>
            <p:nvPr/>
          </p:nvSpPr>
          <p:spPr bwMode="auto">
            <a:xfrm>
              <a:off x="4060" y="2771"/>
              <a:ext cx="144" cy="132"/>
            </a:xfrm>
            <a:custGeom>
              <a:avLst/>
              <a:gdLst>
                <a:gd name="T0" fmla="*/ 619 w 622"/>
                <a:gd name="T1" fmla="*/ 257 h 467"/>
                <a:gd name="T2" fmla="*/ 612 w 622"/>
                <a:gd name="T3" fmla="*/ 292 h 467"/>
                <a:gd name="T4" fmla="*/ 597 w 622"/>
                <a:gd name="T5" fmla="*/ 324 h 467"/>
                <a:gd name="T6" fmla="*/ 576 w 622"/>
                <a:gd name="T7" fmla="*/ 355 h 467"/>
                <a:gd name="T8" fmla="*/ 550 w 622"/>
                <a:gd name="T9" fmla="*/ 382 h 467"/>
                <a:gd name="T10" fmla="*/ 520 w 622"/>
                <a:gd name="T11" fmla="*/ 406 h 467"/>
                <a:gd name="T12" fmla="*/ 484 w 622"/>
                <a:gd name="T13" fmla="*/ 426 h 467"/>
                <a:gd name="T14" fmla="*/ 445 w 622"/>
                <a:gd name="T15" fmla="*/ 443 h 467"/>
                <a:gd name="T16" fmla="*/ 403 w 622"/>
                <a:gd name="T17" fmla="*/ 456 h 467"/>
                <a:gd name="T18" fmla="*/ 358 w 622"/>
                <a:gd name="T19" fmla="*/ 464 h 467"/>
                <a:gd name="T20" fmla="*/ 311 w 622"/>
                <a:gd name="T21" fmla="*/ 467 h 467"/>
                <a:gd name="T22" fmla="*/ 262 w 622"/>
                <a:gd name="T23" fmla="*/ 464 h 467"/>
                <a:gd name="T24" fmla="*/ 218 w 622"/>
                <a:gd name="T25" fmla="*/ 456 h 467"/>
                <a:gd name="T26" fmla="*/ 175 w 622"/>
                <a:gd name="T27" fmla="*/ 443 h 467"/>
                <a:gd name="T28" fmla="*/ 137 w 622"/>
                <a:gd name="T29" fmla="*/ 426 h 467"/>
                <a:gd name="T30" fmla="*/ 101 w 622"/>
                <a:gd name="T31" fmla="*/ 406 h 467"/>
                <a:gd name="T32" fmla="*/ 71 w 622"/>
                <a:gd name="T33" fmla="*/ 382 h 467"/>
                <a:gd name="T34" fmla="*/ 45 w 622"/>
                <a:gd name="T35" fmla="*/ 355 h 467"/>
                <a:gd name="T36" fmla="*/ 24 w 622"/>
                <a:gd name="T37" fmla="*/ 324 h 467"/>
                <a:gd name="T38" fmla="*/ 9 w 622"/>
                <a:gd name="T39" fmla="*/ 292 h 467"/>
                <a:gd name="T40" fmla="*/ 1 w 622"/>
                <a:gd name="T41" fmla="*/ 257 h 467"/>
                <a:gd name="T42" fmla="*/ 0 w 622"/>
                <a:gd name="T43" fmla="*/ 234 h 467"/>
                <a:gd name="T44" fmla="*/ 3 w 622"/>
                <a:gd name="T45" fmla="*/ 198 h 467"/>
                <a:gd name="T46" fmla="*/ 14 w 622"/>
                <a:gd name="T47" fmla="*/ 164 h 467"/>
                <a:gd name="T48" fmla="*/ 30 w 622"/>
                <a:gd name="T49" fmla="*/ 132 h 467"/>
                <a:gd name="T50" fmla="*/ 52 w 622"/>
                <a:gd name="T51" fmla="*/ 103 h 467"/>
                <a:gd name="T52" fmla="*/ 80 w 622"/>
                <a:gd name="T53" fmla="*/ 76 h 467"/>
                <a:gd name="T54" fmla="*/ 113 w 622"/>
                <a:gd name="T55" fmla="*/ 54 h 467"/>
                <a:gd name="T56" fmla="*/ 149 w 622"/>
                <a:gd name="T57" fmla="*/ 34 h 467"/>
                <a:gd name="T58" fmla="*/ 189 w 622"/>
                <a:gd name="T59" fmla="*/ 18 h 467"/>
                <a:gd name="T60" fmla="*/ 233 w 622"/>
                <a:gd name="T61" fmla="*/ 8 h 467"/>
                <a:gd name="T62" fmla="*/ 279 w 622"/>
                <a:gd name="T63" fmla="*/ 1 h 467"/>
                <a:gd name="T64" fmla="*/ 326 w 622"/>
                <a:gd name="T65" fmla="*/ 0 h 467"/>
                <a:gd name="T66" fmla="*/ 373 w 622"/>
                <a:gd name="T67" fmla="*/ 4 h 467"/>
                <a:gd name="T68" fmla="*/ 417 w 622"/>
                <a:gd name="T69" fmla="*/ 15 h 467"/>
                <a:gd name="T70" fmla="*/ 459 w 622"/>
                <a:gd name="T71" fmla="*/ 28 h 467"/>
                <a:gd name="T72" fmla="*/ 496 w 622"/>
                <a:gd name="T73" fmla="*/ 46 h 467"/>
                <a:gd name="T74" fmla="*/ 530 w 622"/>
                <a:gd name="T75" fmla="*/ 68 h 467"/>
                <a:gd name="T76" fmla="*/ 560 w 622"/>
                <a:gd name="T77" fmla="*/ 94 h 467"/>
                <a:gd name="T78" fmla="*/ 583 w 622"/>
                <a:gd name="T79" fmla="*/ 122 h 467"/>
                <a:gd name="T80" fmla="*/ 602 w 622"/>
                <a:gd name="T81" fmla="*/ 153 h 467"/>
                <a:gd name="T82" fmla="*/ 614 w 622"/>
                <a:gd name="T83" fmla="*/ 187 h 467"/>
                <a:gd name="T84" fmla="*/ 620 w 622"/>
                <a:gd name="T85" fmla="*/ 222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22" h="467">
                  <a:moveTo>
                    <a:pt x="622" y="234"/>
                  </a:moveTo>
                  <a:lnTo>
                    <a:pt x="620" y="245"/>
                  </a:lnTo>
                  <a:lnTo>
                    <a:pt x="619" y="257"/>
                  </a:lnTo>
                  <a:lnTo>
                    <a:pt x="618" y="269"/>
                  </a:lnTo>
                  <a:lnTo>
                    <a:pt x="614" y="280"/>
                  </a:lnTo>
                  <a:lnTo>
                    <a:pt x="612" y="292"/>
                  </a:lnTo>
                  <a:lnTo>
                    <a:pt x="607" y="302"/>
                  </a:lnTo>
                  <a:lnTo>
                    <a:pt x="602" y="313"/>
                  </a:lnTo>
                  <a:lnTo>
                    <a:pt x="597" y="324"/>
                  </a:lnTo>
                  <a:lnTo>
                    <a:pt x="591" y="335"/>
                  </a:lnTo>
                  <a:lnTo>
                    <a:pt x="583" y="345"/>
                  </a:lnTo>
                  <a:lnTo>
                    <a:pt x="576" y="355"/>
                  </a:lnTo>
                  <a:lnTo>
                    <a:pt x="568" y="364"/>
                  </a:lnTo>
                  <a:lnTo>
                    <a:pt x="560" y="373"/>
                  </a:lnTo>
                  <a:lnTo>
                    <a:pt x="550" y="382"/>
                  </a:lnTo>
                  <a:lnTo>
                    <a:pt x="541" y="390"/>
                  </a:lnTo>
                  <a:lnTo>
                    <a:pt x="530" y="398"/>
                  </a:lnTo>
                  <a:lnTo>
                    <a:pt x="520" y="406"/>
                  </a:lnTo>
                  <a:lnTo>
                    <a:pt x="509" y="413"/>
                  </a:lnTo>
                  <a:lnTo>
                    <a:pt x="496" y="421"/>
                  </a:lnTo>
                  <a:lnTo>
                    <a:pt x="484" y="426"/>
                  </a:lnTo>
                  <a:lnTo>
                    <a:pt x="471" y="433"/>
                  </a:lnTo>
                  <a:lnTo>
                    <a:pt x="459" y="439"/>
                  </a:lnTo>
                  <a:lnTo>
                    <a:pt x="445" y="443"/>
                  </a:lnTo>
                  <a:lnTo>
                    <a:pt x="431" y="449"/>
                  </a:lnTo>
                  <a:lnTo>
                    <a:pt x="417" y="452"/>
                  </a:lnTo>
                  <a:lnTo>
                    <a:pt x="403" y="456"/>
                  </a:lnTo>
                  <a:lnTo>
                    <a:pt x="388" y="459"/>
                  </a:lnTo>
                  <a:lnTo>
                    <a:pt x="373" y="462"/>
                  </a:lnTo>
                  <a:lnTo>
                    <a:pt x="358" y="464"/>
                  </a:lnTo>
                  <a:lnTo>
                    <a:pt x="342" y="465"/>
                  </a:lnTo>
                  <a:lnTo>
                    <a:pt x="326" y="467"/>
                  </a:lnTo>
                  <a:lnTo>
                    <a:pt x="311" y="467"/>
                  </a:lnTo>
                  <a:lnTo>
                    <a:pt x="295" y="467"/>
                  </a:lnTo>
                  <a:lnTo>
                    <a:pt x="279" y="465"/>
                  </a:lnTo>
                  <a:lnTo>
                    <a:pt x="262" y="464"/>
                  </a:lnTo>
                  <a:lnTo>
                    <a:pt x="247" y="462"/>
                  </a:lnTo>
                  <a:lnTo>
                    <a:pt x="233" y="459"/>
                  </a:lnTo>
                  <a:lnTo>
                    <a:pt x="218" y="456"/>
                  </a:lnTo>
                  <a:lnTo>
                    <a:pt x="204" y="452"/>
                  </a:lnTo>
                  <a:lnTo>
                    <a:pt x="189" y="449"/>
                  </a:lnTo>
                  <a:lnTo>
                    <a:pt x="175" y="443"/>
                  </a:lnTo>
                  <a:lnTo>
                    <a:pt x="162" y="439"/>
                  </a:lnTo>
                  <a:lnTo>
                    <a:pt x="149" y="433"/>
                  </a:lnTo>
                  <a:lnTo>
                    <a:pt x="137" y="426"/>
                  </a:lnTo>
                  <a:lnTo>
                    <a:pt x="124" y="421"/>
                  </a:lnTo>
                  <a:lnTo>
                    <a:pt x="113" y="413"/>
                  </a:lnTo>
                  <a:lnTo>
                    <a:pt x="101" y="406"/>
                  </a:lnTo>
                  <a:lnTo>
                    <a:pt x="91" y="398"/>
                  </a:lnTo>
                  <a:lnTo>
                    <a:pt x="80" y="390"/>
                  </a:lnTo>
                  <a:lnTo>
                    <a:pt x="71" y="382"/>
                  </a:lnTo>
                  <a:lnTo>
                    <a:pt x="61" y="373"/>
                  </a:lnTo>
                  <a:lnTo>
                    <a:pt x="52" y="364"/>
                  </a:lnTo>
                  <a:lnTo>
                    <a:pt x="45" y="355"/>
                  </a:lnTo>
                  <a:lnTo>
                    <a:pt x="37" y="345"/>
                  </a:lnTo>
                  <a:lnTo>
                    <a:pt x="30" y="335"/>
                  </a:lnTo>
                  <a:lnTo>
                    <a:pt x="24" y="324"/>
                  </a:lnTo>
                  <a:lnTo>
                    <a:pt x="19" y="313"/>
                  </a:lnTo>
                  <a:lnTo>
                    <a:pt x="14" y="302"/>
                  </a:lnTo>
                  <a:lnTo>
                    <a:pt x="9" y="292"/>
                  </a:lnTo>
                  <a:lnTo>
                    <a:pt x="6" y="280"/>
                  </a:lnTo>
                  <a:lnTo>
                    <a:pt x="3" y="269"/>
                  </a:lnTo>
                  <a:lnTo>
                    <a:pt x="1" y="257"/>
                  </a:lnTo>
                  <a:lnTo>
                    <a:pt x="0" y="245"/>
                  </a:lnTo>
                  <a:lnTo>
                    <a:pt x="0" y="234"/>
                  </a:lnTo>
                  <a:lnTo>
                    <a:pt x="0" y="234"/>
                  </a:lnTo>
                  <a:lnTo>
                    <a:pt x="0" y="222"/>
                  </a:lnTo>
                  <a:lnTo>
                    <a:pt x="1" y="209"/>
                  </a:lnTo>
                  <a:lnTo>
                    <a:pt x="3" y="198"/>
                  </a:lnTo>
                  <a:lnTo>
                    <a:pt x="6" y="187"/>
                  </a:lnTo>
                  <a:lnTo>
                    <a:pt x="9" y="175"/>
                  </a:lnTo>
                  <a:lnTo>
                    <a:pt x="14" y="164"/>
                  </a:lnTo>
                  <a:lnTo>
                    <a:pt x="19" y="153"/>
                  </a:lnTo>
                  <a:lnTo>
                    <a:pt x="24" y="142"/>
                  </a:lnTo>
                  <a:lnTo>
                    <a:pt x="30" y="132"/>
                  </a:lnTo>
                  <a:lnTo>
                    <a:pt x="37" y="122"/>
                  </a:lnTo>
                  <a:lnTo>
                    <a:pt x="45" y="112"/>
                  </a:lnTo>
                  <a:lnTo>
                    <a:pt x="52" y="103"/>
                  </a:lnTo>
                  <a:lnTo>
                    <a:pt x="61" y="94"/>
                  </a:lnTo>
                  <a:lnTo>
                    <a:pt x="71" y="85"/>
                  </a:lnTo>
                  <a:lnTo>
                    <a:pt x="80" y="76"/>
                  </a:lnTo>
                  <a:lnTo>
                    <a:pt x="91" y="68"/>
                  </a:lnTo>
                  <a:lnTo>
                    <a:pt x="101" y="60"/>
                  </a:lnTo>
                  <a:lnTo>
                    <a:pt x="113" y="54"/>
                  </a:lnTo>
                  <a:lnTo>
                    <a:pt x="124" y="46"/>
                  </a:lnTo>
                  <a:lnTo>
                    <a:pt x="137" y="40"/>
                  </a:lnTo>
                  <a:lnTo>
                    <a:pt x="149" y="34"/>
                  </a:lnTo>
                  <a:lnTo>
                    <a:pt x="162" y="28"/>
                  </a:lnTo>
                  <a:lnTo>
                    <a:pt x="175" y="23"/>
                  </a:lnTo>
                  <a:lnTo>
                    <a:pt x="189" y="18"/>
                  </a:lnTo>
                  <a:lnTo>
                    <a:pt x="204" y="15"/>
                  </a:lnTo>
                  <a:lnTo>
                    <a:pt x="218" y="10"/>
                  </a:lnTo>
                  <a:lnTo>
                    <a:pt x="233" y="8"/>
                  </a:lnTo>
                  <a:lnTo>
                    <a:pt x="247" y="4"/>
                  </a:lnTo>
                  <a:lnTo>
                    <a:pt x="262" y="2"/>
                  </a:lnTo>
                  <a:lnTo>
                    <a:pt x="279" y="1"/>
                  </a:lnTo>
                  <a:lnTo>
                    <a:pt x="295" y="0"/>
                  </a:lnTo>
                  <a:lnTo>
                    <a:pt x="311" y="0"/>
                  </a:lnTo>
                  <a:lnTo>
                    <a:pt x="326" y="0"/>
                  </a:lnTo>
                  <a:lnTo>
                    <a:pt x="342" y="1"/>
                  </a:lnTo>
                  <a:lnTo>
                    <a:pt x="358" y="2"/>
                  </a:lnTo>
                  <a:lnTo>
                    <a:pt x="373" y="4"/>
                  </a:lnTo>
                  <a:lnTo>
                    <a:pt x="388" y="8"/>
                  </a:lnTo>
                  <a:lnTo>
                    <a:pt x="403" y="10"/>
                  </a:lnTo>
                  <a:lnTo>
                    <a:pt x="417" y="15"/>
                  </a:lnTo>
                  <a:lnTo>
                    <a:pt x="431" y="18"/>
                  </a:lnTo>
                  <a:lnTo>
                    <a:pt x="445" y="23"/>
                  </a:lnTo>
                  <a:lnTo>
                    <a:pt x="459" y="28"/>
                  </a:lnTo>
                  <a:lnTo>
                    <a:pt x="471" y="34"/>
                  </a:lnTo>
                  <a:lnTo>
                    <a:pt x="484" y="40"/>
                  </a:lnTo>
                  <a:lnTo>
                    <a:pt x="496" y="46"/>
                  </a:lnTo>
                  <a:lnTo>
                    <a:pt x="509" y="54"/>
                  </a:lnTo>
                  <a:lnTo>
                    <a:pt x="520" y="60"/>
                  </a:lnTo>
                  <a:lnTo>
                    <a:pt x="530" y="68"/>
                  </a:lnTo>
                  <a:lnTo>
                    <a:pt x="541" y="76"/>
                  </a:lnTo>
                  <a:lnTo>
                    <a:pt x="550" y="85"/>
                  </a:lnTo>
                  <a:lnTo>
                    <a:pt x="560" y="94"/>
                  </a:lnTo>
                  <a:lnTo>
                    <a:pt x="568" y="103"/>
                  </a:lnTo>
                  <a:lnTo>
                    <a:pt x="576" y="112"/>
                  </a:lnTo>
                  <a:lnTo>
                    <a:pt x="583" y="122"/>
                  </a:lnTo>
                  <a:lnTo>
                    <a:pt x="591" y="132"/>
                  </a:lnTo>
                  <a:lnTo>
                    <a:pt x="597" y="142"/>
                  </a:lnTo>
                  <a:lnTo>
                    <a:pt x="602" y="153"/>
                  </a:lnTo>
                  <a:lnTo>
                    <a:pt x="607" y="164"/>
                  </a:lnTo>
                  <a:lnTo>
                    <a:pt x="612" y="175"/>
                  </a:lnTo>
                  <a:lnTo>
                    <a:pt x="614" y="187"/>
                  </a:lnTo>
                  <a:lnTo>
                    <a:pt x="618" y="198"/>
                  </a:lnTo>
                  <a:lnTo>
                    <a:pt x="619" y="209"/>
                  </a:lnTo>
                  <a:lnTo>
                    <a:pt x="620" y="222"/>
                  </a:lnTo>
                  <a:lnTo>
                    <a:pt x="622" y="234"/>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4450" name="Line 66"/>
            <p:cNvSpPr>
              <a:spLocks noChangeShapeType="1"/>
            </p:cNvSpPr>
            <p:nvPr/>
          </p:nvSpPr>
          <p:spPr bwMode="auto">
            <a:xfrm flipH="1">
              <a:off x="4168" y="2810"/>
              <a:ext cx="29" cy="84"/>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451" name="Line 67"/>
            <p:cNvSpPr>
              <a:spLocks noChangeShapeType="1"/>
            </p:cNvSpPr>
            <p:nvPr/>
          </p:nvSpPr>
          <p:spPr bwMode="auto">
            <a:xfrm>
              <a:off x="4067" y="2810"/>
              <a:ext cx="29" cy="84"/>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452" name="Freeform 68"/>
            <p:cNvSpPr>
              <a:spLocks/>
            </p:cNvSpPr>
            <p:nvPr/>
          </p:nvSpPr>
          <p:spPr bwMode="auto">
            <a:xfrm>
              <a:off x="4068" y="2793"/>
              <a:ext cx="127" cy="20"/>
            </a:xfrm>
            <a:custGeom>
              <a:avLst/>
              <a:gdLst>
                <a:gd name="T0" fmla="*/ 0 w 553"/>
                <a:gd name="T1" fmla="*/ 54 h 71"/>
                <a:gd name="T2" fmla="*/ 0 w 553"/>
                <a:gd name="T3" fmla="*/ 52 h 71"/>
                <a:gd name="T4" fmla="*/ 1 w 553"/>
                <a:gd name="T5" fmla="*/ 48 h 71"/>
                <a:gd name="T6" fmla="*/ 2 w 553"/>
                <a:gd name="T7" fmla="*/ 46 h 71"/>
                <a:gd name="T8" fmla="*/ 5 w 553"/>
                <a:gd name="T9" fmla="*/ 43 h 71"/>
                <a:gd name="T10" fmla="*/ 9 w 553"/>
                <a:gd name="T11" fmla="*/ 41 h 71"/>
                <a:gd name="T12" fmla="*/ 12 w 553"/>
                <a:gd name="T13" fmla="*/ 38 h 71"/>
                <a:gd name="T14" fmla="*/ 16 w 553"/>
                <a:gd name="T15" fmla="*/ 35 h 71"/>
                <a:gd name="T16" fmla="*/ 21 w 553"/>
                <a:gd name="T17" fmla="*/ 33 h 71"/>
                <a:gd name="T18" fmla="*/ 26 w 553"/>
                <a:gd name="T19" fmla="*/ 31 h 71"/>
                <a:gd name="T20" fmla="*/ 32 w 553"/>
                <a:gd name="T21" fmla="*/ 28 h 71"/>
                <a:gd name="T22" fmla="*/ 40 w 553"/>
                <a:gd name="T23" fmla="*/ 26 h 71"/>
                <a:gd name="T24" fmla="*/ 46 w 553"/>
                <a:gd name="T25" fmla="*/ 24 h 71"/>
                <a:gd name="T26" fmla="*/ 55 w 553"/>
                <a:gd name="T27" fmla="*/ 22 h 71"/>
                <a:gd name="T28" fmla="*/ 62 w 553"/>
                <a:gd name="T29" fmla="*/ 19 h 71"/>
                <a:gd name="T30" fmla="*/ 71 w 553"/>
                <a:gd name="T31" fmla="*/ 18 h 71"/>
                <a:gd name="T32" fmla="*/ 81 w 553"/>
                <a:gd name="T33" fmla="*/ 16 h 71"/>
                <a:gd name="T34" fmla="*/ 89 w 553"/>
                <a:gd name="T35" fmla="*/ 14 h 71"/>
                <a:gd name="T36" fmla="*/ 99 w 553"/>
                <a:gd name="T37" fmla="*/ 13 h 71"/>
                <a:gd name="T38" fmla="*/ 111 w 553"/>
                <a:gd name="T39" fmla="*/ 10 h 71"/>
                <a:gd name="T40" fmla="*/ 120 w 553"/>
                <a:gd name="T41" fmla="*/ 9 h 71"/>
                <a:gd name="T42" fmla="*/ 132 w 553"/>
                <a:gd name="T43" fmla="*/ 8 h 71"/>
                <a:gd name="T44" fmla="*/ 144 w 553"/>
                <a:gd name="T45" fmla="*/ 6 h 71"/>
                <a:gd name="T46" fmla="*/ 155 w 553"/>
                <a:gd name="T47" fmla="*/ 5 h 71"/>
                <a:gd name="T48" fmla="*/ 168 w 553"/>
                <a:gd name="T49" fmla="*/ 4 h 71"/>
                <a:gd name="T50" fmla="*/ 194 w 553"/>
                <a:gd name="T51" fmla="*/ 3 h 71"/>
                <a:gd name="T52" fmla="*/ 220 w 553"/>
                <a:gd name="T53" fmla="*/ 1 h 71"/>
                <a:gd name="T54" fmla="*/ 247 w 553"/>
                <a:gd name="T55" fmla="*/ 0 h 71"/>
                <a:gd name="T56" fmla="*/ 276 w 553"/>
                <a:gd name="T57" fmla="*/ 0 h 71"/>
                <a:gd name="T58" fmla="*/ 303 w 553"/>
                <a:gd name="T59" fmla="*/ 0 h 71"/>
                <a:gd name="T60" fmla="*/ 332 w 553"/>
                <a:gd name="T61" fmla="*/ 1 h 71"/>
                <a:gd name="T62" fmla="*/ 358 w 553"/>
                <a:gd name="T63" fmla="*/ 3 h 71"/>
                <a:gd name="T64" fmla="*/ 370 w 553"/>
                <a:gd name="T65" fmla="*/ 4 h 71"/>
                <a:gd name="T66" fmla="*/ 383 w 553"/>
                <a:gd name="T67" fmla="*/ 6 h 71"/>
                <a:gd name="T68" fmla="*/ 395 w 553"/>
                <a:gd name="T69" fmla="*/ 7 h 71"/>
                <a:gd name="T70" fmla="*/ 408 w 553"/>
                <a:gd name="T71" fmla="*/ 8 h 71"/>
                <a:gd name="T72" fmla="*/ 419 w 553"/>
                <a:gd name="T73" fmla="*/ 10 h 71"/>
                <a:gd name="T74" fmla="*/ 430 w 553"/>
                <a:gd name="T75" fmla="*/ 11 h 71"/>
                <a:gd name="T76" fmla="*/ 441 w 553"/>
                <a:gd name="T77" fmla="*/ 14 h 71"/>
                <a:gd name="T78" fmla="*/ 452 w 553"/>
                <a:gd name="T79" fmla="*/ 16 h 71"/>
                <a:gd name="T80" fmla="*/ 462 w 553"/>
                <a:gd name="T81" fmla="*/ 18 h 71"/>
                <a:gd name="T82" fmla="*/ 471 w 553"/>
                <a:gd name="T83" fmla="*/ 20 h 71"/>
                <a:gd name="T84" fmla="*/ 481 w 553"/>
                <a:gd name="T85" fmla="*/ 23 h 71"/>
                <a:gd name="T86" fmla="*/ 490 w 553"/>
                <a:gd name="T87" fmla="*/ 26 h 71"/>
                <a:gd name="T88" fmla="*/ 497 w 553"/>
                <a:gd name="T89" fmla="*/ 28 h 71"/>
                <a:gd name="T90" fmla="*/ 506 w 553"/>
                <a:gd name="T91" fmla="*/ 32 h 71"/>
                <a:gd name="T92" fmla="*/ 512 w 553"/>
                <a:gd name="T93" fmla="*/ 34 h 71"/>
                <a:gd name="T94" fmla="*/ 520 w 553"/>
                <a:gd name="T95" fmla="*/ 37 h 71"/>
                <a:gd name="T96" fmla="*/ 526 w 553"/>
                <a:gd name="T97" fmla="*/ 41 h 71"/>
                <a:gd name="T98" fmla="*/ 531 w 553"/>
                <a:gd name="T99" fmla="*/ 43 h 71"/>
                <a:gd name="T100" fmla="*/ 536 w 553"/>
                <a:gd name="T101" fmla="*/ 46 h 71"/>
                <a:gd name="T102" fmla="*/ 541 w 553"/>
                <a:gd name="T103" fmla="*/ 50 h 71"/>
                <a:gd name="T104" fmla="*/ 544 w 553"/>
                <a:gd name="T105" fmla="*/ 53 h 71"/>
                <a:gd name="T106" fmla="*/ 547 w 553"/>
                <a:gd name="T107" fmla="*/ 56 h 71"/>
                <a:gd name="T108" fmla="*/ 549 w 553"/>
                <a:gd name="T109" fmla="*/ 60 h 71"/>
                <a:gd name="T110" fmla="*/ 551 w 553"/>
                <a:gd name="T111" fmla="*/ 64 h 71"/>
                <a:gd name="T112" fmla="*/ 552 w 553"/>
                <a:gd name="T113" fmla="*/ 67 h 71"/>
                <a:gd name="T114" fmla="*/ 553 w 553"/>
                <a:gd name="T115" fmla="*/ 71 h 71"/>
                <a:gd name="T116" fmla="*/ 553 w 553"/>
                <a:gd name="T117" fmla="*/ 71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53" h="71">
                  <a:moveTo>
                    <a:pt x="0" y="54"/>
                  </a:moveTo>
                  <a:lnTo>
                    <a:pt x="0" y="52"/>
                  </a:lnTo>
                  <a:lnTo>
                    <a:pt x="1" y="48"/>
                  </a:lnTo>
                  <a:lnTo>
                    <a:pt x="2" y="46"/>
                  </a:lnTo>
                  <a:lnTo>
                    <a:pt x="5" y="43"/>
                  </a:lnTo>
                  <a:lnTo>
                    <a:pt x="9" y="41"/>
                  </a:lnTo>
                  <a:lnTo>
                    <a:pt x="12" y="38"/>
                  </a:lnTo>
                  <a:lnTo>
                    <a:pt x="16" y="35"/>
                  </a:lnTo>
                  <a:lnTo>
                    <a:pt x="21" y="33"/>
                  </a:lnTo>
                  <a:lnTo>
                    <a:pt x="26" y="31"/>
                  </a:lnTo>
                  <a:lnTo>
                    <a:pt x="32" y="28"/>
                  </a:lnTo>
                  <a:lnTo>
                    <a:pt x="40" y="26"/>
                  </a:lnTo>
                  <a:lnTo>
                    <a:pt x="46" y="24"/>
                  </a:lnTo>
                  <a:lnTo>
                    <a:pt x="55" y="22"/>
                  </a:lnTo>
                  <a:lnTo>
                    <a:pt x="62" y="19"/>
                  </a:lnTo>
                  <a:lnTo>
                    <a:pt x="71" y="18"/>
                  </a:lnTo>
                  <a:lnTo>
                    <a:pt x="81" y="16"/>
                  </a:lnTo>
                  <a:lnTo>
                    <a:pt x="89" y="14"/>
                  </a:lnTo>
                  <a:lnTo>
                    <a:pt x="99" y="13"/>
                  </a:lnTo>
                  <a:lnTo>
                    <a:pt x="111" y="10"/>
                  </a:lnTo>
                  <a:lnTo>
                    <a:pt x="120" y="9"/>
                  </a:lnTo>
                  <a:lnTo>
                    <a:pt x="132" y="8"/>
                  </a:lnTo>
                  <a:lnTo>
                    <a:pt x="144" y="6"/>
                  </a:lnTo>
                  <a:lnTo>
                    <a:pt x="155" y="5"/>
                  </a:lnTo>
                  <a:lnTo>
                    <a:pt x="168" y="4"/>
                  </a:lnTo>
                  <a:lnTo>
                    <a:pt x="194" y="3"/>
                  </a:lnTo>
                  <a:lnTo>
                    <a:pt x="220" y="1"/>
                  </a:lnTo>
                  <a:lnTo>
                    <a:pt x="247" y="0"/>
                  </a:lnTo>
                  <a:lnTo>
                    <a:pt x="276" y="0"/>
                  </a:lnTo>
                  <a:lnTo>
                    <a:pt x="303" y="0"/>
                  </a:lnTo>
                  <a:lnTo>
                    <a:pt x="332" y="1"/>
                  </a:lnTo>
                  <a:lnTo>
                    <a:pt x="358" y="3"/>
                  </a:lnTo>
                  <a:lnTo>
                    <a:pt x="370" y="4"/>
                  </a:lnTo>
                  <a:lnTo>
                    <a:pt x="383" y="6"/>
                  </a:lnTo>
                  <a:lnTo>
                    <a:pt x="395" y="7"/>
                  </a:lnTo>
                  <a:lnTo>
                    <a:pt x="408" y="8"/>
                  </a:lnTo>
                  <a:lnTo>
                    <a:pt x="419" y="10"/>
                  </a:lnTo>
                  <a:lnTo>
                    <a:pt x="430" y="11"/>
                  </a:lnTo>
                  <a:lnTo>
                    <a:pt x="441" y="14"/>
                  </a:lnTo>
                  <a:lnTo>
                    <a:pt x="452" y="16"/>
                  </a:lnTo>
                  <a:lnTo>
                    <a:pt x="462" y="18"/>
                  </a:lnTo>
                  <a:lnTo>
                    <a:pt x="471" y="20"/>
                  </a:lnTo>
                  <a:lnTo>
                    <a:pt x="481" y="23"/>
                  </a:lnTo>
                  <a:lnTo>
                    <a:pt x="490" y="26"/>
                  </a:lnTo>
                  <a:lnTo>
                    <a:pt x="497" y="28"/>
                  </a:lnTo>
                  <a:lnTo>
                    <a:pt x="506" y="32"/>
                  </a:lnTo>
                  <a:lnTo>
                    <a:pt x="512" y="34"/>
                  </a:lnTo>
                  <a:lnTo>
                    <a:pt x="520" y="37"/>
                  </a:lnTo>
                  <a:lnTo>
                    <a:pt x="526" y="41"/>
                  </a:lnTo>
                  <a:lnTo>
                    <a:pt x="531" y="43"/>
                  </a:lnTo>
                  <a:lnTo>
                    <a:pt x="536" y="46"/>
                  </a:lnTo>
                  <a:lnTo>
                    <a:pt x="541" y="50"/>
                  </a:lnTo>
                  <a:lnTo>
                    <a:pt x="544" y="53"/>
                  </a:lnTo>
                  <a:lnTo>
                    <a:pt x="547" y="56"/>
                  </a:lnTo>
                  <a:lnTo>
                    <a:pt x="549" y="60"/>
                  </a:lnTo>
                  <a:lnTo>
                    <a:pt x="551" y="64"/>
                  </a:lnTo>
                  <a:lnTo>
                    <a:pt x="552" y="67"/>
                  </a:lnTo>
                  <a:lnTo>
                    <a:pt x="553" y="71"/>
                  </a:lnTo>
                  <a:lnTo>
                    <a:pt x="553" y="71"/>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4453" name="Freeform 69"/>
            <p:cNvSpPr>
              <a:spLocks/>
            </p:cNvSpPr>
            <p:nvPr/>
          </p:nvSpPr>
          <p:spPr bwMode="auto">
            <a:xfrm>
              <a:off x="4060" y="2441"/>
              <a:ext cx="144" cy="132"/>
            </a:xfrm>
            <a:custGeom>
              <a:avLst/>
              <a:gdLst>
                <a:gd name="T0" fmla="*/ 619 w 622"/>
                <a:gd name="T1" fmla="*/ 256 h 466"/>
                <a:gd name="T2" fmla="*/ 612 w 622"/>
                <a:gd name="T3" fmla="*/ 291 h 466"/>
                <a:gd name="T4" fmla="*/ 597 w 622"/>
                <a:gd name="T5" fmla="*/ 324 h 466"/>
                <a:gd name="T6" fmla="*/ 576 w 622"/>
                <a:gd name="T7" fmla="*/ 354 h 466"/>
                <a:gd name="T8" fmla="*/ 550 w 622"/>
                <a:gd name="T9" fmla="*/ 381 h 466"/>
                <a:gd name="T10" fmla="*/ 520 w 622"/>
                <a:gd name="T11" fmla="*/ 405 h 466"/>
                <a:gd name="T12" fmla="*/ 484 w 622"/>
                <a:gd name="T13" fmla="*/ 427 h 466"/>
                <a:gd name="T14" fmla="*/ 445 w 622"/>
                <a:gd name="T15" fmla="*/ 443 h 466"/>
                <a:gd name="T16" fmla="*/ 403 w 622"/>
                <a:gd name="T17" fmla="*/ 456 h 466"/>
                <a:gd name="T18" fmla="*/ 358 w 622"/>
                <a:gd name="T19" fmla="*/ 463 h 466"/>
                <a:gd name="T20" fmla="*/ 311 w 622"/>
                <a:gd name="T21" fmla="*/ 466 h 466"/>
                <a:gd name="T22" fmla="*/ 262 w 622"/>
                <a:gd name="T23" fmla="*/ 463 h 466"/>
                <a:gd name="T24" fmla="*/ 218 w 622"/>
                <a:gd name="T25" fmla="*/ 456 h 466"/>
                <a:gd name="T26" fmla="*/ 175 w 622"/>
                <a:gd name="T27" fmla="*/ 443 h 466"/>
                <a:gd name="T28" fmla="*/ 137 w 622"/>
                <a:gd name="T29" fmla="*/ 427 h 466"/>
                <a:gd name="T30" fmla="*/ 101 w 622"/>
                <a:gd name="T31" fmla="*/ 405 h 466"/>
                <a:gd name="T32" fmla="*/ 71 w 622"/>
                <a:gd name="T33" fmla="*/ 381 h 466"/>
                <a:gd name="T34" fmla="*/ 45 w 622"/>
                <a:gd name="T35" fmla="*/ 354 h 466"/>
                <a:gd name="T36" fmla="*/ 24 w 622"/>
                <a:gd name="T37" fmla="*/ 324 h 466"/>
                <a:gd name="T38" fmla="*/ 9 w 622"/>
                <a:gd name="T39" fmla="*/ 291 h 466"/>
                <a:gd name="T40" fmla="*/ 1 w 622"/>
                <a:gd name="T41" fmla="*/ 256 h 466"/>
                <a:gd name="T42" fmla="*/ 0 w 622"/>
                <a:gd name="T43" fmla="*/ 233 h 466"/>
                <a:gd name="T44" fmla="*/ 3 w 622"/>
                <a:gd name="T45" fmla="*/ 197 h 466"/>
                <a:gd name="T46" fmla="*/ 14 w 622"/>
                <a:gd name="T47" fmla="*/ 164 h 466"/>
                <a:gd name="T48" fmla="*/ 30 w 622"/>
                <a:gd name="T49" fmla="*/ 131 h 466"/>
                <a:gd name="T50" fmla="*/ 52 w 622"/>
                <a:gd name="T51" fmla="*/ 102 h 466"/>
                <a:gd name="T52" fmla="*/ 80 w 622"/>
                <a:gd name="T53" fmla="*/ 76 h 466"/>
                <a:gd name="T54" fmla="*/ 113 w 622"/>
                <a:gd name="T55" fmla="*/ 53 h 466"/>
                <a:gd name="T56" fmla="*/ 149 w 622"/>
                <a:gd name="T57" fmla="*/ 34 h 466"/>
                <a:gd name="T58" fmla="*/ 189 w 622"/>
                <a:gd name="T59" fmla="*/ 18 h 466"/>
                <a:gd name="T60" fmla="*/ 233 w 622"/>
                <a:gd name="T61" fmla="*/ 7 h 466"/>
                <a:gd name="T62" fmla="*/ 279 w 622"/>
                <a:gd name="T63" fmla="*/ 1 h 466"/>
                <a:gd name="T64" fmla="*/ 326 w 622"/>
                <a:gd name="T65" fmla="*/ 0 h 466"/>
                <a:gd name="T66" fmla="*/ 373 w 622"/>
                <a:gd name="T67" fmla="*/ 5 h 466"/>
                <a:gd name="T68" fmla="*/ 417 w 622"/>
                <a:gd name="T69" fmla="*/ 14 h 466"/>
                <a:gd name="T70" fmla="*/ 459 w 622"/>
                <a:gd name="T71" fmla="*/ 28 h 466"/>
                <a:gd name="T72" fmla="*/ 496 w 622"/>
                <a:gd name="T73" fmla="*/ 46 h 466"/>
                <a:gd name="T74" fmla="*/ 530 w 622"/>
                <a:gd name="T75" fmla="*/ 67 h 466"/>
                <a:gd name="T76" fmla="*/ 560 w 622"/>
                <a:gd name="T77" fmla="*/ 93 h 466"/>
                <a:gd name="T78" fmla="*/ 583 w 622"/>
                <a:gd name="T79" fmla="*/ 121 h 466"/>
                <a:gd name="T80" fmla="*/ 602 w 622"/>
                <a:gd name="T81" fmla="*/ 152 h 466"/>
                <a:gd name="T82" fmla="*/ 614 w 622"/>
                <a:gd name="T83" fmla="*/ 186 h 466"/>
                <a:gd name="T84" fmla="*/ 620 w 622"/>
                <a:gd name="T85" fmla="*/ 221 h 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22" h="466">
                  <a:moveTo>
                    <a:pt x="622" y="233"/>
                  </a:moveTo>
                  <a:lnTo>
                    <a:pt x="620" y="245"/>
                  </a:lnTo>
                  <a:lnTo>
                    <a:pt x="619" y="256"/>
                  </a:lnTo>
                  <a:lnTo>
                    <a:pt x="618" y="269"/>
                  </a:lnTo>
                  <a:lnTo>
                    <a:pt x="614" y="280"/>
                  </a:lnTo>
                  <a:lnTo>
                    <a:pt x="612" y="291"/>
                  </a:lnTo>
                  <a:lnTo>
                    <a:pt x="607" y="302"/>
                  </a:lnTo>
                  <a:lnTo>
                    <a:pt x="602" y="314"/>
                  </a:lnTo>
                  <a:lnTo>
                    <a:pt x="597" y="324"/>
                  </a:lnTo>
                  <a:lnTo>
                    <a:pt x="591" y="334"/>
                  </a:lnTo>
                  <a:lnTo>
                    <a:pt x="583" y="344"/>
                  </a:lnTo>
                  <a:lnTo>
                    <a:pt x="576" y="354"/>
                  </a:lnTo>
                  <a:lnTo>
                    <a:pt x="568" y="363"/>
                  </a:lnTo>
                  <a:lnTo>
                    <a:pt x="560" y="373"/>
                  </a:lnTo>
                  <a:lnTo>
                    <a:pt x="550" y="381"/>
                  </a:lnTo>
                  <a:lnTo>
                    <a:pt x="541" y="390"/>
                  </a:lnTo>
                  <a:lnTo>
                    <a:pt x="530" y="397"/>
                  </a:lnTo>
                  <a:lnTo>
                    <a:pt x="520" y="405"/>
                  </a:lnTo>
                  <a:lnTo>
                    <a:pt x="509" y="413"/>
                  </a:lnTo>
                  <a:lnTo>
                    <a:pt x="496" y="420"/>
                  </a:lnTo>
                  <a:lnTo>
                    <a:pt x="484" y="427"/>
                  </a:lnTo>
                  <a:lnTo>
                    <a:pt x="471" y="432"/>
                  </a:lnTo>
                  <a:lnTo>
                    <a:pt x="459" y="438"/>
                  </a:lnTo>
                  <a:lnTo>
                    <a:pt x="445" y="443"/>
                  </a:lnTo>
                  <a:lnTo>
                    <a:pt x="431" y="448"/>
                  </a:lnTo>
                  <a:lnTo>
                    <a:pt x="417" y="451"/>
                  </a:lnTo>
                  <a:lnTo>
                    <a:pt x="403" y="456"/>
                  </a:lnTo>
                  <a:lnTo>
                    <a:pt x="388" y="458"/>
                  </a:lnTo>
                  <a:lnTo>
                    <a:pt x="373" y="461"/>
                  </a:lnTo>
                  <a:lnTo>
                    <a:pt x="358" y="463"/>
                  </a:lnTo>
                  <a:lnTo>
                    <a:pt x="342" y="465"/>
                  </a:lnTo>
                  <a:lnTo>
                    <a:pt x="326" y="466"/>
                  </a:lnTo>
                  <a:lnTo>
                    <a:pt x="311" y="466"/>
                  </a:lnTo>
                  <a:lnTo>
                    <a:pt x="295" y="466"/>
                  </a:lnTo>
                  <a:lnTo>
                    <a:pt x="279" y="465"/>
                  </a:lnTo>
                  <a:lnTo>
                    <a:pt x="262" y="463"/>
                  </a:lnTo>
                  <a:lnTo>
                    <a:pt x="247" y="461"/>
                  </a:lnTo>
                  <a:lnTo>
                    <a:pt x="233" y="458"/>
                  </a:lnTo>
                  <a:lnTo>
                    <a:pt x="218" y="456"/>
                  </a:lnTo>
                  <a:lnTo>
                    <a:pt x="204" y="451"/>
                  </a:lnTo>
                  <a:lnTo>
                    <a:pt x="189" y="448"/>
                  </a:lnTo>
                  <a:lnTo>
                    <a:pt x="175" y="443"/>
                  </a:lnTo>
                  <a:lnTo>
                    <a:pt x="162" y="438"/>
                  </a:lnTo>
                  <a:lnTo>
                    <a:pt x="149" y="432"/>
                  </a:lnTo>
                  <a:lnTo>
                    <a:pt x="137" y="427"/>
                  </a:lnTo>
                  <a:lnTo>
                    <a:pt x="124" y="420"/>
                  </a:lnTo>
                  <a:lnTo>
                    <a:pt x="113" y="413"/>
                  </a:lnTo>
                  <a:lnTo>
                    <a:pt x="101" y="405"/>
                  </a:lnTo>
                  <a:lnTo>
                    <a:pt x="91" y="397"/>
                  </a:lnTo>
                  <a:lnTo>
                    <a:pt x="80" y="390"/>
                  </a:lnTo>
                  <a:lnTo>
                    <a:pt x="71" y="381"/>
                  </a:lnTo>
                  <a:lnTo>
                    <a:pt x="61" y="373"/>
                  </a:lnTo>
                  <a:lnTo>
                    <a:pt x="52" y="363"/>
                  </a:lnTo>
                  <a:lnTo>
                    <a:pt x="45" y="354"/>
                  </a:lnTo>
                  <a:lnTo>
                    <a:pt x="37" y="344"/>
                  </a:lnTo>
                  <a:lnTo>
                    <a:pt x="30" y="334"/>
                  </a:lnTo>
                  <a:lnTo>
                    <a:pt x="24" y="324"/>
                  </a:lnTo>
                  <a:lnTo>
                    <a:pt x="19" y="314"/>
                  </a:lnTo>
                  <a:lnTo>
                    <a:pt x="14" y="302"/>
                  </a:lnTo>
                  <a:lnTo>
                    <a:pt x="9" y="291"/>
                  </a:lnTo>
                  <a:lnTo>
                    <a:pt x="6" y="280"/>
                  </a:lnTo>
                  <a:lnTo>
                    <a:pt x="3" y="269"/>
                  </a:lnTo>
                  <a:lnTo>
                    <a:pt x="1" y="256"/>
                  </a:lnTo>
                  <a:lnTo>
                    <a:pt x="0" y="245"/>
                  </a:lnTo>
                  <a:lnTo>
                    <a:pt x="0" y="233"/>
                  </a:lnTo>
                  <a:lnTo>
                    <a:pt x="0" y="233"/>
                  </a:lnTo>
                  <a:lnTo>
                    <a:pt x="0" y="221"/>
                  </a:lnTo>
                  <a:lnTo>
                    <a:pt x="1" y="209"/>
                  </a:lnTo>
                  <a:lnTo>
                    <a:pt x="3" y="197"/>
                  </a:lnTo>
                  <a:lnTo>
                    <a:pt x="6" y="186"/>
                  </a:lnTo>
                  <a:lnTo>
                    <a:pt x="9" y="175"/>
                  </a:lnTo>
                  <a:lnTo>
                    <a:pt x="14" y="164"/>
                  </a:lnTo>
                  <a:lnTo>
                    <a:pt x="19" y="152"/>
                  </a:lnTo>
                  <a:lnTo>
                    <a:pt x="24" y="142"/>
                  </a:lnTo>
                  <a:lnTo>
                    <a:pt x="30" y="131"/>
                  </a:lnTo>
                  <a:lnTo>
                    <a:pt x="37" y="121"/>
                  </a:lnTo>
                  <a:lnTo>
                    <a:pt x="45" y="112"/>
                  </a:lnTo>
                  <a:lnTo>
                    <a:pt x="52" y="102"/>
                  </a:lnTo>
                  <a:lnTo>
                    <a:pt x="61" y="93"/>
                  </a:lnTo>
                  <a:lnTo>
                    <a:pt x="71" y="84"/>
                  </a:lnTo>
                  <a:lnTo>
                    <a:pt x="80" y="76"/>
                  </a:lnTo>
                  <a:lnTo>
                    <a:pt x="91" y="67"/>
                  </a:lnTo>
                  <a:lnTo>
                    <a:pt x="101" y="61"/>
                  </a:lnTo>
                  <a:lnTo>
                    <a:pt x="113" y="53"/>
                  </a:lnTo>
                  <a:lnTo>
                    <a:pt x="124" y="46"/>
                  </a:lnTo>
                  <a:lnTo>
                    <a:pt x="137" y="39"/>
                  </a:lnTo>
                  <a:lnTo>
                    <a:pt x="149" y="34"/>
                  </a:lnTo>
                  <a:lnTo>
                    <a:pt x="162" y="28"/>
                  </a:lnTo>
                  <a:lnTo>
                    <a:pt x="175" y="23"/>
                  </a:lnTo>
                  <a:lnTo>
                    <a:pt x="189" y="18"/>
                  </a:lnTo>
                  <a:lnTo>
                    <a:pt x="204" y="14"/>
                  </a:lnTo>
                  <a:lnTo>
                    <a:pt x="218" y="10"/>
                  </a:lnTo>
                  <a:lnTo>
                    <a:pt x="233" y="7"/>
                  </a:lnTo>
                  <a:lnTo>
                    <a:pt x="247" y="5"/>
                  </a:lnTo>
                  <a:lnTo>
                    <a:pt x="262" y="2"/>
                  </a:lnTo>
                  <a:lnTo>
                    <a:pt x="279" y="1"/>
                  </a:lnTo>
                  <a:lnTo>
                    <a:pt x="295" y="0"/>
                  </a:lnTo>
                  <a:lnTo>
                    <a:pt x="311" y="0"/>
                  </a:lnTo>
                  <a:lnTo>
                    <a:pt x="326" y="0"/>
                  </a:lnTo>
                  <a:lnTo>
                    <a:pt x="342" y="1"/>
                  </a:lnTo>
                  <a:lnTo>
                    <a:pt x="358" y="2"/>
                  </a:lnTo>
                  <a:lnTo>
                    <a:pt x="373" y="5"/>
                  </a:lnTo>
                  <a:lnTo>
                    <a:pt x="388" y="7"/>
                  </a:lnTo>
                  <a:lnTo>
                    <a:pt x="403" y="10"/>
                  </a:lnTo>
                  <a:lnTo>
                    <a:pt x="417" y="14"/>
                  </a:lnTo>
                  <a:lnTo>
                    <a:pt x="431" y="18"/>
                  </a:lnTo>
                  <a:lnTo>
                    <a:pt x="445" y="23"/>
                  </a:lnTo>
                  <a:lnTo>
                    <a:pt x="459" y="28"/>
                  </a:lnTo>
                  <a:lnTo>
                    <a:pt x="471" y="34"/>
                  </a:lnTo>
                  <a:lnTo>
                    <a:pt x="484" y="39"/>
                  </a:lnTo>
                  <a:lnTo>
                    <a:pt x="496" y="46"/>
                  </a:lnTo>
                  <a:lnTo>
                    <a:pt x="509" y="53"/>
                  </a:lnTo>
                  <a:lnTo>
                    <a:pt x="520" y="61"/>
                  </a:lnTo>
                  <a:lnTo>
                    <a:pt x="530" y="67"/>
                  </a:lnTo>
                  <a:lnTo>
                    <a:pt x="541" y="76"/>
                  </a:lnTo>
                  <a:lnTo>
                    <a:pt x="550" y="84"/>
                  </a:lnTo>
                  <a:lnTo>
                    <a:pt x="560" y="93"/>
                  </a:lnTo>
                  <a:lnTo>
                    <a:pt x="568" y="102"/>
                  </a:lnTo>
                  <a:lnTo>
                    <a:pt x="576" y="112"/>
                  </a:lnTo>
                  <a:lnTo>
                    <a:pt x="583" y="121"/>
                  </a:lnTo>
                  <a:lnTo>
                    <a:pt x="591" y="131"/>
                  </a:lnTo>
                  <a:lnTo>
                    <a:pt x="597" y="142"/>
                  </a:lnTo>
                  <a:lnTo>
                    <a:pt x="602" y="152"/>
                  </a:lnTo>
                  <a:lnTo>
                    <a:pt x="607" y="164"/>
                  </a:lnTo>
                  <a:lnTo>
                    <a:pt x="612" y="175"/>
                  </a:lnTo>
                  <a:lnTo>
                    <a:pt x="614" y="186"/>
                  </a:lnTo>
                  <a:lnTo>
                    <a:pt x="618" y="197"/>
                  </a:lnTo>
                  <a:lnTo>
                    <a:pt x="619" y="209"/>
                  </a:lnTo>
                  <a:lnTo>
                    <a:pt x="620" y="221"/>
                  </a:lnTo>
                  <a:lnTo>
                    <a:pt x="622" y="23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44454" name="Freeform 70"/>
            <p:cNvSpPr>
              <a:spLocks/>
            </p:cNvSpPr>
            <p:nvPr/>
          </p:nvSpPr>
          <p:spPr bwMode="auto">
            <a:xfrm>
              <a:off x="4060" y="2441"/>
              <a:ext cx="144" cy="132"/>
            </a:xfrm>
            <a:custGeom>
              <a:avLst/>
              <a:gdLst>
                <a:gd name="T0" fmla="*/ 619 w 622"/>
                <a:gd name="T1" fmla="*/ 256 h 466"/>
                <a:gd name="T2" fmla="*/ 612 w 622"/>
                <a:gd name="T3" fmla="*/ 291 h 466"/>
                <a:gd name="T4" fmla="*/ 597 w 622"/>
                <a:gd name="T5" fmla="*/ 324 h 466"/>
                <a:gd name="T6" fmla="*/ 576 w 622"/>
                <a:gd name="T7" fmla="*/ 354 h 466"/>
                <a:gd name="T8" fmla="*/ 550 w 622"/>
                <a:gd name="T9" fmla="*/ 381 h 466"/>
                <a:gd name="T10" fmla="*/ 520 w 622"/>
                <a:gd name="T11" fmla="*/ 405 h 466"/>
                <a:gd name="T12" fmla="*/ 484 w 622"/>
                <a:gd name="T13" fmla="*/ 427 h 466"/>
                <a:gd name="T14" fmla="*/ 445 w 622"/>
                <a:gd name="T15" fmla="*/ 443 h 466"/>
                <a:gd name="T16" fmla="*/ 403 w 622"/>
                <a:gd name="T17" fmla="*/ 456 h 466"/>
                <a:gd name="T18" fmla="*/ 358 w 622"/>
                <a:gd name="T19" fmla="*/ 463 h 466"/>
                <a:gd name="T20" fmla="*/ 311 w 622"/>
                <a:gd name="T21" fmla="*/ 466 h 466"/>
                <a:gd name="T22" fmla="*/ 262 w 622"/>
                <a:gd name="T23" fmla="*/ 463 h 466"/>
                <a:gd name="T24" fmla="*/ 218 w 622"/>
                <a:gd name="T25" fmla="*/ 456 h 466"/>
                <a:gd name="T26" fmla="*/ 175 w 622"/>
                <a:gd name="T27" fmla="*/ 443 h 466"/>
                <a:gd name="T28" fmla="*/ 137 w 622"/>
                <a:gd name="T29" fmla="*/ 427 h 466"/>
                <a:gd name="T30" fmla="*/ 101 w 622"/>
                <a:gd name="T31" fmla="*/ 405 h 466"/>
                <a:gd name="T32" fmla="*/ 71 w 622"/>
                <a:gd name="T33" fmla="*/ 381 h 466"/>
                <a:gd name="T34" fmla="*/ 45 w 622"/>
                <a:gd name="T35" fmla="*/ 354 h 466"/>
                <a:gd name="T36" fmla="*/ 24 w 622"/>
                <a:gd name="T37" fmla="*/ 324 h 466"/>
                <a:gd name="T38" fmla="*/ 9 w 622"/>
                <a:gd name="T39" fmla="*/ 291 h 466"/>
                <a:gd name="T40" fmla="*/ 1 w 622"/>
                <a:gd name="T41" fmla="*/ 256 h 466"/>
                <a:gd name="T42" fmla="*/ 0 w 622"/>
                <a:gd name="T43" fmla="*/ 233 h 466"/>
                <a:gd name="T44" fmla="*/ 3 w 622"/>
                <a:gd name="T45" fmla="*/ 197 h 466"/>
                <a:gd name="T46" fmla="*/ 14 w 622"/>
                <a:gd name="T47" fmla="*/ 164 h 466"/>
                <a:gd name="T48" fmla="*/ 30 w 622"/>
                <a:gd name="T49" fmla="*/ 131 h 466"/>
                <a:gd name="T50" fmla="*/ 52 w 622"/>
                <a:gd name="T51" fmla="*/ 102 h 466"/>
                <a:gd name="T52" fmla="*/ 80 w 622"/>
                <a:gd name="T53" fmla="*/ 76 h 466"/>
                <a:gd name="T54" fmla="*/ 113 w 622"/>
                <a:gd name="T55" fmla="*/ 53 h 466"/>
                <a:gd name="T56" fmla="*/ 149 w 622"/>
                <a:gd name="T57" fmla="*/ 34 h 466"/>
                <a:gd name="T58" fmla="*/ 189 w 622"/>
                <a:gd name="T59" fmla="*/ 18 h 466"/>
                <a:gd name="T60" fmla="*/ 233 w 622"/>
                <a:gd name="T61" fmla="*/ 7 h 466"/>
                <a:gd name="T62" fmla="*/ 279 w 622"/>
                <a:gd name="T63" fmla="*/ 1 h 466"/>
                <a:gd name="T64" fmla="*/ 326 w 622"/>
                <a:gd name="T65" fmla="*/ 0 h 466"/>
                <a:gd name="T66" fmla="*/ 373 w 622"/>
                <a:gd name="T67" fmla="*/ 5 h 466"/>
                <a:gd name="T68" fmla="*/ 417 w 622"/>
                <a:gd name="T69" fmla="*/ 14 h 466"/>
                <a:gd name="T70" fmla="*/ 459 w 622"/>
                <a:gd name="T71" fmla="*/ 28 h 466"/>
                <a:gd name="T72" fmla="*/ 496 w 622"/>
                <a:gd name="T73" fmla="*/ 46 h 466"/>
                <a:gd name="T74" fmla="*/ 530 w 622"/>
                <a:gd name="T75" fmla="*/ 67 h 466"/>
                <a:gd name="T76" fmla="*/ 560 w 622"/>
                <a:gd name="T77" fmla="*/ 93 h 466"/>
                <a:gd name="T78" fmla="*/ 583 w 622"/>
                <a:gd name="T79" fmla="*/ 121 h 466"/>
                <a:gd name="T80" fmla="*/ 602 w 622"/>
                <a:gd name="T81" fmla="*/ 152 h 466"/>
                <a:gd name="T82" fmla="*/ 614 w 622"/>
                <a:gd name="T83" fmla="*/ 186 h 466"/>
                <a:gd name="T84" fmla="*/ 620 w 622"/>
                <a:gd name="T85" fmla="*/ 221 h 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22" h="466">
                  <a:moveTo>
                    <a:pt x="622" y="233"/>
                  </a:moveTo>
                  <a:lnTo>
                    <a:pt x="620" y="245"/>
                  </a:lnTo>
                  <a:lnTo>
                    <a:pt x="619" y="256"/>
                  </a:lnTo>
                  <a:lnTo>
                    <a:pt x="618" y="269"/>
                  </a:lnTo>
                  <a:lnTo>
                    <a:pt x="614" y="280"/>
                  </a:lnTo>
                  <a:lnTo>
                    <a:pt x="612" y="291"/>
                  </a:lnTo>
                  <a:lnTo>
                    <a:pt x="607" y="302"/>
                  </a:lnTo>
                  <a:lnTo>
                    <a:pt x="602" y="314"/>
                  </a:lnTo>
                  <a:lnTo>
                    <a:pt x="597" y="324"/>
                  </a:lnTo>
                  <a:lnTo>
                    <a:pt x="591" y="334"/>
                  </a:lnTo>
                  <a:lnTo>
                    <a:pt x="583" y="344"/>
                  </a:lnTo>
                  <a:lnTo>
                    <a:pt x="576" y="354"/>
                  </a:lnTo>
                  <a:lnTo>
                    <a:pt x="568" y="363"/>
                  </a:lnTo>
                  <a:lnTo>
                    <a:pt x="560" y="373"/>
                  </a:lnTo>
                  <a:lnTo>
                    <a:pt x="550" y="381"/>
                  </a:lnTo>
                  <a:lnTo>
                    <a:pt x="541" y="390"/>
                  </a:lnTo>
                  <a:lnTo>
                    <a:pt x="530" y="397"/>
                  </a:lnTo>
                  <a:lnTo>
                    <a:pt x="520" y="405"/>
                  </a:lnTo>
                  <a:lnTo>
                    <a:pt x="509" y="413"/>
                  </a:lnTo>
                  <a:lnTo>
                    <a:pt x="496" y="420"/>
                  </a:lnTo>
                  <a:lnTo>
                    <a:pt x="484" y="427"/>
                  </a:lnTo>
                  <a:lnTo>
                    <a:pt x="471" y="432"/>
                  </a:lnTo>
                  <a:lnTo>
                    <a:pt x="459" y="438"/>
                  </a:lnTo>
                  <a:lnTo>
                    <a:pt x="445" y="443"/>
                  </a:lnTo>
                  <a:lnTo>
                    <a:pt x="431" y="448"/>
                  </a:lnTo>
                  <a:lnTo>
                    <a:pt x="417" y="451"/>
                  </a:lnTo>
                  <a:lnTo>
                    <a:pt x="403" y="456"/>
                  </a:lnTo>
                  <a:lnTo>
                    <a:pt x="388" y="458"/>
                  </a:lnTo>
                  <a:lnTo>
                    <a:pt x="373" y="461"/>
                  </a:lnTo>
                  <a:lnTo>
                    <a:pt x="358" y="463"/>
                  </a:lnTo>
                  <a:lnTo>
                    <a:pt x="342" y="465"/>
                  </a:lnTo>
                  <a:lnTo>
                    <a:pt x="326" y="466"/>
                  </a:lnTo>
                  <a:lnTo>
                    <a:pt x="311" y="466"/>
                  </a:lnTo>
                  <a:lnTo>
                    <a:pt x="295" y="466"/>
                  </a:lnTo>
                  <a:lnTo>
                    <a:pt x="279" y="465"/>
                  </a:lnTo>
                  <a:lnTo>
                    <a:pt x="262" y="463"/>
                  </a:lnTo>
                  <a:lnTo>
                    <a:pt x="247" y="461"/>
                  </a:lnTo>
                  <a:lnTo>
                    <a:pt x="233" y="458"/>
                  </a:lnTo>
                  <a:lnTo>
                    <a:pt x="218" y="456"/>
                  </a:lnTo>
                  <a:lnTo>
                    <a:pt x="204" y="451"/>
                  </a:lnTo>
                  <a:lnTo>
                    <a:pt x="189" y="448"/>
                  </a:lnTo>
                  <a:lnTo>
                    <a:pt x="175" y="443"/>
                  </a:lnTo>
                  <a:lnTo>
                    <a:pt x="162" y="438"/>
                  </a:lnTo>
                  <a:lnTo>
                    <a:pt x="149" y="432"/>
                  </a:lnTo>
                  <a:lnTo>
                    <a:pt x="137" y="427"/>
                  </a:lnTo>
                  <a:lnTo>
                    <a:pt x="124" y="420"/>
                  </a:lnTo>
                  <a:lnTo>
                    <a:pt x="113" y="413"/>
                  </a:lnTo>
                  <a:lnTo>
                    <a:pt x="101" y="405"/>
                  </a:lnTo>
                  <a:lnTo>
                    <a:pt x="91" y="397"/>
                  </a:lnTo>
                  <a:lnTo>
                    <a:pt x="80" y="390"/>
                  </a:lnTo>
                  <a:lnTo>
                    <a:pt x="71" y="381"/>
                  </a:lnTo>
                  <a:lnTo>
                    <a:pt x="61" y="373"/>
                  </a:lnTo>
                  <a:lnTo>
                    <a:pt x="52" y="363"/>
                  </a:lnTo>
                  <a:lnTo>
                    <a:pt x="45" y="354"/>
                  </a:lnTo>
                  <a:lnTo>
                    <a:pt x="37" y="344"/>
                  </a:lnTo>
                  <a:lnTo>
                    <a:pt x="30" y="334"/>
                  </a:lnTo>
                  <a:lnTo>
                    <a:pt x="24" y="324"/>
                  </a:lnTo>
                  <a:lnTo>
                    <a:pt x="19" y="314"/>
                  </a:lnTo>
                  <a:lnTo>
                    <a:pt x="14" y="302"/>
                  </a:lnTo>
                  <a:lnTo>
                    <a:pt x="9" y="291"/>
                  </a:lnTo>
                  <a:lnTo>
                    <a:pt x="6" y="280"/>
                  </a:lnTo>
                  <a:lnTo>
                    <a:pt x="3" y="269"/>
                  </a:lnTo>
                  <a:lnTo>
                    <a:pt x="1" y="256"/>
                  </a:lnTo>
                  <a:lnTo>
                    <a:pt x="0" y="245"/>
                  </a:lnTo>
                  <a:lnTo>
                    <a:pt x="0" y="233"/>
                  </a:lnTo>
                  <a:lnTo>
                    <a:pt x="0" y="233"/>
                  </a:lnTo>
                  <a:lnTo>
                    <a:pt x="0" y="221"/>
                  </a:lnTo>
                  <a:lnTo>
                    <a:pt x="1" y="209"/>
                  </a:lnTo>
                  <a:lnTo>
                    <a:pt x="3" y="197"/>
                  </a:lnTo>
                  <a:lnTo>
                    <a:pt x="6" y="186"/>
                  </a:lnTo>
                  <a:lnTo>
                    <a:pt x="9" y="175"/>
                  </a:lnTo>
                  <a:lnTo>
                    <a:pt x="14" y="164"/>
                  </a:lnTo>
                  <a:lnTo>
                    <a:pt x="19" y="152"/>
                  </a:lnTo>
                  <a:lnTo>
                    <a:pt x="24" y="142"/>
                  </a:lnTo>
                  <a:lnTo>
                    <a:pt x="30" y="131"/>
                  </a:lnTo>
                  <a:lnTo>
                    <a:pt x="37" y="121"/>
                  </a:lnTo>
                  <a:lnTo>
                    <a:pt x="45" y="112"/>
                  </a:lnTo>
                  <a:lnTo>
                    <a:pt x="52" y="102"/>
                  </a:lnTo>
                  <a:lnTo>
                    <a:pt x="61" y="93"/>
                  </a:lnTo>
                  <a:lnTo>
                    <a:pt x="71" y="84"/>
                  </a:lnTo>
                  <a:lnTo>
                    <a:pt x="80" y="76"/>
                  </a:lnTo>
                  <a:lnTo>
                    <a:pt x="91" y="67"/>
                  </a:lnTo>
                  <a:lnTo>
                    <a:pt x="101" y="61"/>
                  </a:lnTo>
                  <a:lnTo>
                    <a:pt x="113" y="53"/>
                  </a:lnTo>
                  <a:lnTo>
                    <a:pt x="124" y="46"/>
                  </a:lnTo>
                  <a:lnTo>
                    <a:pt x="137" y="39"/>
                  </a:lnTo>
                  <a:lnTo>
                    <a:pt x="149" y="34"/>
                  </a:lnTo>
                  <a:lnTo>
                    <a:pt x="162" y="28"/>
                  </a:lnTo>
                  <a:lnTo>
                    <a:pt x="175" y="23"/>
                  </a:lnTo>
                  <a:lnTo>
                    <a:pt x="189" y="18"/>
                  </a:lnTo>
                  <a:lnTo>
                    <a:pt x="204" y="14"/>
                  </a:lnTo>
                  <a:lnTo>
                    <a:pt x="218" y="10"/>
                  </a:lnTo>
                  <a:lnTo>
                    <a:pt x="233" y="7"/>
                  </a:lnTo>
                  <a:lnTo>
                    <a:pt x="247" y="5"/>
                  </a:lnTo>
                  <a:lnTo>
                    <a:pt x="262" y="2"/>
                  </a:lnTo>
                  <a:lnTo>
                    <a:pt x="279" y="1"/>
                  </a:lnTo>
                  <a:lnTo>
                    <a:pt x="295" y="0"/>
                  </a:lnTo>
                  <a:lnTo>
                    <a:pt x="311" y="0"/>
                  </a:lnTo>
                  <a:lnTo>
                    <a:pt x="326" y="0"/>
                  </a:lnTo>
                  <a:lnTo>
                    <a:pt x="342" y="1"/>
                  </a:lnTo>
                  <a:lnTo>
                    <a:pt x="358" y="2"/>
                  </a:lnTo>
                  <a:lnTo>
                    <a:pt x="373" y="5"/>
                  </a:lnTo>
                  <a:lnTo>
                    <a:pt x="388" y="7"/>
                  </a:lnTo>
                  <a:lnTo>
                    <a:pt x="403" y="10"/>
                  </a:lnTo>
                  <a:lnTo>
                    <a:pt x="417" y="14"/>
                  </a:lnTo>
                  <a:lnTo>
                    <a:pt x="431" y="18"/>
                  </a:lnTo>
                  <a:lnTo>
                    <a:pt x="445" y="23"/>
                  </a:lnTo>
                  <a:lnTo>
                    <a:pt x="459" y="28"/>
                  </a:lnTo>
                  <a:lnTo>
                    <a:pt x="471" y="34"/>
                  </a:lnTo>
                  <a:lnTo>
                    <a:pt x="484" y="39"/>
                  </a:lnTo>
                  <a:lnTo>
                    <a:pt x="496" y="46"/>
                  </a:lnTo>
                  <a:lnTo>
                    <a:pt x="509" y="53"/>
                  </a:lnTo>
                  <a:lnTo>
                    <a:pt x="520" y="61"/>
                  </a:lnTo>
                  <a:lnTo>
                    <a:pt x="530" y="67"/>
                  </a:lnTo>
                  <a:lnTo>
                    <a:pt x="541" y="76"/>
                  </a:lnTo>
                  <a:lnTo>
                    <a:pt x="550" y="84"/>
                  </a:lnTo>
                  <a:lnTo>
                    <a:pt x="560" y="93"/>
                  </a:lnTo>
                  <a:lnTo>
                    <a:pt x="568" y="102"/>
                  </a:lnTo>
                  <a:lnTo>
                    <a:pt x="576" y="112"/>
                  </a:lnTo>
                  <a:lnTo>
                    <a:pt x="583" y="121"/>
                  </a:lnTo>
                  <a:lnTo>
                    <a:pt x="591" y="131"/>
                  </a:lnTo>
                  <a:lnTo>
                    <a:pt x="597" y="142"/>
                  </a:lnTo>
                  <a:lnTo>
                    <a:pt x="602" y="152"/>
                  </a:lnTo>
                  <a:lnTo>
                    <a:pt x="607" y="164"/>
                  </a:lnTo>
                  <a:lnTo>
                    <a:pt x="612" y="175"/>
                  </a:lnTo>
                  <a:lnTo>
                    <a:pt x="614" y="186"/>
                  </a:lnTo>
                  <a:lnTo>
                    <a:pt x="618" y="197"/>
                  </a:lnTo>
                  <a:lnTo>
                    <a:pt x="619" y="209"/>
                  </a:lnTo>
                  <a:lnTo>
                    <a:pt x="620" y="221"/>
                  </a:lnTo>
                  <a:lnTo>
                    <a:pt x="622" y="233"/>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4455" name="Line 71"/>
            <p:cNvSpPr>
              <a:spLocks noChangeShapeType="1"/>
            </p:cNvSpPr>
            <p:nvPr/>
          </p:nvSpPr>
          <p:spPr bwMode="auto">
            <a:xfrm flipH="1">
              <a:off x="4168" y="2479"/>
              <a:ext cx="29" cy="85"/>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456" name="Line 72"/>
            <p:cNvSpPr>
              <a:spLocks noChangeShapeType="1"/>
            </p:cNvSpPr>
            <p:nvPr/>
          </p:nvSpPr>
          <p:spPr bwMode="auto">
            <a:xfrm>
              <a:off x="4067" y="2479"/>
              <a:ext cx="29" cy="85"/>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457" name="Line 73"/>
            <p:cNvSpPr>
              <a:spLocks noChangeShapeType="1"/>
            </p:cNvSpPr>
            <p:nvPr/>
          </p:nvSpPr>
          <p:spPr bwMode="auto">
            <a:xfrm flipV="1">
              <a:off x="4132" y="2408"/>
              <a:ext cx="1" cy="33"/>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458" name="Line 74"/>
            <p:cNvSpPr>
              <a:spLocks noChangeShapeType="1"/>
            </p:cNvSpPr>
            <p:nvPr/>
          </p:nvSpPr>
          <p:spPr bwMode="auto">
            <a:xfrm>
              <a:off x="4132" y="2573"/>
              <a:ext cx="1" cy="33"/>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459" name="Freeform 75"/>
            <p:cNvSpPr>
              <a:spLocks/>
            </p:cNvSpPr>
            <p:nvPr/>
          </p:nvSpPr>
          <p:spPr bwMode="auto">
            <a:xfrm>
              <a:off x="4322" y="2441"/>
              <a:ext cx="144" cy="132"/>
            </a:xfrm>
            <a:custGeom>
              <a:avLst/>
              <a:gdLst>
                <a:gd name="T0" fmla="*/ 619 w 622"/>
                <a:gd name="T1" fmla="*/ 256 h 466"/>
                <a:gd name="T2" fmla="*/ 612 w 622"/>
                <a:gd name="T3" fmla="*/ 291 h 466"/>
                <a:gd name="T4" fmla="*/ 597 w 622"/>
                <a:gd name="T5" fmla="*/ 324 h 466"/>
                <a:gd name="T6" fmla="*/ 576 w 622"/>
                <a:gd name="T7" fmla="*/ 354 h 466"/>
                <a:gd name="T8" fmla="*/ 550 w 622"/>
                <a:gd name="T9" fmla="*/ 381 h 466"/>
                <a:gd name="T10" fmla="*/ 520 w 622"/>
                <a:gd name="T11" fmla="*/ 405 h 466"/>
                <a:gd name="T12" fmla="*/ 484 w 622"/>
                <a:gd name="T13" fmla="*/ 427 h 466"/>
                <a:gd name="T14" fmla="*/ 445 w 622"/>
                <a:gd name="T15" fmla="*/ 443 h 466"/>
                <a:gd name="T16" fmla="*/ 403 w 622"/>
                <a:gd name="T17" fmla="*/ 456 h 466"/>
                <a:gd name="T18" fmla="*/ 358 w 622"/>
                <a:gd name="T19" fmla="*/ 463 h 466"/>
                <a:gd name="T20" fmla="*/ 311 w 622"/>
                <a:gd name="T21" fmla="*/ 466 h 466"/>
                <a:gd name="T22" fmla="*/ 262 w 622"/>
                <a:gd name="T23" fmla="*/ 463 h 466"/>
                <a:gd name="T24" fmla="*/ 218 w 622"/>
                <a:gd name="T25" fmla="*/ 456 h 466"/>
                <a:gd name="T26" fmla="*/ 175 w 622"/>
                <a:gd name="T27" fmla="*/ 443 h 466"/>
                <a:gd name="T28" fmla="*/ 137 w 622"/>
                <a:gd name="T29" fmla="*/ 427 h 466"/>
                <a:gd name="T30" fmla="*/ 101 w 622"/>
                <a:gd name="T31" fmla="*/ 405 h 466"/>
                <a:gd name="T32" fmla="*/ 71 w 622"/>
                <a:gd name="T33" fmla="*/ 381 h 466"/>
                <a:gd name="T34" fmla="*/ 45 w 622"/>
                <a:gd name="T35" fmla="*/ 354 h 466"/>
                <a:gd name="T36" fmla="*/ 24 w 622"/>
                <a:gd name="T37" fmla="*/ 324 h 466"/>
                <a:gd name="T38" fmla="*/ 9 w 622"/>
                <a:gd name="T39" fmla="*/ 291 h 466"/>
                <a:gd name="T40" fmla="*/ 1 w 622"/>
                <a:gd name="T41" fmla="*/ 256 h 466"/>
                <a:gd name="T42" fmla="*/ 0 w 622"/>
                <a:gd name="T43" fmla="*/ 233 h 466"/>
                <a:gd name="T44" fmla="*/ 3 w 622"/>
                <a:gd name="T45" fmla="*/ 197 h 466"/>
                <a:gd name="T46" fmla="*/ 14 w 622"/>
                <a:gd name="T47" fmla="*/ 164 h 466"/>
                <a:gd name="T48" fmla="*/ 30 w 622"/>
                <a:gd name="T49" fmla="*/ 131 h 466"/>
                <a:gd name="T50" fmla="*/ 52 w 622"/>
                <a:gd name="T51" fmla="*/ 102 h 466"/>
                <a:gd name="T52" fmla="*/ 80 w 622"/>
                <a:gd name="T53" fmla="*/ 76 h 466"/>
                <a:gd name="T54" fmla="*/ 113 w 622"/>
                <a:gd name="T55" fmla="*/ 53 h 466"/>
                <a:gd name="T56" fmla="*/ 149 w 622"/>
                <a:gd name="T57" fmla="*/ 34 h 466"/>
                <a:gd name="T58" fmla="*/ 189 w 622"/>
                <a:gd name="T59" fmla="*/ 18 h 466"/>
                <a:gd name="T60" fmla="*/ 233 w 622"/>
                <a:gd name="T61" fmla="*/ 7 h 466"/>
                <a:gd name="T62" fmla="*/ 279 w 622"/>
                <a:gd name="T63" fmla="*/ 1 h 466"/>
                <a:gd name="T64" fmla="*/ 326 w 622"/>
                <a:gd name="T65" fmla="*/ 0 h 466"/>
                <a:gd name="T66" fmla="*/ 373 w 622"/>
                <a:gd name="T67" fmla="*/ 5 h 466"/>
                <a:gd name="T68" fmla="*/ 417 w 622"/>
                <a:gd name="T69" fmla="*/ 14 h 466"/>
                <a:gd name="T70" fmla="*/ 459 w 622"/>
                <a:gd name="T71" fmla="*/ 28 h 466"/>
                <a:gd name="T72" fmla="*/ 496 w 622"/>
                <a:gd name="T73" fmla="*/ 46 h 466"/>
                <a:gd name="T74" fmla="*/ 530 w 622"/>
                <a:gd name="T75" fmla="*/ 67 h 466"/>
                <a:gd name="T76" fmla="*/ 560 w 622"/>
                <a:gd name="T77" fmla="*/ 93 h 466"/>
                <a:gd name="T78" fmla="*/ 583 w 622"/>
                <a:gd name="T79" fmla="*/ 121 h 466"/>
                <a:gd name="T80" fmla="*/ 602 w 622"/>
                <a:gd name="T81" fmla="*/ 152 h 466"/>
                <a:gd name="T82" fmla="*/ 614 w 622"/>
                <a:gd name="T83" fmla="*/ 186 h 466"/>
                <a:gd name="T84" fmla="*/ 620 w 622"/>
                <a:gd name="T85" fmla="*/ 221 h 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22" h="466">
                  <a:moveTo>
                    <a:pt x="622" y="233"/>
                  </a:moveTo>
                  <a:lnTo>
                    <a:pt x="620" y="245"/>
                  </a:lnTo>
                  <a:lnTo>
                    <a:pt x="619" y="256"/>
                  </a:lnTo>
                  <a:lnTo>
                    <a:pt x="618" y="269"/>
                  </a:lnTo>
                  <a:lnTo>
                    <a:pt x="614" y="280"/>
                  </a:lnTo>
                  <a:lnTo>
                    <a:pt x="612" y="291"/>
                  </a:lnTo>
                  <a:lnTo>
                    <a:pt x="607" y="302"/>
                  </a:lnTo>
                  <a:lnTo>
                    <a:pt x="602" y="314"/>
                  </a:lnTo>
                  <a:lnTo>
                    <a:pt x="597" y="324"/>
                  </a:lnTo>
                  <a:lnTo>
                    <a:pt x="591" y="334"/>
                  </a:lnTo>
                  <a:lnTo>
                    <a:pt x="583" y="344"/>
                  </a:lnTo>
                  <a:lnTo>
                    <a:pt x="576" y="354"/>
                  </a:lnTo>
                  <a:lnTo>
                    <a:pt x="568" y="363"/>
                  </a:lnTo>
                  <a:lnTo>
                    <a:pt x="560" y="373"/>
                  </a:lnTo>
                  <a:lnTo>
                    <a:pt x="550" y="381"/>
                  </a:lnTo>
                  <a:lnTo>
                    <a:pt x="541" y="390"/>
                  </a:lnTo>
                  <a:lnTo>
                    <a:pt x="530" y="397"/>
                  </a:lnTo>
                  <a:lnTo>
                    <a:pt x="520" y="405"/>
                  </a:lnTo>
                  <a:lnTo>
                    <a:pt x="509" y="413"/>
                  </a:lnTo>
                  <a:lnTo>
                    <a:pt x="496" y="420"/>
                  </a:lnTo>
                  <a:lnTo>
                    <a:pt x="484" y="427"/>
                  </a:lnTo>
                  <a:lnTo>
                    <a:pt x="471" y="432"/>
                  </a:lnTo>
                  <a:lnTo>
                    <a:pt x="459" y="438"/>
                  </a:lnTo>
                  <a:lnTo>
                    <a:pt x="445" y="443"/>
                  </a:lnTo>
                  <a:lnTo>
                    <a:pt x="431" y="448"/>
                  </a:lnTo>
                  <a:lnTo>
                    <a:pt x="417" y="451"/>
                  </a:lnTo>
                  <a:lnTo>
                    <a:pt x="403" y="456"/>
                  </a:lnTo>
                  <a:lnTo>
                    <a:pt x="388" y="458"/>
                  </a:lnTo>
                  <a:lnTo>
                    <a:pt x="373" y="461"/>
                  </a:lnTo>
                  <a:lnTo>
                    <a:pt x="358" y="463"/>
                  </a:lnTo>
                  <a:lnTo>
                    <a:pt x="342" y="465"/>
                  </a:lnTo>
                  <a:lnTo>
                    <a:pt x="326" y="466"/>
                  </a:lnTo>
                  <a:lnTo>
                    <a:pt x="311" y="466"/>
                  </a:lnTo>
                  <a:lnTo>
                    <a:pt x="295" y="466"/>
                  </a:lnTo>
                  <a:lnTo>
                    <a:pt x="279" y="465"/>
                  </a:lnTo>
                  <a:lnTo>
                    <a:pt x="262" y="463"/>
                  </a:lnTo>
                  <a:lnTo>
                    <a:pt x="247" y="461"/>
                  </a:lnTo>
                  <a:lnTo>
                    <a:pt x="233" y="458"/>
                  </a:lnTo>
                  <a:lnTo>
                    <a:pt x="218" y="456"/>
                  </a:lnTo>
                  <a:lnTo>
                    <a:pt x="204" y="451"/>
                  </a:lnTo>
                  <a:lnTo>
                    <a:pt x="189" y="448"/>
                  </a:lnTo>
                  <a:lnTo>
                    <a:pt x="175" y="443"/>
                  </a:lnTo>
                  <a:lnTo>
                    <a:pt x="162" y="438"/>
                  </a:lnTo>
                  <a:lnTo>
                    <a:pt x="149" y="432"/>
                  </a:lnTo>
                  <a:lnTo>
                    <a:pt x="137" y="427"/>
                  </a:lnTo>
                  <a:lnTo>
                    <a:pt x="124" y="420"/>
                  </a:lnTo>
                  <a:lnTo>
                    <a:pt x="113" y="413"/>
                  </a:lnTo>
                  <a:lnTo>
                    <a:pt x="101" y="405"/>
                  </a:lnTo>
                  <a:lnTo>
                    <a:pt x="91" y="397"/>
                  </a:lnTo>
                  <a:lnTo>
                    <a:pt x="80" y="390"/>
                  </a:lnTo>
                  <a:lnTo>
                    <a:pt x="71" y="381"/>
                  </a:lnTo>
                  <a:lnTo>
                    <a:pt x="61" y="373"/>
                  </a:lnTo>
                  <a:lnTo>
                    <a:pt x="52" y="363"/>
                  </a:lnTo>
                  <a:lnTo>
                    <a:pt x="45" y="354"/>
                  </a:lnTo>
                  <a:lnTo>
                    <a:pt x="37" y="344"/>
                  </a:lnTo>
                  <a:lnTo>
                    <a:pt x="30" y="334"/>
                  </a:lnTo>
                  <a:lnTo>
                    <a:pt x="24" y="324"/>
                  </a:lnTo>
                  <a:lnTo>
                    <a:pt x="19" y="314"/>
                  </a:lnTo>
                  <a:lnTo>
                    <a:pt x="14" y="302"/>
                  </a:lnTo>
                  <a:lnTo>
                    <a:pt x="9" y="291"/>
                  </a:lnTo>
                  <a:lnTo>
                    <a:pt x="6" y="280"/>
                  </a:lnTo>
                  <a:lnTo>
                    <a:pt x="3" y="269"/>
                  </a:lnTo>
                  <a:lnTo>
                    <a:pt x="1" y="256"/>
                  </a:lnTo>
                  <a:lnTo>
                    <a:pt x="0" y="245"/>
                  </a:lnTo>
                  <a:lnTo>
                    <a:pt x="0" y="233"/>
                  </a:lnTo>
                  <a:lnTo>
                    <a:pt x="0" y="233"/>
                  </a:lnTo>
                  <a:lnTo>
                    <a:pt x="0" y="221"/>
                  </a:lnTo>
                  <a:lnTo>
                    <a:pt x="1" y="209"/>
                  </a:lnTo>
                  <a:lnTo>
                    <a:pt x="3" y="197"/>
                  </a:lnTo>
                  <a:lnTo>
                    <a:pt x="6" y="186"/>
                  </a:lnTo>
                  <a:lnTo>
                    <a:pt x="9" y="175"/>
                  </a:lnTo>
                  <a:lnTo>
                    <a:pt x="14" y="164"/>
                  </a:lnTo>
                  <a:lnTo>
                    <a:pt x="19" y="152"/>
                  </a:lnTo>
                  <a:lnTo>
                    <a:pt x="24" y="142"/>
                  </a:lnTo>
                  <a:lnTo>
                    <a:pt x="30" y="131"/>
                  </a:lnTo>
                  <a:lnTo>
                    <a:pt x="37" y="121"/>
                  </a:lnTo>
                  <a:lnTo>
                    <a:pt x="45" y="112"/>
                  </a:lnTo>
                  <a:lnTo>
                    <a:pt x="52" y="102"/>
                  </a:lnTo>
                  <a:lnTo>
                    <a:pt x="61" y="93"/>
                  </a:lnTo>
                  <a:lnTo>
                    <a:pt x="71" y="84"/>
                  </a:lnTo>
                  <a:lnTo>
                    <a:pt x="80" y="76"/>
                  </a:lnTo>
                  <a:lnTo>
                    <a:pt x="91" y="67"/>
                  </a:lnTo>
                  <a:lnTo>
                    <a:pt x="101" y="61"/>
                  </a:lnTo>
                  <a:lnTo>
                    <a:pt x="113" y="53"/>
                  </a:lnTo>
                  <a:lnTo>
                    <a:pt x="124" y="46"/>
                  </a:lnTo>
                  <a:lnTo>
                    <a:pt x="137" y="39"/>
                  </a:lnTo>
                  <a:lnTo>
                    <a:pt x="149" y="34"/>
                  </a:lnTo>
                  <a:lnTo>
                    <a:pt x="162" y="28"/>
                  </a:lnTo>
                  <a:lnTo>
                    <a:pt x="175" y="23"/>
                  </a:lnTo>
                  <a:lnTo>
                    <a:pt x="189" y="18"/>
                  </a:lnTo>
                  <a:lnTo>
                    <a:pt x="204" y="14"/>
                  </a:lnTo>
                  <a:lnTo>
                    <a:pt x="218" y="10"/>
                  </a:lnTo>
                  <a:lnTo>
                    <a:pt x="233" y="7"/>
                  </a:lnTo>
                  <a:lnTo>
                    <a:pt x="247" y="5"/>
                  </a:lnTo>
                  <a:lnTo>
                    <a:pt x="262" y="2"/>
                  </a:lnTo>
                  <a:lnTo>
                    <a:pt x="279" y="1"/>
                  </a:lnTo>
                  <a:lnTo>
                    <a:pt x="295" y="0"/>
                  </a:lnTo>
                  <a:lnTo>
                    <a:pt x="311" y="0"/>
                  </a:lnTo>
                  <a:lnTo>
                    <a:pt x="326" y="0"/>
                  </a:lnTo>
                  <a:lnTo>
                    <a:pt x="342" y="1"/>
                  </a:lnTo>
                  <a:lnTo>
                    <a:pt x="358" y="2"/>
                  </a:lnTo>
                  <a:lnTo>
                    <a:pt x="373" y="5"/>
                  </a:lnTo>
                  <a:lnTo>
                    <a:pt x="388" y="7"/>
                  </a:lnTo>
                  <a:lnTo>
                    <a:pt x="403" y="10"/>
                  </a:lnTo>
                  <a:lnTo>
                    <a:pt x="417" y="14"/>
                  </a:lnTo>
                  <a:lnTo>
                    <a:pt x="431" y="18"/>
                  </a:lnTo>
                  <a:lnTo>
                    <a:pt x="445" y="23"/>
                  </a:lnTo>
                  <a:lnTo>
                    <a:pt x="459" y="28"/>
                  </a:lnTo>
                  <a:lnTo>
                    <a:pt x="471" y="34"/>
                  </a:lnTo>
                  <a:lnTo>
                    <a:pt x="484" y="39"/>
                  </a:lnTo>
                  <a:lnTo>
                    <a:pt x="496" y="46"/>
                  </a:lnTo>
                  <a:lnTo>
                    <a:pt x="509" y="53"/>
                  </a:lnTo>
                  <a:lnTo>
                    <a:pt x="520" y="61"/>
                  </a:lnTo>
                  <a:lnTo>
                    <a:pt x="530" y="67"/>
                  </a:lnTo>
                  <a:lnTo>
                    <a:pt x="541" y="76"/>
                  </a:lnTo>
                  <a:lnTo>
                    <a:pt x="550" y="84"/>
                  </a:lnTo>
                  <a:lnTo>
                    <a:pt x="560" y="93"/>
                  </a:lnTo>
                  <a:lnTo>
                    <a:pt x="568" y="102"/>
                  </a:lnTo>
                  <a:lnTo>
                    <a:pt x="576" y="112"/>
                  </a:lnTo>
                  <a:lnTo>
                    <a:pt x="583" y="121"/>
                  </a:lnTo>
                  <a:lnTo>
                    <a:pt x="591" y="131"/>
                  </a:lnTo>
                  <a:lnTo>
                    <a:pt x="597" y="142"/>
                  </a:lnTo>
                  <a:lnTo>
                    <a:pt x="602" y="152"/>
                  </a:lnTo>
                  <a:lnTo>
                    <a:pt x="607" y="164"/>
                  </a:lnTo>
                  <a:lnTo>
                    <a:pt x="612" y="175"/>
                  </a:lnTo>
                  <a:lnTo>
                    <a:pt x="614" y="186"/>
                  </a:lnTo>
                  <a:lnTo>
                    <a:pt x="618" y="197"/>
                  </a:lnTo>
                  <a:lnTo>
                    <a:pt x="619" y="209"/>
                  </a:lnTo>
                  <a:lnTo>
                    <a:pt x="620" y="221"/>
                  </a:lnTo>
                  <a:lnTo>
                    <a:pt x="622" y="23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44460" name="Freeform 76"/>
            <p:cNvSpPr>
              <a:spLocks/>
            </p:cNvSpPr>
            <p:nvPr/>
          </p:nvSpPr>
          <p:spPr bwMode="auto">
            <a:xfrm>
              <a:off x="4322" y="2441"/>
              <a:ext cx="144" cy="132"/>
            </a:xfrm>
            <a:custGeom>
              <a:avLst/>
              <a:gdLst>
                <a:gd name="T0" fmla="*/ 619 w 622"/>
                <a:gd name="T1" fmla="*/ 256 h 466"/>
                <a:gd name="T2" fmla="*/ 612 w 622"/>
                <a:gd name="T3" fmla="*/ 291 h 466"/>
                <a:gd name="T4" fmla="*/ 597 w 622"/>
                <a:gd name="T5" fmla="*/ 324 h 466"/>
                <a:gd name="T6" fmla="*/ 576 w 622"/>
                <a:gd name="T7" fmla="*/ 354 h 466"/>
                <a:gd name="T8" fmla="*/ 550 w 622"/>
                <a:gd name="T9" fmla="*/ 381 h 466"/>
                <a:gd name="T10" fmla="*/ 520 w 622"/>
                <a:gd name="T11" fmla="*/ 405 h 466"/>
                <a:gd name="T12" fmla="*/ 484 w 622"/>
                <a:gd name="T13" fmla="*/ 427 h 466"/>
                <a:gd name="T14" fmla="*/ 445 w 622"/>
                <a:gd name="T15" fmla="*/ 443 h 466"/>
                <a:gd name="T16" fmla="*/ 403 w 622"/>
                <a:gd name="T17" fmla="*/ 456 h 466"/>
                <a:gd name="T18" fmla="*/ 358 w 622"/>
                <a:gd name="T19" fmla="*/ 463 h 466"/>
                <a:gd name="T20" fmla="*/ 311 w 622"/>
                <a:gd name="T21" fmla="*/ 466 h 466"/>
                <a:gd name="T22" fmla="*/ 262 w 622"/>
                <a:gd name="T23" fmla="*/ 463 h 466"/>
                <a:gd name="T24" fmla="*/ 218 w 622"/>
                <a:gd name="T25" fmla="*/ 456 h 466"/>
                <a:gd name="T26" fmla="*/ 175 w 622"/>
                <a:gd name="T27" fmla="*/ 443 h 466"/>
                <a:gd name="T28" fmla="*/ 137 w 622"/>
                <a:gd name="T29" fmla="*/ 427 h 466"/>
                <a:gd name="T30" fmla="*/ 101 w 622"/>
                <a:gd name="T31" fmla="*/ 405 h 466"/>
                <a:gd name="T32" fmla="*/ 71 w 622"/>
                <a:gd name="T33" fmla="*/ 381 h 466"/>
                <a:gd name="T34" fmla="*/ 45 w 622"/>
                <a:gd name="T35" fmla="*/ 354 h 466"/>
                <a:gd name="T36" fmla="*/ 24 w 622"/>
                <a:gd name="T37" fmla="*/ 324 h 466"/>
                <a:gd name="T38" fmla="*/ 9 w 622"/>
                <a:gd name="T39" fmla="*/ 291 h 466"/>
                <a:gd name="T40" fmla="*/ 1 w 622"/>
                <a:gd name="T41" fmla="*/ 256 h 466"/>
                <a:gd name="T42" fmla="*/ 0 w 622"/>
                <a:gd name="T43" fmla="*/ 233 h 466"/>
                <a:gd name="T44" fmla="*/ 3 w 622"/>
                <a:gd name="T45" fmla="*/ 197 h 466"/>
                <a:gd name="T46" fmla="*/ 14 w 622"/>
                <a:gd name="T47" fmla="*/ 164 h 466"/>
                <a:gd name="T48" fmla="*/ 30 w 622"/>
                <a:gd name="T49" fmla="*/ 131 h 466"/>
                <a:gd name="T50" fmla="*/ 52 w 622"/>
                <a:gd name="T51" fmla="*/ 102 h 466"/>
                <a:gd name="T52" fmla="*/ 80 w 622"/>
                <a:gd name="T53" fmla="*/ 76 h 466"/>
                <a:gd name="T54" fmla="*/ 113 w 622"/>
                <a:gd name="T55" fmla="*/ 53 h 466"/>
                <a:gd name="T56" fmla="*/ 149 w 622"/>
                <a:gd name="T57" fmla="*/ 34 h 466"/>
                <a:gd name="T58" fmla="*/ 189 w 622"/>
                <a:gd name="T59" fmla="*/ 18 h 466"/>
                <a:gd name="T60" fmla="*/ 233 w 622"/>
                <a:gd name="T61" fmla="*/ 7 h 466"/>
                <a:gd name="T62" fmla="*/ 279 w 622"/>
                <a:gd name="T63" fmla="*/ 1 h 466"/>
                <a:gd name="T64" fmla="*/ 326 w 622"/>
                <a:gd name="T65" fmla="*/ 0 h 466"/>
                <a:gd name="T66" fmla="*/ 373 w 622"/>
                <a:gd name="T67" fmla="*/ 5 h 466"/>
                <a:gd name="T68" fmla="*/ 417 w 622"/>
                <a:gd name="T69" fmla="*/ 14 h 466"/>
                <a:gd name="T70" fmla="*/ 459 w 622"/>
                <a:gd name="T71" fmla="*/ 28 h 466"/>
                <a:gd name="T72" fmla="*/ 496 w 622"/>
                <a:gd name="T73" fmla="*/ 46 h 466"/>
                <a:gd name="T74" fmla="*/ 530 w 622"/>
                <a:gd name="T75" fmla="*/ 67 h 466"/>
                <a:gd name="T76" fmla="*/ 560 w 622"/>
                <a:gd name="T77" fmla="*/ 93 h 466"/>
                <a:gd name="T78" fmla="*/ 583 w 622"/>
                <a:gd name="T79" fmla="*/ 121 h 466"/>
                <a:gd name="T80" fmla="*/ 602 w 622"/>
                <a:gd name="T81" fmla="*/ 152 h 466"/>
                <a:gd name="T82" fmla="*/ 614 w 622"/>
                <a:gd name="T83" fmla="*/ 186 h 466"/>
                <a:gd name="T84" fmla="*/ 620 w 622"/>
                <a:gd name="T85" fmla="*/ 221 h 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22" h="466">
                  <a:moveTo>
                    <a:pt x="622" y="233"/>
                  </a:moveTo>
                  <a:lnTo>
                    <a:pt x="620" y="245"/>
                  </a:lnTo>
                  <a:lnTo>
                    <a:pt x="619" y="256"/>
                  </a:lnTo>
                  <a:lnTo>
                    <a:pt x="618" y="269"/>
                  </a:lnTo>
                  <a:lnTo>
                    <a:pt x="614" y="280"/>
                  </a:lnTo>
                  <a:lnTo>
                    <a:pt x="612" y="291"/>
                  </a:lnTo>
                  <a:lnTo>
                    <a:pt x="607" y="302"/>
                  </a:lnTo>
                  <a:lnTo>
                    <a:pt x="602" y="314"/>
                  </a:lnTo>
                  <a:lnTo>
                    <a:pt x="597" y="324"/>
                  </a:lnTo>
                  <a:lnTo>
                    <a:pt x="591" y="334"/>
                  </a:lnTo>
                  <a:lnTo>
                    <a:pt x="583" y="344"/>
                  </a:lnTo>
                  <a:lnTo>
                    <a:pt x="576" y="354"/>
                  </a:lnTo>
                  <a:lnTo>
                    <a:pt x="568" y="363"/>
                  </a:lnTo>
                  <a:lnTo>
                    <a:pt x="560" y="373"/>
                  </a:lnTo>
                  <a:lnTo>
                    <a:pt x="550" y="381"/>
                  </a:lnTo>
                  <a:lnTo>
                    <a:pt x="541" y="390"/>
                  </a:lnTo>
                  <a:lnTo>
                    <a:pt x="530" y="397"/>
                  </a:lnTo>
                  <a:lnTo>
                    <a:pt x="520" y="405"/>
                  </a:lnTo>
                  <a:lnTo>
                    <a:pt x="509" y="413"/>
                  </a:lnTo>
                  <a:lnTo>
                    <a:pt x="496" y="420"/>
                  </a:lnTo>
                  <a:lnTo>
                    <a:pt x="484" y="427"/>
                  </a:lnTo>
                  <a:lnTo>
                    <a:pt x="471" y="432"/>
                  </a:lnTo>
                  <a:lnTo>
                    <a:pt x="459" y="438"/>
                  </a:lnTo>
                  <a:lnTo>
                    <a:pt x="445" y="443"/>
                  </a:lnTo>
                  <a:lnTo>
                    <a:pt x="431" y="448"/>
                  </a:lnTo>
                  <a:lnTo>
                    <a:pt x="417" y="451"/>
                  </a:lnTo>
                  <a:lnTo>
                    <a:pt x="403" y="456"/>
                  </a:lnTo>
                  <a:lnTo>
                    <a:pt x="388" y="458"/>
                  </a:lnTo>
                  <a:lnTo>
                    <a:pt x="373" y="461"/>
                  </a:lnTo>
                  <a:lnTo>
                    <a:pt x="358" y="463"/>
                  </a:lnTo>
                  <a:lnTo>
                    <a:pt x="342" y="465"/>
                  </a:lnTo>
                  <a:lnTo>
                    <a:pt x="326" y="466"/>
                  </a:lnTo>
                  <a:lnTo>
                    <a:pt x="311" y="466"/>
                  </a:lnTo>
                  <a:lnTo>
                    <a:pt x="295" y="466"/>
                  </a:lnTo>
                  <a:lnTo>
                    <a:pt x="279" y="465"/>
                  </a:lnTo>
                  <a:lnTo>
                    <a:pt x="262" y="463"/>
                  </a:lnTo>
                  <a:lnTo>
                    <a:pt x="247" y="461"/>
                  </a:lnTo>
                  <a:lnTo>
                    <a:pt x="233" y="458"/>
                  </a:lnTo>
                  <a:lnTo>
                    <a:pt x="218" y="456"/>
                  </a:lnTo>
                  <a:lnTo>
                    <a:pt x="204" y="451"/>
                  </a:lnTo>
                  <a:lnTo>
                    <a:pt x="189" y="448"/>
                  </a:lnTo>
                  <a:lnTo>
                    <a:pt x="175" y="443"/>
                  </a:lnTo>
                  <a:lnTo>
                    <a:pt x="162" y="438"/>
                  </a:lnTo>
                  <a:lnTo>
                    <a:pt x="149" y="432"/>
                  </a:lnTo>
                  <a:lnTo>
                    <a:pt x="137" y="427"/>
                  </a:lnTo>
                  <a:lnTo>
                    <a:pt x="124" y="420"/>
                  </a:lnTo>
                  <a:lnTo>
                    <a:pt x="113" y="413"/>
                  </a:lnTo>
                  <a:lnTo>
                    <a:pt x="101" y="405"/>
                  </a:lnTo>
                  <a:lnTo>
                    <a:pt x="91" y="397"/>
                  </a:lnTo>
                  <a:lnTo>
                    <a:pt x="80" y="390"/>
                  </a:lnTo>
                  <a:lnTo>
                    <a:pt x="71" y="381"/>
                  </a:lnTo>
                  <a:lnTo>
                    <a:pt x="61" y="373"/>
                  </a:lnTo>
                  <a:lnTo>
                    <a:pt x="52" y="363"/>
                  </a:lnTo>
                  <a:lnTo>
                    <a:pt x="45" y="354"/>
                  </a:lnTo>
                  <a:lnTo>
                    <a:pt x="37" y="344"/>
                  </a:lnTo>
                  <a:lnTo>
                    <a:pt x="30" y="334"/>
                  </a:lnTo>
                  <a:lnTo>
                    <a:pt x="24" y="324"/>
                  </a:lnTo>
                  <a:lnTo>
                    <a:pt x="19" y="314"/>
                  </a:lnTo>
                  <a:lnTo>
                    <a:pt x="14" y="302"/>
                  </a:lnTo>
                  <a:lnTo>
                    <a:pt x="9" y="291"/>
                  </a:lnTo>
                  <a:lnTo>
                    <a:pt x="6" y="280"/>
                  </a:lnTo>
                  <a:lnTo>
                    <a:pt x="3" y="269"/>
                  </a:lnTo>
                  <a:lnTo>
                    <a:pt x="1" y="256"/>
                  </a:lnTo>
                  <a:lnTo>
                    <a:pt x="0" y="245"/>
                  </a:lnTo>
                  <a:lnTo>
                    <a:pt x="0" y="233"/>
                  </a:lnTo>
                  <a:lnTo>
                    <a:pt x="0" y="233"/>
                  </a:lnTo>
                  <a:lnTo>
                    <a:pt x="0" y="221"/>
                  </a:lnTo>
                  <a:lnTo>
                    <a:pt x="1" y="209"/>
                  </a:lnTo>
                  <a:lnTo>
                    <a:pt x="3" y="197"/>
                  </a:lnTo>
                  <a:lnTo>
                    <a:pt x="6" y="186"/>
                  </a:lnTo>
                  <a:lnTo>
                    <a:pt x="9" y="175"/>
                  </a:lnTo>
                  <a:lnTo>
                    <a:pt x="14" y="164"/>
                  </a:lnTo>
                  <a:lnTo>
                    <a:pt x="19" y="152"/>
                  </a:lnTo>
                  <a:lnTo>
                    <a:pt x="24" y="142"/>
                  </a:lnTo>
                  <a:lnTo>
                    <a:pt x="30" y="131"/>
                  </a:lnTo>
                  <a:lnTo>
                    <a:pt x="37" y="121"/>
                  </a:lnTo>
                  <a:lnTo>
                    <a:pt x="45" y="112"/>
                  </a:lnTo>
                  <a:lnTo>
                    <a:pt x="52" y="102"/>
                  </a:lnTo>
                  <a:lnTo>
                    <a:pt x="61" y="93"/>
                  </a:lnTo>
                  <a:lnTo>
                    <a:pt x="71" y="84"/>
                  </a:lnTo>
                  <a:lnTo>
                    <a:pt x="80" y="76"/>
                  </a:lnTo>
                  <a:lnTo>
                    <a:pt x="91" y="67"/>
                  </a:lnTo>
                  <a:lnTo>
                    <a:pt x="101" y="61"/>
                  </a:lnTo>
                  <a:lnTo>
                    <a:pt x="113" y="53"/>
                  </a:lnTo>
                  <a:lnTo>
                    <a:pt x="124" y="46"/>
                  </a:lnTo>
                  <a:lnTo>
                    <a:pt x="137" y="39"/>
                  </a:lnTo>
                  <a:lnTo>
                    <a:pt x="149" y="34"/>
                  </a:lnTo>
                  <a:lnTo>
                    <a:pt x="162" y="28"/>
                  </a:lnTo>
                  <a:lnTo>
                    <a:pt x="175" y="23"/>
                  </a:lnTo>
                  <a:lnTo>
                    <a:pt x="189" y="18"/>
                  </a:lnTo>
                  <a:lnTo>
                    <a:pt x="204" y="14"/>
                  </a:lnTo>
                  <a:lnTo>
                    <a:pt x="218" y="10"/>
                  </a:lnTo>
                  <a:lnTo>
                    <a:pt x="233" y="7"/>
                  </a:lnTo>
                  <a:lnTo>
                    <a:pt x="247" y="5"/>
                  </a:lnTo>
                  <a:lnTo>
                    <a:pt x="262" y="2"/>
                  </a:lnTo>
                  <a:lnTo>
                    <a:pt x="279" y="1"/>
                  </a:lnTo>
                  <a:lnTo>
                    <a:pt x="295" y="0"/>
                  </a:lnTo>
                  <a:lnTo>
                    <a:pt x="311" y="0"/>
                  </a:lnTo>
                  <a:lnTo>
                    <a:pt x="326" y="0"/>
                  </a:lnTo>
                  <a:lnTo>
                    <a:pt x="342" y="1"/>
                  </a:lnTo>
                  <a:lnTo>
                    <a:pt x="358" y="2"/>
                  </a:lnTo>
                  <a:lnTo>
                    <a:pt x="373" y="5"/>
                  </a:lnTo>
                  <a:lnTo>
                    <a:pt x="388" y="7"/>
                  </a:lnTo>
                  <a:lnTo>
                    <a:pt x="403" y="10"/>
                  </a:lnTo>
                  <a:lnTo>
                    <a:pt x="417" y="14"/>
                  </a:lnTo>
                  <a:lnTo>
                    <a:pt x="431" y="18"/>
                  </a:lnTo>
                  <a:lnTo>
                    <a:pt x="445" y="23"/>
                  </a:lnTo>
                  <a:lnTo>
                    <a:pt x="459" y="28"/>
                  </a:lnTo>
                  <a:lnTo>
                    <a:pt x="471" y="34"/>
                  </a:lnTo>
                  <a:lnTo>
                    <a:pt x="484" y="39"/>
                  </a:lnTo>
                  <a:lnTo>
                    <a:pt x="496" y="46"/>
                  </a:lnTo>
                  <a:lnTo>
                    <a:pt x="509" y="53"/>
                  </a:lnTo>
                  <a:lnTo>
                    <a:pt x="520" y="61"/>
                  </a:lnTo>
                  <a:lnTo>
                    <a:pt x="530" y="67"/>
                  </a:lnTo>
                  <a:lnTo>
                    <a:pt x="541" y="76"/>
                  </a:lnTo>
                  <a:lnTo>
                    <a:pt x="550" y="84"/>
                  </a:lnTo>
                  <a:lnTo>
                    <a:pt x="560" y="93"/>
                  </a:lnTo>
                  <a:lnTo>
                    <a:pt x="568" y="102"/>
                  </a:lnTo>
                  <a:lnTo>
                    <a:pt x="576" y="112"/>
                  </a:lnTo>
                  <a:lnTo>
                    <a:pt x="583" y="121"/>
                  </a:lnTo>
                  <a:lnTo>
                    <a:pt x="591" y="131"/>
                  </a:lnTo>
                  <a:lnTo>
                    <a:pt x="597" y="142"/>
                  </a:lnTo>
                  <a:lnTo>
                    <a:pt x="602" y="152"/>
                  </a:lnTo>
                  <a:lnTo>
                    <a:pt x="607" y="164"/>
                  </a:lnTo>
                  <a:lnTo>
                    <a:pt x="612" y="175"/>
                  </a:lnTo>
                  <a:lnTo>
                    <a:pt x="614" y="186"/>
                  </a:lnTo>
                  <a:lnTo>
                    <a:pt x="618" y="197"/>
                  </a:lnTo>
                  <a:lnTo>
                    <a:pt x="619" y="209"/>
                  </a:lnTo>
                  <a:lnTo>
                    <a:pt x="620" y="221"/>
                  </a:lnTo>
                  <a:lnTo>
                    <a:pt x="622" y="233"/>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4461" name="Line 77"/>
            <p:cNvSpPr>
              <a:spLocks noChangeShapeType="1"/>
            </p:cNvSpPr>
            <p:nvPr/>
          </p:nvSpPr>
          <p:spPr bwMode="auto">
            <a:xfrm flipH="1">
              <a:off x="4430" y="2479"/>
              <a:ext cx="29" cy="85"/>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462" name="Line 78"/>
            <p:cNvSpPr>
              <a:spLocks noChangeShapeType="1"/>
            </p:cNvSpPr>
            <p:nvPr/>
          </p:nvSpPr>
          <p:spPr bwMode="auto">
            <a:xfrm>
              <a:off x="4329" y="2479"/>
              <a:ext cx="29" cy="85"/>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463" name="Line 79"/>
            <p:cNvSpPr>
              <a:spLocks noChangeShapeType="1"/>
            </p:cNvSpPr>
            <p:nvPr/>
          </p:nvSpPr>
          <p:spPr bwMode="auto">
            <a:xfrm flipV="1">
              <a:off x="4394" y="2408"/>
              <a:ext cx="1" cy="33"/>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464" name="Line 80"/>
            <p:cNvSpPr>
              <a:spLocks noChangeShapeType="1"/>
            </p:cNvSpPr>
            <p:nvPr/>
          </p:nvSpPr>
          <p:spPr bwMode="auto">
            <a:xfrm>
              <a:off x="4394" y="2573"/>
              <a:ext cx="1" cy="33"/>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465" name="Line 81"/>
            <p:cNvSpPr>
              <a:spLocks noChangeShapeType="1"/>
            </p:cNvSpPr>
            <p:nvPr/>
          </p:nvSpPr>
          <p:spPr bwMode="auto">
            <a:xfrm>
              <a:off x="3155" y="2958"/>
              <a:ext cx="1" cy="21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466" name="Line 82"/>
            <p:cNvSpPr>
              <a:spLocks noChangeShapeType="1"/>
            </p:cNvSpPr>
            <p:nvPr/>
          </p:nvSpPr>
          <p:spPr bwMode="auto">
            <a:xfrm>
              <a:off x="1131" y="2683"/>
              <a:ext cx="1" cy="485"/>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467" name="Line 83"/>
            <p:cNvSpPr>
              <a:spLocks noChangeShapeType="1"/>
            </p:cNvSpPr>
            <p:nvPr/>
          </p:nvSpPr>
          <p:spPr bwMode="auto">
            <a:xfrm>
              <a:off x="1131" y="2155"/>
              <a:ext cx="1" cy="315"/>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468" name="Line 84"/>
            <p:cNvSpPr>
              <a:spLocks noChangeShapeType="1"/>
            </p:cNvSpPr>
            <p:nvPr/>
          </p:nvSpPr>
          <p:spPr bwMode="auto">
            <a:xfrm>
              <a:off x="2131" y="1588"/>
              <a:ext cx="524"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469" name="Freeform 85"/>
            <p:cNvSpPr>
              <a:spLocks/>
            </p:cNvSpPr>
            <p:nvPr/>
          </p:nvSpPr>
          <p:spPr bwMode="auto">
            <a:xfrm>
              <a:off x="4132" y="2605"/>
              <a:ext cx="262" cy="164"/>
            </a:xfrm>
            <a:custGeom>
              <a:avLst/>
              <a:gdLst>
                <a:gd name="T0" fmla="*/ 1140 w 1140"/>
                <a:gd name="T1" fmla="*/ 0 h 471"/>
                <a:gd name="T2" fmla="*/ 0 w 1140"/>
                <a:gd name="T3" fmla="*/ 0 h 471"/>
                <a:gd name="T4" fmla="*/ 0 w 1140"/>
                <a:gd name="T5" fmla="*/ 471 h 471"/>
              </a:gdLst>
              <a:ahLst/>
              <a:cxnLst>
                <a:cxn ang="0">
                  <a:pos x="T0" y="T1"/>
                </a:cxn>
                <a:cxn ang="0">
                  <a:pos x="T2" y="T3"/>
                </a:cxn>
                <a:cxn ang="0">
                  <a:pos x="T4" y="T5"/>
                </a:cxn>
              </a:cxnLst>
              <a:rect l="0" t="0" r="r" b="b"/>
              <a:pathLst>
                <a:path w="1140" h="471">
                  <a:moveTo>
                    <a:pt x="1140" y="0"/>
                  </a:moveTo>
                  <a:lnTo>
                    <a:pt x="0" y="0"/>
                  </a:lnTo>
                  <a:lnTo>
                    <a:pt x="0" y="471"/>
                  </a:lnTo>
                </a:path>
              </a:pathLst>
            </a:custGeom>
            <a:noFill/>
            <a:ln w="1111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4470" name="Line 86"/>
            <p:cNvSpPr>
              <a:spLocks noChangeShapeType="1"/>
            </p:cNvSpPr>
            <p:nvPr/>
          </p:nvSpPr>
          <p:spPr bwMode="auto">
            <a:xfrm>
              <a:off x="4132" y="2067"/>
              <a:ext cx="1" cy="176"/>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471" name="Freeform 87"/>
            <p:cNvSpPr>
              <a:spLocks/>
            </p:cNvSpPr>
            <p:nvPr/>
          </p:nvSpPr>
          <p:spPr bwMode="auto">
            <a:xfrm>
              <a:off x="4132" y="2199"/>
              <a:ext cx="262" cy="44"/>
            </a:xfrm>
            <a:custGeom>
              <a:avLst/>
              <a:gdLst>
                <a:gd name="T0" fmla="*/ 1140 w 1140"/>
                <a:gd name="T1" fmla="*/ 156 h 156"/>
                <a:gd name="T2" fmla="*/ 1140 w 1140"/>
                <a:gd name="T3" fmla="*/ 0 h 156"/>
                <a:gd name="T4" fmla="*/ 0 w 1140"/>
                <a:gd name="T5" fmla="*/ 0 h 156"/>
              </a:gdLst>
              <a:ahLst/>
              <a:cxnLst>
                <a:cxn ang="0">
                  <a:pos x="T0" y="T1"/>
                </a:cxn>
                <a:cxn ang="0">
                  <a:pos x="T2" y="T3"/>
                </a:cxn>
                <a:cxn ang="0">
                  <a:pos x="T4" y="T5"/>
                </a:cxn>
              </a:cxnLst>
              <a:rect l="0" t="0" r="r" b="b"/>
              <a:pathLst>
                <a:path w="1140" h="156">
                  <a:moveTo>
                    <a:pt x="1140" y="156"/>
                  </a:moveTo>
                  <a:lnTo>
                    <a:pt x="1140" y="0"/>
                  </a:lnTo>
                  <a:lnTo>
                    <a:pt x="0" y="0"/>
                  </a:lnTo>
                </a:path>
              </a:pathLst>
            </a:custGeom>
            <a:noFill/>
            <a:ln w="1111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4472" name="Line 88"/>
            <p:cNvSpPr>
              <a:spLocks noChangeShapeType="1"/>
            </p:cNvSpPr>
            <p:nvPr/>
          </p:nvSpPr>
          <p:spPr bwMode="auto">
            <a:xfrm>
              <a:off x="4132" y="2330"/>
              <a:ext cx="1" cy="7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473" name="Line 89"/>
            <p:cNvSpPr>
              <a:spLocks noChangeShapeType="1"/>
            </p:cNvSpPr>
            <p:nvPr/>
          </p:nvSpPr>
          <p:spPr bwMode="auto">
            <a:xfrm>
              <a:off x="4394" y="2330"/>
              <a:ext cx="1" cy="7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474" name="Freeform 90"/>
            <p:cNvSpPr>
              <a:spLocks/>
            </p:cNvSpPr>
            <p:nvPr/>
          </p:nvSpPr>
          <p:spPr bwMode="auto">
            <a:xfrm>
              <a:off x="4096" y="2468"/>
              <a:ext cx="72" cy="72"/>
            </a:xfrm>
            <a:custGeom>
              <a:avLst/>
              <a:gdLst>
                <a:gd name="T0" fmla="*/ 141 w 314"/>
                <a:gd name="T1" fmla="*/ 0 h 253"/>
                <a:gd name="T2" fmla="*/ 119 w 314"/>
                <a:gd name="T3" fmla="*/ 4 h 253"/>
                <a:gd name="T4" fmla="*/ 99 w 314"/>
                <a:gd name="T5" fmla="*/ 9 h 253"/>
                <a:gd name="T6" fmla="*/ 79 w 314"/>
                <a:gd name="T7" fmla="*/ 18 h 253"/>
                <a:gd name="T8" fmla="*/ 50 w 314"/>
                <a:gd name="T9" fmla="*/ 37 h 253"/>
                <a:gd name="T10" fmla="*/ 23 w 314"/>
                <a:gd name="T11" fmla="*/ 70 h 253"/>
                <a:gd name="T12" fmla="*/ 8 w 314"/>
                <a:gd name="T13" fmla="*/ 101 h 253"/>
                <a:gd name="T14" fmla="*/ 2 w 314"/>
                <a:gd name="T15" fmla="*/ 122 h 253"/>
                <a:gd name="T16" fmla="*/ 0 w 314"/>
                <a:gd name="T17" fmla="*/ 137 h 253"/>
                <a:gd name="T18" fmla="*/ 0 w 314"/>
                <a:gd name="T19" fmla="*/ 149 h 253"/>
                <a:gd name="T20" fmla="*/ 4 w 314"/>
                <a:gd name="T21" fmla="*/ 166 h 253"/>
                <a:gd name="T22" fmla="*/ 12 w 314"/>
                <a:gd name="T23" fmla="*/ 183 h 253"/>
                <a:gd name="T24" fmla="*/ 27 w 314"/>
                <a:gd name="T25" fmla="*/ 202 h 253"/>
                <a:gd name="T26" fmla="*/ 56 w 314"/>
                <a:gd name="T27" fmla="*/ 226 h 253"/>
                <a:gd name="T28" fmla="*/ 95 w 314"/>
                <a:gd name="T29" fmla="*/ 244 h 253"/>
                <a:gd name="T30" fmla="*/ 131 w 314"/>
                <a:gd name="T31" fmla="*/ 252 h 253"/>
                <a:gd name="T32" fmla="*/ 156 w 314"/>
                <a:gd name="T33" fmla="*/ 253 h 253"/>
                <a:gd name="T34" fmla="*/ 187 w 314"/>
                <a:gd name="T35" fmla="*/ 251 h 253"/>
                <a:gd name="T36" fmla="*/ 232 w 314"/>
                <a:gd name="T37" fmla="*/ 241 h 253"/>
                <a:gd name="T38" fmla="*/ 268 w 314"/>
                <a:gd name="T39" fmla="*/ 223 h 253"/>
                <a:gd name="T40" fmla="*/ 291 w 314"/>
                <a:gd name="T41" fmla="*/ 204 h 253"/>
                <a:gd name="T42" fmla="*/ 301 w 314"/>
                <a:gd name="T43" fmla="*/ 192 h 253"/>
                <a:gd name="T44" fmla="*/ 309 w 314"/>
                <a:gd name="T45" fmla="*/ 177 h 253"/>
                <a:gd name="T46" fmla="*/ 313 w 314"/>
                <a:gd name="T47" fmla="*/ 163 h 253"/>
                <a:gd name="T48" fmla="*/ 313 w 314"/>
                <a:gd name="T49" fmla="*/ 148 h 253"/>
                <a:gd name="T50" fmla="*/ 311 w 314"/>
                <a:gd name="T51" fmla="*/ 137 h 253"/>
                <a:gd name="T52" fmla="*/ 310 w 314"/>
                <a:gd name="T53" fmla="*/ 129 h 253"/>
                <a:gd name="T54" fmla="*/ 306 w 314"/>
                <a:gd name="T55" fmla="*/ 118 h 253"/>
                <a:gd name="T56" fmla="*/ 299 w 314"/>
                <a:gd name="T57" fmla="*/ 107 h 253"/>
                <a:gd name="T58" fmla="*/ 284 w 314"/>
                <a:gd name="T59" fmla="*/ 93 h 253"/>
                <a:gd name="T60" fmla="*/ 254 w 314"/>
                <a:gd name="T61" fmla="*/ 77 h 253"/>
                <a:gd name="T62" fmla="*/ 216 w 314"/>
                <a:gd name="T63" fmla="*/ 65 h 253"/>
                <a:gd name="T64" fmla="*/ 171 w 314"/>
                <a:gd name="T65" fmla="*/ 60 h 253"/>
                <a:gd name="T66" fmla="*/ 140 w 314"/>
                <a:gd name="T67" fmla="*/ 62 h 253"/>
                <a:gd name="T68" fmla="*/ 117 w 314"/>
                <a:gd name="T69" fmla="*/ 70 h 253"/>
                <a:gd name="T70" fmla="*/ 99 w 314"/>
                <a:gd name="T71" fmla="*/ 83 h 253"/>
                <a:gd name="T72" fmla="*/ 84 w 314"/>
                <a:gd name="T73" fmla="*/ 101 h 253"/>
                <a:gd name="T74" fmla="*/ 73 w 314"/>
                <a:gd name="T75" fmla="*/ 121 h 253"/>
                <a:gd name="T76" fmla="*/ 69 w 314"/>
                <a:gd name="T77" fmla="*/ 144 h 253"/>
                <a:gd name="T78" fmla="*/ 76 w 314"/>
                <a:gd name="T79" fmla="*/ 164 h 253"/>
                <a:gd name="T80" fmla="*/ 90 w 314"/>
                <a:gd name="T81" fmla="*/ 181 h 253"/>
                <a:gd name="T82" fmla="*/ 107 w 314"/>
                <a:gd name="T83" fmla="*/ 195 h 253"/>
                <a:gd name="T84" fmla="*/ 130 w 314"/>
                <a:gd name="T85" fmla="*/ 206 h 253"/>
                <a:gd name="T86" fmla="*/ 156 w 314"/>
                <a:gd name="T87" fmla="*/ 214 h 253"/>
                <a:gd name="T88" fmla="*/ 178 w 314"/>
                <a:gd name="T89" fmla="*/ 210 h 253"/>
                <a:gd name="T90" fmla="*/ 199 w 314"/>
                <a:gd name="T91" fmla="*/ 200 h 253"/>
                <a:gd name="T92" fmla="*/ 218 w 314"/>
                <a:gd name="T93" fmla="*/ 185 h 253"/>
                <a:gd name="T94" fmla="*/ 232 w 314"/>
                <a:gd name="T95" fmla="*/ 166 h 253"/>
                <a:gd name="T96" fmla="*/ 242 w 314"/>
                <a:gd name="T97" fmla="*/ 145 h 253"/>
                <a:gd name="T98" fmla="*/ 243 w 314"/>
                <a:gd name="T99" fmla="*/ 129 h 253"/>
                <a:gd name="T100" fmla="*/ 235 w 314"/>
                <a:gd name="T101" fmla="*/ 119 h 253"/>
                <a:gd name="T102" fmla="*/ 222 w 314"/>
                <a:gd name="T103" fmla="*/ 110 h 253"/>
                <a:gd name="T104" fmla="*/ 202 w 314"/>
                <a:gd name="T105" fmla="*/ 103 h 253"/>
                <a:gd name="T106" fmla="*/ 178 w 314"/>
                <a:gd name="T107" fmla="*/ 99 h 253"/>
                <a:gd name="T108" fmla="*/ 158 w 314"/>
                <a:gd name="T109" fmla="*/ 98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4" h="253">
                  <a:moveTo>
                    <a:pt x="156" y="0"/>
                  </a:moveTo>
                  <a:lnTo>
                    <a:pt x="148" y="0"/>
                  </a:lnTo>
                  <a:lnTo>
                    <a:pt x="141" y="0"/>
                  </a:lnTo>
                  <a:lnTo>
                    <a:pt x="133" y="2"/>
                  </a:lnTo>
                  <a:lnTo>
                    <a:pt x="126" y="2"/>
                  </a:lnTo>
                  <a:lnTo>
                    <a:pt x="119" y="4"/>
                  </a:lnTo>
                  <a:lnTo>
                    <a:pt x="112" y="5"/>
                  </a:lnTo>
                  <a:lnTo>
                    <a:pt x="105" y="7"/>
                  </a:lnTo>
                  <a:lnTo>
                    <a:pt x="99" y="9"/>
                  </a:lnTo>
                  <a:lnTo>
                    <a:pt x="92" y="12"/>
                  </a:lnTo>
                  <a:lnTo>
                    <a:pt x="85" y="15"/>
                  </a:lnTo>
                  <a:lnTo>
                    <a:pt x="79" y="18"/>
                  </a:lnTo>
                  <a:lnTo>
                    <a:pt x="74" y="22"/>
                  </a:lnTo>
                  <a:lnTo>
                    <a:pt x="61" y="28"/>
                  </a:lnTo>
                  <a:lnTo>
                    <a:pt x="50" y="37"/>
                  </a:lnTo>
                  <a:lnTo>
                    <a:pt x="40" y="47"/>
                  </a:lnTo>
                  <a:lnTo>
                    <a:pt x="32" y="58"/>
                  </a:lnTo>
                  <a:lnTo>
                    <a:pt x="23" y="70"/>
                  </a:lnTo>
                  <a:lnTo>
                    <a:pt x="15" y="82"/>
                  </a:lnTo>
                  <a:lnTo>
                    <a:pt x="10" y="94"/>
                  </a:lnTo>
                  <a:lnTo>
                    <a:pt x="8" y="101"/>
                  </a:lnTo>
                  <a:lnTo>
                    <a:pt x="5" y="108"/>
                  </a:lnTo>
                  <a:lnTo>
                    <a:pt x="3" y="116"/>
                  </a:lnTo>
                  <a:lnTo>
                    <a:pt x="2" y="122"/>
                  </a:lnTo>
                  <a:lnTo>
                    <a:pt x="0" y="129"/>
                  </a:lnTo>
                  <a:lnTo>
                    <a:pt x="0" y="137"/>
                  </a:lnTo>
                  <a:lnTo>
                    <a:pt x="0" y="137"/>
                  </a:lnTo>
                  <a:lnTo>
                    <a:pt x="0" y="137"/>
                  </a:lnTo>
                  <a:lnTo>
                    <a:pt x="0" y="143"/>
                  </a:lnTo>
                  <a:lnTo>
                    <a:pt x="0" y="149"/>
                  </a:lnTo>
                  <a:lnTo>
                    <a:pt x="2" y="155"/>
                  </a:lnTo>
                  <a:lnTo>
                    <a:pt x="3" y="160"/>
                  </a:lnTo>
                  <a:lnTo>
                    <a:pt x="4" y="166"/>
                  </a:lnTo>
                  <a:lnTo>
                    <a:pt x="7" y="172"/>
                  </a:lnTo>
                  <a:lnTo>
                    <a:pt x="9" y="177"/>
                  </a:lnTo>
                  <a:lnTo>
                    <a:pt x="12" y="183"/>
                  </a:lnTo>
                  <a:lnTo>
                    <a:pt x="15" y="187"/>
                  </a:lnTo>
                  <a:lnTo>
                    <a:pt x="19" y="193"/>
                  </a:lnTo>
                  <a:lnTo>
                    <a:pt x="27" y="202"/>
                  </a:lnTo>
                  <a:lnTo>
                    <a:pt x="35" y="211"/>
                  </a:lnTo>
                  <a:lnTo>
                    <a:pt x="45" y="220"/>
                  </a:lnTo>
                  <a:lnTo>
                    <a:pt x="56" y="226"/>
                  </a:lnTo>
                  <a:lnTo>
                    <a:pt x="69" y="233"/>
                  </a:lnTo>
                  <a:lnTo>
                    <a:pt x="81" y="239"/>
                  </a:lnTo>
                  <a:lnTo>
                    <a:pt x="95" y="244"/>
                  </a:lnTo>
                  <a:lnTo>
                    <a:pt x="109" y="248"/>
                  </a:lnTo>
                  <a:lnTo>
                    <a:pt x="124" y="251"/>
                  </a:lnTo>
                  <a:lnTo>
                    <a:pt x="131" y="252"/>
                  </a:lnTo>
                  <a:lnTo>
                    <a:pt x="140" y="252"/>
                  </a:lnTo>
                  <a:lnTo>
                    <a:pt x="147" y="253"/>
                  </a:lnTo>
                  <a:lnTo>
                    <a:pt x="156" y="253"/>
                  </a:lnTo>
                  <a:lnTo>
                    <a:pt x="156" y="253"/>
                  </a:lnTo>
                  <a:lnTo>
                    <a:pt x="172" y="252"/>
                  </a:lnTo>
                  <a:lnTo>
                    <a:pt x="187" y="251"/>
                  </a:lnTo>
                  <a:lnTo>
                    <a:pt x="203" y="249"/>
                  </a:lnTo>
                  <a:lnTo>
                    <a:pt x="217" y="245"/>
                  </a:lnTo>
                  <a:lnTo>
                    <a:pt x="232" y="241"/>
                  </a:lnTo>
                  <a:lnTo>
                    <a:pt x="244" y="235"/>
                  </a:lnTo>
                  <a:lnTo>
                    <a:pt x="257" y="230"/>
                  </a:lnTo>
                  <a:lnTo>
                    <a:pt x="268" y="223"/>
                  </a:lnTo>
                  <a:lnTo>
                    <a:pt x="278" y="216"/>
                  </a:lnTo>
                  <a:lnTo>
                    <a:pt x="286" y="209"/>
                  </a:lnTo>
                  <a:lnTo>
                    <a:pt x="291" y="204"/>
                  </a:lnTo>
                  <a:lnTo>
                    <a:pt x="295" y="201"/>
                  </a:lnTo>
                  <a:lnTo>
                    <a:pt x="298" y="196"/>
                  </a:lnTo>
                  <a:lnTo>
                    <a:pt x="301" y="192"/>
                  </a:lnTo>
                  <a:lnTo>
                    <a:pt x="304" y="187"/>
                  </a:lnTo>
                  <a:lnTo>
                    <a:pt x="306" y="182"/>
                  </a:lnTo>
                  <a:lnTo>
                    <a:pt x="309" y="177"/>
                  </a:lnTo>
                  <a:lnTo>
                    <a:pt x="310" y="173"/>
                  </a:lnTo>
                  <a:lnTo>
                    <a:pt x="311" y="168"/>
                  </a:lnTo>
                  <a:lnTo>
                    <a:pt x="313" y="163"/>
                  </a:lnTo>
                  <a:lnTo>
                    <a:pt x="313" y="158"/>
                  </a:lnTo>
                  <a:lnTo>
                    <a:pt x="314" y="153"/>
                  </a:lnTo>
                  <a:lnTo>
                    <a:pt x="313" y="148"/>
                  </a:lnTo>
                  <a:lnTo>
                    <a:pt x="313" y="145"/>
                  </a:lnTo>
                  <a:lnTo>
                    <a:pt x="311" y="140"/>
                  </a:lnTo>
                  <a:lnTo>
                    <a:pt x="311" y="137"/>
                  </a:lnTo>
                  <a:lnTo>
                    <a:pt x="311" y="137"/>
                  </a:lnTo>
                  <a:lnTo>
                    <a:pt x="310" y="132"/>
                  </a:lnTo>
                  <a:lnTo>
                    <a:pt x="310" y="129"/>
                  </a:lnTo>
                  <a:lnTo>
                    <a:pt x="309" y="125"/>
                  </a:lnTo>
                  <a:lnTo>
                    <a:pt x="308" y="121"/>
                  </a:lnTo>
                  <a:lnTo>
                    <a:pt x="306" y="118"/>
                  </a:lnTo>
                  <a:lnTo>
                    <a:pt x="304" y="113"/>
                  </a:lnTo>
                  <a:lnTo>
                    <a:pt x="301" y="110"/>
                  </a:lnTo>
                  <a:lnTo>
                    <a:pt x="299" y="107"/>
                  </a:lnTo>
                  <a:lnTo>
                    <a:pt x="295" y="103"/>
                  </a:lnTo>
                  <a:lnTo>
                    <a:pt x="291" y="100"/>
                  </a:lnTo>
                  <a:lnTo>
                    <a:pt x="284" y="93"/>
                  </a:lnTo>
                  <a:lnTo>
                    <a:pt x="275" y="88"/>
                  </a:lnTo>
                  <a:lnTo>
                    <a:pt x="265" y="82"/>
                  </a:lnTo>
                  <a:lnTo>
                    <a:pt x="254" y="77"/>
                  </a:lnTo>
                  <a:lnTo>
                    <a:pt x="242" y="72"/>
                  </a:lnTo>
                  <a:lnTo>
                    <a:pt x="229" y="69"/>
                  </a:lnTo>
                  <a:lnTo>
                    <a:pt x="216" y="65"/>
                  </a:lnTo>
                  <a:lnTo>
                    <a:pt x="202" y="63"/>
                  </a:lnTo>
                  <a:lnTo>
                    <a:pt x="187" y="61"/>
                  </a:lnTo>
                  <a:lnTo>
                    <a:pt x="171" y="60"/>
                  </a:lnTo>
                  <a:lnTo>
                    <a:pt x="156" y="60"/>
                  </a:lnTo>
                  <a:lnTo>
                    <a:pt x="147" y="60"/>
                  </a:lnTo>
                  <a:lnTo>
                    <a:pt x="140" y="62"/>
                  </a:lnTo>
                  <a:lnTo>
                    <a:pt x="132" y="64"/>
                  </a:lnTo>
                  <a:lnTo>
                    <a:pt x="125" y="66"/>
                  </a:lnTo>
                  <a:lnTo>
                    <a:pt x="117" y="70"/>
                  </a:lnTo>
                  <a:lnTo>
                    <a:pt x="111" y="74"/>
                  </a:lnTo>
                  <a:lnTo>
                    <a:pt x="105" y="79"/>
                  </a:lnTo>
                  <a:lnTo>
                    <a:pt x="99" y="83"/>
                  </a:lnTo>
                  <a:lnTo>
                    <a:pt x="92" y="89"/>
                  </a:lnTo>
                  <a:lnTo>
                    <a:pt x="87" y="94"/>
                  </a:lnTo>
                  <a:lnTo>
                    <a:pt x="84" y="101"/>
                  </a:lnTo>
                  <a:lnTo>
                    <a:pt x="79" y="108"/>
                  </a:lnTo>
                  <a:lnTo>
                    <a:pt x="75" y="115"/>
                  </a:lnTo>
                  <a:lnTo>
                    <a:pt x="73" y="121"/>
                  </a:lnTo>
                  <a:lnTo>
                    <a:pt x="70" y="129"/>
                  </a:lnTo>
                  <a:lnTo>
                    <a:pt x="68" y="137"/>
                  </a:lnTo>
                  <a:lnTo>
                    <a:pt x="69" y="144"/>
                  </a:lnTo>
                  <a:lnTo>
                    <a:pt x="71" y="150"/>
                  </a:lnTo>
                  <a:lnTo>
                    <a:pt x="74" y="157"/>
                  </a:lnTo>
                  <a:lnTo>
                    <a:pt x="76" y="164"/>
                  </a:lnTo>
                  <a:lnTo>
                    <a:pt x="80" y="169"/>
                  </a:lnTo>
                  <a:lnTo>
                    <a:pt x="85" y="175"/>
                  </a:lnTo>
                  <a:lnTo>
                    <a:pt x="90" y="181"/>
                  </a:lnTo>
                  <a:lnTo>
                    <a:pt x="95" y="186"/>
                  </a:lnTo>
                  <a:lnTo>
                    <a:pt x="101" y="191"/>
                  </a:lnTo>
                  <a:lnTo>
                    <a:pt x="107" y="195"/>
                  </a:lnTo>
                  <a:lnTo>
                    <a:pt x="115" y="200"/>
                  </a:lnTo>
                  <a:lnTo>
                    <a:pt x="122" y="203"/>
                  </a:lnTo>
                  <a:lnTo>
                    <a:pt x="130" y="206"/>
                  </a:lnTo>
                  <a:lnTo>
                    <a:pt x="138" y="210"/>
                  </a:lnTo>
                  <a:lnTo>
                    <a:pt x="146" y="212"/>
                  </a:lnTo>
                  <a:lnTo>
                    <a:pt x="156" y="214"/>
                  </a:lnTo>
                  <a:lnTo>
                    <a:pt x="163" y="213"/>
                  </a:lnTo>
                  <a:lnTo>
                    <a:pt x="171" y="212"/>
                  </a:lnTo>
                  <a:lnTo>
                    <a:pt x="178" y="210"/>
                  </a:lnTo>
                  <a:lnTo>
                    <a:pt x="186" y="206"/>
                  </a:lnTo>
                  <a:lnTo>
                    <a:pt x="193" y="203"/>
                  </a:lnTo>
                  <a:lnTo>
                    <a:pt x="199" y="200"/>
                  </a:lnTo>
                  <a:lnTo>
                    <a:pt x="207" y="195"/>
                  </a:lnTo>
                  <a:lnTo>
                    <a:pt x="212" y="190"/>
                  </a:lnTo>
                  <a:lnTo>
                    <a:pt x="218" y="185"/>
                  </a:lnTo>
                  <a:lnTo>
                    <a:pt x="223" y="179"/>
                  </a:lnTo>
                  <a:lnTo>
                    <a:pt x="228" y="173"/>
                  </a:lnTo>
                  <a:lnTo>
                    <a:pt x="232" y="166"/>
                  </a:lnTo>
                  <a:lnTo>
                    <a:pt x="235" y="159"/>
                  </a:lnTo>
                  <a:lnTo>
                    <a:pt x="239" y="153"/>
                  </a:lnTo>
                  <a:lnTo>
                    <a:pt x="242" y="145"/>
                  </a:lnTo>
                  <a:lnTo>
                    <a:pt x="244" y="137"/>
                  </a:lnTo>
                  <a:lnTo>
                    <a:pt x="244" y="134"/>
                  </a:lnTo>
                  <a:lnTo>
                    <a:pt x="243" y="129"/>
                  </a:lnTo>
                  <a:lnTo>
                    <a:pt x="240" y="126"/>
                  </a:lnTo>
                  <a:lnTo>
                    <a:pt x="238" y="122"/>
                  </a:lnTo>
                  <a:lnTo>
                    <a:pt x="235" y="119"/>
                  </a:lnTo>
                  <a:lnTo>
                    <a:pt x="232" y="116"/>
                  </a:lnTo>
                  <a:lnTo>
                    <a:pt x="227" y="112"/>
                  </a:lnTo>
                  <a:lnTo>
                    <a:pt x="222" y="110"/>
                  </a:lnTo>
                  <a:lnTo>
                    <a:pt x="216" y="108"/>
                  </a:lnTo>
                  <a:lnTo>
                    <a:pt x="209" y="106"/>
                  </a:lnTo>
                  <a:lnTo>
                    <a:pt x="202" y="103"/>
                  </a:lnTo>
                  <a:lnTo>
                    <a:pt x="194" y="101"/>
                  </a:lnTo>
                  <a:lnTo>
                    <a:pt x="187" y="100"/>
                  </a:lnTo>
                  <a:lnTo>
                    <a:pt x="178" y="99"/>
                  </a:lnTo>
                  <a:lnTo>
                    <a:pt x="171" y="98"/>
                  </a:lnTo>
                  <a:lnTo>
                    <a:pt x="162" y="98"/>
                  </a:lnTo>
                  <a:lnTo>
                    <a:pt x="158" y="98"/>
                  </a:lnTo>
                  <a:lnTo>
                    <a:pt x="156" y="98"/>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4475" name="Line 91"/>
            <p:cNvSpPr>
              <a:spLocks noChangeShapeType="1"/>
            </p:cNvSpPr>
            <p:nvPr/>
          </p:nvSpPr>
          <p:spPr bwMode="auto">
            <a:xfrm flipV="1">
              <a:off x="3155" y="2463"/>
              <a:ext cx="1" cy="77"/>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476" name="Freeform 92"/>
            <p:cNvSpPr>
              <a:spLocks/>
            </p:cNvSpPr>
            <p:nvPr/>
          </p:nvSpPr>
          <p:spPr bwMode="auto">
            <a:xfrm>
              <a:off x="2271" y="1670"/>
              <a:ext cx="884" cy="837"/>
            </a:xfrm>
            <a:custGeom>
              <a:avLst/>
              <a:gdLst>
                <a:gd name="T0" fmla="*/ 0 w 3847"/>
                <a:gd name="T1" fmla="*/ 0 h 2953"/>
                <a:gd name="T2" fmla="*/ 0 w 3847"/>
                <a:gd name="T3" fmla="*/ 2953 h 2953"/>
                <a:gd name="T4" fmla="*/ 3847 w 3847"/>
                <a:gd name="T5" fmla="*/ 2953 h 2953"/>
              </a:gdLst>
              <a:ahLst/>
              <a:cxnLst>
                <a:cxn ang="0">
                  <a:pos x="T0" y="T1"/>
                </a:cxn>
                <a:cxn ang="0">
                  <a:pos x="T2" y="T3"/>
                </a:cxn>
                <a:cxn ang="0">
                  <a:pos x="T4" y="T5"/>
                </a:cxn>
              </a:cxnLst>
              <a:rect l="0" t="0" r="r" b="b"/>
              <a:pathLst>
                <a:path w="3847" h="2953">
                  <a:moveTo>
                    <a:pt x="0" y="0"/>
                  </a:moveTo>
                  <a:lnTo>
                    <a:pt x="0" y="2953"/>
                  </a:lnTo>
                  <a:lnTo>
                    <a:pt x="3847" y="2953"/>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4477" name="Rectangle 93"/>
            <p:cNvSpPr>
              <a:spLocks noChangeArrowheads="1"/>
            </p:cNvSpPr>
            <p:nvPr/>
          </p:nvSpPr>
          <p:spPr bwMode="auto">
            <a:xfrm>
              <a:off x="2208" y="1176"/>
              <a:ext cx="46" cy="310"/>
            </a:xfrm>
            <a:prstGeom prst="rect">
              <a:avLst/>
            </a:prstGeom>
            <a:noFill/>
            <a:ln w="6350">
              <a:solidFill>
                <a:srgbClr val="00279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4478" name="Freeform 94"/>
            <p:cNvSpPr>
              <a:spLocks/>
            </p:cNvSpPr>
            <p:nvPr/>
          </p:nvSpPr>
          <p:spPr bwMode="auto">
            <a:xfrm>
              <a:off x="2195" y="1187"/>
              <a:ext cx="71" cy="43"/>
            </a:xfrm>
            <a:custGeom>
              <a:avLst/>
              <a:gdLst>
                <a:gd name="T0" fmla="*/ 0 w 312"/>
                <a:gd name="T1" fmla="*/ 153 h 153"/>
                <a:gd name="T2" fmla="*/ 0 w 312"/>
                <a:gd name="T3" fmla="*/ 68 h 153"/>
                <a:gd name="T4" fmla="*/ 312 w 312"/>
                <a:gd name="T5" fmla="*/ 0 h 153"/>
                <a:gd name="T6" fmla="*/ 312 w 312"/>
                <a:gd name="T7" fmla="*/ 81 h 153"/>
                <a:gd name="T8" fmla="*/ 0 w 312"/>
                <a:gd name="T9" fmla="*/ 153 h 153"/>
              </a:gdLst>
              <a:ahLst/>
              <a:cxnLst>
                <a:cxn ang="0">
                  <a:pos x="T0" y="T1"/>
                </a:cxn>
                <a:cxn ang="0">
                  <a:pos x="T2" y="T3"/>
                </a:cxn>
                <a:cxn ang="0">
                  <a:pos x="T4" y="T5"/>
                </a:cxn>
                <a:cxn ang="0">
                  <a:pos x="T6" y="T7"/>
                </a:cxn>
                <a:cxn ang="0">
                  <a:pos x="T8" y="T9"/>
                </a:cxn>
              </a:cxnLst>
              <a:rect l="0" t="0" r="r" b="b"/>
              <a:pathLst>
                <a:path w="312" h="153">
                  <a:moveTo>
                    <a:pt x="0" y="153"/>
                  </a:moveTo>
                  <a:lnTo>
                    <a:pt x="0" y="68"/>
                  </a:lnTo>
                  <a:lnTo>
                    <a:pt x="312" y="0"/>
                  </a:lnTo>
                  <a:lnTo>
                    <a:pt x="312" y="81"/>
                  </a:lnTo>
                  <a:lnTo>
                    <a:pt x="0" y="153"/>
                  </a:lnTo>
                  <a:close/>
                </a:path>
              </a:pathLst>
            </a:custGeom>
            <a:solidFill>
              <a:srgbClr val="0027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44479" name="Freeform 95"/>
            <p:cNvSpPr>
              <a:spLocks/>
            </p:cNvSpPr>
            <p:nvPr/>
          </p:nvSpPr>
          <p:spPr bwMode="auto">
            <a:xfrm>
              <a:off x="2195" y="1187"/>
              <a:ext cx="71" cy="43"/>
            </a:xfrm>
            <a:custGeom>
              <a:avLst/>
              <a:gdLst>
                <a:gd name="T0" fmla="*/ 0 w 312"/>
                <a:gd name="T1" fmla="*/ 153 h 153"/>
                <a:gd name="T2" fmla="*/ 0 w 312"/>
                <a:gd name="T3" fmla="*/ 68 h 153"/>
                <a:gd name="T4" fmla="*/ 312 w 312"/>
                <a:gd name="T5" fmla="*/ 0 h 153"/>
                <a:gd name="T6" fmla="*/ 312 w 312"/>
                <a:gd name="T7" fmla="*/ 81 h 153"/>
                <a:gd name="T8" fmla="*/ 0 w 312"/>
                <a:gd name="T9" fmla="*/ 153 h 153"/>
              </a:gdLst>
              <a:ahLst/>
              <a:cxnLst>
                <a:cxn ang="0">
                  <a:pos x="T0" y="T1"/>
                </a:cxn>
                <a:cxn ang="0">
                  <a:pos x="T2" y="T3"/>
                </a:cxn>
                <a:cxn ang="0">
                  <a:pos x="T4" y="T5"/>
                </a:cxn>
                <a:cxn ang="0">
                  <a:pos x="T6" y="T7"/>
                </a:cxn>
                <a:cxn ang="0">
                  <a:pos x="T8" y="T9"/>
                </a:cxn>
              </a:cxnLst>
              <a:rect l="0" t="0" r="r" b="b"/>
              <a:pathLst>
                <a:path w="312" h="153">
                  <a:moveTo>
                    <a:pt x="0" y="153"/>
                  </a:moveTo>
                  <a:lnTo>
                    <a:pt x="0" y="68"/>
                  </a:lnTo>
                  <a:lnTo>
                    <a:pt x="312" y="0"/>
                  </a:lnTo>
                  <a:lnTo>
                    <a:pt x="312" y="81"/>
                  </a:lnTo>
                  <a:lnTo>
                    <a:pt x="0" y="153"/>
                  </a:lnTo>
                  <a:close/>
                </a:path>
              </a:pathLst>
            </a:custGeom>
            <a:noFill/>
            <a:ln w="6350">
              <a:solidFill>
                <a:srgbClr val="00279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4480" name="Freeform 96"/>
            <p:cNvSpPr>
              <a:spLocks/>
            </p:cNvSpPr>
            <p:nvPr/>
          </p:nvSpPr>
          <p:spPr bwMode="auto">
            <a:xfrm>
              <a:off x="2259" y="1212"/>
              <a:ext cx="75" cy="40"/>
            </a:xfrm>
            <a:custGeom>
              <a:avLst/>
              <a:gdLst>
                <a:gd name="T0" fmla="*/ 0 w 327"/>
                <a:gd name="T1" fmla="*/ 0 h 141"/>
                <a:gd name="T2" fmla="*/ 327 w 327"/>
                <a:gd name="T3" fmla="*/ 61 h 141"/>
                <a:gd name="T4" fmla="*/ 327 w 327"/>
                <a:gd name="T5" fmla="*/ 141 h 141"/>
                <a:gd name="T6" fmla="*/ 0 w 327"/>
                <a:gd name="T7" fmla="*/ 76 h 141"/>
                <a:gd name="T8" fmla="*/ 0 w 327"/>
                <a:gd name="T9" fmla="*/ 0 h 141"/>
              </a:gdLst>
              <a:ahLst/>
              <a:cxnLst>
                <a:cxn ang="0">
                  <a:pos x="T0" y="T1"/>
                </a:cxn>
                <a:cxn ang="0">
                  <a:pos x="T2" y="T3"/>
                </a:cxn>
                <a:cxn ang="0">
                  <a:pos x="T4" y="T5"/>
                </a:cxn>
                <a:cxn ang="0">
                  <a:pos x="T6" y="T7"/>
                </a:cxn>
                <a:cxn ang="0">
                  <a:pos x="T8" y="T9"/>
                </a:cxn>
              </a:cxnLst>
              <a:rect l="0" t="0" r="r" b="b"/>
              <a:pathLst>
                <a:path w="327" h="141">
                  <a:moveTo>
                    <a:pt x="0" y="0"/>
                  </a:moveTo>
                  <a:lnTo>
                    <a:pt x="327" y="61"/>
                  </a:lnTo>
                  <a:lnTo>
                    <a:pt x="327" y="141"/>
                  </a:lnTo>
                  <a:lnTo>
                    <a:pt x="0" y="76"/>
                  </a:lnTo>
                  <a:lnTo>
                    <a:pt x="0" y="0"/>
                  </a:lnTo>
                  <a:close/>
                </a:path>
              </a:pathLst>
            </a:custGeom>
            <a:solidFill>
              <a:srgbClr val="0027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44481" name="Freeform 97"/>
            <p:cNvSpPr>
              <a:spLocks/>
            </p:cNvSpPr>
            <p:nvPr/>
          </p:nvSpPr>
          <p:spPr bwMode="auto">
            <a:xfrm>
              <a:off x="2259" y="1212"/>
              <a:ext cx="75" cy="40"/>
            </a:xfrm>
            <a:custGeom>
              <a:avLst/>
              <a:gdLst>
                <a:gd name="T0" fmla="*/ 0 w 327"/>
                <a:gd name="T1" fmla="*/ 0 h 141"/>
                <a:gd name="T2" fmla="*/ 327 w 327"/>
                <a:gd name="T3" fmla="*/ 61 h 141"/>
                <a:gd name="T4" fmla="*/ 327 w 327"/>
                <a:gd name="T5" fmla="*/ 141 h 141"/>
                <a:gd name="T6" fmla="*/ 0 w 327"/>
                <a:gd name="T7" fmla="*/ 76 h 141"/>
                <a:gd name="T8" fmla="*/ 0 w 327"/>
                <a:gd name="T9" fmla="*/ 0 h 141"/>
              </a:gdLst>
              <a:ahLst/>
              <a:cxnLst>
                <a:cxn ang="0">
                  <a:pos x="T0" y="T1"/>
                </a:cxn>
                <a:cxn ang="0">
                  <a:pos x="T2" y="T3"/>
                </a:cxn>
                <a:cxn ang="0">
                  <a:pos x="T4" y="T5"/>
                </a:cxn>
                <a:cxn ang="0">
                  <a:pos x="T6" y="T7"/>
                </a:cxn>
                <a:cxn ang="0">
                  <a:pos x="T8" y="T9"/>
                </a:cxn>
              </a:cxnLst>
              <a:rect l="0" t="0" r="r" b="b"/>
              <a:pathLst>
                <a:path w="327" h="141">
                  <a:moveTo>
                    <a:pt x="0" y="0"/>
                  </a:moveTo>
                  <a:lnTo>
                    <a:pt x="327" y="61"/>
                  </a:lnTo>
                  <a:lnTo>
                    <a:pt x="327" y="141"/>
                  </a:lnTo>
                  <a:lnTo>
                    <a:pt x="0" y="76"/>
                  </a:lnTo>
                  <a:lnTo>
                    <a:pt x="0" y="0"/>
                  </a:lnTo>
                  <a:close/>
                </a:path>
              </a:pathLst>
            </a:custGeom>
            <a:noFill/>
            <a:ln w="6350">
              <a:solidFill>
                <a:srgbClr val="00279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4482" name="Rectangle 98"/>
            <p:cNvSpPr>
              <a:spLocks noChangeArrowheads="1"/>
            </p:cNvSpPr>
            <p:nvPr/>
          </p:nvSpPr>
          <p:spPr bwMode="auto">
            <a:xfrm>
              <a:off x="2272" y="1177"/>
              <a:ext cx="46" cy="311"/>
            </a:xfrm>
            <a:prstGeom prst="rect">
              <a:avLst/>
            </a:prstGeom>
            <a:noFill/>
            <a:ln w="6350">
              <a:solidFill>
                <a:srgbClr val="00279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4483" name="Freeform 99"/>
            <p:cNvSpPr>
              <a:spLocks/>
            </p:cNvSpPr>
            <p:nvPr/>
          </p:nvSpPr>
          <p:spPr bwMode="auto">
            <a:xfrm>
              <a:off x="2194" y="1235"/>
              <a:ext cx="71" cy="43"/>
            </a:xfrm>
            <a:custGeom>
              <a:avLst/>
              <a:gdLst>
                <a:gd name="T0" fmla="*/ 0 w 312"/>
                <a:gd name="T1" fmla="*/ 153 h 153"/>
                <a:gd name="T2" fmla="*/ 0 w 312"/>
                <a:gd name="T3" fmla="*/ 69 h 153"/>
                <a:gd name="T4" fmla="*/ 312 w 312"/>
                <a:gd name="T5" fmla="*/ 0 h 153"/>
                <a:gd name="T6" fmla="*/ 312 w 312"/>
                <a:gd name="T7" fmla="*/ 83 h 153"/>
                <a:gd name="T8" fmla="*/ 0 w 312"/>
                <a:gd name="T9" fmla="*/ 153 h 153"/>
              </a:gdLst>
              <a:ahLst/>
              <a:cxnLst>
                <a:cxn ang="0">
                  <a:pos x="T0" y="T1"/>
                </a:cxn>
                <a:cxn ang="0">
                  <a:pos x="T2" y="T3"/>
                </a:cxn>
                <a:cxn ang="0">
                  <a:pos x="T4" y="T5"/>
                </a:cxn>
                <a:cxn ang="0">
                  <a:pos x="T6" y="T7"/>
                </a:cxn>
                <a:cxn ang="0">
                  <a:pos x="T8" y="T9"/>
                </a:cxn>
              </a:cxnLst>
              <a:rect l="0" t="0" r="r" b="b"/>
              <a:pathLst>
                <a:path w="312" h="153">
                  <a:moveTo>
                    <a:pt x="0" y="153"/>
                  </a:moveTo>
                  <a:lnTo>
                    <a:pt x="0" y="69"/>
                  </a:lnTo>
                  <a:lnTo>
                    <a:pt x="312" y="0"/>
                  </a:lnTo>
                  <a:lnTo>
                    <a:pt x="312" y="83"/>
                  </a:lnTo>
                  <a:lnTo>
                    <a:pt x="0" y="153"/>
                  </a:lnTo>
                  <a:close/>
                </a:path>
              </a:pathLst>
            </a:custGeom>
            <a:solidFill>
              <a:srgbClr val="0027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44484" name="Freeform 100"/>
            <p:cNvSpPr>
              <a:spLocks/>
            </p:cNvSpPr>
            <p:nvPr/>
          </p:nvSpPr>
          <p:spPr bwMode="auto">
            <a:xfrm>
              <a:off x="2194" y="1235"/>
              <a:ext cx="71" cy="43"/>
            </a:xfrm>
            <a:custGeom>
              <a:avLst/>
              <a:gdLst>
                <a:gd name="T0" fmla="*/ 0 w 312"/>
                <a:gd name="T1" fmla="*/ 153 h 153"/>
                <a:gd name="T2" fmla="*/ 0 w 312"/>
                <a:gd name="T3" fmla="*/ 69 h 153"/>
                <a:gd name="T4" fmla="*/ 312 w 312"/>
                <a:gd name="T5" fmla="*/ 0 h 153"/>
                <a:gd name="T6" fmla="*/ 312 w 312"/>
                <a:gd name="T7" fmla="*/ 83 h 153"/>
                <a:gd name="T8" fmla="*/ 0 w 312"/>
                <a:gd name="T9" fmla="*/ 153 h 153"/>
              </a:gdLst>
              <a:ahLst/>
              <a:cxnLst>
                <a:cxn ang="0">
                  <a:pos x="T0" y="T1"/>
                </a:cxn>
                <a:cxn ang="0">
                  <a:pos x="T2" y="T3"/>
                </a:cxn>
                <a:cxn ang="0">
                  <a:pos x="T4" y="T5"/>
                </a:cxn>
                <a:cxn ang="0">
                  <a:pos x="T6" y="T7"/>
                </a:cxn>
                <a:cxn ang="0">
                  <a:pos x="T8" y="T9"/>
                </a:cxn>
              </a:cxnLst>
              <a:rect l="0" t="0" r="r" b="b"/>
              <a:pathLst>
                <a:path w="312" h="153">
                  <a:moveTo>
                    <a:pt x="0" y="153"/>
                  </a:moveTo>
                  <a:lnTo>
                    <a:pt x="0" y="69"/>
                  </a:lnTo>
                  <a:lnTo>
                    <a:pt x="312" y="0"/>
                  </a:lnTo>
                  <a:lnTo>
                    <a:pt x="312" y="83"/>
                  </a:lnTo>
                  <a:lnTo>
                    <a:pt x="0" y="153"/>
                  </a:lnTo>
                  <a:close/>
                </a:path>
              </a:pathLst>
            </a:custGeom>
            <a:noFill/>
            <a:ln w="6350">
              <a:solidFill>
                <a:srgbClr val="00279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4485" name="Freeform 101"/>
            <p:cNvSpPr>
              <a:spLocks/>
            </p:cNvSpPr>
            <p:nvPr/>
          </p:nvSpPr>
          <p:spPr bwMode="auto">
            <a:xfrm>
              <a:off x="2259" y="1261"/>
              <a:ext cx="75" cy="39"/>
            </a:xfrm>
            <a:custGeom>
              <a:avLst/>
              <a:gdLst>
                <a:gd name="T0" fmla="*/ 0 w 327"/>
                <a:gd name="T1" fmla="*/ 0 h 139"/>
                <a:gd name="T2" fmla="*/ 327 w 327"/>
                <a:gd name="T3" fmla="*/ 59 h 139"/>
                <a:gd name="T4" fmla="*/ 327 w 327"/>
                <a:gd name="T5" fmla="*/ 139 h 139"/>
                <a:gd name="T6" fmla="*/ 0 w 327"/>
                <a:gd name="T7" fmla="*/ 76 h 139"/>
                <a:gd name="T8" fmla="*/ 0 w 327"/>
                <a:gd name="T9" fmla="*/ 0 h 139"/>
              </a:gdLst>
              <a:ahLst/>
              <a:cxnLst>
                <a:cxn ang="0">
                  <a:pos x="T0" y="T1"/>
                </a:cxn>
                <a:cxn ang="0">
                  <a:pos x="T2" y="T3"/>
                </a:cxn>
                <a:cxn ang="0">
                  <a:pos x="T4" y="T5"/>
                </a:cxn>
                <a:cxn ang="0">
                  <a:pos x="T6" y="T7"/>
                </a:cxn>
                <a:cxn ang="0">
                  <a:pos x="T8" y="T9"/>
                </a:cxn>
              </a:cxnLst>
              <a:rect l="0" t="0" r="r" b="b"/>
              <a:pathLst>
                <a:path w="327" h="139">
                  <a:moveTo>
                    <a:pt x="0" y="0"/>
                  </a:moveTo>
                  <a:lnTo>
                    <a:pt x="327" y="59"/>
                  </a:lnTo>
                  <a:lnTo>
                    <a:pt x="327" y="139"/>
                  </a:lnTo>
                  <a:lnTo>
                    <a:pt x="0" y="76"/>
                  </a:lnTo>
                  <a:lnTo>
                    <a:pt x="0" y="0"/>
                  </a:lnTo>
                  <a:close/>
                </a:path>
              </a:pathLst>
            </a:custGeom>
            <a:solidFill>
              <a:srgbClr val="0027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44486" name="Freeform 102"/>
            <p:cNvSpPr>
              <a:spLocks/>
            </p:cNvSpPr>
            <p:nvPr/>
          </p:nvSpPr>
          <p:spPr bwMode="auto">
            <a:xfrm>
              <a:off x="2259" y="1261"/>
              <a:ext cx="75" cy="39"/>
            </a:xfrm>
            <a:custGeom>
              <a:avLst/>
              <a:gdLst>
                <a:gd name="T0" fmla="*/ 0 w 327"/>
                <a:gd name="T1" fmla="*/ 0 h 139"/>
                <a:gd name="T2" fmla="*/ 327 w 327"/>
                <a:gd name="T3" fmla="*/ 59 h 139"/>
                <a:gd name="T4" fmla="*/ 327 w 327"/>
                <a:gd name="T5" fmla="*/ 139 h 139"/>
                <a:gd name="T6" fmla="*/ 0 w 327"/>
                <a:gd name="T7" fmla="*/ 76 h 139"/>
                <a:gd name="T8" fmla="*/ 0 w 327"/>
                <a:gd name="T9" fmla="*/ 0 h 139"/>
              </a:gdLst>
              <a:ahLst/>
              <a:cxnLst>
                <a:cxn ang="0">
                  <a:pos x="T0" y="T1"/>
                </a:cxn>
                <a:cxn ang="0">
                  <a:pos x="T2" y="T3"/>
                </a:cxn>
                <a:cxn ang="0">
                  <a:pos x="T4" y="T5"/>
                </a:cxn>
                <a:cxn ang="0">
                  <a:pos x="T6" y="T7"/>
                </a:cxn>
                <a:cxn ang="0">
                  <a:pos x="T8" y="T9"/>
                </a:cxn>
              </a:cxnLst>
              <a:rect l="0" t="0" r="r" b="b"/>
              <a:pathLst>
                <a:path w="327" h="139">
                  <a:moveTo>
                    <a:pt x="0" y="0"/>
                  </a:moveTo>
                  <a:lnTo>
                    <a:pt x="327" y="59"/>
                  </a:lnTo>
                  <a:lnTo>
                    <a:pt x="327" y="139"/>
                  </a:lnTo>
                  <a:lnTo>
                    <a:pt x="0" y="76"/>
                  </a:lnTo>
                  <a:lnTo>
                    <a:pt x="0" y="0"/>
                  </a:lnTo>
                  <a:close/>
                </a:path>
              </a:pathLst>
            </a:custGeom>
            <a:noFill/>
            <a:ln w="6350">
              <a:solidFill>
                <a:srgbClr val="00279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4487" name="Freeform 103"/>
            <p:cNvSpPr>
              <a:spLocks/>
            </p:cNvSpPr>
            <p:nvPr/>
          </p:nvSpPr>
          <p:spPr bwMode="auto">
            <a:xfrm>
              <a:off x="2195" y="1282"/>
              <a:ext cx="71" cy="43"/>
            </a:xfrm>
            <a:custGeom>
              <a:avLst/>
              <a:gdLst>
                <a:gd name="T0" fmla="*/ 0 w 312"/>
                <a:gd name="T1" fmla="*/ 151 h 151"/>
                <a:gd name="T2" fmla="*/ 0 w 312"/>
                <a:gd name="T3" fmla="*/ 67 h 151"/>
                <a:gd name="T4" fmla="*/ 312 w 312"/>
                <a:gd name="T5" fmla="*/ 0 h 151"/>
                <a:gd name="T6" fmla="*/ 312 w 312"/>
                <a:gd name="T7" fmla="*/ 80 h 151"/>
                <a:gd name="T8" fmla="*/ 0 w 312"/>
                <a:gd name="T9" fmla="*/ 151 h 151"/>
              </a:gdLst>
              <a:ahLst/>
              <a:cxnLst>
                <a:cxn ang="0">
                  <a:pos x="T0" y="T1"/>
                </a:cxn>
                <a:cxn ang="0">
                  <a:pos x="T2" y="T3"/>
                </a:cxn>
                <a:cxn ang="0">
                  <a:pos x="T4" y="T5"/>
                </a:cxn>
                <a:cxn ang="0">
                  <a:pos x="T6" y="T7"/>
                </a:cxn>
                <a:cxn ang="0">
                  <a:pos x="T8" y="T9"/>
                </a:cxn>
              </a:cxnLst>
              <a:rect l="0" t="0" r="r" b="b"/>
              <a:pathLst>
                <a:path w="312" h="151">
                  <a:moveTo>
                    <a:pt x="0" y="151"/>
                  </a:moveTo>
                  <a:lnTo>
                    <a:pt x="0" y="67"/>
                  </a:lnTo>
                  <a:lnTo>
                    <a:pt x="312" y="0"/>
                  </a:lnTo>
                  <a:lnTo>
                    <a:pt x="312" y="80"/>
                  </a:lnTo>
                  <a:lnTo>
                    <a:pt x="0" y="151"/>
                  </a:lnTo>
                  <a:close/>
                </a:path>
              </a:pathLst>
            </a:custGeom>
            <a:solidFill>
              <a:srgbClr val="0027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44488" name="Freeform 104"/>
            <p:cNvSpPr>
              <a:spLocks/>
            </p:cNvSpPr>
            <p:nvPr/>
          </p:nvSpPr>
          <p:spPr bwMode="auto">
            <a:xfrm>
              <a:off x="2195" y="1282"/>
              <a:ext cx="71" cy="43"/>
            </a:xfrm>
            <a:custGeom>
              <a:avLst/>
              <a:gdLst>
                <a:gd name="T0" fmla="*/ 0 w 312"/>
                <a:gd name="T1" fmla="*/ 151 h 151"/>
                <a:gd name="T2" fmla="*/ 0 w 312"/>
                <a:gd name="T3" fmla="*/ 67 h 151"/>
                <a:gd name="T4" fmla="*/ 312 w 312"/>
                <a:gd name="T5" fmla="*/ 0 h 151"/>
                <a:gd name="T6" fmla="*/ 312 w 312"/>
                <a:gd name="T7" fmla="*/ 80 h 151"/>
                <a:gd name="T8" fmla="*/ 0 w 312"/>
                <a:gd name="T9" fmla="*/ 151 h 151"/>
              </a:gdLst>
              <a:ahLst/>
              <a:cxnLst>
                <a:cxn ang="0">
                  <a:pos x="T0" y="T1"/>
                </a:cxn>
                <a:cxn ang="0">
                  <a:pos x="T2" y="T3"/>
                </a:cxn>
                <a:cxn ang="0">
                  <a:pos x="T4" y="T5"/>
                </a:cxn>
                <a:cxn ang="0">
                  <a:pos x="T6" y="T7"/>
                </a:cxn>
                <a:cxn ang="0">
                  <a:pos x="T8" y="T9"/>
                </a:cxn>
              </a:cxnLst>
              <a:rect l="0" t="0" r="r" b="b"/>
              <a:pathLst>
                <a:path w="312" h="151">
                  <a:moveTo>
                    <a:pt x="0" y="151"/>
                  </a:moveTo>
                  <a:lnTo>
                    <a:pt x="0" y="67"/>
                  </a:lnTo>
                  <a:lnTo>
                    <a:pt x="312" y="0"/>
                  </a:lnTo>
                  <a:lnTo>
                    <a:pt x="312" y="80"/>
                  </a:lnTo>
                  <a:lnTo>
                    <a:pt x="0" y="151"/>
                  </a:lnTo>
                  <a:close/>
                </a:path>
              </a:pathLst>
            </a:custGeom>
            <a:noFill/>
            <a:ln w="6350">
              <a:solidFill>
                <a:srgbClr val="00279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4489" name="Freeform 105"/>
            <p:cNvSpPr>
              <a:spLocks/>
            </p:cNvSpPr>
            <p:nvPr/>
          </p:nvSpPr>
          <p:spPr bwMode="auto">
            <a:xfrm>
              <a:off x="2259" y="1306"/>
              <a:ext cx="75" cy="40"/>
            </a:xfrm>
            <a:custGeom>
              <a:avLst/>
              <a:gdLst>
                <a:gd name="T0" fmla="*/ 0 w 327"/>
                <a:gd name="T1" fmla="*/ 0 h 138"/>
                <a:gd name="T2" fmla="*/ 327 w 327"/>
                <a:gd name="T3" fmla="*/ 59 h 138"/>
                <a:gd name="T4" fmla="*/ 327 w 327"/>
                <a:gd name="T5" fmla="*/ 138 h 138"/>
                <a:gd name="T6" fmla="*/ 0 w 327"/>
                <a:gd name="T7" fmla="*/ 76 h 138"/>
                <a:gd name="T8" fmla="*/ 0 w 327"/>
                <a:gd name="T9" fmla="*/ 0 h 138"/>
              </a:gdLst>
              <a:ahLst/>
              <a:cxnLst>
                <a:cxn ang="0">
                  <a:pos x="T0" y="T1"/>
                </a:cxn>
                <a:cxn ang="0">
                  <a:pos x="T2" y="T3"/>
                </a:cxn>
                <a:cxn ang="0">
                  <a:pos x="T4" y="T5"/>
                </a:cxn>
                <a:cxn ang="0">
                  <a:pos x="T6" y="T7"/>
                </a:cxn>
                <a:cxn ang="0">
                  <a:pos x="T8" y="T9"/>
                </a:cxn>
              </a:cxnLst>
              <a:rect l="0" t="0" r="r" b="b"/>
              <a:pathLst>
                <a:path w="327" h="138">
                  <a:moveTo>
                    <a:pt x="0" y="0"/>
                  </a:moveTo>
                  <a:lnTo>
                    <a:pt x="327" y="59"/>
                  </a:lnTo>
                  <a:lnTo>
                    <a:pt x="327" y="138"/>
                  </a:lnTo>
                  <a:lnTo>
                    <a:pt x="0" y="76"/>
                  </a:lnTo>
                  <a:lnTo>
                    <a:pt x="0" y="0"/>
                  </a:lnTo>
                  <a:close/>
                </a:path>
              </a:pathLst>
            </a:custGeom>
            <a:solidFill>
              <a:srgbClr val="0027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44490" name="Freeform 106"/>
            <p:cNvSpPr>
              <a:spLocks/>
            </p:cNvSpPr>
            <p:nvPr/>
          </p:nvSpPr>
          <p:spPr bwMode="auto">
            <a:xfrm>
              <a:off x="2259" y="1306"/>
              <a:ext cx="75" cy="40"/>
            </a:xfrm>
            <a:custGeom>
              <a:avLst/>
              <a:gdLst>
                <a:gd name="T0" fmla="*/ 0 w 327"/>
                <a:gd name="T1" fmla="*/ 0 h 138"/>
                <a:gd name="T2" fmla="*/ 327 w 327"/>
                <a:gd name="T3" fmla="*/ 59 h 138"/>
                <a:gd name="T4" fmla="*/ 327 w 327"/>
                <a:gd name="T5" fmla="*/ 138 h 138"/>
                <a:gd name="T6" fmla="*/ 0 w 327"/>
                <a:gd name="T7" fmla="*/ 76 h 138"/>
                <a:gd name="T8" fmla="*/ 0 w 327"/>
                <a:gd name="T9" fmla="*/ 0 h 138"/>
              </a:gdLst>
              <a:ahLst/>
              <a:cxnLst>
                <a:cxn ang="0">
                  <a:pos x="T0" y="T1"/>
                </a:cxn>
                <a:cxn ang="0">
                  <a:pos x="T2" y="T3"/>
                </a:cxn>
                <a:cxn ang="0">
                  <a:pos x="T4" y="T5"/>
                </a:cxn>
                <a:cxn ang="0">
                  <a:pos x="T6" y="T7"/>
                </a:cxn>
                <a:cxn ang="0">
                  <a:pos x="T8" y="T9"/>
                </a:cxn>
              </a:cxnLst>
              <a:rect l="0" t="0" r="r" b="b"/>
              <a:pathLst>
                <a:path w="327" h="138">
                  <a:moveTo>
                    <a:pt x="0" y="0"/>
                  </a:moveTo>
                  <a:lnTo>
                    <a:pt x="327" y="59"/>
                  </a:lnTo>
                  <a:lnTo>
                    <a:pt x="327" y="138"/>
                  </a:lnTo>
                  <a:lnTo>
                    <a:pt x="0" y="76"/>
                  </a:lnTo>
                  <a:lnTo>
                    <a:pt x="0" y="0"/>
                  </a:lnTo>
                  <a:close/>
                </a:path>
              </a:pathLst>
            </a:custGeom>
            <a:noFill/>
            <a:ln w="6350">
              <a:solidFill>
                <a:srgbClr val="00279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4491" name="Freeform 107"/>
            <p:cNvSpPr>
              <a:spLocks/>
            </p:cNvSpPr>
            <p:nvPr/>
          </p:nvSpPr>
          <p:spPr bwMode="auto">
            <a:xfrm>
              <a:off x="2195" y="1329"/>
              <a:ext cx="71" cy="42"/>
            </a:xfrm>
            <a:custGeom>
              <a:avLst/>
              <a:gdLst>
                <a:gd name="T0" fmla="*/ 0 w 312"/>
                <a:gd name="T1" fmla="*/ 151 h 151"/>
                <a:gd name="T2" fmla="*/ 0 w 312"/>
                <a:gd name="T3" fmla="*/ 67 h 151"/>
                <a:gd name="T4" fmla="*/ 312 w 312"/>
                <a:gd name="T5" fmla="*/ 0 h 151"/>
                <a:gd name="T6" fmla="*/ 312 w 312"/>
                <a:gd name="T7" fmla="*/ 81 h 151"/>
                <a:gd name="T8" fmla="*/ 0 w 312"/>
                <a:gd name="T9" fmla="*/ 151 h 151"/>
              </a:gdLst>
              <a:ahLst/>
              <a:cxnLst>
                <a:cxn ang="0">
                  <a:pos x="T0" y="T1"/>
                </a:cxn>
                <a:cxn ang="0">
                  <a:pos x="T2" y="T3"/>
                </a:cxn>
                <a:cxn ang="0">
                  <a:pos x="T4" y="T5"/>
                </a:cxn>
                <a:cxn ang="0">
                  <a:pos x="T6" y="T7"/>
                </a:cxn>
                <a:cxn ang="0">
                  <a:pos x="T8" y="T9"/>
                </a:cxn>
              </a:cxnLst>
              <a:rect l="0" t="0" r="r" b="b"/>
              <a:pathLst>
                <a:path w="312" h="151">
                  <a:moveTo>
                    <a:pt x="0" y="151"/>
                  </a:moveTo>
                  <a:lnTo>
                    <a:pt x="0" y="67"/>
                  </a:lnTo>
                  <a:lnTo>
                    <a:pt x="312" y="0"/>
                  </a:lnTo>
                  <a:lnTo>
                    <a:pt x="312" y="81"/>
                  </a:lnTo>
                  <a:lnTo>
                    <a:pt x="0" y="151"/>
                  </a:lnTo>
                  <a:close/>
                </a:path>
              </a:pathLst>
            </a:custGeom>
            <a:solidFill>
              <a:srgbClr val="0027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44492" name="Freeform 108"/>
            <p:cNvSpPr>
              <a:spLocks/>
            </p:cNvSpPr>
            <p:nvPr/>
          </p:nvSpPr>
          <p:spPr bwMode="auto">
            <a:xfrm>
              <a:off x="2195" y="1329"/>
              <a:ext cx="71" cy="42"/>
            </a:xfrm>
            <a:custGeom>
              <a:avLst/>
              <a:gdLst>
                <a:gd name="T0" fmla="*/ 0 w 312"/>
                <a:gd name="T1" fmla="*/ 151 h 151"/>
                <a:gd name="T2" fmla="*/ 0 w 312"/>
                <a:gd name="T3" fmla="*/ 67 h 151"/>
                <a:gd name="T4" fmla="*/ 312 w 312"/>
                <a:gd name="T5" fmla="*/ 0 h 151"/>
                <a:gd name="T6" fmla="*/ 312 w 312"/>
                <a:gd name="T7" fmla="*/ 81 h 151"/>
                <a:gd name="T8" fmla="*/ 0 w 312"/>
                <a:gd name="T9" fmla="*/ 151 h 151"/>
              </a:gdLst>
              <a:ahLst/>
              <a:cxnLst>
                <a:cxn ang="0">
                  <a:pos x="T0" y="T1"/>
                </a:cxn>
                <a:cxn ang="0">
                  <a:pos x="T2" y="T3"/>
                </a:cxn>
                <a:cxn ang="0">
                  <a:pos x="T4" y="T5"/>
                </a:cxn>
                <a:cxn ang="0">
                  <a:pos x="T6" y="T7"/>
                </a:cxn>
                <a:cxn ang="0">
                  <a:pos x="T8" y="T9"/>
                </a:cxn>
              </a:cxnLst>
              <a:rect l="0" t="0" r="r" b="b"/>
              <a:pathLst>
                <a:path w="312" h="151">
                  <a:moveTo>
                    <a:pt x="0" y="151"/>
                  </a:moveTo>
                  <a:lnTo>
                    <a:pt x="0" y="67"/>
                  </a:lnTo>
                  <a:lnTo>
                    <a:pt x="312" y="0"/>
                  </a:lnTo>
                  <a:lnTo>
                    <a:pt x="312" y="81"/>
                  </a:lnTo>
                  <a:lnTo>
                    <a:pt x="0" y="151"/>
                  </a:lnTo>
                  <a:close/>
                </a:path>
              </a:pathLst>
            </a:custGeom>
            <a:noFill/>
            <a:ln w="6350">
              <a:solidFill>
                <a:srgbClr val="00279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4493" name="Freeform 109"/>
            <p:cNvSpPr>
              <a:spLocks/>
            </p:cNvSpPr>
            <p:nvPr/>
          </p:nvSpPr>
          <p:spPr bwMode="auto">
            <a:xfrm>
              <a:off x="2259" y="1352"/>
              <a:ext cx="75" cy="40"/>
            </a:xfrm>
            <a:custGeom>
              <a:avLst/>
              <a:gdLst>
                <a:gd name="T0" fmla="*/ 0 w 327"/>
                <a:gd name="T1" fmla="*/ 0 h 140"/>
                <a:gd name="T2" fmla="*/ 327 w 327"/>
                <a:gd name="T3" fmla="*/ 60 h 140"/>
                <a:gd name="T4" fmla="*/ 327 w 327"/>
                <a:gd name="T5" fmla="*/ 140 h 140"/>
                <a:gd name="T6" fmla="*/ 0 w 327"/>
                <a:gd name="T7" fmla="*/ 76 h 140"/>
                <a:gd name="T8" fmla="*/ 0 w 327"/>
                <a:gd name="T9" fmla="*/ 0 h 140"/>
              </a:gdLst>
              <a:ahLst/>
              <a:cxnLst>
                <a:cxn ang="0">
                  <a:pos x="T0" y="T1"/>
                </a:cxn>
                <a:cxn ang="0">
                  <a:pos x="T2" y="T3"/>
                </a:cxn>
                <a:cxn ang="0">
                  <a:pos x="T4" y="T5"/>
                </a:cxn>
                <a:cxn ang="0">
                  <a:pos x="T6" y="T7"/>
                </a:cxn>
                <a:cxn ang="0">
                  <a:pos x="T8" y="T9"/>
                </a:cxn>
              </a:cxnLst>
              <a:rect l="0" t="0" r="r" b="b"/>
              <a:pathLst>
                <a:path w="327" h="140">
                  <a:moveTo>
                    <a:pt x="0" y="0"/>
                  </a:moveTo>
                  <a:lnTo>
                    <a:pt x="327" y="60"/>
                  </a:lnTo>
                  <a:lnTo>
                    <a:pt x="327" y="140"/>
                  </a:lnTo>
                  <a:lnTo>
                    <a:pt x="0" y="76"/>
                  </a:lnTo>
                  <a:lnTo>
                    <a:pt x="0" y="0"/>
                  </a:lnTo>
                  <a:close/>
                </a:path>
              </a:pathLst>
            </a:custGeom>
            <a:solidFill>
              <a:srgbClr val="0027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44494" name="Freeform 110"/>
            <p:cNvSpPr>
              <a:spLocks/>
            </p:cNvSpPr>
            <p:nvPr/>
          </p:nvSpPr>
          <p:spPr bwMode="auto">
            <a:xfrm>
              <a:off x="2259" y="1352"/>
              <a:ext cx="75" cy="40"/>
            </a:xfrm>
            <a:custGeom>
              <a:avLst/>
              <a:gdLst>
                <a:gd name="T0" fmla="*/ 0 w 327"/>
                <a:gd name="T1" fmla="*/ 0 h 140"/>
                <a:gd name="T2" fmla="*/ 327 w 327"/>
                <a:gd name="T3" fmla="*/ 60 h 140"/>
                <a:gd name="T4" fmla="*/ 327 w 327"/>
                <a:gd name="T5" fmla="*/ 140 h 140"/>
                <a:gd name="T6" fmla="*/ 0 w 327"/>
                <a:gd name="T7" fmla="*/ 76 h 140"/>
                <a:gd name="T8" fmla="*/ 0 w 327"/>
                <a:gd name="T9" fmla="*/ 0 h 140"/>
              </a:gdLst>
              <a:ahLst/>
              <a:cxnLst>
                <a:cxn ang="0">
                  <a:pos x="T0" y="T1"/>
                </a:cxn>
                <a:cxn ang="0">
                  <a:pos x="T2" y="T3"/>
                </a:cxn>
                <a:cxn ang="0">
                  <a:pos x="T4" y="T5"/>
                </a:cxn>
                <a:cxn ang="0">
                  <a:pos x="T6" y="T7"/>
                </a:cxn>
                <a:cxn ang="0">
                  <a:pos x="T8" y="T9"/>
                </a:cxn>
              </a:cxnLst>
              <a:rect l="0" t="0" r="r" b="b"/>
              <a:pathLst>
                <a:path w="327" h="140">
                  <a:moveTo>
                    <a:pt x="0" y="0"/>
                  </a:moveTo>
                  <a:lnTo>
                    <a:pt x="327" y="60"/>
                  </a:lnTo>
                  <a:lnTo>
                    <a:pt x="327" y="140"/>
                  </a:lnTo>
                  <a:lnTo>
                    <a:pt x="0" y="76"/>
                  </a:lnTo>
                  <a:lnTo>
                    <a:pt x="0" y="0"/>
                  </a:lnTo>
                  <a:close/>
                </a:path>
              </a:pathLst>
            </a:custGeom>
            <a:noFill/>
            <a:ln w="6350">
              <a:solidFill>
                <a:srgbClr val="00279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4495" name="Freeform 111"/>
            <p:cNvSpPr>
              <a:spLocks/>
            </p:cNvSpPr>
            <p:nvPr/>
          </p:nvSpPr>
          <p:spPr bwMode="auto">
            <a:xfrm>
              <a:off x="2195" y="1374"/>
              <a:ext cx="71" cy="43"/>
            </a:xfrm>
            <a:custGeom>
              <a:avLst/>
              <a:gdLst>
                <a:gd name="T0" fmla="*/ 0 w 312"/>
                <a:gd name="T1" fmla="*/ 153 h 153"/>
                <a:gd name="T2" fmla="*/ 0 w 312"/>
                <a:gd name="T3" fmla="*/ 68 h 153"/>
                <a:gd name="T4" fmla="*/ 312 w 312"/>
                <a:gd name="T5" fmla="*/ 0 h 153"/>
                <a:gd name="T6" fmla="*/ 312 w 312"/>
                <a:gd name="T7" fmla="*/ 82 h 153"/>
                <a:gd name="T8" fmla="*/ 0 w 312"/>
                <a:gd name="T9" fmla="*/ 153 h 153"/>
              </a:gdLst>
              <a:ahLst/>
              <a:cxnLst>
                <a:cxn ang="0">
                  <a:pos x="T0" y="T1"/>
                </a:cxn>
                <a:cxn ang="0">
                  <a:pos x="T2" y="T3"/>
                </a:cxn>
                <a:cxn ang="0">
                  <a:pos x="T4" y="T5"/>
                </a:cxn>
                <a:cxn ang="0">
                  <a:pos x="T6" y="T7"/>
                </a:cxn>
                <a:cxn ang="0">
                  <a:pos x="T8" y="T9"/>
                </a:cxn>
              </a:cxnLst>
              <a:rect l="0" t="0" r="r" b="b"/>
              <a:pathLst>
                <a:path w="312" h="153">
                  <a:moveTo>
                    <a:pt x="0" y="153"/>
                  </a:moveTo>
                  <a:lnTo>
                    <a:pt x="0" y="68"/>
                  </a:lnTo>
                  <a:lnTo>
                    <a:pt x="312" y="0"/>
                  </a:lnTo>
                  <a:lnTo>
                    <a:pt x="312" y="82"/>
                  </a:lnTo>
                  <a:lnTo>
                    <a:pt x="0" y="153"/>
                  </a:lnTo>
                  <a:close/>
                </a:path>
              </a:pathLst>
            </a:custGeom>
            <a:solidFill>
              <a:srgbClr val="0027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44496" name="Freeform 112"/>
            <p:cNvSpPr>
              <a:spLocks/>
            </p:cNvSpPr>
            <p:nvPr/>
          </p:nvSpPr>
          <p:spPr bwMode="auto">
            <a:xfrm>
              <a:off x="2195" y="1374"/>
              <a:ext cx="71" cy="43"/>
            </a:xfrm>
            <a:custGeom>
              <a:avLst/>
              <a:gdLst>
                <a:gd name="T0" fmla="*/ 0 w 312"/>
                <a:gd name="T1" fmla="*/ 153 h 153"/>
                <a:gd name="T2" fmla="*/ 0 w 312"/>
                <a:gd name="T3" fmla="*/ 68 h 153"/>
                <a:gd name="T4" fmla="*/ 312 w 312"/>
                <a:gd name="T5" fmla="*/ 0 h 153"/>
                <a:gd name="T6" fmla="*/ 312 w 312"/>
                <a:gd name="T7" fmla="*/ 82 h 153"/>
                <a:gd name="T8" fmla="*/ 0 w 312"/>
                <a:gd name="T9" fmla="*/ 153 h 153"/>
              </a:gdLst>
              <a:ahLst/>
              <a:cxnLst>
                <a:cxn ang="0">
                  <a:pos x="T0" y="T1"/>
                </a:cxn>
                <a:cxn ang="0">
                  <a:pos x="T2" y="T3"/>
                </a:cxn>
                <a:cxn ang="0">
                  <a:pos x="T4" y="T5"/>
                </a:cxn>
                <a:cxn ang="0">
                  <a:pos x="T6" y="T7"/>
                </a:cxn>
                <a:cxn ang="0">
                  <a:pos x="T8" y="T9"/>
                </a:cxn>
              </a:cxnLst>
              <a:rect l="0" t="0" r="r" b="b"/>
              <a:pathLst>
                <a:path w="312" h="153">
                  <a:moveTo>
                    <a:pt x="0" y="153"/>
                  </a:moveTo>
                  <a:lnTo>
                    <a:pt x="0" y="68"/>
                  </a:lnTo>
                  <a:lnTo>
                    <a:pt x="312" y="0"/>
                  </a:lnTo>
                  <a:lnTo>
                    <a:pt x="312" y="82"/>
                  </a:lnTo>
                  <a:lnTo>
                    <a:pt x="0" y="153"/>
                  </a:lnTo>
                  <a:close/>
                </a:path>
              </a:pathLst>
            </a:custGeom>
            <a:noFill/>
            <a:ln w="6350">
              <a:solidFill>
                <a:srgbClr val="00279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4497" name="Freeform 113"/>
            <p:cNvSpPr>
              <a:spLocks/>
            </p:cNvSpPr>
            <p:nvPr/>
          </p:nvSpPr>
          <p:spPr bwMode="auto">
            <a:xfrm>
              <a:off x="2259" y="1399"/>
              <a:ext cx="75" cy="39"/>
            </a:xfrm>
            <a:custGeom>
              <a:avLst/>
              <a:gdLst>
                <a:gd name="T0" fmla="*/ 0 w 327"/>
                <a:gd name="T1" fmla="*/ 0 h 140"/>
                <a:gd name="T2" fmla="*/ 327 w 327"/>
                <a:gd name="T3" fmla="*/ 60 h 140"/>
                <a:gd name="T4" fmla="*/ 327 w 327"/>
                <a:gd name="T5" fmla="*/ 140 h 140"/>
                <a:gd name="T6" fmla="*/ 0 w 327"/>
                <a:gd name="T7" fmla="*/ 76 h 140"/>
                <a:gd name="T8" fmla="*/ 0 w 327"/>
                <a:gd name="T9" fmla="*/ 0 h 140"/>
              </a:gdLst>
              <a:ahLst/>
              <a:cxnLst>
                <a:cxn ang="0">
                  <a:pos x="T0" y="T1"/>
                </a:cxn>
                <a:cxn ang="0">
                  <a:pos x="T2" y="T3"/>
                </a:cxn>
                <a:cxn ang="0">
                  <a:pos x="T4" y="T5"/>
                </a:cxn>
                <a:cxn ang="0">
                  <a:pos x="T6" y="T7"/>
                </a:cxn>
                <a:cxn ang="0">
                  <a:pos x="T8" y="T9"/>
                </a:cxn>
              </a:cxnLst>
              <a:rect l="0" t="0" r="r" b="b"/>
              <a:pathLst>
                <a:path w="327" h="140">
                  <a:moveTo>
                    <a:pt x="0" y="0"/>
                  </a:moveTo>
                  <a:lnTo>
                    <a:pt x="327" y="60"/>
                  </a:lnTo>
                  <a:lnTo>
                    <a:pt x="327" y="140"/>
                  </a:lnTo>
                  <a:lnTo>
                    <a:pt x="0" y="76"/>
                  </a:lnTo>
                  <a:lnTo>
                    <a:pt x="0" y="0"/>
                  </a:lnTo>
                  <a:close/>
                </a:path>
              </a:pathLst>
            </a:custGeom>
            <a:solidFill>
              <a:srgbClr val="0027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44498" name="Freeform 114"/>
            <p:cNvSpPr>
              <a:spLocks/>
            </p:cNvSpPr>
            <p:nvPr/>
          </p:nvSpPr>
          <p:spPr bwMode="auto">
            <a:xfrm>
              <a:off x="2259" y="1399"/>
              <a:ext cx="75" cy="39"/>
            </a:xfrm>
            <a:custGeom>
              <a:avLst/>
              <a:gdLst>
                <a:gd name="T0" fmla="*/ 0 w 327"/>
                <a:gd name="T1" fmla="*/ 0 h 140"/>
                <a:gd name="T2" fmla="*/ 327 w 327"/>
                <a:gd name="T3" fmla="*/ 60 h 140"/>
                <a:gd name="T4" fmla="*/ 327 w 327"/>
                <a:gd name="T5" fmla="*/ 140 h 140"/>
                <a:gd name="T6" fmla="*/ 0 w 327"/>
                <a:gd name="T7" fmla="*/ 76 h 140"/>
                <a:gd name="T8" fmla="*/ 0 w 327"/>
                <a:gd name="T9" fmla="*/ 0 h 140"/>
              </a:gdLst>
              <a:ahLst/>
              <a:cxnLst>
                <a:cxn ang="0">
                  <a:pos x="T0" y="T1"/>
                </a:cxn>
                <a:cxn ang="0">
                  <a:pos x="T2" y="T3"/>
                </a:cxn>
                <a:cxn ang="0">
                  <a:pos x="T4" y="T5"/>
                </a:cxn>
                <a:cxn ang="0">
                  <a:pos x="T6" y="T7"/>
                </a:cxn>
                <a:cxn ang="0">
                  <a:pos x="T8" y="T9"/>
                </a:cxn>
              </a:cxnLst>
              <a:rect l="0" t="0" r="r" b="b"/>
              <a:pathLst>
                <a:path w="327" h="140">
                  <a:moveTo>
                    <a:pt x="0" y="0"/>
                  </a:moveTo>
                  <a:lnTo>
                    <a:pt x="327" y="60"/>
                  </a:lnTo>
                  <a:lnTo>
                    <a:pt x="327" y="140"/>
                  </a:lnTo>
                  <a:lnTo>
                    <a:pt x="0" y="76"/>
                  </a:lnTo>
                  <a:lnTo>
                    <a:pt x="0" y="0"/>
                  </a:lnTo>
                  <a:close/>
                </a:path>
              </a:pathLst>
            </a:custGeom>
            <a:noFill/>
            <a:ln w="6350">
              <a:solidFill>
                <a:srgbClr val="00279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4499" name="Freeform 115"/>
            <p:cNvSpPr>
              <a:spLocks/>
            </p:cNvSpPr>
            <p:nvPr/>
          </p:nvSpPr>
          <p:spPr bwMode="auto">
            <a:xfrm>
              <a:off x="2195" y="1419"/>
              <a:ext cx="71" cy="43"/>
            </a:xfrm>
            <a:custGeom>
              <a:avLst/>
              <a:gdLst>
                <a:gd name="T0" fmla="*/ 0 w 312"/>
                <a:gd name="T1" fmla="*/ 153 h 153"/>
                <a:gd name="T2" fmla="*/ 0 w 312"/>
                <a:gd name="T3" fmla="*/ 68 h 153"/>
                <a:gd name="T4" fmla="*/ 312 w 312"/>
                <a:gd name="T5" fmla="*/ 0 h 153"/>
                <a:gd name="T6" fmla="*/ 312 w 312"/>
                <a:gd name="T7" fmla="*/ 81 h 153"/>
                <a:gd name="T8" fmla="*/ 0 w 312"/>
                <a:gd name="T9" fmla="*/ 153 h 153"/>
              </a:gdLst>
              <a:ahLst/>
              <a:cxnLst>
                <a:cxn ang="0">
                  <a:pos x="T0" y="T1"/>
                </a:cxn>
                <a:cxn ang="0">
                  <a:pos x="T2" y="T3"/>
                </a:cxn>
                <a:cxn ang="0">
                  <a:pos x="T4" y="T5"/>
                </a:cxn>
                <a:cxn ang="0">
                  <a:pos x="T6" y="T7"/>
                </a:cxn>
                <a:cxn ang="0">
                  <a:pos x="T8" y="T9"/>
                </a:cxn>
              </a:cxnLst>
              <a:rect l="0" t="0" r="r" b="b"/>
              <a:pathLst>
                <a:path w="312" h="153">
                  <a:moveTo>
                    <a:pt x="0" y="153"/>
                  </a:moveTo>
                  <a:lnTo>
                    <a:pt x="0" y="68"/>
                  </a:lnTo>
                  <a:lnTo>
                    <a:pt x="312" y="0"/>
                  </a:lnTo>
                  <a:lnTo>
                    <a:pt x="312" y="81"/>
                  </a:lnTo>
                  <a:lnTo>
                    <a:pt x="0" y="153"/>
                  </a:lnTo>
                  <a:close/>
                </a:path>
              </a:pathLst>
            </a:custGeom>
            <a:solidFill>
              <a:srgbClr val="0027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44500" name="Freeform 116"/>
            <p:cNvSpPr>
              <a:spLocks/>
            </p:cNvSpPr>
            <p:nvPr/>
          </p:nvSpPr>
          <p:spPr bwMode="auto">
            <a:xfrm>
              <a:off x="2195" y="1419"/>
              <a:ext cx="71" cy="43"/>
            </a:xfrm>
            <a:custGeom>
              <a:avLst/>
              <a:gdLst>
                <a:gd name="T0" fmla="*/ 0 w 312"/>
                <a:gd name="T1" fmla="*/ 153 h 153"/>
                <a:gd name="T2" fmla="*/ 0 w 312"/>
                <a:gd name="T3" fmla="*/ 68 h 153"/>
                <a:gd name="T4" fmla="*/ 312 w 312"/>
                <a:gd name="T5" fmla="*/ 0 h 153"/>
                <a:gd name="T6" fmla="*/ 312 w 312"/>
                <a:gd name="T7" fmla="*/ 81 h 153"/>
                <a:gd name="T8" fmla="*/ 0 w 312"/>
                <a:gd name="T9" fmla="*/ 153 h 153"/>
              </a:gdLst>
              <a:ahLst/>
              <a:cxnLst>
                <a:cxn ang="0">
                  <a:pos x="T0" y="T1"/>
                </a:cxn>
                <a:cxn ang="0">
                  <a:pos x="T2" y="T3"/>
                </a:cxn>
                <a:cxn ang="0">
                  <a:pos x="T4" y="T5"/>
                </a:cxn>
                <a:cxn ang="0">
                  <a:pos x="T6" y="T7"/>
                </a:cxn>
                <a:cxn ang="0">
                  <a:pos x="T8" y="T9"/>
                </a:cxn>
              </a:cxnLst>
              <a:rect l="0" t="0" r="r" b="b"/>
              <a:pathLst>
                <a:path w="312" h="153">
                  <a:moveTo>
                    <a:pt x="0" y="153"/>
                  </a:moveTo>
                  <a:lnTo>
                    <a:pt x="0" y="68"/>
                  </a:lnTo>
                  <a:lnTo>
                    <a:pt x="312" y="0"/>
                  </a:lnTo>
                  <a:lnTo>
                    <a:pt x="312" y="81"/>
                  </a:lnTo>
                  <a:lnTo>
                    <a:pt x="0" y="153"/>
                  </a:lnTo>
                  <a:close/>
                </a:path>
              </a:pathLst>
            </a:custGeom>
            <a:noFill/>
            <a:ln w="6350">
              <a:solidFill>
                <a:srgbClr val="00279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4501" name="Freeform 117"/>
            <p:cNvSpPr>
              <a:spLocks/>
            </p:cNvSpPr>
            <p:nvPr/>
          </p:nvSpPr>
          <p:spPr bwMode="auto">
            <a:xfrm>
              <a:off x="2259" y="1443"/>
              <a:ext cx="75" cy="39"/>
            </a:xfrm>
            <a:custGeom>
              <a:avLst/>
              <a:gdLst>
                <a:gd name="T0" fmla="*/ 0 w 327"/>
                <a:gd name="T1" fmla="*/ 0 h 138"/>
                <a:gd name="T2" fmla="*/ 327 w 327"/>
                <a:gd name="T3" fmla="*/ 58 h 138"/>
                <a:gd name="T4" fmla="*/ 327 w 327"/>
                <a:gd name="T5" fmla="*/ 138 h 138"/>
                <a:gd name="T6" fmla="*/ 0 w 327"/>
                <a:gd name="T7" fmla="*/ 75 h 138"/>
                <a:gd name="T8" fmla="*/ 0 w 327"/>
                <a:gd name="T9" fmla="*/ 0 h 138"/>
              </a:gdLst>
              <a:ahLst/>
              <a:cxnLst>
                <a:cxn ang="0">
                  <a:pos x="T0" y="T1"/>
                </a:cxn>
                <a:cxn ang="0">
                  <a:pos x="T2" y="T3"/>
                </a:cxn>
                <a:cxn ang="0">
                  <a:pos x="T4" y="T5"/>
                </a:cxn>
                <a:cxn ang="0">
                  <a:pos x="T6" y="T7"/>
                </a:cxn>
                <a:cxn ang="0">
                  <a:pos x="T8" y="T9"/>
                </a:cxn>
              </a:cxnLst>
              <a:rect l="0" t="0" r="r" b="b"/>
              <a:pathLst>
                <a:path w="327" h="138">
                  <a:moveTo>
                    <a:pt x="0" y="0"/>
                  </a:moveTo>
                  <a:lnTo>
                    <a:pt x="327" y="58"/>
                  </a:lnTo>
                  <a:lnTo>
                    <a:pt x="327" y="138"/>
                  </a:lnTo>
                  <a:lnTo>
                    <a:pt x="0" y="75"/>
                  </a:lnTo>
                  <a:lnTo>
                    <a:pt x="0" y="0"/>
                  </a:lnTo>
                  <a:close/>
                </a:path>
              </a:pathLst>
            </a:custGeom>
            <a:solidFill>
              <a:srgbClr val="0027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44502" name="Freeform 118"/>
            <p:cNvSpPr>
              <a:spLocks/>
            </p:cNvSpPr>
            <p:nvPr/>
          </p:nvSpPr>
          <p:spPr bwMode="auto">
            <a:xfrm>
              <a:off x="2259" y="1443"/>
              <a:ext cx="75" cy="39"/>
            </a:xfrm>
            <a:custGeom>
              <a:avLst/>
              <a:gdLst>
                <a:gd name="T0" fmla="*/ 0 w 327"/>
                <a:gd name="T1" fmla="*/ 0 h 138"/>
                <a:gd name="T2" fmla="*/ 327 w 327"/>
                <a:gd name="T3" fmla="*/ 58 h 138"/>
                <a:gd name="T4" fmla="*/ 327 w 327"/>
                <a:gd name="T5" fmla="*/ 138 h 138"/>
                <a:gd name="T6" fmla="*/ 0 w 327"/>
                <a:gd name="T7" fmla="*/ 75 h 138"/>
                <a:gd name="T8" fmla="*/ 0 w 327"/>
                <a:gd name="T9" fmla="*/ 0 h 138"/>
              </a:gdLst>
              <a:ahLst/>
              <a:cxnLst>
                <a:cxn ang="0">
                  <a:pos x="T0" y="T1"/>
                </a:cxn>
                <a:cxn ang="0">
                  <a:pos x="T2" y="T3"/>
                </a:cxn>
                <a:cxn ang="0">
                  <a:pos x="T4" y="T5"/>
                </a:cxn>
                <a:cxn ang="0">
                  <a:pos x="T6" y="T7"/>
                </a:cxn>
                <a:cxn ang="0">
                  <a:pos x="T8" y="T9"/>
                </a:cxn>
              </a:cxnLst>
              <a:rect l="0" t="0" r="r" b="b"/>
              <a:pathLst>
                <a:path w="327" h="138">
                  <a:moveTo>
                    <a:pt x="0" y="0"/>
                  </a:moveTo>
                  <a:lnTo>
                    <a:pt x="327" y="58"/>
                  </a:lnTo>
                  <a:lnTo>
                    <a:pt x="327" y="138"/>
                  </a:lnTo>
                  <a:lnTo>
                    <a:pt x="0" y="75"/>
                  </a:lnTo>
                  <a:lnTo>
                    <a:pt x="0" y="0"/>
                  </a:lnTo>
                  <a:close/>
                </a:path>
              </a:pathLst>
            </a:custGeom>
            <a:noFill/>
            <a:ln w="6350">
              <a:solidFill>
                <a:srgbClr val="00279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4503" name="Freeform 119"/>
            <p:cNvSpPr>
              <a:spLocks/>
            </p:cNvSpPr>
            <p:nvPr/>
          </p:nvSpPr>
          <p:spPr bwMode="auto">
            <a:xfrm>
              <a:off x="2208" y="1486"/>
              <a:ext cx="46" cy="16"/>
            </a:xfrm>
            <a:custGeom>
              <a:avLst/>
              <a:gdLst>
                <a:gd name="T0" fmla="*/ 0 w 197"/>
                <a:gd name="T1" fmla="*/ 0 h 57"/>
                <a:gd name="T2" fmla="*/ 11 w 197"/>
                <a:gd name="T3" fmla="*/ 11 h 57"/>
                <a:gd name="T4" fmla="*/ 22 w 197"/>
                <a:gd name="T5" fmla="*/ 21 h 57"/>
                <a:gd name="T6" fmla="*/ 33 w 197"/>
                <a:gd name="T7" fmla="*/ 30 h 57"/>
                <a:gd name="T8" fmla="*/ 39 w 197"/>
                <a:gd name="T9" fmla="*/ 35 h 57"/>
                <a:gd name="T10" fmla="*/ 46 w 197"/>
                <a:gd name="T11" fmla="*/ 39 h 57"/>
                <a:gd name="T12" fmla="*/ 51 w 197"/>
                <a:gd name="T13" fmla="*/ 43 h 57"/>
                <a:gd name="T14" fmla="*/ 57 w 197"/>
                <a:gd name="T15" fmla="*/ 47 h 57"/>
                <a:gd name="T16" fmla="*/ 63 w 197"/>
                <a:gd name="T17" fmla="*/ 49 h 57"/>
                <a:gd name="T18" fmla="*/ 69 w 197"/>
                <a:gd name="T19" fmla="*/ 52 h 57"/>
                <a:gd name="T20" fmla="*/ 75 w 197"/>
                <a:gd name="T21" fmla="*/ 54 h 57"/>
                <a:gd name="T22" fmla="*/ 82 w 197"/>
                <a:gd name="T23" fmla="*/ 56 h 57"/>
                <a:gd name="T24" fmla="*/ 87 w 197"/>
                <a:gd name="T25" fmla="*/ 56 h 57"/>
                <a:gd name="T26" fmla="*/ 93 w 197"/>
                <a:gd name="T27" fmla="*/ 57 h 57"/>
                <a:gd name="T28" fmla="*/ 100 w 197"/>
                <a:gd name="T29" fmla="*/ 56 h 57"/>
                <a:gd name="T30" fmla="*/ 107 w 197"/>
                <a:gd name="T31" fmla="*/ 55 h 57"/>
                <a:gd name="T32" fmla="*/ 114 w 197"/>
                <a:gd name="T33" fmla="*/ 53 h 57"/>
                <a:gd name="T34" fmla="*/ 121 w 197"/>
                <a:gd name="T35" fmla="*/ 50 h 57"/>
                <a:gd name="T36" fmla="*/ 129 w 197"/>
                <a:gd name="T37" fmla="*/ 46 h 57"/>
                <a:gd name="T38" fmla="*/ 136 w 197"/>
                <a:gd name="T39" fmla="*/ 43 h 57"/>
                <a:gd name="T40" fmla="*/ 144 w 197"/>
                <a:gd name="T41" fmla="*/ 38 h 57"/>
                <a:gd name="T42" fmla="*/ 151 w 197"/>
                <a:gd name="T43" fmla="*/ 34 h 57"/>
                <a:gd name="T44" fmla="*/ 159 w 197"/>
                <a:gd name="T45" fmla="*/ 29 h 57"/>
                <a:gd name="T46" fmla="*/ 165 w 197"/>
                <a:gd name="T47" fmla="*/ 25 h 57"/>
                <a:gd name="T48" fmla="*/ 172 w 197"/>
                <a:gd name="T49" fmla="*/ 20 h 57"/>
                <a:gd name="T50" fmla="*/ 179 w 197"/>
                <a:gd name="T51" fmla="*/ 16 h 57"/>
                <a:gd name="T52" fmla="*/ 184 w 197"/>
                <a:gd name="T53" fmla="*/ 12 h 57"/>
                <a:gd name="T54" fmla="*/ 189 w 197"/>
                <a:gd name="T55" fmla="*/ 9 h 57"/>
                <a:gd name="T56" fmla="*/ 194 w 197"/>
                <a:gd name="T57" fmla="*/ 6 h 57"/>
                <a:gd name="T58" fmla="*/ 197 w 197"/>
                <a:gd name="T59" fmla="*/ 3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97" h="57">
                  <a:moveTo>
                    <a:pt x="0" y="0"/>
                  </a:moveTo>
                  <a:lnTo>
                    <a:pt x="11" y="11"/>
                  </a:lnTo>
                  <a:lnTo>
                    <a:pt x="22" y="21"/>
                  </a:lnTo>
                  <a:lnTo>
                    <a:pt x="33" y="30"/>
                  </a:lnTo>
                  <a:lnTo>
                    <a:pt x="39" y="35"/>
                  </a:lnTo>
                  <a:lnTo>
                    <a:pt x="46" y="39"/>
                  </a:lnTo>
                  <a:lnTo>
                    <a:pt x="51" y="43"/>
                  </a:lnTo>
                  <a:lnTo>
                    <a:pt x="57" y="47"/>
                  </a:lnTo>
                  <a:lnTo>
                    <a:pt x="63" y="49"/>
                  </a:lnTo>
                  <a:lnTo>
                    <a:pt x="69" y="52"/>
                  </a:lnTo>
                  <a:lnTo>
                    <a:pt x="75" y="54"/>
                  </a:lnTo>
                  <a:lnTo>
                    <a:pt x="82" y="56"/>
                  </a:lnTo>
                  <a:lnTo>
                    <a:pt x="87" y="56"/>
                  </a:lnTo>
                  <a:lnTo>
                    <a:pt x="93" y="57"/>
                  </a:lnTo>
                  <a:lnTo>
                    <a:pt x="100" y="56"/>
                  </a:lnTo>
                  <a:lnTo>
                    <a:pt x="107" y="55"/>
                  </a:lnTo>
                  <a:lnTo>
                    <a:pt x="114" y="53"/>
                  </a:lnTo>
                  <a:lnTo>
                    <a:pt x="121" y="50"/>
                  </a:lnTo>
                  <a:lnTo>
                    <a:pt x="129" y="46"/>
                  </a:lnTo>
                  <a:lnTo>
                    <a:pt x="136" y="43"/>
                  </a:lnTo>
                  <a:lnTo>
                    <a:pt x="144" y="38"/>
                  </a:lnTo>
                  <a:lnTo>
                    <a:pt x="151" y="34"/>
                  </a:lnTo>
                  <a:lnTo>
                    <a:pt x="159" y="29"/>
                  </a:lnTo>
                  <a:lnTo>
                    <a:pt x="165" y="25"/>
                  </a:lnTo>
                  <a:lnTo>
                    <a:pt x="172" y="20"/>
                  </a:lnTo>
                  <a:lnTo>
                    <a:pt x="179" y="16"/>
                  </a:lnTo>
                  <a:lnTo>
                    <a:pt x="184" y="12"/>
                  </a:lnTo>
                  <a:lnTo>
                    <a:pt x="189" y="9"/>
                  </a:lnTo>
                  <a:lnTo>
                    <a:pt x="194" y="6"/>
                  </a:lnTo>
                  <a:lnTo>
                    <a:pt x="197" y="3"/>
                  </a:lnTo>
                </a:path>
              </a:pathLst>
            </a:custGeom>
            <a:noFill/>
            <a:ln w="6350">
              <a:solidFill>
                <a:srgbClr val="00279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4504" name="Freeform 120"/>
            <p:cNvSpPr>
              <a:spLocks/>
            </p:cNvSpPr>
            <p:nvPr/>
          </p:nvSpPr>
          <p:spPr bwMode="auto">
            <a:xfrm>
              <a:off x="2272" y="1486"/>
              <a:ext cx="46" cy="16"/>
            </a:xfrm>
            <a:custGeom>
              <a:avLst/>
              <a:gdLst>
                <a:gd name="T0" fmla="*/ 0 w 200"/>
                <a:gd name="T1" fmla="*/ 0 h 57"/>
                <a:gd name="T2" fmla="*/ 12 w 200"/>
                <a:gd name="T3" fmla="*/ 11 h 57"/>
                <a:gd name="T4" fmla="*/ 23 w 200"/>
                <a:gd name="T5" fmla="*/ 21 h 57"/>
                <a:gd name="T6" fmla="*/ 35 w 200"/>
                <a:gd name="T7" fmla="*/ 30 h 57"/>
                <a:gd name="T8" fmla="*/ 41 w 200"/>
                <a:gd name="T9" fmla="*/ 35 h 57"/>
                <a:gd name="T10" fmla="*/ 47 w 200"/>
                <a:gd name="T11" fmla="*/ 39 h 57"/>
                <a:gd name="T12" fmla="*/ 53 w 200"/>
                <a:gd name="T13" fmla="*/ 43 h 57"/>
                <a:gd name="T14" fmla="*/ 60 w 200"/>
                <a:gd name="T15" fmla="*/ 47 h 57"/>
                <a:gd name="T16" fmla="*/ 64 w 200"/>
                <a:gd name="T17" fmla="*/ 49 h 57"/>
                <a:gd name="T18" fmla="*/ 71 w 200"/>
                <a:gd name="T19" fmla="*/ 52 h 57"/>
                <a:gd name="T20" fmla="*/ 77 w 200"/>
                <a:gd name="T21" fmla="*/ 54 h 57"/>
                <a:gd name="T22" fmla="*/ 83 w 200"/>
                <a:gd name="T23" fmla="*/ 56 h 57"/>
                <a:gd name="T24" fmla="*/ 89 w 200"/>
                <a:gd name="T25" fmla="*/ 56 h 57"/>
                <a:gd name="T26" fmla="*/ 96 w 200"/>
                <a:gd name="T27" fmla="*/ 57 h 57"/>
                <a:gd name="T28" fmla="*/ 102 w 200"/>
                <a:gd name="T29" fmla="*/ 56 h 57"/>
                <a:gd name="T30" fmla="*/ 109 w 200"/>
                <a:gd name="T31" fmla="*/ 55 h 57"/>
                <a:gd name="T32" fmla="*/ 117 w 200"/>
                <a:gd name="T33" fmla="*/ 53 h 57"/>
                <a:gd name="T34" fmla="*/ 124 w 200"/>
                <a:gd name="T35" fmla="*/ 50 h 57"/>
                <a:gd name="T36" fmla="*/ 132 w 200"/>
                <a:gd name="T37" fmla="*/ 46 h 57"/>
                <a:gd name="T38" fmla="*/ 139 w 200"/>
                <a:gd name="T39" fmla="*/ 43 h 57"/>
                <a:gd name="T40" fmla="*/ 147 w 200"/>
                <a:gd name="T41" fmla="*/ 38 h 57"/>
                <a:gd name="T42" fmla="*/ 154 w 200"/>
                <a:gd name="T43" fmla="*/ 34 h 57"/>
                <a:gd name="T44" fmla="*/ 161 w 200"/>
                <a:gd name="T45" fmla="*/ 29 h 57"/>
                <a:gd name="T46" fmla="*/ 169 w 200"/>
                <a:gd name="T47" fmla="*/ 25 h 57"/>
                <a:gd name="T48" fmla="*/ 175 w 200"/>
                <a:gd name="T49" fmla="*/ 20 h 57"/>
                <a:gd name="T50" fmla="*/ 181 w 200"/>
                <a:gd name="T51" fmla="*/ 16 h 57"/>
                <a:gd name="T52" fmla="*/ 188 w 200"/>
                <a:gd name="T53" fmla="*/ 12 h 57"/>
                <a:gd name="T54" fmla="*/ 193 w 200"/>
                <a:gd name="T55" fmla="*/ 9 h 57"/>
                <a:gd name="T56" fmla="*/ 198 w 200"/>
                <a:gd name="T57" fmla="*/ 6 h 57"/>
                <a:gd name="T58" fmla="*/ 200 w 200"/>
                <a:gd name="T59" fmla="*/ 3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00" h="57">
                  <a:moveTo>
                    <a:pt x="0" y="0"/>
                  </a:moveTo>
                  <a:lnTo>
                    <a:pt x="12" y="11"/>
                  </a:lnTo>
                  <a:lnTo>
                    <a:pt x="23" y="21"/>
                  </a:lnTo>
                  <a:lnTo>
                    <a:pt x="35" y="30"/>
                  </a:lnTo>
                  <a:lnTo>
                    <a:pt x="41" y="35"/>
                  </a:lnTo>
                  <a:lnTo>
                    <a:pt x="47" y="39"/>
                  </a:lnTo>
                  <a:lnTo>
                    <a:pt x="53" y="43"/>
                  </a:lnTo>
                  <a:lnTo>
                    <a:pt x="60" y="47"/>
                  </a:lnTo>
                  <a:lnTo>
                    <a:pt x="64" y="49"/>
                  </a:lnTo>
                  <a:lnTo>
                    <a:pt x="71" y="52"/>
                  </a:lnTo>
                  <a:lnTo>
                    <a:pt x="77" y="54"/>
                  </a:lnTo>
                  <a:lnTo>
                    <a:pt x="83" y="56"/>
                  </a:lnTo>
                  <a:lnTo>
                    <a:pt x="89" y="56"/>
                  </a:lnTo>
                  <a:lnTo>
                    <a:pt x="96" y="57"/>
                  </a:lnTo>
                  <a:lnTo>
                    <a:pt x="102" y="56"/>
                  </a:lnTo>
                  <a:lnTo>
                    <a:pt x="109" y="55"/>
                  </a:lnTo>
                  <a:lnTo>
                    <a:pt x="117" y="53"/>
                  </a:lnTo>
                  <a:lnTo>
                    <a:pt x="124" y="50"/>
                  </a:lnTo>
                  <a:lnTo>
                    <a:pt x="132" y="46"/>
                  </a:lnTo>
                  <a:lnTo>
                    <a:pt x="139" y="43"/>
                  </a:lnTo>
                  <a:lnTo>
                    <a:pt x="147" y="38"/>
                  </a:lnTo>
                  <a:lnTo>
                    <a:pt x="154" y="34"/>
                  </a:lnTo>
                  <a:lnTo>
                    <a:pt x="161" y="29"/>
                  </a:lnTo>
                  <a:lnTo>
                    <a:pt x="169" y="25"/>
                  </a:lnTo>
                  <a:lnTo>
                    <a:pt x="175" y="20"/>
                  </a:lnTo>
                  <a:lnTo>
                    <a:pt x="181" y="16"/>
                  </a:lnTo>
                  <a:lnTo>
                    <a:pt x="188" y="12"/>
                  </a:lnTo>
                  <a:lnTo>
                    <a:pt x="193" y="9"/>
                  </a:lnTo>
                  <a:lnTo>
                    <a:pt x="198" y="6"/>
                  </a:lnTo>
                  <a:lnTo>
                    <a:pt x="200" y="3"/>
                  </a:lnTo>
                </a:path>
              </a:pathLst>
            </a:custGeom>
            <a:noFill/>
            <a:ln w="6350">
              <a:solidFill>
                <a:srgbClr val="00279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4505" name="Freeform 121"/>
            <p:cNvSpPr>
              <a:spLocks/>
            </p:cNvSpPr>
            <p:nvPr/>
          </p:nvSpPr>
          <p:spPr bwMode="auto">
            <a:xfrm>
              <a:off x="2182" y="1131"/>
              <a:ext cx="163" cy="430"/>
            </a:xfrm>
            <a:custGeom>
              <a:avLst/>
              <a:gdLst>
                <a:gd name="T0" fmla="*/ 0 w 714"/>
                <a:gd name="T1" fmla="*/ 0 h 1515"/>
                <a:gd name="T2" fmla="*/ 714 w 714"/>
                <a:gd name="T3" fmla="*/ 0 h 1515"/>
                <a:gd name="T4" fmla="*/ 714 w 714"/>
                <a:gd name="T5" fmla="*/ 1272 h 1515"/>
                <a:gd name="T6" fmla="*/ 425 w 714"/>
                <a:gd name="T7" fmla="*/ 1515 h 1515"/>
                <a:gd name="T8" fmla="*/ 322 w 714"/>
                <a:gd name="T9" fmla="*/ 1515 h 1515"/>
                <a:gd name="T10" fmla="*/ 5 w 714"/>
                <a:gd name="T11" fmla="*/ 1277 h 1515"/>
                <a:gd name="T12" fmla="*/ 0 w 714"/>
                <a:gd name="T13" fmla="*/ 0 h 1515"/>
              </a:gdLst>
              <a:ahLst/>
              <a:cxnLst>
                <a:cxn ang="0">
                  <a:pos x="T0" y="T1"/>
                </a:cxn>
                <a:cxn ang="0">
                  <a:pos x="T2" y="T3"/>
                </a:cxn>
                <a:cxn ang="0">
                  <a:pos x="T4" y="T5"/>
                </a:cxn>
                <a:cxn ang="0">
                  <a:pos x="T6" y="T7"/>
                </a:cxn>
                <a:cxn ang="0">
                  <a:pos x="T8" y="T9"/>
                </a:cxn>
                <a:cxn ang="0">
                  <a:pos x="T10" y="T11"/>
                </a:cxn>
                <a:cxn ang="0">
                  <a:pos x="T12" y="T13"/>
                </a:cxn>
              </a:cxnLst>
              <a:rect l="0" t="0" r="r" b="b"/>
              <a:pathLst>
                <a:path w="714" h="1515">
                  <a:moveTo>
                    <a:pt x="0" y="0"/>
                  </a:moveTo>
                  <a:lnTo>
                    <a:pt x="714" y="0"/>
                  </a:lnTo>
                  <a:lnTo>
                    <a:pt x="714" y="1272"/>
                  </a:lnTo>
                  <a:lnTo>
                    <a:pt x="425" y="1515"/>
                  </a:lnTo>
                  <a:lnTo>
                    <a:pt x="322" y="1515"/>
                  </a:lnTo>
                  <a:lnTo>
                    <a:pt x="5" y="1277"/>
                  </a:lnTo>
                  <a:lnTo>
                    <a:pt x="0" y="0"/>
                  </a:lnTo>
                  <a:close/>
                </a:path>
              </a:pathLst>
            </a:custGeom>
            <a:noFill/>
            <a:ln w="41275">
              <a:solidFill>
                <a:srgbClr val="CC99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4506" name="Rectangle 122"/>
            <p:cNvSpPr>
              <a:spLocks noChangeArrowheads="1"/>
            </p:cNvSpPr>
            <p:nvPr/>
          </p:nvSpPr>
          <p:spPr bwMode="auto">
            <a:xfrm>
              <a:off x="2261" y="1541"/>
              <a:ext cx="15" cy="3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144507" name="Line 123"/>
            <p:cNvSpPr>
              <a:spLocks noChangeShapeType="1"/>
            </p:cNvSpPr>
            <p:nvPr/>
          </p:nvSpPr>
          <p:spPr bwMode="auto">
            <a:xfrm>
              <a:off x="2260" y="1551"/>
              <a:ext cx="1" cy="9"/>
            </a:xfrm>
            <a:prstGeom prst="line">
              <a:avLst/>
            </a:prstGeom>
            <a:noFill/>
            <a:ln w="6350">
              <a:solidFill>
                <a:srgbClr val="00279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508" name="Line 124"/>
            <p:cNvSpPr>
              <a:spLocks noChangeShapeType="1"/>
            </p:cNvSpPr>
            <p:nvPr/>
          </p:nvSpPr>
          <p:spPr bwMode="auto">
            <a:xfrm>
              <a:off x="2276" y="1551"/>
              <a:ext cx="1" cy="10"/>
            </a:xfrm>
            <a:prstGeom prst="line">
              <a:avLst/>
            </a:prstGeom>
            <a:noFill/>
            <a:ln w="6350">
              <a:solidFill>
                <a:srgbClr val="00279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509" name="Freeform 125"/>
            <p:cNvSpPr>
              <a:spLocks noEditPoints="1"/>
            </p:cNvSpPr>
            <p:nvPr/>
          </p:nvSpPr>
          <p:spPr bwMode="auto">
            <a:xfrm>
              <a:off x="2219" y="1501"/>
              <a:ext cx="16" cy="37"/>
            </a:xfrm>
            <a:custGeom>
              <a:avLst/>
              <a:gdLst>
                <a:gd name="T0" fmla="*/ 69 w 69"/>
                <a:gd name="T1" fmla="*/ 0 h 128"/>
                <a:gd name="T2" fmla="*/ 69 w 69"/>
                <a:gd name="T3" fmla="*/ 128 h 128"/>
                <a:gd name="T4" fmla="*/ 46 w 69"/>
                <a:gd name="T5" fmla="*/ 128 h 128"/>
                <a:gd name="T6" fmla="*/ 46 w 69"/>
                <a:gd name="T7" fmla="*/ 0 h 128"/>
                <a:gd name="T8" fmla="*/ 69 w 69"/>
                <a:gd name="T9" fmla="*/ 0 h 128"/>
                <a:gd name="T10" fmla="*/ 23 w 69"/>
                <a:gd name="T11" fmla="*/ 0 h 128"/>
                <a:gd name="T12" fmla="*/ 23 w 69"/>
                <a:gd name="T13" fmla="*/ 128 h 128"/>
                <a:gd name="T14" fmla="*/ 0 w 69"/>
                <a:gd name="T15" fmla="*/ 128 h 128"/>
                <a:gd name="T16" fmla="*/ 0 w 69"/>
                <a:gd name="T17" fmla="*/ 0 h 128"/>
                <a:gd name="T18" fmla="*/ 23 w 69"/>
                <a:gd name="T19"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9" h="128">
                  <a:moveTo>
                    <a:pt x="69" y="0"/>
                  </a:moveTo>
                  <a:lnTo>
                    <a:pt x="69" y="128"/>
                  </a:lnTo>
                  <a:lnTo>
                    <a:pt x="46" y="128"/>
                  </a:lnTo>
                  <a:lnTo>
                    <a:pt x="46" y="0"/>
                  </a:lnTo>
                  <a:lnTo>
                    <a:pt x="69" y="0"/>
                  </a:lnTo>
                  <a:close/>
                  <a:moveTo>
                    <a:pt x="23" y="0"/>
                  </a:moveTo>
                  <a:lnTo>
                    <a:pt x="23" y="128"/>
                  </a:lnTo>
                  <a:lnTo>
                    <a:pt x="0" y="128"/>
                  </a:lnTo>
                  <a:lnTo>
                    <a:pt x="0" y="0"/>
                  </a:lnTo>
                  <a:lnTo>
                    <a:pt x="23" y="0"/>
                  </a:lnTo>
                  <a:close/>
                </a:path>
              </a:pathLst>
            </a:custGeom>
            <a:solidFill>
              <a:srgbClr val="00279F"/>
            </a:solidFill>
            <a:ln w="1588">
              <a:solidFill>
                <a:srgbClr val="00279F"/>
              </a:solidFill>
              <a:prstDash val="solid"/>
              <a:round/>
              <a:headEnd/>
              <a:tailEnd/>
            </a:ln>
          </p:spPr>
          <p:txBody>
            <a:bodyPr/>
            <a:lstStyle/>
            <a:p>
              <a:endParaRPr lang="en-GB"/>
            </a:p>
          </p:txBody>
        </p:sp>
        <p:sp>
          <p:nvSpPr>
            <p:cNvPr id="144510" name="Freeform 126"/>
            <p:cNvSpPr>
              <a:spLocks noEditPoints="1"/>
            </p:cNvSpPr>
            <p:nvPr/>
          </p:nvSpPr>
          <p:spPr bwMode="auto">
            <a:xfrm>
              <a:off x="2287" y="1501"/>
              <a:ext cx="16" cy="38"/>
            </a:xfrm>
            <a:custGeom>
              <a:avLst/>
              <a:gdLst>
                <a:gd name="T0" fmla="*/ 69 w 72"/>
                <a:gd name="T1" fmla="*/ 0 h 136"/>
                <a:gd name="T2" fmla="*/ 72 w 72"/>
                <a:gd name="T3" fmla="*/ 135 h 136"/>
                <a:gd name="T4" fmla="*/ 49 w 72"/>
                <a:gd name="T5" fmla="*/ 135 h 136"/>
                <a:gd name="T6" fmla="*/ 46 w 72"/>
                <a:gd name="T7" fmla="*/ 0 h 136"/>
                <a:gd name="T8" fmla="*/ 69 w 72"/>
                <a:gd name="T9" fmla="*/ 0 h 136"/>
                <a:gd name="T10" fmla="*/ 24 w 72"/>
                <a:gd name="T11" fmla="*/ 0 h 136"/>
                <a:gd name="T12" fmla="*/ 26 w 72"/>
                <a:gd name="T13" fmla="*/ 135 h 136"/>
                <a:gd name="T14" fmla="*/ 3 w 72"/>
                <a:gd name="T15" fmla="*/ 136 h 136"/>
                <a:gd name="T16" fmla="*/ 0 w 72"/>
                <a:gd name="T17" fmla="*/ 0 h 136"/>
                <a:gd name="T18" fmla="*/ 24 w 72"/>
                <a:gd name="T19" fmla="*/ 0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2" h="136">
                  <a:moveTo>
                    <a:pt x="69" y="0"/>
                  </a:moveTo>
                  <a:lnTo>
                    <a:pt x="72" y="135"/>
                  </a:lnTo>
                  <a:lnTo>
                    <a:pt x="49" y="135"/>
                  </a:lnTo>
                  <a:lnTo>
                    <a:pt x="46" y="0"/>
                  </a:lnTo>
                  <a:lnTo>
                    <a:pt x="69" y="0"/>
                  </a:lnTo>
                  <a:close/>
                  <a:moveTo>
                    <a:pt x="24" y="0"/>
                  </a:moveTo>
                  <a:lnTo>
                    <a:pt x="26" y="135"/>
                  </a:lnTo>
                  <a:lnTo>
                    <a:pt x="3" y="136"/>
                  </a:lnTo>
                  <a:lnTo>
                    <a:pt x="0" y="0"/>
                  </a:lnTo>
                  <a:lnTo>
                    <a:pt x="24" y="0"/>
                  </a:lnTo>
                  <a:close/>
                </a:path>
              </a:pathLst>
            </a:custGeom>
            <a:solidFill>
              <a:srgbClr val="00279F"/>
            </a:solidFill>
            <a:ln w="1588">
              <a:solidFill>
                <a:srgbClr val="00279F"/>
              </a:solidFill>
              <a:prstDash val="solid"/>
              <a:round/>
              <a:headEnd/>
              <a:tailEnd/>
            </a:ln>
          </p:spPr>
          <p:txBody>
            <a:bodyPr/>
            <a:lstStyle/>
            <a:p>
              <a:endParaRPr lang="en-GB"/>
            </a:p>
          </p:txBody>
        </p:sp>
        <p:sp>
          <p:nvSpPr>
            <p:cNvPr id="144511" name="Line 127"/>
            <p:cNvSpPr>
              <a:spLocks noChangeShapeType="1"/>
            </p:cNvSpPr>
            <p:nvPr/>
          </p:nvSpPr>
          <p:spPr bwMode="auto">
            <a:xfrm>
              <a:off x="2131" y="1599"/>
              <a:ext cx="524"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512" name="Line 128"/>
            <p:cNvSpPr>
              <a:spLocks noChangeShapeType="1"/>
            </p:cNvSpPr>
            <p:nvPr/>
          </p:nvSpPr>
          <p:spPr bwMode="auto">
            <a:xfrm flipH="1" flipV="1">
              <a:off x="2254" y="1563"/>
              <a:ext cx="8" cy="110"/>
            </a:xfrm>
            <a:prstGeom prst="line">
              <a:avLst/>
            </a:prstGeom>
            <a:noFill/>
            <a:ln w="19050">
              <a:solidFill>
                <a:srgbClr val="CC99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513" name="Line 129"/>
            <p:cNvSpPr>
              <a:spLocks noChangeShapeType="1"/>
            </p:cNvSpPr>
            <p:nvPr/>
          </p:nvSpPr>
          <p:spPr bwMode="auto">
            <a:xfrm flipH="1">
              <a:off x="2271" y="1566"/>
              <a:ext cx="12" cy="104"/>
            </a:xfrm>
            <a:prstGeom prst="line">
              <a:avLst/>
            </a:prstGeom>
            <a:noFill/>
            <a:ln w="19050">
              <a:solidFill>
                <a:srgbClr val="CC99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514" name="Rectangle 130"/>
            <p:cNvSpPr>
              <a:spLocks noChangeArrowheads="1"/>
            </p:cNvSpPr>
            <p:nvPr/>
          </p:nvSpPr>
          <p:spPr bwMode="auto">
            <a:xfrm>
              <a:off x="2721" y="1590"/>
              <a:ext cx="14" cy="9"/>
            </a:xfrm>
            <a:prstGeom prst="rect">
              <a:avLst/>
            </a:prstGeom>
            <a:solidFill>
              <a:srgbClr val="3333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144515" name="Rectangle 131"/>
            <p:cNvSpPr>
              <a:spLocks noChangeArrowheads="1"/>
            </p:cNvSpPr>
            <p:nvPr/>
          </p:nvSpPr>
          <p:spPr bwMode="auto">
            <a:xfrm>
              <a:off x="2721" y="1590"/>
              <a:ext cx="14" cy="9"/>
            </a:xfrm>
            <a:prstGeom prst="rect">
              <a:avLst/>
            </a:prstGeom>
            <a:noFill/>
            <a:ln w="6350">
              <a:solidFill>
                <a:srgbClr val="333399"/>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4516" name="Freeform 132"/>
            <p:cNvSpPr>
              <a:spLocks/>
            </p:cNvSpPr>
            <p:nvPr/>
          </p:nvSpPr>
          <p:spPr bwMode="auto">
            <a:xfrm>
              <a:off x="2036" y="1573"/>
              <a:ext cx="95" cy="44"/>
            </a:xfrm>
            <a:custGeom>
              <a:avLst/>
              <a:gdLst>
                <a:gd name="T0" fmla="*/ 0 w 415"/>
                <a:gd name="T1" fmla="*/ 0 h 155"/>
                <a:gd name="T2" fmla="*/ 0 w 415"/>
                <a:gd name="T3" fmla="*/ 155 h 155"/>
                <a:gd name="T4" fmla="*/ 415 w 415"/>
                <a:gd name="T5" fmla="*/ 0 h 155"/>
                <a:gd name="T6" fmla="*/ 415 w 415"/>
                <a:gd name="T7" fmla="*/ 155 h 155"/>
                <a:gd name="T8" fmla="*/ 0 w 415"/>
                <a:gd name="T9" fmla="*/ 0 h 155"/>
              </a:gdLst>
              <a:ahLst/>
              <a:cxnLst>
                <a:cxn ang="0">
                  <a:pos x="T0" y="T1"/>
                </a:cxn>
                <a:cxn ang="0">
                  <a:pos x="T2" y="T3"/>
                </a:cxn>
                <a:cxn ang="0">
                  <a:pos x="T4" y="T5"/>
                </a:cxn>
                <a:cxn ang="0">
                  <a:pos x="T6" y="T7"/>
                </a:cxn>
                <a:cxn ang="0">
                  <a:pos x="T8" y="T9"/>
                </a:cxn>
              </a:cxnLst>
              <a:rect l="0" t="0" r="r" b="b"/>
              <a:pathLst>
                <a:path w="415" h="155">
                  <a:moveTo>
                    <a:pt x="0" y="0"/>
                  </a:moveTo>
                  <a:lnTo>
                    <a:pt x="0" y="155"/>
                  </a:lnTo>
                  <a:lnTo>
                    <a:pt x="415" y="0"/>
                  </a:lnTo>
                  <a:lnTo>
                    <a:pt x="415" y="155"/>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44517" name="Freeform 133"/>
            <p:cNvSpPr>
              <a:spLocks/>
            </p:cNvSpPr>
            <p:nvPr/>
          </p:nvSpPr>
          <p:spPr bwMode="auto">
            <a:xfrm>
              <a:off x="2036" y="1573"/>
              <a:ext cx="95" cy="44"/>
            </a:xfrm>
            <a:custGeom>
              <a:avLst/>
              <a:gdLst>
                <a:gd name="T0" fmla="*/ 0 w 415"/>
                <a:gd name="T1" fmla="*/ 0 h 155"/>
                <a:gd name="T2" fmla="*/ 0 w 415"/>
                <a:gd name="T3" fmla="*/ 155 h 155"/>
                <a:gd name="T4" fmla="*/ 415 w 415"/>
                <a:gd name="T5" fmla="*/ 0 h 155"/>
                <a:gd name="T6" fmla="*/ 415 w 415"/>
                <a:gd name="T7" fmla="*/ 155 h 155"/>
                <a:gd name="T8" fmla="*/ 0 w 415"/>
                <a:gd name="T9" fmla="*/ 0 h 155"/>
              </a:gdLst>
              <a:ahLst/>
              <a:cxnLst>
                <a:cxn ang="0">
                  <a:pos x="T0" y="T1"/>
                </a:cxn>
                <a:cxn ang="0">
                  <a:pos x="T2" y="T3"/>
                </a:cxn>
                <a:cxn ang="0">
                  <a:pos x="T4" y="T5"/>
                </a:cxn>
                <a:cxn ang="0">
                  <a:pos x="T6" y="T7"/>
                </a:cxn>
                <a:cxn ang="0">
                  <a:pos x="T8" y="T9"/>
                </a:cxn>
              </a:cxnLst>
              <a:rect l="0" t="0" r="r" b="b"/>
              <a:pathLst>
                <a:path w="415" h="155">
                  <a:moveTo>
                    <a:pt x="0" y="0"/>
                  </a:moveTo>
                  <a:lnTo>
                    <a:pt x="0" y="155"/>
                  </a:lnTo>
                  <a:lnTo>
                    <a:pt x="415" y="0"/>
                  </a:lnTo>
                  <a:lnTo>
                    <a:pt x="415" y="155"/>
                  </a:lnTo>
                  <a:lnTo>
                    <a:pt x="0" y="0"/>
                  </a:lnTo>
                  <a:close/>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4518" name="Line 134"/>
            <p:cNvSpPr>
              <a:spLocks noChangeShapeType="1"/>
            </p:cNvSpPr>
            <p:nvPr/>
          </p:nvSpPr>
          <p:spPr bwMode="auto">
            <a:xfrm flipV="1">
              <a:off x="2083" y="1573"/>
              <a:ext cx="0" cy="22"/>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519" name="Rectangle 135"/>
            <p:cNvSpPr>
              <a:spLocks noChangeArrowheads="1"/>
            </p:cNvSpPr>
            <p:nvPr/>
          </p:nvSpPr>
          <p:spPr bwMode="auto">
            <a:xfrm>
              <a:off x="2064" y="1544"/>
              <a:ext cx="40" cy="3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144520" name="Rectangle 136"/>
            <p:cNvSpPr>
              <a:spLocks noChangeArrowheads="1"/>
            </p:cNvSpPr>
            <p:nvPr/>
          </p:nvSpPr>
          <p:spPr bwMode="auto">
            <a:xfrm>
              <a:off x="2064" y="1544"/>
              <a:ext cx="40" cy="30"/>
            </a:xfrm>
            <a:prstGeom prst="rect">
              <a:avLst/>
            </a:prstGeom>
            <a:noFill/>
            <a:ln w="317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4521" name="Freeform 137"/>
            <p:cNvSpPr>
              <a:spLocks/>
            </p:cNvSpPr>
            <p:nvPr/>
          </p:nvSpPr>
          <p:spPr bwMode="auto">
            <a:xfrm>
              <a:off x="4537" y="1573"/>
              <a:ext cx="96" cy="44"/>
            </a:xfrm>
            <a:custGeom>
              <a:avLst/>
              <a:gdLst>
                <a:gd name="T0" fmla="*/ 0 w 415"/>
                <a:gd name="T1" fmla="*/ 0 h 155"/>
                <a:gd name="T2" fmla="*/ 0 w 415"/>
                <a:gd name="T3" fmla="*/ 155 h 155"/>
                <a:gd name="T4" fmla="*/ 415 w 415"/>
                <a:gd name="T5" fmla="*/ 0 h 155"/>
                <a:gd name="T6" fmla="*/ 415 w 415"/>
                <a:gd name="T7" fmla="*/ 155 h 155"/>
                <a:gd name="T8" fmla="*/ 0 w 415"/>
                <a:gd name="T9" fmla="*/ 0 h 155"/>
              </a:gdLst>
              <a:ahLst/>
              <a:cxnLst>
                <a:cxn ang="0">
                  <a:pos x="T0" y="T1"/>
                </a:cxn>
                <a:cxn ang="0">
                  <a:pos x="T2" y="T3"/>
                </a:cxn>
                <a:cxn ang="0">
                  <a:pos x="T4" y="T5"/>
                </a:cxn>
                <a:cxn ang="0">
                  <a:pos x="T6" y="T7"/>
                </a:cxn>
                <a:cxn ang="0">
                  <a:pos x="T8" y="T9"/>
                </a:cxn>
              </a:cxnLst>
              <a:rect l="0" t="0" r="r" b="b"/>
              <a:pathLst>
                <a:path w="415" h="155">
                  <a:moveTo>
                    <a:pt x="0" y="0"/>
                  </a:moveTo>
                  <a:lnTo>
                    <a:pt x="0" y="155"/>
                  </a:lnTo>
                  <a:lnTo>
                    <a:pt x="415" y="0"/>
                  </a:lnTo>
                  <a:lnTo>
                    <a:pt x="415" y="155"/>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44522" name="Freeform 138"/>
            <p:cNvSpPr>
              <a:spLocks/>
            </p:cNvSpPr>
            <p:nvPr/>
          </p:nvSpPr>
          <p:spPr bwMode="auto">
            <a:xfrm>
              <a:off x="4537" y="1573"/>
              <a:ext cx="96" cy="44"/>
            </a:xfrm>
            <a:custGeom>
              <a:avLst/>
              <a:gdLst>
                <a:gd name="T0" fmla="*/ 0 w 415"/>
                <a:gd name="T1" fmla="*/ 0 h 155"/>
                <a:gd name="T2" fmla="*/ 0 w 415"/>
                <a:gd name="T3" fmla="*/ 155 h 155"/>
                <a:gd name="T4" fmla="*/ 415 w 415"/>
                <a:gd name="T5" fmla="*/ 0 h 155"/>
                <a:gd name="T6" fmla="*/ 415 w 415"/>
                <a:gd name="T7" fmla="*/ 155 h 155"/>
                <a:gd name="T8" fmla="*/ 0 w 415"/>
                <a:gd name="T9" fmla="*/ 0 h 155"/>
              </a:gdLst>
              <a:ahLst/>
              <a:cxnLst>
                <a:cxn ang="0">
                  <a:pos x="T0" y="T1"/>
                </a:cxn>
                <a:cxn ang="0">
                  <a:pos x="T2" y="T3"/>
                </a:cxn>
                <a:cxn ang="0">
                  <a:pos x="T4" y="T5"/>
                </a:cxn>
                <a:cxn ang="0">
                  <a:pos x="T6" y="T7"/>
                </a:cxn>
                <a:cxn ang="0">
                  <a:pos x="T8" y="T9"/>
                </a:cxn>
              </a:cxnLst>
              <a:rect l="0" t="0" r="r" b="b"/>
              <a:pathLst>
                <a:path w="415" h="155">
                  <a:moveTo>
                    <a:pt x="0" y="0"/>
                  </a:moveTo>
                  <a:lnTo>
                    <a:pt x="0" y="155"/>
                  </a:lnTo>
                  <a:lnTo>
                    <a:pt x="415" y="0"/>
                  </a:lnTo>
                  <a:lnTo>
                    <a:pt x="415" y="155"/>
                  </a:lnTo>
                  <a:lnTo>
                    <a:pt x="0" y="0"/>
                  </a:lnTo>
                  <a:close/>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4523" name="Line 139"/>
            <p:cNvSpPr>
              <a:spLocks noChangeShapeType="1"/>
            </p:cNvSpPr>
            <p:nvPr/>
          </p:nvSpPr>
          <p:spPr bwMode="auto">
            <a:xfrm flipV="1">
              <a:off x="4584" y="1573"/>
              <a:ext cx="1" cy="2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524" name="Rectangle 140"/>
            <p:cNvSpPr>
              <a:spLocks noChangeArrowheads="1"/>
            </p:cNvSpPr>
            <p:nvPr/>
          </p:nvSpPr>
          <p:spPr bwMode="auto">
            <a:xfrm>
              <a:off x="4565" y="1544"/>
              <a:ext cx="40" cy="3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144525" name="Rectangle 141"/>
            <p:cNvSpPr>
              <a:spLocks noChangeArrowheads="1"/>
            </p:cNvSpPr>
            <p:nvPr/>
          </p:nvSpPr>
          <p:spPr bwMode="auto">
            <a:xfrm>
              <a:off x="4565" y="1544"/>
              <a:ext cx="40" cy="30"/>
            </a:xfrm>
            <a:prstGeom prst="rect">
              <a:avLst/>
            </a:prstGeom>
            <a:noFill/>
            <a:ln w="317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4526" name="Freeform 142"/>
            <p:cNvSpPr>
              <a:spLocks/>
            </p:cNvSpPr>
            <p:nvPr/>
          </p:nvSpPr>
          <p:spPr bwMode="auto">
            <a:xfrm>
              <a:off x="4370" y="2246"/>
              <a:ext cx="48" cy="89"/>
            </a:xfrm>
            <a:custGeom>
              <a:avLst/>
              <a:gdLst>
                <a:gd name="T0" fmla="*/ 206 w 206"/>
                <a:gd name="T1" fmla="*/ 0 h 310"/>
                <a:gd name="T2" fmla="*/ 0 w 206"/>
                <a:gd name="T3" fmla="*/ 0 h 310"/>
                <a:gd name="T4" fmla="*/ 206 w 206"/>
                <a:gd name="T5" fmla="*/ 310 h 310"/>
                <a:gd name="T6" fmla="*/ 0 w 206"/>
                <a:gd name="T7" fmla="*/ 310 h 310"/>
                <a:gd name="T8" fmla="*/ 206 w 206"/>
                <a:gd name="T9" fmla="*/ 0 h 310"/>
              </a:gdLst>
              <a:ahLst/>
              <a:cxnLst>
                <a:cxn ang="0">
                  <a:pos x="T0" y="T1"/>
                </a:cxn>
                <a:cxn ang="0">
                  <a:pos x="T2" y="T3"/>
                </a:cxn>
                <a:cxn ang="0">
                  <a:pos x="T4" y="T5"/>
                </a:cxn>
                <a:cxn ang="0">
                  <a:pos x="T6" y="T7"/>
                </a:cxn>
                <a:cxn ang="0">
                  <a:pos x="T8" y="T9"/>
                </a:cxn>
              </a:cxnLst>
              <a:rect l="0" t="0" r="r" b="b"/>
              <a:pathLst>
                <a:path w="206" h="310">
                  <a:moveTo>
                    <a:pt x="206" y="0"/>
                  </a:moveTo>
                  <a:lnTo>
                    <a:pt x="0" y="0"/>
                  </a:lnTo>
                  <a:lnTo>
                    <a:pt x="206" y="310"/>
                  </a:lnTo>
                  <a:lnTo>
                    <a:pt x="0" y="310"/>
                  </a:lnTo>
                  <a:lnTo>
                    <a:pt x="20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44527" name="Freeform 143"/>
            <p:cNvSpPr>
              <a:spLocks/>
            </p:cNvSpPr>
            <p:nvPr/>
          </p:nvSpPr>
          <p:spPr bwMode="auto">
            <a:xfrm>
              <a:off x="4370" y="2246"/>
              <a:ext cx="48" cy="89"/>
            </a:xfrm>
            <a:custGeom>
              <a:avLst/>
              <a:gdLst>
                <a:gd name="T0" fmla="*/ 206 w 206"/>
                <a:gd name="T1" fmla="*/ 0 h 310"/>
                <a:gd name="T2" fmla="*/ 0 w 206"/>
                <a:gd name="T3" fmla="*/ 0 h 310"/>
                <a:gd name="T4" fmla="*/ 206 w 206"/>
                <a:gd name="T5" fmla="*/ 310 h 310"/>
                <a:gd name="T6" fmla="*/ 0 w 206"/>
                <a:gd name="T7" fmla="*/ 310 h 310"/>
                <a:gd name="T8" fmla="*/ 206 w 206"/>
                <a:gd name="T9" fmla="*/ 0 h 310"/>
              </a:gdLst>
              <a:ahLst/>
              <a:cxnLst>
                <a:cxn ang="0">
                  <a:pos x="T0" y="T1"/>
                </a:cxn>
                <a:cxn ang="0">
                  <a:pos x="T2" y="T3"/>
                </a:cxn>
                <a:cxn ang="0">
                  <a:pos x="T4" y="T5"/>
                </a:cxn>
                <a:cxn ang="0">
                  <a:pos x="T6" y="T7"/>
                </a:cxn>
                <a:cxn ang="0">
                  <a:pos x="T8" y="T9"/>
                </a:cxn>
              </a:cxnLst>
              <a:rect l="0" t="0" r="r" b="b"/>
              <a:pathLst>
                <a:path w="206" h="310">
                  <a:moveTo>
                    <a:pt x="206" y="0"/>
                  </a:moveTo>
                  <a:lnTo>
                    <a:pt x="0" y="0"/>
                  </a:lnTo>
                  <a:lnTo>
                    <a:pt x="206" y="310"/>
                  </a:lnTo>
                  <a:lnTo>
                    <a:pt x="0" y="310"/>
                  </a:lnTo>
                  <a:lnTo>
                    <a:pt x="206" y="0"/>
                  </a:lnTo>
                  <a:close/>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4528" name="Line 144"/>
            <p:cNvSpPr>
              <a:spLocks noChangeShapeType="1"/>
            </p:cNvSpPr>
            <p:nvPr/>
          </p:nvSpPr>
          <p:spPr bwMode="auto">
            <a:xfrm>
              <a:off x="4396" y="2290"/>
              <a:ext cx="22"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529" name="Rectangle 145"/>
            <p:cNvSpPr>
              <a:spLocks noChangeArrowheads="1"/>
            </p:cNvSpPr>
            <p:nvPr/>
          </p:nvSpPr>
          <p:spPr bwMode="auto">
            <a:xfrm>
              <a:off x="4417" y="2273"/>
              <a:ext cx="32" cy="3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144530" name="Rectangle 146"/>
            <p:cNvSpPr>
              <a:spLocks noChangeArrowheads="1"/>
            </p:cNvSpPr>
            <p:nvPr/>
          </p:nvSpPr>
          <p:spPr bwMode="auto">
            <a:xfrm>
              <a:off x="4417" y="2273"/>
              <a:ext cx="32" cy="36"/>
            </a:xfrm>
            <a:prstGeom prst="rect">
              <a:avLst/>
            </a:prstGeom>
            <a:noFill/>
            <a:ln w="317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4531" name="Freeform 147"/>
            <p:cNvSpPr>
              <a:spLocks/>
            </p:cNvSpPr>
            <p:nvPr/>
          </p:nvSpPr>
          <p:spPr bwMode="auto">
            <a:xfrm>
              <a:off x="4106" y="2245"/>
              <a:ext cx="48" cy="88"/>
            </a:xfrm>
            <a:custGeom>
              <a:avLst/>
              <a:gdLst>
                <a:gd name="T0" fmla="*/ 208 w 208"/>
                <a:gd name="T1" fmla="*/ 0 h 311"/>
                <a:gd name="T2" fmla="*/ 0 w 208"/>
                <a:gd name="T3" fmla="*/ 0 h 311"/>
                <a:gd name="T4" fmla="*/ 208 w 208"/>
                <a:gd name="T5" fmla="*/ 311 h 311"/>
                <a:gd name="T6" fmla="*/ 0 w 208"/>
                <a:gd name="T7" fmla="*/ 311 h 311"/>
                <a:gd name="T8" fmla="*/ 208 w 208"/>
                <a:gd name="T9" fmla="*/ 0 h 311"/>
              </a:gdLst>
              <a:ahLst/>
              <a:cxnLst>
                <a:cxn ang="0">
                  <a:pos x="T0" y="T1"/>
                </a:cxn>
                <a:cxn ang="0">
                  <a:pos x="T2" y="T3"/>
                </a:cxn>
                <a:cxn ang="0">
                  <a:pos x="T4" y="T5"/>
                </a:cxn>
                <a:cxn ang="0">
                  <a:pos x="T6" y="T7"/>
                </a:cxn>
                <a:cxn ang="0">
                  <a:pos x="T8" y="T9"/>
                </a:cxn>
              </a:cxnLst>
              <a:rect l="0" t="0" r="r" b="b"/>
              <a:pathLst>
                <a:path w="208" h="311">
                  <a:moveTo>
                    <a:pt x="208" y="0"/>
                  </a:moveTo>
                  <a:lnTo>
                    <a:pt x="0" y="0"/>
                  </a:lnTo>
                  <a:lnTo>
                    <a:pt x="208" y="311"/>
                  </a:lnTo>
                  <a:lnTo>
                    <a:pt x="0" y="311"/>
                  </a:lnTo>
                  <a:lnTo>
                    <a:pt x="20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44532" name="Freeform 148"/>
            <p:cNvSpPr>
              <a:spLocks/>
            </p:cNvSpPr>
            <p:nvPr/>
          </p:nvSpPr>
          <p:spPr bwMode="auto">
            <a:xfrm>
              <a:off x="4106" y="2245"/>
              <a:ext cx="48" cy="88"/>
            </a:xfrm>
            <a:custGeom>
              <a:avLst/>
              <a:gdLst>
                <a:gd name="T0" fmla="*/ 208 w 208"/>
                <a:gd name="T1" fmla="*/ 0 h 311"/>
                <a:gd name="T2" fmla="*/ 0 w 208"/>
                <a:gd name="T3" fmla="*/ 0 h 311"/>
                <a:gd name="T4" fmla="*/ 208 w 208"/>
                <a:gd name="T5" fmla="*/ 311 h 311"/>
                <a:gd name="T6" fmla="*/ 0 w 208"/>
                <a:gd name="T7" fmla="*/ 311 h 311"/>
                <a:gd name="T8" fmla="*/ 208 w 208"/>
                <a:gd name="T9" fmla="*/ 0 h 311"/>
              </a:gdLst>
              <a:ahLst/>
              <a:cxnLst>
                <a:cxn ang="0">
                  <a:pos x="T0" y="T1"/>
                </a:cxn>
                <a:cxn ang="0">
                  <a:pos x="T2" y="T3"/>
                </a:cxn>
                <a:cxn ang="0">
                  <a:pos x="T4" y="T5"/>
                </a:cxn>
                <a:cxn ang="0">
                  <a:pos x="T6" y="T7"/>
                </a:cxn>
                <a:cxn ang="0">
                  <a:pos x="T8" y="T9"/>
                </a:cxn>
              </a:cxnLst>
              <a:rect l="0" t="0" r="r" b="b"/>
              <a:pathLst>
                <a:path w="208" h="311">
                  <a:moveTo>
                    <a:pt x="208" y="0"/>
                  </a:moveTo>
                  <a:lnTo>
                    <a:pt x="0" y="0"/>
                  </a:lnTo>
                  <a:lnTo>
                    <a:pt x="208" y="311"/>
                  </a:lnTo>
                  <a:lnTo>
                    <a:pt x="0" y="311"/>
                  </a:lnTo>
                  <a:lnTo>
                    <a:pt x="208" y="0"/>
                  </a:lnTo>
                  <a:close/>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4533" name="Line 149"/>
            <p:cNvSpPr>
              <a:spLocks noChangeShapeType="1"/>
            </p:cNvSpPr>
            <p:nvPr/>
          </p:nvSpPr>
          <p:spPr bwMode="auto">
            <a:xfrm>
              <a:off x="4132" y="2288"/>
              <a:ext cx="22"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534" name="Rectangle 150"/>
            <p:cNvSpPr>
              <a:spLocks noChangeArrowheads="1"/>
            </p:cNvSpPr>
            <p:nvPr/>
          </p:nvSpPr>
          <p:spPr bwMode="auto">
            <a:xfrm>
              <a:off x="4153" y="2270"/>
              <a:ext cx="32" cy="3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144535" name="Rectangle 151"/>
            <p:cNvSpPr>
              <a:spLocks noChangeArrowheads="1"/>
            </p:cNvSpPr>
            <p:nvPr/>
          </p:nvSpPr>
          <p:spPr bwMode="auto">
            <a:xfrm>
              <a:off x="4153" y="2270"/>
              <a:ext cx="32" cy="37"/>
            </a:xfrm>
            <a:prstGeom prst="rect">
              <a:avLst/>
            </a:prstGeom>
            <a:noFill/>
            <a:ln w="317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4536" name="Freeform 152"/>
            <p:cNvSpPr>
              <a:spLocks/>
            </p:cNvSpPr>
            <p:nvPr/>
          </p:nvSpPr>
          <p:spPr bwMode="auto">
            <a:xfrm>
              <a:off x="2262" y="1678"/>
              <a:ext cx="893" cy="836"/>
            </a:xfrm>
            <a:custGeom>
              <a:avLst/>
              <a:gdLst>
                <a:gd name="T0" fmla="*/ 0 w 3886"/>
                <a:gd name="T1" fmla="*/ 0 h 2953"/>
                <a:gd name="T2" fmla="*/ 0 w 3886"/>
                <a:gd name="T3" fmla="*/ 2953 h 2953"/>
                <a:gd name="T4" fmla="*/ 3886 w 3886"/>
                <a:gd name="T5" fmla="*/ 2953 h 2953"/>
              </a:gdLst>
              <a:ahLst/>
              <a:cxnLst>
                <a:cxn ang="0">
                  <a:pos x="T0" y="T1"/>
                </a:cxn>
                <a:cxn ang="0">
                  <a:pos x="T2" y="T3"/>
                </a:cxn>
                <a:cxn ang="0">
                  <a:pos x="T4" y="T5"/>
                </a:cxn>
              </a:cxnLst>
              <a:rect l="0" t="0" r="r" b="b"/>
              <a:pathLst>
                <a:path w="3886" h="2953">
                  <a:moveTo>
                    <a:pt x="0" y="0"/>
                  </a:moveTo>
                  <a:lnTo>
                    <a:pt x="0" y="2953"/>
                  </a:lnTo>
                  <a:lnTo>
                    <a:pt x="3886" y="2953"/>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4537" name="Freeform 153"/>
            <p:cNvSpPr>
              <a:spLocks/>
            </p:cNvSpPr>
            <p:nvPr/>
          </p:nvSpPr>
          <p:spPr bwMode="auto">
            <a:xfrm>
              <a:off x="2528" y="2492"/>
              <a:ext cx="95" cy="44"/>
            </a:xfrm>
            <a:custGeom>
              <a:avLst/>
              <a:gdLst>
                <a:gd name="T0" fmla="*/ 0 w 414"/>
                <a:gd name="T1" fmla="*/ 0 h 156"/>
                <a:gd name="T2" fmla="*/ 0 w 414"/>
                <a:gd name="T3" fmla="*/ 156 h 156"/>
                <a:gd name="T4" fmla="*/ 414 w 414"/>
                <a:gd name="T5" fmla="*/ 0 h 156"/>
                <a:gd name="T6" fmla="*/ 414 w 414"/>
                <a:gd name="T7" fmla="*/ 156 h 156"/>
                <a:gd name="T8" fmla="*/ 0 w 414"/>
                <a:gd name="T9" fmla="*/ 0 h 156"/>
              </a:gdLst>
              <a:ahLst/>
              <a:cxnLst>
                <a:cxn ang="0">
                  <a:pos x="T0" y="T1"/>
                </a:cxn>
                <a:cxn ang="0">
                  <a:pos x="T2" y="T3"/>
                </a:cxn>
                <a:cxn ang="0">
                  <a:pos x="T4" y="T5"/>
                </a:cxn>
                <a:cxn ang="0">
                  <a:pos x="T6" y="T7"/>
                </a:cxn>
                <a:cxn ang="0">
                  <a:pos x="T8" y="T9"/>
                </a:cxn>
              </a:cxnLst>
              <a:rect l="0" t="0" r="r" b="b"/>
              <a:pathLst>
                <a:path w="414" h="156">
                  <a:moveTo>
                    <a:pt x="0" y="0"/>
                  </a:moveTo>
                  <a:lnTo>
                    <a:pt x="0" y="156"/>
                  </a:lnTo>
                  <a:lnTo>
                    <a:pt x="414" y="0"/>
                  </a:lnTo>
                  <a:lnTo>
                    <a:pt x="414" y="156"/>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44538" name="Freeform 154"/>
            <p:cNvSpPr>
              <a:spLocks/>
            </p:cNvSpPr>
            <p:nvPr/>
          </p:nvSpPr>
          <p:spPr bwMode="auto">
            <a:xfrm>
              <a:off x="2528" y="2492"/>
              <a:ext cx="95" cy="44"/>
            </a:xfrm>
            <a:custGeom>
              <a:avLst/>
              <a:gdLst>
                <a:gd name="T0" fmla="*/ 0 w 414"/>
                <a:gd name="T1" fmla="*/ 0 h 156"/>
                <a:gd name="T2" fmla="*/ 0 w 414"/>
                <a:gd name="T3" fmla="*/ 156 h 156"/>
                <a:gd name="T4" fmla="*/ 414 w 414"/>
                <a:gd name="T5" fmla="*/ 0 h 156"/>
                <a:gd name="T6" fmla="*/ 414 w 414"/>
                <a:gd name="T7" fmla="*/ 156 h 156"/>
                <a:gd name="T8" fmla="*/ 0 w 414"/>
                <a:gd name="T9" fmla="*/ 0 h 156"/>
              </a:gdLst>
              <a:ahLst/>
              <a:cxnLst>
                <a:cxn ang="0">
                  <a:pos x="T0" y="T1"/>
                </a:cxn>
                <a:cxn ang="0">
                  <a:pos x="T2" y="T3"/>
                </a:cxn>
                <a:cxn ang="0">
                  <a:pos x="T4" y="T5"/>
                </a:cxn>
                <a:cxn ang="0">
                  <a:pos x="T6" y="T7"/>
                </a:cxn>
                <a:cxn ang="0">
                  <a:pos x="T8" y="T9"/>
                </a:cxn>
              </a:cxnLst>
              <a:rect l="0" t="0" r="r" b="b"/>
              <a:pathLst>
                <a:path w="414" h="156">
                  <a:moveTo>
                    <a:pt x="0" y="0"/>
                  </a:moveTo>
                  <a:lnTo>
                    <a:pt x="0" y="156"/>
                  </a:lnTo>
                  <a:lnTo>
                    <a:pt x="414" y="0"/>
                  </a:lnTo>
                  <a:lnTo>
                    <a:pt x="414" y="156"/>
                  </a:lnTo>
                  <a:lnTo>
                    <a:pt x="0" y="0"/>
                  </a:lnTo>
                  <a:close/>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4539" name="Line 155"/>
            <p:cNvSpPr>
              <a:spLocks noChangeShapeType="1"/>
            </p:cNvSpPr>
            <p:nvPr/>
          </p:nvSpPr>
          <p:spPr bwMode="auto">
            <a:xfrm flipV="1">
              <a:off x="2574" y="2492"/>
              <a:ext cx="1" cy="2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540" name="Rectangle 156"/>
            <p:cNvSpPr>
              <a:spLocks noChangeArrowheads="1"/>
            </p:cNvSpPr>
            <p:nvPr/>
          </p:nvSpPr>
          <p:spPr bwMode="auto">
            <a:xfrm>
              <a:off x="2556" y="2463"/>
              <a:ext cx="40" cy="3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144541" name="Rectangle 157"/>
            <p:cNvSpPr>
              <a:spLocks noChangeArrowheads="1"/>
            </p:cNvSpPr>
            <p:nvPr/>
          </p:nvSpPr>
          <p:spPr bwMode="auto">
            <a:xfrm>
              <a:off x="2556" y="2463"/>
              <a:ext cx="40" cy="30"/>
            </a:xfrm>
            <a:prstGeom prst="rect">
              <a:avLst/>
            </a:prstGeom>
            <a:noFill/>
            <a:ln w="317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4542" name="Freeform 158"/>
            <p:cNvSpPr>
              <a:spLocks/>
            </p:cNvSpPr>
            <p:nvPr/>
          </p:nvSpPr>
          <p:spPr bwMode="auto">
            <a:xfrm>
              <a:off x="1631" y="1386"/>
              <a:ext cx="96" cy="94"/>
            </a:xfrm>
            <a:custGeom>
              <a:avLst/>
              <a:gdLst>
                <a:gd name="T0" fmla="*/ 414 w 416"/>
                <a:gd name="T1" fmla="*/ 148 h 330"/>
                <a:gd name="T2" fmla="*/ 409 w 416"/>
                <a:gd name="T3" fmla="*/ 124 h 330"/>
                <a:gd name="T4" fmla="*/ 399 w 416"/>
                <a:gd name="T5" fmla="*/ 100 h 330"/>
                <a:gd name="T6" fmla="*/ 386 w 416"/>
                <a:gd name="T7" fmla="*/ 79 h 330"/>
                <a:gd name="T8" fmla="*/ 368 w 416"/>
                <a:gd name="T9" fmla="*/ 60 h 330"/>
                <a:gd name="T10" fmla="*/ 347 w 416"/>
                <a:gd name="T11" fmla="*/ 43 h 330"/>
                <a:gd name="T12" fmla="*/ 324 w 416"/>
                <a:gd name="T13" fmla="*/ 27 h 330"/>
                <a:gd name="T14" fmla="*/ 297 w 416"/>
                <a:gd name="T15" fmla="*/ 16 h 330"/>
                <a:gd name="T16" fmla="*/ 270 w 416"/>
                <a:gd name="T17" fmla="*/ 7 h 330"/>
                <a:gd name="T18" fmla="*/ 239 w 416"/>
                <a:gd name="T19" fmla="*/ 2 h 330"/>
                <a:gd name="T20" fmla="*/ 208 w 416"/>
                <a:gd name="T21" fmla="*/ 0 h 330"/>
                <a:gd name="T22" fmla="*/ 177 w 416"/>
                <a:gd name="T23" fmla="*/ 2 h 330"/>
                <a:gd name="T24" fmla="*/ 146 w 416"/>
                <a:gd name="T25" fmla="*/ 7 h 330"/>
                <a:gd name="T26" fmla="*/ 118 w 416"/>
                <a:gd name="T27" fmla="*/ 16 h 330"/>
                <a:gd name="T28" fmla="*/ 92 w 416"/>
                <a:gd name="T29" fmla="*/ 27 h 330"/>
                <a:gd name="T30" fmla="*/ 69 w 416"/>
                <a:gd name="T31" fmla="*/ 43 h 330"/>
                <a:gd name="T32" fmla="*/ 48 w 416"/>
                <a:gd name="T33" fmla="*/ 60 h 330"/>
                <a:gd name="T34" fmla="*/ 31 w 416"/>
                <a:gd name="T35" fmla="*/ 79 h 330"/>
                <a:gd name="T36" fmla="*/ 16 w 416"/>
                <a:gd name="T37" fmla="*/ 100 h 330"/>
                <a:gd name="T38" fmla="*/ 8 w 416"/>
                <a:gd name="T39" fmla="*/ 124 h 330"/>
                <a:gd name="T40" fmla="*/ 2 w 416"/>
                <a:gd name="T41" fmla="*/ 148 h 330"/>
                <a:gd name="T42" fmla="*/ 2 w 416"/>
                <a:gd name="T43" fmla="*/ 173 h 330"/>
                <a:gd name="T44" fmla="*/ 5 w 416"/>
                <a:gd name="T45" fmla="*/ 199 h 330"/>
                <a:gd name="T46" fmla="*/ 14 w 416"/>
                <a:gd name="T47" fmla="*/ 222 h 330"/>
                <a:gd name="T48" fmla="*/ 26 w 416"/>
                <a:gd name="T49" fmla="*/ 243 h 330"/>
                <a:gd name="T50" fmla="*/ 43 w 416"/>
                <a:gd name="T51" fmla="*/ 264 h 330"/>
                <a:gd name="T52" fmla="*/ 61 w 416"/>
                <a:gd name="T53" fmla="*/ 281 h 330"/>
                <a:gd name="T54" fmla="*/ 84 w 416"/>
                <a:gd name="T55" fmla="*/ 297 h 330"/>
                <a:gd name="T56" fmla="*/ 110 w 416"/>
                <a:gd name="T57" fmla="*/ 311 h 330"/>
                <a:gd name="T58" fmla="*/ 137 w 416"/>
                <a:gd name="T59" fmla="*/ 320 h 330"/>
                <a:gd name="T60" fmla="*/ 166 w 416"/>
                <a:gd name="T61" fmla="*/ 326 h 330"/>
                <a:gd name="T62" fmla="*/ 197 w 416"/>
                <a:gd name="T63" fmla="*/ 330 h 330"/>
                <a:gd name="T64" fmla="*/ 229 w 416"/>
                <a:gd name="T65" fmla="*/ 330 h 330"/>
                <a:gd name="T66" fmla="*/ 260 w 416"/>
                <a:gd name="T67" fmla="*/ 325 h 330"/>
                <a:gd name="T68" fmla="*/ 289 w 416"/>
                <a:gd name="T69" fmla="*/ 317 h 330"/>
                <a:gd name="T70" fmla="*/ 316 w 416"/>
                <a:gd name="T71" fmla="*/ 306 h 330"/>
                <a:gd name="T72" fmla="*/ 340 w 416"/>
                <a:gd name="T73" fmla="*/ 293 h 330"/>
                <a:gd name="T74" fmla="*/ 361 w 416"/>
                <a:gd name="T75" fmla="*/ 276 h 330"/>
                <a:gd name="T76" fmla="*/ 380 w 416"/>
                <a:gd name="T77" fmla="*/ 257 h 330"/>
                <a:gd name="T78" fmla="*/ 394 w 416"/>
                <a:gd name="T79" fmla="*/ 237 h 330"/>
                <a:gd name="T80" fmla="*/ 406 w 416"/>
                <a:gd name="T81" fmla="*/ 214 h 330"/>
                <a:gd name="T82" fmla="*/ 413 w 416"/>
                <a:gd name="T83" fmla="*/ 190 h 330"/>
                <a:gd name="T84" fmla="*/ 416 w 416"/>
                <a:gd name="T85" fmla="*/ 165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16" h="330">
                  <a:moveTo>
                    <a:pt x="416" y="165"/>
                  </a:moveTo>
                  <a:lnTo>
                    <a:pt x="416" y="156"/>
                  </a:lnTo>
                  <a:lnTo>
                    <a:pt x="414" y="148"/>
                  </a:lnTo>
                  <a:lnTo>
                    <a:pt x="413" y="139"/>
                  </a:lnTo>
                  <a:lnTo>
                    <a:pt x="411" y="132"/>
                  </a:lnTo>
                  <a:lnTo>
                    <a:pt x="409" y="124"/>
                  </a:lnTo>
                  <a:lnTo>
                    <a:pt x="406" y="116"/>
                  </a:lnTo>
                  <a:lnTo>
                    <a:pt x="403" y="108"/>
                  </a:lnTo>
                  <a:lnTo>
                    <a:pt x="399" y="100"/>
                  </a:lnTo>
                  <a:lnTo>
                    <a:pt x="394" y="93"/>
                  </a:lnTo>
                  <a:lnTo>
                    <a:pt x="391" y="87"/>
                  </a:lnTo>
                  <a:lnTo>
                    <a:pt x="386" y="79"/>
                  </a:lnTo>
                  <a:lnTo>
                    <a:pt x="380" y="72"/>
                  </a:lnTo>
                  <a:lnTo>
                    <a:pt x="375" y="67"/>
                  </a:lnTo>
                  <a:lnTo>
                    <a:pt x="368" y="60"/>
                  </a:lnTo>
                  <a:lnTo>
                    <a:pt x="361" y="54"/>
                  </a:lnTo>
                  <a:lnTo>
                    <a:pt x="355" y="49"/>
                  </a:lnTo>
                  <a:lnTo>
                    <a:pt x="347" y="43"/>
                  </a:lnTo>
                  <a:lnTo>
                    <a:pt x="340" y="38"/>
                  </a:lnTo>
                  <a:lnTo>
                    <a:pt x="332" y="33"/>
                  </a:lnTo>
                  <a:lnTo>
                    <a:pt x="324" y="27"/>
                  </a:lnTo>
                  <a:lnTo>
                    <a:pt x="315" y="24"/>
                  </a:lnTo>
                  <a:lnTo>
                    <a:pt x="307" y="20"/>
                  </a:lnTo>
                  <a:lnTo>
                    <a:pt x="297" y="16"/>
                  </a:lnTo>
                  <a:lnTo>
                    <a:pt x="289" y="13"/>
                  </a:lnTo>
                  <a:lnTo>
                    <a:pt x="279" y="10"/>
                  </a:lnTo>
                  <a:lnTo>
                    <a:pt x="270" y="7"/>
                  </a:lnTo>
                  <a:lnTo>
                    <a:pt x="260" y="5"/>
                  </a:lnTo>
                  <a:lnTo>
                    <a:pt x="250" y="3"/>
                  </a:lnTo>
                  <a:lnTo>
                    <a:pt x="239" y="2"/>
                  </a:lnTo>
                  <a:lnTo>
                    <a:pt x="229" y="1"/>
                  </a:lnTo>
                  <a:lnTo>
                    <a:pt x="219" y="0"/>
                  </a:lnTo>
                  <a:lnTo>
                    <a:pt x="208" y="0"/>
                  </a:lnTo>
                  <a:lnTo>
                    <a:pt x="197" y="0"/>
                  </a:lnTo>
                  <a:lnTo>
                    <a:pt x="187" y="1"/>
                  </a:lnTo>
                  <a:lnTo>
                    <a:pt x="177" y="2"/>
                  </a:lnTo>
                  <a:lnTo>
                    <a:pt x="166" y="3"/>
                  </a:lnTo>
                  <a:lnTo>
                    <a:pt x="156" y="5"/>
                  </a:lnTo>
                  <a:lnTo>
                    <a:pt x="146" y="7"/>
                  </a:lnTo>
                  <a:lnTo>
                    <a:pt x="137" y="10"/>
                  </a:lnTo>
                  <a:lnTo>
                    <a:pt x="127" y="13"/>
                  </a:lnTo>
                  <a:lnTo>
                    <a:pt x="118" y="16"/>
                  </a:lnTo>
                  <a:lnTo>
                    <a:pt x="110" y="20"/>
                  </a:lnTo>
                  <a:lnTo>
                    <a:pt x="101" y="24"/>
                  </a:lnTo>
                  <a:lnTo>
                    <a:pt x="92" y="27"/>
                  </a:lnTo>
                  <a:lnTo>
                    <a:pt x="84" y="33"/>
                  </a:lnTo>
                  <a:lnTo>
                    <a:pt x="76" y="38"/>
                  </a:lnTo>
                  <a:lnTo>
                    <a:pt x="69" y="43"/>
                  </a:lnTo>
                  <a:lnTo>
                    <a:pt x="61" y="49"/>
                  </a:lnTo>
                  <a:lnTo>
                    <a:pt x="55" y="54"/>
                  </a:lnTo>
                  <a:lnTo>
                    <a:pt x="48" y="60"/>
                  </a:lnTo>
                  <a:lnTo>
                    <a:pt x="43" y="67"/>
                  </a:lnTo>
                  <a:lnTo>
                    <a:pt x="36" y="72"/>
                  </a:lnTo>
                  <a:lnTo>
                    <a:pt x="31" y="79"/>
                  </a:lnTo>
                  <a:lnTo>
                    <a:pt x="26" y="87"/>
                  </a:lnTo>
                  <a:lnTo>
                    <a:pt x="21" y="93"/>
                  </a:lnTo>
                  <a:lnTo>
                    <a:pt x="16" y="100"/>
                  </a:lnTo>
                  <a:lnTo>
                    <a:pt x="14" y="108"/>
                  </a:lnTo>
                  <a:lnTo>
                    <a:pt x="10" y="116"/>
                  </a:lnTo>
                  <a:lnTo>
                    <a:pt x="8" y="124"/>
                  </a:lnTo>
                  <a:lnTo>
                    <a:pt x="5" y="132"/>
                  </a:lnTo>
                  <a:lnTo>
                    <a:pt x="3" y="139"/>
                  </a:lnTo>
                  <a:lnTo>
                    <a:pt x="2" y="148"/>
                  </a:lnTo>
                  <a:lnTo>
                    <a:pt x="2" y="156"/>
                  </a:lnTo>
                  <a:lnTo>
                    <a:pt x="0" y="165"/>
                  </a:lnTo>
                  <a:lnTo>
                    <a:pt x="2" y="173"/>
                  </a:lnTo>
                  <a:lnTo>
                    <a:pt x="2" y="182"/>
                  </a:lnTo>
                  <a:lnTo>
                    <a:pt x="3" y="190"/>
                  </a:lnTo>
                  <a:lnTo>
                    <a:pt x="5" y="199"/>
                  </a:lnTo>
                  <a:lnTo>
                    <a:pt x="8" y="207"/>
                  </a:lnTo>
                  <a:lnTo>
                    <a:pt x="10" y="214"/>
                  </a:lnTo>
                  <a:lnTo>
                    <a:pt x="14" y="222"/>
                  </a:lnTo>
                  <a:lnTo>
                    <a:pt x="16" y="229"/>
                  </a:lnTo>
                  <a:lnTo>
                    <a:pt x="21" y="237"/>
                  </a:lnTo>
                  <a:lnTo>
                    <a:pt x="26" y="243"/>
                  </a:lnTo>
                  <a:lnTo>
                    <a:pt x="31" y="250"/>
                  </a:lnTo>
                  <a:lnTo>
                    <a:pt x="36" y="257"/>
                  </a:lnTo>
                  <a:lnTo>
                    <a:pt x="43" y="264"/>
                  </a:lnTo>
                  <a:lnTo>
                    <a:pt x="48" y="270"/>
                  </a:lnTo>
                  <a:lnTo>
                    <a:pt x="55" y="276"/>
                  </a:lnTo>
                  <a:lnTo>
                    <a:pt x="61" y="281"/>
                  </a:lnTo>
                  <a:lnTo>
                    <a:pt x="69" y="287"/>
                  </a:lnTo>
                  <a:lnTo>
                    <a:pt x="76" y="293"/>
                  </a:lnTo>
                  <a:lnTo>
                    <a:pt x="84" y="297"/>
                  </a:lnTo>
                  <a:lnTo>
                    <a:pt x="92" y="302"/>
                  </a:lnTo>
                  <a:lnTo>
                    <a:pt x="101" y="306"/>
                  </a:lnTo>
                  <a:lnTo>
                    <a:pt x="110" y="311"/>
                  </a:lnTo>
                  <a:lnTo>
                    <a:pt x="118" y="314"/>
                  </a:lnTo>
                  <a:lnTo>
                    <a:pt x="127" y="317"/>
                  </a:lnTo>
                  <a:lnTo>
                    <a:pt x="137" y="320"/>
                  </a:lnTo>
                  <a:lnTo>
                    <a:pt x="146" y="323"/>
                  </a:lnTo>
                  <a:lnTo>
                    <a:pt x="156" y="325"/>
                  </a:lnTo>
                  <a:lnTo>
                    <a:pt x="166" y="326"/>
                  </a:lnTo>
                  <a:lnTo>
                    <a:pt x="177" y="328"/>
                  </a:lnTo>
                  <a:lnTo>
                    <a:pt x="187" y="330"/>
                  </a:lnTo>
                  <a:lnTo>
                    <a:pt x="197" y="330"/>
                  </a:lnTo>
                  <a:lnTo>
                    <a:pt x="208" y="330"/>
                  </a:lnTo>
                  <a:lnTo>
                    <a:pt x="219" y="330"/>
                  </a:lnTo>
                  <a:lnTo>
                    <a:pt x="229" y="330"/>
                  </a:lnTo>
                  <a:lnTo>
                    <a:pt x="239" y="328"/>
                  </a:lnTo>
                  <a:lnTo>
                    <a:pt x="250" y="326"/>
                  </a:lnTo>
                  <a:lnTo>
                    <a:pt x="260" y="325"/>
                  </a:lnTo>
                  <a:lnTo>
                    <a:pt x="270" y="323"/>
                  </a:lnTo>
                  <a:lnTo>
                    <a:pt x="279" y="320"/>
                  </a:lnTo>
                  <a:lnTo>
                    <a:pt x="289" y="317"/>
                  </a:lnTo>
                  <a:lnTo>
                    <a:pt x="297" y="314"/>
                  </a:lnTo>
                  <a:lnTo>
                    <a:pt x="307" y="311"/>
                  </a:lnTo>
                  <a:lnTo>
                    <a:pt x="316" y="306"/>
                  </a:lnTo>
                  <a:lnTo>
                    <a:pt x="324" y="302"/>
                  </a:lnTo>
                  <a:lnTo>
                    <a:pt x="332" y="297"/>
                  </a:lnTo>
                  <a:lnTo>
                    <a:pt x="340" y="293"/>
                  </a:lnTo>
                  <a:lnTo>
                    <a:pt x="347" y="287"/>
                  </a:lnTo>
                  <a:lnTo>
                    <a:pt x="355" y="281"/>
                  </a:lnTo>
                  <a:lnTo>
                    <a:pt x="361" y="276"/>
                  </a:lnTo>
                  <a:lnTo>
                    <a:pt x="368" y="270"/>
                  </a:lnTo>
                  <a:lnTo>
                    <a:pt x="375" y="264"/>
                  </a:lnTo>
                  <a:lnTo>
                    <a:pt x="380" y="257"/>
                  </a:lnTo>
                  <a:lnTo>
                    <a:pt x="386" y="250"/>
                  </a:lnTo>
                  <a:lnTo>
                    <a:pt x="391" y="243"/>
                  </a:lnTo>
                  <a:lnTo>
                    <a:pt x="394" y="237"/>
                  </a:lnTo>
                  <a:lnTo>
                    <a:pt x="399" y="229"/>
                  </a:lnTo>
                  <a:lnTo>
                    <a:pt x="403" y="222"/>
                  </a:lnTo>
                  <a:lnTo>
                    <a:pt x="406" y="214"/>
                  </a:lnTo>
                  <a:lnTo>
                    <a:pt x="409" y="207"/>
                  </a:lnTo>
                  <a:lnTo>
                    <a:pt x="411" y="199"/>
                  </a:lnTo>
                  <a:lnTo>
                    <a:pt x="413" y="190"/>
                  </a:lnTo>
                  <a:lnTo>
                    <a:pt x="414" y="182"/>
                  </a:lnTo>
                  <a:lnTo>
                    <a:pt x="416" y="173"/>
                  </a:lnTo>
                  <a:lnTo>
                    <a:pt x="416" y="1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44543" name="Freeform 159"/>
            <p:cNvSpPr>
              <a:spLocks/>
            </p:cNvSpPr>
            <p:nvPr/>
          </p:nvSpPr>
          <p:spPr bwMode="auto">
            <a:xfrm>
              <a:off x="1631" y="1386"/>
              <a:ext cx="96" cy="94"/>
            </a:xfrm>
            <a:custGeom>
              <a:avLst/>
              <a:gdLst>
                <a:gd name="T0" fmla="*/ 414 w 416"/>
                <a:gd name="T1" fmla="*/ 148 h 330"/>
                <a:gd name="T2" fmla="*/ 409 w 416"/>
                <a:gd name="T3" fmla="*/ 124 h 330"/>
                <a:gd name="T4" fmla="*/ 399 w 416"/>
                <a:gd name="T5" fmla="*/ 100 h 330"/>
                <a:gd name="T6" fmla="*/ 386 w 416"/>
                <a:gd name="T7" fmla="*/ 79 h 330"/>
                <a:gd name="T8" fmla="*/ 368 w 416"/>
                <a:gd name="T9" fmla="*/ 60 h 330"/>
                <a:gd name="T10" fmla="*/ 347 w 416"/>
                <a:gd name="T11" fmla="*/ 43 h 330"/>
                <a:gd name="T12" fmla="*/ 324 w 416"/>
                <a:gd name="T13" fmla="*/ 27 h 330"/>
                <a:gd name="T14" fmla="*/ 297 w 416"/>
                <a:gd name="T15" fmla="*/ 16 h 330"/>
                <a:gd name="T16" fmla="*/ 270 w 416"/>
                <a:gd name="T17" fmla="*/ 7 h 330"/>
                <a:gd name="T18" fmla="*/ 239 w 416"/>
                <a:gd name="T19" fmla="*/ 2 h 330"/>
                <a:gd name="T20" fmla="*/ 208 w 416"/>
                <a:gd name="T21" fmla="*/ 0 h 330"/>
                <a:gd name="T22" fmla="*/ 177 w 416"/>
                <a:gd name="T23" fmla="*/ 2 h 330"/>
                <a:gd name="T24" fmla="*/ 146 w 416"/>
                <a:gd name="T25" fmla="*/ 7 h 330"/>
                <a:gd name="T26" fmla="*/ 118 w 416"/>
                <a:gd name="T27" fmla="*/ 16 h 330"/>
                <a:gd name="T28" fmla="*/ 92 w 416"/>
                <a:gd name="T29" fmla="*/ 27 h 330"/>
                <a:gd name="T30" fmla="*/ 69 w 416"/>
                <a:gd name="T31" fmla="*/ 43 h 330"/>
                <a:gd name="T32" fmla="*/ 48 w 416"/>
                <a:gd name="T33" fmla="*/ 60 h 330"/>
                <a:gd name="T34" fmla="*/ 31 w 416"/>
                <a:gd name="T35" fmla="*/ 79 h 330"/>
                <a:gd name="T36" fmla="*/ 16 w 416"/>
                <a:gd name="T37" fmla="*/ 100 h 330"/>
                <a:gd name="T38" fmla="*/ 8 w 416"/>
                <a:gd name="T39" fmla="*/ 124 h 330"/>
                <a:gd name="T40" fmla="*/ 2 w 416"/>
                <a:gd name="T41" fmla="*/ 148 h 330"/>
                <a:gd name="T42" fmla="*/ 2 w 416"/>
                <a:gd name="T43" fmla="*/ 173 h 330"/>
                <a:gd name="T44" fmla="*/ 5 w 416"/>
                <a:gd name="T45" fmla="*/ 199 h 330"/>
                <a:gd name="T46" fmla="*/ 14 w 416"/>
                <a:gd name="T47" fmla="*/ 222 h 330"/>
                <a:gd name="T48" fmla="*/ 26 w 416"/>
                <a:gd name="T49" fmla="*/ 243 h 330"/>
                <a:gd name="T50" fmla="*/ 43 w 416"/>
                <a:gd name="T51" fmla="*/ 264 h 330"/>
                <a:gd name="T52" fmla="*/ 61 w 416"/>
                <a:gd name="T53" fmla="*/ 281 h 330"/>
                <a:gd name="T54" fmla="*/ 84 w 416"/>
                <a:gd name="T55" fmla="*/ 297 h 330"/>
                <a:gd name="T56" fmla="*/ 110 w 416"/>
                <a:gd name="T57" fmla="*/ 311 h 330"/>
                <a:gd name="T58" fmla="*/ 137 w 416"/>
                <a:gd name="T59" fmla="*/ 320 h 330"/>
                <a:gd name="T60" fmla="*/ 166 w 416"/>
                <a:gd name="T61" fmla="*/ 326 h 330"/>
                <a:gd name="T62" fmla="*/ 197 w 416"/>
                <a:gd name="T63" fmla="*/ 330 h 330"/>
                <a:gd name="T64" fmla="*/ 229 w 416"/>
                <a:gd name="T65" fmla="*/ 330 h 330"/>
                <a:gd name="T66" fmla="*/ 260 w 416"/>
                <a:gd name="T67" fmla="*/ 325 h 330"/>
                <a:gd name="T68" fmla="*/ 289 w 416"/>
                <a:gd name="T69" fmla="*/ 317 h 330"/>
                <a:gd name="T70" fmla="*/ 316 w 416"/>
                <a:gd name="T71" fmla="*/ 306 h 330"/>
                <a:gd name="T72" fmla="*/ 340 w 416"/>
                <a:gd name="T73" fmla="*/ 293 h 330"/>
                <a:gd name="T74" fmla="*/ 361 w 416"/>
                <a:gd name="T75" fmla="*/ 276 h 330"/>
                <a:gd name="T76" fmla="*/ 380 w 416"/>
                <a:gd name="T77" fmla="*/ 257 h 330"/>
                <a:gd name="T78" fmla="*/ 394 w 416"/>
                <a:gd name="T79" fmla="*/ 237 h 330"/>
                <a:gd name="T80" fmla="*/ 406 w 416"/>
                <a:gd name="T81" fmla="*/ 214 h 330"/>
                <a:gd name="T82" fmla="*/ 413 w 416"/>
                <a:gd name="T83" fmla="*/ 190 h 330"/>
                <a:gd name="T84" fmla="*/ 416 w 416"/>
                <a:gd name="T85" fmla="*/ 165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16" h="330">
                  <a:moveTo>
                    <a:pt x="416" y="165"/>
                  </a:moveTo>
                  <a:lnTo>
                    <a:pt x="416" y="156"/>
                  </a:lnTo>
                  <a:lnTo>
                    <a:pt x="414" y="148"/>
                  </a:lnTo>
                  <a:lnTo>
                    <a:pt x="413" y="139"/>
                  </a:lnTo>
                  <a:lnTo>
                    <a:pt x="411" y="132"/>
                  </a:lnTo>
                  <a:lnTo>
                    <a:pt x="409" y="124"/>
                  </a:lnTo>
                  <a:lnTo>
                    <a:pt x="406" y="116"/>
                  </a:lnTo>
                  <a:lnTo>
                    <a:pt x="403" y="108"/>
                  </a:lnTo>
                  <a:lnTo>
                    <a:pt x="399" y="100"/>
                  </a:lnTo>
                  <a:lnTo>
                    <a:pt x="394" y="93"/>
                  </a:lnTo>
                  <a:lnTo>
                    <a:pt x="391" y="87"/>
                  </a:lnTo>
                  <a:lnTo>
                    <a:pt x="386" y="79"/>
                  </a:lnTo>
                  <a:lnTo>
                    <a:pt x="380" y="72"/>
                  </a:lnTo>
                  <a:lnTo>
                    <a:pt x="375" y="67"/>
                  </a:lnTo>
                  <a:lnTo>
                    <a:pt x="368" y="60"/>
                  </a:lnTo>
                  <a:lnTo>
                    <a:pt x="361" y="54"/>
                  </a:lnTo>
                  <a:lnTo>
                    <a:pt x="355" y="49"/>
                  </a:lnTo>
                  <a:lnTo>
                    <a:pt x="347" y="43"/>
                  </a:lnTo>
                  <a:lnTo>
                    <a:pt x="340" y="38"/>
                  </a:lnTo>
                  <a:lnTo>
                    <a:pt x="332" y="33"/>
                  </a:lnTo>
                  <a:lnTo>
                    <a:pt x="324" y="27"/>
                  </a:lnTo>
                  <a:lnTo>
                    <a:pt x="315" y="24"/>
                  </a:lnTo>
                  <a:lnTo>
                    <a:pt x="307" y="20"/>
                  </a:lnTo>
                  <a:lnTo>
                    <a:pt x="297" y="16"/>
                  </a:lnTo>
                  <a:lnTo>
                    <a:pt x="289" y="13"/>
                  </a:lnTo>
                  <a:lnTo>
                    <a:pt x="279" y="10"/>
                  </a:lnTo>
                  <a:lnTo>
                    <a:pt x="270" y="7"/>
                  </a:lnTo>
                  <a:lnTo>
                    <a:pt x="260" y="5"/>
                  </a:lnTo>
                  <a:lnTo>
                    <a:pt x="250" y="3"/>
                  </a:lnTo>
                  <a:lnTo>
                    <a:pt x="239" y="2"/>
                  </a:lnTo>
                  <a:lnTo>
                    <a:pt x="229" y="1"/>
                  </a:lnTo>
                  <a:lnTo>
                    <a:pt x="219" y="0"/>
                  </a:lnTo>
                  <a:lnTo>
                    <a:pt x="208" y="0"/>
                  </a:lnTo>
                  <a:lnTo>
                    <a:pt x="197" y="0"/>
                  </a:lnTo>
                  <a:lnTo>
                    <a:pt x="187" y="1"/>
                  </a:lnTo>
                  <a:lnTo>
                    <a:pt x="177" y="2"/>
                  </a:lnTo>
                  <a:lnTo>
                    <a:pt x="166" y="3"/>
                  </a:lnTo>
                  <a:lnTo>
                    <a:pt x="156" y="5"/>
                  </a:lnTo>
                  <a:lnTo>
                    <a:pt x="146" y="7"/>
                  </a:lnTo>
                  <a:lnTo>
                    <a:pt x="137" y="10"/>
                  </a:lnTo>
                  <a:lnTo>
                    <a:pt x="127" y="13"/>
                  </a:lnTo>
                  <a:lnTo>
                    <a:pt x="118" y="16"/>
                  </a:lnTo>
                  <a:lnTo>
                    <a:pt x="110" y="20"/>
                  </a:lnTo>
                  <a:lnTo>
                    <a:pt x="101" y="24"/>
                  </a:lnTo>
                  <a:lnTo>
                    <a:pt x="92" y="27"/>
                  </a:lnTo>
                  <a:lnTo>
                    <a:pt x="84" y="33"/>
                  </a:lnTo>
                  <a:lnTo>
                    <a:pt x="76" y="38"/>
                  </a:lnTo>
                  <a:lnTo>
                    <a:pt x="69" y="43"/>
                  </a:lnTo>
                  <a:lnTo>
                    <a:pt x="61" y="49"/>
                  </a:lnTo>
                  <a:lnTo>
                    <a:pt x="55" y="54"/>
                  </a:lnTo>
                  <a:lnTo>
                    <a:pt x="48" y="60"/>
                  </a:lnTo>
                  <a:lnTo>
                    <a:pt x="43" y="67"/>
                  </a:lnTo>
                  <a:lnTo>
                    <a:pt x="36" y="72"/>
                  </a:lnTo>
                  <a:lnTo>
                    <a:pt x="31" y="79"/>
                  </a:lnTo>
                  <a:lnTo>
                    <a:pt x="26" y="87"/>
                  </a:lnTo>
                  <a:lnTo>
                    <a:pt x="21" y="93"/>
                  </a:lnTo>
                  <a:lnTo>
                    <a:pt x="16" y="100"/>
                  </a:lnTo>
                  <a:lnTo>
                    <a:pt x="14" y="108"/>
                  </a:lnTo>
                  <a:lnTo>
                    <a:pt x="10" y="116"/>
                  </a:lnTo>
                  <a:lnTo>
                    <a:pt x="8" y="124"/>
                  </a:lnTo>
                  <a:lnTo>
                    <a:pt x="5" y="132"/>
                  </a:lnTo>
                  <a:lnTo>
                    <a:pt x="3" y="139"/>
                  </a:lnTo>
                  <a:lnTo>
                    <a:pt x="2" y="148"/>
                  </a:lnTo>
                  <a:lnTo>
                    <a:pt x="2" y="156"/>
                  </a:lnTo>
                  <a:lnTo>
                    <a:pt x="0" y="165"/>
                  </a:lnTo>
                  <a:lnTo>
                    <a:pt x="2" y="173"/>
                  </a:lnTo>
                  <a:lnTo>
                    <a:pt x="2" y="182"/>
                  </a:lnTo>
                  <a:lnTo>
                    <a:pt x="3" y="190"/>
                  </a:lnTo>
                  <a:lnTo>
                    <a:pt x="5" y="199"/>
                  </a:lnTo>
                  <a:lnTo>
                    <a:pt x="8" y="207"/>
                  </a:lnTo>
                  <a:lnTo>
                    <a:pt x="10" y="214"/>
                  </a:lnTo>
                  <a:lnTo>
                    <a:pt x="14" y="222"/>
                  </a:lnTo>
                  <a:lnTo>
                    <a:pt x="16" y="229"/>
                  </a:lnTo>
                  <a:lnTo>
                    <a:pt x="21" y="237"/>
                  </a:lnTo>
                  <a:lnTo>
                    <a:pt x="26" y="243"/>
                  </a:lnTo>
                  <a:lnTo>
                    <a:pt x="31" y="250"/>
                  </a:lnTo>
                  <a:lnTo>
                    <a:pt x="36" y="257"/>
                  </a:lnTo>
                  <a:lnTo>
                    <a:pt x="43" y="264"/>
                  </a:lnTo>
                  <a:lnTo>
                    <a:pt x="48" y="270"/>
                  </a:lnTo>
                  <a:lnTo>
                    <a:pt x="55" y="276"/>
                  </a:lnTo>
                  <a:lnTo>
                    <a:pt x="61" y="281"/>
                  </a:lnTo>
                  <a:lnTo>
                    <a:pt x="69" y="287"/>
                  </a:lnTo>
                  <a:lnTo>
                    <a:pt x="76" y="293"/>
                  </a:lnTo>
                  <a:lnTo>
                    <a:pt x="84" y="297"/>
                  </a:lnTo>
                  <a:lnTo>
                    <a:pt x="92" y="302"/>
                  </a:lnTo>
                  <a:lnTo>
                    <a:pt x="101" y="306"/>
                  </a:lnTo>
                  <a:lnTo>
                    <a:pt x="110" y="311"/>
                  </a:lnTo>
                  <a:lnTo>
                    <a:pt x="118" y="314"/>
                  </a:lnTo>
                  <a:lnTo>
                    <a:pt x="127" y="317"/>
                  </a:lnTo>
                  <a:lnTo>
                    <a:pt x="137" y="320"/>
                  </a:lnTo>
                  <a:lnTo>
                    <a:pt x="146" y="323"/>
                  </a:lnTo>
                  <a:lnTo>
                    <a:pt x="156" y="325"/>
                  </a:lnTo>
                  <a:lnTo>
                    <a:pt x="166" y="326"/>
                  </a:lnTo>
                  <a:lnTo>
                    <a:pt x="177" y="328"/>
                  </a:lnTo>
                  <a:lnTo>
                    <a:pt x="187" y="330"/>
                  </a:lnTo>
                  <a:lnTo>
                    <a:pt x="197" y="330"/>
                  </a:lnTo>
                  <a:lnTo>
                    <a:pt x="208" y="330"/>
                  </a:lnTo>
                  <a:lnTo>
                    <a:pt x="219" y="330"/>
                  </a:lnTo>
                  <a:lnTo>
                    <a:pt x="229" y="330"/>
                  </a:lnTo>
                  <a:lnTo>
                    <a:pt x="239" y="328"/>
                  </a:lnTo>
                  <a:lnTo>
                    <a:pt x="250" y="326"/>
                  </a:lnTo>
                  <a:lnTo>
                    <a:pt x="260" y="325"/>
                  </a:lnTo>
                  <a:lnTo>
                    <a:pt x="270" y="323"/>
                  </a:lnTo>
                  <a:lnTo>
                    <a:pt x="279" y="320"/>
                  </a:lnTo>
                  <a:lnTo>
                    <a:pt x="289" y="317"/>
                  </a:lnTo>
                  <a:lnTo>
                    <a:pt x="297" y="314"/>
                  </a:lnTo>
                  <a:lnTo>
                    <a:pt x="307" y="311"/>
                  </a:lnTo>
                  <a:lnTo>
                    <a:pt x="316" y="306"/>
                  </a:lnTo>
                  <a:lnTo>
                    <a:pt x="324" y="302"/>
                  </a:lnTo>
                  <a:lnTo>
                    <a:pt x="332" y="297"/>
                  </a:lnTo>
                  <a:lnTo>
                    <a:pt x="340" y="293"/>
                  </a:lnTo>
                  <a:lnTo>
                    <a:pt x="347" y="287"/>
                  </a:lnTo>
                  <a:lnTo>
                    <a:pt x="355" y="281"/>
                  </a:lnTo>
                  <a:lnTo>
                    <a:pt x="361" y="276"/>
                  </a:lnTo>
                  <a:lnTo>
                    <a:pt x="368" y="270"/>
                  </a:lnTo>
                  <a:lnTo>
                    <a:pt x="375" y="264"/>
                  </a:lnTo>
                  <a:lnTo>
                    <a:pt x="380" y="257"/>
                  </a:lnTo>
                  <a:lnTo>
                    <a:pt x="386" y="250"/>
                  </a:lnTo>
                  <a:lnTo>
                    <a:pt x="391" y="243"/>
                  </a:lnTo>
                  <a:lnTo>
                    <a:pt x="394" y="237"/>
                  </a:lnTo>
                  <a:lnTo>
                    <a:pt x="399" y="229"/>
                  </a:lnTo>
                  <a:lnTo>
                    <a:pt x="403" y="222"/>
                  </a:lnTo>
                  <a:lnTo>
                    <a:pt x="406" y="214"/>
                  </a:lnTo>
                  <a:lnTo>
                    <a:pt x="409" y="207"/>
                  </a:lnTo>
                  <a:lnTo>
                    <a:pt x="411" y="199"/>
                  </a:lnTo>
                  <a:lnTo>
                    <a:pt x="413" y="190"/>
                  </a:lnTo>
                  <a:lnTo>
                    <a:pt x="414" y="182"/>
                  </a:lnTo>
                  <a:lnTo>
                    <a:pt x="416" y="173"/>
                  </a:lnTo>
                  <a:lnTo>
                    <a:pt x="416" y="165"/>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4544" name="Rectangle 160"/>
            <p:cNvSpPr>
              <a:spLocks noChangeArrowheads="1"/>
            </p:cNvSpPr>
            <p:nvPr/>
          </p:nvSpPr>
          <p:spPr bwMode="auto">
            <a:xfrm>
              <a:off x="1665" y="1397"/>
              <a:ext cx="48"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sz="900">
                  <a:solidFill>
                    <a:srgbClr val="000000"/>
                  </a:solidFill>
                  <a:ea typeface="ＭＳ Ｐゴシック" charset="-128"/>
                </a:rPr>
                <a:t>P</a:t>
              </a:r>
              <a:endParaRPr lang="en-US" sz="2000" b="1">
                <a:ea typeface="ＭＳ Ｐゴシック" charset="-128"/>
              </a:endParaRPr>
            </a:p>
          </p:txBody>
        </p:sp>
        <p:sp>
          <p:nvSpPr>
            <p:cNvPr id="144545" name="Freeform 161"/>
            <p:cNvSpPr>
              <a:spLocks/>
            </p:cNvSpPr>
            <p:nvPr/>
          </p:nvSpPr>
          <p:spPr bwMode="auto">
            <a:xfrm>
              <a:off x="2433" y="2376"/>
              <a:ext cx="95" cy="94"/>
            </a:xfrm>
            <a:custGeom>
              <a:avLst/>
              <a:gdLst>
                <a:gd name="T0" fmla="*/ 414 w 415"/>
                <a:gd name="T1" fmla="*/ 148 h 330"/>
                <a:gd name="T2" fmla="*/ 409 w 415"/>
                <a:gd name="T3" fmla="*/ 123 h 330"/>
                <a:gd name="T4" fmla="*/ 399 w 415"/>
                <a:gd name="T5" fmla="*/ 101 h 330"/>
                <a:gd name="T6" fmla="*/ 385 w 415"/>
                <a:gd name="T7" fmla="*/ 80 h 330"/>
                <a:gd name="T8" fmla="*/ 368 w 415"/>
                <a:gd name="T9" fmla="*/ 59 h 330"/>
                <a:gd name="T10" fmla="*/ 347 w 415"/>
                <a:gd name="T11" fmla="*/ 43 h 330"/>
                <a:gd name="T12" fmla="*/ 323 w 415"/>
                <a:gd name="T13" fmla="*/ 28 h 330"/>
                <a:gd name="T14" fmla="*/ 297 w 415"/>
                <a:gd name="T15" fmla="*/ 16 h 330"/>
                <a:gd name="T16" fmla="*/ 270 w 415"/>
                <a:gd name="T17" fmla="*/ 7 h 330"/>
                <a:gd name="T18" fmla="*/ 238 w 415"/>
                <a:gd name="T19" fmla="*/ 1 h 330"/>
                <a:gd name="T20" fmla="*/ 207 w 415"/>
                <a:gd name="T21" fmla="*/ 0 h 330"/>
                <a:gd name="T22" fmla="*/ 176 w 415"/>
                <a:gd name="T23" fmla="*/ 1 h 330"/>
                <a:gd name="T24" fmla="*/ 145 w 415"/>
                <a:gd name="T25" fmla="*/ 7 h 330"/>
                <a:gd name="T26" fmla="*/ 118 w 415"/>
                <a:gd name="T27" fmla="*/ 16 h 330"/>
                <a:gd name="T28" fmla="*/ 92 w 415"/>
                <a:gd name="T29" fmla="*/ 28 h 330"/>
                <a:gd name="T30" fmla="*/ 68 w 415"/>
                <a:gd name="T31" fmla="*/ 43 h 330"/>
                <a:gd name="T32" fmla="*/ 47 w 415"/>
                <a:gd name="T33" fmla="*/ 59 h 330"/>
                <a:gd name="T34" fmla="*/ 30 w 415"/>
                <a:gd name="T35" fmla="*/ 80 h 330"/>
                <a:gd name="T36" fmla="*/ 16 w 415"/>
                <a:gd name="T37" fmla="*/ 101 h 330"/>
                <a:gd name="T38" fmla="*/ 7 w 415"/>
                <a:gd name="T39" fmla="*/ 123 h 330"/>
                <a:gd name="T40" fmla="*/ 1 w 415"/>
                <a:gd name="T41" fmla="*/ 148 h 330"/>
                <a:gd name="T42" fmla="*/ 0 w 415"/>
                <a:gd name="T43" fmla="*/ 174 h 330"/>
                <a:gd name="T44" fmla="*/ 5 w 415"/>
                <a:gd name="T45" fmla="*/ 198 h 330"/>
                <a:gd name="T46" fmla="*/ 12 w 415"/>
                <a:gd name="T47" fmla="*/ 222 h 330"/>
                <a:gd name="T48" fmla="*/ 25 w 415"/>
                <a:gd name="T49" fmla="*/ 244 h 330"/>
                <a:gd name="T50" fmla="*/ 41 w 415"/>
                <a:gd name="T51" fmla="*/ 264 h 330"/>
                <a:gd name="T52" fmla="*/ 61 w 415"/>
                <a:gd name="T53" fmla="*/ 282 h 330"/>
                <a:gd name="T54" fmla="*/ 83 w 415"/>
                <a:gd name="T55" fmla="*/ 298 h 330"/>
                <a:gd name="T56" fmla="*/ 109 w 415"/>
                <a:gd name="T57" fmla="*/ 310 h 330"/>
                <a:gd name="T58" fmla="*/ 137 w 415"/>
                <a:gd name="T59" fmla="*/ 320 h 330"/>
                <a:gd name="T60" fmla="*/ 165 w 415"/>
                <a:gd name="T61" fmla="*/ 327 h 330"/>
                <a:gd name="T62" fmla="*/ 196 w 415"/>
                <a:gd name="T63" fmla="*/ 330 h 330"/>
                <a:gd name="T64" fmla="*/ 229 w 415"/>
                <a:gd name="T65" fmla="*/ 329 h 330"/>
                <a:gd name="T66" fmla="*/ 260 w 415"/>
                <a:gd name="T67" fmla="*/ 325 h 330"/>
                <a:gd name="T68" fmla="*/ 288 w 415"/>
                <a:gd name="T69" fmla="*/ 317 h 330"/>
                <a:gd name="T70" fmla="*/ 314 w 415"/>
                <a:gd name="T71" fmla="*/ 307 h 330"/>
                <a:gd name="T72" fmla="*/ 339 w 415"/>
                <a:gd name="T73" fmla="*/ 292 h 330"/>
                <a:gd name="T74" fmla="*/ 360 w 415"/>
                <a:gd name="T75" fmla="*/ 276 h 330"/>
                <a:gd name="T76" fmla="*/ 379 w 415"/>
                <a:gd name="T77" fmla="*/ 257 h 330"/>
                <a:gd name="T78" fmla="*/ 394 w 415"/>
                <a:gd name="T79" fmla="*/ 236 h 330"/>
                <a:gd name="T80" fmla="*/ 405 w 415"/>
                <a:gd name="T81" fmla="*/ 214 h 330"/>
                <a:gd name="T82" fmla="*/ 413 w 415"/>
                <a:gd name="T83" fmla="*/ 190 h 330"/>
                <a:gd name="T84" fmla="*/ 415 w 415"/>
                <a:gd name="T85" fmla="*/ 165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15" h="330">
                  <a:moveTo>
                    <a:pt x="415" y="165"/>
                  </a:moveTo>
                  <a:lnTo>
                    <a:pt x="415" y="157"/>
                  </a:lnTo>
                  <a:lnTo>
                    <a:pt x="414" y="148"/>
                  </a:lnTo>
                  <a:lnTo>
                    <a:pt x="413" y="140"/>
                  </a:lnTo>
                  <a:lnTo>
                    <a:pt x="410" y="132"/>
                  </a:lnTo>
                  <a:lnTo>
                    <a:pt x="409" y="123"/>
                  </a:lnTo>
                  <a:lnTo>
                    <a:pt x="405" y="115"/>
                  </a:lnTo>
                  <a:lnTo>
                    <a:pt x="403" y="109"/>
                  </a:lnTo>
                  <a:lnTo>
                    <a:pt x="399" y="101"/>
                  </a:lnTo>
                  <a:lnTo>
                    <a:pt x="394" y="93"/>
                  </a:lnTo>
                  <a:lnTo>
                    <a:pt x="390" y="86"/>
                  </a:lnTo>
                  <a:lnTo>
                    <a:pt x="385" y="80"/>
                  </a:lnTo>
                  <a:lnTo>
                    <a:pt x="379" y="73"/>
                  </a:lnTo>
                  <a:lnTo>
                    <a:pt x="374" y="66"/>
                  </a:lnTo>
                  <a:lnTo>
                    <a:pt x="368" y="59"/>
                  </a:lnTo>
                  <a:lnTo>
                    <a:pt x="360" y="54"/>
                  </a:lnTo>
                  <a:lnTo>
                    <a:pt x="354" y="48"/>
                  </a:lnTo>
                  <a:lnTo>
                    <a:pt x="347" y="43"/>
                  </a:lnTo>
                  <a:lnTo>
                    <a:pt x="339" y="37"/>
                  </a:lnTo>
                  <a:lnTo>
                    <a:pt x="332" y="33"/>
                  </a:lnTo>
                  <a:lnTo>
                    <a:pt x="323" y="28"/>
                  </a:lnTo>
                  <a:lnTo>
                    <a:pt x="314" y="24"/>
                  </a:lnTo>
                  <a:lnTo>
                    <a:pt x="306" y="20"/>
                  </a:lnTo>
                  <a:lnTo>
                    <a:pt x="297" y="16"/>
                  </a:lnTo>
                  <a:lnTo>
                    <a:pt x="288" y="12"/>
                  </a:lnTo>
                  <a:lnTo>
                    <a:pt x="278" y="10"/>
                  </a:lnTo>
                  <a:lnTo>
                    <a:pt x="270" y="7"/>
                  </a:lnTo>
                  <a:lnTo>
                    <a:pt x="260" y="5"/>
                  </a:lnTo>
                  <a:lnTo>
                    <a:pt x="250" y="3"/>
                  </a:lnTo>
                  <a:lnTo>
                    <a:pt x="238" y="1"/>
                  </a:lnTo>
                  <a:lnTo>
                    <a:pt x="229" y="1"/>
                  </a:lnTo>
                  <a:lnTo>
                    <a:pt x="219" y="0"/>
                  </a:lnTo>
                  <a:lnTo>
                    <a:pt x="207" y="0"/>
                  </a:lnTo>
                  <a:lnTo>
                    <a:pt x="196" y="0"/>
                  </a:lnTo>
                  <a:lnTo>
                    <a:pt x="186" y="1"/>
                  </a:lnTo>
                  <a:lnTo>
                    <a:pt x="176" y="1"/>
                  </a:lnTo>
                  <a:lnTo>
                    <a:pt x="165" y="3"/>
                  </a:lnTo>
                  <a:lnTo>
                    <a:pt x="155" y="5"/>
                  </a:lnTo>
                  <a:lnTo>
                    <a:pt x="145" y="7"/>
                  </a:lnTo>
                  <a:lnTo>
                    <a:pt x="137" y="10"/>
                  </a:lnTo>
                  <a:lnTo>
                    <a:pt x="127" y="12"/>
                  </a:lnTo>
                  <a:lnTo>
                    <a:pt x="118" y="16"/>
                  </a:lnTo>
                  <a:lnTo>
                    <a:pt x="109" y="20"/>
                  </a:lnTo>
                  <a:lnTo>
                    <a:pt x="100" y="24"/>
                  </a:lnTo>
                  <a:lnTo>
                    <a:pt x="92" y="28"/>
                  </a:lnTo>
                  <a:lnTo>
                    <a:pt x="83" y="33"/>
                  </a:lnTo>
                  <a:lnTo>
                    <a:pt x="76" y="37"/>
                  </a:lnTo>
                  <a:lnTo>
                    <a:pt x="68" y="43"/>
                  </a:lnTo>
                  <a:lnTo>
                    <a:pt x="61" y="48"/>
                  </a:lnTo>
                  <a:lnTo>
                    <a:pt x="54" y="54"/>
                  </a:lnTo>
                  <a:lnTo>
                    <a:pt x="47" y="59"/>
                  </a:lnTo>
                  <a:lnTo>
                    <a:pt x="41" y="66"/>
                  </a:lnTo>
                  <a:lnTo>
                    <a:pt x="36" y="73"/>
                  </a:lnTo>
                  <a:lnTo>
                    <a:pt x="30" y="80"/>
                  </a:lnTo>
                  <a:lnTo>
                    <a:pt x="25" y="86"/>
                  </a:lnTo>
                  <a:lnTo>
                    <a:pt x="21" y="93"/>
                  </a:lnTo>
                  <a:lnTo>
                    <a:pt x="16" y="101"/>
                  </a:lnTo>
                  <a:lnTo>
                    <a:pt x="12" y="109"/>
                  </a:lnTo>
                  <a:lnTo>
                    <a:pt x="10" y="115"/>
                  </a:lnTo>
                  <a:lnTo>
                    <a:pt x="7" y="123"/>
                  </a:lnTo>
                  <a:lnTo>
                    <a:pt x="5" y="132"/>
                  </a:lnTo>
                  <a:lnTo>
                    <a:pt x="2" y="140"/>
                  </a:lnTo>
                  <a:lnTo>
                    <a:pt x="1" y="148"/>
                  </a:lnTo>
                  <a:lnTo>
                    <a:pt x="0" y="157"/>
                  </a:lnTo>
                  <a:lnTo>
                    <a:pt x="0" y="165"/>
                  </a:lnTo>
                  <a:lnTo>
                    <a:pt x="0" y="174"/>
                  </a:lnTo>
                  <a:lnTo>
                    <a:pt x="1" y="181"/>
                  </a:lnTo>
                  <a:lnTo>
                    <a:pt x="2" y="190"/>
                  </a:lnTo>
                  <a:lnTo>
                    <a:pt x="5" y="198"/>
                  </a:lnTo>
                  <a:lnTo>
                    <a:pt x="7" y="206"/>
                  </a:lnTo>
                  <a:lnTo>
                    <a:pt x="10" y="214"/>
                  </a:lnTo>
                  <a:lnTo>
                    <a:pt x="12" y="222"/>
                  </a:lnTo>
                  <a:lnTo>
                    <a:pt x="16" y="229"/>
                  </a:lnTo>
                  <a:lnTo>
                    <a:pt x="21" y="236"/>
                  </a:lnTo>
                  <a:lnTo>
                    <a:pt x="25" y="244"/>
                  </a:lnTo>
                  <a:lnTo>
                    <a:pt x="30" y="251"/>
                  </a:lnTo>
                  <a:lnTo>
                    <a:pt x="36" y="257"/>
                  </a:lnTo>
                  <a:lnTo>
                    <a:pt x="41" y="264"/>
                  </a:lnTo>
                  <a:lnTo>
                    <a:pt x="47" y="270"/>
                  </a:lnTo>
                  <a:lnTo>
                    <a:pt x="54" y="276"/>
                  </a:lnTo>
                  <a:lnTo>
                    <a:pt x="61" y="282"/>
                  </a:lnTo>
                  <a:lnTo>
                    <a:pt x="68" y="288"/>
                  </a:lnTo>
                  <a:lnTo>
                    <a:pt x="76" y="292"/>
                  </a:lnTo>
                  <a:lnTo>
                    <a:pt x="83" y="298"/>
                  </a:lnTo>
                  <a:lnTo>
                    <a:pt x="92" y="302"/>
                  </a:lnTo>
                  <a:lnTo>
                    <a:pt x="100" y="307"/>
                  </a:lnTo>
                  <a:lnTo>
                    <a:pt x="109" y="310"/>
                  </a:lnTo>
                  <a:lnTo>
                    <a:pt x="118" y="313"/>
                  </a:lnTo>
                  <a:lnTo>
                    <a:pt x="127" y="317"/>
                  </a:lnTo>
                  <a:lnTo>
                    <a:pt x="137" y="320"/>
                  </a:lnTo>
                  <a:lnTo>
                    <a:pt x="145" y="322"/>
                  </a:lnTo>
                  <a:lnTo>
                    <a:pt x="155" y="325"/>
                  </a:lnTo>
                  <a:lnTo>
                    <a:pt x="165" y="327"/>
                  </a:lnTo>
                  <a:lnTo>
                    <a:pt x="176" y="328"/>
                  </a:lnTo>
                  <a:lnTo>
                    <a:pt x="186" y="329"/>
                  </a:lnTo>
                  <a:lnTo>
                    <a:pt x="196" y="330"/>
                  </a:lnTo>
                  <a:lnTo>
                    <a:pt x="207" y="330"/>
                  </a:lnTo>
                  <a:lnTo>
                    <a:pt x="219" y="330"/>
                  </a:lnTo>
                  <a:lnTo>
                    <a:pt x="229" y="329"/>
                  </a:lnTo>
                  <a:lnTo>
                    <a:pt x="238" y="328"/>
                  </a:lnTo>
                  <a:lnTo>
                    <a:pt x="250" y="327"/>
                  </a:lnTo>
                  <a:lnTo>
                    <a:pt x="260" y="325"/>
                  </a:lnTo>
                  <a:lnTo>
                    <a:pt x="270" y="322"/>
                  </a:lnTo>
                  <a:lnTo>
                    <a:pt x="278" y="320"/>
                  </a:lnTo>
                  <a:lnTo>
                    <a:pt x="288" y="317"/>
                  </a:lnTo>
                  <a:lnTo>
                    <a:pt x="297" y="313"/>
                  </a:lnTo>
                  <a:lnTo>
                    <a:pt x="306" y="310"/>
                  </a:lnTo>
                  <a:lnTo>
                    <a:pt x="314" y="307"/>
                  </a:lnTo>
                  <a:lnTo>
                    <a:pt x="323" y="302"/>
                  </a:lnTo>
                  <a:lnTo>
                    <a:pt x="332" y="298"/>
                  </a:lnTo>
                  <a:lnTo>
                    <a:pt x="339" y="292"/>
                  </a:lnTo>
                  <a:lnTo>
                    <a:pt x="347" y="288"/>
                  </a:lnTo>
                  <a:lnTo>
                    <a:pt x="354" y="282"/>
                  </a:lnTo>
                  <a:lnTo>
                    <a:pt x="360" y="276"/>
                  </a:lnTo>
                  <a:lnTo>
                    <a:pt x="368" y="270"/>
                  </a:lnTo>
                  <a:lnTo>
                    <a:pt x="374" y="264"/>
                  </a:lnTo>
                  <a:lnTo>
                    <a:pt x="379" y="257"/>
                  </a:lnTo>
                  <a:lnTo>
                    <a:pt x="385" y="251"/>
                  </a:lnTo>
                  <a:lnTo>
                    <a:pt x="390" y="244"/>
                  </a:lnTo>
                  <a:lnTo>
                    <a:pt x="394" y="236"/>
                  </a:lnTo>
                  <a:lnTo>
                    <a:pt x="399" y="229"/>
                  </a:lnTo>
                  <a:lnTo>
                    <a:pt x="403" y="222"/>
                  </a:lnTo>
                  <a:lnTo>
                    <a:pt x="405" y="214"/>
                  </a:lnTo>
                  <a:lnTo>
                    <a:pt x="409" y="206"/>
                  </a:lnTo>
                  <a:lnTo>
                    <a:pt x="410" y="198"/>
                  </a:lnTo>
                  <a:lnTo>
                    <a:pt x="413" y="190"/>
                  </a:lnTo>
                  <a:lnTo>
                    <a:pt x="414" y="181"/>
                  </a:lnTo>
                  <a:lnTo>
                    <a:pt x="415" y="174"/>
                  </a:lnTo>
                  <a:lnTo>
                    <a:pt x="415" y="1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44546" name="Freeform 162"/>
            <p:cNvSpPr>
              <a:spLocks/>
            </p:cNvSpPr>
            <p:nvPr/>
          </p:nvSpPr>
          <p:spPr bwMode="auto">
            <a:xfrm>
              <a:off x="2433" y="2376"/>
              <a:ext cx="95" cy="94"/>
            </a:xfrm>
            <a:custGeom>
              <a:avLst/>
              <a:gdLst>
                <a:gd name="T0" fmla="*/ 414 w 415"/>
                <a:gd name="T1" fmla="*/ 148 h 330"/>
                <a:gd name="T2" fmla="*/ 409 w 415"/>
                <a:gd name="T3" fmla="*/ 123 h 330"/>
                <a:gd name="T4" fmla="*/ 399 w 415"/>
                <a:gd name="T5" fmla="*/ 101 h 330"/>
                <a:gd name="T6" fmla="*/ 385 w 415"/>
                <a:gd name="T7" fmla="*/ 80 h 330"/>
                <a:gd name="T8" fmla="*/ 368 w 415"/>
                <a:gd name="T9" fmla="*/ 59 h 330"/>
                <a:gd name="T10" fmla="*/ 347 w 415"/>
                <a:gd name="T11" fmla="*/ 43 h 330"/>
                <a:gd name="T12" fmla="*/ 323 w 415"/>
                <a:gd name="T13" fmla="*/ 28 h 330"/>
                <a:gd name="T14" fmla="*/ 297 w 415"/>
                <a:gd name="T15" fmla="*/ 16 h 330"/>
                <a:gd name="T16" fmla="*/ 270 w 415"/>
                <a:gd name="T17" fmla="*/ 7 h 330"/>
                <a:gd name="T18" fmla="*/ 238 w 415"/>
                <a:gd name="T19" fmla="*/ 1 h 330"/>
                <a:gd name="T20" fmla="*/ 207 w 415"/>
                <a:gd name="T21" fmla="*/ 0 h 330"/>
                <a:gd name="T22" fmla="*/ 176 w 415"/>
                <a:gd name="T23" fmla="*/ 1 h 330"/>
                <a:gd name="T24" fmla="*/ 145 w 415"/>
                <a:gd name="T25" fmla="*/ 7 h 330"/>
                <a:gd name="T26" fmla="*/ 118 w 415"/>
                <a:gd name="T27" fmla="*/ 16 h 330"/>
                <a:gd name="T28" fmla="*/ 92 w 415"/>
                <a:gd name="T29" fmla="*/ 28 h 330"/>
                <a:gd name="T30" fmla="*/ 68 w 415"/>
                <a:gd name="T31" fmla="*/ 43 h 330"/>
                <a:gd name="T32" fmla="*/ 47 w 415"/>
                <a:gd name="T33" fmla="*/ 59 h 330"/>
                <a:gd name="T34" fmla="*/ 30 w 415"/>
                <a:gd name="T35" fmla="*/ 80 h 330"/>
                <a:gd name="T36" fmla="*/ 16 w 415"/>
                <a:gd name="T37" fmla="*/ 101 h 330"/>
                <a:gd name="T38" fmla="*/ 7 w 415"/>
                <a:gd name="T39" fmla="*/ 123 h 330"/>
                <a:gd name="T40" fmla="*/ 1 w 415"/>
                <a:gd name="T41" fmla="*/ 148 h 330"/>
                <a:gd name="T42" fmla="*/ 0 w 415"/>
                <a:gd name="T43" fmla="*/ 174 h 330"/>
                <a:gd name="T44" fmla="*/ 5 w 415"/>
                <a:gd name="T45" fmla="*/ 198 h 330"/>
                <a:gd name="T46" fmla="*/ 12 w 415"/>
                <a:gd name="T47" fmla="*/ 222 h 330"/>
                <a:gd name="T48" fmla="*/ 25 w 415"/>
                <a:gd name="T49" fmla="*/ 244 h 330"/>
                <a:gd name="T50" fmla="*/ 41 w 415"/>
                <a:gd name="T51" fmla="*/ 264 h 330"/>
                <a:gd name="T52" fmla="*/ 61 w 415"/>
                <a:gd name="T53" fmla="*/ 282 h 330"/>
                <a:gd name="T54" fmla="*/ 83 w 415"/>
                <a:gd name="T55" fmla="*/ 298 h 330"/>
                <a:gd name="T56" fmla="*/ 109 w 415"/>
                <a:gd name="T57" fmla="*/ 310 h 330"/>
                <a:gd name="T58" fmla="*/ 137 w 415"/>
                <a:gd name="T59" fmla="*/ 320 h 330"/>
                <a:gd name="T60" fmla="*/ 165 w 415"/>
                <a:gd name="T61" fmla="*/ 327 h 330"/>
                <a:gd name="T62" fmla="*/ 196 w 415"/>
                <a:gd name="T63" fmla="*/ 330 h 330"/>
                <a:gd name="T64" fmla="*/ 229 w 415"/>
                <a:gd name="T65" fmla="*/ 329 h 330"/>
                <a:gd name="T66" fmla="*/ 260 w 415"/>
                <a:gd name="T67" fmla="*/ 325 h 330"/>
                <a:gd name="T68" fmla="*/ 288 w 415"/>
                <a:gd name="T69" fmla="*/ 317 h 330"/>
                <a:gd name="T70" fmla="*/ 314 w 415"/>
                <a:gd name="T71" fmla="*/ 307 h 330"/>
                <a:gd name="T72" fmla="*/ 339 w 415"/>
                <a:gd name="T73" fmla="*/ 292 h 330"/>
                <a:gd name="T74" fmla="*/ 360 w 415"/>
                <a:gd name="T75" fmla="*/ 276 h 330"/>
                <a:gd name="T76" fmla="*/ 379 w 415"/>
                <a:gd name="T77" fmla="*/ 257 h 330"/>
                <a:gd name="T78" fmla="*/ 394 w 415"/>
                <a:gd name="T79" fmla="*/ 236 h 330"/>
                <a:gd name="T80" fmla="*/ 405 w 415"/>
                <a:gd name="T81" fmla="*/ 214 h 330"/>
                <a:gd name="T82" fmla="*/ 413 w 415"/>
                <a:gd name="T83" fmla="*/ 190 h 330"/>
                <a:gd name="T84" fmla="*/ 415 w 415"/>
                <a:gd name="T85" fmla="*/ 165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15" h="330">
                  <a:moveTo>
                    <a:pt x="415" y="165"/>
                  </a:moveTo>
                  <a:lnTo>
                    <a:pt x="415" y="157"/>
                  </a:lnTo>
                  <a:lnTo>
                    <a:pt x="414" y="148"/>
                  </a:lnTo>
                  <a:lnTo>
                    <a:pt x="413" y="140"/>
                  </a:lnTo>
                  <a:lnTo>
                    <a:pt x="410" y="132"/>
                  </a:lnTo>
                  <a:lnTo>
                    <a:pt x="409" y="123"/>
                  </a:lnTo>
                  <a:lnTo>
                    <a:pt x="405" y="115"/>
                  </a:lnTo>
                  <a:lnTo>
                    <a:pt x="403" y="109"/>
                  </a:lnTo>
                  <a:lnTo>
                    <a:pt x="399" y="101"/>
                  </a:lnTo>
                  <a:lnTo>
                    <a:pt x="394" y="93"/>
                  </a:lnTo>
                  <a:lnTo>
                    <a:pt x="390" y="86"/>
                  </a:lnTo>
                  <a:lnTo>
                    <a:pt x="385" y="80"/>
                  </a:lnTo>
                  <a:lnTo>
                    <a:pt x="379" y="73"/>
                  </a:lnTo>
                  <a:lnTo>
                    <a:pt x="374" y="66"/>
                  </a:lnTo>
                  <a:lnTo>
                    <a:pt x="368" y="59"/>
                  </a:lnTo>
                  <a:lnTo>
                    <a:pt x="360" y="54"/>
                  </a:lnTo>
                  <a:lnTo>
                    <a:pt x="354" y="48"/>
                  </a:lnTo>
                  <a:lnTo>
                    <a:pt x="347" y="43"/>
                  </a:lnTo>
                  <a:lnTo>
                    <a:pt x="339" y="37"/>
                  </a:lnTo>
                  <a:lnTo>
                    <a:pt x="332" y="33"/>
                  </a:lnTo>
                  <a:lnTo>
                    <a:pt x="323" y="28"/>
                  </a:lnTo>
                  <a:lnTo>
                    <a:pt x="314" y="24"/>
                  </a:lnTo>
                  <a:lnTo>
                    <a:pt x="306" y="20"/>
                  </a:lnTo>
                  <a:lnTo>
                    <a:pt x="297" y="16"/>
                  </a:lnTo>
                  <a:lnTo>
                    <a:pt x="288" y="12"/>
                  </a:lnTo>
                  <a:lnTo>
                    <a:pt x="278" y="10"/>
                  </a:lnTo>
                  <a:lnTo>
                    <a:pt x="270" y="7"/>
                  </a:lnTo>
                  <a:lnTo>
                    <a:pt x="260" y="5"/>
                  </a:lnTo>
                  <a:lnTo>
                    <a:pt x="250" y="3"/>
                  </a:lnTo>
                  <a:lnTo>
                    <a:pt x="238" y="1"/>
                  </a:lnTo>
                  <a:lnTo>
                    <a:pt x="229" y="1"/>
                  </a:lnTo>
                  <a:lnTo>
                    <a:pt x="219" y="0"/>
                  </a:lnTo>
                  <a:lnTo>
                    <a:pt x="207" y="0"/>
                  </a:lnTo>
                  <a:lnTo>
                    <a:pt x="196" y="0"/>
                  </a:lnTo>
                  <a:lnTo>
                    <a:pt x="186" y="1"/>
                  </a:lnTo>
                  <a:lnTo>
                    <a:pt x="176" y="1"/>
                  </a:lnTo>
                  <a:lnTo>
                    <a:pt x="165" y="3"/>
                  </a:lnTo>
                  <a:lnTo>
                    <a:pt x="155" y="5"/>
                  </a:lnTo>
                  <a:lnTo>
                    <a:pt x="145" y="7"/>
                  </a:lnTo>
                  <a:lnTo>
                    <a:pt x="137" y="10"/>
                  </a:lnTo>
                  <a:lnTo>
                    <a:pt x="127" y="12"/>
                  </a:lnTo>
                  <a:lnTo>
                    <a:pt x="118" y="16"/>
                  </a:lnTo>
                  <a:lnTo>
                    <a:pt x="109" y="20"/>
                  </a:lnTo>
                  <a:lnTo>
                    <a:pt x="100" y="24"/>
                  </a:lnTo>
                  <a:lnTo>
                    <a:pt x="92" y="28"/>
                  </a:lnTo>
                  <a:lnTo>
                    <a:pt x="83" y="33"/>
                  </a:lnTo>
                  <a:lnTo>
                    <a:pt x="76" y="37"/>
                  </a:lnTo>
                  <a:lnTo>
                    <a:pt x="68" y="43"/>
                  </a:lnTo>
                  <a:lnTo>
                    <a:pt x="61" y="48"/>
                  </a:lnTo>
                  <a:lnTo>
                    <a:pt x="54" y="54"/>
                  </a:lnTo>
                  <a:lnTo>
                    <a:pt x="47" y="59"/>
                  </a:lnTo>
                  <a:lnTo>
                    <a:pt x="41" y="66"/>
                  </a:lnTo>
                  <a:lnTo>
                    <a:pt x="36" y="73"/>
                  </a:lnTo>
                  <a:lnTo>
                    <a:pt x="30" y="80"/>
                  </a:lnTo>
                  <a:lnTo>
                    <a:pt x="25" y="86"/>
                  </a:lnTo>
                  <a:lnTo>
                    <a:pt x="21" y="93"/>
                  </a:lnTo>
                  <a:lnTo>
                    <a:pt x="16" y="101"/>
                  </a:lnTo>
                  <a:lnTo>
                    <a:pt x="12" y="109"/>
                  </a:lnTo>
                  <a:lnTo>
                    <a:pt x="10" y="115"/>
                  </a:lnTo>
                  <a:lnTo>
                    <a:pt x="7" y="123"/>
                  </a:lnTo>
                  <a:lnTo>
                    <a:pt x="5" y="132"/>
                  </a:lnTo>
                  <a:lnTo>
                    <a:pt x="2" y="140"/>
                  </a:lnTo>
                  <a:lnTo>
                    <a:pt x="1" y="148"/>
                  </a:lnTo>
                  <a:lnTo>
                    <a:pt x="0" y="157"/>
                  </a:lnTo>
                  <a:lnTo>
                    <a:pt x="0" y="165"/>
                  </a:lnTo>
                  <a:lnTo>
                    <a:pt x="0" y="174"/>
                  </a:lnTo>
                  <a:lnTo>
                    <a:pt x="1" y="181"/>
                  </a:lnTo>
                  <a:lnTo>
                    <a:pt x="2" y="190"/>
                  </a:lnTo>
                  <a:lnTo>
                    <a:pt x="5" y="198"/>
                  </a:lnTo>
                  <a:lnTo>
                    <a:pt x="7" y="206"/>
                  </a:lnTo>
                  <a:lnTo>
                    <a:pt x="10" y="214"/>
                  </a:lnTo>
                  <a:lnTo>
                    <a:pt x="12" y="222"/>
                  </a:lnTo>
                  <a:lnTo>
                    <a:pt x="16" y="229"/>
                  </a:lnTo>
                  <a:lnTo>
                    <a:pt x="21" y="236"/>
                  </a:lnTo>
                  <a:lnTo>
                    <a:pt x="25" y="244"/>
                  </a:lnTo>
                  <a:lnTo>
                    <a:pt x="30" y="251"/>
                  </a:lnTo>
                  <a:lnTo>
                    <a:pt x="36" y="257"/>
                  </a:lnTo>
                  <a:lnTo>
                    <a:pt x="41" y="264"/>
                  </a:lnTo>
                  <a:lnTo>
                    <a:pt x="47" y="270"/>
                  </a:lnTo>
                  <a:lnTo>
                    <a:pt x="54" y="276"/>
                  </a:lnTo>
                  <a:lnTo>
                    <a:pt x="61" y="282"/>
                  </a:lnTo>
                  <a:lnTo>
                    <a:pt x="68" y="288"/>
                  </a:lnTo>
                  <a:lnTo>
                    <a:pt x="76" y="292"/>
                  </a:lnTo>
                  <a:lnTo>
                    <a:pt x="83" y="298"/>
                  </a:lnTo>
                  <a:lnTo>
                    <a:pt x="92" y="302"/>
                  </a:lnTo>
                  <a:lnTo>
                    <a:pt x="100" y="307"/>
                  </a:lnTo>
                  <a:lnTo>
                    <a:pt x="109" y="310"/>
                  </a:lnTo>
                  <a:lnTo>
                    <a:pt x="118" y="313"/>
                  </a:lnTo>
                  <a:lnTo>
                    <a:pt x="127" y="317"/>
                  </a:lnTo>
                  <a:lnTo>
                    <a:pt x="137" y="320"/>
                  </a:lnTo>
                  <a:lnTo>
                    <a:pt x="145" y="322"/>
                  </a:lnTo>
                  <a:lnTo>
                    <a:pt x="155" y="325"/>
                  </a:lnTo>
                  <a:lnTo>
                    <a:pt x="165" y="327"/>
                  </a:lnTo>
                  <a:lnTo>
                    <a:pt x="176" y="328"/>
                  </a:lnTo>
                  <a:lnTo>
                    <a:pt x="186" y="329"/>
                  </a:lnTo>
                  <a:lnTo>
                    <a:pt x="196" y="330"/>
                  </a:lnTo>
                  <a:lnTo>
                    <a:pt x="207" y="330"/>
                  </a:lnTo>
                  <a:lnTo>
                    <a:pt x="219" y="330"/>
                  </a:lnTo>
                  <a:lnTo>
                    <a:pt x="229" y="329"/>
                  </a:lnTo>
                  <a:lnTo>
                    <a:pt x="238" y="328"/>
                  </a:lnTo>
                  <a:lnTo>
                    <a:pt x="250" y="327"/>
                  </a:lnTo>
                  <a:lnTo>
                    <a:pt x="260" y="325"/>
                  </a:lnTo>
                  <a:lnTo>
                    <a:pt x="270" y="322"/>
                  </a:lnTo>
                  <a:lnTo>
                    <a:pt x="278" y="320"/>
                  </a:lnTo>
                  <a:lnTo>
                    <a:pt x="288" y="317"/>
                  </a:lnTo>
                  <a:lnTo>
                    <a:pt x="297" y="313"/>
                  </a:lnTo>
                  <a:lnTo>
                    <a:pt x="306" y="310"/>
                  </a:lnTo>
                  <a:lnTo>
                    <a:pt x="314" y="307"/>
                  </a:lnTo>
                  <a:lnTo>
                    <a:pt x="323" y="302"/>
                  </a:lnTo>
                  <a:lnTo>
                    <a:pt x="332" y="298"/>
                  </a:lnTo>
                  <a:lnTo>
                    <a:pt x="339" y="292"/>
                  </a:lnTo>
                  <a:lnTo>
                    <a:pt x="347" y="288"/>
                  </a:lnTo>
                  <a:lnTo>
                    <a:pt x="354" y="282"/>
                  </a:lnTo>
                  <a:lnTo>
                    <a:pt x="360" y="276"/>
                  </a:lnTo>
                  <a:lnTo>
                    <a:pt x="368" y="270"/>
                  </a:lnTo>
                  <a:lnTo>
                    <a:pt x="374" y="264"/>
                  </a:lnTo>
                  <a:lnTo>
                    <a:pt x="379" y="257"/>
                  </a:lnTo>
                  <a:lnTo>
                    <a:pt x="385" y="251"/>
                  </a:lnTo>
                  <a:lnTo>
                    <a:pt x="390" y="244"/>
                  </a:lnTo>
                  <a:lnTo>
                    <a:pt x="394" y="236"/>
                  </a:lnTo>
                  <a:lnTo>
                    <a:pt x="399" y="229"/>
                  </a:lnTo>
                  <a:lnTo>
                    <a:pt x="403" y="222"/>
                  </a:lnTo>
                  <a:lnTo>
                    <a:pt x="405" y="214"/>
                  </a:lnTo>
                  <a:lnTo>
                    <a:pt x="409" y="206"/>
                  </a:lnTo>
                  <a:lnTo>
                    <a:pt x="410" y="198"/>
                  </a:lnTo>
                  <a:lnTo>
                    <a:pt x="413" y="190"/>
                  </a:lnTo>
                  <a:lnTo>
                    <a:pt x="414" y="181"/>
                  </a:lnTo>
                  <a:lnTo>
                    <a:pt x="415" y="174"/>
                  </a:lnTo>
                  <a:lnTo>
                    <a:pt x="415" y="165"/>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4547" name="Rectangle 163"/>
            <p:cNvSpPr>
              <a:spLocks noChangeArrowheads="1"/>
            </p:cNvSpPr>
            <p:nvPr/>
          </p:nvSpPr>
          <p:spPr bwMode="auto">
            <a:xfrm>
              <a:off x="2467" y="2388"/>
              <a:ext cx="48"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sz="900">
                  <a:solidFill>
                    <a:srgbClr val="000000"/>
                  </a:solidFill>
                  <a:ea typeface="ＭＳ Ｐゴシック" charset="-128"/>
                </a:rPr>
                <a:t>P</a:t>
              </a:r>
              <a:endParaRPr lang="en-US" sz="2000" b="1">
                <a:ea typeface="ＭＳ Ｐゴシック" charset="-128"/>
              </a:endParaRPr>
            </a:p>
          </p:txBody>
        </p:sp>
        <p:sp>
          <p:nvSpPr>
            <p:cNvPr id="144548" name="Line 164"/>
            <p:cNvSpPr>
              <a:spLocks noChangeShapeType="1"/>
            </p:cNvSpPr>
            <p:nvPr/>
          </p:nvSpPr>
          <p:spPr bwMode="auto">
            <a:xfrm>
              <a:off x="2476" y="2474"/>
              <a:ext cx="1" cy="33"/>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549" name="Freeform 165"/>
            <p:cNvSpPr>
              <a:spLocks/>
            </p:cNvSpPr>
            <p:nvPr/>
          </p:nvSpPr>
          <p:spPr bwMode="auto">
            <a:xfrm>
              <a:off x="1278" y="2042"/>
              <a:ext cx="95" cy="95"/>
            </a:xfrm>
            <a:custGeom>
              <a:avLst/>
              <a:gdLst>
                <a:gd name="T0" fmla="*/ 414 w 415"/>
                <a:gd name="T1" fmla="*/ 149 h 331"/>
                <a:gd name="T2" fmla="*/ 408 w 415"/>
                <a:gd name="T3" fmla="*/ 124 h 331"/>
                <a:gd name="T4" fmla="*/ 398 w 415"/>
                <a:gd name="T5" fmla="*/ 101 h 331"/>
                <a:gd name="T6" fmla="*/ 384 w 415"/>
                <a:gd name="T7" fmla="*/ 79 h 331"/>
                <a:gd name="T8" fmla="*/ 366 w 415"/>
                <a:gd name="T9" fmla="*/ 60 h 331"/>
                <a:gd name="T10" fmla="*/ 347 w 415"/>
                <a:gd name="T11" fmla="*/ 43 h 331"/>
                <a:gd name="T12" fmla="*/ 323 w 415"/>
                <a:gd name="T13" fmla="*/ 28 h 331"/>
                <a:gd name="T14" fmla="*/ 297 w 415"/>
                <a:gd name="T15" fmla="*/ 17 h 331"/>
                <a:gd name="T16" fmla="*/ 268 w 415"/>
                <a:gd name="T17" fmla="*/ 8 h 331"/>
                <a:gd name="T18" fmla="*/ 238 w 415"/>
                <a:gd name="T19" fmla="*/ 2 h 331"/>
                <a:gd name="T20" fmla="*/ 207 w 415"/>
                <a:gd name="T21" fmla="*/ 0 h 331"/>
                <a:gd name="T22" fmla="*/ 175 w 415"/>
                <a:gd name="T23" fmla="*/ 2 h 331"/>
                <a:gd name="T24" fmla="*/ 145 w 415"/>
                <a:gd name="T25" fmla="*/ 8 h 331"/>
                <a:gd name="T26" fmla="*/ 118 w 415"/>
                <a:gd name="T27" fmla="*/ 17 h 331"/>
                <a:gd name="T28" fmla="*/ 92 w 415"/>
                <a:gd name="T29" fmla="*/ 28 h 331"/>
                <a:gd name="T30" fmla="*/ 68 w 415"/>
                <a:gd name="T31" fmla="*/ 43 h 331"/>
                <a:gd name="T32" fmla="*/ 47 w 415"/>
                <a:gd name="T33" fmla="*/ 60 h 331"/>
                <a:gd name="T34" fmla="*/ 30 w 415"/>
                <a:gd name="T35" fmla="*/ 79 h 331"/>
                <a:gd name="T36" fmla="*/ 16 w 415"/>
                <a:gd name="T37" fmla="*/ 101 h 331"/>
                <a:gd name="T38" fmla="*/ 6 w 415"/>
                <a:gd name="T39" fmla="*/ 124 h 331"/>
                <a:gd name="T40" fmla="*/ 1 w 415"/>
                <a:gd name="T41" fmla="*/ 149 h 331"/>
                <a:gd name="T42" fmla="*/ 0 w 415"/>
                <a:gd name="T43" fmla="*/ 173 h 331"/>
                <a:gd name="T44" fmla="*/ 5 w 415"/>
                <a:gd name="T45" fmla="*/ 199 h 331"/>
                <a:gd name="T46" fmla="*/ 12 w 415"/>
                <a:gd name="T47" fmla="*/ 222 h 331"/>
                <a:gd name="T48" fmla="*/ 25 w 415"/>
                <a:gd name="T49" fmla="*/ 244 h 331"/>
                <a:gd name="T50" fmla="*/ 41 w 415"/>
                <a:gd name="T51" fmla="*/ 264 h 331"/>
                <a:gd name="T52" fmla="*/ 61 w 415"/>
                <a:gd name="T53" fmla="*/ 282 h 331"/>
                <a:gd name="T54" fmla="*/ 83 w 415"/>
                <a:gd name="T55" fmla="*/ 297 h 331"/>
                <a:gd name="T56" fmla="*/ 108 w 415"/>
                <a:gd name="T57" fmla="*/ 311 h 331"/>
                <a:gd name="T58" fmla="*/ 135 w 415"/>
                <a:gd name="T59" fmla="*/ 321 h 331"/>
                <a:gd name="T60" fmla="*/ 165 w 415"/>
                <a:gd name="T61" fmla="*/ 328 h 331"/>
                <a:gd name="T62" fmla="*/ 196 w 415"/>
                <a:gd name="T63" fmla="*/ 330 h 331"/>
                <a:gd name="T64" fmla="*/ 228 w 415"/>
                <a:gd name="T65" fmla="*/ 330 h 331"/>
                <a:gd name="T66" fmla="*/ 258 w 415"/>
                <a:gd name="T67" fmla="*/ 325 h 331"/>
                <a:gd name="T68" fmla="*/ 288 w 415"/>
                <a:gd name="T69" fmla="*/ 318 h 331"/>
                <a:gd name="T70" fmla="*/ 314 w 415"/>
                <a:gd name="T71" fmla="*/ 306 h 331"/>
                <a:gd name="T72" fmla="*/ 339 w 415"/>
                <a:gd name="T73" fmla="*/ 293 h 331"/>
                <a:gd name="T74" fmla="*/ 360 w 415"/>
                <a:gd name="T75" fmla="*/ 276 h 331"/>
                <a:gd name="T76" fmla="*/ 379 w 415"/>
                <a:gd name="T77" fmla="*/ 257 h 331"/>
                <a:gd name="T78" fmla="*/ 394 w 415"/>
                <a:gd name="T79" fmla="*/ 237 h 331"/>
                <a:gd name="T80" fmla="*/ 405 w 415"/>
                <a:gd name="T81" fmla="*/ 215 h 331"/>
                <a:gd name="T82" fmla="*/ 412 w 415"/>
                <a:gd name="T83" fmla="*/ 190 h 331"/>
                <a:gd name="T84" fmla="*/ 415 w 415"/>
                <a:gd name="T85" fmla="*/ 165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15" h="331">
                  <a:moveTo>
                    <a:pt x="415" y="165"/>
                  </a:moveTo>
                  <a:lnTo>
                    <a:pt x="414" y="156"/>
                  </a:lnTo>
                  <a:lnTo>
                    <a:pt x="414" y="149"/>
                  </a:lnTo>
                  <a:lnTo>
                    <a:pt x="412" y="140"/>
                  </a:lnTo>
                  <a:lnTo>
                    <a:pt x="410" y="132"/>
                  </a:lnTo>
                  <a:lnTo>
                    <a:pt x="408" y="124"/>
                  </a:lnTo>
                  <a:lnTo>
                    <a:pt x="405" y="116"/>
                  </a:lnTo>
                  <a:lnTo>
                    <a:pt x="401" y="108"/>
                  </a:lnTo>
                  <a:lnTo>
                    <a:pt x="398" y="101"/>
                  </a:lnTo>
                  <a:lnTo>
                    <a:pt x="394" y="94"/>
                  </a:lnTo>
                  <a:lnTo>
                    <a:pt x="389" y="87"/>
                  </a:lnTo>
                  <a:lnTo>
                    <a:pt x="384" y="79"/>
                  </a:lnTo>
                  <a:lnTo>
                    <a:pt x="379" y="73"/>
                  </a:lnTo>
                  <a:lnTo>
                    <a:pt x="373" y="67"/>
                  </a:lnTo>
                  <a:lnTo>
                    <a:pt x="366" y="60"/>
                  </a:lnTo>
                  <a:lnTo>
                    <a:pt x="360" y="55"/>
                  </a:lnTo>
                  <a:lnTo>
                    <a:pt x="354" y="49"/>
                  </a:lnTo>
                  <a:lnTo>
                    <a:pt x="347" y="43"/>
                  </a:lnTo>
                  <a:lnTo>
                    <a:pt x="339" y="38"/>
                  </a:lnTo>
                  <a:lnTo>
                    <a:pt x="332" y="33"/>
                  </a:lnTo>
                  <a:lnTo>
                    <a:pt x="323" y="28"/>
                  </a:lnTo>
                  <a:lnTo>
                    <a:pt x="314" y="24"/>
                  </a:lnTo>
                  <a:lnTo>
                    <a:pt x="306" y="20"/>
                  </a:lnTo>
                  <a:lnTo>
                    <a:pt x="297" y="17"/>
                  </a:lnTo>
                  <a:lnTo>
                    <a:pt x="288" y="13"/>
                  </a:lnTo>
                  <a:lnTo>
                    <a:pt x="278" y="10"/>
                  </a:lnTo>
                  <a:lnTo>
                    <a:pt x="268" y="8"/>
                  </a:lnTo>
                  <a:lnTo>
                    <a:pt x="258" y="5"/>
                  </a:lnTo>
                  <a:lnTo>
                    <a:pt x="248" y="3"/>
                  </a:lnTo>
                  <a:lnTo>
                    <a:pt x="238" y="2"/>
                  </a:lnTo>
                  <a:lnTo>
                    <a:pt x="228" y="1"/>
                  </a:lnTo>
                  <a:lnTo>
                    <a:pt x="217" y="0"/>
                  </a:lnTo>
                  <a:lnTo>
                    <a:pt x="207" y="0"/>
                  </a:lnTo>
                  <a:lnTo>
                    <a:pt x="196" y="0"/>
                  </a:lnTo>
                  <a:lnTo>
                    <a:pt x="186" y="1"/>
                  </a:lnTo>
                  <a:lnTo>
                    <a:pt x="175" y="2"/>
                  </a:lnTo>
                  <a:lnTo>
                    <a:pt x="165" y="3"/>
                  </a:lnTo>
                  <a:lnTo>
                    <a:pt x="155" y="5"/>
                  </a:lnTo>
                  <a:lnTo>
                    <a:pt x="145" y="8"/>
                  </a:lnTo>
                  <a:lnTo>
                    <a:pt x="135" y="10"/>
                  </a:lnTo>
                  <a:lnTo>
                    <a:pt x="127" y="13"/>
                  </a:lnTo>
                  <a:lnTo>
                    <a:pt x="118" y="17"/>
                  </a:lnTo>
                  <a:lnTo>
                    <a:pt x="108" y="20"/>
                  </a:lnTo>
                  <a:lnTo>
                    <a:pt x="99" y="24"/>
                  </a:lnTo>
                  <a:lnTo>
                    <a:pt x="92" y="28"/>
                  </a:lnTo>
                  <a:lnTo>
                    <a:pt x="83" y="33"/>
                  </a:lnTo>
                  <a:lnTo>
                    <a:pt x="76" y="38"/>
                  </a:lnTo>
                  <a:lnTo>
                    <a:pt x="68" y="43"/>
                  </a:lnTo>
                  <a:lnTo>
                    <a:pt x="61" y="49"/>
                  </a:lnTo>
                  <a:lnTo>
                    <a:pt x="53" y="55"/>
                  </a:lnTo>
                  <a:lnTo>
                    <a:pt x="47" y="60"/>
                  </a:lnTo>
                  <a:lnTo>
                    <a:pt x="41" y="67"/>
                  </a:lnTo>
                  <a:lnTo>
                    <a:pt x="36" y="73"/>
                  </a:lnTo>
                  <a:lnTo>
                    <a:pt x="30" y="79"/>
                  </a:lnTo>
                  <a:lnTo>
                    <a:pt x="25" y="87"/>
                  </a:lnTo>
                  <a:lnTo>
                    <a:pt x="21" y="94"/>
                  </a:lnTo>
                  <a:lnTo>
                    <a:pt x="16" y="101"/>
                  </a:lnTo>
                  <a:lnTo>
                    <a:pt x="12" y="108"/>
                  </a:lnTo>
                  <a:lnTo>
                    <a:pt x="10" y="116"/>
                  </a:lnTo>
                  <a:lnTo>
                    <a:pt x="6" y="124"/>
                  </a:lnTo>
                  <a:lnTo>
                    <a:pt x="5" y="132"/>
                  </a:lnTo>
                  <a:lnTo>
                    <a:pt x="2" y="140"/>
                  </a:lnTo>
                  <a:lnTo>
                    <a:pt x="1" y="149"/>
                  </a:lnTo>
                  <a:lnTo>
                    <a:pt x="0" y="156"/>
                  </a:lnTo>
                  <a:lnTo>
                    <a:pt x="0" y="165"/>
                  </a:lnTo>
                  <a:lnTo>
                    <a:pt x="0" y="173"/>
                  </a:lnTo>
                  <a:lnTo>
                    <a:pt x="1" y="182"/>
                  </a:lnTo>
                  <a:lnTo>
                    <a:pt x="2" y="190"/>
                  </a:lnTo>
                  <a:lnTo>
                    <a:pt x="5" y="199"/>
                  </a:lnTo>
                  <a:lnTo>
                    <a:pt x="6" y="207"/>
                  </a:lnTo>
                  <a:lnTo>
                    <a:pt x="10" y="215"/>
                  </a:lnTo>
                  <a:lnTo>
                    <a:pt x="12" y="222"/>
                  </a:lnTo>
                  <a:lnTo>
                    <a:pt x="16" y="229"/>
                  </a:lnTo>
                  <a:lnTo>
                    <a:pt x="21" y="237"/>
                  </a:lnTo>
                  <a:lnTo>
                    <a:pt x="25" y="244"/>
                  </a:lnTo>
                  <a:lnTo>
                    <a:pt x="30" y="250"/>
                  </a:lnTo>
                  <a:lnTo>
                    <a:pt x="36" y="257"/>
                  </a:lnTo>
                  <a:lnTo>
                    <a:pt x="41" y="264"/>
                  </a:lnTo>
                  <a:lnTo>
                    <a:pt x="47" y="271"/>
                  </a:lnTo>
                  <a:lnTo>
                    <a:pt x="53" y="276"/>
                  </a:lnTo>
                  <a:lnTo>
                    <a:pt x="61" y="282"/>
                  </a:lnTo>
                  <a:lnTo>
                    <a:pt x="68" y="287"/>
                  </a:lnTo>
                  <a:lnTo>
                    <a:pt x="76" y="293"/>
                  </a:lnTo>
                  <a:lnTo>
                    <a:pt x="83" y="297"/>
                  </a:lnTo>
                  <a:lnTo>
                    <a:pt x="92" y="302"/>
                  </a:lnTo>
                  <a:lnTo>
                    <a:pt x="99" y="306"/>
                  </a:lnTo>
                  <a:lnTo>
                    <a:pt x="108" y="311"/>
                  </a:lnTo>
                  <a:lnTo>
                    <a:pt x="118" y="314"/>
                  </a:lnTo>
                  <a:lnTo>
                    <a:pt x="127" y="318"/>
                  </a:lnTo>
                  <a:lnTo>
                    <a:pt x="135" y="321"/>
                  </a:lnTo>
                  <a:lnTo>
                    <a:pt x="145" y="323"/>
                  </a:lnTo>
                  <a:lnTo>
                    <a:pt x="155" y="325"/>
                  </a:lnTo>
                  <a:lnTo>
                    <a:pt x="165" y="328"/>
                  </a:lnTo>
                  <a:lnTo>
                    <a:pt x="175" y="329"/>
                  </a:lnTo>
                  <a:lnTo>
                    <a:pt x="186" y="330"/>
                  </a:lnTo>
                  <a:lnTo>
                    <a:pt x="196" y="330"/>
                  </a:lnTo>
                  <a:lnTo>
                    <a:pt x="207" y="331"/>
                  </a:lnTo>
                  <a:lnTo>
                    <a:pt x="217" y="330"/>
                  </a:lnTo>
                  <a:lnTo>
                    <a:pt x="228" y="330"/>
                  </a:lnTo>
                  <a:lnTo>
                    <a:pt x="238" y="329"/>
                  </a:lnTo>
                  <a:lnTo>
                    <a:pt x="248" y="328"/>
                  </a:lnTo>
                  <a:lnTo>
                    <a:pt x="258" y="325"/>
                  </a:lnTo>
                  <a:lnTo>
                    <a:pt x="268" y="323"/>
                  </a:lnTo>
                  <a:lnTo>
                    <a:pt x="278" y="321"/>
                  </a:lnTo>
                  <a:lnTo>
                    <a:pt x="288" y="318"/>
                  </a:lnTo>
                  <a:lnTo>
                    <a:pt x="297" y="314"/>
                  </a:lnTo>
                  <a:lnTo>
                    <a:pt x="306" y="311"/>
                  </a:lnTo>
                  <a:lnTo>
                    <a:pt x="314" y="306"/>
                  </a:lnTo>
                  <a:lnTo>
                    <a:pt x="323" y="302"/>
                  </a:lnTo>
                  <a:lnTo>
                    <a:pt x="332" y="297"/>
                  </a:lnTo>
                  <a:lnTo>
                    <a:pt x="339" y="293"/>
                  </a:lnTo>
                  <a:lnTo>
                    <a:pt x="347" y="287"/>
                  </a:lnTo>
                  <a:lnTo>
                    <a:pt x="354" y="282"/>
                  </a:lnTo>
                  <a:lnTo>
                    <a:pt x="360" y="276"/>
                  </a:lnTo>
                  <a:lnTo>
                    <a:pt x="366" y="271"/>
                  </a:lnTo>
                  <a:lnTo>
                    <a:pt x="373" y="264"/>
                  </a:lnTo>
                  <a:lnTo>
                    <a:pt x="379" y="257"/>
                  </a:lnTo>
                  <a:lnTo>
                    <a:pt x="384" y="250"/>
                  </a:lnTo>
                  <a:lnTo>
                    <a:pt x="389" y="244"/>
                  </a:lnTo>
                  <a:lnTo>
                    <a:pt x="394" y="237"/>
                  </a:lnTo>
                  <a:lnTo>
                    <a:pt x="398" y="229"/>
                  </a:lnTo>
                  <a:lnTo>
                    <a:pt x="401" y="222"/>
                  </a:lnTo>
                  <a:lnTo>
                    <a:pt x="405" y="215"/>
                  </a:lnTo>
                  <a:lnTo>
                    <a:pt x="408" y="207"/>
                  </a:lnTo>
                  <a:lnTo>
                    <a:pt x="410" y="199"/>
                  </a:lnTo>
                  <a:lnTo>
                    <a:pt x="412" y="190"/>
                  </a:lnTo>
                  <a:lnTo>
                    <a:pt x="414" y="182"/>
                  </a:lnTo>
                  <a:lnTo>
                    <a:pt x="414" y="173"/>
                  </a:lnTo>
                  <a:lnTo>
                    <a:pt x="415" y="165"/>
                  </a:lnTo>
                  <a:close/>
                </a:path>
              </a:pathLst>
            </a:custGeom>
            <a:solidFill>
              <a:srgbClr val="FFFFFF"/>
            </a:solidFill>
            <a:ln w="9525">
              <a:solidFill>
                <a:schemeClr val="tx1"/>
              </a:solidFill>
              <a:round/>
              <a:headEnd/>
              <a:tailEnd/>
            </a:ln>
          </p:spPr>
          <p:txBody>
            <a:bodyPr/>
            <a:lstStyle/>
            <a:p>
              <a:endParaRPr lang="en-GB"/>
            </a:p>
          </p:txBody>
        </p:sp>
        <p:sp>
          <p:nvSpPr>
            <p:cNvPr id="144550" name="Freeform 166"/>
            <p:cNvSpPr>
              <a:spLocks/>
            </p:cNvSpPr>
            <p:nvPr/>
          </p:nvSpPr>
          <p:spPr bwMode="auto">
            <a:xfrm>
              <a:off x="1278" y="2042"/>
              <a:ext cx="95" cy="95"/>
            </a:xfrm>
            <a:custGeom>
              <a:avLst/>
              <a:gdLst>
                <a:gd name="T0" fmla="*/ 414 w 415"/>
                <a:gd name="T1" fmla="*/ 149 h 331"/>
                <a:gd name="T2" fmla="*/ 408 w 415"/>
                <a:gd name="T3" fmla="*/ 124 h 331"/>
                <a:gd name="T4" fmla="*/ 398 w 415"/>
                <a:gd name="T5" fmla="*/ 101 h 331"/>
                <a:gd name="T6" fmla="*/ 384 w 415"/>
                <a:gd name="T7" fmla="*/ 79 h 331"/>
                <a:gd name="T8" fmla="*/ 366 w 415"/>
                <a:gd name="T9" fmla="*/ 60 h 331"/>
                <a:gd name="T10" fmla="*/ 347 w 415"/>
                <a:gd name="T11" fmla="*/ 43 h 331"/>
                <a:gd name="T12" fmla="*/ 323 w 415"/>
                <a:gd name="T13" fmla="*/ 28 h 331"/>
                <a:gd name="T14" fmla="*/ 297 w 415"/>
                <a:gd name="T15" fmla="*/ 17 h 331"/>
                <a:gd name="T16" fmla="*/ 268 w 415"/>
                <a:gd name="T17" fmla="*/ 8 h 331"/>
                <a:gd name="T18" fmla="*/ 238 w 415"/>
                <a:gd name="T19" fmla="*/ 2 h 331"/>
                <a:gd name="T20" fmla="*/ 207 w 415"/>
                <a:gd name="T21" fmla="*/ 0 h 331"/>
                <a:gd name="T22" fmla="*/ 175 w 415"/>
                <a:gd name="T23" fmla="*/ 2 h 331"/>
                <a:gd name="T24" fmla="*/ 145 w 415"/>
                <a:gd name="T25" fmla="*/ 8 h 331"/>
                <a:gd name="T26" fmla="*/ 118 w 415"/>
                <a:gd name="T27" fmla="*/ 17 h 331"/>
                <a:gd name="T28" fmla="*/ 92 w 415"/>
                <a:gd name="T29" fmla="*/ 28 h 331"/>
                <a:gd name="T30" fmla="*/ 68 w 415"/>
                <a:gd name="T31" fmla="*/ 43 h 331"/>
                <a:gd name="T32" fmla="*/ 47 w 415"/>
                <a:gd name="T33" fmla="*/ 60 h 331"/>
                <a:gd name="T34" fmla="*/ 30 w 415"/>
                <a:gd name="T35" fmla="*/ 79 h 331"/>
                <a:gd name="T36" fmla="*/ 16 w 415"/>
                <a:gd name="T37" fmla="*/ 101 h 331"/>
                <a:gd name="T38" fmla="*/ 6 w 415"/>
                <a:gd name="T39" fmla="*/ 124 h 331"/>
                <a:gd name="T40" fmla="*/ 1 w 415"/>
                <a:gd name="T41" fmla="*/ 149 h 331"/>
                <a:gd name="T42" fmla="*/ 0 w 415"/>
                <a:gd name="T43" fmla="*/ 173 h 331"/>
                <a:gd name="T44" fmla="*/ 5 w 415"/>
                <a:gd name="T45" fmla="*/ 199 h 331"/>
                <a:gd name="T46" fmla="*/ 12 w 415"/>
                <a:gd name="T47" fmla="*/ 222 h 331"/>
                <a:gd name="T48" fmla="*/ 25 w 415"/>
                <a:gd name="T49" fmla="*/ 244 h 331"/>
                <a:gd name="T50" fmla="*/ 41 w 415"/>
                <a:gd name="T51" fmla="*/ 264 h 331"/>
                <a:gd name="T52" fmla="*/ 61 w 415"/>
                <a:gd name="T53" fmla="*/ 282 h 331"/>
                <a:gd name="T54" fmla="*/ 83 w 415"/>
                <a:gd name="T55" fmla="*/ 297 h 331"/>
                <a:gd name="T56" fmla="*/ 108 w 415"/>
                <a:gd name="T57" fmla="*/ 311 h 331"/>
                <a:gd name="T58" fmla="*/ 135 w 415"/>
                <a:gd name="T59" fmla="*/ 321 h 331"/>
                <a:gd name="T60" fmla="*/ 165 w 415"/>
                <a:gd name="T61" fmla="*/ 328 h 331"/>
                <a:gd name="T62" fmla="*/ 196 w 415"/>
                <a:gd name="T63" fmla="*/ 330 h 331"/>
                <a:gd name="T64" fmla="*/ 228 w 415"/>
                <a:gd name="T65" fmla="*/ 330 h 331"/>
                <a:gd name="T66" fmla="*/ 258 w 415"/>
                <a:gd name="T67" fmla="*/ 325 h 331"/>
                <a:gd name="T68" fmla="*/ 288 w 415"/>
                <a:gd name="T69" fmla="*/ 318 h 331"/>
                <a:gd name="T70" fmla="*/ 314 w 415"/>
                <a:gd name="T71" fmla="*/ 306 h 331"/>
                <a:gd name="T72" fmla="*/ 339 w 415"/>
                <a:gd name="T73" fmla="*/ 293 h 331"/>
                <a:gd name="T74" fmla="*/ 360 w 415"/>
                <a:gd name="T75" fmla="*/ 276 h 331"/>
                <a:gd name="T76" fmla="*/ 379 w 415"/>
                <a:gd name="T77" fmla="*/ 257 h 331"/>
                <a:gd name="T78" fmla="*/ 394 w 415"/>
                <a:gd name="T79" fmla="*/ 237 h 331"/>
                <a:gd name="T80" fmla="*/ 405 w 415"/>
                <a:gd name="T81" fmla="*/ 215 h 331"/>
                <a:gd name="T82" fmla="*/ 412 w 415"/>
                <a:gd name="T83" fmla="*/ 190 h 331"/>
                <a:gd name="T84" fmla="*/ 415 w 415"/>
                <a:gd name="T85" fmla="*/ 165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15" h="331">
                  <a:moveTo>
                    <a:pt x="415" y="165"/>
                  </a:moveTo>
                  <a:lnTo>
                    <a:pt x="414" y="156"/>
                  </a:lnTo>
                  <a:lnTo>
                    <a:pt x="414" y="149"/>
                  </a:lnTo>
                  <a:lnTo>
                    <a:pt x="412" y="140"/>
                  </a:lnTo>
                  <a:lnTo>
                    <a:pt x="410" y="132"/>
                  </a:lnTo>
                  <a:lnTo>
                    <a:pt x="408" y="124"/>
                  </a:lnTo>
                  <a:lnTo>
                    <a:pt x="405" y="116"/>
                  </a:lnTo>
                  <a:lnTo>
                    <a:pt x="401" y="108"/>
                  </a:lnTo>
                  <a:lnTo>
                    <a:pt x="398" y="101"/>
                  </a:lnTo>
                  <a:lnTo>
                    <a:pt x="394" y="94"/>
                  </a:lnTo>
                  <a:lnTo>
                    <a:pt x="389" y="87"/>
                  </a:lnTo>
                  <a:lnTo>
                    <a:pt x="384" y="79"/>
                  </a:lnTo>
                  <a:lnTo>
                    <a:pt x="379" y="73"/>
                  </a:lnTo>
                  <a:lnTo>
                    <a:pt x="373" y="67"/>
                  </a:lnTo>
                  <a:lnTo>
                    <a:pt x="366" y="60"/>
                  </a:lnTo>
                  <a:lnTo>
                    <a:pt x="360" y="55"/>
                  </a:lnTo>
                  <a:lnTo>
                    <a:pt x="354" y="49"/>
                  </a:lnTo>
                  <a:lnTo>
                    <a:pt x="347" y="43"/>
                  </a:lnTo>
                  <a:lnTo>
                    <a:pt x="339" y="38"/>
                  </a:lnTo>
                  <a:lnTo>
                    <a:pt x="332" y="33"/>
                  </a:lnTo>
                  <a:lnTo>
                    <a:pt x="323" y="28"/>
                  </a:lnTo>
                  <a:lnTo>
                    <a:pt x="314" y="24"/>
                  </a:lnTo>
                  <a:lnTo>
                    <a:pt x="306" y="20"/>
                  </a:lnTo>
                  <a:lnTo>
                    <a:pt x="297" y="17"/>
                  </a:lnTo>
                  <a:lnTo>
                    <a:pt x="288" y="13"/>
                  </a:lnTo>
                  <a:lnTo>
                    <a:pt x="278" y="10"/>
                  </a:lnTo>
                  <a:lnTo>
                    <a:pt x="268" y="8"/>
                  </a:lnTo>
                  <a:lnTo>
                    <a:pt x="258" y="5"/>
                  </a:lnTo>
                  <a:lnTo>
                    <a:pt x="248" y="3"/>
                  </a:lnTo>
                  <a:lnTo>
                    <a:pt x="238" y="2"/>
                  </a:lnTo>
                  <a:lnTo>
                    <a:pt x="228" y="1"/>
                  </a:lnTo>
                  <a:lnTo>
                    <a:pt x="217" y="0"/>
                  </a:lnTo>
                  <a:lnTo>
                    <a:pt x="207" y="0"/>
                  </a:lnTo>
                  <a:lnTo>
                    <a:pt x="196" y="0"/>
                  </a:lnTo>
                  <a:lnTo>
                    <a:pt x="186" y="1"/>
                  </a:lnTo>
                  <a:lnTo>
                    <a:pt x="175" y="2"/>
                  </a:lnTo>
                  <a:lnTo>
                    <a:pt x="165" y="3"/>
                  </a:lnTo>
                  <a:lnTo>
                    <a:pt x="155" y="5"/>
                  </a:lnTo>
                  <a:lnTo>
                    <a:pt x="145" y="8"/>
                  </a:lnTo>
                  <a:lnTo>
                    <a:pt x="135" y="10"/>
                  </a:lnTo>
                  <a:lnTo>
                    <a:pt x="127" y="13"/>
                  </a:lnTo>
                  <a:lnTo>
                    <a:pt x="118" y="17"/>
                  </a:lnTo>
                  <a:lnTo>
                    <a:pt x="108" y="20"/>
                  </a:lnTo>
                  <a:lnTo>
                    <a:pt x="99" y="24"/>
                  </a:lnTo>
                  <a:lnTo>
                    <a:pt x="92" y="28"/>
                  </a:lnTo>
                  <a:lnTo>
                    <a:pt x="83" y="33"/>
                  </a:lnTo>
                  <a:lnTo>
                    <a:pt x="76" y="38"/>
                  </a:lnTo>
                  <a:lnTo>
                    <a:pt x="68" y="43"/>
                  </a:lnTo>
                  <a:lnTo>
                    <a:pt x="61" y="49"/>
                  </a:lnTo>
                  <a:lnTo>
                    <a:pt x="53" y="55"/>
                  </a:lnTo>
                  <a:lnTo>
                    <a:pt x="47" y="60"/>
                  </a:lnTo>
                  <a:lnTo>
                    <a:pt x="41" y="67"/>
                  </a:lnTo>
                  <a:lnTo>
                    <a:pt x="36" y="73"/>
                  </a:lnTo>
                  <a:lnTo>
                    <a:pt x="30" y="79"/>
                  </a:lnTo>
                  <a:lnTo>
                    <a:pt x="25" y="87"/>
                  </a:lnTo>
                  <a:lnTo>
                    <a:pt x="21" y="94"/>
                  </a:lnTo>
                  <a:lnTo>
                    <a:pt x="16" y="101"/>
                  </a:lnTo>
                  <a:lnTo>
                    <a:pt x="12" y="108"/>
                  </a:lnTo>
                  <a:lnTo>
                    <a:pt x="10" y="116"/>
                  </a:lnTo>
                  <a:lnTo>
                    <a:pt x="6" y="124"/>
                  </a:lnTo>
                  <a:lnTo>
                    <a:pt x="5" y="132"/>
                  </a:lnTo>
                  <a:lnTo>
                    <a:pt x="2" y="140"/>
                  </a:lnTo>
                  <a:lnTo>
                    <a:pt x="1" y="149"/>
                  </a:lnTo>
                  <a:lnTo>
                    <a:pt x="0" y="156"/>
                  </a:lnTo>
                  <a:lnTo>
                    <a:pt x="0" y="165"/>
                  </a:lnTo>
                  <a:lnTo>
                    <a:pt x="0" y="173"/>
                  </a:lnTo>
                  <a:lnTo>
                    <a:pt x="1" y="182"/>
                  </a:lnTo>
                  <a:lnTo>
                    <a:pt x="2" y="190"/>
                  </a:lnTo>
                  <a:lnTo>
                    <a:pt x="5" y="199"/>
                  </a:lnTo>
                  <a:lnTo>
                    <a:pt x="6" y="207"/>
                  </a:lnTo>
                  <a:lnTo>
                    <a:pt x="10" y="215"/>
                  </a:lnTo>
                  <a:lnTo>
                    <a:pt x="12" y="222"/>
                  </a:lnTo>
                  <a:lnTo>
                    <a:pt x="16" y="229"/>
                  </a:lnTo>
                  <a:lnTo>
                    <a:pt x="21" y="237"/>
                  </a:lnTo>
                  <a:lnTo>
                    <a:pt x="25" y="244"/>
                  </a:lnTo>
                  <a:lnTo>
                    <a:pt x="30" y="250"/>
                  </a:lnTo>
                  <a:lnTo>
                    <a:pt x="36" y="257"/>
                  </a:lnTo>
                  <a:lnTo>
                    <a:pt x="41" y="264"/>
                  </a:lnTo>
                  <a:lnTo>
                    <a:pt x="47" y="271"/>
                  </a:lnTo>
                  <a:lnTo>
                    <a:pt x="53" y="276"/>
                  </a:lnTo>
                  <a:lnTo>
                    <a:pt x="61" y="282"/>
                  </a:lnTo>
                  <a:lnTo>
                    <a:pt x="68" y="287"/>
                  </a:lnTo>
                  <a:lnTo>
                    <a:pt x="76" y="293"/>
                  </a:lnTo>
                  <a:lnTo>
                    <a:pt x="83" y="297"/>
                  </a:lnTo>
                  <a:lnTo>
                    <a:pt x="92" y="302"/>
                  </a:lnTo>
                  <a:lnTo>
                    <a:pt x="99" y="306"/>
                  </a:lnTo>
                  <a:lnTo>
                    <a:pt x="108" y="311"/>
                  </a:lnTo>
                  <a:lnTo>
                    <a:pt x="118" y="314"/>
                  </a:lnTo>
                  <a:lnTo>
                    <a:pt x="127" y="318"/>
                  </a:lnTo>
                  <a:lnTo>
                    <a:pt x="135" y="321"/>
                  </a:lnTo>
                  <a:lnTo>
                    <a:pt x="145" y="323"/>
                  </a:lnTo>
                  <a:lnTo>
                    <a:pt x="155" y="325"/>
                  </a:lnTo>
                  <a:lnTo>
                    <a:pt x="165" y="328"/>
                  </a:lnTo>
                  <a:lnTo>
                    <a:pt x="175" y="329"/>
                  </a:lnTo>
                  <a:lnTo>
                    <a:pt x="186" y="330"/>
                  </a:lnTo>
                  <a:lnTo>
                    <a:pt x="196" y="330"/>
                  </a:lnTo>
                  <a:lnTo>
                    <a:pt x="207" y="331"/>
                  </a:lnTo>
                  <a:lnTo>
                    <a:pt x="217" y="330"/>
                  </a:lnTo>
                  <a:lnTo>
                    <a:pt x="228" y="330"/>
                  </a:lnTo>
                  <a:lnTo>
                    <a:pt x="238" y="329"/>
                  </a:lnTo>
                  <a:lnTo>
                    <a:pt x="248" y="328"/>
                  </a:lnTo>
                  <a:lnTo>
                    <a:pt x="258" y="325"/>
                  </a:lnTo>
                  <a:lnTo>
                    <a:pt x="268" y="323"/>
                  </a:lnTo>
                  <a:lnTo>
                    <a:pt x="278" y="321"/>
                  </a:lnTo>
                  <a:lnTo>
                    <a:pt x="288" y="318"/>
                  </a:lnTo>
                  <a:lnTo>
                    <a:pt x="297" y="314"/>
                  </a:lnTo>
                  <a:lnTo>
                    <a:pt x="306" y="311"/>
                  </a:lnTo>
                  <a:lnTo>
                    <a:pt x="314" y="306"/>
                  </a:lnTo>
                  <a:lnTo>
                    <a:pt x="323" y="302"/>
                  </a:lnTo>
                  <a:lnTo>
                    <a:pt x="332" y="297"/>
                  </a:lnTo>
                  <a:lnTo>
                    <a:pt x="339" y="293"/>
                  </a:lnTo>
                  <a:lnTo>
                    <a:pt x="347" y="287"/>
                  </a:lnTo>
                  <a:lnTo>
                    <a:pt x="354" y="282"/>
                  </a:lnTo>
                  <a:lnTo>
                    <a:pt x="360" y="276"/>
                  </a:lnTo>
                  <a:lnTo>
                    <a:pt x="366" y="271"/>
                  </a:lnTo>
                  <a:lnTo>
                    <a:pt x="373" y="264"/>
                  </a:lnTo>
                  <a:lnTo>
                    <a:pt x="379" y="257"/>
                  </a:lnTo>
                  <a:lnTo>
                    <a:pt x="384" y="250"/>
                  </a:lnTo>
                  <a:lnTo>
                    <a:pt x="389" y="244"/>
                  </a:lnTo>
                  <a:lnTo>
                    <a:pt x="394" y="237"/>
                  </a:lnTo>
                  <a:lnTo>
                    <a:pt x="398" y="229"/>
                  </a:lnTo>
                  <a:lnTo>
                    <a:pt x="401" y="222"/>
                  </a:lnTo>
                  <a:lnTo>
                    <a:pt x="405" y="215"/>
                  </a:lnTo>
                  <a:lnTo>
                    <a:pt x="408" y="207"/>
                  </a:lnTo>
                  <a:lnTo>
                    <a:pt x="410" y="199"/>
                  </a:lnTo>
                  <a:lnTo>
                    <a:pt x="412" y="190"/>
                  </a:lnTo>
                  <a:lnTo>
                    <a:pt x="414" y="182"/>
                  </a:lnTo>
                  <a:lnTo>
                    <a:pt x="414" y="173"/>
                  </a:lnTo>
                  <a:lnTo>
                    <a:pt x="415" y="165"/>
                  </a:lnTo>
                </a:path>
              </a:pathLst>
            </a:custGeom>
            <a:noFill/>
            <a:ln w="63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4551" name="Rectangle 167"/>
            <p:cNvSpPr>
              <a:spLocks noChangeArrowheads="1"/>
            </p:cNvSpPr>
            <p:nvPr/>
          </p:nvSpPr>
          <p:spPr bwMode="auto">
            <a:xfrm>
              <a:off x="1313" y="2054"/>
              <a:ext cx="48"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wrap="none" lIns="0" tIns="0" rIns="0" bIns="0">
              <a:spAutoFit/>
            </a:bodyPr>
            <a:lstStyle/>
            <a:p>
              <a:pPr algn="ctr"/>
              <a:r>
                <a:rPr lang="en-US" sz="900">
                  <a:ea typeface="ＭＳ Ｐゴシック" charset="-128"/>
                </a:rPr>
                <a:t>P</a:t>
              </a:r>
              <a:endParaRPr lang="en-US" sz="2000" b="1">
                <a:ea typeface="ＭＳ Ｐゴシック" charset="-128"/>
              </a:endParaRPr>
            </a:p>
          </p:txBody>
        </p:sp>
        <p:sp>
          <p:nvSpPr>
            <p:cNvPr id="144552" name="Line 168"/>
            <p:cNvSpPr>
              <a:spLocks noChangeShapeType="1"/>
            </p:cNvSpPr>
            <p:nvPr/>
          </p:nvSpPr>
          <p:spPr bwMode="auto">
            <a:xfrm>
              <a:off x="1238" y="2088"/>
              <a:ext cx="35" cy="1"/>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553" name="Line 169"/>
            <p:cNvSpPr>
              <a:spLocks noChangeShapeType="1"/>
            </p:cNvSpPr>
            <p:nvPr/>
          </p:nvSpPr>
          <p:spPr bwMode="auto">
            <a:xfrm>
              <a:off x="2745" y="1595"/>
              <a:ext cx="57" cy="0"/>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554" name="Freeform 170"/>
            <p:cNvSpPr>
              <a:spLocks/>
            </p:cNvSpPr>
            <p:nvPr/>
          </p:nvSpPr>
          <p:spPr bwMode="auto">
            <a:xfrm>
              <a:off x="2800" y="1587"/>
              <a:ext cx="26" cy="16"/>
            </a:xfrm>
            <a:custGeom>
              <a:avLst/>
              <a:gdLst>
                <a:gd name="T0" fmla="*/ 0 w 116"/>
                <a:gd name="T1" fmla="*/ 0 h 58"/>
                <a:gd name="T2" fmla="*/ 116 w 116"/>
                <a:gd name="T3" fmla="*/ 29 h 58"/>
                <a:gd name="T4" fmla="*/ 0 w 116"/>
                <a:gd name="T5" fmla="*/ 58 h 58"/>
                <a:gd name="T6" fmla="*/ 0 w 116"/>
                <a:gd name="T7" fmla="*/ 0 h 58"/>
              </a:gdLst>
              <a:ahLst/>
              <a:cxnLst>
                <a:cxn ang="0">
                  <a:pos x="T0" y="T1"/>
                </a:cxn>
                <a:cxn ang="0">
                  <a:pos x="T2" y="T3"/>
                </a:cxn>
                <a:cxn ang="0">
                  <a:pos x="T4" y="T5"/>
                </a:cxn>
                <a:cxn ang="0">
                  <a:pos x="T6" y="T7"/>
                </a:cxn>
              </a:cxnLst>
              <a:rect l="0" t="0" r="r" b="b"/>
              <a:pathLst>
                <a:path w="116" h="58">
                  <a:moveTo>
                    <a:pt x="0" y="0"/>
                  </a:moveTo>
                  <a:lnTo>
                    <a:pt x="116" y="29"/>
                  </a:lnTo>
                  <a:lnTo>
                    <a:pt x="0" y="58"/>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44555" name="Line 171"/>
            <p:cNvSpPr>
              <a:spLocks noChangeShapeType="1"/>
            </p:cNvSpPr>
            <p:nvPr/>
          </p:nvSpPr>
          <p:spPr bwMode="auto">
            <a:xfrm flipH="1">
              <a:off x="1547" y="1596"/>
              <a:ext cx="489" cy="3"/>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556" name="Rectangle 172"/>
            <p:cNvSpPr>
              <a:spLocks noChangeArrowheads="1"/>
            </p:cNvSpPr>
            <p:nvPr/>
          </p:nvSpPr>
          <p:spPr bwMode="auto">
            <a:xfrm>
              <a:off x="2064" y="917"/>
              <a:ext cx="472"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sz="900">
                  <a:solidFill>
                    <a:srgbClr val="000000"/>
                  </a:solidFill>
                  <a:ea typeface="ＭＳ Ｐゴシック" charset="-128"/>
                </a:rPr>
                <a:t>Guard</a:t>
              </a:r>
              <a:r>
                <a:rPr lang="en-US" altLang="ja-JP" sz="900">
                  <a:solidFill>
                    <a:srgbClr val="000000"/>
                  </a:solidFill>
                  <a:ea typeface="ＭＳ Ｐゴシック" charset="-128"/>
                </a:rPr>
                <a:t> vacuum</a:t>
              </a:r>
              <a:endParaRPr lang="en-US" sz="2000" b="1">
                <a:ea typeface="ＭＳ Ｐゴシック" charset="-128"/>
              </a:endParaRPr>
            </a:p>
          </p:txBody>
        </p:sp>
        <p:sp>
          <p:nvSpPr>
            <p:cNvPr id="144557" name="Freeform 173"/>
            <p:cNvSpPr>
              <a:spLocks/>
            </p:cNvSpPr>
            <p:nvPr/>
          </p:nvSpPr>
          <p:spPr bwMode="auto">
            <a:xfrm>
              <a:off x="1544" y="1526"/>
              <a:ext cx="298" cy="136"/>
            </a:xfrm>
            <a:custGeom>
              <a:avLst/>
              <a:gdLst>
                <a:gd name="T0" fmla="*/ 1294 w 1296"/>
                <a:gd name="T1" fmla="*/ 230 h 485"/>
                <a:gd name="T2" fmla="*/ 1289 w 1296"/>
                <a:gd name="T3" fmla="*/ 212 h 485"/>
                <a:gd name="T4" fmla="*/ 1282 w 1296"/>
                <a:gd name="T5" fmla="*/ 193 h 485"/>
                <a:gd name="T6" fmla="*/ 1271 w 1296"/>
                <a:gd name="T7" fmla="*/ 177 h 485"/>
                <a:gd name="T8" fmla="*/ 1256 w 1296"/>
                <a:gd name="T9" fmla="*/ 160 h 485"/>
                <a:gd name="T10" fmla="*/ 1238 w 1296"/>
                <a:gd name="T11" fmla="*/ 143 h 485"/>
                <a:gd name="T12" fmla="*/ 1217 w 1296"/>
                <a:gd name="T13" fmla="*/ 127 h 485"/>
                <a:gd name="T14" fmla="*/ 1192 w 1296"/>
                <a:gd name="T15" fmla="*/ 112 h 485"/>
                <a:gd name="T16" fmla="*/ 1148 w 1296"/>
                <a:gd name="T17" fmla="*/ 88 h 485"/>
                <a:gd name="T18" fmla="*/ 1083 w 1296"/>
                <a:gd name="T19" fmla="*/ 62 h 485"/>
                <a:gd name="T20" fmla="*/ 1010 w 1296"/>
                <a:gd name="T21" fmla="*/ 41 h 485"/>
                <a:gd name="T22" fmla="*/ 928 w 1296"/>
                <a:gd name="T23" fmla="*/ 23 h 485"/>
                <a:gd name="T24" fmla="*/ 841 w 1296"/>
                <a:gd name="T25" fmla="*/ 11 h 485"/>
                <a:gd name="T26" fmla="*/ 746 w 1296"/>
                <a:gd name="T27" fmla="*/ 3 h 485"/>
                <a:gd name="T28" fmla="*/ 648 w 1296"/>
                <a:gd name="T29" fmla="*/ 0 h 485"/>
                <a:gd name="T30" fmla="*/ 548 w 1296"/>
                <a:gd name="T31" fmla="*/ 3 h 485"/>
                <a:gd name="T32" fmla="*/ 455 w 1296"/>
                <a:gd name="T33" fmla="*/ 11 h 485"/>
                <a:gd name="T34" fmla="*/ 367 w 1296"/>
                <a:gd name="T35" fmla="*/ 24 h 485"/>
                <a:gd name="T36" fmla="*/ 285 w 1296"/>
                <a:gd name="T37" fmla="*/ 41 h 485"/>
                <a:gd name="T38" fmla="*/ 212 w 1296"/>
                <a:gd name="T39" fmla="*/ 64 h 485"/>
                <a:gd name="T40" fmla="*/ 148 w 1296"/>
                <a:gd name="T41" fmla="*/ 88 h 485"/>
                <a:gd name="T42" fmla="*/ 102 w 1296"/>
                <a:gd name="T43" fmla="*/ 112 h 485"/>
                <a:gd name="T44" fmla="*/ 78 w 1296"/>
                <a:gd name="T45" fmla="*/ 127 h 485"/>
                <a:gd name="T46" fmla="*/ 57 w 1296"/>
                <a:gd name="T47" fmla="*/ 143 h 485"/>
                <a:gd name="T48" fmla="*/ 39 w 1296"/>
                <a:gd name="T49" fmla="*/ 160 h 485"/>
                <a:gd name="T50" fmla="*/ 25 w 1296"/>
                <a:gd name="T51" fmla="*/ 177 h 485"/>
                <a:gd name="T52" fmla="*/ 13 w 1296"/>
                <a:gd name="T53" fmla="*/ 193 h 485"/>
                <a:gd name="T54" fmla="*/ 5 w 1296"/>
                <a:gd name="T55" fmla="*/ 211 h 485"/>
                <a:gd name="T56" fmla="*/ 0 w 1296"/>
                <a:gd name="T57" fmla="*/ 230 h 485"/>
                <a:gd name="T58" fmla="*/ 0 w 1296"/>
                <a:gd name="T59" fmla="*/ 249 h 485"/>
                <a:gd name="T60" fmla="*/ 3 w 1296"/>
                <a:gd name="T61" fmla="*/ 267 h 485"/>
                <a:gd name="T62" fmla="*/ 10 w 1296"/>
                <a:gd name="T63" fmla="*/ 286 h 485"/>
                <a:gd name="T64" fmla="*/ 20 w 1296"/>
                <a:gd name="T65" fmla="*/ 303 h 485"/>
                <a:gd name="T66" fmla="*/ 34 w 1296"/>
                <a:gd name="T67" fmla="*/ 321 h 485"/>
                <a:gd name="T68" fmla="*/ 51 w 1296"/>
                <a:gd name="T69" fmla="*/ 338 h 485"/>
                <a:gd name="T70" fmla="*/ 71 w 1296"/>
                <a:gd name="T71" fmla="*/ 353 h 485"/>
                <a:gd name="T72" fmla="*/ 93 w 1296"/>
                <a:gd name="T73" fmla="*/ 369 h 485"/>
                <a:gd name="T74" fmla="*/ 128 w 1296"/>
                <a:gd name="T75" fmla="*/ 388 h 485"/>
                <a:gd name="T76" fmla="*/ 189 w 1296"/>
                <a:gd name="T77" fmla="*/ 415 h 485"/>
                <a:gd name="T78" fmla="*/ 260 w 1296"/>
                <a:gd name="T79" fmla="*/ 437 h 485"/>
                <a:gd name="T80" fmla="*/ 338 w 1296"/>
                <a:gd name="T81" fmla="*/ 456 h 485"/>
                <a:gd name="T82" fmla="*/ 425 w 1296"/>
                <a:gd name="T83" fmla="*/ 471 h 485"/>
                <a:gd name="T84" fmla="*/ 517 w 1296"/>
                <a:gd name="T85" fmla="*/ 481 h 485"/>
                <a:gd name="T86" fmla="*/ 614 w 1296"/>
                <a:gd name="T87" fmla="*/ 485 h 485"/>
                <a:gd name="T88" fmla="*/ 714 w 1296"/>
                <a:gd name="T89" fmla="*/ 484 h 485"/>
                <a:gd name="T90" fmla="*/ 809 w 1296"/>
                <a:gd name="T91" fmla="*/ 478 h 485"/>
                <a:gd name="T92" fmla="*/ 899 w 1296"/>
                <a:gd name="T93" fmla="*/ 466 h 485"/>
                <a:gd name="T94" fmla="*/ 984 w 1296"/>
                <a:gd name="T95" fmla="*/ 451 h 485"/>
                <a:gd name="T96" fmla="*/ 1059 w 1296"/>
                <a:gd name="T97" fmla="*/ 431 h 485"/>
                <a:gd name="T98" fmla="*/ 1127 w 1296"/>
                <a:gd name="T99" fmla="*/ 406 h 485"/>
                <a:gd name="T100" fmla="*/ 1185 w 1296"/>
                <a:gd name="T101" fmla="*/ 379 h 485"/>
                <a:gd name="T102" fmla="*/ 1210 w 1296"/>
                <a:gd name="T103" fmla="*/ 363 h 485"/>
                <a:gd name="T104" fmla="*/ 1231 w 1296"/>
                <a:gd name="T105" fmla="*/ 348 h 485"/>
                <a:gd name="T106" fmla="*/ 1250 w 1296"/>
                <a:gd name="T107" fmla="*/ 332 h 485"/>
                <a:gd name="T108" fmla="*/ 1266 w 1296"/>
                <a:gd name="T109" fmla="*/ 315 h 485"/>
                <a:gd name="T110" fmla="*/ 1278 w 1296"/>
                <a:gd name="T111" fmla="*/ 297 h 485"/>
                <a:gd name="T112" fmla="*/ 1288 w 1296"/>
                <a:gd name="T113" fmla="*/ 280 h 485"/>
                <a:gd name="T114" fmla="*/ 1293 w 1296"/>
                <a:gd name="T115" fmla="*/ 262 h 485"/>
                <a:gd name="T116" fmla="*/ 1296 w 1296"/>
                <a:gd name="T117" fmla="*/ 243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96" h="485">
                  <a:moveTo>
                    <a:pt x="1296" y="243"/>
                  </a:moveTo>
                  <a:lnTo>
                    <a:pt x="1294" y="237"/>
                  </a:lnTo>
                  <a:lnTo>
                    <a:pt x="1294" y="230"/>
                  </a:lnTo>
                  <a:lnTo>
                    <a:pt x="1293" y="224"/>
                  </a:lnTo>
                  <a:lnTo>
                    <a:pt x="1292" y="218"/>
                  </a:lnTo>
                  <a:lnTo>
                    <a:pt x="1289" y="212"/>
                  </a:lnTo>
                  <a:lnTo>
                    <a:pt x="1288" y="206"/>
                  </a:lnTo>
                  <a:lnTo>
                    <a:pt x="1284" y="200"/>
                  </a:lnTo>
                  <a:lnTo>
                    <a:pt x="1282" y="193"/>
                  </a:lnTo>
                  <a:lnTo>
                    <a:pt x="1278" y="188"/>
                  </a:lnTo>
                  <a:lnTo>
                    <a:pt x="1274" y="182"/>
                  </a:lnTo>
                  <a:lnTo>
                    <a:pt x="1271" y="177"/>
                  </a:lnTo>
                  <a:lnTo>
                    <a:pt x="1266" y="171"/>
                  </a:lnTo>
                  <a:lnTo>
                    <a:pt x="1261" y="165"/>
                  </a:lnTo>
                  <a:lnTo>
                    <a:pt x="1256" y="160"/>
                  </a:lnTo>
                  <a:lnTo>
                    <a:pt x="1250" y="154"/>
                  </a:lnTo>
                  <a:lnTo>
                    <a:pt x="1245" y="149"/>
                  </a:lnTo>
                  <a:lnTo>
                    <a:pt x="1238" y="143"/>
                  </a:lnTo>
                  <a:lnTo>
                    <a:pt x="1231" y="137"/>
                  </a:lnTo>
                  <a:lnTo>
                    <a:pt x="1225" y="132"/>
                  </a:lnTo>
                  <a:lnTo>
                    <a:pt x="1217" y="127"/>
                  </a:lnTo>
                  <a:lnTo>
                    <a:pt x="1210" y="122"/>
                  </a:lnTo>
                  <a:lnTo>
                    <a:pt x="1201" y="117"/>
                  </a:lnTo>
                  <a:lnTo>
                    <a:pt x="1192" y="112"/>
                  </a:lnTo>
                  <a:lnTo>
                    <a:pt x="1185" y="107"/>
                  </a:lnTo>
                  <a:lnTo>
                    <a:pt x="1166" y="97"/>
                  </a:lnTo>
                  <a:lnTo>
                    <a:pt x="1148" y="88"/>
                  </a:lnTo>
                  <a:lnTo>
                    <a:pt x="1127" y="79"/>
                  </a:lnTo>
                  <a:lnTo>
                    <a:pt x="1105" y="71"/>
                  </a:lnTo>
                  <a:lnTo>
                    <a:pt x="1083" y="62"/>
                  </a:lnTo>
                  <a:lnTo>
                    <a:pt x="1059" y="56"/>
                  </a:lnTo>
                  <a:lnTo>
                    <a:pt x="1035" y="48"/>
                  </a:lnTo>
                  <a:lnTo>
                    <a:pt x="1010" y="41"/>
                  </a:lnTo>
                  <a:lnTo>
                    <a:pt x="984" y="36"/>
                  </a:lnTo>
                  <a:lnTo>
                    <a:pt x="956" y="29"/>
                  </a:lnTo>
                  <a:lnTo>
                    <a:pt x="928" y="23"/>
                  </a:lnTo>
                  <a:lnTo>
                    <a:pt x="899" y="19"/>
                  </a:lnTo>
                  <a:lnTo>
                    <a:pt x="870" y="14"/>
                  </a:lnTo>
                  <a:lnTo>
                    <a:pt x="841" y="11"/>
                  </a:lnTo>
                  <a:lnTo>
                    <a:pt x="809" y="8"/>
                  </a:lnTo>
                  <a:lnTo>
                    <a:pt x="778" y="4"/>
                  </a:lnTo>
                  <a:lnTo>
                    <a:pt x="746" y="3"/>
                  </a:lnTo>
                  <a:lnTo>
                    <a:pt x="714" y="1"/>
                  </a:lnTo>
                  <a:lnTo>
                    <a:pt x="680" y="0"/>
                  </a:lnTo>
                  <a:lnTo>
                    <a:pt x="648" y="0"/>
                  </a:lnTo>
                  <a:lnTo>
                    <a:pt x="614" y="0"/>
                  </a:lnTo>
                  <a:lnTo>
                    <a:pt x="581" y="1"/>
                  </a:lnTo>
                  <a:lnTo>
                    <a:pt x="548" y="3"/>
                  </a:lnTo>
                  <a:lnTo>
                    <a:pt x="517" y="5"/>
                  </a:lnTo>
                  <a:lnTo>
                    <a:pt x="485" y="8"/>
                  </a:lnTo>
                  <a:lnTo>
                    <a:pt x="455" y="11"/>
                  </a:lnTo>
                  <a:lnTo>
                    <a:pt x="425" y="14"/>
                  </a:lnTo>
                  <a:lnTo>
                    <a:pt x="395" y="19"/>
                  </a:lnTo>
                  <a:lnTo>
                    <a:pt x="367" y="24"/>
                  </a:lnTo>
                  <a:lnTo>
                    <a:pt x="338" y="29"/>
                  </a:lnTo>
                  <a:lnTo>
                    <a:pt x="312" y="36"/>
                  </a:lnTo>
                  <a:lnTo>
                    <a:pt x="285" y="41"/>
                  </a:lnTo>
                  <a:lnTo>
                    <a:pt x="260" y="48"/>
                  </a:lnTo>
                  <a:lnTo>
                    <a:pt x="235" y="56"/>
                  </a:lnTo>
                  <a:lnTo>
                    <a:pt x="212" y="64"/>
                  </a:lnTo>
                  <a:lnTo>
                    <a:pt x="189" y="71"/>
                  </a:lnTo>
                  <a:lnTo>
                    <a:pt x="168" y="79"/>
                  </a:lnTo>
                  <a:lnTo>
                    <a:pt x="148" y="88"/>
                  </a:lnTo>
                  <a:lnTo>
                    <a:pt x="128" y="97"/>
                  </a:lnTo>
                  <a:lnTo>
                    <a:pt x="111" y="107"/>
                  </a:lnTo>
                  <a:lnTo>
                    <a:pt x="102" y="112"/>
                  </a:lnTo>
                  <a:lnTo>
                    <a:pt x="93" y="117"/>
                  </a:lnTo>
                  <a:lnTo>
                    <a:pt x="86" y="122"/>
                  </a:lnTo>
                  <a:lnTo>
                    <a:pt x="78" y="127"/>
                  </a:lnTo>
                  <a:lnTo>
                    <a:pt x="71" y="132"/>
                  </a:lnTo>
                  <a:lnTo>
                    <a:pt x="64" y="137"/>
                  </a:lnTo>
                  <a:lnTo>
                    <a:pt x="57" y="143"/>
                  </a:lnTo>
                  <a:lnTo>
                    <a:pt x="51" y="149"/>
                  </a:lnTo>
                  <a:lnTo>
                    <a:pt x="45" y="154"/>
                  </a:lnTo>
                  <a:lnTo>
                    <a:pt x="39" y="160"/>
                  </a:lnTo>
                  <a:lnTo>
                    <a:pt x="34" y="165"/>
                  </a:lnTo>
                  <a:lnTo>
                    <a:pt x="29" y="171"/>
                  </a:lnTo>
                  <a:lnTo>
                    <a:pt x="25" y="177"/>
                  </a:lnTo>
                  <a:lnTo>
                    <a:pt x="20" y="182"/>
                  </a:lnTo>
                  <a:lnTo>
                    <a:pt x="16" y="188"/>
                  </a:lnTo>
                  <a:lnTo>
                    <a:pt x="13" y="193"/>
                  </a:lnTo>
                  <a:lnTo>
                    <a:pt x="10" y="200"/>
                  </a:lnTo>
                  <a:lnTo>
                    <a:pt x="8" y="206"/>
                  </a:lnTo>
                  <a:lnTo>
                    <a:pt x="5" y="211"/>
                  </a:lnTo>
                  <a:lnTo>
                    <a:pt x="3" y="218"/>
                  </a:lnTo>
                  <a:lnTo>
                    <a:pt x="1" y="224"/>
                  </a:lnTo>
                  <a:lnTo>
                    <a:pt x="0" y="230"/>
                  </a:lnTo>
                  <a:lnTo>
                    <a:pt x="0" y="237"/>
                  </a:lnTo>
                  <a:lnTo>
                    <a:pt x="0" y="243"/>
                  </a:lnTo>
                  <a:lnTo>
                    <a:pt x="0" y="249"/>
                  </a:lnTo>
                  <a:lnTo>
                    <a:pt x="0" y="255"/>
                  </a:lnTo>
                  <a:lnTo>
                    <a:pt x="1" y="262"/>
                  </a:lnTo>
                  <a:lnTo>
                    <a:pt x="3" y="267"/>
                  </a:lnTo>
                  <a:lnTo>
                    <a:pt x="5" y="274"/>
                  </a:lnTo>
                  <a:lnTo>
                    <a:pt x="8" y="280"/>
                  </a:lnTo>
                  <a:lnTo>
                    <a:pt x="10" y="286"/>
                  </a:lnTo>
                  <a:lnTo>
                    <a:pt x="13" y="292"/>
                  </a:lnTo>
                  <a:lnTo>
                    <a:pt x="16" y="297"/>
                  </a:lnTo>
                  <a:lnTo>
                    <a:pt x="20" y="303"/>
                  </a:lnTo>
                  <a:lnTo>
                    <a:pt x="25" y="310"/>
                  </a:lnTo>
                  <a:lnTo>
                    <a:pt x="29" y="315"/>
                  </a:lnTo>
                  <a:lnTo>
                    <a:pt x="34" y="321"/>
                  </a:lnTo>
                  <a:lnTo>
                    <a:pt x="39" y="327"/>
                  </a:lnTo>
                  <a:lnTo>
                    <a:pt x="45" y="332"/>
                  </a:lnTo>
                  <a:lnTo>
                    <a:pt x="51" y="338"/>
                  </a:lnTo>
                  <a:lnTo>
                    <a:pt x="57" y="342"/>
                  </a:lnTo>
                  <a:lnTo>
                    <a:pt x="64" y="348"/>
                  </a:lnTo>
                  <a:lnTo>
                    <a:pt x="71" y="353"/>
                  </a:lnTo>
                  <a:lnTo>
                    <a:pt x="78" y="359"/>
                  </a:lnTo>
                  <a:lnTo>
                    <a:pt x="86" y="363"/>
                  </a:lnTo>
                  <a:lnTo>
                    <a:pt x="93" y="369"/>
                  </a:lnTo>
                  <a:lnTo>
                    <a:pt x="102" y="374"/>
                  </a:lnTo>
                  <a:lnTo>
                    <a:pt x="111" y="379"/>
                  </a:lnTo>
                  <a:lnTo>
                    <a:pt x="128" y="388"/>
                  </a:lnTo>
                  <a:lnTo>
                    <a:pt x="148" y="397"/>
                  </a:lnTo>
                  <a:lnTo>
                    <a:pt x="168" y="406"/>
                  </a:lnTo>
                  <a:lnTo>
                    <a:pt x="189" y="415"/>
                  </a:lnTo>
                  <a:lnTo>
                    <a:pt x="212" y="423"/>
                  </a:lnTo>
                  <a:lnTo>
                    <a:pt x="235" y="431"/>
                  </a:lnTo>
                  <a:lnTo>
                    <a:pt x="260" y="437"/>
                  </a:lnTo>
                  <a:lnTo>
                    <a:pt x="285" y="444"/>
                  </a:lnTo>
                  <a:lnTo>
                    <a:pt x="312" y="451"/>
                  </a:lnTo>
                  <a:lnTo>
                    <a:pt x="338" y="456"/>
                  </a:lnTo>
                  <a:lnTo>
                    <a:pt x="367" y="462"/>
                  </a:lnTo>
                  <a:lnTo>
                    <a:pt x="395" y="466"/>
                  </a:lnTo>
                  <a:lnTo>
                    <a:pt x="425" y="471"/>
                  </a:lnTo>
                  <a:lnTo>
                    <a:pt x="455" y="474"/>
                  </a:lnTo>
                  <a:lnTo>
                    <a:pt x="485" y="478"/>
                  </a:lnTo>
                  <a:lnTo>
                    <a:pt x="517" y="481"/>
                  </a:lnTo>
                  <a:lnTo>
                    <a:pt x="548" y="483"/>
                  </a:lnTo>
                  <a:lnTo>
                    <a:pt x="581" y="484"/>
                  </a:lnTo>
                  <a:lnTo>
                    <a:pt x="614" y="485"/>
                  </a:lnTo>
                  <a:lnTo>
                    <a:pt x="648" y="485"/>
                  </a:lnTo>
                  <a:lnTo>
                    <a:pt x="680" y="485"/>
                  </a:lnTo>
                  <a:lnTo>
                    <a:pt x="714" y="484"/>
                  </a:lnTo>
                  <a:lnTo>
                    <a:pt x="746" y="483"/>
                  </a:lnTo>
                  <a:lnTo>
                    <a:pt x="778" y="481"/>
                  </a:lnTo>
                  <a:lnTo>
                    <a:pt x="809" y="478"/>
                  </a:lnTo>
                  <a:lnTo>
                    <a:pt x="841" y="475"/>
                  </a:lnTo>
                  <a:lnTo>
                    <a:pt x="870" y="471"/>
                  </a:lnTo>
                  <a:lnTo>
                    <a:pt x="899" y="466"/>
                  </a:lnTo>
                  <a:lnTo>
                    <a:pt x="929" y="462"/>
                  </a:lnTo>
                  <a:lnTo>
                    <a:pt x="956" y="456"/>
                  </a:lnTo>
                  <a:lnTo>
                    <a:pt x="984" y="451"/>
                  </a:lnTo>
                  <a:lnTo>
                    <a:pt x="1010" y="444"/>
                  </a:lnTo>
                  <a:lnTo>
                    <a:pt x="1035" y="437"/>
                  </a:lnTo>
                  <a:lnTo>
                    <a:pt x="1059" y="431"/>
                  </a:lnTo>
                  <a:lnTo>
                    <a:pt x="1083" y="423"/>
                  </a:lnTo>
                  <a:lnTo>
                    <a:pt x="1105" y="415"/>
                  </a:lnTo>
                  <a:lnTo>
                    <a:pt x="1127" y="406"/>
                  </a:lnTo>
                  <a:lnTo>
                    <a:pt x="1148" y="397"/>
                  </a:lnTo>
                  <a:lnTo>
                    <a:pt x="1166" y="388"/>
                  </a:lnTo>
                  <a:lnTo>
                    <a:pt x="1185" y="379"/>
                  </a:lnTo>
                  <a:lnTo>
                    <a:pt x="1192" y="374"/>
                  </a:lnTo>
                  <a:lnTo>
                    <a:pt x="1201" y="369"/>
                  </a:lnTo>
                  <a:lnTo>
                    <a:pt x="1210" y="363"/>
                  </a:lnTo>
                  <a:lnTo>
                    <a:pt x="1217" y="359"/>
                  </a:lnTo>
                  <a:lnTo>
                    <a:pt x="1225" y="353"/>
                  </a:lnTo>
                  <a:lnTo>
                    <a:pt x="1231" y="348"/>
                  </a:lnTo>
                  <a:lnTo>
                    <a:pt x="1238" y="342"/>
                  </a:lnTo>
                  <a:lnTo>
                    <a:pt x="1245" y="338"/>
                  </a:lnTo>
                  <a:lnTo>
                    <a:pt x="1250" y="332"/>
                  </a:lnTo>
                  <a:lnTo>
                    <a:pt x="1256" y="327"/>
                  </a:lnTo>
                  <a:lnTo>
                    <a:pt x="1261" y="321"/>
                  </a:lnTo>
                  <a:lnTo>
                    <a:pt x="1266" y="315"/>
                  </a:lnTo>
                  <a:lnTo>
                    <a:pt x="1271" y="310"/>
                  </a:lnTo>
                  <a:lnTo>
                    <a:pt x="1274" y="303"/>
                  </a:lnTo>
                  <a:lnTo>
                    <a:pt x="1278" y="297"/>
                  </a:lnTo>
                  <a:lnTo>
                    <a:pt x="1282" y="292"/>
                  </a:lnTo>
                  <a:lnTo>
                    <a:pt x="1284" y="286"/>
                  </a:lnTo>
                  <a:lnTo>
                    <a:pt x="1288" y="280"/>
                  </a:lnTo>
                  <a:lnTo>
                    <a:pt x="1289" y="274"/>
                  </a:lnTo>
                  <a:lnTo>
                    <a:pt x="1292" y="267"/>
                  </a:lnTo>
                  <a:lnTo>
                    <a:pt x="1293" y="262"/>
                  </a:lnTo>
                  <a:lnTo>
                    <a:pt x="1294" y="255"/>
                  </a:lnTo>
                  <a:lnTo>
                    <a:pt x="1294" y="249"/>
                  </a:lnTo>
                  <a:lnTo>
                    <a:pt x="1296" y="24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44558" name="Freeform 174"/>
            <p:cNvSpPr>
              <a:spLocks/>
            </p:cNvSpPr>
            <p:nvPr/>
          </p:nvSpPr>
          <p:spPr bwMode="auto">
            <a:xfrm>
              <a:off x="1544" y="1526"/>
              <a:ext cx="298" cy="136"/>
            </a:xfrm>
            <a:custGeom>
              <a:avLst/>
              <a:gdLst>
                <a:gd name="T0" fmla="*/ 1294 w 1296"/>
                <a:gd name="T1" fmla="*/ 230 h 485"/>
                <a:gd name="T2" fmla="*/ 1289 w 1296"/>
                <a:gd name="T3" fmla="*/ 212 h 485"/>
                <a:gd name="T4" fmla="*/ 1282 w 1296"/>
                <a:gd name="T5" fmla="*/ 193 h 485"/>
                <a:gd name="T6" fmla="*/ 1271 w 1296"/>
                <a:gd name="T7" fmla="*/ 177 h 485"/>
                <a:gd name="T8" fmla="*/ 1256 w 1296"/>
                <a:gd name="T9" fmla="*/ 160 h 485"/>
                <a:gd name="T10" fmla="*/ 1238 w 1296"/>
                <a:gd name="T11" fmla="*/ 143 h 485"/>
                <a:gd name="T12" fmla="*/ 1217 w 1296"/>
                <a:gd name="T13" fmla="*/ 127 h 485"/>
                <a:gd name="T14" fmla="*/ 1192 w 1296"/>
                <a:gd name="T15" fmla="*/ 112 h 485"/>
                <a:gd name="T16" fmla="*/ 1148 w 1296"/>
                <a:gd name="T17" fmla="*/ 88 h 485"/>
                <a:gd name="T18" fmla="*/ 1083 w 1296"/>
                <a:gd name="T19" fmla="*/ 62 h 485"/>
                <a:gd name="T20" fmla="*/ 1010 w 1296"/>
                <a:gd name="T21" fmla="*/ 41 h 485"/>
                <a:gd name="T22" fmla="*/ 928 w 1296"/>
                <a:gd name="T23" fmla="*/ 23 h 485"/>
                <a:gd name="T24" fmla="*/ 841 w 1296"/>
                <a:gd name="T25" fmla="*/ 11 h 485"/>
                <a:gd name="T26" fmla="*/ 746 w 1296"/>
                <a:gd name="T27" fmla="*/ 3 h 485"/>
                <a:gd name="T28" fmla="*/ 648 w 1296"/>
                <a:gd name="T29" fmla="*/ 0 h 485"/>
                <a:gd name="T30" fmla="*/ 548 w 1296"/>
                <a:gd name="T31" fmla="*/ 3 h 485"/>
                <a:gd name="T32" fmla="*/ 455 w 1296"/>
                <a:gd name="T33" fmla="*/ 11 h 485"/>
                <a:gd name="T34" fmla="*/ 367 w 1296"/>
                <a:gd name="T35" fmla="*/ 24 h 485"/>
                <a:gd name="T36" fmla="*/ 285 w 1296"/>
                <a:gd name="T37" fmla="*/ 41 h 485"/>
                <a:gd name="T38" fmla="*/ 212 w 1296"/>
                <a:gd name="T39" fmla="*/ 64 h 485"/>
                <a:gd name="T40" fmla="*/ 148 w 1296"/>
                <a:gd name="T41" fmla="*/ 88 h 485"/>
                <a:gd name="T42" fmla="*/ 102 w 1296"/>
                <a:gd name="T43" fmla="*/ 112 h 485"/>
                <a:gd name="T44" fmla="*/ 78 w 1296"/>
                <a:gd name="T45" fmla="*/ 127 h 485"/>
                <a:gd name="T46" fmla="*/ 57 w 1296"/>
                <a:gd name="T47" fmla="*/ 143 h 485"/>
                <a:gd name="T48" fmla="*/ 39 w 1296"/>
                <a:gd name="T49" fmla="*/ 160 h 485"/>
                <a:gd name="T50" fmla="*/ 25 w 1296"/>
                <a:gd name="T51" fmla="*/ 177 h 485"/>
                <a:gd name="T52" fmla="*/ 13 w 1296"/>
                <a:gd name="T53" fmla="*/ 193 h 485"/>
                <a:gd name="T54" fmla="*/ 5 w 1296"/>
                <a:gd name="T55" fmla="*/ 211 h 485"/>
                <a:gd name="T56" fmla="*/ 0 w 1296"/>
                <a:gd name="T57" fmla="*/ 230 h 485"/>
                <a:gd name="T58" fmla="*/ 0 w 1296"/>
                <a:gd name="T59" fmla="*/ 249 h 485"/>
                <a:gd name="T60" fmla="*/ 3 w 1296"/>
                <a:gd name="T61" fmla="*/ 267 h 485"/>
                <a:gd name="T62" fmla="*/ 10 w 1296"/>
                <a:gd name="T63" fmla="*/ 286 h 485"/>
                <a:gd name="T64" fmla="*/ 20 w 1296"/>
                <a:gd name="T65" fmla="*/ 303 h 485"/>
                <a:gd name="T66" fmla="*/ 34 w 1296"/>
                <a:gd name="T67" fmla="*/ 321 h 485"/>
                <a:gd name="T68" fmla="*/ 51 w 1296"/>
                <a:gd name="T69" fmla="*/ 338 h 485"/>
                <a:gd name="T70" fmla="*/ 71 w 1296"/>
                <a:gd name="T71" fmla="*/ 353 h 485"/>
                <a:gd name="T72" fmla="*/ 93 w 1296"/>
                <a:gd name="T73" fmla="*/ 369 h 485"/>
                <a:gd name="T74" fmla="*/ 128 w 1296"/>
                <a:gd name="T75" fmla="*/ 388 h 485"/>
                <a:gd name="T76" fmla="*/ 189 w 1296"/>
                <a:gd name="T77" fmla="*/ 415 h 485"/>
                <a:gd name="T78" fmla="*/ 260 w 1296"/>
                <a:gd name="T79" fmla="*/ 437 h 485"/>
                <a:gd name="T80" fmla="*/ 338 w 1296"/>
                <a:gd name="T81" fmla="*/ 456 h 485"/>
                <a:gd name="T82" fmla="*/ 425 w 1296"/>
                <a:gd name="T83" fmla="*/ 471 h 485"/>
                <a:gd name="T84" fmla="*/ 517 w 1296"/>
                <a:gd name="T85" fmla="*/ 481 h 485"/>
                <a:gd name="T86" fmla="*/ 614 w 1296"/>
                <a:gd name="T87" fmla="*/ 485 h 485"/>
                <a:gd name="T88" fmla="*/ 714 w 1296"/>
                <a:gd name="T89" fmla="*/ 484 h 485"/>
                <a:gd name="T90" fmla="*/ 809 w 1296"/>
                <a:gd name="T91" fmla="*/ 478 h 485"/>
                <a:gd name="T92" fmla="*/ 899 w 1296"/>
                <a:gd name="T93" fmla="*/ 466 h 485"/>
                <a:gd name="T94" fmla="*/ 984 w 1296"/>
                <a:gd name="T95" fmla="*/ 451 h 485"/>
                <a:gd name="T96" fmla="*/ 1059 w 1296"/>
                <a:gd name="T97" fmla="*/ 431 h 485"/>
                <a:gd name="T98" fmla="*/ 1127 w 1296"/>
                <a:gd name="T99" fmla="*/ 406 h 485"/>
                <a:gd name="T100" fmla="*/ 1185 w 1296"/>
                <a:gd name="T101" fmla="*/ 379 h 485"/>
                <a:gd name="T102" fmla="*/ 1210 w 1296"/>
                <a:gd name="T103" fmla="*/ 363 h 485"/>
                <a:gd name="T104" fmla="*/ 1231 w 1296"/>
                <a:gd name="T105" fmla="*/ 348 h 485"/>
                <a:gd name="T106" fmla="*/ 1250 w 1296"/>
                <a:gd name="T107" fmla="*/ 332 h 485"/>
                <a:gd name="T108" fmla="*/ 1266 w 1296"/>
                <a:gd name="T109" fmla="*/ 315 h 485"/>
                <a:gd name="T110" fmla="*/ 1278 w 1296"/>
                <a:gd name="T111" fmla="*/ 297 h 485"/>
                <a:gd name="T112" fmla="*/ 1288 w 1296"/>
                <a:gd name="T113" fmla="*/ 280 h 485"/>
                <a:gd name="T114" fmla="*/ 1293 w 1296"/>
                <a:gd name="T115" fmla="*/ 262 h 485"/>
                <a:gd name="T116" fmla="*/ 1296 w 1296"/>
                <a:gd name="T117" fmla="*/ 243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96" h="485">
                  <a:moveTo>
                    <a:pt x="1296" y="243"/>
                  </a:moveTo>
                  <a:lnTo>
                    <a:pt x="1294" y="237"/>
                  </a:lnTo>
                  <a:lnTo>
                    <a:pt x="1294" y="230"/>
                  </a:lnTo>
                  <a:lnTo>
                    <a:pt x="1293" y="224"/>
                  </a:lnTo>
                  <a:lnTo>
                    <a:pt x="1292" y="218"/>
                  </a:lnTo>
                  <a:lnTo>
                    <a:pt x="1289" y="212"/>
                  </a:lnTo>
                  <a:lnTo>
                    <a:pt x="1288" y="206"/>
                  </a:lnTo>
                  <a:lnTo>
                    <a:pt x="1284" y="200"/>
                  </a:lnTo>
                  <a:lnTo>
                    <a:pt x="1282" y="193"/>
                  </a:lnTo>
                  <a:lnTo>
                    <a:pt x="1278" y="188"/>
                  </a:lnTo>
                  <a:lnTo>
                    <a:pt x="1274" y="182"/>
                  </a:lnTo>
                  <a:lnTo>
                    <a:pt x="1271" y="177"/>
                  </a:lnTo>
                  <a:lnTo>
                    <a:pt x="1266" y="171"/>
                  </a:lnTo>
                  <a:lnTo>
                    <a:pt x="1261" y="165"/>
                  </a:lnTo>
                  <a:lnTo>
                    <a:pt x="1256" y="160"/>
                  </a:lnTo>
                  <a:lnTo>
                    <a:pt x="1250" y="154"/>
                  </a:lnTo>
                  <a:lnTo>
                    <a:pt x="1245" y="149"/>
                  </a:lnTo>
                  <a:lnTo>
                    <a:pt x="1238" y="143"/>
                  </a:lnTo>
                  <a:lnTo>
                    <a:pt x="1231" y="137"/>
                  </a:lnTo>
                  <a:lnTo>
                    <a:pt x="1225" y="132"/>
                  </a:lnTo>
                  <a:lnTo>
                    <a:pt x="1217" y="127"/>
                  </a:lnTo>
                  <a:lnTo>
                    <a:pt x="1210" y="122"/>
                  </a:lnTo>
                  <a:lnTo>
                    <a:pt x="1201" y="117"/>
                  </a:lnTo>
                  <a:lnTo>
                    <a:pt x="1192" y="112"/>
                  </a:lnTo>
                  <a:lnTo>
                    <a:pt x="1185" y="107"/>
                  </a:lnTo>
                  <a:lnTo>
                    <a:pt x="1166" y="97"/>
                  </a:lnTo>
                  <a:lnTo>
                    <a:pt x="1148" y="88"/>
                  </a:lnTo>
                  <a:lnTo>
                    <a:pt x="1127" y="79"/>
                  </a:lnTo>
                  <a:lnTo>
                    <a:pt x="1105" y="71"/>
                  </a:lnTo>
                  <a:lnTo>
                    <a:pt x="1083" y="62"/>
                  </a:lnTo>
                  <a:lnTo>
                    <a:pt x="1059" y="56"/>
                  </a:lnTo>
                  <a:lnTo>
                    <a:pt x="1035" y="48"/>
                  </a:lnTo>
                  <a:lnTo>
                    <a:pt x="1010" y="41"/>
                  </a:lnTo>
                  <a:lnTo>
                    <a:pt x="984" y="36"/>
                  </a:lnTo>
                  <a:lnTo>
                    <a:pt x="956" y="29"/>
                  </a:lnTo>
                  <a:lnTo>
                    <a:pt x="928" y="23"/>
                  </a:lnTo>
                  <a:lnTo>
                    <a:pt x="899" y="19"/>
                  </a:lnTo>
                  <a:lnTo>
                    <a:pt x="870" y="14"/>
                  </a:lnTo>
                  <a:lnTo>
                    <a:pt x="841" y="11"/>
                  </a:lnTo>
                  <a:lnTo>
                    <a:pt x="809" y="8"/>
                  </a:lnTo>
                  <a:lnTo>
                    <a:pt x="778" y="4"/>
                  </a:lnTo>
                  <a:lnTo>
                    <a:pt x="746" y="3"/>
                  </a:lnTo>
                  <a:lnTo>
                    <a:pt x="714" y="1"/>
                  </a:lnTo>
                  <a:lnTo>
                    <a:pt x="680" y="0"/>
                  </a:lnTo>
                  <a:lnTo>
                    <a:pt x="648" y="0"/>
                  </a:lnTo>
                  <a:lnTo>
                    <a:pt x="614" y="0"/>
                  </a:lnTo>
                  <a:lnTo>
                    <a:pt x="581" y="1"/>
                  </a:lnTo>
                  <a:lnTo>
                    <a:pt x="548" y="3"/>
                  </a:lnTo>
                  <a:lnTo>
                    <a:pt x="517" y="5"/>
                  </a:lnTo>
                  <a:lnTo>
                    <a:pt x="485" y="8"/>
                  </a:lnTo>
                  <a:lnTo>
                    <a:pt x="455" y="11"/>
                  </a:lnTo>
                  <a:lnTo>
                    <a:pt x="425" y="14"/>
                  </a:lnTo>
                  <a:lnTo>
                    <a:pt x="395" y="19"/>
                  </a:lnTo>
                  <a:lnTo>
                    <a:pt x="367" y="24"/>
                  </a:lnTo>
                  <a:lnTo>
                    <a:pt x="338" y="29"/>
                  </a:lnTo>
                  <a:lnTo>
                    <a:pt x="312" y="36"/>
                  </a:lnTo>
                  <a:lnTo>
                    <a:pt x="285" y="41"/>
                  </a:lnTo>
                  <a:lnTo>
                    <a:pt x="260" y="48"/>
                  </a:lnTo>
                  <a:lnTo>
                    <a:pt x="235" y="56"/>
                  </a:lnTo>
                  <a:lnTo>
                    <a:pt x="212" y="64"/>
                  </a:lnTo>
                  <a:lnTo>
                    <a:pt x="189" y="71"/>
                  </a:lnTo>
                  <a:lnTo>
                    <a:pt x="168" y="79"/>
                  </a:lnTo>
                  <a:lnTo>
                    <a:pt x="148" y="88"/>
                  </a:lnTo>
                  <a:lnTo>
                    <a:pt x="128" y="97"/>
                  </a:lnTo>
                  <a:lnTo>
                    <a:pt x="111" y="107"/>
                  </a:lnTo>
                  <a:lnTo>
                    <a:pt x="102" y="112"/>
                  </a:lnTo>
                  <a:lnTo>
                    <a:pt x="93" y="117"/>
                  </a:lnTo>
                  <a:lnTo>
                    <a:pt x="86" y="122"/>
                  </a:lnTo>
                  <a:lnTo>
                    <a:pt x="78" y="127"/>
                  </a:lnTo>
                  <a:lnTo>
                    <a:pt x="71" y="132"/>
                  </a:lnTo>
                  <a:lnTo>
                    <a:pt x="64" y="137"/>
                  </a:lnTo>
                  <a:lnTo>
                    <a:pt x="57" y="143"/>
                  </a:lnTo>
                  <a:lnTo>
                    <a:pt x="51" y="149"/>
                  </a:lnTo>
                  <a:lnTo>
                    <a:pt x="45" y="154"/>
                  </a:lnTo>
                  <a:lnTo>
                    <a:pt x="39" y="160"/>
                  </a:lnTo>
                  <a:lnTo>
                    <a:pt x="34" y="165"/>
                  </a:lnTo>
                  <a:lnTo>
                    <a:pt x="29" y="171"/>
                  </a:lnTo>
                  <a:lnTo>
                    <a:pt x="25" y="177"/>
                  </a:lnTo>
                  <a:lnTo>
                    <a:pt x="20" y="182"/>
                  </a:lnTo>
                  <a:lnTo>
                    <a:pt x="16" y="188"/>
                  </a:lnTo>
                  <a:lnTo>
                    <a:pt x="13" y="193"/>
                  </a:lnTo>
                  <a:lnTo>
                    <a:pt x="10" y="200"/>
                  </a:lnTo>
                  <a:lnTo>
                    <a:pt x="8" y="206"/>
                  </a:lnTo>
                  <a:lnTo>
                    <a:pt x="5" y="211"/>
                  </a:lnTo>
                  <a:lnTo>
                    <a:pt x="3" y="218"/>
                  </a:lnTo>
                  <a:lnTo>
                    <a:pt x="1" y="224"/>
                  </a:lnTo>
                  <a:lnTo>
                    <a:pt x="0" y="230"/>
                  </a:lnTo>
                  <a:lnTo>
                    <a:pt x="0" y="237"/>
                  </a:lnTo>
                  <a:lnTo>
                    <a:pt x="0" y="243"/>
                  </a:lnTo>
                  <a:lnTo>
                    <a:pt x="0" y="249"/>
                  </a:lnTo>
                  <a:lnTo>
                    <a:pt x="0" y="255"/>
                  </a:lnTo>
                  <a:lnTo>
                    <a:pt x="1" y="262"/>
                  </a:lnTo>
                  <a:lnTo>
                    <a:pt x="3" y="267"/>
                  </a:lnTo>
                  <a:lnTo>
                    <a:pt x="5" y="274"/>
                  </a:lnTo>
                  <a:lnTo>
                    <a:pt x="8" y="280"/>
                  </a:lnTo>
                  <a:lnTo>
                    <a:pt x="10" y="286"/>
                  </a:lnTo>
                  <a:lnTo>
                    <a:pt x="13" y="292"/>
                  </a:lnTo>
                  <a:lnTo>
                    <a:pt x="16" y="297"/>
                  </a:lnTo>
                  <a:lnTo>
                    <a:pt x="20" y="303"/>
                  </a:lnTo>
                  <a:lnTo>
                    <a:pt x="25" y="310"/>
                  </a:lnTo>
                  <a:lnTo>
                    <a:pt x="29" y="315"/>
                  </a:lnTo>
                  <a:lnTo>
                    <a:pt x="34" y="321"/>
                  </a:lnTo>
                  <a:lnTo>
                    <a:pt x="39" y="327"/>
                  </a:lnTo>
                  <a:lnTo>
                    <a:pt x="45" y="332"/>
                  </a:lnTo>
                  <a:lnTo>
                    <a:pt x="51" y="338"/>
                  </a:lnTo>
                  <a:lnTo>
                    <a:pt x="57" y="342"/>
                  </a:lnTo>
                  <a:lnTo>
                    <a:pt x="64" y="348"/>
                  </a:lnTo>
                  <a:lnTo>
                    <a:pt x="71" y="353"/>
                  </a:lnTo>
                  <a:lnTo>
                    <a:pt x="78" y="359"/>
                  </a:lnTo>
                  <a:lnTo>
                    <a:pt x="86" y="363"/>
                  </a:lnTo>
                  <a:lnTo>
                    <a:pt x="93" y="369"/>
                  </a:lnTo>
                  <a:lnTo>
                    <a:pt x="102" y="374"/>
                  </a:lnTo>
                  <a:lnTo>
                    <a:pt x="111" y="379"/>
                  </a:lnTo>
                  <a:lnTo>
                    <a:pt x="128" y="388"/>
                  </a:lnTo>
                  <a:lnTo>
                    <a:pt x="148" y="397"/>
                  </a:lnTo>
                  <a:lnTo>
                    <a:pt x="168" y="406"/>
                  </a:lnTo>
                  <a:lnTo>
                    <a:pt x="189" y="415"/>
                  </a:lnTo>
                  <a:lnTo>
                    <a:pt x="212" y="423"/>
                  </a:lnTo>
                  <a:lnTo>
                    <a:pt x="235" y="431"/>
                  </a:lnTo>
                  <a:lnTo>
                    <a:pt x="260" y="437"/>
                  </a:lnTo>
                  <a:lnTo>
                    <a:pt x="285" y="444"/>
                  </a:lnTo>
                  <a:lnTo>
                    <a:pt x="312" y="451"/>
                  </a:lnTo>
                  <a:lnTo>
                    <a:pt x="338" y="456"/>
                  </a:lnTo>
                  <a:lnTo>
                    <a:pt x="367" y="462"/>
                  </a:lnTo>
                  <a:lnTo>
                    <a:pt x="395" y="466"/>
                  </a:lnTo>
                  <a:lnTo>
                    <a:pt x="425" y="471"/>
                  </a:lnTo>
                  <a:lnTo>
                    <a:pt x="455" y="474"/>
                  </a:lnTo>
                  <a:lnTo>
                    <a:pt x="485" y="478"/>
                  </a:lnTo>
                  <a:lnTo>
                    <a:pt x="517" y="481"/>
                  </a:lnTo>
                  <a:lnTo>
                    <a:pt x="548" y="483"/>
                  </a:lnTo>
                  <a:lnTo>
                    <a:pt x="581" y="484"/>
                  </a:lnTo>
                  <a:lnTo>
                    <a:pt x="614" y="485"/>
                  </a:lnTo>
                  <a:lnTo>
                    <a:pt x="648" y="485"/>
                  </a:lnTo>
                  <a:lnTo>
                    <a:pt x="680" y="485"/>
                  </a:lnTo>
                  <a:lnTo>
                    <a:pt x="714" y="484"/>
                  </a:lnTo>
                  <a:lnTo>
                    <a:pt x="746" y="483"/>
                  </a:lnTo>
                  <a:lnTo>
                    <a:pt x="778" y="481"/>
                  </a:lnTo>
                  <a:lnTo>
                    <a:pt x="809" y="478"/>
                  </a:lnTo>
                  <a:lnTo>
                    <a:pt x="841" y="475"/>
                  </a:lnTo>
                  <a:lnTo>
                    <a:pt x="870" y="471"/>
                  </a:lnTo>
                  <a:lnTo>
                    <a:pt x="899" y="466"/>
                  </a:lnTo>
                  <a:lnTo>
                    <a:pt x="929" y="462"/>
                  </a:lnTo>
                  <a:lnTo>
                    <a:pt x="956" y="456"/>
                  </a:lnTo>
                  <a:lnTo>
                    <a:pt x="984" y="451"/>
                  </a:lnTo>
                  <a:lnTo>
                    <a:pt x="1010" y="444"/>
                  </a:lnTo>
                  <a:lnTo>
                    <a:pt x="1035" y="437"/>
                  </a:lnTo>
                  <a:lnTo>
                    <a:pt x="1059" y="431"/>
                  </a:lnTo>
                  <a:lnTo>
                    <a:pt x="1083" y="423"/>
                  </a:lnTo>
                  <a:lnTo>
                    <a:pt x="1105" y="415"/>
                  </a:lnTo>
                  <a:lnTo>
                    <a:pt x="1127" y="406"/>
                  </a:lnTo>
                  <a:lnTo>
                    <a:pt x="1148" y="397"/>
                  </a:lnTo>
                  <a:lnTo>
                    <a:pt x="1166" y="388"/>
                  </a:lnTo>
                  <a:lnTo>
                    <a:pt x="1185" y="379"/>
                  </a:lnTo>
                  <a:lnTo>
                    <a:pt x="1192" y="374"/>
                  </a:lnTo>
                  <a:lnTo>
                    <a:pt x="1201" y="369"/>
                  </a:lnTo>
                  <a:lnTo>
                    <a:pt x="1210" y="363"/>
                  </a:lnTo>
                  <a:lnTo>
                    <a:pt x="1217" y="359"/>
                  </a:lnTo>
                  <a:lnTo>
                    <a:pt x="1225" y="353"/>
                  </a:lnTo>
                  <a:lnTo>
                    <a:pt x="1231" y="348"/>
                  </a:lnTo>
                  <a:lnTo>
                    <a:pt x="1238" y="342"/>
                  </a:lnTo>
                  <a:lnTo>
                    <a:pt x="1245" y="338"/>
                  </a:lnTo>
                  <a:lnTo>
                    <a:pt x="1250" y="332"/>
                  </a:lnTo>
                  <a:lnTo>
                    <a:pt x="1256" y="327"/>
                  </a:lnTo>
                  <a:lnTo>
                    <a:pt x="1261" y="321"/>
                  </a:lnTo>
                  <a:lnTo>
                    <a:pt x="1266" y="315"/>
                  </a:lnTo>
                  <a:lnTo>
                    <a:pt x="1271" y="310"/>
                  </a:lnTo>
                  <a:lnTo>
                    <a:pt x="1274" y="303"/>
                  </a:lnTo>
                  <a:lnTo>
                    <a:pt x="1278" y="297"/>
                  </a:lnTo>
                  <a:lnTo>
                    <a:pt x="1282" y="292"/>
                  </a:lnTo>
                  <a:lnTo>
                    <a:pt x="1284" y="286"/>
                  </a:lnTo>
                  <a:lnTo>
                    <a:pt x="1288" y="280"/>
                  </a:lnTo>
                  <a:lnTo>
                    <a:pt x="1289" y="274"/>
                  </a:lnTo>
                  <a:lnTo>
                    <a:pt x="1292" y="267"/>
                  </a:lnTo>
                  <a:lnTo>
                    <a:pt x="1293" y="262"/>
                  </a:lnTo>
                  <a:lnTo>
                    <a:pt x="1294" y="255"/>
                  </a:lnTo>
                  <a:lnTo>
                    <a:pt x="1294" y="249"/>
                  </a:lnTo>
                  <a:lnTo>
                    <a:pt x="1296" y="243"/>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4559" name="Rectangle 175"/>
            <p:cNvSpPr>
              <a:spLocks noChangeArrowheads="1"/>
            </p:cNvSpPr>
            <p:nvPr/>
          </p:nvSpPr>
          <p:spPr bwMode="auto">
            <a:xfrm>
              <a:off x="1591" y="1559"/>
              <a:ext cx="204"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sz="900">
                  <a:solidFill>
                    <a:srgbClr val="000000"/>
                  </a:solidFill>
                  <a:ea typeface="ＭＳ Ｐゴシック" charset="-128"/>
                </a:rPr>
                <a:t>30 bar</a:t>
              </a:r>
              <a:endParaRPr lang="en-US" sz="2000" b="1">
                <a:ea typeface="ＭＳ Ｐゴシック" charset="-128"/>
              </a:endParaRPr>
            </a:p>
          </p:txBody>
        </p:sp>
        <p:sp>
          <p:nvSpPr>
            <p:cNvPr id="144560" name="Line 176"/>
            <p:cNvSpPr>
              <a:spLocks noChangeShapeType="1"/>
            </p:cNvSpPr>
            <p:nvPr/>
          </p:nvSpPr>
          <p:spPr bwMode="auto">
            <a:xfrm>
              <a:off x="1131" y="1890"/>
              <a:ext cx="1" cy="133"/>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561" name="Line 177"/>
            <p:cNvSpPr>
              <a:spLocks noChangeShapeType="1"/>
            </p:cNvSpPr>
            <p:nvPr/>
          </p:nvSpPr>
          <p:spPr bwMode="auto">
            <a:xfrm flipH="1">
              <a:off x="1124" y="1593"/>
              <a:ext cx="423"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562" name="Line 178"/>
            <p:cNvSpPr>
              <a:spLocks noChangeShapeType="1"/>
            </p:cNvSpPr>
            <p:nvPr/>
          </p:nvSpPr>
          <p:spPr bwMode="auto">
            <a:xfrm>
              <a:off x="1131" y="1599"/>
              <a:ext cx="1" cy="204"/>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563" name="Line 179"/>
            <p:cNvSpPr>
              <a:spLocks noChangeShapeType="1"/>
            </p:cNvSpPr>
            <p:nvPr/>
          </p:nvSpPr>
          <p:spPr bwMode="auto">
            <a:xfrm>
              <a:off x="1679" y="1483"/>
              <a:ext cx="1" cy="44"/>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564" name="Freeform 180"/>
            <p:cNvSpPr>
              <a:spLocks/>
            </p:cNvSpPr>
            <p:nvPr/>
          </p:nvSpPr>
          <p:spPr bwMode="auto">
            <a:xfrm>
              <a:off x="1107" y="1674"/>
              <a:ext cx="48" cy="88"/>
            </a:xfrm>
            <a:custGeom>
              <a:avLst/>
              <a:gdLst>
                <a:gd name="T0" fmla="*/ 207 w 207"/>
                <a:gd name="T1" fmla="*/ 0 h 311"/>
                <a:gd name="T2" fmla="*/ 0 w 207"/>
                <a:gd name="T3" fmla="*/ 0 h 311"/>
                <a:gd name="T4" fmla="*/ 207 w 207"/>
                <a:gd name="T5" fmla="*/ 311 h 311"/>
                <a:gd name="T6" fmla="*/ 0 w 207"/>
                <a:gd name="T7" fmla="*/ 311 h 311"/>
                <a:gd name="T8" fmla="*/ 207 w 207"/>
                <a:gd name="T9" fmla="*/ 0 h 311"/>
              </a:gdLst>
              <a:ahLst/>
              <a:cxnLst>
                <a:cxn ang="0">
                  <a:pos x="T0" y="T1"/>
                </a:cxn>
                <a:cxn ang="0">
                  <a:pos x="T2" y="T3"/>
                </a:cxn>
                <a:cxn ang="0">
                  <a:pos x="T4" y="T5"/>
                </a:cxn>
                <a:cxn ang="0">
                  <a:pos x="T6" y="T7"/>
                </a:cxn>
                <a:cxn ang="0">
                  <a:pos x="T8" y="T9"/>
                </a:cxn>
              </a:cxnLst>
              <a:rect l="0" t="0" r="r" b="b"/>
              <a:pathLst>
                <a:path w="207" h="311">
                  <a:moveTo>
                    <a:pt x="207" y="0"/>
                  </a:moveTo>
                  <a:lnTo>
                    <a:pt x="0" y="0"/>
                  </a:lnTo>
                  <a:lnTo>
                    <a:pt x="207" y="311"/>
                  </a:lnTo>
                  <a:lnTo>
                    <a:pt x="0" y="311"/>
                  </a:lnTo>
                  <a:lnTo>
                    <a:pt x="20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44565" name="Freeform 181"/>
            <p:cNvSpPr>
              <a:spLocks/>
            </p:cNvSpPr>
            <p:nvPr/>
          </p:nvSpPr>
          <p:spPr bwMode="auto">
            <a:xfrm>
              <a:off x="1107" y="1674"/>
              <a:ext cx="48" cy="88"/>
            </a:xfrm>
            <a:custGeom>
              <a:avLst/>
              <a:gdLst>
                <a:gd name="T0" fmla="*/ 207 w 207"/>
                <a:gd name="T1" fmla="*/ 0 h 311"/>
                <a:gd name="T2" fmla="*/ 0 w 207"/>
                <a:gd name="T3" fmla="*/ 0 h 311"/>
                <a:gd name="T4" fmla="*/ 207 w 207"/>
                <a:gd name="T5" fmla="*/ 311 h 311"/>
                <a:gd name="T6" fmla="*/ 0 w 207"/>
                <a:gd name="T7" fmla="*/ 311 h 311"/>
                <a:gd name="T8" fmla="*/ 207 w 207"/>
                <a:gd name="T9" fmla="*/ 0 h 311"/>
              </a:gdLst>
              <a:ahLst/>
              <a:cxnLst>
                <a:cxn ang="0">
                  <a:pos x="T0" y="T1"/>
                </a:cxn>
                <a:cxn ang="0">
                  <a:pos x="T2" y="T3"/>
                </a:cxn>
                <a:cxn ang="0">
                  <a:pos x="T4" y="T5"/>
                </a:cxn>
                <a:cxn ang="0">
                  <a:pos x="T6" y="T7"/>
                </a:cxn>
                <a:cxn ang="0">
                  <a:pos x="T8" y="T9"/>
                </a:cxn>
              </a:cxnLst>
              <a:rect l="0" t="0" r="r" b="b"/>
              <a:pathLst>
                <a:path w="207" h="311">
                  <a:moveTo>
                    <a:pt x="207" y="0"/>
                  </a:moveTo>
                  <a:lnTo>
                    <a:pt x="0" y="0"/>
                  </a:lnTo>
                  <a:lnTo>
                    <a:pt x="207" y="311"/>
                  </a:lnTo>
                  <a:lnTo>
                    <a:pt x="0" y="311"/>
                  </a:lnTo>
                  <a:lnTo>
                    <a:pt x="207" y="0"/>
                  </a:lnTo>
                  <a:close/>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4566" name="Line 182"/>
            <p:cNvSpPr>
              <a:spLocks noChangeShapeType="1"/>
            </p:cNvSpPr>
            <p:nvPr/>
          </p:nvSpPr>
          <p:spPr bwMode="auto">
            <a:xfrm>
              <a:off x="1132" y="1717"/>
              <a:ext cx="23"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567" name="Rectangle 183"/>
            <p:cNvSpPr>
              <a:spLocks noChangeArrowheads="1"/>
            </p:cNvSpPr>
            <p:nvPr/>
          </p:nvSpPr>
          <p:spPr bwMode="auto">
            <a:xfrm>
              <a:off x="1154" y="1700"/>
              <a:ext cx="32" cy="3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144568" name="Rectangle 184"/>
            <p:cNvSpPr>
              <a:spLocks noChangeArrowheads="1"/>
            </p:cNvSpPr>
            <p:nvPr/>
          </p:nvSpPr>
          <p:spPr bwMode="auto">
            <a:xfrm>
              <a:off x="1154" y="1700"/>
              <a:ext cx="32" cy="36"/>
            </a:xfrm>
            <a:prstGeom prst="rect">
              <a:avLst/>
            </a:prstGeom>
            <a:noFill/>
            <a:ln w="317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4569" name="Line 185"/>
            <p:cNvSpPr>
              <a:spLocks noChangeShapeType="1"/>
            </p:cNvSpPr>
            <p:nvPr/>
          </p:nvSpPr>
          <p:spPr bwMode="auto">
            <a:xfrm flipH="1">
              <a:off x="1124" y="3168"/>
              <a:ext cx="7"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570" name="Rectangle 186"/>
            <p:cNvSpPr>
              <a:spLocks noChangeArrowheads="1"/>
            </p:cNvSpPr>
            <p:nvPr/>
          </p:nvSpPr>
          <p:spPr bwMode="auto">
            <a:xfrm>
              <a:off x="2965" y="1861"/>
              <a:ext cx="404"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sz="900">
                  <a:solidFill>
                    <a:srgbClr val="000000"/>
                  </a:solidFill>
                  <a:ea typeface="ＭＳ Ｐゴシック" charset="-128"/>
                </a:rPr>
                <a:t>300mbar-L/s</a:t>
              </a:r>
              <a:endParaRPr lang="en-US" sz="2000" b="1">
                <a:ea typeface="ＭＳ Ｐゴシック" charset="-128"/>
              </a:endParaRPr>
            </a:p>
          </p:txBody>
        </p:sp>
        <p:sp>
          <p:nvSpPr>
            <p:cNvPr id="144571" name="Freeform 187"/>
            <p:cNvSpPr>
              <a:spLocks/>
            </p:cNvSpPr>
            <p:nvPr/>
          </p:nvSpPr>
          <p:spPr bwMode="auto">
            <a:xfrm>
              <a:off x="1107" y="3255"/>
              <a:ext cx="48" cy="88"/>
            </a:xfrm>
            <a:custGeom>
              <a:avLst/>
              <a:gdLst>
                <a:gd name="T0" fmla="*/ 207 w 207"/>
                <a:gd name="T1" fmla="*/ 0 h 311"/>
                <a:gd name="T2" fmla="*/ 0 w 207"/>
                <a:gd name="T3" fmla="*/ 0 h 311"/>
                <a:gd name="T4" fmla="*/ 207 w 207"/>
                <a:gd name="T5" fmla="*/ 311 h 311"/>
                <a:gd name="T6" fmla="*/ 0 w 207"/>
                <a:gd name="T7" fmla="*/ 311 h 311"/>
                <a:gd name="T8" fmla="*/ 207 w 207"/>
                <a:gd name="T9" fmla="*/ 0 h 311"/>
              </a:gdLst>
              <a:ahLst/>
              <a:cxnLst>
                <a:cxn ang="0">
                  <a:pos x="T0" y="T1"/>
                </a:cxn>
                <a:cxn ang="0">
                  <a:pos x="T2" y="T3"/>
                </a:cxn>
                <a:cxn ang="0">
                  <a:pos x="T4" y="T5"/>
                </a:cxn>
                <a:cxn ang="0">
                  <a:pos x="T6" y="T7"/>
                </a:cxn>
                <a:cxn ang="0">
                  <a:pos x="T8" y="T9"/>
                </a:cxn>
              </a:cxnLst>
              <a:rect l="0" t="0" r="r" b="b"/>
              <a:pathLst>
                <a:path w="207" h="311">
                  <a:moveTo>
                    <a:pt x="207" y="0"/>
                  </a:moveTo>
                  <a:lnTo>
                    <a:pt x="0" y="0"/>
                  </a:lnTo>
                  <a:lnTo>
                    <a:pt x="207" y="311"/>
                  </a:lnTo>
                  <a:lnTo>
                    <a:pt x="0" y="311"/>
                  </a:lnTo>
                  <a:lnTo>
                    <a:pt x="20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44572" name="Freeform 188"/>
            <p:cNvSpPr>
              <a:spLocks/>
            </p:cNvSpPr>
            <p:nvPr/>
          </p:nvSpPr>
          <p:spPr bwMode="auto">
            <a:xfrm>
              <a:off x="1107" y="3255"/>
              <a:ext cx="48" cy="88"/>
            </a:xfrm>
            <a:custGeom>
              <a:avLst/>
              <a:gdLst>
                <a:gd name="T0" fmla="*/ 207 w 207"/>
                <a:gd name="T1" fmla="*/ 0 h 311"/>
                <a:gd name="T2" fmla="*/ 0 w 207"/>
                <a:gd name="T3" fmla="*/ 0 h 311"/>
                <a:gd name="T4" fmla="*/ 207 w 207"/>
                <a:gd name="T5" fmla="*/ 311 h 311"/>
                <a:gd name="T6" fmla="*/ 0 w 207"/>
                <a:gd name="T7" fmla="*/ 311 h 311"/>
                <a:gd name="T8" fmla="*/ 207 w 207"/>
                <a:gd name="T9" fmla="*/ 0 h 311"/>
              </a:gdLst>
              <a:ahLst/>
              <a:cxnLst>
                <a:cxn ang="0">
                  <a:pos x="T0" y="T1"/>
                </a:cxn>
                <a:cxn ang="0">
                  <a:pos x="T2" y="T3"/>
                </a:cxn>
                <a:cxn ang="0">
                  <a:pos x="T4" y="T5"/>
                </a:cxn>
                <a:cxn ang="0">
                  <a:pos x="T6" y="T7"/>
                </a:cxn>
                <a:cxn ang="0">
                  <a:pos x="T8" y="T9"/>
                </a:cxn>
              </a:cxnLst>
              <a:rect l="0" t="0" r="r" b="b"/>
              <a:pathLst>
                <a:path w="207" h="311">
                  <a:moveTo>
                    <a:pt x="207" y="0"/>
                  </a:moveTo>
                  <a:lnTo>
                    <a:pt x="0" y="0"/>
                  </a:lnTo>
                  <a:lnTo>
                    <a:pt x="207" y="311"/>
                  </a:lnTo>
                  <a:lnTo>
                    <a:pt x="0" y="311"/>
                  </a:lnTo>
                  <a:lnTo>
                    <a:pt x="207" y="0"/>
                  </a:lnTo>
                  <a:close/>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4573" name="Line 189"/>
            <p:cNvSpPr>
              <a:spLocks noChangeShapeType="1"/>
            </p:cNvSpPr>
            <p:nvPr/>
          </p:nvSpPr>
          <p:spPr bwMode="auto">
            <a:xfrm>
              <a:off x="1133" y="3298"/>
              <a:ext cx="22"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574" name="Rectangle 190"/>
            <p:cNvSpPr>
              <a:spLocks noChangeArrowheads="1"/>
            </p:cNvSpPr>
            <p:nvPr/>
          </p:nvSpPr>
          <p:spPr bwMode="auto">
            <a:xfrm>
              <a:off x="1154" y="3281"/>
              <a:ext cx="32" cy="3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144575" name="Rectangle 191"/>
            <p:cNvSpPr>
              <a:spLocks noChangeArrowheads="1"/>
            </p:cNvSpPr>
            <p:nvPr/>
          </p:nvSpPr>
          <p:spPr bwMode="auto">
            <a:xfrm>
              <a:off x="1154" y="3281"/>
              <a:ext cx="32" cy="37"/>
            </a:xfrm>
            <a:prstGeom prst="rect">
              <a:avLst/>
            </a:prstGeom>
            <a:noFill/>
            <a:ln w="317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4576" name="Line 192"/>
            <p:cNvSpPr>
              <a:spLocks noChangeShapeType="1"/>
            </p:cNvSpPr>
            <p:nvPr/>
          </p:nvSpPr>
          <p:spPr bwMode="auto">
            <a:xfrm>
              <a:off x="1131" y="3168"/>
              <a:ext cx="1" cy="87"/>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577" name="Line 193"/>
            <p:cNvSpPr>
              <a:spLocks noChangeShapeType="1"/>
            </p:cNvSpPr>
            <p:nvPr/>
          </p:nvSpPr>
          <p:spPr bwMode="auto">
            <a:xfrm>
              <a:off x="1131" y="3343"/>
              <a:ext cx="1" cy="89"/>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578" name="Line 194"/>
            <p:cNvSpPr>
              <a:spLocks noChangeShapeType="1"/>
            </p:cNvSpPr>
            <p:nvPr/>
          </p:nvSpPr>
          <p:spPr bwMode="auto">
            <a:xfrm flipH="1">
              <a:off x="2006" y="2553"/>
              <a:ext cx="3" cy="587"/>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579" name="Freeform 195"/>
            <p:cNvSpPr>
              <a:spLocks/>
            </p:cNvSpPr>
            <p:nvPr/>
          </p:nvSpPr>
          <p:spPr bwMode="auto">
            <a:xfrm>
              <a:off x="982" y="3200"/>
              <a:ext cx="1024" cy="237"/>
            </a:xfrm>
            <a:custGeom>
              <a:avLst/>
              <a:gdLst>
                <a:gd name="T0" fmla="*/ 4456 w 4456"/>
                <a:gd name="T1" fmla="*/ 0 h 836"/>
                <a:gd name="T2" fmla="*/ 4456 w 4456"/>
                <a:gd name="T3" fmla="*/ 836 h 836"/>
                <a:gd name="T4" fmla="*/ 0 w 4456"/>
                <a:gd name="T5" fmla="*/ 836 h 836"/>
              </a:gdLst>
              <a:ahLst/>
              <a:cxnLst>
                <a:cxn ang="0">
                  <a:pos x="T0" y="T1"/>
                </a:cxn>
                <a:cxn ang="0">
                  <a:pos x="T2" y="T3"/>
                </a:cxn>
                <a:cxn ang="0">
                  <a:pos x="T4" y="T5"/>
                </a:cxn>
              </a:cxnLst>
              <a:rect l="0" t="0" r="r" b="b"/>
              <a:pathLst>
                <a:path w="4456" h="836">
                  <a:moveTo>
                    <a:pt x="4456" y="0"/>
                  </a:moveTo>
                  <a:lnTo>
                    <a:pt x="4456" y="836"/>
                  </a:lnTo>
                  <a:lnTo>
                    <a:pt x="0" y="836"/>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4580" name="Rectangle 196"/>
            <p:cNvSpPr>
              <a:spLocks noChangeArrowheads="1"/>
            </p:cNvSpPr>
            <p:nvPr/>
          </p:nvSpPr>
          <p:spPr bwMode="auto">
            <a:xfrm>
              <a:off x="786" y="3468"/>
              <a:ext cx="468"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sz="900">
                  <a:solidFill>
                    <a:srgbClr val="000000"/>
                  </a:solidFill>
                  <a:ea typeface="ＭＳ Ｐゴシック" charset="-128"/>
                </a:rPr>
                <a:t>ITER  Vacuum</a:t>
              </a:r>
              <a:endParaRPr lang="en-US" sz="2000" b="1">
                <a:ea typeface="ＭＳ Ｐゴシック" charset="-128"/>
              </a:endParaRPr>
            </a:p>
          </p:txBody>
        </p:sp>
        <p:sp>
          <p:nvSpPr>
            <p:cNvPr id="144581" name="Rectangle 197"/>
            <p:cNvSpPr>
              <a:spLocks noChangeArrowheads="1"/>
            </p:cNvSpPr>
            <p:nvPr/>
          </p:nvSpPr>
          <p:spPr bwMode="auto">
            <a:xfrm>
              <a:off x="1157" y="2647"/>
              <a:ext cx="392"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wrap="none" lIns="0" tIns="0" rIns="0" bIns="0">
              <a:spAutoFit/>
            </a:bodyPr>
            <a:lstStyle/>
            <a:p>
              <a:pPr algn="ctr"/>
              <a:r>
                <a:rPr lang="en-US" sz="900">
                  <a:ea typeface="ＭＳ Ｐゴシック" charset="-128"/>
                </a:rPr>
                <a:t>Compressor</a:t>
              </a:r>
              <a:endParaRPr lang="en-US" sz="2000" b="1">
                <a:ea typeface="ＭＳ Ｐゴシック" charset="-128"/>
              </a:endParaRPr>
            </a:p>
          </p:txBody>
        </p:sp>
        <p:sp>
          <p:nvSpPr>
            <p:cNvPr id="144582" name="Rectangle 198"/>
            <p:cNvSpPr>
              <a:spLocks noChangeArrowheads="1"/>
            </p:cNvSpPr>
            <p:nvPr/>
          </p:nvSpPr>
          <p:spPr bwMode="auto">
            <a:xfrm>
              <a:off x="2329" y="1810"/>
              <a:ext cx="404"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sz="900">
                  <a:solidFill>
                    <a:srgbClr val="000000"/>
                  </a:solidFill>
                  <a:ea typeface="ＭＳ Ｐゴシック" charset="-128"/>
                </a:rPr>
                <a:t>250mbar-L/s</a:t>
              </a:r>
              <a:endParaRPr lang="en-US" sz="2000" b="1">
                <a:ea typeface="ＭＳ Ｐゴシック" charset="-128"/>
              </a:endParaRPr>
            </a:p>
          </p:txBody>
        </p:sp>
        <p:sp>
          <p:nvSpPr>
            <p:cNvPr id="144583" name="Line 199"/>
            <p:cNvSpPr>
              <a:spLocks noChangeShapeType="1"/>
            </p:cNvSpPr>
            <p:nvPr/>
          </p:nvSpPr>
          <p:spPr bwMode="auto">
            <a:xfrm>
              <a:off x="2312" y="1801"/>
              <a:ext cx="1" cy="88"/>
            </a:xfrm>
            <a:prstGeom prst="line">
              <a:avLst/>
            </a:prstGeom>
            <a:noFill/>
            <a:ln w="6350">
              <a:solidFill>
                <a:srgbClr val="000000"/>
              </a:solidFill>
              <a:round/>
              <a:headEnd/>
              <a:tailEnd type="stealth" w="med" len="med"/>
            </a:ln>
            <a:extLst>
              <a:ext uri="{909E8E84-426E-40DD-AFC4-6F175D3DCCD1}">
                <a14:hiddenFill xmlns:a14="http://schemas.microsoft.com/office/drawing/2010/main">
                  <a:noFill/>
                </a14:hiddenFill>
              </a:ext>
            </a:extLst>
          </p:spPr>
          <p:txBody>
            <a:bodyPr/>
            <a:lstStyle/>
            <a:p>
              <a:endParaRPr lang="en-GB"/>
            </a:p>
          </p:txBody>
        </p:sp>
        <p:sp>
          <p:nvSpPr>
            <p:cNvPr id="144584" name="Rectangle 200"/>
            <p:cNvSpPr>
              <a:spLocks noChangeArrowheads="1"/>
            </p:cNvSpPr>
            <p:nvPr/>
          </p:nvSpPr>
          <p:spPr bwMode="auto">
            <a:xfrm>
              <a:off x="3360" y="2367"/>
              <a:ext cx="88"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sz="900">
                  <a:solidFill>
                    <a:srgbClr val="000000"/>
                  </a:solidFill>
                  <a:ea typeface="ＭＳ Ｐゴシック" charset="-128"/>
                </a:rPr>
                <a:t>V1</a:t>
              </a:r>
              <a:endParaRPr lang="en-US" sz="2000" b="1">
                <a:ea typeface="ＭＳ Ｐゴシック" charset="-128"/>
              </a:endParaRPr>
            </a:p>
          </p:txBody>
        </p:sp>
        <p:sp>
          <p:nvSpPr>
            <p:cNvPr id="144585" name="Rectangle 201"/>
            <p:cNvSpPr>
              <a:spLocks noChangeArrowheads="1"/>
            </p:cNvSpPr>
            <p:nvPr/>
          </p:nvSpPr>
          <p:spPr bwMode="auto">
            <a:xfrm>
              <a:off x="4183" y="1978"/>
              <a:ext cx="88"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sz="900">
                  <a:solidFill>
                    <a:srgbClr val="000000"/>
                  </a:solidFill>
                  <a:ea typeface="ＭＳ Ｐゴシック" charset="-128"/>
                </a:rPr>
                <a:t>V2</a:t>
              </a:r>
              <a:endParaRPr lang="en-US" sz="2000" b="1">
                <a:ea typeface="ＭＳ Ｐゴシック" charset="-128"/>
              </a:endParaRPr>
            </a:p>
          </p:txBody>
        </p:sp>
        <p:sp>
          <p:nvSpPr>
            <p:cNvPr id="144586" name="Freeform 202"/>
            <p:cNvSpPr>
              <a:spLocks/>
            </p:cNvSpPr>
            <p:nvPr/>
          </p:nvSpPr>
          <p:spPr bwMode="auto">
            <a:xfrm>
              <a:off x="2138" y="3043"/>
              <a:ext cx="94" cy="94"/>
            </a:xfrm>
            <a:custGeom>
              <a:avLst/>
              <a:gdLst>
                <a:gd name="T0" fmla="*/ 413 w 414"/>
                <a:gd name="T1" fmla="*/ 149 h 330"/>
                <a:gd name="T2" fmla="*/ 408 w 414"/>
                <a:gd name="T3" fmla="*/ 125 h 330"/>
                <a:gd name="T4" fmla="*/ 398 w 414"/>
                <a:gd name="T5" fmla="*/ 101 h 330"/>
                <a:gd name="T6" fmla="*/ 384 w 414"/>
                <a:gd name="T7" fmla="*/ 80 h 330"/>
                <a:gd name="T8" fmla="*/ 367 w 414"/>
                <a:gd name="T9" fmla="*/ 61 h 330"/>
                <a:gd name="T10" fmla="*/ 346 w 414"/>
                <a:gd name="T11" fmla="*/ 43 h 330"/>
                <a:gd name="T12" fmla="*/ 322 w 414"/>
                <a:gd name="T13" fmla="*/ 28 h 330"/>
                <a:gd name="T14" fmla="*/ 296 w 414"/>
                <a:gd name="T15" fmla="*/ 17 h 330"/>
                <a:gd name="T16" fmla="*/ 269 w 414"/>
                <a:gd name="T17" fmla="*/ 8 h 330"/>
                <a:gd name="T18" fmla="*/ 239 w 414"/>
                <a:gd name="T19" fmla="*/ 3 h 330"/>
                <a:gd name="T20" fmla="*/ 207 w 414"/>
                <a:gd name="T21" fmla="*/ 0 h 330"/>
                <a:gd name="T22" fmla="*/ 176 w 414"/>
                <a:gd name="T23" fmla="*/ 3 h 330"/>
                <a:gd name="T24" fmla="*/ 146 w 414"/>
                <a:gd name="T25" fmla="*/ 8 h 330"/>
                <a:gd name="T26" fmla="*/ 117 w 414"/>
                <a:gd name="T27" fmla="*/ 17 h 330"/>
                <a:gd name="T28" fmla="*/ 91 w 414"/>
                <a:gd name="T29" fmla="*/ 28 h 330"/>
                <a:gd name="T30" fmla="*/ 67 w 414"/>
                <a:gd name="T31" fmla="*/ 43 h 330"/>
                <a:gd name="T32" fmla="*/ 48 w 414"/>
                <a:gd name="T33" fmla="*/ 61 h 330"/>
                <a:gd name="T34" fmla="*/ 30 w 414"/>
                <a:gd name="T35" fmla="*/ 80 h 330"/>
                <a:gd name="T36" fmla="*/ 16 w 414"/>
                <a:gd name="T37" fmla="*/ 101 h 330"/>
                <a:gd name="T38" fmla="*/ 7 w 414"/>
                <a:gd name="T39" fmla="*/ 125 h 330"/>
                <a:gd name="T40" fmla="*/ 0 w 414"/>
                <a:gd name="T41" fmla="*/ 149 h 330"/>
                <a:gd name="T42" fmla="*/ 0 w 414"/>
                <a:gd name="T43" fmla="*/ 174 h 330"/>
                <a:gd name="T44" fmla="*/ 4 w 414"/>
                <a:gd name="T45" fmla="*/ 200 h 330"/>
                <a:gd name="T46" fmla="*/ 13 w 414"/>
                <a:gd name="T47" fmla="*/ 223 h 330"/>
                <a:gd name="T48" fmla="*/ 25 w 414"/>
                <a:gd name="T49" fmla="*/ 244 h 330"/>
                <a:gd name="T50" fmla="*/ 41 w 414"/>
                <a:gd name="T51" fmla="*/ 264 h 330"/>
                <a:gd name="T52" fmla="*/ 60 w 414"/>
                <a:gd name="T53" fmla="*/ 282 h 330"/>
                <a:gd name="T54" fmla="*/ 82 w 414"/>
                <a:gd name="T55" fmla="*/ 298 h 330"/>
                <a:gd name="T56" fmla="*/ 108 w 414"/>
                <a:gd name="T57" fmla="*/ 310 h 330"/>
                <a:gd name="T58" fmla="*/ 136 w 414"/>
                <a:gd name="T59" fmla="*/ 320 h 330"/>
                <a:gd name="T60" fmla="*/ 166 w 414"/>
                <a:gd name="T61" fmla="*/ 327 h 330"/>
                <a:gd name="T62" fmla="*/ 197 w 414"/>
                <a:gd name="T63" fmla="*/ 330 h 330"/>
                <a:gd name="T64" fmla="*/ 228 w 414"/>
                <a:gd name="T65" fmla="*/ 330 h 330"/>
                <a:gd name="T66" fmla="*/ 259 w 414"/>
                <a:gd name="T67" fmla="*/ 326 h 330"/>
                <a:gd name="T68" fmla="*/ 287 w 414"/>
                <a:gd name="T69" fmla="*/ 318 h 330"/>
                <a:gd name="T70" fmla="*/ 315 w 414"/>
                <a:gd name="T71" fmla="*/ 307 h 330"/>
                <a:gd name="T72" fmla="*/ 338 w 414"/>
                <a:gd name="T73" fmla="*/ 294 h 330"/>
                <a:gd name="T74" fmla="*/ 361 w 414"/>
                <a:gd name="T75" fmla="*/ 277 h 330"/>
                <a:gd name="T76" fmla="*/ 378 w 414"/>
                <a:gd name="T77" fmla="*/ 258 h 330"/>
                <a:gd name="T78" fmla="*/ 393 w 414"/>
                <a:gd name="T79" fmla="*/ 238 h 330"/>
                <a:gd name="T80" fmla="*/ 404 w 414"/>
                <a:gd name="T81" fmla="*/ 215 h 330"/>
                <a:gd name="T82" fmla="*/ 412 w 414"/>
                <a:gd name="T83" fmla="*/ 191 h 330"/>
                <a:gd name="T84" fmla="*/ 414 w 414"/>
                <a:gd name="T85" fmla="*/ 166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14" h="330">
                  <a:moveTo>
                    <a:pt x="414" y="166"/>
                  </a:moveTo>
                  <a:lnTo>
                    <a:pt x="414" y="157"/>
                  </a:lnTo>
                  <a:lnTo>
                    <a:pt x="413" y="149"/>
                  </a:lnTo>
                  <a:lnTo>
                    <a:pt x="412" y="140"/>
                  </a:lnTo>
                  <a:lnTo>
                    <a:pt x="409" y="132"/>
                  </a:lnTo>
                  <a:lnTo>
                    <a:pt x="408" y="125"/>
                  </a:lnTo>
                  <a:lnTo>
                    <a:pt x="404" y="117"/>
                  </a:lnTo>
                  <a:lnTo>
                    <a:pt x="402" y="109"/>
                  </a:lnTo>
                  <a:lnTo>
                    <a:pt x="398" y="101"/>
                  </a:lnTo>
                  <a:lnTo>
                    <a:pt x="393" y="94"/>
                  </a:lnTo>
                  <a:lnTo>
                    <a:pt x="389" y="87"/>
                  </a:lnTo>
                  <a:lnTo>
                    <a:pt x="384" y="80"/>
                  </a:lnTo>
                  <a:lnTo>
                    <a:pt x="378" y="73"/>
                  </a:lnTo>
                  <a:lnTo>
                    <a:pt x="373" y="66"/>
                  </a:lnTo>
                  <a:lnTo>
                    <a:pt x="367" y="61"/>
                  </a:lnTo>
                  <a:lnTo>
                    <a:pt x="361" y="54"/>
                  </a:lnTo>
                  <a:lnTo>
                    <a:pt x="353" y="49"/>
                  </a:lnTo>
                  <a:lnTo>
                    <a:pt x="346" y="43"/>
                  </a:lnTo>
                  <a:lnTo>
                    <a:pt x="338" y="38"/>
                  </a:lnTo>
                  <a:lnTo>
                    <a:pt x="331" y="33"/>
                  </a:lnTo>
                  <a:lnTo>
                    <a:pt x="322" y="28"/>
                  </a:lnTo>
                  <a:lnTo>
                    <a:pt x="315" y="24"/>
                  </a:lnTo>
                  <a:lnTo>
                    <a:pt x="306" y="21"/>
                  </a:lnTo>
                  <a:lnTo>
                    <a:pt x="296" y="17"/>
                  </a:lnTo>
                  <a:lnTo>
                    <a:pt x="287" y="14"/>
                  </a:lnTo>
                  <a:lnTo>
                    <a:pt x="279" y="10"/>
                  </a:lnTo>
                  <a:lnTo>
                    <a:pt x="269" y="8"/>
                  </a:lnTo>
                  <a:lnTo>
                    <a:pt x="259" y="6"/>
                  </a:lnTo>
                  <a:lnTo>
                    <a:pt x="249" y="4"/>
                  </a:lnTo>
                  <a:lnTo>
                    <a:pt x="239" y="3"/>
                  </a:lnTo>
                  <a:lnTo>
                    <a:pt x="228" y="2"/>
                  </a:lnTo>
                  <a:lnTo>
                    <a:pt x="218" y="0"/>
                  </a:lnTo>
                  <a:lnTo>
                    <a:pt x="207" y="0"/>
                  </a:lnTo>
                  <a:lnTo>
                    <a:pt x="197" y="0"/>
                  </a:lnTo>
                  <a:lnTo>
                    <a:pt x="186" y="2"/>
                  </a:lnTo>
                  <a:lnTo>
                    <a:pt x="176" y="3"/>
                  </a:lnTo>
                  <a:lnTo>
                    <a:pt x="166" y="4"/>
                  </a:lnTo>
                  <a:lnTo>
                    <a:pt x="156" y="6"/>
                  </a:lnTo>
                  <a:lnTo>
                    <a:pt x="146" y="8"/>
                  </a:lnTo>
                  <a:lnTo>
                    <a:pt x="136" y="10"/>
                  </a:lnTo>
                  <a:lnTo>
                    <a:pt x="126" y="14"/>
                  </a:lnTo>
                  <a:lnTo>
                    <a:pt x="117" y="17"/>
                  </a:lnTo>
                  <a:lnTo>
                    <a:pt x="108" y="21"/>
                  </a:lnTo>
                  <a:lnTo>
                    <a:pt x="100" y="24"/>
                  </a:lnTo>
                  <a:lnTo>
                    <a:pt x="91" y="28"/>
                  </a:lnTo>
                  <a:lnTo>
                    <a:pt x="82" y="33"/>
                  </a:lnTo>
                  <a:lnTo>
                    <a:pt x="75" y="38"/>
                  </a:lnTo>
                  <a:lnTo>
                    <a:pt x="67" y="43"/>
                  </a:lnTo>
                  <a:lnTo>
                    <a:pt x="60" y="49"/>
                  </a:lnTo>
                  <a:lnTo>
                    <a:pt x="54" y="54"/>
                  </a:lnTo>
                  <a:lnTo>
                    <a:pt x="48" y="61"/>
                  </a:lnTo>
                  <a:lnTo>
                    <a:pt x="41" y="66"/>
                  </a:lnTo>
                  <a:lnTo>
                    <a:pt x="35" y="73"/>
                  </a:lnTo>
                  <a:lnTo>
                    <a:pt x="30" y="80"/>
                  </a:lnTo>
                  <a:lnTo>
                    <a:pt x="25" y="87"/>
                  </a:lnTo>
                  <a:lnTo>
                    <a:pt x="20" y="94"/>
                  </a:lnTo>
                  <a:lnTo>
                    <a:pt x="16" y="101"/>
                  </a:lnTo>
                  <a:lnTo>
                    <a:pt x="13" y="109"/>
                  </a:lnTo>
                  <a:lnTo>
                    <a:pt x="9" y="117"/>
                  </a:lnTo>
                  <a:lnTo>
                    <a:pt x="7" y="125"/>
                  </a:lnTo>
                  <a:lnTo>
                    <a:pt x="4" y="132"/>
                  </a:lnTo>
                  <a:lnTo>
                    <a:pt x="2" y="140"/>
                  </a:lnTo>
                  <a:lnTo>
                    <a:pt x="0" y="149"/>
                  </a:lnTo>
                  <a:lnTo>
                    <a:pt x="0" y="157"/>
                  </a:lnTo>
                  <a:lnTo>
                    <a:pt x="0" y="166"/>
                  </a:lnTo>
                  <a:lnTo>
                    <a:pt x="0" y="174"/>
                  </a:lnTo>
                  <a:lnTo>
                    <a:pt x="0" y="183"/>
                  </a:lnTo>
                  <a:lnTo>
                    <a:pt x="2" y="191"/>
                  </a:lnTo>
                  <a:lnTo>
                    <a:pt x="4" y="200"/>
                  </a:lnTo>
                  <a:lnTo>
                    <a:pt x="7" y="207"/>
                  </a:lnTo>
                  <a:lnTo>
                    <a:pt x="9" y="215"/>
                  </a:lnTo>
                  <a:lnTo>
                    <a:pt x="13" y="223"/>
                  </a:lnTo>
                  <a:lnTo>
                    <a:pt x="16" y="230"/>
                  </a:lnTo>
                  <a:lnTo>
                    <a:pt x="20" y="238"/>
                  </a:lnTo>
                  <a:lnTo>
                    <a:pt x="25" y="244"/>
                  </a:lnTo>
                  <a:lnTo>
                    <a:pt x="30" y="251"/>
                  </a:lnTo>
                  <a:lnTo>
                    <a:pt x="35" y="258"/>
                  </a:lnTo>
                  <a:lnTo>
                    <a:pt x="41" y="264"/>
                  </a:lnTo>
                  <a:lnTo>
                    <a:pt x="48" y="271"/>
                  </a:lnTo>
                  <a:lnTo>
                    <a:pt x="54" y="277"/>
                  </a:lnTo>
                  <a:lnTo>
                    <a:pt x="60" y="282"/>
                  </a:lnTo>
                  <a:lnTo>
                    <a:pt x="67" y="288"/>
                  </a:lnTo>
                  <a:lnTo>
                    <a:pt x="75" y="294"/>
                  </a:lnTo>
                  <a:lnTo>
                    <a:pt x="82" y="298"/>
                  </a:lnTo>
                  <a:lnTo>
                    <a:pt x="91" y="303"/>
                  </a:lnTo>
                  <a:lnTo>
                    <a:pt x="100" y="307"/>
                  </a:lnTo>
                  <a:lnTo>
                    <a:pt x="108" y="310"/>
                  </a:lnTo>
                  <a:lnTo>
                    <a:pt x="117" y="315"/>
                  </a:lnTo>
                  <a:lnTo>
                    <a:pt x="126" y="318"/>
                  </a:lnTo>
                  <a:lnTo>
                    <a:pt x="136" y="320"/>
                  </a:lnTo>
                  <a:lnTo>
                    <a:pt x="146" y="324"/>
                  </a:lnTo>
                  <a:lnTo>
                    <a:pt x="156" y="326"/>
                  </a:lnTo>
                  <a:lnTo>
                    <a:pt x="166" y="327"/>
                  </a:lnTo>
                  <a:lnTo>
                    <a:pt x="176" y="329"/>
                  </a:lnTo>
                  <a:lnTo>
                    <a:pt x="186" y="330"/>
                  </a:lnTo>
                  <a:lnTo>
                    <a:pt x="197" y="330"/>
                  </a:lnTo>
                  <a:lnTo>
                    <a:pt x="207" y="330"/>
                  </a:lnTo>
                  <a:lnTo>
                    <a:pt x="218" y="330"/>
                  </a:lnTo>
                  <a:lnTo>
                    <a:pt x="228" y="330"/>
                  </a:lnTo>
                  <a:lnTo>
                    <a:pt x="239" y="329"/>
                  </a:lnTo>
                  <a:lnTo>
                    <a:pt x="249" y="327"/>
                  </a:lnTo>
                  <a:lnTo>
                    <a:pt x="259" y="326"/>
                  </a:lnTo>
                  <a:lnTo>
                    <a:pt x="269" y="324"/>
                  </a:lnTo>
                  <a:lnTo>
                    <a:pt x="279" y="320"/>
                  </a:lnTo>
                  <a:lnTo>
                    <a:pt x="287" y="318"/>
                  </a:lnTo>
                  <a:lnTo>
                    <a:pt x="296" y="315"/>
                  </a:lnTo>
                  <a:lnTo>
                    <a:pt x="306" y="310"/>
                  </a:lnTo>
                  <a:lnTo>
                    <a:pt x="315" y="307"/>
                  </a:lnTo>
                  <a:lnTo>
                    <a:pt x="322" y="303"/>
                  </a:lnTo>
                  <a:lnTo>
                    <a:pt x="331" y="298"/>
                  </a:lnTo>
                  <a:lnTo>
                    <a:pt x="338" y="294"/>
                  </a:lnTo>
                  <a:lnTo>
                    <a:pt x="346" y="288"/>
                  </a:lnTo>
                  <a:lnTo>
                    <a:pt x="353" y="282"/>
                  </a:lnTo>
                  <a:lnTo>
                    <a:pt x="361" y="277"/>
                  </a:lnTo>
                  <a:lnTo>
                    <a:pt x="367" y="271"/>
                  </a:lnTo>
                  <a:lnTo>
                    <a:pt x="373" y="264"/>
                  </a:lnTo>
                  <a:lnTo>
                    <a:pt x="378" y="258"/>
                  </a:lnTo>
                  <a:lnTo>
                    <a:pt x="384" y="251"/>
                  </a:lnTo>
                  <a:lnTo>
                    <a:pt x="389" y="244"/>
                  </a:lnTo>
                  <a:lnTo>
                    <a:pt x="393" y="238"/>
                  </a:lnTo>
                  <a:lnTo>
                    <a:pt x="398" y="230"/>
                  </a:lnTo>
                  <a:lnTo>
                    <a:pt x="402" y="223"/>
                  </a:lnTo>
                  <a:lnTo>
                    <a:pt x="404" y="215"/>
                  </a:lnTo>
                  <a:lnTo>
                    <a:pt x="408" y="207"/>
                  </a:lnTo>
                  <a:lnTo>
                    <a:pt x="409" y="200"/>
                  </a:lnTo>
                  <a:lnTo>
                    <a:pt x="412" y="191"/>
                  </a:lnTo>
                  <a:lnTo>
                    <a:pt x="413" y="183"/>
                  </a:lnTo>
                  <a:lnTo>
                    <a:pt x="414" y="174"/>
                  </a:lnTo>
                  <a:lnTo>
                    <a:pt x="414" y="16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44587" name="Freeform 203"/>
            <p:cNvSpPr>
              <a:spLocks/>
            </p:cNvSpPr>
            <p:nvPr/>
          </p:nvSpPr>
          <p:spPr bwMode="auto">
            <a:xfrm>
              <a:off x="2138" y="3043"/>
              <a:ext cx="94" cy="94"/>
            </a:xfrm>
            <a:custGeom>
              <a:avLst/>
              <a:gdLst>
                <a:gd name="T0" fmla="*/ 413 w 414"/>
                <a:gd name="T1" fmla="*/ 149 h 330"/>
                <a:gd name="T2" fmla="*/ 408 w 414"/>
                <a:gd name="T3" fmla="*/ 125 h 330"/>
                <a:gd name="T4" fmla="*/ 398 w 414"/>
                <a:gd name="T5" fmla="*/ 101 h 330"/>
                <a:gd name="T6" fmla="*/ 384 w 414"/>
                <a:gd name="T7" fmla="*/ 80 h 330"/>
                <a:gd name="T8" fmla="*/ 367 w 414"/>
                <a:gd name="T9" fmla="*/ 61 h 330"/>
                <a:gd name="T10" fmla="*/ 346 w 414"/>
                <a:gd name="T11" fmla="*/ 43 h 330"/>
                <a:gd name="T12" fmla="*/ 322 w 414"/>
                <a:gd name="T13" fmla="*/ 28 h 330"/>
                <a:gd name="T14" fmla="*/ 296 w 414"/>
                <a:gd name="T15" fmla="*/ 17 h 330"/>
                <a:gd name="T16" fmla="*/ 269 w 414"/>
                <a:gd name="T17" fmla="*/ 8 h 330"/>
                <a:gd name="T18" fmla="*/ 239 w 414"/>
                <a:gd name="T19" fmla="*/ 3 h 330"/>
                <a:gd name="T20" fmla="*/ 207 w 414"/>
                <a:gd name="T21" fmla="*/ 0 h 330"/>
                <a:gd name="T22" fmla="*/ 176 w 414"/>
                <a:gd name="T23" fmla="*/ 3 h 330"/>
                <a:gd name="T24" fmla="*/ 146 w 414"/>
                <a:gd name="T25" fmla="*/ 8 h 330"/>
                <a:gd name="T26" fmla="*/ 117 w 414"/>
                <a:gd name="T27" fmla="*/ 17 h 330"/>
                <a:gd name="T28" fmla="*/ 91 w 414"/>
                <a:gd name="T29" fmla="*/ 28 h 330"/>
                <a:gd name="T30" fmla="*/ 67 w 414"/>
                <a:gd name="T31" fmla="*/ 43 h 330"/>
                <a:gd name="T32" fmla="*/ 48 w 414"/>
                <a:gd name="T33" fmla="*/ 61 h 330"/>
                <a:gd name="T34" fmla="*/ 30 w 414"/>
                <a:gd name="T35" fmla="*/ 80 h 330"/>
                <a:gd name="T36" fmla="*/ 16 w 414"/>
                <a:gd name="T37" fmla="*/ 101 h 330"/>
                <a:gd name="T38" fmla="*/ 7 w 414"/>
                <a:gd name="T39" fmla="*/ 125 h 330"/>
                <a:gd name="T40" fmla="*/ 0 w 414"/>
                <a:gd name="T41" fmla="*/ 149 h 330"/>
                <a:gd name="T42" fmla="*/ 0 w 414"/>
                <a:gd name="T43" fmla="*/ 174 h 330"/>
                <a:gd name="T44" fmla="*/ 4 w 414"/>
                <a:gd name="T45" fmla="*/ 200 h 330"/>
                <a:gd name="T46" fmla="*/ 13 w 414"/>
                <a:gd name="T47" fmla="*/ 223 h 330"/>
                <a:gd name="T48" fmla="*/ 25 w 414"/>
                <a:gd name="T49" fmla="*/ 244 h 330"/>
                <a:gd name="T50" fmla="*/ 41 w 414"/>
                <a:gd name="T51" fmla="*/ 264 h 330"/>
                <a:gd name="T52" fmla="*/ 60 w 414"/>
                <a:gd name="T53" fmla="*/ 282 h 330"/>
                <a:gd name="T54" fmla="*/ 82 w 414"/>
                <a:gd name="T55" fmla="*/ 298 h 330"/>
                <a:gd name="T56" fmla="*/ 108 w 414"/>
                <a:gd name="T57" fmla="*/ 310 h 330"/>
                <a:gd name="T58" fmla="*/ 136 w 414"/>
                <a:gd name="T59" fmla="*/ 320 h 330"/>
                <a:gd name="T60" fmla="*/ 166 w 414"/>
                <a:gd name="T61" fmla="*/ 327 h 330"/>
                <a:gd name="T62" fmla="*/ 197 w 414"/>
                <a:gd name="T63" fmla="*/ 330 h 330"/>
                <a:gd name="T64" fmla="*/ 228 w 414"/>
                <a:gd name="T65" fmla="*/ 330 h 330"/>
                <a:gd name="T66" fmla="*/ 259 w 414"/>
                <a:gd name="T67" fmla="*/ 326 h 330"/>
                <a:gd name="T68" fmla="*/ 287 w 414"/>
                <a:gd name="T69" fmla="*/ 318 h 330"/>
                <a:gd name="T70" fmla="*/ 315 w 414"/>
                <a:gd name="T71" fmla="*/ 307 h 330"/>
                <a:gd name="T72" fmla="*/ 338 w 414"/>
                <a:gd name="T73" fmla="*/ 294 h 330"/>
                <a:gd name="T74" fmla="*/ 361 w 414"/>
                <a:gd name="T75" fmla="*/ 277 h 330"/>
                <a:gd name="T76" fmla="*/ 378 w 414"/>
                <a:gd name="T77" fmla="*/ 258 h 330"/>
                <a:gd name="T78" fmla="*/ 393 w 414"/>
                <a:gd name="T79" fmla="*/ 238 h 330"/>
                <a:gd name="T80" fmla="*/ 404 w 414"/>
                <a:gd name="T81" fmla="*/ 215 h 330"/>
                <a:gd name="T82" fmla="*/ 412 w 414"/>
                <a:gd name="T83" fmla="*/ 191 h 330"/>
                <a:gd name="T84" fmla="*/ 414 w 414"/>
                <a:gd name="T85" fmla="*/ 166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14" h="330">
                  <a:moveTo>
                    <a:pt x="414" y="166"/>
                  </a:moveTo>
                  <a:lnTo>
                    <a:pt x="414" y="157"/>
                  </a:lnTo>
                  <a:lnTo>
                    <a:pt x="413" y="149"/>
                  </a:lnTo>
                  <a:lnTo>
                    <a:pt x="412" y="140"/>
                  </a:lnTo>
                  <a:lnTo>
                    <a:pt x="409" y="132"/>
                  </a:lnTo>
                  <a:lnTo>
                    <a:pt x="408" y="125"/>
                  </a:lnTo>
                  <a:lnTo>
                    <a:pt x="404" y="117"/>
                  </a:lnTo>
                  <a:lnTo>
                    <a:pt x="402" y="109"/>
                  </a:lnTo>
                  <a:lnTo>
                    <a:pt x="398" y="101"/>
                  </a:lnTo>
                  <a:lnTo>
                    <a:pt x="393" y="94"/>
                  </a:lnTo>
                  <a:lnTo>
                    <a:pt x="389" y="87"/>
                  </a:lnTo>
                  <a:lnTo>
                    <a:pt x="384" y="80"/>
                  </a:lnTo>
                  <a:lnTo>
                    <a:pt x="378" y="73"/>
                  </a:lnTo>
                  <a:lnTo>
                    <a:pt x="373" y="66"/>
                  </a:lnTo>
                  <a:lnTo>
                    <a:pt x="367" y="61"/>
                  </a:lnTo>
                  <a:lnTo>
                    <a:pt x="361" y="54"/>
                  </a:lnTo>
                  <a:lnTo>
                    <a:pt x="353" y="49"/>
                  </a:lnTo>
                  <a:lnTo>
                    <a:pt x="346" y="43"/>
                  </a:lnTo>
                  <a:lnTo>
                    <a:pt x="338" y="38"/>
                  </a:lnTo>
                  <a:lnTo>
                    <a:pt x="331" y="33"/>
                  </a:lnTo>
                  <a:lnTo>
                    <a:pt x="322" y="28"/>
                  </a:lnTo>
                  <a:lnTo>
                    <a:pt x="315" y="24"/>
                  </a:lnTo>
                  <a:lnTo>
                    <a:pt x="306" y="21"/>
                  </a:lnTo>
                  <a:lnTo>
                    <a:pt x="296" y="17"/>
                  </a:lnTo>
                  <a:lnTo>
                    <a:pt x="287" y="14"/>
                  </a:lnTo>
                  <a:lnTo>
                    <a:pt x="279" y="10"/>
                  </a:lnTo>
                  <a:lnTo>
                    <a:pt x="269" y="8"/>
                  </a:lnTo>
                  <a:lnTo>
                    <a:pt x="259" y="6"/>
                  </a:lnTo>
                  <a:lnTo>
                    <a:pt x="249" y="4"/>
                  </a:lnTo>
                  <a:lnTo>
                    <a:pt x="239" y="3"/>
                  </a:lnTo>
                  <a:lnTo>
                    <a:pt x="228" y="2"/>
                  </a:lnTo>
                  <a:lnTo>
                    <a:pt x="218" y="0"/>
                  </a:lnTo>
                  <a:lnTo>
                    <a:pt x="207" y="0"/>
                  </a:lnTo>
                  <a:lnTo>
                    <a:pt x="197" y="0"/>
                  </a:lnTo>
                  <a:lnTo>
                    <a:pt x="186" y="2"/>
                  </a:lnTo>
                  <a:lnTo>
                    <a:pt x="176" y="3"/>
                  </a:lnTo>
                  <a:lnTo>
                    <a:pt x="166" y="4"/>
                  </a:lnTo>
                  <a:lnTo>
                    <a:pt x="156" y="6"/>
                  </a:lnTo>
                  <a:lnTo>
                    <a:pt x="146" y="8"/>
                  </a:lnTo>
                  <a:lnTo>
                    <a:pt x="136" y="10"/>
                  </a:lnTo>
                  <a:lnTo>
                    <a:pt x="126" y="14"/>
                  </a:lnTo>
                  <a:lnTo>
                    <a:pt x="117" y="17"/>
                  </a:lnTo>
                  <a:lnTo>
                    <a:pt x="108" y="21"/>
                  </a:lnTo>
                  <a:lnTo>
                    <a:pt x="100" y="24"/>
                  </a:lnTo>
                  <a:lnTo>
                    <a:pt x="91" y="28"/>
                  </a:lnTo>
                  <a:lnTo>
                    <a:pt x="82" y="33"/>
                  </a:lnTo>
                  <a:lnTo>
                    <a:pt x="75" y="38"/>
                  </a:lnTo>
                  <a:lnTo>
                    <a:pt x="67" y="43"/>
                  </a:lnTo>
                  <a:lnTo>
                    <a:pt x="60" y="49"/>
                  </a:lnTo>
                  <a:lnTo>
                    <a:pt x="54" y="54"/>
                  </a:lnTo>
                  <a:lnTo>
                    <a:pt x="48" y="61"/>
                  </a:lnTo>
                  <a:lnTo>
                    <a:pt x="41" y="66"/>
                  </a:lnTo>
                  <a:lnTo>
                    <a:pt x="35" y="73"/>
                  </a:lnTo>
                  <a:lnTo>
                    <a:pt x="30" y="80"/>
                  </a:lnTo>
                  <a:lnTo>
                    <a:pt x="25" y="87"/>
                  </a:lnTo>
                  <a:lnTo>
                    <a:pt x="20" y="94"/>
                  </a:lnTo>
                  <a:lnTo>
                    <a:pt x="16" y="101"/>
                  </a:lnTo>
                  <a:lnTo>
                    <a:pt x="13" y="109"/>
                  </a:lnTo>
                  <a:lnTo>
                    <a:pt x="9" y="117"/>
                  </a:lnTo>
                  <a:lnTo>
                    <a:pt x="7" y="125"/>
                  </a:lnTo>
                  <a:lnTo>
                    <a:pt x="4" y="132"/>
                  </a:lnTo>
                  <a:lnTo>
                    <a:pt x="2" y="140"/>
                  </a:lnTo>
                  <a:lnTo>
                    <a:pt x="0" y="149"/>
                  </a:lnTo>
                  <a:lnTo>
                    <a:pt x="0" y="157"/>
                  </a:lnTo>
                  <a:lnTo>
                    <a:pt x="0" y="166"/>
                  </a:lnTo>
                  <a:lnTo>
                    <a:pt x="0" y="174"/>
                  </a:lnTo>
                  <a:lnTo>
                    <a:pt x="0" y="183"/>
                  </a:lnTo>
                  <a:lnTo>
                    <a:pt x="2" y="191"/>
                  </a:lnTo>
                  <a:lnTo>
                    <a:pt x="4" y="200"/>
                  </a:lnTo>
                  <a:lnTo>
                    <a:pt x="7" y="207"/>
                  </a:lnTo>
                  <a:lnTo>
                    <a:pt x="9" y="215"/>
                  </a:lnTo>
                  <a:lnTo>
                    <a:pt x="13" y="223"/>
                  </a:lnTo>
                  <a:lnTo>
                    <a:pt x="16" y="230"/>
                  </a:lnTo>
                  <a:lnTo>
                    <a:pt x="20" y="238"/>
                  </a:lnTo>
                  <a:lnTo>
                    <a:pt x="25" y="244"/>
                  </a:lnTo>
                  <a:lnTo>
                    <a:pt x="30" y="251"/>
                  </a:lnTo>
                  <a:lnTo>
                    <a:pt x="35" y="258"/>
                  </a:lnTo>
                  <a:lnTo>
                    <a:pt x="41" y="264"/>
                  </a:lnTo>
                  <a:lnTo>
                    <a:pt x="48" y="271"/>
                  </a:lnTo>
                  <a:lnTo>
                    <a:pt x="54" y="277"/>
                  </a:lnTo>
                  <a:lnTo>
                    <a:pt x="60" y="282"/>
                  </a:lnTo>
                  <a:lnTo>
                    <a:pt x="67" y="288"/>
                  </a:lnTo>
                  <a:lnTo>
                    <a:pt x="75" y="294"/>
                  </a:lnTo>
                  <a:lnTo>
                    <a:pt x="82" y="298"/>
                  </a:lnTo>
                  <a:lnTo>
                    <a:pt x="91" y="303"/>
                  </a:lnTo>
                  <a:lnTo>
                    <a:pt x="100" y="307"/>
                  </a:lnTo>
                  <a:lnTo>
                    <a:pt x="108" y="310"/>
                  </a:lnTo>
                  <a:lnTo>
                    <a:pt x="117" y="315"/>
                  </a:lnTo>
                  <a:lnTo>
                    <a:pt x="126" y="318"/>
                  </a:lnTo>
                  <a:lnTo>
                    <a:pt x="136" y="320"/>
                  </a:lnTo>
                  <a:lnTo>
                    <a:pt x="146" y="324"/>
                  </a:lnTo>
                  <a:lnTo>
                    <a:pt x="156" y="326"/>
                  </a:lnTo>
                  <a:lnTo>
                    <a:pt x="166" y="327"/>
                  </a:lnTo>
                  <a:lnTo>
                    <a:pt x="176" y="329"/>
                  </a:lnTo>
                  <a:lnTo>
                    <a:pt x="186" y="330"/>
                  </a:lnTo>
                  <a:lnTo>
                    <a:pt x="197" y="330"/>
                  </a:lnTo>
                  <a:lnTo>
                    <a:pt x="207" y="330"/>
                  </a:lnTo>
                  <a:lnTo>
                    <a:pt x="218" y="330"/>
                  </a:lnTo>
                  <a:lnTo>
                    <a:pt x="228" y="330"/>
                  </a:lnTo>
                  <a:lnTo>
                    <a:pt x="239" y="329"/>
                  </a:lnTo>
                  <a:lnTo>
                    <a:pt x="249" y="327"/>
                  </a:lnTo>
                  <a:lnTo>
                    <a:pt x="259" y="326"/>
                  </a:lnTo>
                  <a:lnTo>
                    <a:pt x="269" y="324"/>
                  </a:lnTo>
                  <a:lnTo>
                    <a:pt x="279" y="320"/>
                  </a:lnTo>
                  <a:lnTo>
                    <a:pt x="287" y="318"/>
                  </a:lnTo>
                  <a:lnTo>
                    <a:pt x="296" y="315"/>
                  </a:lnTo>
                  <a:lnTo>
                    <a:pt x="306" y="310"/>
                  </a:lnTo>
                  <a:lnTo>
                    <a:pt x="315" y="307"/>
                  </a:lnTo>
                  <a:lnTo>
                    <a:pt x="322" y="303"/>
                  </a:lnTo>
                  <a:lnTo>
                    <a:pt x="331" y="298"/>
                  </a:lnTo>
                  <a:lnTo>
                    <a:pt x="338" y="294"/>
                  </a:lnTo>
                  <a:lnTo>
                    <a:pt x="346" y="288"/>
                  </a:lnTo>
                  <a:lnTo>
                    <a:pt x="353" y="282"/>
                  </a:lnTo>
                  <a:lnTo>
                    <a:pt x="361" y="277"/>
                  </a:lnTo>
                  <a:lnTo>
                    <a:pt x="367" y="271"/>
                  </a:lnTo>
                  <a:lnTo>
                    <a:pt x="373" y="264"/>
                  </a:lnTo>
                  <a:lnTo>
                    <a:pt x="378" y="258"/>
                  </a:lnTo>
                  <a:lnTo>
                    <a:pt x="384" y="251"/>
                  </a:lnTo>
                  <a:lnTo>
                    <a:pt x="389" y="244"/>
                  </a:lnTo>
                  <a:lnTo>
                    <a:pt x="393" y="238"/>
                  </a:lnTo>
                  <a:lnTo>
                    <a:pt x="398" y="230"/>
                  </a:lnTo>
                  <a:lnTo>
                    <a:pt x="402" y="223"/>
                  </a:lnTo>
                  <a:lnTo>
                    <a:pt x="404" y="215"/>
                  </a:lnTo>
                  <a:lnTo>
                    <a:pt x="408" y="207"/>
                  </a:lnTo>
                  <a:lnTo>
                    <a:pt x="409" y="200"/>
                  </a:lnTo>
                  <a:lnTo>
                    <a:pt x="412" y="191"/>
                  </a:lnTo>
                  <a:lnTo>
                    <a:pt x="413" y="183"/>
                  </a:lnTo>
                  <a:lnTo>
                    <a:pt x="414" y="174"/>
                  </a:lnTo>
                  <a:lnTo>
                    <a:pt x="414" y="166"/>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4588" name="Rectangle 204"/>
            <p:cNvSpPr>
              <a:spLocks noChangeArrowheads="1"/>
            </p:cNvSpPr>
            <p:nvPr/>
          </p:nvSpPr>
          <p:spPr bwMode="auto">
            <a:xfrm>
              <a:off x="2171" y="3056"/>
              <a:ext cx="48"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sz="900">
                  <a:solidFill>
                    <a:srgbClr val="000000"/>
                  </a:solidFill>
                  <a:ea typeface="ＭＳ Ｐゴシック" charset="-128"/>
                </a:rPr>
                <a:t>P</a:t>
              </a:r>
              <a:endParaRPr lang="en-US" sz="2000" b="1">
                <a:ea typeface="ＭＳ Ｐゴシック" charset="-128"/>
              </a:endParaRPr>
            </a:p>
          </p:txBody>
        </p:sp>
        <p:sp>
          <p:nvSpPr>
            <p:cNvPr id="144589" name="Line 205"/>
            <p:cNvSpPr>
              <a:spLocks noChangeShapeType="1"/>
            </p:cNvSpPr>
            <p:nvPr/>
          </p:nvSpPr>
          <p:spPr bwMode="auto">
            <a:xfrm>
              <a:off x="2181" y="3141"/>
              <a:ext cx="1" cy="33"/>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590" name="Freeform 206"/>
            <p:cNvSpPr>
              <a:spLocks/>
            </p:cNvSpPr>
            <p:nvPr/>
          </p:nvSpPr>
          <p:spPr bwMode="auto">
            <a:xfrm>
              <a:off x="3538" y="2160"/>
              <a:ext cx="96" cy="93"/>
            </a:xfrm>
            <a:custGeom>
              <a:avLst/>
              <a:gdLst>
                <a:gd name="T0" fmla="*/ 414 w 415"/>
                <a:gd name="T1" fmla="*/ 148 h 330"/>
                <a:gd name="T2" fmla="*/ 407 w 415"/>
                <a:gd name="T3" fmla="*/ 123 h 330"/>
                <a:gd name="T4" fmla="*/ 398 w 415"/>
                <a:gd name="T5" fmla="*/ 101 h 330"/>
                <a:gd name="T6" fmla="*/ 384 w 415"/>
                <a:gd name="T7" fmla="*/ 79 h 330"/>
                <a:gd name="T8" fmla="*/ 366 w 415"/>
                <a:gd name="T9" fmla="*/ 59 h 330"/>
                <a:gd name="T10" fmla="*/ 347 w 415"/>
                <a:gd name="T11" fmla="*/ 42 h 330"/>
                <a:gd name="T12" fmla="*/ 323 w 415"/>
                <a:gd name="T13" fmla="*/ 28 h 330"/>
                <a:gd name="T14" fmla="*/ 297 w 415"/>
                <a:gd name="T15" fmla="*/ 16 h 330"/>
                <a:gd name="T16" fmla="*/ 268 w 415"/>
                <a:gd name="T17" fmla="*/ 7 h 330"/>
                <a:gd name="T18" fmla="*/ 238 w 415"/>
                <a:gd name="T19" fmla="*/ 1 h 330"/>
                <a:gd name="T20" fmla="*/ 207 w 415"/>
                <a:gd name="T21" fmla="*/ 0 h 330"/>
                <a:gd name="T22" fmla="*/ 175 w 415"/>
                <a:gd name="T23" fmla="*/ 1 h 330"/>
                <a:gd name="T24" fmla="*/ 145 w 415"/>
                <a:gd name="T25" fmla="*/ 7 h 330"/>
                <a:gd name="T26" fmla="*/ 117 w 415"/>
                <a:gd name="T27" fmla="*/ 16 h 330"/>
                <a:gd name="T28" fmla="*/ 90 w 415"/>
                <a:gd name="T29" fmla="*/ 28 h 330"/>
                <a:gd name="T30" fmla="*/ 68 w 415"/>
                <a:gd name="T31" fmla="*/ 42 h 330"/>
                <a:gd name="T32" fmla="*/ 47 w 415"/>
                <a:gd name="T33" fmla="*/ 59 h 330"/>
                <a:gd name="T34" fmla="*/ 30 w 415"/>
                <a:gd name="T35" fmla="*/ 79 h 330"/>
                <a:gd name="T36" fmla="*/ 16 w 415"/>
                <a:gd name="T37" fmla="*/ 101 h 330"/>
                <a:gd name="T38" fmla="*/ 6 w 415"/>
                <a:gd name="T39" fmla="*/ 123 h 330"/>
                <a:gd name="T40" fmla="*/ 1 w 415"/>
                <a:gd name="T41" fmla="*/ 148 h 330"/>
                <a:gd name="T42" fmla="*/ 0 w 415"/>
                <a:gd name="T43" fmla="*/ 173 h 330"/>
                <a:gd name="T44" fmla="*/ 3 w 415"/>
                <a:gd name="T45" fmla="*/ 198 h 330"/>
                <a:gd name="T46" fmla="*/ 12 w 415"/>
                <a:gd name="T47" fmla="*/ 221 h 330"/>
                <a:gd name="T48" fmla="*/ 25 w 415"/>
                <a:gd name="T49" fmla="*/ 243 h 330"/>
                <a:gd name="T50" fmla="*/ 41 w 415"/>
                <a:gd name="T51" fmla="*/ 263 h 330"/>
                <a:gd name="T52" fmla="*/ 61 w 415"/>
                <a:gd name="T53" fmla="*/ 281 h 330"/>
                <a:gd name="T54" fmla="*/ 83 w 415"/>
                <a:gd name="T55" fmla="*/ 296 h 330"/>
                <a:gd name="T56" fmla="*/ 108 w 415"/>
                <a:gd name="T57" fmla="*/ 310 h 330"/>
                <a:gd name="T58" fmla="*/ 135 w 415"/>
                <a:gd name="T59" fmla="*/ 320 h 330"/>
                <a:gd name="T60" fmla="*/ 165 w 415"/>
                <a:gd name="T61" fmla="*/ 327 h 330"/>
                <a:gd name="T62" fmla="*/ 196 w 415"/>
                <a:gd name="T63" fmla="*/ 329 h 330"/>
                <a:gd name="T64" fmla="*/ 228 w 415"/>
                <a:gd name="T65" fmla="*/ 329 h 330"/>
                <a:gd name="T66" fmla="*/ 258 w 415"/>
                <a:gd name="T67" fmla="*/ 324 h 330"/>
                <a:gd name="T68" fmla="*/ 287 w 415"/>
                <a:gd name="T69" fmla="*/ 317 h 330"/>
                <a:gd name="T70" fmla="*/ 314 w 415"/>
                <a:gd name="T71" fmla="*/ 305 h 330"/>
                <a:gd name="T72" fmla="*/ 339 w 415"/>
                <a:gd name="T73" fmla="*/ 292 h 330"/>
                <a:gd name="T74" fmla="*/ 360 w 415"/>
                <a:gd name="T75" fmla="*/ 275 h 330"/>
                <a:gd name="T76" fmla="*/ 379 w 415"/>
                <a:gd name="T77" fmla="*/ 257 h 330"/>
                <a:gd name="T78" fmla="*/ 394 w 415"/>
                <a:gd name="T79" fmla="*/ 236 h 330"/>
                <a:gd name="T80" fmla="*/ 405 w 415"/>
                <a:gd name="T81" fmla="*/ 214 h 330"/>
                <a:gd name="T82" fmla="*/ 412 w 415"/>
                <a:gd name="T83" fmla="*/ 189 h 330"/>
                <a:gd name="T84" fmla="*/ 415 w 415"/>
                <a:gd name="T85" fmla="*/ 164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15" h="330">
                  <a:moveTo>
                    <a:pt x="415" y="164"/>
                  </a:moveTo>
                  <a:lnTo>
                    <a:pt x="414" y="155"/>
                  </a:lnTo>
                  <a:lnTo>
                    <a:pt x="414" y="148"/>
                  </a:lnTo>
                  <a:lnTo>
                    <a:pt x="412" y="140"/>
                  </a:lnTo>
                  <a:lnTo>
                    <a:pt x="410" y="131"/>
                  </a:lnTo>
                  <a:lnTo>
                    <a:pt x="407" y="123"/>
                  </a:lnTo>
                  <a:lnTo>
                    <a:pt x="405" y="115"/>
                  </a:lnTo>
                  <a:lnTo>
                    <a:pt x="401" y="107"/>
                  </a:lnTo>
                  <a:lnTo>
                    <a:pt x="398" y="101"/>
                  </a:lnTo>
                  <a:lnTo>
                    <a:pt x="394" y="93"/>
                  </a:lnTo>
                  <a:lnTo>
                    <a:pt x="389" y="86"/>
                  </a:lnTo>
                  <a:lnTo>
                    <a:pt x="384" y="79"/>
                  </a:lnTo>
                  <a:lnTo>
                    <a:pt x="379" y="73"/>
                  </a:lnTo>
                  <a:lnTo>
                    <a:pt x="373" y="66"/>
                  </a:lnTo>
                  <a:lnTo>
                    <a:pt x="366" y="59"/>
                  </a:lnTo>
                  <a:lnTo>
                    <a:pt x="360" y="54"/>
                  </a:lnTo>
                  <a:lnTo>
                    <a:pt x="354" y="48"/>
                  </a:lnTo>
                  <a:lnTo>
                    <a:pt x="347" y="42"/>
                  </a:lnTo>
                  <a:lnTo>
                    <a:pt x="339" y="37"/>
                  </a:lnTo>
                  <a:lnTo>
                    <a:pt x="330" y="32"/>
                  </a:lnTo>
                  <a:lnTo>
                    <a:pt x="323" y="28"/>
                  </a:lnTo>
                  <a:lnTo>
                    <a:pt x="314" y="23"/>
                  </a:lnTo>
                  <a:lnTo>
                    <a:pt x="306" y="19"/>
                  </a:lnTo>
                  <a:lnTo>
                    <a:pt x="297" y="16"/>
                  </a:lnTo>
                  <a:lnTo>
                    <a:pt x="287" y="12"/>
                  </a:lnTo>
                  <a:lnTo>
                    <a:pt x="278" y="9"/>
                  </a:lnTo>
                  <a:lnTo>
                    <a:pt x="268" y="7"/>
                  </a:lnTo>
                  <a:lnTo>
                    <a:pt x="258" y="4"/>
                  </a:lnTo>
                  <a:lnTo>
                    <a:pt x="248" y="3"/>
                  </a:lnTo>
                  <a:lnTo>
                    <a:pt x="238" y="1"/>
                  </a:lnTo>
                  <a:lnTo>
                    <a:pt x="228" y="0"/>
                  </a:lnTo>
                  <a:lnTo>
                    <a:pt x="217" y="0"/>
                  </a:lnTo>
                  <a:lnTo>
                    <a:pt x="207" y="0"/>
                  </a:lnTo>
                  <a:lnTo>
                    <a:pt x="196" y="0"/>
                  </a:lnTo>
                  <a:lnTo>
                    <a:pt x="185" y="0"/>
                  </a:lnTo>
                  <a:lnTo>
                    <a:pt x="175" y="1"/>
                  </a:lnTo>
                  <a:lnTo>
                    <a:pt x="165" y="3"/>
                  </a:lnTo>
                  <a:lnTo>
                    <a:pt x="155" y="4"/>
                  </a:lnTo>
                  <a:lnTo>
                    <a:pt x="145" y="7"/>
                  </a:lnTo>
                  <a:lnTo>
                    <a:pt x="135" y="9"/>
                  </a:lnTo>
                  <a:lnTo>
                    <a:pt x="127" y="12"/>
                  </a:lnTo>
                  <a:lnTo>
                    <a:pt x="117" y="16"/>
                  </a:lnTo>
                  <a:lnTo>
                    <a:pt x="108" y="19"/>
                  </a:lnTo>
                  <a:lnTo>
                    <a:pt x="99" y="23"/>
                  </a:lnTo>
                  <a:lnTo>
                    <a:pt x="90" y="28"/>
                  </a:lnTo>
                  <a:lnTo>
                    <a:pt x="83" y="32"/>
                  </a:lnTo>
                  <a:lnTo>
                    <a:pt x="76" y="37"/>
                  </a:lnTo>
                  <a:lnTo>
                    <a:pt x="68" y="42"/>
                  </a:lnTo>
                  <a:lnTo>
                    <a:pt x="61" y="48"/>
                  </a:lnTo>
                  <a:lnTo>
                    <a:pt x="53" y="54"/>
                  </a:lnTo>
                  <a:lnTo>
                    <a:pt x="47" y="59"/>
                  </a:lnTo>
                  <a:lnTo>
                    <a:pt x="41" y="66"/>
                  </a:lnTo>
                  <a:lnTo>
                    <a:pt x="35" y="73"/>
                  </a:lnTo>
                  <a:lnTo>
                    <a:pt x="30" y="79"/>
                  </a:lnTo>
                  <a:lnTo>
                    <a:pt x="25" y="86"/>
                  </a:lnTo>
                  <a:lnTo>
                    <a:pt x="20" y="93"/>
                  </a:lnTo>
                  <a:lnTo>
                    <a:pt x="16" y="101"/>
                  </a:lnTo>
                  <a:lnTo>
                    <a:pt x="12" y="107"/>
                  </a:lnTo>
                  <a:lnTo>
                    <a:pt x="10" y="115"/>
                  </a:lnTo>
                  <a:lnTo>
                    <a:pt x="6" y="123"/>
                  </a:lnTo>
                  <a:lnTo>
                    <a:pt x="3" y="131"/>
                  </a:lnTo>
                  <a:lnTo>
                    <a:pt x="2" y="140"/>
                  </a:lnTo>
                  <a:lnTo>
                    <a:pt x="1" y="148"/>
                  </a:lnTo>
                  <a:lnTo>
                    <a:pt x="0" y="155"/>
                  </a:lnTo>
                  <a:lnTo>
                    <a:pt x="0" y="164"/>
                  </a:lnTo>
                  <a:lnTo>
                    <a:pt x="0" y="173"/>
                  </a:lnTo>
                  <a:lnTo>
                    <a:pt x="1" y="181"/>
                  </a:lnTo>
                  <a:lnTo>
                    <a:pt x="2" y="189"/>
                  </a:lnTo>
                  <a:lnTo>
                    <a:pt x="3" y="198"/>
                  </a:lnTo>
                  <a:lnTo>
                    <a:pt x="6" y="206"/>
                  </a:lnTo>
                  <a:lnTo>
                    <a:pt x="10" y="214"/>
                  </a:lnTo>
                  <a:lnTo>
                    <a:pt x="12" y="221"/>
                  </a:lnTo>
                  <a:lnTo>
                    <a:pt x="16" y="228"/>
                  </a:lnTo>
                  <a:lnTo>
                    <a:pt x="20" y="236"/>
                  </a:lnTo>
                  <a:lnTo>
                    <a:pt x="25" y="243"/>
                  </a:lnTo>
                  <a:lnTo>
                    <a:pt x="30" y="251"/>
                  </a:lnTo>
                  <a:lnTo>
                    <a:pt x="35" y="257"/>
                  </a:lnTo>
                  <a:lnTo>
                    <a:pt x="41" y="263"/>
                  </a:lnTo>
                  <a:lnTo>
                    <a:pt x="47" y="270"/>
                  </a:lnTo>
                  <a:lnTo>
                    <a:pt x="53" y="275"/>
                  </a:lnTo>
                  <a:lnTo>
                    <a:pt x="61" y="281"/>
                  </a:lnTo>
                  <a:lnTo>
                    <a:pt x="68" y="286"/>
                  </a:lnTo>
                  <a:lnTo>
                    <a:pt x="76" y="292"/>
                  </a:lnTo>
                  <a:lnTo>
                    <a:pt x="83" y="296"/>
                  </a:lnTo>
                  <a:lnTo>
                    <a:pt x="90" y="301"/>
                  </a:lnTo>
                  <a:lnTo>
                    <a:pt x="99" y="305"/>
                  </a:lnTo>
                  <a:lnTo>
                    <a:pt x="108" y="310"/>
                  </a:lnTo>
                  <a:lnTo>
                    <a:pt x="117" y="313"/>
                  </a:lnTo>
                  <a:lnTo>
                    <a:pt x="127" y="317"/>
                  </a:lnTo>
                  <a:lnTo>
                    <a:pt x="135" y="320"/>
                  </a:lnTo>
                  <a:lnTo>
                    <a:pt x="145" y="322"/>
                  </a:lnTo>
                  <a:lnTo>
                    <a:pt x="155" y="324"/>
                  </a:lnTo>
                  <a:lnTo>
                    <a:pt x="165" y="327"/>
                  </a:lnTo>
                  <a:lnTo>
                    <a:pt x="175" y="328"/>
                  </a:lnTo>
                  <a:lnTo>
                    <a:pt x="185" y="329"/>
                  </a:lnTo>
                  <a:lnTo>
                    <a:pt x="196" y="329"/>
                  </a:lnTo>
                  <a:lnTo>
                    <a:pt x="207" y="330"/>
                  </a:lnTo>
                  <a:lnTo>
                    <a:pt x="217" y="329"/>
                  </a:lnTo>
                  <a:lnTo>
                    <a:pt x="228" y="329"/>
                  </a:lnTo>
                  <a:lnTo>
                    <a:pt x="238" y="328"/>
                  </a:lnTo>
                  <a:lnTo>
                    <a:pt x="248" y="327"/>
                  </a:lnTo>
                  <a:lnTo>
                    <a:pt x="258" y="324"/>
                  </a:lnTo>
                  <a:lnTo>
                    <a:pt x="268" y="322"/>
                  </a:lnTo>
                  <a:lnTo>
                    <a:pt x="278" y="320"/>
                  </a:lnTo>
                  <a:lnTo>
                    <a:pt x="287" y="317"/>
                  </a:lnTo>
                  <a:lnTo>
                    <a:pt x="297" y="313"/>
                  </a:lnTo>
                  <a:lnTo>
                    <a:pt x="306" y="310"/>
                  </a:lnTo>
                  <a:lnTo>
                    <a:pt x="314" y="305"/>
                  </a:lnTo>
                  <a:lnTo>
                    <a:pt x="323" y="301"/>
                  </a:lnTo>
                  <a:lnTo>
                    <a:pt x="330" y="296"/>
                  </a:lnTo>
                  <a:lnTo>
                    <a:pt x="339" y="292"/>
                  </a:lnTo>
                  <a:lnTo>
                    <a:pt x="347" y="286"/>
                  </a:lnTo>
                  <a:lnTo>
                    <a:pt x="354" y="281"/>
                  </a:lnTo>
                  <a:lnTo>
                    <a:pt x="360" y="275"/>
                  </a:lnTo>
                  <a:lnTo>
                    <a:pt x="366" y="270"/>
                  </a:lnTo>
                  <a:lnTo>
                    <a:pt x="373" y="263"/>
                  </a:lnTo>
                  <a:lnTo>
                    <a:pt x="379" y="257"/>
                  </a:lnTo>
                  <a:lnTo>
                    <a:pt x="384" y="251"/>
                  </a:lnTo>
                  <a:lnTo>
                    <a:pt x="389" y="243"/>
                  </a:lnTo>
                  <a:lnTo>
                    <a:pt x="394" y="236"/>
                  </a:lnTo>
                  <a:lnTo>
                    <a:pt x="398" y="228"/>
                  </a:lnTo>
                  <a:lnTo>
                    <a:pt x="401" y="221"/>
                  </a:lnTo>
                  <a:lnTo>
                    <a:pt x="405" y="214"/>
                  </a:lnTo>
                  <a:lnTo>
                    <a:pt x="407" y="206"/>
                  </a:lnTo>
                  <a:lnTo>
                    <a:pt x="410" y="198"/>
                  </a:lnTo>
                  <a:lnTo>
                    <a:pt x="412" y="189"/>
                  </a:lnTo>
                  <a:lnTo>
                    <a:pt x="414" y="181"/>
                  </a:lnTo>
                  <a:lnTo>
                    <a:pt x="414" y="173"/>
                  </a:lnTo>
                  <a:lnTo>
                    <a:pt x="415" y="16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44591" name="Freeform 207"/>
            <p:cNvSpPr>
              <a:spLocks/>
            </p:cNvSpPr>
            <p:nvPr/>
          </p:nvSpPr>
          <p:spPr bwMode="auto">
            <a:xfrm>
              <a:off x="3538" y="2160"/>
              <a:ext cx="96" cy="93"/>
            </a:xfrm>
            <a:custGeom>
              <a:avLst/>
              <a:gdLst>
                <a:gd name="T0" fmla="*/ 414 w 415"/>
                <a:gd name="T1" fmla="*/ 148 h 330"/>
                <a:gd name="T2" fmla="*/ 407 w 415"/>
                <a:gd name="T3" fmla="*/ 123 h 330"/>
                <a:gd name="T4" fmla="*/ 398 w 415"/>
                <a:gd name="T5" fmla="*/ 101 h 330"/>
                <a:gd name="T6" fmla="*/ 384 w 415"/>
                <a:gd name="T7" fmla="*/ 79 h 330"/>
                <a:gd name="T8" fmla="*/ 366 w 415"/>
                <a:gd name="T9" fmla="*/ 59 h 330"/>
                <a:gd name="T10" fmla="*/ 347 w 415"/>
                <a:gd name="T11" fmla="*/ 42 h 330"/>
                <a:gd name="T12" fmla="*/ 323 w 415"/>
                <a:gd name="T13" fmla="*/ 28 h 330"/>
                <a:gd name="T14" fmla="*/ 297 w 415"/>
                <a:gd name="T15" fmla="*/ 16 h 330"/>
                <a:gd name="T16" fmla="*/ 268 w 415"/>
                <a:gd name="T17" fmla="*/ 7 h 330"/>
                <a:gd name="T18" fmla="*/ 238 w 415"/>
                <a:gd name="T19" fmla="*/ 1 h 330"/>
                <a:gd name="T20" fmla="*/ 207 w 415"/>
                <a:gd name="T21" fmla="*/ 0 h 330"/>
                <a:gd name="T22" fmla="*/ 175 w 415"/>
                <a:gd name="T23" fmla="*/ 1 h 330"/>
                <a:gd name="T24" fmla="*/ 145 w 415"/>
                <a:gd name="T25" fmla="*/ 7 h 330"/>
                <a:gd name="T26" fmla="*/ 117 w 415"/>
                <a:gd name="T27" fmla="*/ 16 h 330"/>
                <a:gd name="T28" fmla="*/ 90 w 415"/>
                <a:gd name="T29" fmla="*/ 28 h 330"/>
                <a:gd name="T30" fmla="*/ 68 w 415"/>
                <a:gd name="T31" fmla="*/ 42 h 330"/>
                <a:gd name="T32" fmla="*/ 47 w 415"/>
                <a:gd name="T33" fmla="*/ 59 h 330"/>
                <a:gd name="T34" fmla="*/ 30 w 415"/>
                <a:gd name="T35" fmla="*/ 79 h 330"/>
                <a:gd name="T36" fmla="*/ 16 w 415"/>
                <a:gd name="T37" fmla="*/ 101 h 330"/>
                <a:gd name="T38" fmla="*/ 6 w 415"/>
                <a:gd name="T39" fmla="*/ 123 h 330"/>
                <a:gd name="T40" fmla="*/ 1 w 415"/>
                <a:gd name="T41" fmla="*/ 148 h 330"/>
                <a:gd name="T42" fmla="*/ 0 w 415"/>
                <a:gd name="T43" fmla="*/ 173 h 330"/>
                <a:gd name="T44" fmla="*/ 3 w 415"/>
                <a:gd name="T45" fmla="*/ 198 h 330"/>
                <a:gd name="T46" fmla="*/ 12 w 415"/>
                <a:gd name="T47" fmla="*/ 221 h 330"/>
                <a:gd name="T48" fmla="*/ 25 w 415"/>
                <a:gd name="T49" fmla="*/ 243 h 330"/>
                <a:gd name="T50" fmla="*/ 41 w 415"/>
                <a:gd name="T51" fmla="*/ 263 h 330"/>
                <a:gd name="T52" fmla="*/ 61 w 415"/>
                <a:gd name="T53" fmla="*/ 281 h 330"/>
                <a:gd name="T54" fmla="*/ 83 w 415"/>
                <a:gd name="T55" fmla="*/ 296 h 330"/>
                <a:gd name="T56" fmla="*/ 108 w 415"/>
                <a:gd name="T57" fmla="*/ 310 h 330"/>
                <a:gd name="T58" fmla="*/ 135 w 415"/>
                <a:gd name="T59" fmla="*/ 320 h 330"/>
                <a:gd name="T60" fmla="*/ 165 w 415"/>
                <a:gd name="T61" fmla="*/ 327 h 330"/>
                <a:gd name="T62" fmla="*/ 196 w 415"/>
                <a:gd name="T63" fmla="*/ 329 h 330"/>
                <a:gd name="T64" fmla="*/ 228 w 415"/>
                <a:gd name="T65" fmla="*/ 329 h 330"/>
                <a:gd name="T66" fmla="*/ 258 w 415"/>
                <a:gd name="T67" fmla="*/ 324 h 330"/>
                <a:gd name="T68" fmla="*/ 287 w 415"/>
                <a:gd name="T69" fmla="*/ 317 h 330"/>
                <a:gd name="T70" fmla="*/ 314 w 415"/>
                <a:gd name="T71" fmla="*/ 305 h 330"/>
                <a:gd name="T72" fmla="*/ 339 w 415"/>
                <a:gd name="T73" fmla="*/ 292 h 330"/>
                <a:gd name="T74" fmla="*/ 360 w 415"/>
                <a:gd name="T75" fmla="*/ 275 h 330"/>
                <a:gd name="T76" fmla="*/ 379 w 415"/>
                <a:gd name="T77" fmla="*/ 257 h 330"/>
                <a:gd name="T78" fmla="*/ 394 w 415"/>
                <a:gd name="T79" fmla="*/ 236 h 330"/>
                <a:gd name="T80" fmla="*/ 405 w 415"/>
                <a:gd name="T81" fmla="*/ 214 h 330"/>
                <a:gd name="T82" fmla="*/ 412 w 415"/>
                <a:gd name="T83" fmla="*/ 189 h 330"/>
                <a:gd name="T84" fmla="*/ 415 w 415"/>
                <a:gd name="T85" fmla="*/ 164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15" h="330">
                  <a:moveTo>
                    <a:pt x="415" y="164"/>
                  </a:moveTo>
                  <a:lnTo>
                    <a:pt x="414" y="155"/>
                  </a:lnTo>
                  <a:lnTo>
                    <a:pt x="414" y="148"/>
                  </a:lnTo>
                  <a:lnTo>
                    <a:pt x="412" y="140"/>
                  </a:lnTo>
                  <a:lnTo>
                    <a:pt x="410" y="131"/>
                  </a:lnTo>
                  <a:lnTo>
                    <a:pt x="407" y="123"/>
                  </a:lnTo>
                  <a:lnTo>
                    <a:pt x="405" y="115"/>
                  </a:lnTo>
                  <a:lnTo>
                    <a:pt x="401" y="107"/>
                  </a:lnTo>
                  <a:lnTo>
                    <a:pt x="398" y="101"/>
                  </a:lnTo>
                  <a:lnTo>
                    <a:pt x="394" y="93"/>
                  </a:lnTo>
                  <a:lnTo>
                    <a:pt x="389" y="86"/>
                  </a:lnTo>
                  <a:lnTo>
                    <a:pt x="384" y="79"/>
                  </a:lnTo>
                  <a:lnTo>
                    <a:pt x="379" y="73"/>
                  </a:lnTo>
                  <a:lnTo>
                    <a:pt x="373" y="66"/>
                  </a:lnTo>
                  <a:lnTo>
                    <a:pt x="366" y="59"/>
                  </a:lnTo>
                  <a:lnTo>
                    <a:pt x="360" y="54"/>
                  </a:lnTo>
                  <a:lnTo>
                    <a:pt x="354" y="48"/>
                  </a:lnTo>
                  <a:lnTo>
                    <a:pt x="347" y="42"/>
                  </a:lnTo>
                  <a:lnTo>
                    <a:pt x="339" y="37"/>
                  </a:lnTo>
                  <a:lnTo>
                    <a:pt x="330" y="32"/>
                  </a:lnTo>
                  <a:lnTo>
                    <a:pt x="323" y="28"/>
                  </a:lnTo>
                  <a:lnTo>
                    <a:pt x="314" y="23"/>
                  </a:lnTo>
                  <a:lnTo>
                    <a:pt x="306" y="19"/>
                  </a:lnTo>
                  <a:lnTo>
                    <a:pt x="297" y="16"/>
                  </a:lnTo>
                  <a:lnTo>
                    <a:pt x="287" y="12"/>
                  </a:lnTo>
                  <a:lnTo>
                    <a:pt x="278" y="9"/>
                  </a:lnTo>
                  <a:lnTo>
                    <a:pt x="268" y="7"/>
                  </a:lnTo>
                  <a:lnTo>
                    <a:pt x="258" y="4"/>
                  </a:lnTo>
                  <a:lnTo>
                    <a:pt x="248" y="3"/>
                  </a:lnTo>
                  <a:lnTo>
                    <a:pt x="238" y="1"/>
                  </a:lnTo>
                  <a:lnTo>
                    <a:pt x="228" y="0"/>
                  </a:lnTo>
                  <a:lnTo>
                    <a:pt x="217" y="0"/>
                  </a:lnTo>
                  <a:lnTo>
                    <a:pt x="207" y="0"/>
                  </a:lnTo>
                  <a:lnTo>
                    <a:pt x="196" y="0"/>
                  </a:lnTo>
                  <a:lnTo>
                    <a:pt x="185" y="0"/>
                  </a:lnTo>
                  <a:lnTo>
                    <a:pt x="175" y="1"/>
                  </a:lnTo>
                  <a:lnTo>
                    <a:pt x="165" y="3"/>
                  </a:lnTo>
                  <a:lnTo>
                    <a:pt x="155" y="4"/>
                  </a:lnTo>
                  <a:lnTo>
                    <a:pt x="145" y="7"/>
                  </a:lnTo>
                  <a:lnTo>
                    <a:pt x="135" y="9"/>
                  </a:lnTo>
                  <a:lnTo>
                    <a:pt x="127" y="12"/>
                  </a:lnTo>
                  <a:lnTo>
                    <a:pt x="117" y="16"/>
                  </a:lnTo>
                  <a:lnTo>
                    <a:pt x="108" y="19"/>
                  </a:lnTo>
                  <a:lnTo>
                    <a:pt x="99" y="23"/>
                  </a:lnTo>
                  <a:lnTo>
                    <a:pt x="90" y="28"/>
                  </a:lnTo>
                  <a:lnTo>
                    <a:pt x="83" y="32"/>
                  </a:lnTo>
                  <a:lnTo>
                    <a:pt x="76" y="37"/>
                  </a:lnTo>
                  <a:lnTo>
                    <a:pt x="68" y="42"/>
                  </a:lnTo>
                  <a:lnTo>
                    <a:pt x="61" y="48"/>
                  </a:lnTo>
                  <a:lnTo>
                    <a:pt x="53" y="54"/>
                  </a:lnTo>
                  <a:lnTo>
                    <a:pt x="47" y="59"/>
                  </a:lnTo>
                  <a:lnTo>
                    <a:pt x="41" y="66"/>
                  </a:lnTo>
                  <a:lnTo>
                    <a:pt x="35" y="73"/>
                  </a:lnTo>
                  <a:lnTo>
                    <a:pt x="30" y="79"/>
                  </a:lnTo>
                  <a:lnTo>
                    <a:pt x="25" y="86"/>
                  </a:lnTo>
                  <a:lnTo>
                    <a:pt x="20" y="93"/>
                  </a:lnTo>
                  <a:lnTo>
                    <a:pt x="16" y="101"/>
                  </a:lnTo>
                  <a:lnTo>
                    <a:pt x="12" y="107"/>
                  </a:lnTo>
                  <a:lnTo>
                    <a:pt x="10" y="115"/>
                  </a:lnTo>
                  <a:lnTo>
                    <a:pt x="6" y="123"/>
                  </a:lnTo>
                  <a:lnTo>
                    <a:pt x="3" y="131"/>
                  </a:lnTo>
                  <a:lnTo>
                    <a:pt x="2" y="140"/>
                  </a:lnTo>
                  <a:lnTo>
                    <a:pt x="1" y="148"/>
                  </a:lnTo>
                  <a:lnTo>
                    <a:pt x="0" y="155"/>
                  </a:lnTo>
                  <a:lnTo>
                    <a:pt x="0" y="164"/>
                  </a:lnTo>
                  <a:lnTo>
                    <a:pt x="0" y="173"/>
                  </a:lnTo>
                  <a:lnTo>
                    <a:pt x="1" y="181"/>
                  </a:lnTo>
                  <a:lnTo>
                    <a:pt x="2" y="189"/>
                  </a:lnTo>
                  <a:lnTo>
                    <a:pt x="3" y="198"/>
                  </a:lnTo>
                  <a:lnTo>
                    <a:pt x="6" y="206"/>
                  </a:lnTo>
                  <a:lnTo>
                    <a:pt x="10" y="214"/>
                  </a:lnTo>
                  <a:lnTo>
                    <a:pt x="12" y="221"/>
                  </a:lnTo>
                  <a:lnTo>
                    <a:pt x="16" y="228"/>
                  </a:lnTo>
                  <a:lnTo>
                    <a:pt x="20" y="236"/>
                  </a:lnTo>
                  <a:lnTo>
                    <a:pt x="25" y="243"/>
                  </a:lnTo>
                  <a:lnTo>
                    <a:pt x="30" y="251"/>
                  </a:lnTo>
                  <a:lnTo>
                    <a:pt x="35" y="257"/>
                  </a:lnTo>
                  <a:lnTo>
                    <a:pt x="41" y="263"/>
                  </a:lnTo>
                  <a:lnTo>
                    <a:pt x="47" y="270"/>
                  </a:lnTo>
                  <a:lnTo>
                    <a:pt x="53" y="275"/>
                  </a:lnTo>
                  <a:lnTo>
                    <a:pt x="61" y="281"/>
                  </a:lnTo>
                  <a:lnTo>
                    <a:pt x="68" y="286"/>
                  </a:lnTo>
                  <a:lnTo>
                    <a:pt x="76" y="292"/>
                  </a:lnTo>
                  <a:lnTo>
                    <a:pt x="83" y="296"/>
                  </a:lnTo>
                  <a:lnTo>
                    <a:pt x="90" y="301"/>
                  </a:lnTo>
                  <a:lnTo>
                    <a:pt x="99" y="305"/>
                  </a:lnTo>
                  <a:lnTo>
                    <a:pt x="108" y="310"/>
                  </a:lnTo>
                  <a:lnTo>
                    <a:pt x="117" y="313"/>
                  </a:lnTo>
                  <a:lnTo>
                    <a:pt x="127" y="317"/>
                  </a:lnTo>
                  <a:lnTo>
                    <a:pt x="135" y="320"/>
                  </a:lnTo>
                  <a:lnTo>
                    <a:pt x="145" y="322"/>
                  </a:lnTo>
                  <a:lnTo>
                    <a:pt x="155" y="324"/>
                  </a:lnTo>
                  <a:lnTo>
                    <a:pt x="165" y="327"/>
                  </a:lnTo>
                  <a:lnTo>
                    <a:pt x="175" y="328"/>
                  </a:lnTo>
                  <a:lnTo>
                    <a:pt x="185" y="329"/>
                  </a:lnTo>
                  <a:lnTo>
                    <a:pt x="196" y="329"/>
                  </a:lnTo>
                  <a:lnTo>
                    <a:pt x="207" y="330"/>
                  </a:lnTo>
                  <a:lnTo>
                    <a:pt x="217" y="329"/>
                  </a:lnTo>
                  <a:lnTo>
                    <a:pt x="228" y="329"/>
                  </a:lnTo>
                  <a:lnTo>
                    <a:pt x="238" y="328"/>
                  </a:lnTo>
                  <a:lnTo>
                    <a:pt x="248" y="327"/>
                  </a:lnTo>
                  <a:lnTo>
                    <a:pt x="258" y="324"/>
                  </a:lnTo>
                  <a:lnTo>
                    <a:pt x="268" y="322"/>
                  </a:lnTo>
                  <a:lnTo>
                    <a:pt x="278" y="320"/>
                  </a:lnTo>
                  <a:lnTo>
                    <a:pt x="287" y="317"/>
                  </a:lnTo>
                  <a:lnTo>
                    <a:pt x="297" y="313"/>
                  </a:lnTo>
                  <a:lnTo>
                    <a:pt x="306" y="310"/>
                  </a:lnTo>
                  <a:lnTo>
                    <a:pt x="314" y="305"/>
                  </a:lnTo>
                  <a:lnTo>
                    <a:pt x="323" y="301"/>
                  </a:lnTo>
                  <a:lnTo>
                    <a:pt x="330" y="296"/>
                  </a:lnTo>
                  <a:lnTo>
                    <a:pt x="339" y="292"/>
                  </a:lnTo>
                  <a:lnTo>
                    <a:pt x="347" y="286"/>
                  </a:lnTo>
                  <a:lnTo>
                    <a:pt x="354" y="281"/>
                  </a:lnTo>
                  <a:lnTo>
                    <a:pt x="360" y="275"/>
                  </a:lnTo>
                  <a:lnTo>
                    <a:pt x="366" y="270"/>
                  </a:lnTo>
                  <a:lnTo>
                    <a:pt x="373" y="263"/>
                  </a:lnTo>
                  <a:lnTo>
                    <a:pt x="379" y="257"/>
                  </a:lnTo>
                  <a:lnTo>
                    <a:pt x="384" y="251"/>
                  </a:lnTo>
                  <a:lnTo>
                    <a:pt x="389" y="243"/>
                  </a:lnTo>
                  <a:lnTo>
                    <a:pt x="394" y="236"/>
                  </a:lnTo>
                  <a:lnTo>
                    <a:pt x="398" y="228"/>
                  </a:lnTo>
                  <a:lnTo>
                    <a:pt x="401" y="221"/>
                  </a:lnTo>
                  <a:lnTo>
                    <a:pt x="405" y="214"/>
                  </a:lnTo>
                  <a:lnTo>
                    <a:pt x="407" y="206"/>
                  </a:lnTo>
                  <a:lnTo>
                    <a:pt x="410" y="198"/>
                  </a:lnTo>
                  <a:lnTo>
                    <a:pt x="412" y="189"/>
                  </a:lnTo>
                  <a:lnTo>
                    <a:pt x="414" y="181"/>
                  </a:lnTo>
                  <a:lnTo>
                    <a:pt x="414" y="173"/>
                  </a:lnTo>
                  <a:lnTo>
                    <a:pt x="415" y="164"/>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4592" name="Rectangle 208"/>
            <p:cNvSpPr>
              <a:spLocks noChangeArrowheads="1"/>
            </p:cNvSpPr>
            <p:nvPr/>
          </p:nvSpPr>
          <p:spPr bwMode="auto">
            <a:xfrm>
              <a:off x="3572" y="2172"/>
              <a:ext cx="48"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sz="900">
                  <a:solidFill>
                    <a:srgbClr val="000000"/>
                  </a:solidFill>
                  <a:ea typeface="ＭＳ Ｐゴシック" charset="-128"/>
                </a:rPr>
                <a:t>P</a:t>
              </a:r>
              <a:endParaRPr lang="en-US" sz="2000" b="1">
                <a:ea typeface="ＭＳ Ｐゴシック" charset="-128"/>
              </a:endParaRPr>
            </a:p>
          </p:txBody>
        </p:sp>
        <p:sp>
          <p:nvSpPr>
            <p:cNvPr id="144593" name="Line 209"/>
            <p:cNvSpPr>
              <a:spLocks noChangeShapeType="1"/>
            </p:cNvSpPr>
            <p:nvPr/>
          </p:nvSpPr>
          <p:spPr bwMode="auto">
            <a:xfrm flipV="1">
              <a:off x="3489" y="2206"/>
              <a:ext cx="45" cy="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594" name="Freeform 210"/>
            <p:cNvSpPr>
              <a:spLocks/>
            </p:cNvSpPr>
            <p:nvPr/>
          </p:nvSpPr>
          <p:spPr bwMode="auto">
            <a:xfrm>
              <a:off x="4324" y="1895"/>
              <a:ext cx="96" cy="94"/>
            </a:xfrm>
            <a:custGeom>
              <a:avLst/>
              <a:gdLst>
                <a:gd name="T0" fmla="*/ 413 w 414"/>
                <a:gd name="T1" fmla="*/ 147 h 330"/>
                <a:gd name="T2" fmla="*/ 406 w 414"/>
                <a:gd name="T3" fmla="*/ 124 h 330"/>
                <a:gd name="T4" fmla="*/ 396 w 414"/>
                <a:gd name="T5" fmla="*/ 100 h 330"/>
                <a:gd name="T6" fmla="*/ 383 w 414"/>
                <a:gd name="T7" fmla="*/ 79 h 330"/>
                <a:gd name="T8" fmla="*/ 367 w 414"/>
                <a:gd name="T9" fmla="*/ 60 h 330"/>
                <a:gd name="T10" fmla="*/ 345 w 414"/>
                <a:gd name="T11" fmla="*/ 42 h 330"/>
                <a:gd name="T12" fmla="*/ 322 w 414"/>
                <a:gd name="T13" fmla="*/ 28 h 330"/>
                <a:gd name="T14" fmla="*/ 296 w 414"/>
                <a:gd name="T15" fmla="*/ 17 h 330"/>
                <a:gd name="T16" fmla="*/ 268 w 414"/>
                <a:gd name="T17" fmla="*/ 8 h 330"/>
                <a:gd name="T18" fmla="*/ 237 w 414"/>
                <a:gd name="T19" fmla="*/ 2 h 330"/>
                <a:gd name="T20" fmla="*/ 206 w 414"/>
                <a:gd name="T21" fmla="*/ 0 h 330"/>
                <a:gd name="T22" fmla="*/ 175 w 414"/>
                <a:gd name="T23" fmla="*/ 2 h 330"/>
                <a:gd name="T24" fmla="*/ 144 w 414"/>
                <a:gd name="T25" fmla="*/ 8 h 330"/>
                <a:gd name="T26" fmla="*/ 117 w 414"/>
                <a:gd name="T27" fmla="*/ 17 h 330"/>
                <a:gd name="T28" fmla="*/ 91 w 414"/>
                <a:gd name="T29" fmla="*/ 28 h 330"/>
                <a:gd name="T30" fmla="*/ 67 w 414"/>
                <a:gd name="T31" fmla="*/ 42 h 330"/>
                <a:gd name="T32" fmla="*/ 47 w 414"/>
                <a:gd name="T33" fmla="*/ 60 h 330"/>
                <a:gd name="T34" fmla="*/ 30 w 414"/>
                <a:gd name="T35" fmla="*/ 79 h 330"/>
                <a:gd name="T36" fmla="*/ 16 w 414"/>
                <a:gd name="T37" fmla="*/ 100 h 330"/>
                <a:gd name="T38" fmla="*/ 6 w 414"/>
                <a:gd name="T39" fmla="*/ 124 h 330"/>
                <a:gd name="T40" fmla="*/ 0 w 414"/>
                <a:gd name="T41" fmla="*/ 147 h 330"/>
                <a:gd name="T42" fmla="*/ 0 w 414"/>
                <a:gd name="T43" fmla="*/ 173 h 330"/>
                <a:gd name="T44" fmla="*/ 4 w 414"/>
                <a:gd name="T45" fmla="*/ 198 h 330"/>
                <a:gd name="T46" fmla="*/ 12 w 414"/>
                <a:gd name="T47" fmla="*/ 221 h 330"/>
                <a:gd name="T48" fmla="*/ 25 w 414"/>
                <a:gd name="T49" fmla="*/ 244 h 330"/>
                <a:gd name="T50" fmla="*/ 41 w 414"/>
                <a:gd name="T51" fmla="*/ 264 h 330"/>
                <a:gd name="T52" fmla="*/ 59 w 414"/>
                <a:gd name="T53" fmla="*/ 282 h 330"/>
                <a:gd name="T54" fmla="*/ 82 w 414"/>
                <a:gd name="T55" fmla="*/ 297 h 330"/>
                <a:gd name="T56" fmla="*/ 108 w 414"/>
                <a:gd name="T57" fmla="*/ 310 h 330"/>
                <a:gd name="T58" fmla="*/ 135 w 414"/>
                <a:gd name="T59" fmla="*/ 320 h 330"/>
                <a:gd name="T60" fmla="*/ 164 w 414"/>
                <a:gd name="T61" fmla="*/ 326 h 330"/>
                <a:gd name="T62" fmla="*/ 195 w 414"/>
                <a:gd name="T63" fmla="*/ 330 h 330"/>
                <a:gd name="T64" fmla="*/ 227 w 414"/>
                <a:gd name="T65" fmla="*/ 329 h 330"/>
                <a:gd name="T66" fmla="*/ 258 w 414"/>
                <a:gd name="T67" fmla="*/ 324 h 330"/>
                <a:gd name="T68" fmla="*/ 287 w 414"/>
                <a:gd name="T69" fmla="*/ 316 h 330"/>
                <a:gd name="T70" fmla="*/ 313 w 414"/>
                <a:gd name="T71" fmla="*/ 306 h 330"/>
                <a:gd name="T72" fmla="*/ 338 w 414"/>
                <a:gd name="T73" fmla="*/ 292 h 330"/>
                <a:gd name="T74" fmla="*/ 359 w 414"/>
                <a:gd name="T75" fmla="*/ 276 h 330"/>
                <a:gd name="T76" fmla="*/ 378 w 414"/>
                <a:gd name="T77" fmla="*/ 257 h 330"/>
                <a:gd name="T78" fmla="*/ 393 w 414"/>
                <a:gd name="T79" fmla="*/ 236 h 330"/>
                <a:gd name="T80" fmla="*/ 404 w 414"/>
                <a:gd name="T81" fmla="*/ 213 h 330"/>
                <a:gd name="T82" fmla="*/ 411 w 414"/>
                <a:gd name="T83" fmla="*/ 190 h 330"/>
                <a:gd name="T84" fmla="*/ 414 w 414"/>
                <a:gd name="T85" fmla="*/ 165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14" h="330">
                  <a:moveTo>
                    <a:pt x="414" y="165"/>
                  </a:moveTo>
                  <a:lnTo>
                    <a:pt x="413" y="156"/>
                  </a:lnTo>
                  <a:lnTo>
                    <a:pt x="413" y="147"/>
                  </a:lnTo>
                  <a:lnTo>
                    <a:pt x="411" y="140"/>
                  </a:lnTo>
                  <a:lnTo>
                    <a:pt x="409" y="132"/>
                  </a:lnTo>
                  <a:lnTo>
                    <a:pt x="406" y="124"/>
                  </a:lnTo>
                  <a:lnTo>
                    <a:pt x="404" y="116"/>
                  </a:lnTo>
                  <a:lnTo>
                    <a:pt x="400" y="108"/>
                  </a:lnTo>
                  <a:lnTo>
                    <a:pt x="396" y="100"/>
                  </a:lnTo>
                  <a:lnTo>
                    <a:pt x="393" y="94"/>
                  </a:lnTo>
                  <a:lnTo>
                    <a:pt x="388" y="86"/>
                  </a:lnTo>
                  <a:lnTo>
                    <a:pt x="383" y="79"/>
                  </a:lnTo>
                  <a:lnTo>
                    <a:pt x="378" y="72"/>
                  </a:lnTo>
                  <a:lnTo>
                    <a:pt x="372" y="66"/>
                  </a:lnTo>
                  <a:lnTo>
                    <a:pt x="367" y="60"/>
                  </a:lnTo>
                  <a:lnTo>
                    <a:pt x="359" y="53"/>
                  </a:lnTo>
                  <a:lnTo>
                    <a:pt x="353" y="48"/>
                  </a:lnTo>
                  <a:lnTo>
                    <a:pt x="345" y="42"/>
                  </a:lnTo>
                  <a:lnTo>
                    <a:pt x="338" y="38"/>
                  </a:lnTo>
                  <a:lnTo>
                    <a:pt x="330" y="32"/>
                  </a:lnTo>
                  <a:lnTo>
                    <a:pt x="322" y="28"/>
                  </a:lnTo>
                  <a:lnTo>
                    <a:pt x="313" y="23"/>
                  </a:lnTo>
                  <a:lnTo>
                    <a:pt x="304" y="20"/>
                  </a:lnTo>
                  <a:lnTo>
                    <a:pt x="296" y="17"/>
                  </a:lnTo>
                  <a:lnTo>
                    <a:pt x="287" y="13"/>
                  </a:lnTo>
                  <a:lnTo>
                    <a:pt x="277" y="10"/>
                  </a:lnTo>
                  <a:lnTo>
                    <a:pt x="268" y="8"/>
                  </a:lnTo>
                  <a:lnTo>
                    <a:pt x="258" y="5"/>
                  </a:lnTo>
                  <a:lnTo>
                    <a:pt x="248" y="3"/>
                  </a:lnTo>
                  <a:lnTo>
                    <a:pt x="237" y="2"/>
                  </a:lnTo>
                  <a:lnTo>
                    <a:pt x="227" y="1"/>
                  </a:lnTo>
                  <a:lnTo>
                    <a:pt x="217" y="0"/>
                  </a:lnTo>
                  <a:lnTo>
                    <a:pt x="206" y="0"/>
                  </a:lnTo>
                  <a:lnTo>
                    <a:pt x="195" y="0"/>
                  </a:lnTo>
                  <a:lnTo>
                    <a:pt x="185" y="1"/>
                  </a:lnTo>
                  <a:lnTo>
                    <a:pt x="175" y="2"/>
                  </a:lnTo>
                  <a:lnTo>
                    <a:pt x="164" y="3"/>
                  </a:lnTo>
                  <a:lnTo>
                    <a:pt x="154" y="5"/>
                  </a:lnTo>
                  <a:lnTo>
                    <a:pt x="144" y="8"/>
                  </a:lnTo>
                  <a:lnTo>
                    <a:pt x="135" y="10"/>
                  </a:lnTo>
                  <a:lnTo>
                    <a:pt x="125" y="13"/>
                  </a:lnTo>
                  <a:lnTo>
                    <a:pt x="117" y="17"/>
                  </a:lnTo>
                  <a:lnTo>
                    <a:pt x="108" y="20"/>
                  </a:lnTo>
                  <a:lnTo>
                    <a:pt x="99" y="23"/>
                  </a:lnTo>
                  <a:lnTo>
                    <a:pt x="91" y="28"/>
                  </a:lnTo>
                  <a:lnTo>
                    <a:pt x="82" y="32"/>
                  </a:lnTo>
                  <a:lnTo>
                    <a:pt x="74" y="38"/>
                  </a:lnTo>
                  <a:lnTo>
                    <a:pt x="67" y="42"/>
                  </a:lnTo>
                  <a:lnTo>
                    <a:pt x="59" y="48"/>
                  </a:lnTo>
                  <a:lnTo>
                    <a:pt x="53" y="53"/>
                  </a:lnTo>
                  <a:lnTo>
                    <a:pt x="47" y="60"/>
                  </a:lnTo>
                  <a:lnTo>
                    <a:pt x="41" y="66"/>
                  </a:lnTo>
                  <a:lnTo>
                    <a:pt x="35" y="72"/>
                  </a:lnTo>
                  <a:lnTo>
                    <a:pt x="30" y="79"/>
                  </a:lnTo>
                  <a:lnTo>
                    <a:pt x="25" y="86"/>
                  </a:lnTo>
                  <a:lnTo>
                    <a:pt x="20" y="94"/>
                  </a:lnTo>
                  <a:lnTo>
                    <a:pt x="16" y="100"/>
                  </a:lnTo>
                  <a:lnTo>
                    <a:pt x="12" y="108"/>
                  </a:lnTo>
                  <a:lnTo>
                    <a:pt x="8" y="116"/>
                  </a:lnTo>
                  <a:lnTo>
                    <a:pt x="6" y="124"/>
                  </a:lnTo>
                  <a:lnTo>
                    <a:pt x="4" y="132"/>
                  </a:lnTo>
                  <a:lnTo>
                    <a:pt x="1" y="140"/>
                  </a:lnTo>
                  <a:lnTo>
                    <a:pt x="0" y="147"/>
                  </a:lnTo>
                  <a:lnTo>
                    <a:pt x="0" y="156"/>
                  </a:lnTo>
                  <a:lnTo>
                    <a:pt x="0" y="165"/>
                  </a:lnTo>
                  <a:lnTo>
                    <a:pt x="0" y="173"/>
                  </a:lnTo>
                  <a:lnTo>
                    <a:pt x="0" y="182"/>
                  </a:lnTo>
                  <a:lnTo>
                    <a:pt x="1" y="190"/>
                  </a:lnTo>
                  <a:lnTo>
                    <a:pt x="4" y="198"/>
                  </a:lnTo>
                  <a:lnTo>
                    <a:pt x="6" y="206"/>
                  </a:lnTo>
                  <a:lnTo>
                    <a:pt x="8" y="213"/>
                  </a:lnTo>
                  <a:lnTo>
                    <a:pt x="12" y="221"/>
                  </a:lnTo>
                  <a:lnTo>
                    <a:pt x="16" y="229"/>
                  </a:lnTo>
                  <a:lnTo>
                    <a:pt x="20" y="236"/>
                  </a:lnTo>
                  <a:lnTo>
                    <a:pt x="25" y="244"/>
                  </a:lnTo>
                  <a:lnTo>
                    <a:pt x="30" y="250"/>
                  </a:lnTo>
                  <a:lnTo>
                    <a:pt x="35" y="257"/>
                  </a:lnTo>
                  <a:lnTo>
                    <a:pt x="41" y="264"/>
                  </a:lnTo>
                  <a:lnTo>
                    <a:pt x="47" y="269"/>
                  </a:lnTo>
                  <a:lnTo>
                    <a:pt x="53" y="276"/>
                  </a:lnTo>
                  <a:lnTo>
                    <a:pt x="59" y="282"/>
                  </a:lnTo>
                  <a:lnTo>
                    <a:pt x="67" y="287"/>
                  </a:lnTo>
                  <a:lnTo>
                    <a:pt x="74" y="292"/>
                  </a:lnTo>
                  <a:lnTo>
                    <a:pt x="82" y="297"/>
                  </a:lnTo>
                  <a:lnTo>
                    <a:pt x="91" y="302"/>
                  </a:lnTo>
                  <a:lnTo>
                    <a:pt x="99" y="306"/>
                  </a:lnTo>
                  <a:lnTo>
                    <a:pt x="108" y="310"/>
                  </a:lnTo>
                  <a:lnTo>
                    <a:pt x="117" y="313"/>
                  </a:lnTo>
                  <a:lnTo>
                    <a:pt x="125" y="316"/>
                  </a:lnTo>
                  <a:lnTo>
                    <a:pt x="135" y="320"/>
                  </a:lnTo>
                  <a:lnTo>
                    <a:pt x="144" y="322"/>
                  </a:lnTo>
                  <a:lnTo>
                    <a:pt x="154" y="324"/>
                  </a:lnTo>
                  <a:lnTo>
                    <a:pt x="164" y="326"/>
                  </a:lnTo>
                  <a:lnTo>
                    <a:pt x="175" y="328"/>
                  </a:lnTo>
                  <a:lnTo>
                    <a:pt x="185" y="329"/>
                  </a:lnTo>
                  <a:lnTo>
                    <a:pt x="195" y="330"/>
                  </a:lnTo>
                  <a:lnTo>
                    <a:pt x="206" y="330"/>
                  </a:lnTo>
                  <a:lnTo>
                    <a:pt x="217" y="330"/>
                  </a:lnTo>
                  <a:lnTo>
                    <a:pt x="227" y="329"/>
                  </a:lnTo>
                  <a:lnTo>
                    <a:pt x="237" y="328"/>
                  </a:lnTo>
                  <a:lnTo>
                    <a:pt x="248" y="326"/>
                  </a:lnTo>
                  <a:lnTo>
                    <a:pt x="258" y="324"/>
                  </a:lnTo>
                  <a:lnTo>
                    <a:pt x="268" y="322"/>
                  </a:lnTo>
                  <a:lnTo>
                    <a:pt x="277" y="320"/>
                  </a:lnTo>
                  <a:lnTo>
                    <a:pt x="287" y="316"/>
                  </a:lnTo>
                  <a:lnTo>
                    <a:pt x="296" y="313"/>
                  </a:lnTo>
                  <a:lnTo>
                    <a:pt x="304" y="310"/>
                  </a:lnTo>
                  <a:lnTo>
                    <a:pt x="313" y="306"/>
                  </a:lnTo>
                  <a:lnTo>
                    <a:pt x="322" y="302"/>
                  </a:lnTo>
                  <a:lnTo>
                    <a:pt x="330" y="297"/>
                  </a:lnTo>
                  <a:lnTo>
                    <a:pt x="338" y="292"/>
                  </a:lnTo>
                  <a:lnTo>
                    <a:pt x="345" y="287"/>
                  </a:lnTo>
                  <a:lnTo>
                    <a:pt x="353" y="282"/>
                  </a:lnTo>
                  <a:lnTo>
                    <a:pt x="359" y="276"/>
                  </a:lnTo>
                  <a:lnTo>
                    <a:pt x="367" y="269"/>
                  </a:lnTo>
                  <a:lnTo>
                    <a:pt x="372" y="264"/>
                  </a:lnTo>
                  <a:lnTo>
                    <a:pt x="378" y="257"/>
                  </a:lnTo>
                  <a:lnTo>
                    <a:pt x="383" y="250"/>
                  </a:lnTo>
                  <a:lnTo>
                    <a:pt x="388" y="244"/>
                  </a:lnTo>
                  <a:lnTo>
                    <a:pt x="393" y="236"/>
                  </a:lnTo>
                  <a:lnTo>
                    <a:pt x="396" y="229"/>
                  </a:lnTo>
                  <a:lnTo>
                    <a:pt x="400" y="221"/>
                  </a:lnTo>
                  <a:lnTo>
                    <a:pt x="404" y="213"/>
                  </a:lnTo>
                  <a:lnTo>
                    <a:pt x="406" y="206"/>
                  </a:lnTo>
                  <a:lnTo>
                    <a:pt x="409" y="198"/>
                  </a:lnTo>
                  <a:lnTo>
                    <a:pt x="411" y="190"/>
                  </a:lnTo>
                  <a:lnTo>
                    <a:pt x="413" y="182"/>
                  </a:lnTo>
                  <a:lnTo>
                    <a:pt x="413" y="173"/>
                  </a:lnTo>
                  <a:lnTo>
                    <a:pt x="414" y="1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44595" name="Freeform 211"/>
            <p:cNvSpPr>
              <a:spLocks/>
            </p:cNvSpPr>
            <p:nvPr/>
          </p:nvSpPr>
          <p:spPr bwMode="auto">
            <a:xfrm>
              <a:off x="4324" y="1895"/>
              <a:ext cx="96" cy="94"/>
            </a:xfrm>
            <a:custGeom>
              <a:avLst/>
              <a:gdLst>
                <a:gd name="T0" fmla="*/ 413 w 414"/>
                <a:gd name="T1" fmla="*/ 147 h 330"/>
                <a:gd name="T2" fmla="*/ 406 w 414"/>
                <a:gd name="T3" fmla="*/ 124 h 330"/>
                <a:gd name="T4" fmla="*/ 396 w 414"/>
                <a:gd name="T5" fmla="*/ 100 h 330"/>
                <a:gd name="T6" fmla="*/ 383 w 414"/>
                <a:gd name="T7" fmla="*/ 79 h 330"/>
                <a:gd name="T8" fmla="*/ 367 w 414"/>
                <a:gd name="T9" fmla="*/ 60 h 330"/>
                <a:gd name="T10" fmla="*/ 345 w 414"/>
                <a:gd name="T11" fmla="*/ 42 h 330"/>
                <a:gd name="T12" fmla="*/ 322 w 414"/>
                <a:gd name="T13" fmla="*/ 28 h 330"/>
                <a:gd name="T14" fmla="*/ 296 w 414"/>
                <a:gd name="T15" fmla="*/ 17 h 330"/>
                <a:gd name="T16" fmla="*/ 268 w 414"/>
                <a:gd name="T17" fmla="*/ 8 h 330"/>
                <a:gd name="T18" fmla="*/ 237 w 414"/>
                <a:gd name="T19" fmla="*/ 2 h 330"/>
                <a:gd name="T20" fmla="*/ 206 w 414"/>
                <a:gd name="T21" fmla="*/ 0 h 330"/>
                <a:gd name="T22" fmla="*/ 175 w 414"/>
                <a:gd name="T23" fmla="*/ 2 h 330"/>
                <a:gd name="T24" fmla="*/ 144 w 414"/>
                <a:gd name="T25" fmla="*/ 8 h 330"/>
                <a:gd name="T26" fmla="*/ 117 w 414"/>
                <a:gd name="T27" fmla="*/ 17 h 330"/>
                <a:gd name="T28" fmla="*/ 91 w 414"/>
                <a:gd name="T29" fmla="*/ 28 h 330"/>
                <a:gd name="T30" fmla="*/ 67 w 414"/>
                <a:gd name="T31" fmla="*/ 42 h 330"/>
                <a:gd name="T32" fmla="*/ 47 w 414"/>
                <a:gd name="T33" fmla="*/ 60 h 330"/>
                <a:gd name="T34" fmla="*/ 30 w 414"/>
                <a:gd name="T35" fmla="*/ 79 h 330"/>
                <a:gd name="T36" fmla="*/ 16 w 414"/>
                <a:gd name="T37" fmla="*/ 100 h 330"/>
                <a:gd name="T38" fmla="*/ 6 w 414"/>
                <a:gd name="T39" fmla="*/ 124 h 330"/>
                <a:gd name="T40" fmla="*/ 0 w 414"/>
                <a:gd name="T41" fmla="*/ 147 h 330"/>
                <a:gd name="T42" fmla="*/ 0 w 414"/>
                <a:gd name="T43" fmla="*/ 173 h 330"/>
                <a:gd name="T44" fmla="*/ 4 w 414"/>
                <a:gd name="T45" fmla="*/ 198 h 330"/>
                <a:gd name="T46" fmla="*/ 12 w 414"/>
                <a:gd name="T47" fmla="*/ 221 h 330"/>
                <a:gd name="T48" fmla="*/ 25 w 414"/>
                <a:gd name="T49" fmla="*/ 244 h 330"/>
                <a:gd name="T50" fmla="*/ 41 w 414"/>
                <a:gd name="T51" fmla="*/ 264 h 330"/>
                <a:gd name="T52" fmla="*/ 59 w 414"/>
                <a:gd name="T53" fmla="*/ 282 h 330"/>
                <a:gd name="T54" fmla="*/ 82 w 414"/>
                <a:gd name="T55" fmla="*/ 297 h 330"/>
                <a:gd name="T56" fmla="*/ 108 w 414"/>
                <a:gd name="T57" fmla="*/ 310 h 330"/>
                <a:gd name="T58" fmla="*/ 135 w 414"/>
                <a:gd name="T59" fmla="*/ 320 h 330"/>
                <a:gd name="T60" fmla="*/ 164 w 414"/>
                <a:gd name="T61" fmla="*/ 326 h 330"/>
                <a:gd name="T62" fmla="*/ 195 w 414"/>
                <a:gd name="T63" fmla="*/ 330 h 330"/>
                <a:gd name="T64" fmla="*/ 227 w 414"/>
                <a:gd name="T65" fmla="*/ 329 h 330"/>
                <a:gd name="T66" fmla="*/ 258 w 414"/>
                <a:gd name="T67" fmla="*/ 324 h 330"/>
                <a:gd name="T68" fmla="*/ 287 w 414"/>
                <a:gd name="T69" fmla="*/ 316 h 330"/>
                <a:gd name="T70" fmla="*/ 313 w 414"/>
                <a:gd name="T71" fmla="*/ 306 h 330"/>
                <a:gd name="T72" fmla="*/ 338 w 414"/>
                <a:gd name="T73" fmla="*/ 292 h 330"/>
                <a:gd name="T74" fmla="*/ 359 w 414"/>
                <a:gd name="T75" fmla="*/ 276 h 330"/>
                <a:gd name="T76" fmla="*/ 378 w 414"/>
                <a:gd name="T77" fmla="*/ 257 h 330"/>
                <a:gd name="T78" fmla="*/ 393 w 414"/>
                <a:gd name="T79" fmla="*/ 236 h 330"/>
                <a:gd name="T80" fmla="*/ 404 w 414"/>
                <a:gd name="T81" fmla="*/ 213 h 330"/>
                <a:gd name="T82" fmla="*/ 411 w 414"/>
                <a:gd name="T83" fmla="*/ 190 h 330"/>
                <a:gd name="T84" fmla="*/ 414 w 414"/>
                <a:gd name="T85" fmla="*/ 165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14" h="330">
                  <a:moveTo>
                    <a:pt x="414" y="165"/>
                  </a:moveTo>
                  <a:lnTo>
                    <a:pt x="413" y="156"/>
                  </a:lnTo>
                  <a:lnTo>
                    <a:pt x="413" y="147"/>
                  </a:lnTo>
                  <a:lnTo>
                    <a:pt x="411" y="140"/>
                  </a:lnTo>
                  <a:lnTo>
                    <a:pt x="409" y="132"/>
                  </a:lnTo>
                  <a:lnTo>
                    <a:pt x="406" y="124"/>
                  </a:lnTo>
                  <a:lnTo>
                    <a:pt x="404" y="116"/>
                  </a:lnTo>
                  <a:lnTo>
                    <a:pt x="400" y="108"/>
                  </a:lnTo>
                  <a:lnTo>
                    <a:pt x="396" y="100"/>
                  </a:lnTo>
                  <a:lnTo>
                    <a:pt x="393" y="94"/>
                  </a:lnTo>
                  <a:lnTo>
                    <a:pt x="388" y="86"/>
                  </a:lnTo>
                  <a:lnTo>
                    <a:pt x="383" y="79"/>
                  </a:lnTo>
                  <a:lnTo>
                    <a:pt x="378" y="72"/>
                  </a:lnTo>
                  <a:lnTo>
                    <a:pt x="372" y="66"/>
                  </a:lnTo>
                  <a:lnTo>
                    <a:pt x="367" y="60"/>
                  </a:lnTo>
                  <a:lnTo>
                    <a:pt x="359" y="53"/>
                  </a:lnTo>
                  <a:lnTo>
                    <a:pt x="353" y="48"/>
                  </a:lnTo>
                  <a:lnTo>
                    <a:pt x="345" y="42"/>
                  </a:lnTo>
                  <a:lnTo>
                    <a:pt x="338" y="38"/>
                  </a:lnTo>
                  <a:lnTo>
                    <a:pt x="330" y="32"/>
                  </a:lnTo>
                  <a:lnTo>
                    <a:pt x="322" y="28"/>
                  </a:lnTo>
                  <a:lnTo>
                    <a:pt x="313" y="23"/>
                  </a:lnTo>
                  <a:lnTo>
                    <a:pt x="304" y="20"/>
                  </a:lnTo>
                  <a:lnTo>
                    <a:pt x="296" y="17"/>
                  </a:lnTo>
                  <a:lnTo>
                    <a:pt x="287" y="13"/>
                  </a:lnTo>
                  <a:lnTo>
                    <a:pt x="277" y="10"/>
                  </a:lnTo>
                  <a:lnTo>
                    <a:pt x="268" y="8"/>
                  </a:lnTo>
                  <a:lnTo>
                    <a:pt x="258" y="5"/>
                  </a:lnTo>
                  <a:lnTo>
                    <a:pt x="248" y="3"/>
                  </a:lnTo>
                  <a:lnTo>
                    <a:pt x="237" y="2"/>
                  </a:lnTo>
                  <a:lnTo>
                    <a:pt x="227" y="1"/>
                  </a:lnTo>
                  <a:lnTo>
                    <a:pt x="217" y="0"/>
                  </a:lnTo>
                  <a:lnTo>
                    <a:pt x="206" y="0"/>
                  </a:lnTo>
                  <a:lnTo>
                    <a:pt x="195" y="0"/>
                  </a:lnTo>
                  <a:lnTo>
                    <a:pt x="185" y="1"/>
                  </a:lnTo>
                  <a:lnTo>
                    <a:pt x="175" y="2"/>
                  </a:lnTo>
                  <a:lnTo>
                    <a:pt x="164" y="3"/>
                  </a:lnTo>
                  <a:lnTo>
                    <a:pt x="154" y="5"/>
                  </a:lnTo>
                  <a:lnTo>
                    <a:pt x="144" y="8"/>
                  </a:lnTo>
                  <a:lnTo>
                    <a:pt x="135" y="10"/>
                  </a:lnTo>
                  <a:lnTo>
                    <a:pt x="125" y="13"/>
                  </a:lnTo>
                  <a:lnTo>
                    <a:pt x="117" y="17"/>
                  </a:lnTo>
                  <a:lnTo>
                    <a:pt x="108" y="20"/>
                  </a:lnTo>
                  <a:lnTo>
                    <a:pt x="99" y="23"/>
                  </a:lnTo>
                  <a:lnTo>
                    <a:pt x="91" y="28"/>
                  </a:lnTo>
                  <a:lnTo>
                    <a:pt x="82" y="32"/>
                  </a:lnTo>
                  <a:lnTo>
                    <a:pt x="74" y="38"/>
                  </a:lnTo>
                  <a:lnTo>
                    <a:pt x="67" y="42"/>
                  </a:lnTo>
                  <a:lnTo>
                    <a:pt x="59" y="48"/>
                  </a:lnTo>
                  <a:lnTo>
                    <a:pt x="53" y="53"/>
                  </a:lnTo>
                  <a:lnTo>
                    <a:pt x="47" y="60"/>
                  </a:lnTo>
                  <a:lnTo>
                    <a:pt x="41" y="66"/>
                  </a:lnTo>
                  <a:lnTo>
                    <a:pt x="35" y="72"/>
                  </a:lnTo>
                  <a:lnTo>
                    <a:pt x="30" y="79"/>
                  </a:lnTo>
                  <a:lnTo>
                    <a:pt x="25" y="86"/>
                  </a:lnTo>
                  <a:lnTo>
                    <a:pt x="20" y="94"/>
                  </a:lnTo>
                  <a:lnTo>
                    <a:pt x="16" y="100"/>
                  </a:lnTo>
                  <a:lnTo>
                    <a:pt x="12" y="108"/>
                  </a:lnTo>
                  <a:lnTo>
                    <a:pt x="8" y="116"/>
                  </a:lnTo>
                  <a:lnTo>
                    <a:pt x="6" y="124"/>
                  </a:lnTo>
                  <a:lnTo>
                    <a:pt x="4" y="132"/>
                  </a:lnTo>
                  <a:lnTo>
                    <a:pt x="1" y="140"/>
                  </a:lnTo>
                  <a:lnTo>
                    <a:pt x="0" y="147"/>
                  </a:lnTo>
                  <a:lnTo>
                    <a:pt x="0" y="156"/>
                  </a:lnTo>
                  <a:lnTo>
                    <a:pt x="0" y="165"/>
                  </a:lnTo>
                  <a:lnTo>
                    <a:pt x="0" y="173"/>
                  </a:lnTo>
                  <a:lnTo>
                    <a:pt x="0" y="182"/>
                  </a:lnTo>
                  <a:lnTo>
                    <a:pt x="1" y="190"/>
                  </a:lnTo>
                  <a:lnTo>
                    <a:pt x="4" y="198"/>
                  </a:lnTo>
                  <a:lnTo>
                    <a:pt x="6" y="206"/>
                  </a:lnTo>
                  <a:lnTo>
                    <a:pt x="8" y="213"/>
                  </a:lnTo>
                  <a:lnTo>
                    <a:pt x="12" y="221"/>
                  </a:lnTo>
                  <a:lnTo>
                    <a:pt x="16" y="229"/>
                  </a:lnTo>
                  <a:lnTo>
                    <a:pt x="20" y="236"/>
                  </a:lnTo>
                  <a:lnTo>
                    <a:pt x="25" y="244"/>
                  </a:lnTo>
                  <a:lnTo>
                    <a:pt x="30" y="250"/>
                  </a:lnTo>
                  <a:lnTo>
                    <a:pt x="35" y="257"/>
                  </a:lnTo>
                  <a:lnTo>
                    <a:pt x="41" y="264"/>
                  </a:lnTo>
                  <a:lnTo>
                    <a:pt x="47" y="269"/>
                  </a:lnTo>
                  <a:lnTo>
                    <a:pt x="53" y="276"/>
                  </a:lnTo>
                  <a:lnTo>
                    <a:pt x="59" y="282"/>
                  </a:lnTo>
                  <a:lnTo>
                    <a:pt x="67" y="287"/>
                  </a:lnTo>
                  <a:lnTo>
                    <a:pt x="74" y="292"/>
                  </a:lnTo>
                  <a:lnTo>
                    <a:pt x="82" y="297"/>
                  </a:lnTo>
                  <a:lnTo>
                    <a:pt x="91" y="302"/>
                  </a:lnTo>
                  <a:lnTo>
                    <a:pt x="99" y="306"/>
                  </a:lnTo>
                  <a:lnTo>
                    <a:pt x="108" y="310"/>
                  </a:lnTo>
                  <a:lnTo>
                    <a:pt x="117" y="313"/>
                  </a:lnTo>
                  <a:lnTo>
                    <a:pt x="125" y="316"/>
                  </a:lnTo>
                  <a:lnTo>
                    <a:pt x="135" y="320"/>
                  </a:lnTo>
                  <a:lnTo>
                    <a:pt x="144" y="322"/>
                  </a:lnTo>
                  <a:lnTo>
                    <a:pt x="154" y="324"/>
                  </a:lnTo>
                  <a:lnTo>
                    <a:pt x="164" y="326"/>
                  </a:lnTo>
                  <a:lnTo>
                    <a:pt x="175" y="328"/>
                  </a:lnTo>
                  <a:lnTo>
                    <a:pt x="185" y="329"/>
                  </a:lnTo>
                  <a:lnTo>
                    <a:pt x="195" y="330"/>
                  </a:lnTo>
                  <a:lnTo>
                    <a:pt x="206" y="330"/>
                  </a:lnTo>
                  <a:lnTo>
                    <a:pt x="217" y="330"/>
                  </a:lnTo>
                  <a:lnTo>
                    <a:pt x="227" y="329"/>
                  </a:lnTo>
                  <a:lnTo>
                    <a:pt x="237" y="328"/>
                  </a:lnTo>
                  <a:lnTo>
                    <a:pt x="248" y="326"/>
                  </a:lnTo>
                  <a:lnTo>
                    <a:pt x="258" y="324"/>
                  </a:lnTo>
                  <a:lnTo>
                    <a:pt x="268" y="322"/>
                  </a:lnTo>
                  <a:lnTo>
                    <a:pt x="277" y="320"/>
                  </a:lnTo>
                  <a:lnTo>
                    <a:pt x="287" y="316"/>
                  </a:lnTo>
                  <a:lnTo>
                    <a:pt x="296" y="313"/>
                  </a:lnTo>
                  <a:lnTo>
                    <a:pt x="304" y="310"/>
                  </a:lnTo>
                  <a:lnTo>
                    <a:pt x="313" y="306"/>
                  </a:lnTo>
                  <a:lnTo>
                    <a:pt x="322" y="302"/>
                  </a:lnTo>
                  <a:lnTo>
                    <a:pt x="330" y="297"/>
                  </a:lnTo>
                  <a:lnTo>
                    <a:pt x="338" y="292"/>
                  </a:lnTo>
                  <a:lnTo>
                    <a:pt x="345" y="287"/>
                  </a:lnTo>
                  <a:lnTo>
                    <a:pt x="353" y="282"/>
                  </a:lnTo>
                  <a:lnTo>
                    <a:pt x="359" y="276"/>
                  </a:lnTo>
                  <a:lnTo>
                    <a:pt x="367" y="269"/>
                  </a:lnTo>
                  <a:lnTo>
                    <a:pt x="372" y="264"/>
                  </a:lnTo>
                  <a:lnTo>
                    <a:pt x="378" y="257"/>
                  </a:lnTo>
                  <a:lnTo>
                    <a:pt x="383" y="250"/>
                  </a:lnTo>
                  <a:lnTo>
                    <a:pt x="388" y="244"/>
                  </a:lnTo>
                  <a:lnTo>
                    <a:pt x="393" y="236"/>
                  </a:lnTo>
                  <a:lnTo>
                    <a:pt x="396" y="229"/>
                  </a:lnTo>
                  <a:lnTo>
                    <a:pt x="400" y="221"/>
                  </a:lnTo>
                  <a:lnTo>
                    <a:pt x="404" y="213"/>
                  </a:lnTo>
                  <a:lnTo>
                    <a:pt x="406" y="206"/>
                  </a:lnTo>
                  <a:lnTo>
                    <a:pt x="409" y="198"/>
                  </a:lnTo>
                  <a:lnTo>
                    <a:pt x="411" y="190"/>
                  </a:lnTo>
                  <a:lnTo>
                    <a:pt x="413" y="182"/>
                  </a:lnTo>
                  <a:lnTo>
                    <a:pt x="413" y="173"/>
                  </a:lnTo>
                  <a:lnTo>
                    <a:pt x="414" y="165"/>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4596" name="Rectangle 212"/>
            <p:cNvSpPr>
              <a:spLocks noChangeArrowheads="1"/>
            </p:cNvSpPr>
            <p:nvPr/>
          </p:nvSpPr>
          <p:spPr bwMode="auto">
            <a:xfrm>
              <a:off x="4358" y="1907"/>
              <a:ext cx="48"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sz="900">
                  <a:solidFill>
                    <a:srgbClr val="000000"/>
                  </a:solidFill>
                  <a:ea typeface="ＭＳ Ｐゴシック" charset="-128"/>
                </a:rPr>
                <a:t>P</a:t>
              </a:r>
              <a:endParaRPr lang="en-US" sz="2000" b="1">
                <a:ea typeface="ＭＳ Ｐゴシック" charset="-128"/>
              </a:endParaRPr>
            </a:p>
          </p:txBody>
        </p:sp>
        <p:sp>
          <p:nvSpPr>
            <p:cNvPr id="144597" name="Line 213"/>
            <p:cNvSpPr>
              <a:spLocks noChangeShapeType="1"/>
            </p:cNvSpPr>
            <p:nvPr/>
          </p:nvSpPr>
          <p:spPr bwMode="auto">
            <a:xfrm flipV="1">
              <a:off x="4274" y="1941"/>
              <a:ext cx="46"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598" name="Freeform 214"/>
            <p:cNvSpPr>
              <a:spLocks/>
            </p:cNvSpPr>
            <p:nvPr/>
          </p:nvSpPr>
          <p:spPr bwMode="auto">
            <a:xfrm>
              <a:off x="2705" y="1103"/>
              <a:ext cx="95" cy="94"/>
            </a:xfrm>
            <a:custGeom>
              <a:avLst/>
              <a:gdLst>
                <a:gd name="T0" fmla="*/ 413 w 414"/>
                <a:gd name="T1" fmla="*/ 147 h 330"/>
                <a:gd name="T2" fmla="*/ 408 w 414"/>
                <a:gd name="T3" fmla="*/ 123 h 330"/>
                <a:gd name="T4" fmla="*/ 398 w 414"/>
                <a:gd name="T5" fmla="*/ 100 h 330"/>
                <a:gd name="T6" fmla="*/ 384 w 414"/>
                <a:gd name="T7" fmla="*/ 79 h 330"/>
                <a:gd name="T8" fmla="*/ 367 w 414"/>
                <a:gd name="T9" fmla="*/ 59 h 330"/>
                <a:gd name="T10" fmla="*/ 347 w 414"/>
                <a:gd name="T11" fmla="*/ 42 h 330"/>
                <a:gd name="T12" fmla="*/ 324 w 414"/>
                <a:gd name="T13" fmla="*/ 28 h 330"/>
                <a:gd name="T14" fmla="*/ 297 w 414"/>
                <a:gd name="T15" fmla="*/ 15 h 330"/>
                <a:gd name="T16" fmla="*/ 269 w 414"/>
                <a:gd name="T17" fmla="*/ 6 h 330"/>
                <a:gd name="T18" fmla="*/ 239 w 414"/>
                <a:gd name="T19" fmla="*/ 1 h 330"/>
                <a:gd name="T20" fmla="*/ 208 w 414"/>
                <a:gd name="T21" fmla="*/ 0 h 330"/>
                <a:gd name="T22" fmla="*/ 176 w 414"/>
                <a:gd name="T23" fmla="*/ 1 h 330"/>
                <a:gd name="T24" fmla="*/ 146 w 414"/>
                <a:gd name="T25" fmla="*/ 6 h 330"/>
                <a:gd name="T26" fmla="*/ 117 w 414"/>
                <a:gd name="T27" fmla="*/ 15 h 330"/>
                <a:gd name="T28" fmla="*/ 91 w 414"/>
                <a:gd name="T29" fmla="*/ 28 h 330"/>
                <a:gd name="T30" fmla="*/ 67 w 414"/>
                <a:gd name="T31" fmla="*/ 42 h 330"/>
                <a:gd name="T32" fmla="*/ 48 w 414"/>
                <a:gd name="T33" fmla="*/ 59 h 330"/>
                <a:gd name="T34" fmla="*/ 30 w 414"/>
                <a:gd name="T35" fmla="*/ 79 h 330"/>
                <a:gd name="T36" fmla="*/ 16 w 414"/>
                <a:gd name="T37" fmla="*/ 100 h 330"/>
                <a:gd name="T38" fmla="*/ 7 w 414"/>
                <a:gd name="T39" fmla="*/ 123 h 330"/>
                <a:gd name="T40" fmla="*/ 2 w 414"/>
                <a:gd name="T41" fmla="*/ 147 h 330"/>
                <a:gd name="T42" fmla="*/ 0 w 414"/>
                <a:gd name="T43" fmla="*/ 173 h 330"/>
                <a:gd name="T44" fmla="*/ 4 w 414"/>
                <a:gd name="T45" fmla="*/ 198 h 330"/>
                <a:gd name="T46" fmla="*/ 13 w 414"/>
                <a:gd name="T47" fmla="*/ 221 h 330"/>
                <a:gd name="T48" fmla="*/ 25 w 414"/>
                <a:gd name="T49" fmla="*/ 243 h 330"/>
                <a:gd name="T50" fmla="*/ 41 w 414"/>
                <a:gd name="T51" fmla="*/ 264 h 330"/>
                <a:gd name="T52" fmla="*/ 61 w 414"/>
                <a:gd name="T53" fmla="*/ 282 h 330"/>
                <a:gd name="T54" fmla="*/ 84 w 414"/>
                <a:gd name="T55" fmla="*/ 296 h 330"/>
                <a:gd name="T56" fmla="*/ 108 w 414"/>
                <a:gd name="T57" fmla="*/ 310 h 330"/>
                <a:gd name="T58" fmla="*/ 136 w 414"/>
                <a:gd name="T59" fmla="*/ 320 h 330"/>
                <a:gd name="T60" fmla="*/ 166 w 414"/>
                <a:gd name="T61" fmla="*/ 326 h 330"/>
                <a:gd name="T62" fmla="*/ 197 w 414"/>
                <a:gd name="T63" fmla="*/ 330 h 330"/>
                <a:gd name="T64" fmla="*/ 229 w 414"/>
                <a:gd name="T65" fmla="*/ 329 h 330"/>
                <a:gd name="T66" fmla="*/ 259 w 414"/>
                <a:gd name="T67" fmla="*/ 324 h 330"/>
                <a:gd name="T68" fmla="*/ 287 w 414"/>
                <a:gd name="T69" fmla="*/ 316 h 330"/>
                <a:gd name="T70" fmla="*/ 315 w 414"/>
                <a:gd name="T71" fmla="*/ 305 h 330"/>
                <a:gd name="T72" fmla="*/ 340 w 414"/>
                <a:gd name="T73" fmla="*/ 292 h 330"/>
                <a:gd name="T74" fmla="*/ 361 w 414"/>
                <a:gd name="T75" fmla="*/ 275 h 330"/>
                <a:gd name="T76" fmla="*/ 379 w 414"/>
                <a:gd name="T77" fmla="*/ 257 h 330"/>
                <a:gd name="T78" fmla="*/ 394 w 414"/>
                <a:gd name="T79" fmla="*/ 236 h 330"/>
                <a:gd name="T80" fmla="*/ 406 w 414"/>
                <a:gd name="T81" fmla="*/ 213 h 330"/>
                <a:gd name="T82" fmla="*/ 412 w 414"/>
                <a:gd name="T83" fmla="*/ 190 h 330"/>
                <a:gd name="T84" fmla="*/ 414 w 414"/>
                <a:gd name="T85" fmla="*/ 164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14" h="330">
                  <a:moveTo>
                    <a:pt x="414" y="164"/>
                  </a:moveTo>
                  <a:lnTo>
                    <a:pt x="414" y="156"/>
                  </a:lnTo>
                  <a:lnTo>
                    <a:pt x="413" y="147"/>
                  </a:lnTo>
                  <a:lnTo>
                    <a:pt x="412" y="139"/>
                  </a:lnTo>
                  <a:lnTo>
                    <a:pt x="411" y="132"/>
                  </a:lnTo>
                  <a:lnTo>
                    <a:pt x="408" y="123"/>
                  </a:lnTo>
                  <a:lnTo>
                    <a:pt x="406" y="115"/>
                  </a:lnTo>
                  <a:lnTo>
                    <a:pt x="402" y="108"/>
                  </a:lnTo>
                  <a:lnTo>
                    <a:pt x="398" y="100"/>
                  </a:lnTo>
                  <a:lnTo>
                    <a:pt x="394" y="92"/>
                  </a:lnTo>
                  <a:lnTo>
                    <a:pt x="389" y="86"/>
                  </a:lnTo>
                  <a:lnTo>
                    <a:pt x="384" y="79"/>
                  </a:lnTo>
                  <a:lnTo>
                    <a:pt x="379" y="72"/>
                  </a:lnTo>
                  <a:lnTo>
                    <a:pt x="373" y="66"/>
                  </a:lnTo>
                  <a:lnTo>
                    <a:pt x="367" y="59"/>
                  </a:lnTo>
                  <a:lnTo>
                    <a:pt x="361" y="53"/>
                  </a:lnTo>
                  <a:lnTo>
                    <a:pt x="353" y="48"/>
                  </a:lnTo>
                  <a:lnTo>
                    <a:pt x="347" y="42"/>
                  </a:lnTo>
                  <a:lnTo>
                    <a:pt x="340" y="37"/>
                  </a:lnTo>
                  <a:lnTo>
                    <a:pt x="331" y="32"/>
                  </a:lnTo>
                  <a:lnTo>
                    <a:pt x="324" y="28"/>
                  </a:lnTo>
                  <a:lnTo>
                    <a:pt x="315" y="23"/>
                  </a:lnTo>
                  <a:lnTo>
                    <a:pt x="306" y="20"/>
                  </a:lnTo>
                  <a:lnTo>
                    <a:pt x="297" y="15"/>
                  </a:lnTo>
                  <a:lnTo>
                    <a:pt x="287" y="12"/>
                  </a:lnTo>
                  <a:lnTo>
                    <a:pt x="279" y="10"/>
                  </a:lnTo>
                  <a:lnTo>
                    <a:pt x="269" y="6"/>
                  </a:lnTo>
                  <a:lnTo>
                    <a:pt x="259" y="4"/>
                  </a:lnTo>
                  <a:lnTo>
                    <a:pt x="249" y="3"/>
                  </a:lnTo>
                  <a:lnTo>
                    <a:pt x="239" y="1"/>
                  </a:lnTo>
                  <a:lnTo>
                    <a:pt x="229" y="1"/>
                  </a:lnTo>
                  <a:lnTo>
                    <a:pt x="218" y="0"/>
                  </a:lnTo>
                  <a:lnTo>
                    <a:pt x="208" y="0"/>
                  </a:lnTo>
                  <a:lnTo>
                    <a:pt x="197" y="0"/>
                  </a:lnTo>
                  <a:lnTo>
                    <a:pt x="186" y="1"/>
                  </a:lnTo>
                  <a:lnTo>
                    <a:pt x="176" y="1"/>
                  </a:lnTo>
                  <a:lnTo>
                    <a:pt x="166" y="3"/>
                  </a:lnTo>
                  <a:lnTo>
                    <a:pt x="156" y="4"/>
                  </a:lnTo>
                  <a:lnTo>
                    <a:pt x="146" y="6"/>
                  </a:lnTo>
                  <a:lnTo>
                    <a:pt x="136" y="10"/>
                  </a:lnTo>
                  <a:lnTo>
                    <a:pt x="127" y="12"/>
                  </a:lnTo>
                  <a:lnTo>
                    <a:pt x="117" y="15"/>
                  </a:lnTo>
                  <a:lnTo>
                    <a:pt x="108" y="20"/>
                  </a:lnTo>
                  <a:lnTo>
                    <a:pt x="100" y="23"/>
                  </a:lnTo>
                  <a:lnTo>
                    <a:pt x="91" y="28"/>
                  </a:lnTo>
                  <a:lnTo>
                    <a:pt x="84" y="32"/>
                  </a:lnTo>
                  <a:lnTo>
                    <a:pt x="75" y="37"/>
                  </a:lnTo>
                  <a:lnTo>
                    <a:pt x="67" y="42"/>
                  </a:lnTo>
                  <a:lnTo>
                    <a:pt x="61" y="48"/>
                  </a:lnTo>
                  <a:lnTo>
                    <a:pt x="54" y="53"/>
                  </a:lnTo>
                  <a:lnTo>
                    <a:pt x="48" y="59"/>
                  </a:lnTo>
                  <a:lnTo>
                    <a:pt x="41" y="66"/>
                  </a:lnTo>
                  <a:lnTo>
                    <a:pt x="35" y="72"/>
                  </a:lnTo>
                  <a:lnTo>
                    <a:pt x="30" y="79"/>
                  </a:lnTo>
                  <a:lnTo>
                    <a:pt x="25" y="86"/>
                  </a:lnTo>
                  <a:lnTo>
                    <a:pt x="20" y="92"/>
                  </a:lnTo>
                  <a:lnTo>
                    <a:pt x="16" y="100"/>
                  </a:lnTo>
                  <a:lnTo>
                    <a:pt x="13" y="108"/>
                  </a:lnTo>
                  <a:lnTo>
                    <a:pt x="9" y="115"/>
                  </a:lnTo>
                  <a:lnTo>
                    <a:pt x="7" y="123"/>
                  </a:lnTo>
                  <a:lnTo>
                    <a:pt x="4" y="132"/>
                  </a:lnTo>
                  <a:lnTo>
                    <a:pt x="3" y="139"/>
                  </a:lnTo>
                  <a:lnTo>
                    <a:pt x="2" y="147"/>
                  </a:lnTo>
                  <a:lnTo>
                    <a:pt x="0" y="156"/>
                  </a:lnTo>
                  <a:lnTo>
                    <a:pt x="0" y="164"/>
                  </a:lnTo>
                  <a:lnTo>
                    <a:pt x="0" y="173"/>
                  </a:lnTo>
                  <a:lnTo>
                    <a:pt x="2" y="181"/>
                  </a:lnTo>
                  <a:lnTo>
                    <a:pt x="3" y="190"/>
                  </a:lnTo>
                  <a:lnTo>
                    <a:pt x="4" y="198"/>
                  </a:lnTo>
                  <a:lnTo>
                    <a:pt x="7" y="205"/>
                  </a:lnTo>
                  <a:lnTo>
                    <a:pt x="9" y="213"/>
                  </a:lnTo>
                  <a:lnTo>
                    <a:pt x="13" y="221"/>
                  </a:lnTo>
                  <a:lnTo>
                    <a:pt x="16" y="229"/>
                  </a:lnTo>
                  <a:lnTo>
                    <a:pt x="20" y="236"/>
                  </a:lnTo>
                  <a:lnTo>
                    <a:pt x="25" y="243"/>
                  </a:lnTo>
                  <a:lnTo>
                    <a:pt x="30" y="250"/>
                  </a:lnTo>
                  <a:lnTo>
                    <a:pt x="35" y="257"/>
                  </a:lnTo>
                  <a:lnTo>
                    <a:pt x="41" y="264"/>
                  </a:lnTo>
                  <a:lnTo>
                    <a:pt x="48" y="269"/>
                  </a:lnTo>
                  <a:lnTo>
                    <a:pt x="54" y="275"/>
                  </a:lnTo>
                  <a:lnTo>
                    <a:pt x="61" y="282"/>
                  </a:lnTo>
                  <a:lnTo>
                    <a:pt x="67" y="286"/>
                  </a:lnTo>
                  <a:lnTo>
                    <a:pt x="75" y="292"/>
                  </a:lnTo>
                  <a:lnTo>
                    <a:pt x="84" y="296"/>
                  </a:lnTo>
                  <a:lnTo>
                    <a:pt x="91" y="302"/>
                  </a:lnTo>
                  <a:lnTo>
                    <a:pt x="100" y="305"/>
                  </a:lnTo>
                  <a:lnTo>
                    <a:pt x="108" y="310"/>
                  </a:lnTo>
                  <a:lnTo>
                    <a:pt x="117" y="313"/>
                  </a:lnTo>
                  <a:lnTo>
                    <a:pt x="127" y="316"/>
                  </a:lnTo>
                  <a:lnTo>
                    <a:pt x="136" y="320"/>
                  </a:lnTo>
                  <a:lnTo>
                    <a:pt x="146" y="322"/>
                  </a:lnTo>
                  <a:lnTo>
                    <a:pt x="156" y="324"/>
                  </a:lnTo>
                  <a:lnTo>
                    <a:pt x="166" y="326"/>
                  </a:lnTo>
                  <a:lnTo>
                    <a:pt x="176" y="327"/>
                  </a:lnTo>
                  <a:lnTo>
                    <a:pt x="186" y="329"/>
                  </a:lnTo>
                  <a:lnTo>
                    <a:pt x="197" y="330"/>
                  </a:lnTo>
                  <a:lnTo>
                    <a:pt x="208" y="330"/>
                  </a:lnTo>
                  <a:lnTo>
                    <a:pt x="218" y="330"/>
                  </a:lnTo>
                  <a:lnTo>
                    <a:pt x="229" y="329"/>
                  </a:lnTo>
                  <a:lnTo>
                    <a:pt x="239" y="327"/>
                  </a:lnTo>
                  <a:lnTo>
                    <a:pt x="249" y="326"/>
                  </a:lnTo>
                  <a:lnTo>
                    <a:pt x="259" y="324"/>
                  </a:lnTo>
                  <a:lnTo>
                    <a:pt x="269" y="322"/>
                  </a:lnTo>
                  <a:lnTo>
                    <a:pt x="279" y="320"/>
                  </a:lnTo>
                  <a:lnTo>
                    <a:pt x="287" y="316"/>
                  </a:lnTo>
                  <a:lnTo>
                    <a:pt x="297" y="313"/>
                  </a:lnTo>
                  <a:lnTo>
                    <a:pt x="306" y="310"/>
                  </a:lnTo>
                  <a:lnTo>
                    <a:pt x="315" y="305"/>
                  </a:lnTo>
                  <a:lnTo>
                    <a:pt x="324" y="302"/>
                  </a:lnTo>
                  <a:lnTo>
                    <a:pt x="331" y="296"/>
                  </a:lnTo>
                  <a:lnTo>
                    <a:pt x="340" y="292"/>
                  </a:lnTo>
                  <a:lnTo>
                    <a:pt x="347" y="286"/>
                  </a:lnTo>
                  <a:lnTo>
                    <a:pt x="353" y="282"/>
                  </a:lnTo>
                  <a:lnTo>
                    <a:pt x="361" y="275"/>
                  </a:lnTo>
                  <a:lnTo>
                    <a:pt x="367" y="269"/>
                  </a:lnTo>
                  <a:lnTo>
                    <a:pt x="373" y="264"/>
                  </a:lnTo>
                  <a:lnTo>
                    <a:pt x="379" y="257"/>
                  </a:lnTo>
                  <a:lnTo>
                    <a:pt x="384" y="250"/>
                  </a:lnTo>
                  <a:lnTo>
                    <a:pt x="389" y="243"/>
                  </a:lnTo>
                  <a:lnTo>
                    <a:pt x="394" y="236"/>
                  </a:lnTo>
                  <a:lnTo>
                    <a:pt x="398" y="229"/>
                  </a:lnTo>
                  <a:lnTo>
                    <a:pt x="402" y="221"/>
                  </a:lnTo>
                  <a:lnTo>
                    <a:pt x="406" y="213"/>
                  </a:lnTo>
                  <a:lnTo>
                    <a:pt x="408" y="205"/>
                  </a:lnTo>
                  <a:lnTo>
                    <a:pt x="411" y="198"/>
                  </a:lnTo>
                  <a:lnTo>
                    <a:pt x="412" y="190"/>
                  </a:lnTo>
                  <a:lnTo>
                    <a:pt x="413" y="181"/>
                  </a:lnTo>
                  <a:lnTo>
                    <a:pt x="414" y="173"/>
                  </a:lnTo>
                  <a:lnTo>
                    <a:pt x="414" y="16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44599" name="Freeform 215"/>
            <p:cNvSpPr>
              <a:spLocks/>
            </p:cNvSpPr>
            <p:nvPr/>
          </p:nvSpPr>
          <p:spPr bwMode="auto">
            <a:xfrm>
              <a:off x="2705" y="1103"/>
              <a:ext cx="95" cy="94"/>
            </a:xfrm>
            <a:custGeom>
              <a:avLst/>
              <a:gdLst>
                <a:gd name="T0" fmla="*/ 413 w 414"/>
                <a:gd name="T1" fmla="*/ 147 h 330"/>
                <a:gd name="T2" fmla="*/ 408 w 414"/>
                <a:gd name="T3" fmla="*/ 123 h 330"/>
                <a:gd name="T4" fmla="*/ 398 w 414"/>
                <a:gd name="T5" fmla="*/ 100 h 330"/>
                <a:gd name="T6" fmla="*/ 384 w 414"/>
                <a:gd name="T7" fmla="*/ 79 h 330"/>
                <a:gd name="T8" fmla="*/ 367 w 414"/>
                <a:gd name="T9" fmla="*/ 59 h 330"/>
                <a:gd name="T10" fmla="*/ 347 w 414"/>
                <a:gd name="T11" fmla="*/ 42 h 330"/>
                <a:gd name="T12" fmla="*/ 324 w 414"/>
                <a:gd name="T13" fmla="*/ 28 h 330"/>
                <a:gd name="T14" fmla="*/ 297 w 414"/>
                <a:gd name="T15" fmla="*/ 15 h 330"/>
                <a:gd name="T16" fmla="*/ 269 w 414"/>
                <a:gd name="T17" fmla="*/ 6 h 330"/>
                <a:gd name="T18" fmla="*/ 239 w 414"/>
                <a:gd name="T19" fmla="*/ 1 h 330"/>
                <a:gd name="T20" fmla="*/ 208 w 414"/>
                <a:gd name="T21" fmla="*/ 0 h 330"/>
                <a:gd name="T22" fmla="*/ 176 w 414"/>
                <a:gd name="T23" fmla="*/ 1 h 330"/>
                <a:gd name="T24" fmla="*/ 146 w 414"/>
                <a:gd name="T25" fmla="*/ 6 h 330"/>
                <a:gd name="T26" fmla="*/ 117 w 414"/>
                <a:gd name="T27" fmla="*/ 15 h 330"/>
                <a:gd name="T28" fmla="*/ 91 w 414"/>
                <a:gd name="T29" fmla="*/ 28 h 330"/>
                <a:gd name="T30" fmla="*/ 67 w 414"/>
                <a:gd name="T31" fmla="*/ 42 h 330"/>
                <a:gd name="T32" fmla="*/ 48 w 414"/>
                <a:gd name="T33" fmla="*/ 59 h 330"/>
                <a:gd name="T34" fmla="*/ 30 w 414"/>
                <a:gd name="T35" fmla="*/ 79 h 330"/>
                <a:gd name="T36" fmla="*/ 16 w 414"/>
                <a:gd name="T37" fmla="*/ 100 h 330"/>
                <a:gd name="T38" fmla="*/ 7 w 414"/>
                <a:gd name="T39" fmla="*/ 123 h 330"/>
                <a:gd name="T40" fmla="*/ 2 w 414"/>
                <a:gd name="T41" fmla="*/ 147 h 330"/>
                <a:gd name="T42" fmla="*/ 0 w 414"/>
                <a:gd name="T43" fmla="*/ 173 h 330"/>
                <a:gd name="T44" fmla="*/ 4 w 414"/>
                <a:gd name="T45" fmla="*/ 198 h 330"/>
                <a:gd name="T46" fmla="*/ 13 w 414"/>
                <a:gd name="T47" fmla="*/ 221 h 330"/>
                <a:gd name="T48" fmla="*/ 25 w 414"/>
                <a:gd name="T49" fmla="*/ 243 h 330"/>
                <a:gd name="T50" fmla="*/ 41 w 414"/>
                <a:gd name="T51" fmla="*/ 264 h 330"/>
                <a:gd name="T52" fmla="*/ 61 w 414"/>
                <a:gd name="T53" fmla="*/ 282 h 330"/>
                <a:gd name="T54" fmla="*/ 84 w 414"/>
                <a:gd name="T55" fmla="*/ 296 h 330"/>
                <a:gd name="T56" fmla="*/ 108 w 414"/>
                <a:gd name="T57" fmla="*/ 310 h 330"/>
                <a:gd name="T58" fmla="*/ 136 w 414"/>
                <a:gd name="T59" fmla="*/ 320 h 330"/>
                <a:gd name="T60" fmla="*/ 166 w 414"/>
                <a:gd name="T61" fmla="*/ 326 h 330"/>
                <a:gd name="T62" fmla="*/ 197 w 414"/>
                <a:gd name="T63" fmla="*/ 330 h 330"/>
                <a:gd name="T64" fmla="*/ 229 w 414"/>
                <a:gd name="T65" fmla="*/ 329 h 330"/>
                <a:gd name="T66" fmla="*/ 259 w 414"/>
                <a:gd name="T67" fmla="*/ 324 h 330"/>
                <a:gd name="T68" fmla="*/ 287 w 414"/>
                <a:gd name="T69" fmla="*/ 316 h 330"/>
                <a:gd name="T70" fmla="*/ 315 w 414"/>
                <a:gd name="T71" fmla="*/ 305 h 330"/>
                <a:gd name="T72" fmla="*/ 340 w 414"/>
                <a:gd name="T73" fmla="*/ 292 h 330"/>
                <a:gd name="T74" fmla="*/ 361 w 414"/>
                <a:gd name="T75" fmla="*/ 275 h 330"/>
                <a:gd name="T76" fmla="*/ 379 w 414"/>
                <a:gd name="T77" fmla="*/ 257 h 330"/>
                <a:gd name="T78" fmla="*/ 394 w 414"/>
                <a:gd name="T79" fmla="*/ 236 h 330"/>
                <a:gd name="T80" fmla="*/ 406 w 414"/>
                <a:gd name="T81" fmla="*/ 213 h 330"/>
                <a:gd name="T82" fmla="*/ 412 w 414"/>
                <a:gd name="T83" fmla="*/ 190 h 330"/>
                <a:gd name="T84" fmla="*/ 414 w 414"/>
                <a:gd name="T85" fmla="*/ 164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14" h="330">
                  <a:moveTo>
                    <a:pt x="414" y="164"/>
                  </a:moveTo>
                  <a:lnTo>
                    <a:pt x="414" y="156"/>
                  </a:lnTo>
                  <a:lnTo>
                    <a:pt x="413" y="147"/>
                  </a:lnTo>
                  <a:lnTo>
                    <a:pt x="412" y="139"/>
                  </a:lnTo>
                  <a:lnTo>
                    <a:pt x="411" y="132"/>
                  </a:lnTo>
                  <a:lnTo>
                    <a:pt x="408" y="123"/>
                  </a:lnTo>
                  <a:lnTo>
                    <a:pt x="406" y="115"/>
                  </a:lnTo>
                  <a:lnTo>
                    <a:pt x="402" y="108"/>
                  </a:lnTo>
                  <a:lnTo>
                    <a:pt x="398" y="100"/>
                  </a:lnTo>
                  <a:lnTo>
                    <a:pt x="394" y="92"/>
                  </a:lnTo>
                  <a:lnTo>
                    <a:pt x="389" y="86"/>
                  </a:lnTo>
                  <a:lnTo>
                    <a:pt x="384" y="79"/>
                  </a:lnTo>
                  <a:lnTo>
                    <a:pt x="379" y="72"/>
                  </a:lnTo>
                  <a:lnTo>
                    <a:pt x="373" y="66"/>
                  </a:lnTo>
                  <a:lnTo>
                    <a:pt x="367" y="59"/>
                  </a:lnTo>
                  <a:lnTo>
                    <a:pt x="361" y="53"/>
                  </a:lnTo>
                  <a:lnTo>
                    <a:pt x="353" y="48"/>
                  </a:lnTo>
                  <a:lnTo>
                    <a:pt x="347" y="42"/>
                  </a:lnTo>
                  <a:lnTo>
                    <a:pt x="340" y="37"/>
                  </a:lnTo>
                  <a:lnTo>
                    <a:pt x="331" y="32"/>
                  </a:lnTo>
                  <a:lnTo>
                    <a:pt x="324" y="28"/>
                  </a:lnTo>
                  <a:lnTo>
                    <a:pt x="315" y="23"/>
                  </a:lnTo>
                  <a:lnTo>
                    <a:pt x="306" y="20"/>
                  </a:lnTo>
                  <a:lnTo>
                    <a:pt x="297" y="15"/>
                  </a:lnTo>
                  <a:lnTo>
                    <a:pt x="287" y="12"/>
                  </a:lnTo>
                  <a:lnTo>
                    <a:pt x="279" y="10"/>
                  </a:lnTo>
                  <a:lnTo>
                    <a:pt x="269" y="6"/>
                  </a:lnTo>
                  <a:lnTo>
                    <a:pt x="259" y="4"/>
                  </a:lnTo>
                  <a:lnTo>
                    <a:pt x="249" y="3"/>
                  </a:lnTo>
                  <a:lnTo>
                    <a:pt x="239" y="1"/>
                  </a:lnTo>
                  <a:lnTo>
                    <a:pt x="229" y="1"/>
                  </a:lnTo>
                  <a:lnTo>
                    <a:pt x="218" y="0"/>
                  </a:lnTo>
                  <a:lnTo>
                    <a:pt x="208" y="0"/>
                  </a:lnTo>
                  <a:lnTo>
                    <a:pt x="197" y="0"/>
                  </a:lnTo>
                  <a:lnTo>
                    <a:pt x="186" y="1"/>
                  </a:lnTo>
                  <a:lnTo>
                    <a:pt x="176" y="1"/>
                  </a:lnTo>
                  <a:lnTo>
                    <a:pt x="166" y="3"/>
                  </a:lnTo>
                  <a:lnTo>
                    <a:pt x="156" y="4"/>
                  </a:lnTo>
                  <a:lnTo>
                    <a:pt x="146" y="6"/>
                  </a:lnTo>
                  <a:lnTo>
                    <a:pt x="136" y="10"/>
                  </a:lnTo>
                  <a:lnTo>
                    <a:pt x="127" y="12"/>
                  </a:lnTo>
                  <a:lnTo>
                    <a:pt x="117" y="15"/>
                  </a:lnTo>
                  <a:lnTo>
                    <a:pt x="108" y="20"/>
                  </a:lnTo>
                  <a:lnTo>
                    <a:pt x="100" y="23"/>
                  </a:lnTo>
                  <a:lnTo>
                    <a:pt x="91" y="28"/>
                  </a:lnTo>
                  <a:lnTo>
                    <a:pt x="84" y="32"/>
                  </a:lnTo>
                  <a:lnTo>
                    <a:pt x="75" y="37"/>
                  </a:lnTo>
                  <a:lnTo>
                    <a:pt x="67" y="42"/>
                  </a:lnTo>
                  <a:lnTo>
                    <a:pt x="61" y="48"/>
                  </a:lnTo>
                  <a:lnTo>
                    <a:pt x="54" y="53"/>
                  </a:lnTo>
                  <a:lnTo>
                    <a:pt x="48" y="59"/>
                  </a:lnTo>
                  <a:lnTo>
                    <a:pt x="41" y="66"/>
                  </a:lnTo>
                  <a:lnTo>
                    <a:pt x="35" y="72"/>
                  </a:lnTo>
                  <a:lnTo>
                    <a:pt x="30" y="79"/>
                  </a:lnTo>
                  <a:lnTo>
                    <a:pt x="25" y="86"/>
                  </a:lnTo>
                  <a:lnTo>
                    <a:pt x="20" y="92"/>
                  </a:lnTo>
                  <a:lnTo>
                    <a:pt x="16" y="100"/>
                  </a:lnTo>
                  <a:lnTo>
                    <a:pt x="13" y="108"/>
                  </a:lnTo>
                  <a:lnTo>
                    <a:pt x="9" y="115"/>
                  </a:lnTo>
                  <a:lnTo>
                    <a:pt x="7" y="123"/>
                  </a:lnTo>
                  <a:lnTo>
                    <a:pt x="4" y="132"/>
                  </a:lnTo>
                  <a:lnTo>
                    <a:pt x="3" y="139"/>
                  </a:lnTo>
                  <a:lnTo>
                    <a:pt x="2" y="147"/>
                  </a:lnTo>
                  <a:lnTo>
                    <a:pt x="0" y="156"/>
                  </a:lnTo>
                  <a:lnTo>
                    <a:pt x="0" y="164"/>
                  </a:lnTo>
                  <a:lnTo>
                    <a:pt x="0" y="173"/>
                  </a:lnTo>
                  <a:lnTo>
                    <a:pt x="2" y="181"/>
                  </a:lnTo>
                  <a:lnTo>
                    <a:pt x="3" y="190"/>
                  </a:lnTo>
                  <a:lnTo>
                    <a:pt x="4" y="198"/>
                  </a:lnTo>
                  <a:lnTo>
                    <a:pt x="7" y="205"/>
                  </a:lnTo>
                  <a:lnTo>
                    <a:pt x="9" y="213"/>
                  </a:lnTo>
                  <a:lnTo>
                    <a:pt x="13" y="221"/>
                  </a:lnTo>
                  <a:lnTo>
                    <a:pt x="16" y="229"/>
                  </a:lnTo>
                  <a:lnTo>
                    <a:pt x="20" y="236"/>
                  </a:lnTo>
                  <a:lnTo>
                    <a:pt x="25" y="243"/>
                  </a:lnTo>
                  <a:lnTo>
                    <a:pt x="30" y="250"/>
                  </a:lnTo>
                  <a:lnTo>
                    <a:pt x="35" y="257"/>
                  </a:lnTo>
                  <a:lnTo>
                    <a:pt x="41" y="264"/>
                  </a:lnTo>
                  <a:lnTo>
                    <a:pt x="48" y="269"/>
                  </a:lnTo>
                  <a:lnTo>
                    <a:pt x="54" y="275"/>
                  </a:lnTo>
                  <a:lnTo>
                    <a:pt x="61" y="282"/>
                  </a:lnTo>
                  <a:lnTo>
                    <a:pt x="67" y="286"/>
                  </a:lnTo>
                  <a:lnTo>
                    <a:pt x="75" y="292"/>
                  </a:lnTo>
                  <a:lnTo>
                    <a:pt x="84" y="296"/>
                  </a:lnTo>
                  <a:lnTo>
                    <a:pt x="91" y="302"/>
                  </a:lnTo>
                  <a:lnTo>
                    <a:pt x="100" y="305"/>
                  </a:lnTo>
                  <a:lnTo>
                    <a:pt x="108" y="310"/>
                  </a:lnTo>
                  <a:lnTo>
                    <a:pt x="117" y="313"/>
                  </a:lnTo>
                  <a:lnTo>
                    <a:pt x="127" y="316"/>
                  </a:lnTo>
                  <a:lnTo>
                    <a:pt x="136" y="320"/>
                  </a:lnTo>
                  <a:lnTo>
                    <a:pt x="146" y="322"/>
                  </a:lnTo>
                  <a:lnTo>
                    <a:pt x="156" y="324"/>
                  </a:lnTo>
                  <a:lnTo>
                    <a:pt x="166" y="326"/>
                  </a:lnTo>
                  <a:lnTo>
                    <a:pt x="176" y="327"/>
                  </a:lnTo>
                  <a:lnTo>
                    <a:pt x="186" y="329"/>
                  </a:lnTo>
                  <a:lnTo>
                    <a:pt x="197" y="330"/>
                  </a:lnTo>
                  <a:lnTo>
                    <a:pt x="208" y="330"/>
                  </a:lnTo>
                  <a:lnTo>
                    <a:pt x="218" y="330"/>
                  </a:lnTo>
                  <a:lnTo>
                    <a:pt x="229" y="329"/>
                  </a:lnTo>
                  <a:lnTo>
                    <a:pt x="239" y="327"/>
                  </a:lnTo>
                  <a:lnTo>
                    <a:pt x="249" y="326"/>
                  </a:lnTo>
                  <a:lnTo>
                    <a:pt x="259" y="324"/>
                  </a:lnTo>
                  <a:lnTo>
                    <a:pt x="269" y="322"/>
                  </a:lnTo>
                  <a:lnTo>
                    <a:pt x="279" y="320"/>
                  </a:lnTo>
                  <a:lnTo>
                    <a:pt x="287" y="316"/>
                  </a:lnTo>
                  <a:lnTo>
                    <a:pt x="297" y="313"/>
                  </a:lnTo>
                  <a:lnTo>
                    <a:pt x="306" y="310"/>
                  </a:lnTo>
                  <a:lnTo>
                    <a:pt x="315" y="305"/>
                  </a:lnTo>
                  <a:lnTo>
                    <a:pt x="324" y="302"/>
                  </a:lnTo>
                  <a:lnTo>
                    <a:pt x="331" y="296"/>
                  </a:lnTo>
                  <a:lnTo>
                    <a:pt x="340" y="292"/>
                  </a:lnTo>
                  <a:lnTo>
                    <a:pt x="347" y="286"/>
                  </a:lnTo>
                  <a:lnTo>
                    <a:pt x="353" y="282"/>
                  </a:lnTo>
                  <a:lnTo>
                    <a:pt x="361" y="275"/>
                  </a:lnTo>
                  <a:lnTo>
                    <a:pt x="367" y="269"/>
                  </a:lnTo>
                  <a:lnTo>
                    <a:pt x="373" y="264"/>
                  </a:lnTo>
                  <a:lnTo>
                    <a:pt x="379" y="257"/>
                  </a:lnTo>
                  <a:lnTo>
                    <a:pt x="384" y="250"/>
                  </a:lnTo>
                  <a:lnTo>
                    <a:pt x="389" y="243"/>
                  </a:lnTo>
                  <a:lnTo>
                    <a:pt x="394" y="236"/>
                  </a:lnTo>
                  <a:lnTo>
                    <a:pt x="398" y="229"/>
                  </a:lnTo>
                  <a:lnTo>
                    <a:pt x="402" y="221"/>
                  </a:lnTo>
                  <a:lnTo>
                    <a:pt x="406" y="213"/>
                  </a:lnTo>
                  <a:lnTo>
                    <a:pt x="408" y="205"/>
                  </a:lnTo>
                  <a:lnTo>
                    <a:pt x="411" y="198"/>
                  </a:lnTo>
                  <a:lnTo>
                    <a:pt x="412" y="190"/>
                  </a:lnTo>
                  <a:lnTo>
                    <a:pt x="413" y="181"/>
                  </a:lnTo>
                  <a:lnTo>
                    <a:pt x="414" y="173"/>
                  </a:lnTo>
                  <a:lnTo>
                    <a:pt x="414" y="164"/>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4600" name="Rectangle 216"/>
            <p:cNvSpPr>
              <a:spLocks noChangeArrowheads="1"/>
            </p:cNvSpPr>
            <p:nvPr/>
          </p:nvSpPr>
          <p:spPr bwMode="auto">
            <a:xfrm>
              <a:off x="2739" y="1115"/>
              <a:ext cx="48"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sz="900">
                  <a:solidFill>
                    <a:srgbClr val="000000"/>
                  </a:solidFill>
                  <a:ea typeface="ＭＳ Ｐゴシック" charset="-128"/>
                </a:rPr>
                <a:t>P</a:t>
              </a:r>
              <a:endParaRPr lang="en-US" sz="2000" b="1">
                <a:ea typeface="ＭＳ Ｐゴシック" charset="-128"/>
              </a:endParaRPr>
            </a:p>
          </p:txBody>
        </p:sp>
        <p:sp>
          <p:nvSpPr>
            <p:cNvPr id="144601" name="Line 217"/>
            <p:cNvSpPr>
              <a:spLocks noChangeShapeType="1"/>
            </p:cNvSpPr>
            <p:nvPr/>
          </p:nvSpPr>
          <p:spPr bwMode="auto">
            <a:xfrm>
              <a:off x="2665" y="1149"/>
              <a:ext cx="35"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602" name="Freeform 218"/>
            <p:cNvSpPr>
              <a:spLocks/>
            </p:cNvSpPr>
            <p:nvPr/>
          </p:nvSpPr>
          <p:spPr bwMode="auto">
            <a:xfrm>
              <a:off x="953" y="3414"/>
              <a:ext cx="94" cy="44"/>
            </a:xfrm>
            <a:custGeom>
              <a:avLst/>
              <a:gdLst>
                <a:gd name="T0" fmla="*/ 0 w 415"/>
                <a:gd name="T1" fmla="*/ 0 h 156"/>
                <a:gd name="T2" fmla="*/ 0 w 415"/>
                <a:gd name="T3" fmla="*/ 156 h 156"/>
                <a:gd name="T4" fmla="*/ 415 w 415"/>
                <a:gd name="T5" fmla="*/ 0 h 156"/>
                <a:gd name="T6" fmla="*/ 415 w 415"/>
                <a:gd name="T7" fmla="*/ 156 h 156"/>
                <a:gd name="T8" fmla="*/ 0 w 415"/>
                <a:gd name="T9" fmla="*/ 0 h 156"/>
              </a:gdLst>
              <a:ahLst/>
              <a:cxnLst>
                <a:cxn ang="0">
                  <a:pos x="T0" y="T1"/>
                </a:cxn>
                <a:cxn ang="0">
                  <a:pos x="T2" y="T3"/>
                </a:cxn>
                <a:cxn ang="0">
                  <a:pos x="T4" y="T5"/>
                </a:cxn>
                <a:cxn ang="0">
                  <a:pos x="T6" y="T7"/>
                </a:cxn>
                <a:cxn ang="0">
                  <a:pos x="T8" y="T9"/>
                </a:cxn>
              </a:cxnLst>
              <a:rect l="0" t="0" r="r" b="b"/>
              <a:pathLst>
                <a:path w="415" h="156">
                  <a:moveTo>
                    <a:pt x="0" y="0"/>
                  </a:moveTo>
                  <a:lnTo>
                    <a:pt x="0" y="156"/>
                  </a:lnTo>
                  <a:lnTo>
                    <a:pt x="415" y="0"/>
                  </a:lnTo>
                  <a:lnTo>
                    <a:pt x="415" y="156"/>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44603" name="Freeform 219"/>
            <p:cNvSpPr>
              <a:spLocks/>
            </p:cNvSpPr>
            <p:nvPr/>
          </p:nvSpPr>
          <p:spPr bwMode="auto">
            <a:xfrm>
              <a:off x="953" y="3414"/>
              <a:ext cx="94" cy="44"/>
            </a:xfrm>
            <a:custGeom>
              <a:avLst/>
              <a:gdLst>
                <a:gd name="T0" fmla="*/ 0 w 415"/>
                <a:gd name="T1" fmla="*/ 0 h 156"/>
                <a:gd name="T2" fmla="*/ 0 w 415"/>
                <a:gd name="T3" fmla="*/ 156 h 156"/>
                <a:gd name="T4" fmla="*/ 415 w 415"/>
                <a:gd name="T5" fmla="*/ 0 h 156"/>
                <a:gd name="T6" fmla="*/ 415 w 415"/>
                <a:gd name="T7" fmla="*/ 156 h 156"/>
                <a:gd name="T8" fmla="*/ 0 w 415"/>
                <a:gd name="T9" fmla="*/ 0 h 156"/>
              </a:gdLst>
              <a:ahLst/>
              <a:cxnLst>
                <a:cxn ang="0">
                  <a:pos x="T0" y="T1"/>
                </a:cxn>
                <a:cxn ang="0">
                  <a:pos x="T2" y="T3"/>
                </a:cxn>
                <a:cxn ang="0">
                  <a:pos x="T4" y="T5"/>
                </a:cxn>
                <a:cxn ang="0">
                  <a:pos x="T6" y="T7"/>
                </a:cxn>
                <a:cxn ang="0">
                  <a:pos x="T8" y="T9"/>
                </a:cxn>
              </a:cxnLst>
              <a:rect l="0" t="0" r="r" b="b"/>
              <a:pathLst>
                <a:path w="415" h="156">
                  <a:moveTo>
                    <a:pt x="0" y="0"/>
                  </a:moveTo>
                  <a:lnTo>
                    <a:pt x="0" y="156"/>
                  </a:lnTo>
                  <a:lnTo>
                    <a:pt x="415" y="0"/>
                  </a:lnTo>
                  <a:lnTo>
                    <a:pt x="415" y="156"/>
                  </a:lnTo>
                  <a:lnTo>
                    <a:pt x="0" y="0"/>
                  </a:lnTo>
                  <a:close/>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4604" name="Line 220"/>
            <p:cNvSpPr>
              <a:spLocks noChangeShapeType="1"/>
            </p:cNvSpPr>
            <p:nvPr/>
          </p:nvSpPr>
          <p:spPr bwMode="auto">
            <a:xfrm flipV="1">
              <a:off x="999" y="3414"/>
              <a:ext cx="0" cy="2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605" name="Rectangle 221"/>
            <p:cNvSpPr>
              <a:spLocks noChangeArrowheads="1"/>
            </p:cNvSpPr>
            <p:nvPr/>
          </p:nvSpPr>
          <p:spPr bwMode="auto">
            <a:xfrm>
              <a:off x="980" y="3386"/>
              <a:ext cx="40" cy="3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144606" name="Rectangle 222"/>
            <p:cNvSpPr>
              <a:spLocks noChangeArrowheads="1"/>
            </p:cNvSpPr>
            <p:nvPr/>
          </p:nvSpPr>
          <p:spPr bwMode="auto">
            <a:xfrm>
              <a:off x="980" y="3386"/>
              <a:ext cx="40" cy="30"/>
            </a:xfrm>
            <a:prstGeom prst="rect">
              <a:avLst/>
            </a:prstGeom>
            <a:noFill/>
            <a:ln w="317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4607" name="Line 223"/>
            <p:cNvSpPr>
              <a:spLocks noChangeShapeType="1"/>
            </p:cNvSpPr>
            <p:nvPr/>
          </p:nvSpPr>
          <p:spPr bwMode="auto">
            <a:xfrm>
              <a:off x="4466" y="1511"/>
              <a:ext cx="214"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608" name="Freeform 224"/>
            <p:cNvSpPr>
              <a:spLocks/>
            </p:cNvSpPr>
            <p:nvPr/>
          </p:nvSpPr>
          <p:spPr bwMode="auto">
            <a:xfrm>
              <a:off x="4605" y="1506"/>
              <a:ext cx="51" cy="32"/>
            </a:xfrm>
            <a:custGeom>
              <a:avLst/>
              <a:gdLst>
                <a:gd name="T0" fmla="*/ 0 w 224"/>
                <a:gd name="T1" fmla="*/ 0 h 111"/>
                <a:gd name="T2" fmla="*/ 224 w 224"/>
                <a:gd name="T3" fmla="*/ 55 h 111"/>
                <a:gd name="T4" fmla="*/ 0 w 224"/>
                <a:gd name="T5" fmla="*/ 111 h 111"/>
                <a:gd name="T6" fmla="*/ 0 w 224"/>
                <a:gd name="T7" fmla="*/ 0 h 111"/>
              </a:gdLst>
              <a:ahLst/>
              <a:cxnLst>
                <a:cxn ang="0">
                  <a:pos x="T0" y="T1"/>
                </a:cxn>
                <a:cxn ang="0">
                  <a:pos x="T2" y="T3"/>
                </a:cxn>
                <a:cxn ang="0">
                  <a:pos x="T4" y="T5"/>
                </a:cxn>
                <a:cxn ang="0">
                  <a:pos x="T6" y="T7"/>
                </a:cxn>
              </a:cxnLst>
              <a:rect l="0" t="0" r="r" b="b"/>
              <a:pathLst>
                <a:path w="224" h="111">
                  <a:moveTo>
                    <a:pt x="0" y="0"/>
                  </a:moveTo>
                  <a:lnTo>
                    <a:pt x="224" y="55"/>
                  </a:lnTo>
                  <a:lnTo>
                    <a:pt x="0" y="111"/>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44609" name="Rectangle 225"/>
            <p:cNvSpPr>
              <a:spLocks noChangeArrowheads="1"/>
            </p:cNvSpPr>
            <p:nvPr/>
          </p:nvSpPr>
          <p:spPr bwMode="auto">
            <a:xfrm>
              <a:off x="3600" y="1752"/>
              <a:ext cx="384"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sz="900">
                  <a:solidFill>
                    <a:srgbClr val="000000"/>
                  </a:solidFill>
                  <a:ea typeface="ＭＳ Ｐゴシック" charset="-128"/>
                </a:rPr>
                <a:t>30 mbar-L/s</a:t>
              </a:r>
              <a:endParaRPr lang="en-US" sz="2000" b="1">
                <a:ea typeface="ＭＳ Ｐゴシック" charset="-128"/>
              </a:endParaRPr>
            </a:p>
          </p:txBody>
        </p:sp>
        <p:grpSp>
          <p:nvGrpSpPr>
            <p:cNvPr id="144610" name="Group 226"/>
            <p:cNvGrpSpPr>
              <a:grpSpLocks/>
            </p:cNvGrpSpPr>
            <p:nvPr/>
          </p:nvGrpSpPr>
          <p:grpSpPr bwMode="auto">
            <a:xfrm>
              <a:off x="1112" y="2911"/>
              <a:ext cx="79" cy="88"/>
              <a:chOff x="802" y="2991"/>
              <a:chExt cx="86" cy="104"/>
            </a:xfrm>
          </p:grpSpPr>
          <p:sp>
            <p:nvSpPr>
              <p:cNvPr id="144611" name="Freeform 227"/>
              <p:cNvSpPr>
                <a:spLocks/>
              </p:cNvSpPr>
              <p:nvPr/>
            </p:nvSpPr>
            <p:spPr bwMode="auto">
              <a:xfrm>
                <a:off x="802" y="2991"/>
                <a:ext cx="51" cy="104"/>
              </a:xfrm>
              <a:custGeom>
                <a:avLst/>
                <a:gdLst>
                  <a:gd name="T0" fmla="*/ 207 w 207"/>
                  <a:gd name="T1" fmla="*/ 0 h 311"/>
                  <a:gd name="T2" fmla="*/ 0 w 207"/>
                  <a:gd name="T3" fmla="*/ 0 h 311"/>
                  <a:gd name="T4" fmla="*/ 207 w 207"/>
                  <a:gd name="T5" fmla="*/ 311 h 311"/>
                  <a:gd name="T6" fmla="*/ 0 w 207"/>
                  <a:gd name="T7" fmla="*/ 311 h 311"/>
                  <a:gd name="T8" fmla="*/ 207 w 207"/>
                  <a:gd name="T9" fmla="*/ 0 h 311"/>
                </a:gdLst>
                <a:ahLst/>
                <a:cxnLst>
                  <a:cxn ang="0">
                    <a:pos x="T0" y="T1"/>
                  </a:cxn>
                  <a:cxn ang="0">
                    <a:pos x="T2" y="T3"/>
                  </a:cxn>
                  <a:cxn ang="0">
                    <a:pos x="T4" y="T5"/>
                  </a:cxn>
                  <a:cxn ang="0">
                    <a:pos x="T6" y="T7"/>
                  </a:cxn>
                  <a:cxn ang="0">
                    <a:pos x="T8" y="T9"/>
                  </a:cxn>
                </a:cxnLst>
                <a:rect l="0" t="0" r="r" b="b"/>
                <a:pathLst>
                  <a:path w="207" h="311">
                    <a:moveTo>
                      <a:pt x="207" y="0"/>
                    </a:moveTo>
                    <a:lnTo>
                      <a:pt x="0" y="0"/>
                    </a:lnTo>
                    <a:lnTo>
                      <a:pt x="207" y="311"/>
                    </a:lnTo>
                    <a:lnTo>
                      <a:pt x="0" y="311"/>
                    </a:lnTo>
                    <a:lnTo>
                      <a:pt x="20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44612" name="Freeform 228"/>
              <p:cNvSpPr>
                <a:spLocks/>
              </p:cNvSpPr>
              <p:nvPr/>
            </p:nvSpPr>
            <p:spPr bwMode="auto">
              <a:xfrm>
                <a:off x="802" y="2991"/>
                <a:ext cx="51" cy="104"/>
              </a:xfrm>
              <a:custGeom>
                <a:avLst/>
                <a:gdLst>
                  <a:gd name="T0" fmla="*/ 207 w 207"/>
                  <a:gd name="T1" fmla="*/ 0 h 311"/>
                  <a:gd name="T2" fmla="*/ 0 w 207"/>
                  <a:gd name="T3" fmla="*/ 0 h 311"/>
                  <a:gd name="T4" fmla="*/ 207 w 207"/>
                  <a:gd name="T5" fmla="*/ 311 h 311"/>
                  <a:gd name="T6" fmla="*/ 0 w 207"/>
                  <a:gd name="T7" fmla="*/ 311 h 311"/>
                  <a:gd name="T8" fmla="*/ 207 w 207"/>
                  <a:gd name="T9" fmla="*/ 0 h 311"/>
                </a:gdLst>
                <a:ahLst/>
                <a:cxnLst>
                  <a:cxn ang="0">
                    <a:pos x="T0" y="T1"/>
                  </a:cxn>
                  <a:cxn ang="0">
                    <a:pos x="T2" y="T3"/>
                  </a:cxn>
                  <a:cxn ang="0">
                    <a:pos x="T4" y="T5"/>
                  </a:cxn>
                  <a:cxn ang="0">
                    <a:pos x="T6" y="T7"/>
                  </a:cxn>
                  <a:cxn ang="0">
                    <a:pos x="T8" y="T9"/>
                  </a:cxn>
                </a:cxnLst>
                <a:rect l="0" t="0" r="r" b="b"/>
                <a:pathLst>
                  <a:path w="207" h="311">
                    <a:moveTo>
                      <a:pt x="207" y="0"/>
                    </a:moveTo>
                    <a:lnTo>
                      <a:pt x="0" y="0"/>
                    </a:lnTo>
                    <a:lnTo>
                      <a:pt x="207" y="311"/>
                    </a:lnTo>
                    <a:lnTo>
                      <a:pt x="0" y="311"/>
                    </a:lnTo>
                    <a:lnTo>
                      <a:pt x="207" y="0"/>
                    </a:lnTo>
                    <a:close/>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4613" name="Line 229"/>
              <p:cNvSpPr>
                <a:spLocks noChangeShapeType="1"/>
              </p:cNvSpPr>
              <p:nvPr/>
            </p:nvSpPr>
            <p:spPr bwMode="auto">
              <a:xfrm>
                <a:off x="829" y="3042"/>
                <a:ext cx="24"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614" name="Rectangle 230"/>
              <p:cNvSpPr>
                <a:spLocks noChangeArrowheads="1"/>
              </p:cNvSpPr>
              <p:nvPr/>
            </p:nvSpPr>
            <p:spPr bwMode="auto">
              <a:xfrm>
                <a:off x="852" y="3021"/>
                <a:ext cx="36" cy="4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144615" name="Rectangle 231"/>
              <p:cNvSpPr>
                <a:spLocks noChangeArrowheads="1"/>
              </p:cNvSpPr>
              <p:nvPr/>
            </p:nvSpPr>
            <p:spPr bwMode="auto">
              <a:xfrm>
                <a:off x="852" y="3021"/>
                <a:ext cx="36" cy="44"/>
              </a:xfrm>
              <a:prstGeom prst="rect">
                <a:avLst/>
              </a:prstGeom>
              <a:noFill/>
              <a:ln w="317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144616" name="Group 232"/>
            <p:cNvGrpSpPr>
              <a:grpSpLocks/>
            </p:cNvGrpSpPr>
            <p:nvPr/>
          </p:nvGrpSpPr>
          <p:grpSpPr bwMode="auto">
            <a:xfrm>
              <a:off x="1074" y="1793"/>
              <a:ext cx="81" cy="101"/>
              <a:chOff x="1387" y="1640"/>
              <a:chExt cx="88" cy="119"/>
            </a:xfrm>
          </p:grpSpPr>
          <p:sp>
            <p:nvSpPr>
              <p:cNvPr id="144617" name="Freeform 233"/>
              <p:cNvSpPr>
                <a:spLocks/>
              </p:cNvSpPr>
              <p:nvPr/>
            </p:nvSpPr>
            <p:spPr bwMode="auto">
              <a:xfrm>
                <a:off x="1423" y="1651"/>
                <a:ext cx="52" cy="103"/>
              </a:xfrm>
              <a:custGeom>
                <a:avLst/>
                <a:gdLst>
                  <a:gd name="T0" fmla="*/ 207 w 207"/>
                  <a:gd name="T1" fmla="*/ 311 h 311"/>
                  <a:gd name="T2" fmla="*/ 0 w 207"/>
                  <a:gd name="T3" fmla="*/ 311 h 311"/>
                  <a:gd name="T4" fmla="*/ 207 w 207"/>
                  <a:gd name="T5" fmla="*/ 0 h 311"/>
                  <a:gd name="T6" fmla="*/ 0 w 207"/>
                  <a:gd name="T7" fmla="*/ 0 h 311"/>
                  <a:gd name="T8" fmla="*/ 207 w 207"/>
                  <a:gd name="T9" fmla="*/ 311 h 311"/>
                </a:gdLst>
                <a:ahLst/>
                <a:cxnLst>
                  <a:cxn ang="0">
                    <a:pos x="T0" y="T1"/>
                  </a:cxn>
                  <a:cxn ang="0">
                    <a:pos x="T2" y="T3"/>
                  </a:cxn>
                  <a:cxn ang="0">
                    <a:pos x="T4" y="T5"/>
                  </a:cxn>
                  <a:cxn ang="0">
                    <a:pos x="T6" y="T7"/>
                  </a:cxn>
                  <a:cxn ang="0">
                    <a:pos x="T8" y="T9"/>
                  </a:cxn>
                </a:cxnLst>
                <a:rect l="0" t="0" r="r" b="b"/>
                <a:pathLst>
                  <a:path w="207" h="311">
                    <a:moveTo>
                      <a:pt x="207" y="311"/>
                    </a:moveTo>
                    <a:lnTo>
                      <a:pt x="0" y="311"/>
                    </a:lnTo>
                    <a:lnTo>
                      <a:pt x="207" y="0"/>
                    </a:lnTo>
                    <a:lnTo>
                      <a:pt x="0" y="0"/>
                    </a:lnTo>
                    <a:lnTo>
                      <a:pt x="207" y="31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44618" name="Freeform 234"/>
              <p:cNvSpPr>
                <a:spLocks/>
              </p:cNvSpPr>
              <p:nvPr/>
            </p:nvSpPr>
            <p:spPr bwMode="auto">
              <a:xfrm>
                <a:off x="1423" y="1651"/>
                <a:ext cx="52" cy="103"/>
              </a:xfrm>
              <a:custGeom>
                <a:avLst/>
                <a:gdLst>
                  <a:gd name="T0" fmla="*/ 207 w 207"/>
                  <a:gd name="T1" fmla="*/ 311 h 311"/>
                  <a:gd name="T2" fmla="*/ 0 w 207"/>
                  <a:gd name="T3" fmla="*/ 311 h 311"/>
                  <a:gd name="T4" fmla="*/ 207 w 207"/>
                  <a:gd name="T5" fmla="*/ 0 h 311"/>
                  <a:gd name="T6" fmla="*/ 0 w 207"/>
                  <a:gd name="T7" fmla="*/ 0 h 311"/>
                </a:gdLst>
                <a:ahLst/>
                <a:cxnLst>
                  <a:cxn ang="0">
                    <a:pos x="T0" y="T1"/>
                  </a:cxn>
                  <a:cxn ang="0">
                    <a:pos x="T2" y="T3"/>
                  </a:cxn>
                  <a:cxn ang="0">
                    <a:pos x="T4" y="T5"/>
                  </a:cxn>
                  <a:cxn ang="0">
                    <a:pos x="T6" y="T7"/>
                  </a:cxn>
                </a:cxnLst>
                <a:rect l="0" t="0" r="r" b="b"/>
                <a:pathLst>
                  <a:path w="207" h="311">
                    <a:moveTo>
                      <a:pt x="207" y="311"/>
                    </a:moveTo>
                    <a:lnTo>
                      <a:pt x="0" y="311"/>
                    </a:lnTo>
                    <a:lnTo>
                      <a:pt x="207" y="0"/>
                    </a:lnTo>
                    <a:lnTo>
                      <a:pt x="0" y="0"/>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4619" name="Freeform 235"/>
              <p:cNvSpPr>
                <a:spLocks/>
              </p:cNvSpPr>
              <p:nvPr/>
            </p:nvSpPr>
            <p:spPr bwMode="auto">
              <a:xfrm>
                <a:off x="1418" y="1749"/>
                <a:ext cx="10" cy="10"/>
              </a:xfrm>
              <a:custGeom>
                <a:avLst/>
                <a:gdLst>
                  <a:gd name="T0" fmla="*/ 22 w 43"/>
                  <a:gd name="T1" fmla="*/ 0 h 31"/>
                  <a:gd name="T2" fmla="*/ 17 w 43"/>
                  <a:gd name="T3" fmla="*/ 0 h 31"/>
                  <a:gd name="T4" fmla="*/ 13 w 43"/>
                  <a:gd name="T5" fmla="*/ 1 h 31"/>
                  <a:gd name="T6" fmla="*/ 10 w 43"/>
                  <a:gd name="T7" fmla="*/ 2 h 31"/>
                  <a:gd name="T8" fmla="*/ 7 w 43"/>
                  <a:gd name="T9" fmla="*/ 5 h 31"/>
                  <a:gd name="T10" fmla="*/ 4 w 43"/>
                  <a:gd name="T11" fmla="*/ 7 h 31"/>
                  <a:gd name="T12" fmla="*/ 2 w 43"/>
                  <a:gd name="T13" fmla="*/ 10 h 31"/>
                  <a:gd name="T14" fmla="*/ 0 w 43"/>
                  <a:gd name="T15" fmla="*/ 12 h 31"/>
                  <a:gd name="T16" fmla="*/ 0 w 43"/>
                  <a:gd name="T17" fmla="*/ 16 h 31"/>
                  <a:gd name="T18" fmla="*/ 0 w 43"/>
                  <a:gd name="T19" fmla="*/ 19 h 31"/>
                  <a:gd name="T20" fmla="*/ 2 w 43"/>
                  <a:gd name="T21" fmla="*/ 21 h 31"/>
                  <a:gd name="T22" fmla="*/ 4 w 43"/>
                  <a:gd name="T23" fmla="*/ 25 h 31"/>
                  <a:gd name="T24" fmla="*/ 7 w 43"/>
                  <a:gd name="T25" fmla="*/ 27 h 31"/>
                  <a:gd name="T26" fmla="*/ 10 w 43"/>
                  <a:gd name="T27" fmla="*/ 28 h 31"/>
                  <a:gd name="T28" fmla="*/ 13 w 43"/>
                  <a:gd name="T29" fmla="*/ 30 h 31"/>
                  <a:gd name="T30" fmla="*/ 17 w 43"/>
                  <a:gd name="T31" fmla="*/ 30 h 31"/>
                  <a:gd name="T32" fmla="*/ 22 w 43"/>
                  <a:gd name="T33" fmla="*/ 31 h 31"/>
                  <a:gd name="T34" fmla="*/ 25 w 43"/>
                  <a:gd name="T35" fmla="*/ 30 h 31"/>
                  <a:gd name="T36" fmla="*/ 29 w 43"/>
                  <a:gd name="T37" fmla="*/ 30 h 31"/>
                  <a:gd name="T38" fmla="*/ 33 w 43"/>
                  <a:gd name="T39" fmla="*/ 28 h 31"/>
                  <a:gd name="T40" fmla="*/ 36 w 43"/>
                  <a:gd name="T41" fmla="*/ 27 h 31"/>
                  <a:gd name="T42" fmla="*/ 39 w 43"/>
                  <a:gd name="T43" fmla="*/ 25 h 31"/>
                  <a:gd name="T44" fmla="*/ 40 w 43"/>
                  <a:gd name="T45" fmla="*/ 21 h 31"/>
                  <a:gd name="T46" fmla="*/ 41 w 43"/>
                  <a:gd name="T47" fmla="*/ 19 h 31"/>
                  <a:gd name="T48" fmla="*/ 43 w 43"/>
                  <a:gd name="T49" fmla="*/ 16 h 31"/>
                  <a:gd name="T50" fmla="*/ 41 w 43"/>
                  <a:gd name="T51" fmla="*/ 12 h 31"/>
                  <a:gd name="T52" fmla="*/ 40 w 43"/>
                  <a:gd name="T53" fmla="*/ 10 h 31"/>
                  <a:gd name="T54" fmla="*/ 39 w 43"/>
                  <a:gd name="T55" fmla="*/ 7 h 31"/>
                  <a:gd name="T56" fmla="*/ 36 w 43"/>
                  <a:gd name="T57" fmla="*/ 5 h 31"/>
                  <a:gd name="T58" fmla="*/ 33 w 43"/>
                  <a:gd name="T59" fmla="*/ 2 h 31"/>
                  <a:gd name="T60" fmla="*/ 29 w 43"/>
                  <a:gd name="T61" fmla="*/ 1 h 31"/>
                  <a:gd name="T62" fmla="*/ 25 w 43"/>
                  <a:gd name="T63" fmla="*/ 0 h 31"/>
                  <a:gd name="T64" fmla="*/ 22 w 43"/>
                  <a:gd name="T65"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3" h="31">
                    <a:moveTo>
                      <a:pt x="22" y="0"/>
                    </a:moveTo>
                    <a:lnTo>
                      <a:pt x="17" y="0"/>
                    </a:lnTo>
                    <a:lnTo>
                      <a:pt x="13" y="1"/>
                    </a:lnTo>
                    <a:lnTo>
                      <a:pt x="10" y="2"/>
                    </a:lnTo>
                    <a:lnTo>
                      <a:pt x="7" y="5"/>
                    </a:lnTo>
                    <a:lnTo>
                      <a:pt x="4" y="7"/>
                    </a:lnTo>
                    <a:lnTo>
                      <a:pt x="2" y="10"/>
                    </a:lnTo>
                    <a:lnTo>
                      <a:pt x="0" y="12"/>
                    </a:lnTo>
                    <a:lnTo>
                      <a:pt x="0" y="16"/>
                    </a:lnTo>
                    <a:lnTo>
                      <a:pt x="0" y="19"/>
                    </a:lnTo>
                    <a:lnTo>
                      <a:pt x="2" y="21"/>
                    </a:lnTo>
                    <a:lnTo>
                      <a:pt x="4" y="25"/>
                    </a:lnTo>
                    <a:lnTo>
                      <a:pt x="7" y="27"/>
                    </a:lnTo>
                    <a:lnTo>
                      <a:pt x="10" y="28"/>
                    </a:lnTo>
                    <a:lnTo>
                      <a:pt x="13" y="30"/>
                    </a:lnTo>
                    <a:lnTo>
                      <a:pt x="17" y="30"/>
                    </a:lnTo>
                    <a:lnTo>
                      <a:pt x="22" y="31"/>
                    </a:lnTo>
                    <a:lnTo>
                      <a:pt x="25" y="30"/>
                    </a:lnTo>
                    <a:lnTo>
                      <a:pt x="29" y="30"/>
                    </a:lnTo>
                    <a:lnTo>
                      <a:pt x="33" y="28"/>
                    </a:lnTo>
                    <a:lnTo>
                      <a:pt x="36" y="27"/>
                    </a:lnTo>
                    <a:lnTo>
                      <a:pt x="39" y="25"/>
                    </a:lnTo>
                    <a:lnTo>
                      <a:pt x="40" y="21"/>
                    </a:lnTo>
                    <a:lnTo>
                      <a:pt x="41" y="19"/>
                    </a:lnTo>
                    <a:lnTo>
                      <a:pt x="43" y="16"/>
                    </a:lnTo>
                    <a:lnTo>
                      <a:pt x="41" y="12"/>
                    </a:lnTo>
                    <a:lnTo>
                      <a:pt x="40" y="10"/>
                    </a:lnTo>
                    <a:lnTo>
                      <a:pt x="39" y="7"/>
                    </a:lnTo>
                    <a:lnTo>
                      <a:pt x="36" y="5"/>
                    </a:lnTo>
                    <a:lnTo>
                      <a:pt x="33" y="2"/>
                    </a:lnTo>
                    <a:lnTo>
                      <a:pt x="29" y="1"/>
                    </a:lnTo>
                    <a:lnTo>
                      <a:pt x="25" y="0"/>
                    </a:lnTo>
                    <a:lnTo>
                      <a:pt x="2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44620" name="Freeform 236"/>
              <p:cNvSpPr>
                <a:spLocks/>
              </p:cNvSpPr>
              <p:nvPr/>
            </p:nvSpPr>
            <p:spPr bwMode="auto">
              <a:xfrm>
                <a:off x="1418" y="1749"/>
                <a:ext cx="10" cy="10"/>
              </a:xfrm>
              <a:custGeom>
                <a:avLst/>
                <a:gdLst>
                  <a:gd name="T0" fmla="*/ 22 w 43"/>
                  <a:gd name="T1" fmla="*/ 0 h 31"/>
                  <a:gd name="T2" fmla="*/ 17 w 43"/>
                  <a:gd name="T3" fmla="*/ 0 h 31"/>
                  <a:gd name="T4" fmla="*/ 13 w 43"/>
                  <a:gd name="T5" fmla="*/ 1 h 31"/>
                  <a:gd name="T6" fmla="*/ 10 w 43"/>
                  <a:gd name="T7" fmla="*/ 2 h 31"/>
                  <a:gd name="T8" fmla="*/ 7 w 43"/>
                  <a:gd name="T9" fmla="*/ 5 h 31"/>
                  <a:gd name="T10" fmla="*/ 4 w 43"/>
                  <a:gd name="T11" fmla="*/ 7 h 31"/>
                  <a:gd name="T12" fmla="*/ 2 w 43"/>
                  <a:gd name="T13" fmla="*/ 10 h 31"/>
                  <a:gd name="T14" fmla="*/ 0 w 43"/>
                  <a:gd name="T15" fmla="*/ 12 h 31"/>
                  <a:gd name="T16" fmla="*/ 0 w 43"/>
                  <a:gd name="T17" fmla="*/ 16 h 31"/>
                  <a:gd name="T18" fmla="*/ 0 w 43"/>
                  <a:gd name="T19" fmla="*/ 19 h 31"/>
                  <a:gd name="T20" fmla="*/ 2 w 43"/>
                  <a:gd name="T21" fmla="*/ 21 h 31"/>
                  <a:gd name="T22" fmla="*/ 4 w 43"/>
                  <a:gd name="T23" fmla="*/ 25 h 31"/>
                  <a:gd name="T24" fmla="*/ 7 w 43"/>
                  <a:gd name="T25" fmla="*/ 27 h 31"/>
                  <a:gd name="T26" fmla="*/ 10 w 43"/>
                  <a:gd name="T27" fmla="*/ 28 h 31"/>
                  <a:gd name="T28" fmla="*/ 13 w 43"/>
                  <a:gd name="T29" fmla="*/ 30 h 31"/>
                  <a:gd name="T30" fmla="*/ 17 w 43"/>
                  <a:gd name="T31" fmla="*/ 30 h 31"/>
                  <a:gd name="T32" fmla="*/ 22 w 43"/>
                  <a:gd name="T33" fmla="*/ 31 h 31"/>
                  <a:gd name="T34" fmla="*/ 25 w 43"/>
                  <a:gd name="T35" fmla="*/ 30 h 31"/>
                  <a:gd name="T36" fmla="*/ 29 w 43"/>
                  <a:gd name="T37" fmla="*/ 30 h 31"/>
                  <a:gd name="T38" fmla="*/ 33 w 43"/>
                  <a:gd name="T39" fmla="*/ 28 h 31"/>
                  <a:gd name="T40" fmla="*/ 36 w 43"/>
                  <a:gd name="T41" fmla="*/ 27 h 31"/>
                  <a:gd name="T42" fmla="*/ 39 w 43"/>
                  <a:gd name="T43" fmla="*/ 25 h 31"/>
                  <a:gd name="T44" fmla="*/ 40 w 43"/>
                  <a:gd name="T45" fmla="*/ 21 h 31"/>
                  <a:gd name="T46" fmla="*/ 41 w 43"/>
                  <a:gd name="T47" fmla="*/ 19 h 31"/>
                  <a:gd name="T48" fmla="*/ 43 w 43"/>
                  <a:gd name="T49" fmla="*/ 16 h 31"/>
                  <a:gd name="T50" fmla="*/ 41 w 43"/>
                  <a:gd name="T51" fmla="*/ 12 h 31"/>
                  <a:gd name="T52" fmla="*/ 40 w 43"/>
                  <a:gd name="T53" fmla="*/ 10 h 31"/>
                  <a:gd name="T54" fmla="*/ 39 w 43"/>
                  <a:gd name="T55" fmla="*/ 7 h 31"/>
                  <a:gd name="T56" fmla="*/ 36 w 43"/>
                  <a:gd name="T57" fmla="*/ 5 h 31"/>
                  <a:gd name="T58" fmla="*/ 33 w 43"/>
                  <a:gd name="T59" fmla="*/ 2 h 31"/>
                  <a:gd name="T60" fmla="*/ 29 w 43"/>
                  <a:gd name="T61" fmla="*/ 1 h 31"/>
                  <a:gd name="T62" fmla="*/ 25 w 43"/>
                  <a:gd name="T63" fmla="*/ 0 h 31"/>
                  <a:gd name="T64" fmla="*/ 22 w 43"/>
                  <a:gd name="T65"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3" h="31">
                    <a:moveTo>
                      <a:pt x="22" y="0"/>
                    </a:moveTo>
                    <a:lnTo>
                      <a:pt x="17" y="0"/>
                    </a:lnTo>
                    <a:lnTo>
                      <a:pt x="13" y="1"/>
                    </a:lnTo>
                    <a:lnTo>
                      <a:pt x="10" y="2"/>
                    </a:lnTo>
                    <a:lnTo>
                      <a:pt x="7" y="5"/>
                    </a:lnTo>
                    <a:lnTo>
                      <a:pt x="4" y="7"/>
                    </a:lnTo>
                    <a:lnTo>
                      <a:pt x="2" y="10"/>
                    </a:lnTo>
                    <a:lnTo>
                      <a:pt x="0" y="12"/>
                    </a:lnTo>
                    <a:lnTo>
                      <a:pt x="0" y="16"/>
                    </a:lnTo>
                    <a:lnTo>
                      <a:pt x="0" y="19"/>
                    </a:lnTo>
                    <a:lnTo>
                      <a:pt x="2" y="21"/>
                    </a:lnTo>
                    <a:lnTo>
                      <a:pt x="4" y="25"/>
                    </a:lnTo>
                    <a:lnTo>
                      <a:pt x="7" y="27"/>
                    </a:lnTo>
                    <a:lnTo>
                      <a:pt x="10" y="28"/>
                    </a:lnTo>
                    <a:lnTo>
                      <a:pt x="13" y="30"/>
                    </a:lnTo>
                    <a:lnTo>
                      <a:pt x="17" y="30"/>
                    </a:lnTo>
                    <a:lnTo>
                      <a:pt x="22" y="31"/>
                    </a:lnTo>
                    <a:lnTo>
                      <a:pt x="25" y="30"/>
                    </a:lnTo>
                    <a:lnTo>
                      <a:pt x="29" y="30"/>
                    </a:lnTo>
                    <a:lnTo>
                      <a:pt x="33" y="28"/>
                    </a:lnTo>
                    <a:lnTo>
                      <a:pt x="36" y="27"/>
                    </a:lnTo>
                    <a:lnTo>
                      <a:pt x="39" y="25"/>
                    </a:lnTo>
                    <a:lnTo>
                      <a:pt x="40" y="21"/>
                    </a:lnTo>
                    <a:lnTo>
                      <a:pt x="41" y="19"/>
                    </a:lnTo>
                    <a:lnTo>
                      <a:pt x="43" y="16"/>
                    </a:lnTo>
                    <a:lnTo>
                      <a:pt x="41" y="12"/>
                    </a:lnTo>
                    <a:lnTo>
                      <a:pt x="40" y="10"/>
                    </a:lnTo>
                    <a:lnTo>
                      <a:pt x="39" y="7"/>
                    </a:lnTo>
                    <a:lnTo>
                      <a:pt x="36" y="5"/>
                    </a:lnTo>
                    <a:lnTo>
                      <a:pt x="33" y="2"/>
                    </a:lnTo>
                    <a:lnTo>
                      <a:pt x="29" y="1"/>
                    </a:lnTo>
                    <a:lnTo>
                      <a:pt x="25" y="0"/>
                    </a:lnTo>
                    <a:lnTo>
                      <a:pt x="22" y="0"/>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4621" name="Line 237"/>
              <p:cNvSpPr>
                <a:spLocks noChangeShapeType="1"/>
              </p:cNvSpPr>
              <p:nvPr/>
            </p:nvSpPr>
            <p:spPr bwMode="auto">
              <a:xfrm flipV="1">
                <a:off x="1387" y="1640"/>
                <a:ext cx="1" cy="110"/>
              </a:xfrm>
              <a:prstGeom prst="line">
                <a:avLst/>
              </a:prstGeom>
              <a:noFill/>
              <a:ln w="6350">
                <a:solidFill>
                  <a:srgbClr val="000000"/>
                </a:solidFill>
                <a:round/>
                <a:headEnd/>
                <a:tailEnd type="stealth" w="med" len="med"/>
              </a:ln>
              <a:extLst>
                <a:ext uri="{909E8E84-426E-40DD-AFC4-6F175D3DCCD1}">
                  <a14:hiddenFill xmlns:a14="http://schemas.microsoft.com/office/drawing/2010/main">
                    <a:noFill/>
                  </a14:hiddenFill>
                </a:ext>
              </a:extLst>
            </p:spPr>
            <p:txBody>
              <a:bodyPr/>
              <a:lstStyle/>
              <a:p>
                <a:endParaRPr lang="en-GB"/>
              </a:p>
            </p:txBody>
          </p:sp>
        </p:grpSp>
        <p:sp>
          <p:nvSpPr>
            <p:cNvPr id="144622" name="Rectangle 238"/>
            <p:cNvSpPr>
              <a:spLocks noChangeArrowheads="1"/>
            </p:cNvSpPr>
            <p:nvPr/>
          </p:nvSpPr>
          <p:spPr bwMode="auto">
            <a:xfrm>
              <a:off x="3239" y="2830"/>
              <a:ext cx="287"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sz="900">
                  <a:solidFill>
                    <a:srgbClr val="000000"/>
                  </a:solidFill>
                  <a:ea typeface="ＭＳ Ｐゴシック" charset="-128"/>
                </a:rPr>
                <a:t>250 m</a:t>
              </a:r>
              <a:r>
                <a:rPr lang="en-US" sz="900" baseline="30000">
                  <a:solidFill>
                    <a:srgbClr val="000000"/>
                  </a:solidFill>
                  <a:ea typeface="ＭＳ Ｐゴシック" charset="-128"/>
                </a:rPr>
                <a:t>3</a:t>
              </a:r>
              <a:r>
                <a:rPr lang="en-US" sz="900">
                  <a:solidFill>
                    <a:srgbClr val="000000"/>
                  </a:solidFill>
                  <a:ea typeface="ＭＳ Ｐゴシック" charset="-128"/>
                </a:rPr>
                <a:t>/h</a:t>
              </a:r>
              <a:endParaRPr lang="en-US" sz="2000" b="1">
                <a:ea typeface="ＭＳ Ｐゴシック" charset="-128"/>
              </a:endParaRPr>
            </a:p>
          </p:txBody>
        </p:sp>
        <p:sp>
          <p:nvSpPr>
            <p:cNvPr id="144623" name="Rectangle 239"/>
            <p:cNvSpPr>
              <a:spLocks noChangeArrowheads="1"/>
            </p:cNvSpPr>
            <p:nvPr/>
          </p:nvSpPr>
          <p:spPr bwMode="auto">
            <a:xfrm>
              <a:off x="3256" y="2614"/>
              <a:ext cx="300" cy="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en-US" sz="900">
                  <a:solidFill>
                    <a:srgbClr val="000000"/>
                  </a:solidFill>
                  <a:ea typeface="ＭＳ Ｐゴシック" charset="-128"/>
                </a:rPr>
                <a:t>6000 m</a:t>
              </a:r>
              <a:r>
                <a:rPr lang="en-US" sz="900" baseline="30000">
                  <a:solidFill>
                    <a:srgbClr val="000000"/>
                  </a:solidFill>
                  <a:ea typeface="ＭＳ Ｐゴシック" charset="-128"/>
                </a:rPr>
                <a:t>3</a:t>
              </a:r>
              <a:r>
                <a:rPr lang="en-US" sz="900">
                  <a:solidFill>
                    <a:srgbClr val="000000"/>
                  </a:solidFill>
                  <a:ea typeface="ＭＳ Ｐゴシック" charset="-128"/>
                </a:rPr>
                <a:t>/h</a:t>
              </a:r>
              <a:endParaRPr lang="en-US" sz="2000" b="1">
                <a:ea typeface="ＭＳ Ｐゴシック" charset="-128"/>
              </a:endParaRPr>
            </a:p>
          </p:txBody>
        </p:sp>
        <p:sp>
          <p:nvSpPr>
            <p:cNvPr id="144624" name="Rectangle 240"/>
            <p:cNvSpPr>
              <a:spLocks noChangeArrowheads="1"/>
            </p:cNvSpPr>
            <p:nvPr/>
          </p:nvSpPr>
          <p:spPr bwMode="auto">
            <a:xfrm>
              <a:off x="4485" y="2439"/>
              <a:ext cx="276" cy="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altLang="ja-JP" sz="900">
                  <a:solidFill>
                    <a:srgbClr val="000000"/>
                  </a:solidFill>
                  <a:ea typeface="ＭＳ Ｐゴシック" charset="-128"/>
                </a:rPr>
                <a:t>CP</a:t>
              </a:r>
            </a:p>
            <a:p>
              <a:pPr algn="ctr"/>
              <a:r>
                <a:rPr lang="en-US" sz="900">
                  <a:solidFill>
                    <a:srgbClr val="000000"/>
                  </a:solidFill>
                  <a:ea typeface="ＭＳ Ｐゴシック" charset="-128"/>
                </a:rPr>
                <a:t>1000 L/s</a:t>
              </a:r>
              <a:endParaRPr lang="en-US" sz="2000" b="1">
                <a:ea typeface="ＭＳ Ｐゴシック" charset="-128"/>
              </a:endParaRPr>
            </a:p>
          </p:txBody>
        </p:sp>
        <p:sp>
          <p:nvSpPr>
            <p:cNvPr id="144625" name="Rectangle 241"/>
            <p:cNvSpPr>
              <a:spLocks noChangeArrowheads="1"/>
            </p:cNvSpPr>
            <p:nvPr/>
          </p:nvSpPr>
          <p:spPr bwMode="auto">
            <a:xfrm>
              <a:off x="3783" y="2461"/>
              <a:ext cx="247"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sz="900">
                  <a:solidFill>
                    <a:srgbClr val="000000"/>
                  </a:solidFill>
                  <a:ea typeface="ＭＳ Ｐゴシック" charset="-128"/>
                </a:rPr>
                <a:t>15 m</a:t>
              </a:r>
              <a:r>
                <a:rPr lang="en-US" sz="900" baseline="30000">
                  <a:solidFill>
                    <a:srgbClr val="000000"/>
                  </a:solidFill>
                  <a:ea typeface="ＭＳ Ｐゴシック" charset="-128"/>
                </a:rPr>
                <a:t>3</a:t>
              </a:r>
              <a:r>
                <a:rPr lang="en-US" sz="900">
                  <a:solidFill>
                    <a:srgbClr val="000000"/>
                  </a:solidFill>
                  <a:ea typeface="ＭＳ Ｐゴシック" charset="-128"/>
                </a:rPr>
                <a:t>/h</a:t>
              </a:r>
              <a:endParaRPr lang="en-US" sz="2000" b="1">
                <a:ea typeface="ＭＳ Ｐゴシック" charset="-128"/>
              </a:endParaRPr>
            </a:p>
          </p:txBody>
        </p:sp>
        <p:sp>
          <p:nvSpPr>
            <p:cNvPr id="144626" name="Rectangle 242"/>
            <p:cNvSpPr>
              <a:spLocks noChangeArrowheads="1"/>
            </p:cNvSpPr>
            <p:nvPr/>
          </p:nvSpPr>
          <p:spPr bwMode="auto">
            <a:xfrm>
              <a:off x="3879" y="2789"/>
              <a:ext cx="156"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sz="900">
                  <a:solidFill>
                    <a:srgbClr val="000000"/>
                  </a:solidFill>
                  <a:ea typeface="ＭＳ Ｐゴシック" charset="-128"/>
                </a:rPr>
                <a:t>3 L/s</a:t>
              </a:r>
              <a:endParaRPr lang="en-US" sz="2000" b="1">
                <a:ea typeface="ＭＳ Ｐゴシック" charset="-128"/>
              </a:endParaRPr>
            </a:p>
          </p:txBody>
        </p:sp>
        <p:sp>
          <p:nvSpPr>
            <p:cNvPr id="144627" name="Rectangle 243"/>
            <p:cNvSpPr>
              <a:spLocks noChangeArrowheads="1"/>
            </p:cNvSpPr>
            <p:nvPr/>
          </p:nvSpPr>
          <p:spPr bwMode="auto">
            <a:xfrm>
              <a:off x="2030" y="1912"/>
              <a:ext cx="216" cy="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altLang="ja-JP" sz="900">
                  <a:solidFill>
                    <a:srgbClr val="000000"/>
                  </a:solidFill>
                  <a:ea typeface="ＭＳ Ｐゴシック" charset="-128"/>
                </a:rPr>
                <a:t>CP</a:t>
              </a:r>
            </a:p>
            <a:p>
              <a:pPr algn="ctr"/>
              <a:r>
                <a:rPr lang="en-US" sz="900">
                  <a:solidFill>
                    <a:srgbClr val="000000"/>
                  </a:solidFill>
                  <a:ea typeface="ＭＳ Ｐゴシック" charset="-128"/>
                </a:rPr>
                <a:t>500L/s</a:t>
              </a:r>
              <a:endParaRPr lang="en-US" sz="2000" b="1">
                <a:ea typeface="ＭＳ Ｐゴシック" charset="-128"/>
              </a:endParaRPr>
            </a:p>
          </p:txBody>
        </p:sp>
        <p:sp>
          <p:nvSpPr>
            <p:cNvPr id="144628" name="Line 244"/>
            <p:cNvSpPr>
              <a:spLocks noChangeShapeType="1"/>
            </p:cNvSpPr>
            <p:nvPr/>
          </p:nvSpPr>
          <p:spPr bwMode="auto">
            <a:xfrm>
              <a:off x="3155" y="2743"/>
              <a:ext cx="1" cy="25"/>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629" name="Freeform 245"/>
            <p:cNvSpPr>
              <a:spLocks/>
            </p:cNvSpPr>
            <p:nvPr/>
          </p:nvSpPr>
          <p:spPr bwMode="auto">
            <a:xfrm>
              <a:off x="1318" y="2141"/>
              <a:ext cx="191" cy="176"/>
            </a:xfrm>
            <a:custGeom>
              <a:avLst/>
              <a:gdLst>
                <a:gd name="T0" fmla="*/ 1 w 827"/>
                <a:gd name="T1" fmla="*/ 278 h 621"/>
                <a:gd name="T2" fmla="*/ 12 w 827"/>
                <a:gd name="T3" fmla="*/ 232 h 621"/>
                <a:gd name="T4" fmla="*/ 32 w 827"/>
                <a:gd name="T5" fmla="*/ 189 h 621"/>
                <a:gd name="T6" fmla="*/ 59 w 827"/>
                <a:gd name="T7" fmla="*/ 148 h 621"/>
                <a:gd name="T8" fmla="*/ 94 w 827"/>
                <a:gd name="T9" fmla="*/ 113 h 621"/>
                <a:gd name="T10" fmla="*/ 135 w 827"/>
                <a:gd name="T11" fmla="*/ 80 h 621"/>
                <a:gd name="T12" fmla="*/ 182 w 827"/>
                <a:gd name="T13" fmla="*/ 52 h 621"/>
                <a:gd name="T14" fmla="*/ 233 w 827"/>
                <a:gd name="T15" fmla="*/ 30 h 621"/>
                <a:gd name="T16" fmla="*/ 290 w 827"/>
                <a:gd name="T17" fmla="*/ 13 h 621"/>
                <a:gd name="T18" fmla="*/ 350 w 827"/>
                <a:gd name="T19" fmla="*/ 3 h 621"/>
                <a:gd name="T20" fmla="*/ 413 w 827"/>
                <a:gd name="T21" fmla="*/ 0 h 621"/>
                <a:gd name="T22" fmla="*/ 477 w 827"/>
                <a:gd name="T23" fmla="*/ 3 h 621"/>
                <a:gd name="T24" fmla="*/ 537 w 827"/>
                <a:gd name="T25" fmla="*/ 13 h 621"/>
                <a:gd name="T26" fmla="*/ 593 w 827"/>
                <a:gd name="T27" fmla="*/ 30 h 621"/>
                <a:gd name="T28" fmla="*/ 645 w 827"/>
                <a:gd name="T29" fmla="*/ 52 h 621"/>
                <a:gd name="T30" fmla="*/ 692 w 827"/>
                <a:gd name="T31" fmla="*/ 80 h 621"/>
                <a:gd name="T32" fmla="*/ 733 w 827"/>
                <a:gd name="T33" fmla="*/ 113 h 621"/>
                <a:gd name="T34" fmla="*/ 768 w 827"/>
                <a:gd name="T35" fmla="*/ 148 h 621"/>
                <a:gd name="T36" fmla="*/ 795 w 827"/>
                <a:gd name="T37" fmla="*/ 189 h 621"/>
                <a:gd name="T38" fmla="*/ 815 w 827"/>
                <a:gd name="T39" fmla="*/ 232 h 621"/>
                <a:gd name="T40" fmla="*/ 826 w 827"/>
                <a:gd name="T41" fmla="*/ 278 h 621"/>
                <a:gd name="T42" fmla="*/ 827 w 827"/>
                <a:gd name="T43" fmla="*/ 311 h 621"/>
                <a:gd name="T44" fmla="*/ 823 w 827"/>
                <a:gd name="T45" fmla="*/ 358 h 621"/>
                <a:gd name="T46" fmla="*/ 809 w 827"/>
                <a:gd name="T47" fmla="*/ 402 h 621"/>
                <a:gd name="T48" fmla="*/ 786 w 827"/>
                <a:gd name="T49" fmla="*/ 445 h 621"/>
                <a:gd name="T50" fmla="*/ 757 w 827"/>
                <a:gd name="T51" fmla="*/ 484 h 621"/>
                <a:gd name="T52" fmla="*/ 721 w 827"/>
                <a:gd name="T53" fmla="*/ 519 h 621"/>
                <a:gd name="T54" fmla="*/ 677 w 827"/>
                <a:gd name="T55" fmla="*/ 550 h 621"/>
                <a:gd name="T56" fmla="*/ 629 w 827"/>
                <a:gd name="T57" fmla="*/ 576 h 621"/>
                <a:gd name="T58" fmla="*/ 575 w 827"/>
                <a:gd name="T59" fmla="*/ 596 h 621"/>
                <a:gd name="T60" fmla="*/ 517 w 827"/>
                <a:gd name="T61" fmla="*/ 612 h 621"/>
                <a:gd name="T62" fmla="*/ 456 w 827"/>
                <a:gd name="T63" fmla="*/ 619 h 621"/>
                <a:gd name="T64" fmla="*/ 392 w 827"/>
                <a:gd name="T65" fmla="*/ 621 h 621"/>
                <a:gd name="T66" fmla="*/ 330 w 827"/>
                <a:gd name="T67" fmla="*/ 615 h 621"/>
                <a:gd name="T68" fmla="*/ 271 w 827"/>
                <a:gd name="T69" fmla="*/ 602 h 621"/>
                <a:gd name="T70" fmla="*/ 216 w 827"/>
                <a:gd name="T71" fmla="*/ 584 h 621"/>
                <a:gd name="T72" fmla="*/ 165 w 827"/>
                <a:gd name="T73" fmla="*/ 559 h 621"/>
                <a:gd name="T74" fmla="*/ 120 w 827"/>
                <a:gd name="T75" fmla="*/ 530 h 621"/>
                <a:gd name="T76" fmla="*/ 82 w 827"/>
                <a:gd name="T77" fmla="*/ 496 h 621"/>
                <a:gd name="T78" fmla="*/ 49 w 827"/>
                <a:gd name="T79" fmla="*/ 458 h 621"/>
                <a:gd name="T80" fmla="*/ 24 w 827"/>
                <a:gd name="T81" fmla="*/ 417 h 621"/>
                <a:gd name="T82" fmla="*/ 7 w 827"/>
                <a:gd name="T83" fmla="*/ 372 h 621"/>
                <a:gd name="T84" fmla="*/ 0 w 827"/>
                <a:gd name="T85" fmla="*/ 326 h 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27" h="621">
                  <a:moveTo>
                    <a:pt x="0" y="311"/>
                  </a:moveTo>
                  <a:lnTo>
                    <a:pt x="0" y="294"/>
                  </a:lnTo>
                  <a:lnTo>
                    <a:pt x="1" y="278"/>
                  </a:lnTo>
                  <a:lnTo>
                    <a:pt x="3" y="263"/>
                  </a:lnTo>
                  <a:lnTo>
                    <a:pt x="7" y="248"/>
                  </a:lnTo>
                  <a:lnTo>
                    <a:pt x="12" y="232"/>
                  </a:lnTo>
                  <a:lnTo>
                    <a:pt x="18" y="218"/>
                  </a:lnTo>
                  <a:lnTo>
                    <a:pt x="24" y="203"/>
                  </a:lnTo>
                  <a:lnTo>
                    <a:pt x="32" y="189"/>
                  </a:lnTo>
                  <a:lnTo>
                    <a:pt x="39" y="175"/>
                  </a:lnTo>
                  <a:lnTo>
                    <a:pt x="49" y="162"/>
                  </a:lnTo>
                  <a:lnTo>
                    <a:pt x="59" y="148"/>
                  </a:lnTo>
                  <a:lnTo>
                    <a:pt x="69" y="136"/>
                  </a:lnTo>
                  <a:lnTo>
                    <a:pt x="82" y="124"/>
                  </a:lnTo>
                  <a:lnTo>
                    <a:pt x="94" y="113"/>
                  </a:lnTo>
                  <a:lnTo>
                    <a:pt x="106" y="101"/>
                  </a:lnTo>
                  <a:lnTo>
                    <a:pt x="120" y="90"/>
                  </a:lnTo>
                  <a:lnTo>
                    <a:pt x="135" y="80"/>
                  </a:lnTo>
                  <a:lnTo>
                    <a:pt x="150" y="70"/>
                  </a:lnTo>
                  <a:lnTo>
                    <a:pt x="165" y="61"/>
                  </a:lnTo>
                  <a:lnTo>
                    <a:pt x="182" y="52"/>
                  </a:lnTo>
                  <a:lnTo>
                    <a:pt x="198" y="44"/>
                  </a:lnTo>
                  <a:lnTo>
                    <a:pt x="216" y="37"/>
                  </a:lnTo>
                  <a:lnTo>
                    <a:pt x="233" y="30"/>
                  </a:lnTo>
                  <a:lnTo>
                    <a:pt x="252" y="23"/>
                  </a:lnTo>
                  <a:lnTo>
                    <a:pt x="271" y="18"/>
                  </a:lnTo>
                  <a:lnTo>
                    <a:pt x="290" y="13"/>
                  </a:lnTo>
                  <a:lnTo>
                    <a:pt x="310" y="9"/>
                  </a:lnTo>
                  <a:lnTo>
                    <a:pt x="330" y="5"/>
                  </a:lnTo>
                  <a:lnTo>
                    <a:pt x="350" y="3"/>
                  </a:lnTo>
                  <a:lnTo>
                    <a:pt x="371" y="1"/>
                  </a:lnTo>
                  <a:lnTo>
                    <a:pt x="392" y="0"/>
                  </a:lnTo>
                  <a:lnTo>
                    <a:pt x="413" y="0"/>
                  </a:lnTo>
                  <a:lnTo>
                    <a:pt x="435" y="0"/>
                  </a:lnTo>
                  <a:lnTo>
                    <a:pt x="456" y="1"/>
                  </a:lnTo>
                  <a:lnTo>
                    <a:pt x="477" y="3"/>
                  </a:lnTo>
                  <a:lnTo>
                    <a:pt x="497" y="5"/>
                  </a:lnTo>
                  <a:lnTo>
                    <a:pt x="517" y="9"/>
                  </a:lnTo>
                  <a:lnTo>
                    <a:pt x="537" y="13"/>
                  </a:lnTo>
                  <a:lnTo>
                    <a:pt x="556" y="18"/>
                  </a:lnTo>
                  <a:lnTo>
                    <a:pt x="575" y="23"/>
                  </a:lnTo>
                  <a:lnTo>
                    <a:pt x="593" y="30"/>
                  </a:lnTo>
                  <a:lnTo>
                    <a:pt x="611" y="37"/>
                  </a:lnTo>
                  <a:lnTo>
                    <a:pt x="629" y="44"/>
                  </a:lnTo>
                  <a:lnTo>
                    <a:pt x="645" y="52"/>
                  </a:lnTo>
                  <a:lnTo>
                    <a:pt x="661" y="61"/>
                  </a:lnTo>
                  <a:lnTo>
                    <a:pt x="677" y="70"/>
                  </a:lnTo>
                  <a:lnTo>
                    <a:pt x="692" y="80"/>
                  </a:lnTo>
                  <a:lnTo>
                    <a:pt x="707" y="90"/>
                  </a:lnTo>
                  <a:lnTo>
                    <a:pt x="721" y="101"/>
                  </a:lnTo>
                  <a:lnTo>
                    <a:pt x="733" y="113"/>
                  </a:lnTo>
                  <a:lnTo>
                    <a:pt x="745" y="124"/>
                  </a:lnTo>
                  <a:lnTo>
                    <a:pt x="757" y="136"/>
                  </a:lnTo>
                  <a:lnTo>
                    <a:pt x="768" y="148"/>
                  </a:lnTo>
                  <a:lnTo>
                    <a:pt x="778" y="162"/>
                  </a:lnTo>
                  <a:lnTo>
                    <a:pt x="786" y="175"/>
                  </a:lnTo>
                  <a:lnTo>
                    <a:pt x="795" y="189"/>
                  </a:lnTo>
                  <a:lnTo>
                    <a:pt x="803" y="203"/>
                  </a:lnTo>
                  <a:lnTo>
                    <a:pt x="809" y="218"/>
                  </a:lnTo>
                  <a:lnTo>
                    <a:pt x="815" y="232"/>
                  </a:lnTo>
                  <a:lnTo>
                    <a:pt x="819" y="248"/>
                  </a:lnTo>
                  <a:lnTo>
                    <a:pt x="823" y="263"/>
                  </a:lnTo>
                  <a:lnTo>
                    <a:pt x="826" y="278"/>
                  </a:lnTo>
                  <a:lnTo>
                    <a:pt x="827" y="294"/>
                  </a:lnTo>
                  <a:lnTo>
                    <a:pt x="827" y="311"/>
                  </a:lnTo>
                  <a:lnTo>
                    <a:pt x="827" y="311"/>
                  </a:lnTo>
                  <a:lnTo>
                    <a:pt x="827" y="326"/>
                  </a:lnTo>
                  <a:lnTo>
                    <a:pt x="826" y="342"/>
                  </a:lnTo>
                  <a:lnTo>
                    <a:pt x="823" y="358"/>
                  </a:lnTo>
                  <a:lnTo>
                    <a:pt x="819" y="372"/>
                  </a:lnTo>
                  <a:lnTo>
                    <a:pt x="815" y="388"/>
                  </a:lnTo>
                  <a:lnTo>
                    <a:pt x="809" y="402"/>
                  </a:lnTo>
                  <a:lnTo>
                    <a:pt x="803" y="417"/>
                  </a:lnTo>
                  <a:lnTo>
                    <a:pt x="795" y="432"/>
                  </a:lnTo>
                  <a:lnTo>
                    <a:pt x="786" y="445"/>
                  </a:lnTo>
                  <a:lnTo>
                    <a:pt x="778" y="458"/>
                  </a:lnTo>
                  <a:lnTo>
                    <a:pt x="768" y="471"/>
                  </a:lnTo>
                  <a:lnTo>
                    <a:pt x="757" y="484"/>
                  </a:lnTo>
                  <a:lnTo>
                    <a:pt x="745" y="496"/>
                  </a:lnTo>
                  <a:lnTo>
                    <a:pt x="733" y="508"/>
                  </a:lnTo>
                  <a:lnTo>
                    <a:pt x="721" y="519"/>
                  </a:lnTo>
                  <a:lnTo>
                    <a:pt x="707" y="530"/>
                  </a:lnTo>
                  <a:lnTo>
                    <a:pt x="692" y="540"/>
                  </a:lnTo>
                  <a:lnTo>
                    <a:pt x="677" y="550"/>
                  </a:lnTo>
                  <a:lnTo>
                    <a:pt x="661" y="559"/>
                  </a:lnTo>
                  <a:lnTo>
                    <a:pt x="645" y="568"/>
                  </a:lnTo>
                  <a:lnTo>
                    <a:pt x="629" y="576"/>
                  </a:lnTo>
                  <a:lnTo>
                    <a:pt x="611" y="584"/>
                  </a:lnTo>
                  <a:lnTo>
                    <a:pt x="593" y="590"/>
                  </a:lnTo>
                  <a:lnTo>
                    <a:pt x="575" y="596"/>
                  </a:lnTo>
                  <a:lnTo>
                    <a:pt x="556" y="602"/>
                  </a:lnTo>
                  <a:lnTo>
                    <a:pt x="537" y="607"/>
                  </a:lnTo>
                  <a:lnTo>
                    <a:pt x="517" y="612"/>
                  </a:lnTo>
                  <a:lnTo>
                    <a:pt x="497" y="615"/>
                  </a:lnTo>
                  <a:lnTo>
                    <a:pt x="477" y="617"/>
                  </a:lnTo>
                  <a:lnTo>
                    <a:pt x="456" y="619"/>
                  </a:lnTo>
                  <a:lnTo>
                    <a:pt x="435" y="621"/>
                  </a:lnTo>
                  <a:lnTo>
                    <a:pt x="413" y="621"/>
                  </a:lnTo>
                  <a:lnTo>
                    <a:pt x="392" y="621"/>
                  </a:lnTo>
                  <a:lnTo>
                    <a:pt x="371" y="619"/>
                  </a:lnTo>
                  <a:lnTo>
                    <a:pt x="350" y="617"/>
                  </a:lnTo>
                  <a:lnTo>
                    <a:pt x="330" y="615"/>
                  </a:lnTo>
                  <a:lnTo>
                    <a:pt x="310" y="612"/>
                  </a:lnTo>
                  <a:lnTo>
                    <a:pt x="290" y="607"/>
                  </a:lnTo>
                  <a:lnTo>
                    <a:pt x="271" y="602"/>
                  </a:lnTo>
                  <a:lnTo>
                    <a:pt x="252" y="596"/>
                  </a:lnTo>
                  <a:lnTo>
                    <a:pt x="233" y="590"/>
                  </a:lnTo>
                  <a:lnTo>
                    <a:pt x="216" y="584"/>
                  </a:lnTo>
                  <a:lnTo>
                    <a:pt x="198" y="576"/>
                  </a:lnTo>
                  <a:lnTo>
                    <a:pt x="182" y="568"/>
                  </a:lnTo>
                  <a:lnTo>
                    <a:pt x="165" y="559"/>
                  </a:lnTo>
                  <a:lnTo>
                    <a:pt x="150" y="550"/>
                  </a:lnTo>
                  <a:lnTo>
                    <a:pt x="135" y="540"/>
                  </a:lnTo>
                  <a:lnTo>
                    <a:pt x="120" y="530"/>
                  </a:lnTo>
                  <a:lnTo>
                    <a:pt x="106" y="519"/>
                  </a:lnTo>
                  <a:lnTo>
                    <a:pt x="94" y="508"/>
                  </a:lnTo>
                  <a:lnTo>
                    <a:pt x="82" y="496"/>
                  </a:lnTo>
                  <a:lnTo>
                    <a:pt x="69" y="484"/>
                  </a:lnTo>
                  <a:lnTo>
                    <a:pt x="59" y="471"/>
                  </a:lnTo>
                  <a:lnTo>
                    <a:pt x="49" y="458"/>
                  </a:lnTo>
                  <a:lnTo>
                    <a:pt x="39" y="445"/>
                  </a:lnTo>
                  <a:lnTo>
                    <a:pt x="32" y="432"/>
                  </a:lnTo>
                  <a:lnTo>
                    <a:pt x="24" y="417"/>
                  </a:lnTo>
                  <a:lnTo>
                    <a:pt x="18" y="402"/>
                  </a:lnTo>
                  <a:lnTo>
                    <a:pt x="12" y="388"/>
                  </a:lnTo>
                  <a:lnTo>
                    <a:pt x="7" y="372"/>
                  </a:lnTo>
                  <a:lnTo>
                    <a:pt x="3" y="358"/>
                  </a:lnTo>
                  <a:lnTo>
                    <a:pt x="1" y="342"/>
                  </a:lnTo>
                  <a:lnTo>
                    <a:pt x="0" y="326"/>
                  </a:lnTo>
                  <a:lnTo>
                    <a:pt x="0" y="311"/>
                  </a:lnTo>
                  <a:close/>
                </a:path>
              </a:pathLst>
            </a:custGeom>
            <a:solidFill>
              <a:srgbClr val="FFFFFF"/>
            </a:solidFill>
            <a:ln w="9525">
              <a:solidFill>
                <a:schemeClr val="tx1"/>
              </a:solidFill>
              <a:round/>
              <a:headEnd/>
              <a:tailEnd/>
            </a:ln>
          </p:spPr>
          <p:txBody>
            <a:bodyPr/>
            <a:lstStyle/>
            <a:p>
              <a:endParaRPr lang="en-GB"/>
            </a:p>
          </p:txBody>
        </p:sp>
        <p:sp>
          <p:nvSpPr>
            <p:cNvPr id="144630" name="Freeform 246"/>
            <p:cNvSpPr>
              <a:spLocks/>
            </p:cNvSpPr>
            <p:nvPr/>
          </p:nvSpPr>
          <p:spPr bwMode="auto">
            <a:xfrm>
              <a:off x="1318" y="2141"/>
              <a:ext cx="191" cy="176"/>
            </a:xfrm>
            <a:custGeom>
              <a:avLst/>
              <a:gdLst>
                <a:gd name="T0" fmla="*/ 1 w 827"/>
                <a:gd name="T1" fmla="*/ 278 h 621"/>
                <a:gd name="T2" fmla="*/ 12 w 827"/>
                <a:gd name="T3" fmla="*/ 232 h 621"/>
                <a:gd name="T4" fmla="*/ 32 w 827"/>
                <a:gd name="T5" fmla="*/ 189 h 621"/>
                <a:gd name="T6" fmla="*/ 59 w 827"/>
                <a:gd name="T7" fmla="*/ 148 h 621"/>
                <a:gd name="T8" fmla="*/ 94 w 827"/>
                <a:gd name="T9" fmla="*/ 113 h 621"/>
                <a:gd name="T10" fmla="*/ 135 w 827"/>
                <a:gd name="T11" fmla="*/ 80 h 621"/>
                <a:gd name="T12" fmla="*/ 182 w 827"/>
                <a:gd name="T13" fmla="*/ 52 h 621"/>
                <a:gd name="T14" fmla="*/ 233 w 827"/>
                <a:gd name="T15" fmla="*/ 30 h 621"/>
                <a:gd name="T16" fmla="*/ 290 w 827"/>
                <a:gd name="T17" fmla="*/ 13 h 621"/>
                <a:gd name="T18" fmla="*/ 350 w 827"/>
                <a:gd name="T19" fmla="*/ 3 h 621"/>
                <a:gd name="T20" fmla="*/ 413 w 827"/>
                <a:gd name="T21" fmla="*/ 0 h 621"/>
                <a:gd name="T22" fmla="*/ 477 w 827"/>
                <a:gd name="T23" fmla="*/ 3 h 621"/>
                <a:gd name="T24" fmla="*/ 537 w 827"/>
                <a:gd name="T25" fmla="*/ 13 h 621"/>
                <a:gd name="T26" fmla="*/ 593 w 827"/>
                <a:gd name="T27" fmla="*/ 30 h 621"/>
                <a:gd name="T28" fmla="*/ 645 w 827"/>
                <a:gd name="T29" fmla="*/ 52 h 621"/>
                <a:gd name="T30" fmla="*/ 692 w 827"/>
                <a:gd name="T31" fmla="*/ 80 h 621"/>
                <a:gd name="T32" fmla="*/ 733 w 827"/>
                <a:gd name="T33" fmla="*/ 113 h 621"/>
                <a:gd name="T34" fmla="*/ 768 w 827"/>
                <a:gd name="T35" fmla="*/ 148 h 621"/>
                <a:gd name="T36" fmla="*/ 795 w 827"/>
                <a:gd name="T37" fmla="*/ 189 h 621"/>
                <a:gd name="T38" fmla="*/ 815 w 827"/>
                <a:gd name="T39" fmla="*/ 232 h 621"/>
                <a:gd name="T40" fmla="*/ 826 w 827"/>
                <a:gd name="T41" fmla="*/ 278 h 621"/>
                <a:gd name="T42" fmla="*/ 827 w 827"/>
                <a:gd name="T43" fmla="*/ 311 h 621"/>
                <a:gd name="T44" fmla="*/ 823 w 827"/>
                <a:gd name="T45" fmla="*/ 358 h 621"/>
                <a:gd name="T46" fmla="*/ 809 w 827"/>
                <a:gd name="T47" fmla="*/ 402 h 621"/>
                <a:gd name="T48" fmla="*/ 786 w 827"/>
                <a:gd name="T49" fmla="*/ 445 h 621"/>
                <a:gd name="T50" fmla="*/ 757 w 827"/>
                <a:gd name="T51" fmla="*/ 484 h 621"/>
                <a:gd name="T52" fmla="*/ 721 w 827"/>
                <a:gd name="T53" fmla="*/ 519 h 621"/>
                <a:gd name="T54" fmla="*/ 677 w 827"/>
                <a:gd name="T55" fmla="*/ 550 h 621"/>
                <a:gd name="T56" fmla="*/ 629 w 827"/>
                <a:gd name="T57" fmla="*/ 576 h 621"/>
                <a:gd name="T58" fmla="*/ 575 w 827"/>
                <a:gd name="T59" fmla="*/ 596 h 621"/>
                <a:gd name="T60" fmla="*/ 517 w 827"/>
                <a:gd name="T61" fmla="*/ 612 h 621"/>
                <a:gd name="T62" fmla="*/ 456 w 827"/>
                <a:gd name="T63" fmla="*/ 619 h 621"/>
                <a:gd name="T64" fmla="*/ 392 w 827"/>
                <a:gd name="T65" fmla="*/ 621 h 621"/>
                <a:gd name="T66" fmla="*/ 330 w 827"/>
                <a:gd name="T67" fmla="*/ 615 h 621"/>
                <a:gd name="T68" fmla="*/ 271 w 827"/>
                <a:gd name="T69" fmla="*/ 602 h 621"/>
                <a:gd name="T70" fmla="*/ 216 w 827"/>
                <a:gd name="T71" fmla="*/ 584 h 621"/>
                <a:gd name="T72" fmla="*/ 165 w 827"/>
                <a:gd name="T73" fmla="*/ 559 h 621"/>
                <a:gd name="T74" fmla="*/ 120 w 827"/>
                <a:gd name="T75" fmla="*/ 530 h 621"/>
                <a:gd name="T76" fmla="*/ 82 w 827"/>
                <a:gd name="T77" fmla="*/ 496 h 621"/>
                <a:gd name="T78" fmla="*/ 49 w 827"/>
                <a:gd name="T79" fmla="*/ 458 h 621"/>
                <a:gd name="T80" fmla="*/ 24 w 827"/>
                <a:gd name="T81" fmla="*/ 417 h 621"/>
                <a:gd name="T82" fmla="*/ 7 w 827"/>
                <a:gd name="T83" fmla="*/ 372 h 621"/>
                <a:gd name="T84" fmla="*/ 0 w 827"/>
                <a:gd name="T85" fmla="*/ 326 h 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27" h="621">
                  <a:moveTo>
                    <a:pt x="0" y="311"/>
                  </a:moveTo>
                  <a:lnTo>
                    <a:pt x="0" y="294"/>
                  </a:lnTo>
                  <a:lnTo>
                    <a:pt x="1" y="278"/>
                  </a:lnTo>
                  <a:lnTo>
                    <a:pt x="3" y="263"/>
                  </a:lnTo>
                  <a:lnTo>
                    <a:pt x="7" y="248"/>
                  </a:lnTo>
                  <a:lnTo>
                    <a:pt x="12" y="232"/>
                  </a:lnTo>
                  <a:lnTo>
                    <a:pt x="18" y="218"/>
                  </a:lnTo>
                  <a:lnTo>
                    <a:pt x="24" y="203"/>
                  </a:lnTo>
                  <a:lnTo>
                    <a:pt x="32" y="189"/>
                  </a:lnTo>
                  <a:lnTo>
                    <a:pt x="39" y="175"/>
                  </a:lnTo>
                  <a:lnTo>
                    <a:pt x="49" y="162"/>
                  </a:lnTo>
                  <a:lnTo>
                    <a:pt x="59" y="148"/>
                  </a:lnTo>
                  <a:lnTo>
                    <a:pt x="69" y="136"/>
                  </a:lnTo>
                  <a:lnTo>
                    <a:pt x="82" y="124"/>
                  </a:lnTo>
                  <a:lnTo>
                    <a:pt x="94" y="113"/>
                  </a:lnTo>
                  <a:lnTo>
                    <a:pt x="106" y="101"/>
                  </a:lnTo>
                  <a:lnTo>
                    <a:pt x="120" y="90"/>
                  </a:lnTo>
                  <a:lnTo>
                    <a:pt x="135" y="80"/>
                  </a:lnTo>
                  <a:lnTo>
                    <a:pt x="150" y="70"/>
                  </a:lnTo>
                  <a:lnTo>
                    <a:pt x="165" y="61"/>
                  </a:lnTo>
                  <a:lnTo>
                    <a:pt x="182" y="52"/>
                  </a:lnTo>
                  <a:lnTo>
                    <a:pt x="198" y="44"/>
                  </a:lnTo>
                  <a:lnTo>
                    <a:pt x="216" y="37"/>
                  </a:lnTo>
                  <a:lnTo>
                    <a:pt x="233" y="30"/>
                  </a:lnTo>
                  <a:lnTo>
                    <a:pt x="252" y="23"/>
                  </a:lnTo>
                  <a:lnTo>
                    <a:pt x="271" y="18"/>
                  </a:lnTo>
                  <a:lnTo>
                    <a:pt x="290" y="13"/>
                  </a:lnTo>
                  <a:lnTo>
                    <a:pt x="310" y="9"/>
                  </a:lnTo>
                  <a:lnTo>
                    <a:pt x="330" y="5"/>
                  </a:lnTo>
                  <a:lnTo>
                    <a:pt x="350" y="3"/>
                  </a:lnTo>
                  <a:lnTo>
                    <a:pt x="371" y="1"/>
                  </a:lnTo>
                  <a:lnTo>
                    <a:pt x="392" y="0"/>
                  </a:lnTo>
                  <a:lnTo>
                    <a:pt x="413" y="0"/>
                  </a:lnTo>
                  <a:lnTo>
                    <a:pt x="435" y="0"/>
                  </a:lnTo>
                  <a:lnTo>
                    <a:pt x="456" y="1"/>
                  </a:lnTo>
                  <a:lnTo>
                    <a:pt x="477" y="3"/>
                  </a:lnTo>
                  <a:lnTo>
                    <a:pt x="497" y="5"/>
                  </a:lnTo>
                  <a:lnTo>
                    <a:pt x="517" y="9"/>
                  </a:lnTo>
                  <a:lnTo>
                    <a:pt x="537" y="13"/>
                  </a:lnTo>
                  <a:lnTo>
                    <a:pt x="556" y="18"/>
                  </a:lnTo>
                  <a:lnTo>
                    <a:pt x="575" y="23"/>
                  </a:lnTo>
                  <a:lnTo>
                    <a:pt x="593" y="30"/>
                  </a:lnTo>
                  <a:lnTo>
                    <a:pt x="611" y="37"/>
                  </a:lnTo>
                  <a:lnTo>
                    <a:pt x="629" y="44"/>
                  </a:lnTo>
                  <a:lnTo>
                    <a:pt x="645" y="52"/>
                  </a:lnTo>
                  <a:lnTo>
                    <a:pt x="661" y="61"/>
                  </a:lnTo>
                  <a:lnTo>
                    <a:pt x="677" y="70"/>
                  </a:lnTo>
                  <a:lnTo>
                    <a:pt x="692" y="80"/>
                  </a:lnTo>
                  <a:lnTo>
                    <a:pt x="707" y="90"/>
                  </a:lnTo>
                  <a:lnTo>
                    <a:pt x="721" y="101"/>
                  </a:lnTo>
                  <a:lnTo>
                    <a:pt x="733" y="113"/>
                  </a:lnTo>
                  <a:lnTo>
                    <a:pt x="745" y="124"/>
                  </a:lnTo>
                  <a:lnTo>
                    <a:pt x="757" y="136"/>
                  </a:lnTo>
                  <a:lnTo>
                    <a:pt x="768" y="148"/>
                  </a:lnTo>
                  <a:lnTo>
                    <a:pt x="778" y="162"/>
                  </a:lnTo>
                  <a:lnTo>
                    <a:pt x="786" y="175"/>
                  </a:lnTo>
                  <a:lnTo>
                    <a:pt x="795" y="189"/>
                  </a:lnTo>
                  <a:lnTo>
                    <a:pt x="803" y="203"/>
                  </a:lnTo>
                  <a:lnTo>
                    <a:pt x="809" y="218"/>
                  </a:lnTo>
                  <a:lnTo>
                    <a:pt x="815" y="232"/>
                  </a:lnTo>
                  <a:lnTo>
                    <a:pt x="819" y="248"/>
                  </a:lnTo>
                  <a:lnTo>
                    <a:pt x="823" y="263"/>
                  </a:lnTo>
                  <a:lnTo>
                    <a:pt x="826" y="278"/>
                  </a:lnTo>
                  <a:lnTo>
                    <a:pt x="827" y="294"/>
                  </a:lnTo>
                  <a:lnTo>
                    <a:pt x="827" y="311"/>
                  </a:lnTo>
                  <a:lnTo>
                    <a:pt x="827" y="311"/>
                  </a:lnTo>
                  <a:lnTo>
                    <a:pt x="827" y="326"/>
                  </a:lnTo>
                  <a:lnTo>
                    <a:pt x="826" y="342"/>
                  </a:lnTo>
                  <a:lnTo>
                    <a:pt x="823" y="358"/>
                  </a:lnTo>
                  <a:lnTo>
                    <a:pt x="819" y="372"/>
                  </a:lnTo>
                  <a:lnTo>
                    <a:pt x="815" y="388"/>
                  </a:lnTo>
                  <a:lnTo>
                    <a:pt x="809" y="402"/>
                  </a:lnTo>
                  <a:lnTo>
                    <a:pt x="803" y="417"/>
                  </a:lnTo>
                  <a:lnTo>
                    <a:pt x="795" y="432"/>
                  </a:lnTo>
                  <a:lnTo>
                    <a:pt x="786" y="445"/>
                  </a:lnTo>
                  <a:lnTo>
                    <a:pt x="778" y="458"/>
                  </a:lnTo>
                  <a:lnTo>
                    <a:pt x="768" y="471"/>
                  </a:lnTo>
                  <a:lnTo>
                    <a:pt x="757" y="484"/>
                  </a:lnTo>
                  <a:lnTo>
                    <a:pt x="745" y="496"/>
                  </a:lnTo>
                  <a:lnTo>
                    <a:pt x="733" y="508"/>
                  </a:lnTo>
                  <a:lnTo>
                    <a:pt x="721" y="519"/>
                  </a:lnTo>
                  <a:lnTo>
                    <a:pt x="707" y="530"/>
                  </a:lnTo>
                  <a:lnTo>
                    <a:pt x="692" y="540"/>
                  </a:lnTo>
                  <a:lnTo>
                    <a:pt x="677" y="550"/>
                  </a:lnTo>
                  <a:lnTo>
                    <a:pt x="661" y="559"/>
                  </a:lnTo>
                  <a:lnTo>
                    <a:pt x="645" y="568"/>
                  </a:lnTo>
                  <a:lnTo>
                    <a:pt x="629" y="576"/>
                  </a:lnTo>
                  <a:lnTo>
                    <a:pt x="611" y="584"/>
                  </a:lnTo>
                  <a:lnTo>
                    <a:pt x="593" y="590"/>
                  </a:lnTo>
                  <a:lnTo>
                    <a:pt x="575" y="596"/>
                  </a:lnTo>
                  <a:lnTo>
                    <a:pt x="556" y="602"/>
                  </a:lnTo>
                  <a:lnTo>
                    <a:pt x="537" y="607"/>
                  </a:lnTo>
                  <a:lnTo>
                    <a:pt x="517" y="612"/>
                  </a:lnTo>
                  <a:lnTo>
                    <a:pt x="497" y="615"/>
                  </a:lnTo>
                  <a:lnTo>
                    <a:pt x="477" y="617"/>
                  </a:lnTo>
                  <a:lnTo>
                    <a:pt x="456" y="619"/>
                  </a:lnTo>
                  <a:lnTo>
                    <a:pt x="435" y="621"/>
                  </a:lnTo>
                  <a:lnTo>
                    <a:pt x="413" y="621"/>
                  </a:lnTo>
                  <a:lnTo>
                    <a:pt x="392" y="621"/>
                  </a:lnTo>
                  <a:lnTo>
                    <a:pt x="371" y="619"/>
                  </a:lnTo>
                  <a:lnTo>
                    <a:pt x="350" y="617"/>
                  </a:lnTo>
                  <a:lnTo>
                    <a:pt x="330" y="615"/>
                  </a:lnTo>
                  <a:lnTo>
                    <a:pt x="310" y="612"/>
                  </a:lnTo>
                  <a:lnTo>
                    <a:pt x="290" y="607"/>
                  </a:lnTo>
                  <a:lnTo>
                    <a:pt x="271" y="602"/>
                  </a:lnTo>
                  <a:lnTo>
                    <a:pt x="252" y="596"/>
                  </a:lnTo>
                  <a:lnTo>
                    <a:pt x="233" y="590"/>
                  </a:lnTo>
                  <a:lnTo>
                    <a:pt x="216" y="584"/>
                  </a:lnTo>
                  <a:lnTo>
                    <a:pt x="198" y="576"/>
                  </a:lnTo>
                  <a:lnTo>
                    <a:pt x="182" y="568"/>
                  </a:lnTo>
                  <a:lnTo>
                    <a:pt x="165" y="559"/>
                  </a:lnTo>
                  <a:lnTo>
                    <a:pt x="150" y="550"/>
                  </a:lnTo>
                  <a:lnTo>
                    <a:pt x="135" y="540"/>
                  </a:lnTo>
                  <a:lnTo>
                    <a:pt x="120" y="530"/>
                  </a:lnTo>
                  <a:lnTo>
                    <a:pt x="106" y="519"/>
                  </a:lnTo>
                  <a:lnTo>
                    <a:pt x="94" y="508"/>
                  </a:lnTo>
                  <a:lnTo>
                    <a:pt x="82" y="496"/>
                  </a:lnTo>
                  <a:lnTo>
                    <a:pt x="69" y="484"/>
                  </a:lnTo>
                  <a:lnTo>
                    <a:pt x="59" y="471"/>
                  </a:lnTo>
                  <a:lnTo>
                    <a:pt x="49" y="458"/>
                  </a:lnTo>
                  <a:lnTo>
                    <a:pt x="39" y="445"/>
                  </a:lnTo>
                  <a:lnTo>
                    <a:pt x="32" y="432"/>
                  </a:lnTo>
                  <a:lnTo>
                    <a:pt x="24" y="417"/>
                  </a:lnTo>
                  <a:lnTo>
                    <a:pt x="18" y="402"/>
                  </a:lnTo>
                  <a:lnTo>
                    <a:pt x="12" y="388"/>
                  </a:lnTo>
                  <a:lnTo>
                    <a:pt x="7" y="372"/>
                  </a:lnTo>
                  <a:lnTo>
                    <a:pt x="3" y="358"/>
                  </a:lnTo>
                  <a:lnTo>
                    <a:pt x="1" y="342"/>
                  </a:lnTo>
                  <a:lnTo>
                    <a:pt x="0" y="326"/>
                  </a:lnTo>
                  <a:lnTo>
                    <a:pt x="0" y="311"/>
                  </a:lnTo>
                </a:path>
              </a:pathLst>
            </a:custGeom>
            <a:noFill/>
            <a:ln w="63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4631" name="Line 247"/>
            <p:cNvSpPr>
              <a:spLocks noChangeShapeType="1"/>
            </p:cNvSpPr>
            <p:nvPr/>
          </p:nvSpPr>
          <p:spPr bwMode="auto">
            <a:xfrm flipV="1">
              <a:off x="1327" y="2152"/>
              <a:ext cx="39" cy="113"/>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632" name="Line 248"/>
            <p:cNvSpPr>
              <a:spLocks noChangeShapeType="1"/>
            </p:cNvSpPr>
            <p:nvPr/>
          </p:nvSpPr>
          <p:spPr bwMode="auto">
            <a:xfrm flipH="1" flipV="1">
              <a:off x="1462" y="2152"/>
              <a:ext cx="39" cy="113"/>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633" name="Line 249"/>
            <p:cNvSpPr>
              <a:spLocks noChangeShapeType="1"/>
            </p:cNvSpPr>
            <p:nvPr/>
          </p:nvSpPr>
          <p:spPr bwMode="auto">
            <a:xfrm>
              <a:off x="1414" y="2317"/>
              <a:ext cx="1" cy="43"/>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634" name="Freeform 250"/>
            <p:cNvSpPr>
              <a:spLocks/>
            </p:cNvSpPr>
            <p:nvPr/>
          </p:nvSpPr>
          <p:spPr bwMode="auto">
            <a:xfrm>
              <a:off x="1417" y="2324"/>
              <a:ext cx="845" cy="193"/>
            </a:xfrm>
            <a:custGeom>
              <a:avLst/>
              <a:gdLst>
                <a:gd name="T0" fmla="*/ 3679 w 3679"/>
                <a:gd name="T1" fmla="*/ 680 h 680"/>
                <a:gd name="T2" fmla="*/ 0 w 3679"/>
                <a:gd name="T3" fmla="*/ 680 h 680"/>
                <a:gd name="T4" fmla="*/ 0 w 3679"/>
                <a:gd name="T5" fmla="*/ 0 h 680"/>
              </a:gdLst>
              <a:ahLst/>
              <a:cxnLst>
                <a:cxn ang="0">
                  <a:pos x="T0" y="T1"/>
                </a:cxn>
                <a:cxn ang="0">
                  <a:pos x="T2" y="T3"/>
                </a:cxn>
                <a:cxn ang="0">
                  <a:pos x="T4" y="T5"/>
                </a:cxn>
              </a:cxnLst>
              <a:rect l="0" t="0" r="r" b="b"/>
              <a:pathLst>
                <a:path w="3679" h="680">
                  <a:moveTo>
                    <a:pt x="3679" y="680"/>
                  </a:moveTo>
                  <a:lnTo>
                    <a:pt x="0" y="680"/>
                  </a:lnTo>
                  <a:lnTo>
                    <a:pt x="0"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4635" name="Line 251"/>
            <p:cNvSpPr>
              <a:spLocks noChangeShapeType="1"/>
            </p:cNvSpPr>
            <p:nvPr/>
          </p:nvSpPr>
          <p:spPr bwMode="auto">
            <a:xfrm flipH="1" flipV="1">
              <a:off x="1410" y="1624"/>
              <a:ext cx="6" cy="518"/>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636" name="Line 252"/>
            <p:cNvSpPr>
              <a:spLocks noChangeShapeType="1"/>
            </p:cNvSpPr>
            <p:nvPr/>
          </p:nvSpPr>
          <p:spPr bwMode="auto">
            <a:xfrm flipV="1">
              <a:off x="1413" y="1147"/>
              <a:ext cx="1" cy="424"/>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637" name="Freeform 253"/>
            <p:cNvSpPr>
              <a:spLocks/>
            </p:cNvSpPr>
            <p:nvPr/>
          </p:nvSpPr>
          <p:spPr bwMode="auto">
            <a:xfrm>
              <a:off x="1581" y="1084"/>
              <a:ext cx="214" cy="132"/>
            </a:xfrm>
            <a:custGeom>
              <a:avLst/>
              <a:gdLst>
                <a:gd name="T0" fmla="*/ 747 w 933"/>
                <a:gd name="T1" fmla="*/ 466 h 467"/>
                <a:gd name="T2" fmla="*/ 777 w 933"/>
                <a:gd name="T3" fmla="*/ 461 h 467"/>
                <a:gd name="T4" fmla="*/ 807 w 933"/>
                <a:gd name="T5" fmla="*/ 455 h 467"/>
                <a:gd name="T6" fmla="*/ 833 w 933"/>
                <a:gd name="T7" fmla="*/ 443 h 467"/>
                <a:gd name="T8" fmla="*/ 858 w 933"/>
                <a:gd name="T9" fmla="*/ 431 h 467"/>
                <a:gd name="T10" fmla="*/ 879 w 933"/>
                <a:gd name="T11" fmla="*/ 415 h 467"/>
                <a:gd name="T12" fmla="*/ 898 w 933"/>
                <a:gd name="T13" fmla="*/ 398 h 467"/>
                <a:gd name="T14" fmla="*/ 913 w 933"/>
                <a:gd name="T15" fmla="*/ 379 h 467"/>
                <a:gd name="T16" fmla="*/ 924 w 933"/>
                <a:gd name="T17" fmla="*/ 357 h 467"/>
                <a:gd name="T18" fmla="*/ 930 w 933"/>
                <a:gd name="T19" fmla="*/ 335 h 467"/>
                <a:gd name="T20" fmla="*/ 933 w 933"/>
                <a:gd name="T21" fmla="*/ 311 h 467"/>
                <a:gd name="T22" fmla="*/ 933 w 933"/>
                <a:gd name="T23" fmla="*/ 148 h 467"/>
                <a:gd name="T24" fmla="*/ 929 w 933"/>
                <a:gd name="T25" fmla="*/ 125 h 467"/>
                <a:gd name="T26" fmla="*/ 920 w 933"/>
                <a:gd name="T27" fmla="*/ 102 h 467"/>
                <a:gd name="T28" fmla="*/ 908 w 933"/>
                <a:gd name="T29" fmla="*/ 82 h 467"/>
                <a:gd name="T30" fmla="*/ 892 w 933"/>
                <a:gd name="T31" fmla="*/ 63 h 467"/>
                <a:gd name="T32" fmla="*/ 873 w 933"/>
                <a:gd name="T33" fmla="*/ 45 h 467"/>
                <a:gd name="T34" fmla="*/ 849 w 933"/>
                <a:gd name="T35" fmla="*/ 31 h 467"/>
                <a:gd name="T36" fmla="*/ 825 w 933"/>
                <a:gd name="T37" fmla="*/ 19 h 467"/>
                <a:gd name="T38" fmla="*/ 797 w 933"/>
                <a:gd name="T39" fmla="*/ 9 h 467"/>
                <a:gd name="T40" fmla="*/ 767 w 933"/>
                <a:gd name="T41" fmla="*/ 4 h 467"/>
                <a:gd name="T42" fmla="*/ 736 w 933"/>
                <a:gd name="T43" fmla="*/ 0 h 467"/>
                <a:gd name="T44" fmla="*/ 208 w 933"/>
                <a:gd name="T45" fmla="*/ 0 h 467"/>
                <a:gd name="T46" fmla="*/ 177 w 933"/>
                <a:gd name="T47" fmla="*/ 1 h 467"/>
                <a:gd name="T48" fmla="*/ 146 w 933"/>
                <a:gd name="T49" fmla="*/ 7 h 467"/>
                <a:gd name="T50" fmla="*/ 118 w 933"/>
                <a:gd name="T51" fmla="*/ 15 h 467"/>
                <a:gd name="T52" fmla="*/ 92 w 933"/>
                <a:gd name="T53" fmla="*/ 27 h 467"/>
                <a:gd name="T54" fmla="*/ 69 w 933"/>
                <a:gd name="T55" fmla="*/ 41 h 467"/>
                <a:gd name="T56" fmla="*/ 48 w 933"/>
                <a:gd name="T57" fmla="*/ 56 h 467"/>
                <a:gd name="T58" fmla="*/ 30 w 933"/>
                <a:gd name="T59" fmla="*/ 75 h 467"/>
                <a:gd name="T60" fmla="*/ 16 w 933"/>
                <a:gd name="T61" fmla="*/ 95 h 467"/>
                <a:gd name="T62" fmla="*/ 8 w 933"/>
                <a:gd name="T63" fmla="*/ 117 h 467"/>
                <a:gd name="T64" fmla="*/ 2 w 933"/>
                <a:gd name="T65" fmla="*/ 140 h 467"/>
                <a:gd name="T66" fmla="*/ 0 w 933"/>
                <a:gd name="T67" fmla="*/ 156 h 467"/>
                <a:gd name="T68" fmla="*/ 2 w 933"/>
                <a:gd name="T69" fmla="*/ 327 h 467"/>
                <a:gd name="T70" fmla="*/ 8 w 933"/>
                <a:gd name="T71" fmla="*/ 349 h 467"/>
                <a:gd name="T72" fmla="*/ 16 w 933"/>
                <a:gd name="T73" fmla="*/ 372 h 467"/>
                <a:gd name="T74" fmla="*/ 30 w 933"/>
                <a:gd name="T75" fmla="*/ 392 h 467"/>
                <a:gd name="T76" fmla="*/ 48 w 933"/>
                <a:gd name="T77" fmla="*/ 410 h 467"/>
                <a:gd name="T78" fmla="*/ 69 w 933"/>
                <a:gd name="T79" fmla="*/ 426 h 467"/>
                <a:gd name="T80" fmla="*/ 92 w 933"/>
                <a:gd name="T81" fmla="*/ 440 h 467"/>
                <a:gd name="T82" fmla="*/ 118 w 933"/>
                <a:gd name="T83" fmla="*/ 451 h 467"/>
                <a:gd name="T84" fmla="*/ 146 w 933"/>
                <a:gd name="T85" fmla="*/ 459 h 467"/>
                <a:gd name="T86" fmla="*/ 177 w 933"/>
                <a:gd name="T87" fmla="*/ 465 h 467"/>
                <a:gd name="T88" fmla="*/ 208 w 933"/>
                <a:gd name="T89" fmla="*/ 467 h 467"/>
                <a:gd name="T90" fmla="*/ 726 w 933"/>
                <a:gd name="T91" fmla="*/ 467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33" h="467">
                  <a:moveTo>
                    <a:pt x="726" y="467"/>
                  </a:moveTo>
                  <a:lnTo>
                    <a:pt x="736" y="466"/>
                  </a:lnTo>
                  <a:lnTo>
                    <a:pt x="747" y="466"/>
                  </a:lnTo>
                  <a:lnTo>
                    <a:pt x="757" y="465"/>
                  </a:lnTo>
                  <a:lnTo>
                    <a:pt x="767" y="464"/>
                  </a:lnTo>
                  <a:lnTo>
                    <a:pt x="777" y="461"/>
                  </a:lnTo>
                  <a:lnTo>
                    <a:pt x="787" y="459"/>
                  </a:lnTo>
                  <a:lnTo>
                    <a:pt x="797" y="457"/>
                  </a:lnTo>
                  <a:lnTo>
                    <a:pt x="807" y="455"/>
                  </a:lnTo>
                  <a:lnTo>
                    <a:pt x="816" y="451"/>
                  </a:lnTo>
                  <a:lnTo>
                    <a:pt x="825" y="448"/>
                  </a:lnTo>
                  <a:lnTo>
                    <a:pt x="833" y="443"/>
                  </a:lnTo>
                  <a:lnTo>
                    <a:pt x="842" y="440"/>
                  </a:lnTo>
                  <a:lnTo>
                    <a:pt x="849" y="436"/>
                  </a:lnTo>
                  <a:lnTo>
                    <a:pt x="858" y="431"/>
                  </a:lnTo>
                  <a:lnTo>
                    <a:pt x="866" y="426"/>
                  </a:lnTo>
                  <a:lnTo>
                    <a:pt x="873" y="421"/>
                  </a:lnTo>
                  <a:lnTo>
                    <a:pt x="879" y="415"/>
                  </a:lnTo>
                  <a:lnTo>
                    <a:pt x="885" y="410"/>
                  </a:lnTo>
                  <a:lnTo>
                    <a:pt x="892" y="404"/>
                  </a:lnTo>
                  <a:lnTo>
                    <a:pt x="898" y="398"/>
                  </a:lnTo>
                  <a:lnTo>
                    <a:pt x="903" y="392"/>
                  </a:lnTo>
                  <a:lnTo>
                    <a:pt x="908" y="385"/>
                  </a:lnTo>
                  <a:lnTo>
                    <a:pt x="913" y="379"/>
                  </a:lnTo>
                  <a:lnTo>
                    <a:pt x="917" y="372"/>
                  </a:lnTo>
                  <a:lnTo>
                    <a:pt x="920" y="364"/>
                  </a:lnTo>
                  <a:lnTo>
                    <a:pt x="924" y="357"/>
                  </a:lnTo>
                  <a:lnTo>
                    <a:pt x="926" y="349"/>
                  </a:lnTo>
                  <a:lnTo>
                    <a:pt x="929" y="343"/>
                  </a:lnTo>
                  <a:lnTo>
                    <a:pt x="930" y="335"/>
                  </a:lnTo>
                  <a:lnTo>
                    <a:pt x="933" y="327"/>
                  </a:lnTo>
                  <a:lnTo>
                    <a:pt x="933" y="319"/>
                  </a:lnTo>
                  <a:lnTo>
                    <a:pt x="933" y="311"/>
                  </a:lnTo>
                  <a:lnTo>
                    <a:pt x="933" y="311"/>
                  </a:lnTo>
                  <a:lnTo>
                    <a:pt x="933" y="156"/>
                  </a:lnTo>
                  <a:lnTo>
                    <a:pt x="933" y="148"/>
                  </a:lnTo>
                  <a:lnTo>
                    <a:pt x="933" y="140"/>
                  </a:lnTo>
                  <a:lnTo>
                    <a:pt x="930" y="132"/>
                  </a:lnTo>
                  <a:lnTo>
                    <a:pt x="929" y="125"/>
                  </a:lnTo>
                  <a:lnTo>
                    <a:pt x="926" y="117"/>
                  </a:lnTo>
                  <a:lnTo>
                    <a:pt x="924" y="109"/>
                  </a:lnTo>
                  <a:lnTo>
                    <a:pt x="920" y="102"/>
                  </a:lnTo>
                  <a:lnTo>
                    <a:pt x="917" y="95"/>
                  </a:lnTo>
                  <a:lnTo>
                    <a:pt x="913" y="89"/>
                  </a:lnTo>
                  <a:lnTo>
                    <a:pt x="908" y="82"/>
                  </a:lnTo>
                  <a:lnTo>
                    <a:pt x="903" y="75"/>
                  </a:lnTo>
                  <a:lnTo>
                    <a:pt x="898" y="69"/>
                  </a:lnTo>
                  <a:lnTo>
                    <a:pt x="892" y="63"/>
                  </a:lnTo>
                  <a:lnTo>
                    <a:pt x="885" y="56"/>
                  </a:lnTo>
                  <a:lnTo>
                    <a:pt x="879" y="51"/>
                  </a:lnTo>
                  <a:lnTo>
                    <a:pt x="873" y="45"/>
                  </a:lnTo>
                  <a:lnTo>
                    <a:pt x="866" y="41"/>
                  </a:lnTo>
                  <a:lnTo>
                    <a:pt x="858" y="36"/>
                  </a:lnTo>
                  <a:lnTo>
                    <a:pt x="849" y="31"/>
                  </a:lnTo>
                  <a:lnTo>
                    <a:pt x="842" y="27"/>
                  </a:lnTo>
                  <a:lnTo>
                    <a:pt x="833" y="23"/>
                  </a:lnTo>
                  <a:lnTo>
                    <a:pt x="825" y="19"/>
                  </a:lnTo>
                  <a:lnTo>
                    <a:pt x="816" y="15"/>
                  </a:lnTo>
                  <a:lnTo>
                    <a:pt x="807" y="13"/>
                  </a:lnTo>
                  <a:lnTo>
                    <a:pt x="797" y="9"/>
                  </a:lnTo>
                  <a:lnTo>
                    <a:pt x="787" y="7"/>
                  </a:lnTo>
                  <a:lnTo>
                    <a:pt x="777" y="5"/>
                  </a:lnTo>
                  <a:lnTo>
                    <a:pt x="767" y="4"/>
                  </a:lnTo>
                  <a:lnTo>
                    <a:pt x="757" y="1"/>
                  </a:lnTo>
                  <a:lnTo>
                    <a:pt x="747" y="0"/>
                  </a:lnTo>
                  <a:lnTo>
                    <a:pt x="736" y="0"/>
                  </a:lnTo>
                  <a:lnTo>
                    <a:pt x="726" y="0"/>
                  </a:lnTo>
                  <a:lnTo>
                    <a:pt x="726" y="0"/>
                  </a:lnTo>
                  <a:lnTo>
                    <a:pt x="208" y="0"/>
                  </a:lnTo>
                  <a:lnTo>
                    <a:pt x="197" y="0"/>
                  </a:lnTo>
                  <a:lnTo>
                    <a:pt x="187" y="0"/>
                  </a:lnTo>
                  <a:lnTo>
                    <a:pt x="177" y="1"/>
                  </a:lnTo>
                  <a:lnTo>
                    <a:pt x="166" y="4"/>
                  </a:lnTo>
                  <a:lnTo>
                    <a:pt x="156" y="5"/>
                  </a:lnTo>
                  <a:lnTo>
                    <a:pt x="146" y="7"/>
                  </a:lnTo>
                  <a:lnTo>
                    <a:pt x="137" y="9"/>
                  </a:lnTo>
                  <a:lnTo>
                    <a:pt x="127" y="13"/>
                  </a:lnTo>
                  <a:lnTo>
                    <a:pt x="118" y="15"/>
                  </a:lnTo>
                  <a:lnTo>
                    <a:pt x="108" y="19"/>
                  </a:lnTo>
                  <a:lnTo>
                    <a:pt x="101" y="23"/>
                  </a:lnTo>
                  <a:lnTo>
                    <a:pt x="92" y="27"/>
                  </a:lnTo>
                  <a:lnTo>
                    <a:pt x="84" y="31"/>
                  </a:lnTo>
                  <a:lnTo>
                    <a:pt x="76" y="36"/>
                  </a:lnTo>
                  <a:lnTo>
                    <a:pt x="69" y="41"/>
                  </a:lnTo>
                  <a:lnTo>
                    <a:pt x="61" y="45"/>
                  </a:lnTo>
                  <a:lnTo>
                    <a:pt x="55" y="51"/>
                  </a:lnTo>
                  <a:lnTo>
                    <a:pt x="48" y="56"/>
                  </a:lnTo>
                  <a:lnTo>
                    <a:pt x="41" y="63"/>
                  </a:lnTo>
                  <a:lnTo>
                    <a:pt x="36" y="69"/>
                  </a:lnTo>
                  <a:lnTo>
                    <a:pt x="30" y="75"/>
                  </a:lnTo>
                  <a:lnTo>
                    <a:pt x="25" y="82"/>
                  </a:lnTo>
                  <a:lnTo>
                    <a:pt x="21" y="89"/>
                  </a:lnTo>
                  <a:lnTo>
                    <a:pt x="16" y="95"/>
                  </a:lnTo>
                  <a:lnTo>
                    <a:pt x="13" y="102"/>
                  </a:lnTo>
                  <a:lnTo>
                    <a:pt x="10" y="109"/>
                  </a:lnTo>
                  <a:lnTo>
                    <a:pt x="8" y="117"/>
                  </a:lnTo>
                  <a:lnTo>
                    <a:pt x="5" y="125"/>
                  </a:lnTo>
                  <a:lnTo>
                    <a:pt x="3" y="132"/>
                  </a:lnTo>
                  <a:lnTo>
                    <a:pt x="2" y="140"/>
                  </a:lnTo>
                  <a:lnTo>
                    <a:pt x="0" y="148"/>
                  </a:lnTo>
                  <a:lnTo>
                    <a:pt x="0" y="156"/>
                  </a:lnTo>
                  <a:lnTo>
                    <a:pt x="0" y="156"/>
                  </a:lnTo>
                  <a:lnTo>
                    <a:pt x="0" y="311"/>
                  </a:lnTo>
                  <a:lnTo>
                    <a:pt x="0" y="319"/>
                  </a:lnTo>
                  <a:lnTo>
                    <a:pt x="2" y="327"/>
                  </a:lnTo>
                  <a:lnTo>
                    <a:pt x="3" y="335"/>
                  </a:lnTo>
                  <a:lnTo>
                    <a:pt x="5" y="343"/>
                  </a:lnTo>
                  <a:lnTo>
                    <a:pt x="8" y="349"/>
                  </a:lnTo>
                  <a:lnTo>
                    <a:pt x="10" y="357"/>
                  </a:lnTo>
                  <a:lnTo>
                    <a:pt x="13" y="364"/>
                  </a:lnTo>
                  <a:lnTo>
                    <a:pt x="16" y="372"/>
                  </a:lnTo>
                  <a:lnTo>
                    <a:pt x="21" y="379"/>
                  </a:lnTo>
                  <a:lnTo>
                    <a:pt x="25" y="385"/>
                  </a:lnTo>
                  <a:lnTo>
                    <a:pt x="30" y="392"/>
                  </a:lnTo>
                  <a:lnTo>
                    <a:pt x="36" y="398"/>
                  </a:lnTo>
                  <a:lnTo>
                    <a:pt x="41" y="404"/>
                  </a:lnTo>
                  <a:lnTo>
                    <a:pt x="48" y="410"/>
                  </a:lnTo>
                  <a:lnTo>
                    <a:pt x="55" y="415"/>
                  </a:lnTo>
                  <a:lnTo>
                    <a:pt x="61" y="421"/>
                  </a:lnTo>
                  <a:lnTo>
                    <a:pt x="69" y="426"/>
                  </a:lnTo>
                  <a:lnTo>
                    <a:pt x="76" y="431"/>
                  </a:lnTo>
                  <a:lnTo>
                    <a:pt x="84" y="436"/>
                  </a:lnTo>
                  <a:lnTo>
                    <a:pt x="92" y="440"/>
                  </a:lnTo>
                  <a:lnTo>
                    <a:pt x="101" y="443"/>
                  </a:lnTo>
                  <a:lnTo>
                    <a:pt x="108" y="448"/>
                  </a:lnTo>
                  <a:lnTo>
                    <a:pt x="118" y="451"/>
                  </a:lnTo>
                  <a:lnTo>
                    <a:pt x="127" y="455"/>
                  </a:lnTo>
                  <a:lnTo>
                    <a:pt x="137" y="457"/>
                  </a:lnTo>
                  <a:lnTo>
                    <a:pt x="146" y="459"/>
                  </a:lnTo>
                  <a:lnTo>
                    <a:pt x="156" y="461"/>
                  </a:lnTo>
                  <a:lnTo>
                    <a:pt x="166" y="464"/>
                  </a:lnTo>
                  <a:lnTo>
                    <a:pt x="177" y="465"/>
                  </a:lnTo>
                  <a:lnTo>
                    <a:pt x="187" y="466"/>
                  </a:lnTo>
                  <a:lnTo>
                    <a:pt x="197" y="466"/>
                  </a:lnTo>
                  <a:lnTo>
                    <a:pt x="208" y="467"/>
                  </a:lnTo>
                  <a:lnTo>
                    <a:pt x="208" y="467"/>
                  </a:lnTo>
                  <a:lnTo>
                    <a:pt x="726" y="467"/>
                  </a:lnTo>
                  <a:lnTo>
                    <a:pt x="726" y="46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44638" name="Freeform 254"/>
            <p:cNvSpPr>
              <a:spLocks/>
            </p:cNvSpPr>
            <p:nvPr/>
          </p:nvSpPr>
          <p:spPr bwMode="auto">
            <a:xfrm>
              <a:off x="1581" y="1084"/>
              <a:ext cx="214" cy="132"/>
            </a:xfrm>
            <a:custGeom>
              <a:avLst/>
              <a:gdLst>
                <a:gd name="T0" fmla="*/ 747 w 933"/>
                <a:gd name="T1" fmla="*/ 466 h 467"/>
                <a:gd name="T2" fmla="*/ 777 w 933"/>
                <a:gd name="T3" fmla="*/ 461 h 467"/>
                <a:gd name="T4" fmla="*/ 807 w 933"/>
                <a:gd name="T5" fmla="*/ 455 h 467"/>
                <a:gd name="T6" fmla="*/ 833 w 933"/>
                <a:gd name="T7" fmla="*/ 443 h 467"/>
                <a:gd name="T8" fmla="*/ 858 w 933"/>
                <a:gd name="T9" fmla="*/ 431 h 467"/>
                <a:gd name="T10" fmla="*/ 879 w 933"/>
                <a:gd name="T11" fmla="*/ 415 h 467"/>
                <a:gd name="T12" fmla="*/ 898 w 933"/>
                <a:gd name="T13" fmla="*/ 398 h 467"/>
                <a:gd name="T14" fmla="*/ 913 w 933"/>
                <a:gd name="T15" fmla="*/ 379 h 467"/>
                <a:gd name="T16" fmla="*/ 924 w 933"/>
                <a:gd name="T17" fmla="*/ 357 h 467"/>
                <a:gd name="T18" fmla="*/ 930 w 933"/>
                <a:gd name="T19" fmla="*/ 335 h 467"/>
                <a:gd name="T20" fmla="*/ 933 w 933"/>
                <a:gd name="T21" fmla="*/ 311 h 467"/>
                <a:gd name="T22" fmla="*/ 933 w 933"/>
                <a:gd name="T23" fmla="*/ 148 h 467"/>
                <a:gd name="T24" fmla="*/ 929 w 933"/>
                <a:gd name="T25" fmla="*/ 125 h 467"/>
                <a:gd name="T26" fmla="*/ 920 w 933"/>
                <a:gd name="T27" fmla="*/ 102 h 467"/>
                <a:gd name="T28" fmla="*/ 908 w 933"/>
                <a:gd name="T29" fmla="*/ 82 h 467"/>
                <a:gd name="T30" fmla="*/ 892 w 933"/>
                <a:gd name="T31" fmla="*/ 63 h 467"/>
                <a:gd name="T32" fmla="*/ 873 w 933"/>
                <a:gd name="T33" fmla="*/ 45 h 467"/>
                <a:gd name="T34" fmla="*/ 849 w 933"/>
                <a:gd name="T35" fmla="*/ 31 h 467"/>
                <a:gd name="T36" fmla="*/ 825 w 933"/>
                <a:gd name="T37" fmla="*/ 19 h 467"/>
                <a:gd name="T38" fmla="*/ 797 w 933"/>
                <a:gd name="T39" fmla="*/ 9 h 467"/>
                <a:gd name="T40" fmla="*/ 767 w 933"/>
                <a:gd name="T41" fmla="*/ 4 h 467"/>
                <a:gd name="T42" fmla="*/ 736 w 933"/>
                <a:gd name="T43" fmla="*/ 0 h 467"/>
                <a:gd name="T44" fmla="*/ 208 w 933"/>
                <a:gd name="T45" fmla="*/ 0 h 467"/>
                <a:gd name="T46" fmla="*/ 177 w 933"/>
                <a:gd name="T47" fmla="*/ 1 h 467"/>
                <a:gd name="T48" fmla="*/ 146 w 933"/>
                <a:gd name="T49" fmla="*/ 7 h 467"/>
                <a:gd name="T50" fmla="*/ 118 w 933"/>
                <a:gd name="T51" fmla="*/ 15 h 467"/>
                <a:gd name="T52" fmla="*/ 92 w 933"/>
                <a:gd name="T53" fmla="*/ 27 h 467"/>
                <a:gd name="T54" fmla="*/ 69 w 933"/>
                <a:gd name="T55" fmla="*/ 41 h 467"/>
                <a:gd name="T56" fmla="*/ 48 w 933"/>
                <a:gd name="T57" fmla="*/ 56 h 467"/>
                <a:gd name="T58" fmla="*/ 30 w 933"/>
                <a:gd name="T59" fmla="*/ 75 h 467"/>
                <a:gd name="T60" fmla="*/ 16 w 933"/>
                <a:gd name="T61" fmla="*/ 95 h 467"/>
                <a:gd name="T62" fmla="*/ 8 w 933"/>
                <a:gd name="T63" fmla="*/ 117 h 467"/>
                <a:gd name="T64" fmla="*/ 2 w 933"/>
                <a:gd name="T65" fmla="*/ 140 h 467"/>
                <a:gd name="T66" fmla="*/ 0 w 933"/>
                <a:gd name="T67" fmla="*/ 156 h 467"/>
                <a:gd name="T68" fmla="*/ 2 w 933"/>
                <a:gd name="T69" fmla="*/ 327 h 467"/>
                <a:gd name="T70" fmla="*/ 8 w 933"/>
                <a:gd name="T71" fmla="*/ 349 h 467"/>
                <a:gd name="T72" fmla="*/ 16 w 933"/>
                <a:gd name="T73" fmla="*/ 372 h 467"/>
                <a:gd name="T74" fmla="*/ 30 w 933"/>
                <a:gd name="T75" fmla="*/ 392 h 467"/>
                <a:gd name="T76" fmla="*/ 48 w 933"/>
                <a:gd name="T77" fmla="*/ 410 h 467"/>
                <a:gd name="T78" fmla="*/ 69 w 933"/>
                <a:gd name="T79" fmla="*/ 426 h 467"/>
                <a:gd name="T80" fmla="*/ 92 w 933"/>
                <a:gd name="T81" fmla="*/ 440 h 467"/>
                <a:gd name="T82" fmla="*/ 118 w 933"/>
                <a:gd name="T83" fmla="*/ 451 h 467"/>
                <a:gd name="T84" fmla="*/ 146 w 933"/>
                <a:gd name="T85" fmla="*/ 459 h 467"/>
                <a:gd name="T86" fmla="*/ 177 w 933"/>
                <a:gd name="T87" fmla="*/ 465 h 467"/>
                <a:gd name="T88" fmla="*/ 208 w 933"/>
                <a:gd name="T89" fmla="*/ 467 h 467"/>
                <a:gd name="T90" fmla="*/ 726 w 933"/>
                <a:gd name="T91" fmla="*/ 467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33" h="467">
                  <a:moveTo>
                    <a:pt x="726" y="467"/>
                  </a:moveTo>
                  <a:lnTo>
                    <a:pt x="736" y="466"/>
                  </a:lnTo>
                  <a:lnTo>
                    <a:pt x="747" y="466"/>
                  </a:lnTo>
                  <a:lnTo>
                    <a:pt x="757" y="465"/>
                  </a:lnTo>
                  <a:lnTo>
                    <a:pt x="767" y="464"/>
                  </a:lnTo>
                  <a:lnTo>
                    <a:pt x="777" y="461"/>
                  </a:lnTo>
                  <a:lnTo>
                    <a:pt x="787" y="459"/>
                  </a:lnTo>
                  <a:lnTo>
                    <a:pt x="797" y="457"/>
                  </a:lnTo>
                  <a:lnTo>
                    <a:pt x="807" y="455"/>
                  </a:lnTo>
                  <a:lnTo>
                    <a:pt x="816" y="451"/>
                  </a:lnTo>
                  <a:lnTo>
                    <a:pt x="825" y="448"/>
                  </a:lnTo>
                  <a:lnTo>
                    <a:pt x="833" y="443"/>
                  </a:lnTo>
                  <a:lnTo>
                    <a:pt x="842" y="440"/>
                  </a:lnTo>
                  <a:lnTo>
                    <a:pt x="849" y="436"/>
                  </a:lnTo>
                  <a:lnTo>
                    <a:pt x="858" y="431"/>
                  </a:lnTo>
                  <a:lnTo>
                    <a:pt x="866" y="426"/>
                  </a:lnTo>
                  <a:lnTo>
                    <a:pt x="873" y="421"/>
                  </a:lnTo>
                  <a:lnTo>
                    <a:pt x="879" y="415"/>
                  </a:lnTo>
                  <a:lnTo>
                    <a:pt x="885" y="410"/>
                  </a:lnTo>
                  <a:lnTo>
                    <a:pt x="892" y="404"/>
                  </a:lnTo>
                  <a:lnTo>
                    <a:pt x="898" y="398"/>
                  </a:lnTo>
                  <a:lnTo>
                    <a:pt x="903" y="392"/>
                  </a:lnTo>
                  <a:lnTo>
                    <a:pt x="908" y="385"/>
                  </a:lnTo>
                  <a:lnTo>
                    <a:pt x="913" y="379"/>
                  </a:lnTo>
                  <a:lnTo>
                    <a:pt x="917" y="372"/>
                  </a:lnTo>
                  <a:lnTo>
                    <a:pt x="920" y="364"/>
                  </a:lnTo>
                  <a:lnTo>
                    <a:pt x="924" y="357"/>
                  </a:lnTo>
                  <a:lnTo>
                    <a:pt x="926" y="349"/>
                  </a:lnTo>
                  <a:lnTo>
                    <a:pt x="929" y="343"/>
                  </a:lnTo>
                  <a:lnTo>
                    <a:pt x="930" y="335"/>
                  </a:lnTo>
                  <a:lnTo>
                    <a:pt x="933" y="327"/>
                  </a:lnTo>
                  <a:lnTo>
                    <a:pt x="933" y="319"/>
                  </a:lnTo>
                  <a:lnTo>
                    <a:pt x="933" y="311"/>
                  </a:lnTo>
                  <a:lnTo>
                    <a:pt x="933" y="311"/>
                  </a:lnTo>
                  <a:lnTo>
                    <a:pt x="933" y="156"/>
                  </a:lnTo>
                  <a:lnTo>
                    <a:pt x="933" y="148"/>
                  </a:lnTo>
                  <a:lnTo>
                    <a:pt x="933" y="140"/>
                  </a:lnTo>
                  <a:lnTo>
                    <a:pt x="930" y="132"/>
                  </a:lnTo>
                  <a:lnTo>
                    <a:pt x="929" y="125"/>
                  </a:lnTo>
                  <a:lnTo>
                    <a:pt x="926" y="117"/>
                  </a:lnTo>
                  <a:lnTo>
                    <a:pt x="924" y="109"/>
                  </a:lnTo>
                  <a:lnTo>
                    <a:pt x="920" y="102"/>
                  </a:lnTo>
                  <a:lnTo>
                    <a:pt x="917" y="95"/>
                  </a:lnTo>
                  <a:lnTo>
                    <a:pt x="913" y="89"/>
                  </a:lnTo>
                  <a:lnTo>
                    <a:pt x="908" y="82"/>
                  </a:lnTo>
                  <a:lnTo>
                    <a:pt x="903" y="75"/>
                  </a:lnTo>
                  <a:lnTo>
                    <a:pt x="898" y="69"/>
                  </a:lnTo>
                  <a:lnTo>
                    <a:pt x="892" y="63"/>
                  </a:lnTo>
                  <a:lnTo>
                    <a:pt x="885" y="56"/>
                  </a:lnTo>
                  <a:lnTo>
                    <a:pt x="879" y="51"/>
                  </a:lnTo>
                  <a:lnTo>
                    <a:pt x="873" y="45"/>
                  </a:lnTo>
                  <a:lnTo>
                    <a:pt x="866" y="41"/>
                  </a:lnTo>
                  <a:lnTo>
                    <a:pt x="858" y="36"/>
                  </a:lnTo>
                  <a:lnTo>
                    <a:pt x="849" y="31"/>
                  </a:lnTo>
                  <a:lnTo>
                    <a:pt x="842" y="27"/>
                  </a:lnTo>
                  <a:lnTo>
                    <a:pt x="833" y="23"/>
                  </a:lnTo>
                  <a:lnTo>
                    <a:pt x="825" y="19"/>
                  </a:lnTo>
                  <a:lnTo>
                    <a:pt x="816" y="15"/>
                  </a:lnTo>
                  <a:lnTo>
                    <a:pt x="807" y="13"/>
                  </a:lnTo>
                  <a:lnTo>
                    <a:pt x="797" y="9"/>
                  </a:lnTo>
                  <a:lnTo>
                    <a:pt x="787" y="7"/>
                  </a:lnTo>
                  <a:lnTo>
                    <a:pt x="777" y="5"/>
                  </a:lnTo>
                  <a:lnTo>
                    <a:pt x="767" y="4"/>
                  </a:lnTo>
                  <a:lnTo>
                    <a:pt x="757" y="1"/>
                  </a:lnTo>
                  <a:lnTo>
                    <a:pt x="747" y="0"/>
                  </a:lnTo>
                  <a:lnTo>
                    <a:pt x="736" y="0"/>
                  </a:lnTo>
                  <a:lnTo>
                    <a:pt x="726" y="0"/>
                  </a:lnTo>
                  <a:lnTo>
                    <a:pt x="726" y="0"/>
                  </a:lnTo>
                  <a:lnTo>
                    <a:pt x="208" y="0"/>
                  </a:lnTo>
                  <a:lnTo>
                    <a:pt x="197" y="0"/>
                  </a:lnTo>
                  <a:lnTo>
                    <a:pt x="187" y="0"/>
                  </a:lnTo>
                  <a:lnTo>
                    <a:pt x="177" y="1"/>
                  </a:lnTo>
                  <a:lnTo>
                    <a:pt x="166" y="4"/>
                  </a:lnTo>
                  <a:lnTo>
                    <a:pt x="156" y="5"/>
                  </a:lnTo>
                  <a:lnTo>
                    <a:pt x="146" y="7"/>
                  </a:lnTo>
                  <a:lnTo>
                    <a:pt x="137" y="9"/>
                  </a:lnTo>
                  <a:lnTo>
                    <a:pt x="127" y="13"/>
                  </a:lnTo>
                  <a:lnTo>
                    <a:pt x="118" y="15"/>
                  </a:lnTo>
                  <a:lnTo>
                    <a:pt x="108" y="19"/>
                  </a:lnTo>
                  <a:lnTo>
                    <a:pt x="101" y="23"/>
                  </a:lnTo>
                  <a:lnTo>
                    <a:pt x="92" y="27"/>
                  </a:lnTo>
                  <a:lnTo>
                    <a:pt x="84" y="31"/>
                  </a:lnTo>
                  <a:lnTo>
                    <a:pt x="76" y="36"/>
                  </a:lnTo>
                  <a:lnTo>
                    <a:pt x="69" y="41"/>
                  </a:lnTo>
                  <a:lnTo>
                    <a:pt x="61" y="45"/>
                  </a:lnTo>
                  <a:lnTo>
                    <a:pt x="55" y="51"/>
                  </a:lnTo>
                  <a:lnTo>
                    <a:pt x="48" y="56"/>
                  </a:lnTo>
                  <a:lnTo>
                    <a:pt x="41" y="63"/>
                  </a:lnTo>
                  <a:lnTo>
                    <a:pt x="36" y="69"/>
                  </a:lnTo>
                  <a:lnTo>
                    <a:pt x="30" y="75"/>
                  </a:lnTo>
                  <a:lnTo>
                    <a:pt x="25" y="82"/>
                  </a:lnTo>
                  <a:lnTo>
                    <a:pt x="21" y="89"/>
                  </a:lnTo>
                  <a:lnTo>
                    <a:pt x="16" y="95"/>
                  </a:lnTo>
                  <a:lnTo>
                    <a:pt x="13" y="102"/>
                  </a:lnTo>
                  <a:lnTo>
                    <a:pt x="10" y="109"/>
                  </a:lnTo>
                  <a:lnTo>
                    <a:pt x="8" y="117"/>
                  </a:lnTo>
                  <a:lnTo>
                    <a:pt x="5" y="125"/>
                  </a:lnTo>
                  <a:lnTo>
                    <a:pt x="3" y="132"/>
                  </a:lnTo>
                  <a:lnTo>
                    <a:pt x="2" y="140"/>
                  </a:lnTo>
                  <a:lnTo>
                    <a:pt x="0" y="148"/>
                  </a:lnTo>
                  <a:lnTo>
                    <a:pt x="0" y="156"/>
                  </a:lnTo>
                  <a:lnTo>
                    <a:pt x="0" y="156"/>
                  </a:lnTo>
                  <a:lnTo>
                    <a:pt x="0" y="311"/>
                  </a:lnTo>
                  <a:lnTo>
                    <a:pt x="0" y="319"/>
                  </a:lnTo>
                  <a:lnTo>
                    <a:pt x="2" y="327"/>
                  </a:lnTo>
                  <a:lnTo>
                    <a:pt x="3" y="335"/>
                  </a:lnTo>
                  <a:lnTo>
                    <a:pt x="5" y="343"/>
                  </a:lnTo>
                  <a:lnTo>
                    <a:pt x="8" y="349"/>
                  </a:lnTo>
                  <a:lnTo>
                    <a:pt x="10" y="357"/>
                  </a:lnTo>
                  <a:lnTo>
                    <a:pt x="13" y="364"/>
                  </a:lnTo>
                  <a:lnTo>
                    <a:pt x="16" y="372"/>
                  </a:lnTo>
                  <a:lnTo>
                    <a:pt x="21" y="379"/>
                  </a:lnTo>
                  <a:lnTo>
                    <a:pt x="25" y="385"/>
                  </a:lnTo>
                  <a:lnTo>
                    <a:pt x="30" y="392"/>
                  </a:lnTo>
                  <a:lnTo>
                    <a:pt x="36" y="398"/>
                  </a:lnTo>
                  <a:lnTo>
                    <a:pt x="41" y="404"/>
                  </a:lnTo>
                  <a:lnTo>
                    <a:pt x="48" y="410"/>
                  </a:lnTo>
                  <a:lnTo>
                    <a:pt x="55" y="415"/>
                  </a:lnTo>
                  <a:lnTo>
                    <a:pt x="61" y="421"/>
                  </a:lnTo>
                  <a:lnTo>
                    <a:pt x="69" y="426"/>
                  </a:lnTo>
                  <a:lnTo>
                    <a:pt x="76" y="431"/>
                  </a:lnTo>
                  <a:lnTo>
                    <a:pt x="84" y="436"/>
                  </a:lnTo>
                  <a:lnTo>
                    <a:pt x="92" y="440"/>
                  </a:lnTo>
                  <a:lnTo>
                    <a:pt x="101" y="443"/>
                  </a:lnTo>
                  <a:lnTo>
                    <a:pt x="108" y="448"/>
                  </a:lnTo>
                  <a:lnTo>
                    <a:pt x="118" y="451"/>
                  </a:lnTo>
                  <a:lnTo>
                    <a:pt x="127" y="455"/>
                  </a:lnTo>
                  <a:lnTo>
                    <a:pt x="137" y="457"/>
                  </a:lnTo>
                  <a:lnTo>
                    <a:pt x="146" y="459"/>
                  </a:lnTo>
                  <a:lnTo>
                    <a:pt x="156" y="461"/>
                  </a:lnTo>
                  <a:lnTo>
                    <a:pt x="166" y="464"/>
                  </a:lnTo>
                  <a:lnTo>
                    <a:pt x="177" y="465"/>
                  </a:lnTo>
                  <a:lnTo>
                    <a:pt x="187" y="466"/>
                  </a:lnTo>
                  <a:lnTo>
                    <a:pt x="197" y="466"/>
                  </a:lnTo>
                  <a:lnTo>
                    <a:pt x="208" y="467"/>
                  </a:lnTo>
                  <a:lnTo>
                    <a:pt x="208" y="467"/>
                  </a:lnTo>
                  <a:lnTo>
                    <a:pt x="726" y="467"/>
                  </a:lnTo>
                  <a:lnTo>
                    <a:pt x="726" y="467"/>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4639" name="Rectangle 255"/>
            <p:cNvSpPr>
              <a:spLocks noChangeArrowheads="1"/>
            </p:cNvSpPr>
            <p:nvPr/>
          </p:nvSpPr>
          <p:spPr bwMode="auto">
            <a:xfrm>
              <a:off x="1614" y="1126"/>
              <a:ext cx="153" cy="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sz="600">
                  <a:solidFill>
                    <a:srgbClr val="000000"/>
                  </a:solidFill>
                  <a:ea typeface="ＭＳ Ｐゴシック" charset="-128"/>
                </a:rPr>
                <a:t>1-3 bar</a:t>
              </a:r>
              <a:endParaRPr lang="en-US" sz="2000" b="1">
                <a:ea typeface="ＭＳ Ｐゴシック" charset="-128"/>
              </a:endParaRPr>
            </a:p>
          </p:txBody>
        </p:sp>
        <p:sp>
          <p:nvSpPr>
            <p:cNvPr id="144640" name="Freeform 256"/>
            <p:cNvSpPr>
              <a:spLocks/>
            </p:cNvSpPr>
            <p:nvPr/>
          </p:nvSpPr>
          <p:spPr bwMode="auto">
            <a:xfrm>
              <a:off x="1644" y="949"/>
              <a:ext cx="96" cy="95"/>
            </a:xfrm>
            <a:custGeom>
              <a:avLst/>
              <a:gdLst>
                <a:gd name="T0" fmla="*/ 412 w 414"/>
                <a:gd name="T1" fmla="*/ 149 h 331"/>
                <a:gd name="T2" fmla="*/ 407 w 414"/>
                <a:gd name="T3" fmla="*/ 124 h 331"/>
                <a:gd name="T4" fmla="*/ 397 w 414"/>
                <a:gd name="T5" fmla="*/ 101 h 331"/>
                <a:gd name="T6" fmla="*/ 384 w 414"/>
                <a:gd name="T7" fmla="*/ 79 h 331"/>
                <a:gd name="T8" fmla="*/ 366 w 414"/>
                <a:gd name="T9" fmla="*/ 60 h 331"/>
                <a:gd name="T10" fmla="*/ 345 w 414"/>
                <a:gd name="T11" fmla="*/ 44 h 331"/>
                <a:gd name="T12" fmla="*/ 322 w 414"/>
                <a:gd name="T13" fmla="*/ 28 h 331"/>
                <a:gd name="T14" fmla="*/ 295 w 414"/>
                <a:gd name="T15" fmla="*/ 17 h 331"/>
                <a:gd name="T16" fmla="*/ 268 w 414"/>
                <a:gd name="T17" fmla="*/ 8 h 331"/>
                <a:gd name="T18" fmla="*/ 238 w 414"/>
                <a:gd name="T19" fmla="*/ 2 h 331"/>
                <a:gd name="T20" fmla="*/ 206 w 414"/>
                <a:gd name="T21" fmla="*/ 0 h 331"/>
                <a:gd name="T22" fmla="*/ 175 w 414"/>
                <a:gd name="T23" fmla="*/ 2 h 331"/>
                <a:gd name="T24" fmla="*/ 145 w 414"/>
                <a:gd name="T25" fmla="*/ 8 h 331"/>
                <a:gd name="T26" fmla="*/ 116 w 414"/>
                <a:gd name="T27" fmla="*/ 17 h 331"/>
                <a:gd name="T28" fmla="*/ 90 w 414"/>
                <a:gd name="T29" fmla="*/ 28 h 331"/>
                <a:gd name="T30" fmla="*/ 67 w 414"/>
                <a:gd name="T31" fmla="*/ 44 h 331"/>
                <a:gd name="T32" fmla="*/ 47 w 414"/>
                <a:gd name="T33" fmla="*/ 60 h 331"/>
                <a:gd name="T34" fmla="*/ 29 w 414"/>
                <a:gd name="T35" fmla="*/ 79 h 331"/>
                <a:gd name="T36" fmla="*/ 16 w 414"/>
                <a:gd name="T37" fmla="*/ 101 h 331"/>
                <a:gd name="T38" fmla="*/ 6 w 414"/>
                <a:gd name="T39" fmla="*/ 124 h 331"/>
                <a:gd name="T40" fmla="*/ 0 w 414"/>
                <a:gd name="T41" fmla="*/ 149 h 331"/>
                <a:gd name="T42" fmla="*/ 0 w 414"/>
                <a:gd name="T43" fmla="*/ 173 h 331"/>
                <a:gd name="T44" fmla="*/ 3 w 414"/>
                <a:gd name="T45" fmla="*/ 199 h 331"/>
                <a:gd name="T46" fmla="*/ 12 w 414"/>
                <a:gd name="T47" fmla="*/ 223 h 331"/>
                <a:gd name="T48" fmla="*/ 24 w 414"/>
                <a:gd name="T49" fmla="*/ 244 h 331"/>
                <a:gd name="T50" fmla="*/ 41 w 414"/>
                <a:gd name="T51" fmla="*/ 264 h 331"/>
                <a:gd name="T52" fmla="*/ 59 w 414"/>
                <a:gd name="T53" fmla="*/ 282 h 331"/>
                <a:gd name="T54" fmla="*/ 82 w 414"/>
                <a:gd name="T55" fmla="*/ 298 h 331"/>
                <a:gd name="T56" fmla="*/ 108 w 414"/>
                <a:gd name="T57" fmla="*/ 311 h 331"/>
                <a:gd name="T58" fmla="*/ 135 w 414"/>
                <a:gd name="T59" fmla="*/ 321 h 331"/>
                <a:gd name="T60" fmla="*/ 165 w 414"/>
                <a:gd name="T61" fmla="*/ 328 h 331"/>
                <a:gd name="T62" fmla="*/ 196 w 414"/>
                <a:gd name="T63" fmla="*/ 330 h 331"/>
                <a:gd name="T64" fmla="*/ 227 w 414"/>
                <a:gd name="T65" fmla="*/ 330 h 331"/>
                <a:gd name="T66" fmla="*/ 258 w 414"/>
                <a:gd name="T67" fmla="*/ 326 h 331"/>
                <a:gd name="T68" fmla="*/ 287 w 414"/>
                <a:gd name="T69" fmla="*/ 318 h 331"/>
                <a:gd name="T70" fmla="*/ 314 w 414"/>
                <a:gd name="T71" fmla="*/ 307 h 331"/>
                <a:gd name="T72" fmla="*/ 338 w 414"/>
                <a:gd name="T73" fmla="*/ 293 h 331"/>
                <a:gd name="T74" fmla="*/ 360 w 414"/>
                <a:gd name="T75" fmla="*/ 276 h 331"/>
                <a:gd name="T76" fmla="*/ 377 w 414"/>
                <a:gd name="T77" fmla="*/ 257 h 331"/>
                <a:gd name="T78" fmla="*/ 392 w 414"/>
                <a:gd name="T79" fmla="*/ 237 h 331"/>
                <a:gd name="T80" fmla="*/ 404 w 414"/>
                <a:gd name="T81" fmla="*/ 215 h 331"/>
                <a:gd name="T82" fmla="*/ 411 w 414"/>
                <a:gd name="T83" fmla="*/ 190 h 331"/>
                <a:gd name="T84" fmla="*/ 414 w 414"/>
                <a:gd name="T85" fmla="*/ 166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14" h="331">
                  <a:moveTo>
                    <a:pt x="414" y="166"/>
                  </a:moveTo>
                  <a:lnTo>
                    <a:pt x="414" y="157"/>
                  </a:lnTo>
                  <a:lnTo>
                    <a:pt x="412" y="149"/>
                  </a:lnTo>
                  <a:lnTo>
                    <a:pt x="411" y="140"/>
                  </a:lnTo>
                  <a:lnTo>
                    <a:pt x="410" y="132"/>
                  </a:lnTo>
                  <a:lnTo>
                    <a:pt x="407" y="124"/>
                  </a:lnTo>
                  <a:lnTo>
                    <a:pt x="404" y="116"/>
                  </a:lnTo>
                  <a:lnTo>
                    <a:pt x="401" y="109"/>
                  </a:lnTo>
                  <a:lnTo>
                    <a:pt x="397" y="101"/>
                  </a:lnTo>
                  <a:lnTo>
                    <a:pt x="392" y="94"/>
                  </a:lnTo>
                  <a:lnTo>
                    <a:pt x="389" y="87"/>
                  </a:lnTo>
                  <a:lnTo>
                    <a:pt x="384" y="79"/>
                  </a:lnTo>
                  <a:lnTo>
                    <a:pt x="377" y="73"/>
                  </a:lnTo>
                  <a:lnTo>
                    <a:pt x="372" y="67"/>
                  </a:lnTo>
                  <a:lnTo>
                    <a:pt x="366" y="60"/>
                  </a:lnTo>
                  <a:lnTo>
                    <a:pt x="360" y="55"/>
                  </a:lnTo>
                  <a:lnTo>
                    <a:pt x="353" y="49"/>
                  </a:lnTo>
                  <a:lnTo>
                    <a:pt x="345" y="44"/>
                  </a:lnTo>
                  <a:lnTo>
                    <a:pt x="338" y="38"/>
                  </a:lnTo>
                  <a:lnTo>
                    <a:pt x="330" y="34"/>
                  </a:lnTo>
                  <a:lnTo>
                    <a:pt x="322" y="28"/>
                  </a:lnTo>
                  <a:lnTo>
                    <a:pt x="314" y="25"/>
                  </a:lnTo>
                  <a:lnTo>
                    <a:pt x="305" y="20"/>
                  </a:lnTo>
                  <a:lnTo>
                    <a:pt x="295" y="17"/>
                  </a:lnTo>
                  <a:lnTo>
                    <a:pt x="287" y="13"/>
                  </a:lnTo>
                  <a:lnTo>
                    <a:pt x="277" y="10"/>
                  </a:lnTo>
                  <a:lnTo>
                    <a:pt x="268" y="8"/>
                  </a:lnTo>
                  <a:lnTo>
                    <a:pt x="258" y="6"/>
                  </a:lnTo>
                  <a:lnTo>
                    <a:pt x="248" y="3"/>
                  </a:lnTo>
                  <a:lnTo>
                    <a:pt x="238" y="2"/>
                  </a:lnTo>
                  <a:lnTo>
                    <a:pt x="227" y="1"/>
                  </a:lnTo>
                  <a:lnTo>
                    <a:pt x="217" y="0"/>
                  </a:lnTo>
                  <a:lnTo>
                    <a:pt x="206" y="0"/>
                  </a:lnTo>
                  <a:lnTo>
                    <a:pt x="196" y="0"/>
                  </a:lnTo>
                  <a:lnTo>
                    <a:pt x="185" y="1"/>
                  </a:lnTo>
                  <a:lnTo>
                    <a:pt x="175" y="2"/>
                  </a:lnTo>
                  <a:lnTo>
                    <a:pt x="165" y="3"/>
                  </a:lnTo>
                  <a:lnTo>
                    <a:pt x="155" y="6"/>
                  </a:lnTo>
                  <a:lnTo>
                    <a:pt x="145" y="8"/>
                  </a:lnTo>
                  <a:lnTo>
                    <a:pt x="135" y="10"/>
                  </a:lnTo>
                  <a:lnTo>
                    <a:pt x="125" y="13"/>
                  </a:lnTo>
                  <a:lnTo>
                    <a:pt x="116" y="17"/>
                  </a:lnTo>
                  <a:lnTo>
                    <a:pt x="108" y="20"/>
                  </a:lnTo>
                  <a:lnTo>
                    <a:pt x="99" y="25"/>
                  </a:lnTo>
                  <a:lnTo>
                    <a:pt x="90" y="28"/>
                  </a:lnTo>
                  <a:lnTo>
                    <a:pt x="82" y="34"/>
                  </a:lnTo>
                  <a:lnTo>
                    <a:pt x="74" y="38"/>
                  </a:lnTo>
                  <a:lnTo>
                    <a:pt x="67" y="44"/>
                  </a:lnTo>
                  <a:lnTo>
                    <a:pt x="59" y="49"/>
                  </a:lnTo>
                  <a:lnTo>
                    <a:pt x="53" y="55"/>
                  </a:lnTo>
                  <a:lnTo>
                    <a:pt x="47" y="60"/>
                  </a:lnTo>
                  <a:lnTo>
                    <a:pt x="41" y="67"/>
                  </a:lnTo>
                  <a:lnTo>
                    <a:pt x="34" y="73"/>
                  </a:lnTo>
                  <a:lnTo>
                    <a:pt x="29" y="79"/>
                  </a:lnTo>
                  <a:lnTo>
                    <a:pt x="24" y="87"/>
                  </a:lnTo>
                  <a:lnTo>
                    <a:pt x="19" y="94"/>
                  </a:lnTo>
                  <a:lnTo>
                    <a:pt x="16" y="101"/>
                  </a:lnTo>
                  <a:lnTo>
                    <a:pt x="12" y="109"/>
                  </a:lnTo>
                  <a:lnTo>
                    <a:pt x="8" y="116"/>
                  </a:lnTo>
                  <a:lnTo>
                    <a:pt x="6" y="124"/>
                  </a:lnTo>
                  <a:lnTo>
                    <a:pt x="3" y="132"/>
                  </a:lnTo>
                  <a:lnTo>
                    <a:pt x="1" y="140"/>
                  </a:lnTo>
                  <a:lnTo>
                    <a:pt x="0" y="149"/>
                  </a:lnTo>
                  <a:lnTo>
                    <a:pt x="0" y="157"/>
                  </a:lnTo>
                  <a:lnTo>
                    <a:pt x="0" y="166"/>
                  </a:lnTo>
                  <a:lnTo>
                    <a:pt x="0" y="173"/>
                  </a:lnTo>
                  <a:lnTo>
                    <a:pt x="0" y="182"/>
                  </a:lnTo>
                  <a:lnTo>
                    <a:pt x="1" y="190"/>
                  </a:lnTo>
                  <a:lnTo>
                    <a:pt x="3" y="199"/>
                  </a:lnTo>
                  <a:lnTo>
                    <a:pt x="6" y="207"/>
                  </a:lnTo>
                  <a:lnTo>
                    <a:pt x="8" y="215"/>
                  </a:lnTo>
                  <a:lnTo>
                    <a:pt x="12" y="223"/>
                  </a:lnTo>
                  <a:lnTo>
                    <a:pt x="16" y="229"/>
                  </a:lnTo>
                  <a:lnTo>
                    <a:pt x="19" y="237"/>
                  </a:lnTo>
                  <a:lnTo>
                    <a:pt x="24" y="244"/>
                  </a:lnTo>
                  <a:lnTo>
                    <a:pt x="29" y="251"/>
                  </a:lnTo>
                  <a:lnTo>
                    <a:pt x="34" y="257"/>
                  </a:lnTo>
                  <a:lnTo>
                    <a:pt x="41" y="264"/>
                  </a:lnTo>
                  <a:lnTo>
                    <a:pt x="47" y="271"/>
                  </a:lnTo>
                  <a:lnTo>
                    <a:pt x="53" y="276"/>
                  </a:lnTo>
                  <a:lnTo>
                    <a:pt x="59" y="282"/>
                  </a:lnTo>
                  <a:lnTo>
                    <a:pt x="67" y="288"/>
                  </a:lnTo>
                  <a:lnTo>
                    <a:pt x="74" y="293"/>
                  </a:lnTo>
                  <a:lnTo>
                    <a:pt x="82" y="298"/>
                  </a:lnTo>
                  <a:lnTo>
                    <a:pt x="90" y="302"/>
                  </a:lnTo>
                  <a:lnTo>
                    <a:pt x="99" y="307"/>
                  </a:lnTo>
                  <a:lnTo>
                    <a:pt x="108" y="311"/>
                  </a:lnTo>
                  <a:lnTo>
                    <a:pt x="116" y="314"/>
                  </a:lnTo>
                  <a:lnTo>
                    <a:pt x="125" y="318"/>
                  </a:lnTo>
                  <a:lnTo>
                    <a:pt x="135" y="321"/>
                  </a:lnTo>
                  <a:lnTo>
                    <a:pt x="145" y="323"/>
                  </a:lnTo>
                  <a:lnTo>
                    <a:pt x="155" y="326"/>
                  </a:lnTo>
                  <a:lnTo>
                    <a:pt x="165" y="328"/>
                  </a:lnTo>
                  <a:lnTo>
                    <a:pt x="175" y="329"/>
                  </a:lnTo>
                  <a:lnTo>
                    <a:pt x="185" y="330"/>
                  </a:lnTo>
                  <a:lnTo>
                    <a:pt x="196" y="330"/>
                  </a:lnTo>
                  <a:lnTo>
                    <a:pt x="206" y="331"/>
                  </a:lnTo>
                  <a:lnTo>
                    <a:pt x="217" y="330"/>
                  </a:lnTo>
                  <a:lnTo>
                    <a:pt x="227" y="330"/>
                  </a:lnTo>
                  <a:lnTo>
                    <a:pt x="238" y="329"/>
                  </a:lnTo>
                  <a:lnTo>
                    <a:pt x="248" y="328"/>
                  </a:lnTo>
                  <a:lnTo>
                    <a:pt x="258" y="326"/>
                  </a:lnTo>
                  <a:lnTo>
                    <a:pt x="268" y="323"/>
                  </a:lnTo>
                  <a:lnTo>
                    <a:pt x="277" y="321"/>
                  </a:lnTo>
                  <a:lnTo>
                    <a:pt x="287" y="318"/>
                  </a:lnTo>
                  <a:lnTo>
                    <a:pt x="295" y="314"/>
                  </a:lnTo>
                  <a:lnTo>
                    <a:pt x="305" y="311"/>
                  </a:lnTo>
                  <a:lnTo>
                    <a:pt x="314" y="307"/>
                  </a:lnTo>
                  <a:lnTo>
                    <a:pt x="322" y="302"/>
                  </a:lnTo>
                  <a:lnTo>
                    <a:pt x="330" y="298"/>
                  </a:lnTo>
                  <a:lnTo>
                    <a:pt x="338" y="293"/>
                  </a:lnTo>
                  <a:lnTo>
                    <a:pt x="345" y="288"/>
                  </a:lnTo>
                  <a:lnTo>
                    <a:pt x="353" y="282"/>
                  </a:lnTo>
                  <a:lnTo>
                    <a:pt x="360" y="276"/>
                  </a:lnTo>
                  <a:lnTo>
                    <a:pt x="366" y="271"/>
                  </a:lnTo>
                  <a:lnTo>
                    <a:pt x="372" y="264"/>
                  </a:lnTo>
                  <a:lnTo>
                    <a:pt x="377" y="257"/>
                  </a:lnTo>
                  <a:lnTo>
                    <a:pt x="384" y="251"/>
                  </a:lnTo>
                  <a:lnTo>
                    <a:pt x="389" y="244"/>
                  </a:lnTo>
                  <a:lnTo>
                    <a:pt x="392" y="237"/>
                  </a:lnTo>
                  <a:lnTo>
                    <a:pt x="397" y="229"/>
                  </a:lnTo>
                  <a:lnTo>
                    <a:pt x="401" y="223"/>
                  </a:lnTo>
                  <a:lnTo>
                    <a:pt x="404" y="215"/>
                  </a:lnTo>
                  <a:lnTo>
                    <a:pt x="407" y="207"/>
                  </a:lnTo>
                  <a:lnTo>
                    <a:pt x="409" y="199"/>
                  </a:lnTo>
                  <a:lnTo>
                    <a:pt x="411" y="190"/>
                  </a:lnTo>
                  <a:lnTo>
                    <a:pt x="412" y="182"/>
                  </a:lnTo>
                  <a:lnTo>
                    <a:pt x="414" y="173"/>
                  </a:lnTo>
                  <a:lnTo>
                    <a:pt x="414" y="16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44641" name="Freeform 257"/>
            <p:cNvSpPr>
              <a:spLocks/>
            </p:cNvSpPr>
            <p:nvPr/>
          </p:nvSpPr>
          <p:spPr bwMode="auto">
            <a:xfrm>
              <a:off x="1644" y="949"/>
              <a:ext cx="96" cy="95"/>
            </a:xfrm>
            <a:custGeom>
              <a:avLst/>
              <a:gdLst>
                <a:gd name="T0" fmla="*/ 412 w 414"/>
                <a:gd name="T1" fmla="*/ 149 h 331"/>
                <a:gd name="T2" fmla="*/ 407 w 414"/>
                <a:gd name="T3" fmla="*/ 124 h 331"/>
                <a:gd name="T4" fmla="*/ 397 w 414"/>
                <a:gd name="T5" fmla="*/ 101 h 331"/>
                <a:gd name="T6" fmla="*/ 384 w 414"/>
                <a:gd name="T7" fmla="*/ 79 h 331"/>
                <a:gd name="T8" fmla="*/ 366 w 414"/>
                <a:gd name="T9" fmla="*/ 60 h 331"/>
                <a:gd name="T10" fmla="*/ 345 w 414"/>
                <a:gd name="T11" fmla="*/ 44 h 331"/>
                <a:gd name="T12" fmla="*/ 322 w 414"/>
                <a:gd name="T13" fmla="*/ 28 h 331"/>
                <a:gd name="T14" fmla="*/ 295 w 414"/>
                <a:gd name="T15" fmla="*/ 17 h 331"/>
                <a:gd name="T16" fmla="*/ 268 w 414"/>
                <a:gd name="T17" fmla="*/ 8 h 331"/>
                <a:gd name="T18" fmla="*/ 238 w 414"/>
                <a:gd name="T19" fmla="*/ 2 h 331"/>
                <a:gd name="T20" fmla="*/ 206 w 414"/>
                <a:gd name="T21" fmla="*/ 0 h 331"/>
                <a:gd name="T22" fmla="*/ 175 w 414"/>
                <a:gd name="T23" fmla="*/ 2 h 331"/>
                <a:gd name="T24" fmla="*/ 145 w 414"/>
                <a:gd name="T25" fmla="*/ 8 h 331"/>
                <a:gd name="T26" fmla="*/ 116 w 414"/>
                <a:gd name="T27" fmla="*/ 17 h 331"/>
                <a:gd name="T28" fmla="*/ 90 w 414"/>
                <a:gd name="T29" fmla="*/ 28 h 331"/>
                <a:gd name="T30" fmla="*/ 67 w 414"/>
                <a:gd name="T31" fmla="*/ 44 h 331"/>
                <a:gd name="T32" fmla="*/ 47 w 414"/>
                <a:gd name="T33" fmla="*/ 60 h 331"/>
                <a:gd name="T34" fmla="*/ 29 w 414"/>
                <a:gd name="T35" fmla="*/ 79 h 331"/>
                <a:gd name="T36" fmla="*/ 16 w 414"/>
                <a:gd name="T37" fmla="*/ 101 h 331"/>
                <a:gd name="T38" fmla="*/ 6 w 414"/>
                <a:gd name="T39" fmla="*/ 124 h 331"/>
                <a:gd name="T40" fmla="*/ 0 w 414"/>
                <a:gd name="T41" fmla="*/ 149 h 331"/>
                <a:gd name="T42" fmla="*/ 0 w 414"/>
                <a:gd name="T43" fmla="*/ 173 h 331"/>
                <a:gd name="T44" fmla="*/ 3 w 414"/>
                <a:gd name="T45" fmla="*/ 199 h 331"/>
                <a:gd name="T46" fmla="*/ 12 w 414"/>
                <a:gd name="T47" fmla="*/ 223 h 331"/>
                <a:gd name="T48" fmla="*/ 24 w 414"/>
                <a:gd name="T49" fmla="*/ 244 h 331"/>
                <a:gd name="T50" fmla="*/ 41 w 414"/>
                <a:gd name="T51" fmla="*/ 264 h 331"/>
                <a:gd name="T52" fmla="*/ 59 w 414"/>
                <a:gd name="T53" fmla="*/ 282 h 331"/>
                <a:gd name="T54" fmla="*/ 82 w 414"/>
                <a:gd name="T55" fmla="*/ 298 h 331"/>
                <a:gd name="T56" fmla="*/ 108 w 414"/>
                <a:gd name="T57" fmla="*/ 311 h 331"/>
                <a:gd name="T58" fmla="*/ 135 w 414"/>
                <a:gd name="T59" fmla="*/ 321 h 331"/>
                <a:gd name="T60" fmla="*/ 165 w 414"/>
                <a:gd name="T61" fmla="*/ 328 h 331"/>
                <a:gd name="T62" fmla="*/ 196 w 414"/>
                <a:gd name="T63" fmla="*/ 330 h 331"/>
                <a:gd name="T64" fmla="*/ 227 w 414"/>
                <a:gd name="T65" fmla="*/ 330 h 331"/>
                <a:gd name="T66" fmla="*/ 258 w 414"/>
                <a:gd name="T67" fmla="*/ 326 h 331"/>
                <a:gd name="T68" fmla="*/ 287 w 414"/>
                <a:gd name="T69" fmla="*/ 318 h 331"/>
                <a:gd name="T70" fmla="*/ 314 w 414"/>
                <a:gd name="T71" fmla="*/ 307 h 331"/>
                <a:gd name="T72" fmla="*/ 338 w 414"/>
                <a:gd name="T73" fmla="*/ 293 h 331"/>
                <a:gd name="T74" fmla="*/ 360 w 414"/>
                <a:gd name="T75" fmla="*/ 276 h 331"/>
                <a:gd name="T76" fmla="*/ 377 w 414"/>
                <a:gd name="T77" fmla="*/ 257 h 331"/>
                <a:gd name="T78" fmla="*/ 392 w 414"/>
                <a:gd name="T79" fmla="*/ 237 h 331"/>
                <a:gd name="T80" fmla="*/ 404 w 414"/>
                <a:gd name="T81" fmla="*/ 215 h 331"/>
                <a:gd name="T82" fmla="*/ 411 w 414"/>
                <a:gd name="T83" fmla="*/ 190 h 331"/>
                <a:gd name="T84" fmla="*/ 414 w 414"/>
                <a:gd name="T85" fmla="*/ 166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14" h="331">
                  <a:moveTo>
                    <a:pt x="414" y="166"/>
                  </a:moveTo>
                  <a:lnTo>
                    <a:pt x="414" y="157"/>
                  </a:lnTo>
                  <a:lnTo>
                    <a:pt x="412" y="149"/>
                  </a:lnTo>
                  <a:lnTo>
                    <a:pt x="411" y="140"/>
                  </a:lnTo>
                  <a:lnTo>
                    <a:pt x="410" y="132"/>
                  </a:lnTo>
                  <a:lnTo>
                    <a:pt x="407" y="124"/>
                  </a:lnTo>
                  <a:lnTo>
                    <a:pt x="404" y="116"/>
                  </a:lnTo>
                  <a:lnTo>
                    <a:pt x="401" y="109"/>
                  </a:lnTo>
                  <a:lnTo>
                    <a:pt x="397" y="101"/>
                  </a:lnTo>
                  <a:lnTo>
                    <a:pt x="392" y="94"/>
                  </a:lnTo>
                  <a:lnTo>
                    <a:pt x="389" y="87"/>
                  </a:lnTo>
                  <a:lnTo>
                    <a:pt x="384" y="79"/>
                  </a:lnTo>
                  <a:lnTo>
                    <a:pt x="377" y="73"/>
                  </a:lnTo>
                  <a:lnTo>
                    <a:pt x="372" y="67"/>
                  </a:lnTo>
                  <a:lnTo>
                    <a:pt x="366" y="60"/>
                  </a:lnTo>
                  <a:lnTo>
                    <a:pt x="360" y="55"/>
                  </a:lnTo>
                  <a:lnTo>
                    <a:pt x="353" y="49"/>
                  </a:lnTo>
                  <a:lnTo>
                    <a:pt x="345" y="44"/>
                  </a:lnTo>
                  <a:lnTo>
                    <a:pt x="338" y="38"/>
                  </a:lnTo>
                  <a:lnTo>
                    <a:pt x="330" y="34"/>
                  </a:lnTo>
                  <a:lnTo>
                    <a:pt x="322" y="28"/>
                  </a:lnTo>
                  <a:lnTo>
                    <a:pt x="314" y="25"/>
                  </a:lnTo>
                  <a:lnTo>
                    <a:pt x="305" y="20"/>
                  </a:lnTo>
                  <a:lnTo>
                    <a:pt x="295" y="17"/>
                  </a:lnTo>
                  <a:lnTo>
                    <a:pt x="287" y="13"/>
                  </a:lnTo>
                  <a:lnTo>
                    <a:pt x="277" y="10"/>
                  </a:lnTo>
                  <a:lnTo>
                    <a:pt x="268" y="8"/>
                  </a:lnTo>
                  <a:lnTo>
                    <a:pt x="258" y="6"/>
                  </a:lnTo>
                  <a:lnTo>
                    <a:pt x="248" y="3"/>
                  </a:lnTo>
                  <a:lnTo>
                    <a:pt x="238" y="2"/>
                  </a:lnTo>
                  <a:lnTo>
                    <a:pt x="227" y="1"/>
                  </a:lnTo>
                  <a:lnTo>
                    <a:pt x="217" y="0"/>
                  </a:lnTo>
                  <a:lnTo>
                    <a:pt x="206" y="0"/>
                  </a:lnTo>
                  <a:lnTo>
                    <a:pt x="196" y="0"/>
                  </a:lnTo>
                  <a:lnTo>
                    <a:pt x="185" y="1"/>
                  </a:lnTo>
                  <a:lnTo>
                    <a:pt x="175" y="2"/>
                  </a:lnTo>
                  <a:lnTo>
                    <a:pt x="165" y="3"/>
                  </a:lnTo>
                  <a:lnTo>
                    <a:pt x="155" y="6"/>
                  </a:lnTo>
                  <a:lnTo>
                    <a:pt x="145" y="8"/>
                  </a:lnTo>
                  <a:lnTo>
                    <a:pt x="135" y="10"/>
                  </a:lnTo>
                  <a:lnTo>
                    <a:pt x="125" y="13"/>
                  </a:lnTo>
                  <a:lnTo>
                    <a:pt x="116" y="17"/>
                  </a:lnTo>
                  <a:lnTo>
                    <a:pt x="108" y="20"/>
                  </a:lnTo>
                  <a:lnTo>
                    <a:pt x="99" y="25"/>
                  </a:lnTo>
                  <a:lnTo>
                    <a:pt x="90" y="28"/>
                  </a:lnTo>
                  <a:lnTo>
                    <a:pt x="82" y="34"/>
                  </a:lnTo>
                  <a:lnTo>
                    <a:pt x="74" y="38"/>
                  </a:lnTo>
                  <a:lnTo>
                    <a:pt x="67" y="44"/>
                  </a:lnTo>
                  <a:lnTo>
                    <a:pt x="59" y="49"/>
                  </a:lnTo>
                  <a:lnTo>
                    <a:pt x="53" y="55"/>
                  </a:lnTo>
                  <a:lnTo>
                    <a:pt x="47" y="60"/>
                  </a:lnTo>
                  <a:lnTo>
                    <a:pt x="41" y="67"/>
                  </a:lnTo>
                  <a:lnTo>
                    <a:pt x="34" y="73"/>
                  </a:lnTo>
                  <a:lnTo>
                    <a:pt x="29" y="79"/>
                  </a:lnTo>
                  <a:lnTo>
                    <a:pt x="24" y="87"/>
                  </a:lnTo>
                  <a:lnTo>
                    <a:pt x="19" y="94"/>
                  </a:lnTo>
                  <a:lnTo>
                    <a:pt x="16" y="101"/>
                  </a:lnTo>
                  <a:lnTo>
                    <a:pt x="12" y="109"/>
                  </a:lnTo>
                  <a:lnTo>
                    <a:pt x="8" y="116"/>
                  </a:lnTo>
                  <a:lnTo>
                    <a:pt x="6" y="124"/>
                  </a:lnTo>
                  <a:lnTo>
                    <a:pt x="3" y="132"/>
                  </a:lnTo>
                  <a:lnTo>
                    <a:pt x="1" y="140"/>
                  </a:lnTo>
                  <a:lnTo>
                    <a:pt x="0" y="149"/>
                  </a:lnTo>
                  <a:lnTo>
                    <a:pt x="0" y="157"/>
                  </a:lnTo>
                  <a:lnTo>
                    <a:pt x="0" y="166"/>
                  </a:lnTo>
                  <a:lnTo>
                    <a:pt x="0" y="173"/>
                  </a:lnTo>
                  <a:lnTo>
                    <a:pt x="0" y="182"/>
                  </a:lnTo>
                  <a:lnTo>
                    <a:pt x="1" y="190"/>
                  </a:lnTo>
                  <a:lnTo>
                    <a:pt x="3" y="199"/>
                  </a:lnTo>
                  <a:lnTo>
                    <a:pt x="6" y="207"/>
                  </a:lnTo>
                  <a:lnTo>
                    <a:pt x="8" y="215"/>
                  </a:lnTo>
                  <a:lnTo>
                    <a:pt x="12" y="223"/>
                  </a:lnTo>
                  <a:lnTo>
                    <a:pt x="16" y="229"/>
                  </a:lnTo>
                  <a:lnTo>
                    <a:pt x="19" y="237"/>
                  </a:lnTo>
                  <a:lnTo>
                    <a:pt x="24" y="244"/>
                  </a:lnTo>
                  <a:lnTo>
                    <a:pt x="29" y="251"/>
                  </a:lnTo>
                  <a:lnTo>
                    <a:pt x="34" y="257"/>
                  </a:lnTo>
                  <a:lnTo>
                    <a:pt x="41" y="264"/>
                  </a:lnTo>
                  <a:lnTo>
                    <a:pt x="47" y="271"/>
                  </a:lnTo>
                  <a:lnTo>
                    <a:pt x="53" y="276"/>
                  </a:lnTo>
                  <a:lnTo>
                    <a:pt x="59" y="282"/>
                  </a:lnTo>
                  <a:lnTo>
                    <a:pt x="67" y="288"/>
                  </a:lnTo>
                  <a:lnTo>
                    <a:pt x="74" y="293"/>
                  </a:lnTo>
                  <a:lnTo>
                    <a:pt x="82" y="298"/>
                  </a:lnTo>
                  <a:lnTo>
                    <a:pt x="90" y="302"/>
                  </a:lnTo>
                  <a:lnTo>
                    <a:pt x="99" y="307"/>
                  </a:lnTo>
                  <a:lnTo>
                    <a:pt x="108" y="311"/>
                  </a:lnTo>
                  <a:lnTo>
                    <a:pt x="116" y="314"/>
                  </a:lnTo>
                  <a:lnTo>
                    <a:pt x="125" y="318"/>
                  </a:lnTo>
                  <a:lnTo>
                    <a:pt x="135" y="321"/>
                  </a:lnTo>
                  <a:lnTo>
                    <a:pt x="145" y="323"/>
                  </a:lnTo>
                  <a:lnTo>
                    <a:pt x="155" y="326"/>
                  </a:lnTo>
                  <a:lnTo>
                    <a:pt x="165" y="328"/>
                  </a:lnTo>
                  <a:lnTo>
                    <a:pt x="175" y="329"/>
                  </a:lnTo>
                  <a:lnTo>
                    <a:pt x="185" y="330"/>
                  </a:lnTo>
                  <a:lnTo>
                    <a:pt x="196" y="330"/>
                  </a:lnTo>
                  <a:lnTo>
                    <a:pt x="206" y="331"/>
                  </a:lnTo>
                  <a:lnTo>
                    <a:pt x="217" y="330"/>
                  </a:lnTo>
                  <a:lnTo>
                    <a:pt x="227" y="330"/>
                  </a:lnTo>
                  <a:lnTo>
                    <a:pt x="238" y="329"/>
                  </a:lnTo>
                  <a:lnTo>
                    <a:pt x="248" y="328"/>
                  </a:lnTo>
                  <a:lnTo>
                    <a:pt x="258" y="326"/>
                  </a:lnTo>
                  <a:lnTo>
                    <a:pt x="268" y="323"/>
                  </a:lnTo>
                  <a:lnTo>
                    <a:pt x="277" y="321"/>
                  </a:lnTo>
                  <a:lnTo>
                    <a:pt x="287" y="318"/>
                  </a:lnTo>
                  <a:lnTo>
                    <a:pt x="295" y="314"/>
                  </a:lnTo>
                  <a:lnTo>
                    <a:pt x="305" y="311"/>
                  </a:lnTo>
                  <a:lnTo>
                    <a:pt x="314" y="307"/>
                  </a:lnTo>
                  <a:lnTo>
                    <a:pt x="322" y="302"/>
                  </a:lnTo>
                  <a:lnTo>
                    <a:pt x="330" y="298"/>
                  </a:lnTo>
                  <a:lnTo>
                    <a:pt x="338" y="293"/>
                  </a:lnTo>
                  <a:lnTo>
                    <a:pt x="345" y="288"/>
                  </a:lnTo>
                  <a:lnTo>
                    <a:pt x="353" y="282"/>
                  </a:lnTo>
                  <a:lnTo>
                    <a:pt x="360" y="276"/>
                  </a:lnTo>
                  <a:lnTo>
                    <a:pt x="366" y="271"/>
                  </a:lnTo>
                  <a:lnTo>
                    <a:pt x="372" y="264"/>
                  </a:lnTo>
                  <a:lnTo>
                    <a:pt x="377" y="257"/>
                  </a:lnTo>
                  <a:lnTo>
                    <a:pt x="384" y="251"/>
                  </a:lnTo>
                  <a:lnTo>
                    <a:pt x="389" y="244"/>
                  </a:lnTo>
                  <a:lnTo>
                    <a:pt x="392" y="237"/>
                  </a:lnTo>
                  <a:lnTo>
                    <a:pt x="397" y="229"/>
                  </a:lnTo>
                  <a:lnTo>
                    <a:pt x="401" y="223"/>
                  </a:lnTo>
                  <a:lnTo>
                    <a:pt x="404" y="215"/>
                  </a:lnTo>
                  <a:lnTo>
                    <a:pt x="407" y="207"/>
                  </a:lnTo>
                  <a:lnTo>
                    <a:pt x="409" y="199"/>
                  </a:lnTo>
                  <a:lnTo>
                    <a:pt x="411" y="190"/>
                  </a:lnTo>
                  <a:lnTo>
                    <a:pt x="412" y="182"/>
                  </a:lnTo>
                  <a:lnTo>
                    <a:pt x="414" y="173"/>
                  </a:lnTo>
                  <a:lnTo>
                    <a:pt x="414" y="166"/>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4642" name="Rectangle 258"/>
            <p:cNvSpPr>
              <a:spLocks noChangeArrowheads="1"/>
            </p:cNvSpPr>
            <p:nvPr/>
          </p:nvSpPr>
          <p:spPr bwMode="auto">
            <a:xfrm>
              <a:off x="1678" y="962"/>
              <a:ext cx="48"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sz="900">
                  <a:solidFill>
                    <a:srgbClr val="000000"/>
                  </a:solidFill>
                  <a:ea typeface="ＭＳ Ｐゴシック" charset="-128"/>
                </a:rPr>
                <a:t>P</a:t>
              </a:r>
              <a:endParaRPr lang="en-US" sz="2000" b="1">
                <a:ea typeface="ＭＳ Ｐゴシック" charset="-128"/>
              </a:endParaRPr>
            </a:p>
          </p:txBody>
        </p:sp>
        <p:sp>
          <p:nvSpPr>
            <p:cNvPr id="144643" name="Freeform 259"/>
            <p:cNvSpPr>
              <a:spLocks/>
            </p:cNvSpPr>
            <p:nvPr/>
          </p:nvSpPr>
          <p:spPr bwMode="auto">
            <a:xfrm>
              <a:off x="1828" y="1128"/>
              <a:ext cx="95" cy="44"/>
            </a:xfrm>
            <a:custGeom>
              <a:avLst/>
              <a:gdLst>
                <a:gd name="T0" fmla="*/ 0 w 414"/>
                <a:gd name="T1" fmla="*/ 0 h 155"/>
                <a:gd name="T2" fmla="*/ 0 w 414"/>
                <a:gd name="T3" fmla="*/ 155 h 155"/>
                <a:gd name="T4" fmla="*/ 414 w 414"/>
                <a:gd name="T5" fmla="*/ 0 h 155"/>
                <a:gd name="T6" fmla="*/ 414 w 414"/>
                <a:gd name="T7" fmla="*/ 155 h 155"/>
                <a:gd name="T8" fmla="*/ 0 w 414"/>
                <a:gd name="T9" fmla="*/ 0 h 155"/>
              </a:gdLst>
              <a:ahLst/>
              <a:cxnLst>
                <a:cxn ang="0">
                  <a:pos x="T0" y="T1"/>
                </a:cxn>
                <a:cxn ang="0">
                  <a:pos x="T2" y="T3"/>
                </a:cxn>
                <a:cxn ang="0">
                  <a:pos x="T4" y="T5"/>
                </a:cxn>
                <a:cxn ang="0">
                  <a:pos x="T6" y="T7"/>
                </a:cxn>
                <a:cxn ang="0">
                  <a:pos x="T8" y="T9"/>
                </a:cxn>
              </a:cxnLst>
              <a:rect l="0" t="0" r="r" b="b"/>
              <a:pathLst>
                <a:path w="414" h="155">
                  <a:moveTo>
                    <a:pt x="0" y="0"/>
                  </a:moveTo>
                  <a:lnTo>
                    <a:pt x="0" y="155"/>
                  </a:lnTo>
                  <a:lnTo>
                    <a:pt x="414" y="0"/>
                  </a:lnTo>
                  <a:lnTo>
                    <a:pt x="414" y="155"/>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44644" name="Freeform 260"/>
            <p:cNvSpPr>
              <a:spLocks/>
            </p:cNvSpPr>
            <p:nvPr/>
          </p:nvSpPr>
          <p:spPr bwMode="auto">
            <a:xfrm>
              <a:off x="1828" y="1128"/>
              <a:ext cx="95" cy="44"/>
            </a:xfrm>
            <a:custGeom>
              <a:avLst/>
              <a:gdLst>
                <a:gd name="T0" fmla="*/ 0 w 414"/>
                <a:gd name="T1" fmla="*/ 0 h 155"/>
                <a:gd name="T2" fmla="*/ 0 w 414"/>
                <a:gd name="T3" fmla="*/ 155 h 155"/>
                <a:gd name="T4" fmla="*/ 414 w 414"/>
                <a:gd name="T5" fmla="*/ 0 h 155"/>
                <a:gd name="T6" fmla="*/ 414 w 414"/>
                <a:gd name="T7" fmla="*/ 155 h 155"/>
                <a:gd name="T8" fmla="*/ 0 w 414"/>
                <a:gd name="T9" fmla="*/ 0 h 155"/>
              </a:gdLst>
              <a:ahLst/>
              <a:cxnLst>
                <a:cxn ang="0">
                  <a:pos x="T0" y="T1"/>
                </a:cxn>
                <a:cxn ang="0">
                  <a:pos x="T2" y="T3"/>
                </a:cxn>
                <a:cxn ang="0">
                  <a:pos x="T4" y="T5"/>
                </a:cxn>
                <a:cxn ang="0">
                  <a:pos x="T6" y="T7"/>
                </a:cxn>
                <a:cxn ang="0">
                  <a:pos x="T8" y="T9"/>
                </a:cxn>
              </a:cxnLst>
              <a:rect l="0" t="0" r="r" b="b"/>
              <a:pathLst>
                <a:path w="414" h="155">
                  <a:moveTo>
                    <a:pt x="0" y="0"/>
                  </a:moveTo>
                  <a:lnTo>
                    <a:pt x="0" y="155"/>
                  </a:lnTo>
                  <a:lnTo>
                    <a:pt x="414" y="0"/>
                  </a:lnTo>
                  <a:lnTo>
                    <a:pt x="414" y="155"/>
                  </a:lnTo>
                  <a:lnTo>
                    <a:pt x="0" y="0"/>
                  </a:lnTo>
                  <a:close/>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4645" name="Line 261"/>
            <p:cNvSpPr>
              <a:spLocks noChangeShapeType="1"/>
            </p:cNvSpPr>
            <p:nvPr/>
          </p:nvSpPr>
          <p:spPr bwMode="auto">
            <a:xfrm flipV="1">
              <a:off x="1874" y="1128"/>
              <a:ext cx="1" cy="20"/>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646" name="Rectangle 262"/>
            <p:cNvSpPr>
              <a:spLocks noChangeArrowheads="1"/>
            </p:cNvSpPr>
            <p:nvPr/>
          </p:nvSpPr>
          <p:spPr bwMode="auto">
            <a:xfrm>
              <a:off x="1855" y="1099"/>
              <a:ext cx="40" cy="3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144647" name="Rectangle 263"/>
            <p:cNvSpPr>
              <a:spLocks noChangeArrowheads="1"/>
            </p:cNvSpPr>
            <p:nvPr/>
          </p:nvSpPr>
          <p:spPr bwMode="auto">
            <a:xfrm>
              <a:off x="1855" y="1099"/>
              <a:ext cx="40" cy="30"/>
            </a:xfrm>
            <a:prstGeom prst="rect">
              <a:avLst/>
            </a:prstGeom>
            <a:noFill/>
            <a:ln w="317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nvGrpSpPr>
            <p:cNvPr id="144648" name="Group 264"/>
            <p:cNvGrpSpPr>
              <a:grpSpLocks/>
            </p:cNvGrpSpPr>
            <p:nvPr/>
          </p:nvGrpSpPr>
          <p:grpSpPr bwMode="auto">
            <a:xfrm>
              <a:off x="772" y="2335"/>
              <a:ext cx="96" cy="73"/>
              <a:chOff x="644" y="2391"/>
              <a:chExt cx="104" cy="86"/>
            </a:xfrm>
          </p:grpSpPr>
          <p:sp>
            <p:nvSpPr>
              <p:cNvPr id="144649" name="Freeform 265"/>
              <p:cNvSpPr>
                <a:spLocks/>
              </p:cNvSpPr>
              <p:nvPr/>
            </p:nvSpPr>
            <p:spPr bwMode="auto">
              <a:xfrm>
                <a:off x="644" y="2425"/>
                <a:ext cx="104" cy="52"/>
              </a:xfrm>
              <a:custGeom>
                <a:avLst/>
                <a:gdLst>
                  <a:gd name="T0" fmla="*/ 0 w 415"/>
                  <a:gd name="T1" fmla="*/ 0 h 155"/>
                  <a:gd name="T2" fmla="*/ 0 w 415"/>
                  <a:gd name="T3" fmla="*/ 155 h 155"/>
                  <a:gd name="T4" fmla="*/ 415 w 415"/>
                  <a:gd name="T5" fmla="*/ 0 h 155"/>
                  <a:gd name="T6" fmla="*/ 415 w 415"/>
                  <a:gd name="T7" fmla="*/ 155 h 155"/>
                  <a:gd name="T8" fmla="*/ 0 w 415"/>
                  <a:gd name="T9" fmla="*/ 0 h 155"/>
                </a:gdLst>
                <a:ahLst/>
                <a:cxnLst>
                  <a:cxn ang="0">
                    <a:pos x="T0" y="T1"/>
                  </a:cxn>
                  <a:cxn ang="0">
                    <a:pos x="T2" y="T3"/>
                  </a:cxn>
                  <a:cxn ang="0">
                    <a:pos x="T4" y="T5"/>
                  </a:cxn>
                  <a:cxn ang="0">
                    <a:pos x="T6" y="T7"/>
                  </a:cxn>
                  <a:cxn ang="0">
                    <a:pos x="T8" y="T9"/>
                  </a:cxn>
                </a:cxnLst>
                <a:rect l="0" t="0" r="r" b="b"/>
                <a:pathLst>
                  <a:path w="415" h="155">
                    <a:moveTo>
                      <a:pt x="0" y="0"/>
                    </a:moveTo>
                    <a:lnTo>
                      <a:pt x="0" y="155"/>
                    </a:lnTo>
                    <a:lnTo>
                      <a:pt x="415" y="0"/>
                    </a:lnTo>
                    <a:lnTo>
                      <a:pt x="415" y="155"/>
                    </a:lnTo>
                    <a:lnTo>
                      <a:pt x="0" y="0"/>
                    </a:lnTo>
                    <a:close/>
                  </a:path>
                </a:pathLst>
              </a:custGeom>
              <a:solidFill>
                <a:srgbClr val="FFFFFF"/>
              </a:solidFill>
              <a:ln w="9525">
                <a:solidFill>
                  <a:schemeClr val="tx1"/>
                </a:solidFill>
                <a:round/>
                <a:headEnd/>
                <a:tailEnd/>
              </a:ln>
            </p:spPr>
            <p:txBody>
              <a:bodyPr/>
              <a:lstStyle/>
              <a:p>
                <a:endParaRPr lang="en-GB"/>
              </a:p>
            </p:txBody>
          </p:sp>
          <p:sp>
            <p:nvSpPr>
              <p:cNvPr id="144650" name="Freeform 266"/>
              <p:cNvSpPr>
                <a:spLocks/>
              </p:cNvSpPr>
              <p:nvPr/>
            </p:nvSpPr>
            <p:spPr bwMode="auto">
              <a:xfrm>
                <a:off x="644" y="2425"/>
                <a:ext cx="104" cy="52"/>
              </a:xfrm>
              <a:custGeom>
                <a:avLst/>
                <a:gdLst>
                  <a:gd name="T0" fmla="*/ 0 w 415"/>
                  <a:gd name="T1" fmla="*/ 0 h 155"/>
                  <a:gd name="T2" fmla="*/ 0 w 415"/>
                  <a:gd name="T3" fmla="*/ 155 h 155"/>
                  <a:gd name="T4" fmla="*/ 415 w 415"/>
                  <a:gd name="T5" fmla="*/ 0 h 155"/>
                  <a:gd name="T6" fmla="*/ 415 w 415"/>
                  <a:gd name="T7" fmla="*/ 155 h 155"/>
                  <a:gd name="T8" fmla="*/ 0 w 415"/>
                  <a:gd name="T9" fmla="*/ 0 h 155"/>
                </a:gdLst>
                <a:ahLst/>
                <a:cxnLst>
                  <a:cxn ang="0">
                    <a:pos x="T0" y="T1"/>
                  </a:cxn>
                  <a:cxn ang="0">
                    <a:pos x="T2" y="T3"/>
                  </a:cxn>
                  <a:cxn ang="0">
                    <a:pos x="T4" y="T5"/>
                  </a:cxn>
                  <a:cxn ang="0">
                    <a:pos x="T6" y="T7"/>
                  </a:cxn>
                  <a:cxn ang="0">
                    <a:pos x="T8" y="T9"/>
                  </a:cxn>
                </a:cxnLst>
                <a:rect l="0" t="0" r="r" b="b"/>
                <a:pathLst>
                  <a:path w="415" h="155">
                    <a:moveTo>
                      <a:pt x="0" y="0"/>
                    </a:moveTo>
                    <a:lnTo>
                      <a:pt x="0" y="155"/>
                    </a:lnTo>
                    <a:lnTo>
                      <a:pt x="415" y="0"/>
                    </a:lnTo>
                    <a:lnTo>
                      <a:pt x="415" y="155"/>
                    </a:lnTo>
                    <a:lnTo>
                      <a:pt x="0" y="0"/>
                    </a:lnTo>
                    <a:close/>
                  </a:path>
                </a:pathLst>
              </a:custGeom>
              <a:noFill/>
              <a:ln w="1588">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4651" name="Line 267"/>
              <p:cNvSpPr>
                <a:spLocks noChangeShapeType="1"/>
              </p:cNvSpPr>
              <p:nvPr/>
            </p:nvSpPr>
            <p:spPr bwMode="auto">
              <a:xfrm flipV="1">
                <a:off x="695" y="2425"/>
                <a:ext cx="1" cy="24"/>
              </a:xfrm>
              <a:prstGeom prst="line">
                <a:avLst/>
              </a:prstGeom>
              <a:noFill/>
              <a:ln w="1588">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652" name="Rectangle 268"/>
              <p:cNvSpPr>
                <a:spLocks noChangeArrowheads="1"/>
              </p:cNvSpPr>
              <p:nvPr/>
            </p:nvSpPr>
            <p:spPr bwMode="auto">
              <a:xfrm>
                <a:off x="674" y="2391"/>
                <a:ext cx="44" cy="35"/>
              </a:xfrm>
              <a:prstGeom prst="rect">
                <a:avLst/>
              </a:prstGeom>
              <a:solidFill>
                <a:srgbClr val="FFFFFF"/>
              </a:solidFill>
              <a:ln w="9525">
                <a:solidFill>
                  <a:schemeClr val="tx1"/>
                </a:solidFill>
                <a:miter lim="800000"/>
                <a:headEnd/>
                <a:tailEnd/>
              </a:ln>
            </p:spPr>
            <p:txBody>
              <a:bodyPr/>
              <a:lstStyle/>
              <a:p>
                <a:endParaRPr lang="en-GB"/>
              </a:p>
            </p:txBody>
          </p:sp>
          <p:sp>
            <p:nvSpPr>
              <p:cNvPr id="144653" name="Rectangle 269"/>
              <p:cNvSpPr>
                <a:spLocks noChangeArrowheads="1"/>
              </p:cNvSpPr>
              <p:nvPr/>
            </p:nvSpPr>
            <p:spPr bwMode="auto">
              <a:xfrm>
                <a:off x="674" y="2391"/>
                <a:ext cx="44" cy="35"/>
              </a:xfrm>
              <a:prstGeom prst="rect">
                <a:avLst/>
              </a:prstGeom>
              <a:noFill/>
              <a:ln w="1588">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sp>
          <p:nvSpPr>
            <p:cNvPr id="144654" name="Line 270"/>
            <p:cNvSpPr>
              <a:spLocks noChangeShapeType="1"/>
            </p:cNvSpPr>
            <p:nvPr/>
          </p:nvSpPr>
          <p:spPr bwMode="auto">
            <a:xfrm>
              <a:off x="1407" y="1148"/>
              <a:ext cx="164"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655" name="Line 271"/>
            <p:cNvSpPr>
              <a:spLocks noChangeShapeType="1"/>
            </p:cNvSpPr>
            <p:nvPr/>
          </p:nvSpPr>
          <p:spPr bwMode="auto">
            <a:xfrm>
              <a:off x="1797" y="1147"/>
              <a:ext cx="24" cy="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656" name="Line 272"/>
            <p:cNvSpPr>
              <a:spLocks noChangeShapeType="1"/>
            </p:cNvSpPr>
            <p:nvPr/>
          </p:nvSpPr>
          <p:spPr bwMode="auto">
            <a:xfrm>
              <a:off x="1929" y="1147"/>
              <a:ext cx="250" cy="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657" name="Freeform 273"/>
            <p:cNvSpPr>
              <a:spLocks/>
            </p:cNvSpPr>
            <p:nvPr/>
          </p:nvSpPr>
          <p:spPr bwMode="auto">
            <a:xfrm>
              <a:off x="1629" y="2490"/>
              <a:ext cx="96" cy="44"/>
            </a:xfrm>
            <a:custGeom>
              <a:avLst/>
              <a:gdLst>
                <a:gd name="T0" fmla="*/ 0 w 415"/>
                <a:gd name="T1" fmla="*/ 0 h 155"/>
                <a:gd name="T2" fmla="*/ 0 w 415"/>
                <a:gd name="T3" fmla="*/ 155 h 155"/>
                <a:gd name="T4" fmla="*/ 415 w 415"/>
                <a:gd name="T5" fmla="*/ 0 h 155"/>
                <a:gd name="T6" fmla="*/ 415 w 415"/>
                <a:gd name="T7" fmla="*/ 155 h 155"/>
                <a:gd name="T8" fmla="*/ 0 w 415"/>
                <a:gd name="T9" fmla="*/ 0 h 155"/>
              </a:gdLst>
              <a:ahLst/>
              <a:cxnLst>
                <a:cxn ang="0">
                  <a:pos x="T0" y="T1"/>
                </a:cxn>
                <a:cxn ang="0">
                  <a:pos x="T2" y="T3"/>
                </a:cxn>
                <a:cxn ang="0">
                  <a:pos x="T4" y="T5"/>
                </a:cxn>
                <a:cxn ang="0">
                  <a:pos x="T6" y="T7"/>
                </a:cxn>
                <a:cxn ang="0">
                  <a:pos x="T8" y="T9"/>
                </a:cxn>
              </a:cxnLst>
              <a:rect l="0" t="0" r="r" b="b"/>
              <a:pathLst>
                <a:path w="415" h="155">
                  <a:moveTo>
                    <a:pt x="0" y="0"/>
                  </a:moveTo>
                  <a:lnTo>
                    <a:pt x="0" y="155"/>
                  </a:lnTo>
                  <a:lnTo>
                    <a:pt x="415" y="0"/>
                  </a:lnTo>
                  <a:lnTo>
                    <a:pt x="415" y="155"/>
                  </a:lnTo>
                  <a:lnTo>
                    <a:pt x="0" y="0"/>
                  </a:lnTo>
                  <a:close/>
                </a:path>
              </a:pathLst>
            </a:custGeom>
            <a:solidFill>
              <a:srgbClr val="FFFFFF"/>
            </a:solidFill>
            <a:ln w="9525">
              <a:solidFill>
                <a:schemeClr val="tx1"/>
              </a:solidFill>
              <a:round/>
              <a:headEnd/>
              <a:tailEnd/>
            </a:ln>
          </p:spPr>
          <p:txBody>
            <a:bodyPr/>
            <a:lstStyle/>
            <a:p>
              <a:endParaRPr lang="en-GB"/>
            </a:p>
          </p:txBody>
        </p:sp>
        <p:sp>
          <p:nvSpPr>
            <p:cNvPr id="144658" name="Freeform 274"/>
            <p:cNvSpPr>
              <a:spLocks/>
            </p:cNvSpPr>
            <p:nvPr/>
          </p:nvSpPr>
          <p:spPr bwMode="auto">
            <a:xfrm>
              <a:off x="1629" y="2490"/>
              <a:ext cx="96" cy="44"/>
            </a:xfrm>
            <a:custGeom>
              <a:avLst/>
              <a:gdLst>
                <a:gd name="T0" fmla="*/ 0 w 415"/>
                <a:gd name="T1" fmla="*/ 0 h 155"/>
                <a:gd name="T2" fmla="*/ 0 w 415"/>
                <a:gd name="T3" fmla="*/ 155 h 155"/>
                <a:gd name="T4" fmla="*/ 415 w 415"/>
                <a:gd name="T5" fmla="*/ 0 h 155"/>
                <a:gd name="T6" fmla="*/ 415 w 415"/>
                <a:gd name="T7" fmla="*/ 155 h 155"/>
                <a:gd name="T8" fmla="*/ 0 w 415"/>
                <a:gd name="T9" fmla="*/ 0 h 155"/>
              </a:gdLst>
              <a:ahLst/>
              <a:cxnLst>
                <a:cxn ang="0">
                  <a:pos x="T0" y="T1"/>
                </a:cxn>
                <a:cxn ang="0">
                  <a:pos x="T2" y="T3"/>
                </a:cxn>
                <a:cxn ang="0">
                  <a:pos x="T4" y="T5"/>
                </a:cxn>
                <a:cxn ang="0">
                  <a:pos x="T6" y="T7"/>
                </a:cxn>
                <a:cxn ang="0">
                  <a:pos x="T8" y="T9"/>
                </a:cxn>
              </a:cxnLst>
              <a:rect l="0" t="0" r="r" b="b"/>
              <a:pathLst>
                <a:path w="415" h="155">
                  <a:moveTo>
                    <a:pt x="0" y="0"/>
                  </a:moveTo>
                  <a:lnTo>
                    <a:pt x="0" y="155"/>
                  </a:lnTo>
                  <a:lnTo>
                    <a:pt x="415" y="0"/>
                  </a:lnTo>
                  <a:lnTo>
                    <a:pt x="415" y="155"/>
                  </a:lnTo>
                  <a:lnTo>
                    <a:pt x="0" y="0"/>
                  </a:lnTo>
                  <a:close/>
                </a:path>
              </a:pathLst>
            </a:custGeom>
            <a:noFill/>
            <a:ln w="317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4659" name="Line 275"/>
            <p:cNvSpPr>
              <a:spLocks noChangeShapeType="1"/>
            </p:cNvSpPr>
            <p:nvPr/>
          </p:nvSpPr>
          <p:spPr bwMode="auto">
            <a:xfrm flipV="1">
              <a:off x="1676" y="2490"/>
              <a:ext cx="1" cy="21"/>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660" name="Rectangle 276"/>
            <p:cNvSpPr>
              <a:spLocks noChangeArrowheads="1"/>
            </p:cNvSpPr>
            <p:nvPr/>
          </p:nvSpPr>
          <p:spPr bwMode="auto">
            <a:xfrm>
              <a:off x="1658" y="2461"/>
              <a:ext cx="39" cy="30"/>
            </a:xfrm>
            <a:prstGeom prst="rect">
              <a:avLst/>
            </a:prstGeom>
            <a:solidFill>
              <a:srgbClr val="FFFFFF"/>
            </a:solidFill>
            <a:ln w="9525">
              <a:solidFill>
                <a:schemeClr val="tx1"/>
              </a:solidFill>
              <a:miter lim="800000"/>
              <a:headEnd/>
              <a:tailEnd/>
            </a:ln>
          </p:spPr>
          <p:txBody>
            <a:bodyPr/>
            <a:lstStyle/>
            <a:p>
              <a:endParaRPr lang="en-GB"/>
            </a:p>
          </p:txBody>
        </p:sp>
        <p:sp>
          <p:nvSpPr>
            <p:cNvPr id="144661" name="Rectangle 277"/>
            <p:cNvSpPr>
              <a:spLocks noChangeArrowheads="1"/>
            </p:cNvSpPr>
            <p:nvPr/>
          </p:nvSpPr>
          <p:spPr bwMode="auto">
            <a:xfrm>
              <a:off x="1658" y="2461"/>
              <a:ext cx="39" cy="30"/>
            </a:xfrm>
            <a:prstGeom prst="rect">
              <a:avLst/>
            </a:prstGeom>
            <a:noFill/>
            <a:ln w="317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4662" name="Line 278"/>
            <p:cNvSpPr>
              <a:spLocks noChangeShapeType="1"/>
            </p:cNvSpPr>
            <p:nvPr/>
          </p:nvSpPr>
          <p:spPr bwMode="auto">
            <a:xfrm>
              <a:off x="1691" y="1043"/>
              <a:ext cx="1" cy="38"/>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663" name="Line 279"/>
            <p:cNvSpPr>
              <a:spLocks noChangeShapeType="1"/>
            </p:cNvSpPr>
            <p:nvPr/>
          </p:nvSpPr>
          <p:spPr bwMode="auto">
            <a:xfrm>
              <a:off x="1162" y="2386"/>
              <a:ext cx="253" cy="1"/>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144664" name="Rectangle 280"/>
            <p:cNvSpPr>
              <a:spLocks noChangeArrowheads="1"/>
            </p:cNvSpPr>
            <p:nvPr/>
          </p:nvSpPr>
          <p:spPr bwMode="auto">
            <a:xfrm>
              <a:off x="1435" y="2333"/>
              <a:ext cx="392"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wrap="none" lIns="0" tIns="0" rIns="0" bIns="0">
              <a:spAutoFit/>
            </a:bodyPr>
            <a:lstStyle/>
            <a:p>
              <a:pPr algn="ctr"/>
              <a:r>
                <a:rPr lang="en-US" sz="900">
                  <a:ea typeface="ＭＳ Ｐゴシック" charset="-128"/>
                </a:rPr>
                <a:t>Compressor</a:t>
              </a:r>
              <a:endParaRPr lang="en-US" sz="2000" b="1">
                <a:ea typeface="ＭＳ Ｐゴシック" charset="-128"/>
              </a:endParaRPr>
            </a:p>
          </p:txBody>
        </p:sp>
        <p:sp>
          <p:nvSpPr>
            <p:cNvPr id="144665" name="Rectangle 281"/>
            <p:cNvSpPr>
              <a:spLocks noChangeArrowheads="1"/>
            </p:cNvSpPr>
            <p:nvPr/>
          </p:nvSpPr>
          <p:spPr bwMode="auto">
            <a:xfrm>
              <a:off x="2026" y="1029"/>
              <a:ext cx="433"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sz="900">
                  <a:solidFill>
                    <a:srgbClr val="000000"/>
                  </a:solidFill>
                  <a:ea typeface="ＭＳ Ｐゴシック" charset="-128"/>
                </a:rPr>
                <a:t>V</a:t>
              </a:r>
              <a:r>
                <a:rPr lang="en-US" sz="900" baseline="-25000">
                  <a:solidFill>
                    <a:srgbClr val="000000"/>
                  </a:solidFill>
                  <a:ea typeface="ＭＳ Ｐゴシック" charset="-128"/>
                </a:rPr>
                <a:t>extr</a:t>
              </a:r>
              <a:r>
                <a:rPr lang="en-US" sz="900">
                  <a:solidFill>
                    <a:srgbClr val="000000"/>
                  </a:solidFill>
                  <a:ea typeface="ＭＳ Ｐゴシック" charset="-128"/>
                </a:rPr>
                <a:t> = 25 cm</a:t>
              </a:r>
              <a:r>
                <a:rPr lang="en-US" altLang="ja-JP" sz="900" baseline="30000">
                  <a:solidFill>
                    <a:srgbClr val="000000"/>
                  </a:solidFill>
                  <a:ea typeface="ＭＳ Ｐゴシック" charset="-128"/>
                </a:rPr>
                <a:t>3</a:t>
              </a:r>
              <a:endParaRPr lang="en-US" sz="2000" b="1" baseline="30000">
                <a:ea typeface="ＭＳ Ｐゴシック" charset="-128"/>
              </a:endParaRPr>
            </a:p>
          </p:txBody>
        </p:sp>
        <p:sp>
          <p:nvSpPr>
            <p:cNvPr id="144666" name="Freeform 282"/>
            <p:cNvSpPr>
              <a:spLocks/>
            </p:cNvSpPr>
            <p:nvPr/>
          </p:nvSpPr>
          <p:spPr bwMode="auto">
            <a:xfrm>
              <a:off x="4360" y="2484"/>
              <a:ext cx="65" cy="53"/>
            </a:xfrm>
            <a:custGeom>
              <a:avLst/>
              <a:gdLst>
                <a:gd name="T0" fmla="*/ 214 w 284"/>
                <a:gd name="T1" fmla="*/ 0 h 184"/>
                <a:gd name="T2" fmla="*/ 71 w 284"/>
                <a:gd name="T3" fmla="*/ 0 h 184"/>
                <a:gd name="T4" fmla="*/ 0 w 284"/>
                <a:gd name="T5" fmla="*/ 92 h 184"/>
                <a:gd name="T6" fmla="*/ 71 w 284"/>
                <a:gd name="T7" fmla="*/ 184 h 184"/>
                <a:gd name="T8" fmla="*/ 214 w 284"/>
                <a:gd name="T9" fmla="*/ 184 h 184"/>
                <a:gd name="T10" fmla="*/ 284 w 284"/>
                <a:gd name="T11" fmla="*/ 92 h 184"/>
                <a:gd name="T12" fmla="*/ 214 w 284"/>
                <a:gd name="T13" fmla="*/ 0 h 184"/>
              </a:gdLst>
              <a:ahLst/>
              <a:cxnLst>
                <a:cxn ang="0">
                  <a:pos x="T0" y="T1"/>
                </a:cxn>
                <a:cxn ang="0">
                  <a:pos x="T2" y="T3"/>
                </a:cxn>
                <a:cxn ang="0">
                  <a:pos x="T4" y="T5"/>
                </a:cxn>
                <a:cxn ang="0">
                  <a:pos x="T6" y="T7"/>
                </a:cxn>
                <a:cxn ang="0">
                  <a:pos x="T8" y="T9"/>
                </a:cxn>
                <a:cxn ang="0">
                  <a:pos x="T10" y="T11"/>
                </a:cxn>
                <a:cxn ang="0">
                  <a:pos x="T12" y="T13"/>
                </a:cxn>
              </a:cxnLst>
              <a:rect l="0" t="0" r="r" b="b"/>
              <a:pathLst>
                <a:path w="284" h="184">
                  <a:moveTo>
                    <a:pt x="214" y="0"/>
                  </a:moveTo>
                  <a:lnTo>
                    <a:pt x="71" y="0"/>
                  </a:lnTo>
                  <a:lnTo>
                    <a:pt x="0" y="92"/>
                  </a:lnTo>
                  <a:lnTo>
                    <a:pt x="71" y="184"/>
                  </a:lnTo>
                  <a:lnTo>
                    <a:pt x="214" y="184"/>
                  </a:lnTo>
                  <a:lnTo>
                    <a:pt x="284" y="92"/>
                  </a:lnTo>
                  <a:lnTo>
                    <a:pt x="21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44667" name="Freeform 283"/>
            <p:cNvSpPr>
              <a:spLocks/>
            </p:cNvSpPr>
            <p:nvPr/>
          </p:nvSpPr>
          <p:spPr bwMode="auto">
            <a:xfrm>
              <a:off x="4360" y="2484"/>
              <a:ext cx="65" cy="53"/>
            </a:xfrm>
            <a:custGeom>
              <a:avLst/>
              <a:gdLst>
                <a:gd name="T0" fmla="*/ 214 w 284"/>
                <a:gd name="T1" fmla="*/ 0 h 184"/>
                <a:gd name="T2" fmla="*/ 71 w 284"/>
                <a:gd name="T3" fmla="*/ 0 h 184"/>
                <a:gd name="T4" fmla="*/ 0 w 284"/>
                <a:gd name="T5" fmla="*/ 92 h 184"/>
                <a:gd name="T6" fmla="*/ 71 w 284"/>
                <a:gd name="T7" fmla="*/ 184 h 184"/>
                <a:gd name="T8" fmla="*/ 214 w 284"/>
                <a:gd name="T9" fmla="*/ 184 h 184"/>
                <a:gd name="T10" fmla="*/ 284 w 284"/>
                <a:gd name="T11" fmla="*/ 92 h 184"/>
                <a:gd name="T12" fmla="*/ 214 w 284"/>
                <a:gd name="T13" fmla="*/ 0 h 184"/>
              </a:gdLst>
              <a:ahLst/>
              <a:cxnLst>
                <a:cxn ang="0">
                  <a:pos x="T0" y="T1"/>
                </a:cxn>
                <a:cxn ang="0">
                  <a:pos x="T2" y="T3"/>
                </a:cxn>
                <a:cxn ang="0">
                  <a:pos x="T4" y="T5"/>
                </a:cxn>
                <a:cxn ang="0">
                  <a:pos x="T6" y="T7"/>
                </a:cxn>
                <a:cxn ang="0">
                  <a:pos x="T8" y="T9"/>
                </a:cxn>
                <a:cxn ang="0">
                  <a:pos x="T10" y="T11"/>
                </a:cxn>
                <a:cxn ang="0">
                  <a:pos x="T12" y="T13"/>
                </a:cxn>
              </a:cxnLst>
              <a:rect l="0" t="0" r="r" b="b"/>
              <a:pathLst>
                <a:path w="284" h="184">
                  <a:moveTo>
                    <a:pt x="214" y="0"/>
                  </a:moveTo>
                  <a:lnTo>
                    <a:pt x="71" y="0"/>
                  </a:lnTo>
                  <a:lnTo>
                    <a:pt x="0" y="92"/>
                  </a:lnTo>
                  <a:lnTo>
                    <a:pt x="71" y="184"/>
                  </a:lnTo>
                  <a:lnTo>
                    <a:pt x="214" y="184"/>
                  </a:lnTo>
                  <a:lnTo>
                    <a:pt x="284" y="92"/>
                  </a:lnTo>
                  <a:lnTo>
                    <a:pt x="214" y="0"/>
                  </a:lnTo>
                  <a:close/>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4668" name="Freeform 284"/>
            <p:cNvSpPr>
              <a:spLocks/>
            </p:cNvSpPr>
            <p:nvPr/>
          </p:nvSpPr>
          <p:spPr bwMode="auto">
            <a:xfrm>
              <a:off x="1980" y="1818"/>
              <a:ext cx="65" cy="53"/>
            </a:xfrm>
            <a:custGeom>
              <a:avLst/>
              <a:gdLst>
                <a:gd name="T0" fmla="*/ 214 w 285"/>
                <a:gd name="T1" fmla="*/ 0 h 185"/>
                <a:gd name="T2" fmla="*/ 72 w 285"/>
                <a:gd name="T3" fmla="*/ 0 h 185"/>
                <a:gd name="T4" fmla="*/ 0 w 285"/>
                <a:gd name="T5" fmla="*/ 92 h 185"/>
                <a:gd name="T6" fmla="*/ 72 w 285"/>
                <a:gd name="T7" fmla="*/ 185 h 185"/>
                <a:gd name="T8" fmla="*/ 214 w 285"/>
                <a:gd name="T9" fmla="*/ 185 h 185"/>
                <a:gd name="T10" fmla="*/ 285 w 285"/>
                <a:gd name="T11" fmla="*/ 92 h 185"/>
                <a:gd name="T12" fmla="*/ 214 w 285"/>
                <a:gd name="T13" fmla="*/ 0 h 185"/>
              </a:gdLst>
              <a:ahLst/>
              <a:cxnLst>
                <a:cxn ang="0">
                  <a:pos x="T0" y="T1"/>
                </a:cxn>
                <a:cxn ang="0">
                  <a:pos x="T2" y="T3"/>
                </a:cxn>
                <a:cxn ang="0">
                  <a:pos x="T4" y="T5"/>
                </a:cxn>
                <a:cxn ang="0">
                  <a:pos x="T6" y="T7"/>
                </a:cxn>
                <a:cxn ang="0">
                  <a:pos x="T8" y="T9"/>
                </a:cxn>
                <a:cxn ang="0">
                  <a:pos x="T10" y="T11"/>
                </a:cxn>
                <a:cxn ang="0">
                  <a:pos x="T12" y="T13"/>
                </a:cxn>
              </a:cxnLst>
              <a:rect l="0" t="0" r="r" b="b"/>
              <a:pathLst>
                <a:path w="285" h="185">
                  <a:moveTo>
                    <a:pt x="214" y="0"/>
                  </a:moveTo>
                  <a:lnTo>
                    <a:pt x="72" y="0"/>
                  </a:lnTo>
                  <a:lnTo>
                    <a:pt x="0" y="92"/>
                  </a:lnTo>
                  <a:lnTo>
                    <a:pt x="72" y="185"/>
                  </a:lnTo>
                  <a:lnTo>
                    <a:pt x="214" y="185"/>
                  </a:lnTo>
                  <a:lnTo>
                    <a:pt x="285" y="92"/>
                  </a:lnTo>
                  <a:lnTo>
                    <a:pt x="21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44669" name="Freeform 285"/>
            <p:cNvSpPr>
              <a:spLocks/>
            </p:cNvSpPr>
            <p:nvPr/>
          </p:nvSpPr>
          <p:spPr bwMode="auto">
            <a:xfrm>
              <a:off x="1980" y="1818"/>
              <a:ext cx="65" cy="53"/>
            </a:xfrm>
            <a:custGeom>
              <a:avLst/>
              <a:gdLst>
                <a:gd name="T0" fmla="*/ 214 w 285"/>
                <a:gd name="T1" fmla="*/ 0 h 185"/>
                <a:gd name="T2" fmla="*/ 72 w 285"/>
                <a:gd name="T3" fmla="*/ 0 h 185"/>
                <a:gd name="T4" fmla="*/ 0 w 285"/>
                <a:gd name="T5" fmla="*/ 92 h 185"/>
                <a:gd name="T6" fmla="*/ 72 w 285"/>
                <a:gd name="T7" fmla="*/ 185 h 185"/>
                <a:gd name="T8" fmla="*/ 214 w 285"/>
                <a:gd name="T9" fmla="*/ 185 h 185"/>
                <a:gd name="T10" fmla="*/ 285 w 285"/>
                <a:gd name="T11" fmla="*/ 92 h 185"/>
                <a:gd name="T12" fmla="*/ 214 w 285"/>
                <a:gd name="T13" fmla="*/ 0 h 185"/>
              </a:gdLst>
              <a:ahLst/>
              <a:cxnLst>
                <a:cxn ang="0">
                  <a:pos x="T0" y="T1"/>
                </a:cxn>
                <a:cxn ang="0">
                  <a:pos x="T2" y="T3"/>
                </a:cxn>
                <a:cxn ang="0">
                  <a:pos x="T4" y="T5"/>
                </a:cxn>
                <a:cxn ang="0">
                  <a:pos x="T6" y="T7"/>
                </a:cxn>
                <a:cxn ang="0">
                  <a:pos x="T8" y="T9"/>
                </a:cxn>
                <a:cxn ang="0">
                  <a:pos x="T10" y="T11"/>
                </a:cxn>
                <a:cxn ang="0">
                  <a:pos x="T12" y="T13"/>
                </a:cxn>
              </a:cxnLst>
              <a:rect l="0" t="0" r="r" b="b"/>
              <a:pathLst>
                <a:path w="285" h="185">
                  <a:moveTo>
                    <a:pt x="214" y="0"/>
                  </a:moveTo>
                  <a:lnTo>
                    <a:pt x="72" y="0"/>
                  </a:lnTo>
                  <a:lnTo>
                    <a:pt x="0" y="92"/>
                  </a:lnTo>
                  <a:lnTo>
                    <a:pt x="72" y="185"/>
                  </a:lnTo>
                  <a:lnTo>
                    <a:pt x="214" y="185"/>
                  </a:lnTo>
                  <a:lnTo>
                    <a:pt x="285" y="92"/>
                  </a:lnTo>
                  <a:lnTo>
                    <a:pt x="214" y="0"/>
                  </a:lnTo>
                  <a:close/>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4670" name="Line 286"/>
            <p:cNvSpPr>
              <a:spLocks noChangeShapeType="1"/>
            </p:cNvSpPr>
            <p:nvPr/>
          </p:nvSpPr>
          <p:spPr bwMode="auto">
            <a:xfrm>
              <a:off x="1970" y="1891"/>
              <a:ext cx="78"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671" name="Line 287"/>
            <p:cNvSpPr>
              <a:spLocks noChangeShapeType="1"/>
            </p:cNvSpPr>
            <p:nvPr/>
          </p:nvSpPr>
          <p:spPr bwMode="auto">
            <a:xfrm>
              <a:off x="4355" y="2556"/>
              <a:ext cx="78"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672" name="Line 288"/>
            <p:cNvSpPr>
              <a:spLocks noChangeShapeType="1"/>
            </p:cNvSpPr>
            <p:nvPr/>
          </p:nvSpPr>
          <p:spPr bwMode="auto">
            <a:xfrm>
              <a:off x="4698" y="1583"/>
              <a:ext cx="335"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144673" name="Freeform 289"/>
            <p:cNvSpPr>
              <a:spLocks/>
            </p:cNvSpPr>
            <p:nvPr/>
          </p:nvSpPr>
          <p:spPr bwMode="auto">
            <a:xfrm>
              <a:off x="4867" y="1566"/>
              <a:ext cx="95" cy="45"/>
            </a:xfrm>
            <a:custGeom>
              <a:avLst/>
              <a:gdLst>
                <a:gd name="T0" fmla="*/ 0 w 415"/>
                <a:gd name="T1" fmla="*/ 0 h 155"/>
                <a:gd name="T2" fmla="*/ 0 w 415"/>
                <a:gd name="T3" fmla="*/ 155 h 155"/>
                <a:gd name="T4" fmla="*/ 415 w 415"/>
                <a:gd name="T5" fmla="*/ 0 h 155"/>
                <a:gd name="T6" fmla="*/ 415 w 415"/>
                <a:gd name="T7" fmla="*/ 155 h 155"/>
                <a:gd name="T8" fmla="*/ 0 w 415"/>
                <a:gd name="T9" fmla="*/ 0 h 155"/>
              </a:gdLst>
              <a:ahLst/>
              <a:cxnLst>
                <a:cxn ang="0">
                  <a:pos x="T0" y="T1"/>
                </a:cxn>
                <a:cxn ang="0">
                  <a:pos x="T2" y="T3"/>
                </a:cxn>
                <a:cxn ang="0">
                  <a:pos x="T4" y="T5"/>
                </a:cxn>
                <a:cxn ang="0">
                  <a:pos x="T6" y="T7"/>
                </a:cxn>
                <a:cxn ang="0">
                  <a:pos x="T8" y="T9"/>
                </a:cxn>
              </a:cxnLst>
              <a:rect l="0" t="0" r="r" b="b"/>
              <a:pathLst>
                <a:path w="415" h="155">
                  <a:moveTo>
                    <a:pt x="0" y="0"/>
                  </a:moveTo>
                  <a:lnTo>
                    <a:pt x="0" y="155"/>
                  </a:lnTo>
                  <a:lnTo>
                    <a:pt x="415" y="0"/>
                  </a:lnTo>
                  <a:lnTo>
                    <a:pt x="415" y="155"/>
                  </a:lnTo>
                  <a:lnTo>
                    <a:pt x="0" y="0"/>
                  </a:lnTo>
                  <a:close/>
                </a:path>
              </a:pathLst>
            </a:custGeom>
            <a:solidFill>
              <a:srgbClr val="FFFFFF"/>
            </a:solidFill>
            <a:ln w="9525">
              <a:solidFill>
                <a:srgbClr val="000000"/>
              </a:solidFill>
              <a:round/>
              <a:headEnd/>
              <a:tailEnd/>
            </a:ln>
          </p:spPr>
          <p:txBody>
            <a:bodyPr/>
            <a:lstStyle/>
            <a:p>
              <a:endParaRPr lang="en-GB"/>
            </a:p>
          </p:txBody>
        </p:sp>
        <p:sp>
          <p:nvSpPr>
            <p:cNvPr id="144674" name="Rectangle 290"/>
            <p:cNvSpPr>
              <a:spLocks noChangeArrowheads="1"/>
            </p:cNvSpPr>
            <p:nvPr/>
          </p:nvSpPr>
          <p:spPr bwMode="auto">
            <a:xfrm>
              <a:off x="4896" y="1544"/>
              <a:ext cx="40" cy="30"/>
            </a:xfrm>
            <a:prstGeom prst="rect">
              <a:avLst/>
            </a:prstGeom>
            <a:solidFill>
              <a:srgbClr val="FFFFFF"/>
            </a:solidFill>
            <a:ln w="9525">
              <a:solidFill>
                <a:srgbClr val="000000"/>
              </a:solidFill>
              <a:miter lim="800000"/>
              <a:headEnd/>
              <a:tailEnd/>
            </a:ln>
          </p:spPr>
          <p:txBody>
            <a:bodyPr/>
            <a:lstStyle/>
            <a:p>
              <a:endParaRPr lang="en-GB"/>
            </a:p>
          </p:txBody>
        </p:sp>
        <p:sp>
          <p:nvSpPr>
            <p:cNvPr id="144675" name="Line 291"/>
            <p:cNvSpPr>
              <a:spLocks noChangeShapeType="1"/>
            </p:cNvSpPr>
            <p:nvPr/>
          </p:nvSpPr>
          <p:spPr bwMode="auto">
            <a:xfrm>
              <a:off x="4697" y="1603"/>
              <a:ext cx="338"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144676" name="Rectangle 292"/>
            <p:cNvSpPr>
              <a:spLocks noChangeArrowheads="1"/>
            </p:cNvSpPr>
            <p:nvPr/>
          </p:nvSpPr>
          <p:spPr bwMode="auto">
            <a:xfrm>
              <a:off x="5050" y="1555"/>
              <a:ext cx="161" cy="87"/>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144677" name="Line 293"/>
            <p:cNvSpPr>
              <a:spLocks noChangeShapeType="1"/>
            </p:cNvSpPr>
            <p:nvPr/>
          </p:nvSpPr>
          <p:spPr bwMode="auto">
            <a:xfrm flipV="1">
              <a:off x="4914" y="1576"/>
              <a:ext cx="0" cy="13"/>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144678" name="Line 294"/>
            <p:cNvSpPr>
              <a:spLocks noChangeShapeType="1"/>
            </p:cNvSpPr>
            <p:nvPr/>
          </p:nvSpPr>
          <p:spPr bwMode="auto">
            <a:xfrm flipV="1">
              <a:off x="4993" y="1580"/>
              <a:ext cx="462" cy="1"/>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144679" name="Line 295"/>
            <p:cNvSpPr>
              <a:spLocks noChangeShapeType="1"/>
            </p:cNvSpPr>
            <p:nvPr/>
          </p:nvSpPr>
          <p:spPr bwMode="auto">
            <a:xfrm>
              <a:off x="4992" y="1600"/>
              <a:ext cx="462"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144680" name="Line 296"/>
            <p:cNvSpPr>
              <a:spLocks noChangeShapeType="1"/>
            </p:cNvSpPr>
            <p:nvPr/>
          </p:nvSpPr>
          <p:spPr bwMode="auto">
            <a:xfrm>
              <a:off x="5064" y="1581"/>
              <a:ext cx="367" cy="53"/>
            </a:xfrm>
            <a:prstGeom prst="line">
              <a:avLst/>
            </a:prstGeom>
            <a:noFill/>
            <a:ln w="9525">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144681" name="Line 297"/>
            <p:cNvSpPr>
              <a:spLocks noChangeShapeType="1"/>
            </p:cNvSpPr>
            <p:nvPr/>
          </p:nvSpPr>
          <p:spPr bwMode="auto">
            <a:xfrm>
              <a:off x="5065" y="1600"/>
              <a:ext cx="367" cy="52"/>
            </a:xfrm>
            <a:prstGeom prst="line">
              <a:avLst/>
            </a:prstGeom>
            <a:noFill/>
            <a:ln w="9525" cap="rnd">
              <a:solidFill>
                <a:srgbClr val="00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144682" name="Text Box 298"/>
            <p:cNvSpPr txBox="1">
              <a:spLocks noChangeArrowheads="1"/>
            </p:cNvSpPr>
            <p:nvPr/>
          </p:nvSpPr>
          <p:spPr bwMode="auto">
            <a:xfrm>
              <a:off x="4973" y="1447"/>
              <a:ext cx="352" cy="13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gn="ctr"/>
              <a:r>
                <a:rPr lang="en-US" sz="800">
                  <a:solidFill>
                    <a:srgbClr val="000000"/>
                  </a:solidFill>
                  <a:ea typeface="ＭＳ Ｐゴシック" charset="-128"/>
                </a:rPr>
                <a:t>Selector</a:t>
              </a:r>
            </a:p>
          </p:txBody>
        </p:sp>
        <p:sp>
          <p:nvSpPr>
            <p:cNvPr id="144683" name="Line 299"/>
            <p:cNvSpPr>
              <a:spLocks noChangeShapeType="1"/>
            </p:cNvSpPr>
            <p:nvPr/>
          </p:nvSpPr>
          <p:spPr bwMode="auto">
            <a:xfrm>
              <a:off x="569" y="2771"/>
              <a:ext cx="240" cy="1"/>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grpSp>
          <p:nvGrpSpPr>
            <p:cNvPr id="144684" name="Group 300"/>
            <p:cNvGrpSpPr>
              <a:grpSpLocks/>
            </p:cNvGrpSpPr>
            <p:nvPr/>
          </p:nvGrpSpPr>
          <p:grpSpPr bwMode="auto">
            <a:xfrm>
              <a:off x="797" y="2722"/>
              <a:ext cx="96" cy="73"/>
              <a:chOff x="611" y="3155"/>
              <a:chExt cx="104" cy="86"/>
            </a:xfrm>
          </p:grpSpPr>
          <p:sp>
            <p:nvSpPr>
              <p:cNvPr id="144685" name="Freeform 301"/>
              <p:cNvSpPr>
                <a:spLocks/>
              </p:cNvSpPr>
              <p:nvPr/>
            </p:nvSpPr>
            <p:spPr bwMode="auto">
              <a:xfrm>
                <a:off x="611" y="3189"/>
                <a:ext cx="104" cy="52"/>
              </a:xfrm>
              <a:custGeom>
                <a:avLst/>
                <a:gdLst>
                  <a:gd name="T0" fmla="*/ 0 w 415"/>
                  <a:gd name="T1" fmla="*/ 0 h 155"/>
                  <a:gd name="T2" fmla="*/ 0 w 415"/>
                  <a:gd name="T3" fmla="*/ 155 h 155"/>
                  <a:gd name="T4" fmla="*/ 415 w 415"/>
                  <a:gd name="T5" fmla="*/ 0 h 155"/>
                  <a:gd name="T6" fmla="*/ 415 w 415"/>
                  <a:gd name="T7" fmla="*/ 155 h 155"/>
                  <a:gd name="T8" fmla="*/ 0 w 415"/>
                  <a:gd name="T9" fmla="*/ 0 h 155"/>
                </a:gdLst>
                <a:ahLst/>
                <a:cxnLst>
                  <a:cxn ang="0">
                    <a:pos x="T0" y="T1"/>
                  </a:cxn>
                  <a:cxn ang="0">
                    <a:pos x="T2" y="T3"/>
                  </a:cxn>
                  <a:cxn ang="0">
                    <a:pos x="T4" y="T5"/>
                  </a:cxn>
                  <a:cxn ang="0">
                    <a:pos x="T6" y="T7"/>
                  </a:cxn>
                  <a:cxn ang="0">
                    <a:pos x="T8" y="T9"/>
                  </a:cxn>
                </a:cxnLst>
                <a:rect l="0" t="0" r="r" b="b"/>
                <a:pathLst>
                  <a:path w="415" h="155">
                    <a:moveTo>
                      <a:pt x="0" y="0"/>
                    </a:moveTo>
                    <a:lnTo>
                      <a:pt x="0" y="155"/>
                    </a:lnTo>
                    <a:lnTo>
                      <a:pt x="415" y="0"/>
                    </a:lnTo>
                    <a:lnTo>
                      <a:pt x="415" y="155"/>
                    </a:lnTo>
                    <a:lnTo>
                      <a:pt x="0" y="0"/>
                    </a:lnTo>
                    <a:close/>
                  </a:path>
                </a:pathLst>
              </a:custGeom>
              <a:solidFill>
                <a:srgbClr val="FFFFFF"/>
              </a:solidFill>
              <a:ln w="9525">
                <a:solidFill>
                  <a:schemeClr val="tx1"/>
                </a:solidFill>
                <a:round/>
                <a:headEnd/>
                <a:tailEnd/>
              </a:ln>
            </p:spPr>
            <p:txBody>
              <a:bodyPr/>
              <a:lstStyle/>
              <a:p>
                <a:endParaRPr lang="en-GB"/>
              </a:p>
            </p:txBody>
          </p:sp>
          <p:sp>
            <p:nvSpPr>
              <p:cNvPr id="144686" name="Freeform 302"/>
              <p:cNvSpPr>
                <a:spLocks/>
              </p:cNvSpPr>
              <p:nvPr/>
            </p:nvSpPr>
            <p:spPr bwMode="auto">
              <a:xfrm>
                <a:off x="611" y="3189"/>
                <a:ext cx="104" cy="52"/>
              </a:xfrm>
              <a:custGeom>
                <a:avLst/>
                <a:gdLst>
                  <a:gd name="T0" fmla="*/ 0 w 415"/>
                  <a:gd name="T1" fmla="*/ 0 h 155"/>
                  <a:gd name="T2" fmla="*/ 0 w 415"/>
                  <a:gd name="T3" fmla="*/ 155 h 155"/>
                  <a:gd name="T4" fmla="*/ 415 w 415"/>
                  <a:gd name="T5" fmla="*/ 0 h 155"/>
                  <a:gd name="T6" fmla="*/ 415 w 415"/>
                  <a:gd name="T7" fmla="*/ 155 h 155"/>
                  <a:gd name="T8" fmla="*/ 0 w 415"/>
                  <a:gd name="T9" fmla="*/ 0 h 155"/>
                </a:gdLst>
                <a:ahLst/>
                <a:cxnLst>
                  <a:cxn ang="0">
                    <a:pos x="T0" y="T1"/>
                  </a:cxn>
                  <a:cxn ang="0">
                    <a:pos x="T2" y="T3"/>
                  </a:cxn>
                  <a:cxn ang="0">
                    <a:pos x="T4" y="T5"/>
                  </a:cxn>
                  <a:cxn ang="0">
                    <a:pos x="T6" y="T7"/>
                  </a:cxn>
                  <a:cxn ang="0">
                    <a:pos x="T8" y="T9"/>
                  </a:cxn>
                </a:cxnLst>
                <a:rect l="0" t="0" r="r" b="b"/>
                <a:pathLst>
                  <a:path w="415" h="155">
                    <a:moveTo>
                      <a:pt x="0" y="0"/>
                    </a:moveTo>
                    <a:lnTo>
                      <a:pt x="0" y="155"/>
                    </a:lnTo>
                    <a:lnTo>
                      <a:pt x="415" y="0"/>
                    </a:lnTo>
                    <a:lnTo>
                      <a:pt x="415" y="155"/>
                    </a:lnTo>
                    <a:lnTo>
                      <a:pt x="0" y="0"/>
                    </a:lnTo>
                    <a:close/>
                  </a:path>
                </a:pathLst>
              </a:custGeom>
              <a:noFill/>
              <a:ln w="317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4687" name="Line 303"/>
              <p:cNvSpPr>
                <a:spLocks noChangeShapeType="1"/>
              </p:cNvSpPr>
              <p:nvPr/>
            </p:nvSpPr>
            <p:spPr bwMode="auto">
              <a:xfrm flipV="1">
                <a:off x="662" y="3189"/>
                <a:ext cx="1" cy="24"/>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688" name="Rectangle 304"/>
              <p:cNvSpPr>
                <a:spLocks noChangeArrowheads="1"/>
              </p:cNvSpPr>
              <p:nvPr/>
            </p:nvSpPr>
            <p:spPr bwMode="auto">
              <a:xfrm>
                <a:off x="642" y="3155"/>
                <a:ext cx="42" cy="35"/>
              </a:xfrm>
              <a:prstGeom prst="rect">
                <a:avLst/>
              </a:prstGeom>
              <a:solidFill>
                <a:srgbClr val="FFFFFF"/>
              </a:solidFill>
              <a:ln w="9525">
                <a:solidFill>
                  <a:schemeClr val="tx1"/>
                </a:solidFill>
                <a:miter lim="800000"/>
                <a:headEnd/>
                <a:tailEnd/>
              </a:ln>
            </p:spPr>
            <p:txBody>
              <a:bodyPr/>
              <a:lstStyle/>
              <a:p>
                <a:endParaRPr lang="en-GB"/>
              </a:p>
            </p:txBody>
          </p:sp>
          <p:sp>
            <p:nvSpPr>
              <p:cNvPr id="144689" name="Rectangle 305"/>
              <p:cNvSpPr>
                <a:spLocks noChangeArrowheads="1"/>
              </p:cNvSpPr>
              <p:nvPr/>
            </p:nvSpPr>
            <p:spPr bwMode="auto">
              <a:xfrm>
                <a:off x="642" y="3155"/>
                <a:ext cx="42" cy="35"/>
              </a:xfrm>
              <a:prstGeom prst="rect">
                <a:avLst/>
              </a:prstGeom>
              <a:noFill/>
              <a:ln w="317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sp>
          <p:nvSpPr>
            <p:cNvPr id="144690" name="Line 306"/>
            <p:cNvSpPr>
              <a:spLocks noChangeShapeType="1"/>
            </p:cNvSpPr>
            <p:nvPr/>
          </p:nvSpPr>
          <p:spPr bwMode="auto">
            <a:xfrm>
              <a:off x="899" y="2772"/>
              <a:ext cx="240" cy="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144691" name="Line 307"/>
            <p:cNvSpPr>
              <a:spLocks noChangeShapeType="1"/>
            </p:cNvSpPr>
            <p:nvPr/>
          </p:nvSpPr>
          <p:spPr bwMode="auto">
            <a:xfrm>
              <a:off x="870" y="2381"/>
              <a:ext cx="239" cy="1"/>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692" name="Text Box 308"/>
            <p:cNvSpPr txBox="1">
              <a:spLocks noChangeArrowheads="1"/>
            </p:cNvSpPr>
            <p:nvPr/>
          </p:nvSpPr>
          <p:spPr bwMode="auto">
            <a:xfrm>
              <a:off x="158" y="2645"/>
              <a:ext cx="431" cy="294"/>
            </a:xfrm>
            <a:prstGeom prst="rect">
              <a:avLst/>
            </a:prstGeom>
            <a:solidFill>
              <a:srgbClr val="CCE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gn="ctr"/>
              <a:r>
                <a:rPr lang="en-US" sz="1200" b="1">
                  <a:ea typeface="ＭＳ Ｐゴシック" charset="-128"/>
                </a:rPr>
                <a:t>D</a:t>
              </a:r>
              <a:r>
                <a:rPr lang="en-US" sz="1200" b="1" baseline="-25000">
                  <a:ea typeface="ＭＳ Ｐゴシック" charset="-128"/>
                </a:rPr>
                <a:t>2</a:t>
              </a:r>
              <a:endParaRPr lang="en-US" altLang="ja-JP" sz="1200" b="1">
                <a:ea typeface="ＭＳ Ｐゴシック" charset="-128"/>
              </a:endParaRPr>
            </a:p>
            <a:p>
              <a:pPr algn="ctr"/>
              <a:r>
                <a:rPr lang="en-US" altLang="ja-JP" sz="1200" b="1">
                  <a:ea typeface="ＭＳ Ｐゴシック" charset="-128"/>
                </a:rPr>
                <a:t>0.9 bar</a:t>
              </a:r>
              <a:endParaRPr lang="en-US" sz="1200" b="1">
                <a:ea typeface="ＭＳ Ｐゴシック" charset="-128"/>
              </a:endParaRPr>
            </a:p>
          </p:txBody>
        </p:sp>
        <p:pic>
          <p:nvPicPr>
            <p:cNvPr id="144693" name="Picture 309"/>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524" y="3046"/>
              <a:ext cx="1875" cy="9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4694" name="Text Box 310"/>
            <p:cNvSpPr txBox="1">
              <a:spLocks noChangeArrowheads="1"/>
            </p:cNvSpPr>
            <p:nvPr/>
          </p:nvSpPr>
          <p:spPr bwMode="auto">
            <a:xfrm>
              <a:off x="146" y="2253"/>
              <a:ext cx="431" cy="294"/>
            </a:xfrm>
            <a:prstGeom prst="rect">
              <a:avLst/>
            </a:prstGeom>
            <a:solidFill>
              <a:srgbClr val="FF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gn="ctr"/>
              <a:r>
                <a:rPr lang="en-US" sz="1200" b="1">
                  <a:ea typeface="ＭＳ Ｐゴシック" charset="-128"/>
                </a:rPr>
                <a:t>D</a:t>
              </a:r>
              <a:r>
                <a:rPr lang="en-US" sz="1200" b="1" baseline="-25000">
                  <a:ea typeface="ＭＳ Ｐゴシック" charset="-128"/>
                </a:rPr>
                <a:t>2</a:t>
              </a:r>
              <a:r>
                <a:rPr lang="en-US" sz="1200" b="1">
                  <a:ea typeface="ＭＳ Ｐゴシック" charset="-128"/>
                </a:rPr>
                <a:t>/T</a:t>
              </a:r>
              <a:r>
                <a:rPr lang="en-US" sz="1200" b="1" baseline="-25000">
                  <a:ea typeface="ＭＳ Ｐゴシック" charset="-128"/>
                </a:rPr>
                <a:t>2</a:t>
              </a:r>
              <a:endParaRPr lang="en-US" altLang="ja-JP" sz="1200" b="1" baseline="-25000">
                <a:ea typeface="ＭＳ Ｐゴシック" charset="-128"/>
              </a:endParaRPr>
            </a:p>
            <a:p>
              <a:pPr algn="ctr"/>
              <a:r>
                <a:rPr lang="en-US" altLang="ja-JP" sz="1200" b="1">
                  <a:ea typeface="ＭＳ Ｐゴシック" charset="-128"/>
                </a:rPr>
                <a:t>0.9 bar</a:t>
              </a:r>
              <a:endParaRPr lang="en-US" sz="1200" b="1">
                <a:ea typeface="ＭＳ Ｐゴシック" charset="-128"/>
              </a:endParaRPr>
            </a:p>
          </p:txBody>
        </p:sp>
        <p:sp>
          <p:nvSpPr>
            <p:cNvPr id="144695" name="Text Box 311"/>
            <p:cNvSpPr txBox="1">
              <a:spLocks noChangeArrowheads="1"/>
            </p:cNvSpPr>
            <p:nvPr/>
          </p:nvSpPr>
          <p:spPr bwMode="auto">
            <a:xfrm>
              <a:off x="138" y="2024"/>
              <a:ext cx="432" cy="25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gn="ctr"/>
              <a:r>
                <a:rPr lang="en-US" altLang="ja-JP" sz="2000" b="1" dirty="0">
                  <a:solidFill>
                    <a:srgbClr val="000000"/>
                  </a:solidFill>
                  <a:ea typeface="ＭＳ Ｐゴシック" charset="-128"/>
                </a:rPr>
                <a:t>Fuel</a:t>
              </a:r>
              <a:endParaRPr lang="en-US" sz="2000" b="1" dirty="0">
                <a:solidFill>
                  <a:srgbClr val="000000"/>
                </a:solidFill>
                <a:ea typeface="ＭＳ Ｐゴシック" charset="-128"/>
              </a:endParaRPr>
            </a:p>
          </p:txBody>
        </p:sp>
        <p:sp>
          <p:nvSpPr>
            <p:cNvPr id="144696" name="Text Box 312"/>
            <p:cNvSpPr txBox="1">
              <a:spLocks noChangeArrowheads="1"/>
            </p:cNvSpPr>
            <p:nvPr/>
          </p:nvSpPr>
          <p:spPr bwMode="auto">
            <a:xfrm>
              <a:off x="28" y="2990"/>
              <a:ext cx="953" cy="25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lgn="ctr"/>
              <a:r>
                <a:rPr lang="en-US" altLang="ja-JP" sz="2000" b="1" dirty="0">
                  <a:solidFill>
                    <a:srgbClr val="000000"/>
                  </a:solidFill>
                  <a:ea typeface="ＭＳ Ｐゴシック" charset="-128"/>
                </a:rPr>
                <a:t>Propellant</a:t>
              </a:r>
              <a:endParaRPr lang="en-US" sz="2000" b="1" dirty="0">
                <a:solidFill>
                  <a:srgbClr val="000000"/>
                </a:solidFill>
                <a:ea typeface="ＭＳ Ｐゴシック" charset="-128"/>
              </a:endParaRPr>
            </a:p>
          </p:txBody>
        </p:sp>
        <p:sp>
          <p:nvSpPr>
            <p:cNvPr id="144697" name="Text Box 313"/>
            <p:cNvSpPr txBox="1">
              <a:spLocks noChangeArrowheads="1"/>
            </p:cNvSpPr>
            <p:nvPr/>
          </p:nvSpPr>
          <p:spPr bwMode="auto">
            <a:xfrm>
              <a:off x="3845" y="1278"/>
              <a:ext cx="573" cy="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gn="ctr"/>
              <a:r>
                <a:rPr lang="en-US" altLang="ja-JP" sz="1200">
                  <a:solidFill>
                    <a:srgbClr val="000000"/>
                  </a:solidFill>
                  <a:ea typeface="ＭＳ Ｐゴシック" charset="-128"/>
                </a:rPr>
                <a:t>Microwave</a:t>
              </a:r>
            </a:p>
            <a:p>
              <a:pPr algn="ctr"/>
              <a:r>
                <a:rPr lang="en-US" altLang="ja-JP" sz="1200">
                  <a:solidFill>
                    <a:srgbClr val="000000"/>
                  </a:solidFill>
                  <a:ea typeface="ＭＳ Ｐゴシック" charset="-128"/>
                </a:rPr>
                <a:t>cavity</a:t>
              </a:r>
              <a:endParaRPr lang="en-US" sz="1200">
                <a:solidFill>
                  <a:srgbClr val="000000"/>
                </a:solidFill>
                <a:ea typeface="ＭＳ Ｐゴシック" charset="-128"/>
              </a:endParaRPr>
            </a:p>
          </p:txBody>
        </p:sp>
        <p:sp>
          <p:nvSpPr>
            <p:cNvPr id="144698" name="Line 314"/>
            <p:cNvSpPr>
              <a:spLocks noChangeShapeType="1"/>
            </p:cNvSpPr>
            <p:nvPr/>
          </p:nvSpPr>
          <p:spPr bwMode="auto">
            <a:xfrm flipH="1">
              <a:off x="1514" y="1155"/>
              <a:ext cx="3" cy="414"/>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grpSp>
          <p:nvGrpSpPr>
            <p:cNvPr id="144699" name="Group 315"/>
            <p:cNvGrpSpPr>
              <a:grpSpLocks/>
            </p:cNvGrpSpPr>
            <p:nvPr/>
          </p:nvGrpSpPr>
          <p:grpSpPr bwMode="auto">
            <a:xfrm>
              <a:off x="1488" y="1788"/>
              <a:ext cx="93" cy="89"/>
              <a:chOff x="1865" y="1090"/>
              <a:chExt cx="85" cy="104"/>
            </a:xfrm>
          </p:grpSpPr>
          <p:sp>
            <p:nvSpPr>
              <p:cNvPr id="144700" name="Freeform 316"/>
              <p:cNvSpPr>
                <a:spLocks/>
              </p:cNvSpPr>
              <p:nvPr/>
            </p:nvSpPr>
            <p:spPr bwMode="auto">
              <a:xfrm>
                <a:off x="1865" y="1090"/>
                <a:ext cx="51" cy="104"/>
              </a:xfrm>
              <a:custGeom>
                <a:avLst/>
                <a:gdLst>
                  <a:gd name="T0" fmla="*/ 206 w 206"/>
                  <a:gd name="T1" fmla="*/ 0 h 311"/>
                  <a:gd name="T2" fmla="*/ 0 w 206"/>
                  <a:gd name="T3" fmla="*/ 0 h 311"/>
                  <a:gd name="T4" fmla="*/ 206 w 206"/>
                  <a:gd name="T5" fmla="*/ 311 h 311"/>
                  <a:gd name="T6" fmla="*/ 0 w 206"/>
                  <a:gd name="T7" fmla="*/ 311 h 311"/>
                  <a:gd name="T8" fmla="*/ 206 w 206"/>
                  <a:gd name="T9" fmla="*/ 0 h 311"/>
                </a:gdLst>
                <a:ahLst/>
                <a:cxnLst>
                  <a:cxn ang="0">
                    <a:pos x="T0" y="T1"/>
                  </a:cxn>
                  <a:cxn ang="0">
                    <a:pos x="T2" y="T3"/>
                  </a:cxn>
                  <a:cxn ang="0">
                    <a:pos x="T4" y="T5"/>
                  </a:cxn>
                  <a:cxn ang="0">
                    <a:pos x="T6" y="T7"/>
                  </a:cxn>
                  <a:cxn ang="0">
                    <a:pos x="T8" y="T9"/>
                  </a:cxn>
                </a:cxnLst>
                <a:rect l="0" t="0" r="r" b="b"/>
                <a:pathLst>
                  <a:path w="206" h="311">
                    <a:moveTo>
                      <a:pt x="206" y="0"/>
                    </a:moveTo>
                    <a:lnTo>
                      <a:pt x="0" y="0"/>
                    </a:lnTo>
                    <a:lnTo>
                      <a:pt x="206" y="311"/>
                    </a:lnTo>
                    <a:lnTo>
                      <a:pt x="0" y="311"/>
                    </a:lnTo>
                    <a:lnTo>
                      <a:pt x="20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44701" name="Freeform 317"/>
              <p:cNvSpPr>
                <a:spLocks/>
              </p:cNvSpPr>
              <p:nvPr/>
            </p:nvSpPr>
            <p:spPr bwMode="auto">
              <a:xfrm>
                <a:off x="1865" y="1090"/>
                <a:ext cx="51" cy="104"/>
              </a:xfrm>
              <a:custGeom>
                <a:avLst/>
                <a:gdLst>
                  <a:gd name="T0" fmla="*/ 206 w 206"/>
                  <a:gd name="T1" fmla="*/ 0 h 311"/>
                  <a:gd name="T2" fmla="*/ 0 w 206"/>
                  <a:gd name="T3" fmla="*/ 0 h 311"/>
                  <a:gd name="T4" fmla="*/ 206 w 206"/>
                  <a:gd name="T5" fmla="*/ 311 h 311"/>
                  <a:gd name="T6" fmla="*/ 0 w 206"/>
                  <a:gd name="T7" fmla="*/ 311 h 311"/>
                  <a:gd name="T8" fmla="*/ 206 w 206"/>
                  <a:gd name="T9" fmla="*/ 0 h 311"/>
                </a:gdLst>
                <a:ahLst/>
                <a:cxnLst>
                  <a:cxn ang="0">
                    <a:pos x="T0" y="T1"/>
                  </a:cxn>
                  <a:cxn ang="0">
                    <a:pos x="T2" y="T3"/>
                  </a:cxn>
                  <a:cxn ang="0">
                    <a:pos x="T4" y="T5"/>
                  </a:cxn>
                  <a:cxn ang="0">
                    <a:pos x="T6" y="T7"/>
                  </a:cxn>
                  <a:cxn ang="0">
                    <a:pos x="T8" y="T9"/>
                  </a:cxn>
                </a:cxnLst>
                <a:rect l="0" t="0" r="r" b="b"/>
                <a:pathLst>
                  <a:path w="206" h="311">
                    <a:moveTo>
                      <a:pt x="206" y="0"/>
                    </a:moveTo>
                    <a:lnTo>
                      <a:pt x="0" y="0"/>
                    </a:lnTo>
                    <a:lnTo>
                      <a:pt x="206" y="311"/>
                    </a:lnTo>
                    <a:lnTo>
                      <a:pt x="0" y="311"/>
                    </a:lnTo>
                    <a:lnTo>
                      <a:pt x="206" y="0"/>
                    </a:lnTo>
                    <a:close/>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4702" name="Line 318"/>
              <p:cNvSpPr>
                <a:spLocks noChangeShapeType="1"/>
              </p:cNvSpPr>
              <p:nvPr/>
            </p:nvSpPr>
            <p:spPr bwMode="auto">
              <a:xfrm>
                <a:off x="1892" y="1141"/>
                <a:ext cx="24"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703" name="Rectangle 319"/>
              <p:cNvSpPr>
                <a:spLocks noChangeArrowheads="1"/>
              </p:cNvSpPr>
              <p:nvPr/>
            </p:nvSpPr>
            <p:spPr bwMode="auto">
              <a:xfrm>
                <a:off x="1915" y="1120"/>
                <a:ext cx="35" cy="4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144704" name="Rectangle 320"/>
              <p:cNvSpPr>
                <a:spLocks noChangeArrowheads="1"/>
              </p:cNvSpPr>
              <p:nvPr/>
            </p:nvSpPr>
            <p:spPr bwMode="auto">
              <a:xfrm>
                <a:off x="1915" y="1120"/>
                <a:ext cx="35" cy="43"/>
              </a:xfrm>
              <a:prstGeom prst="rect">
                <a:avLst/>
              </a:prstGeom>
              <a:noFill/>
              <a:ln w="317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144705" name="Group 321"/>
            <p:cNvGrpSpPr>
              <a:grpSpLocks/>
            </p:cNvGrpSpPr>
            <p:nvPr/>
          </p:nvGrpSpPr>
          <p:grpSpPr bwMode="auto">
            <a:xfrm>
              <a:off x="1385" y="1210"/>
              <a:ext cx="93" cy="89"/>
              <a:chOff x="1865" y="1090"/>
              <a:chExt cx="85" cy="104"/>
            </a:xfrm>
          </p:grpSpPr>
          <p:sp>
            <p:nvSpPr>
              <p:cNvPr id="144706" name="Freeform 322"/>
              <p:cNvSpPr>
                <a:spLocks/>
              </p:cNvSpPr>
              <p:nvPr/>
            </p:nvSpPr>
            <p:spPr bwMode="auto">
              <a:xfrm>
                <a:off x="1865" y="1090"/>
                <a:ext cx="51" cy="104"/>
              </a:xfrm>
              <a:custGeom>
                <a:avLst/>
                <a:gdLst>
                  <a:gd name="T0" fmla="*/ 206 w 206"/>
                  <a:gd name="T1" fmla="*/ 0 h 311"/>
                  <a:gd name="T2" fmla="*/ 0 w 206"/>
                  <a:gd name="T3" fmla="*/ 0 h 311"/>
                  <a:gd name="T4" fmla="*/ 206 w 206"/>
                  <a:gd name="T5" fmla="*/ 311 h 311"/>
                  <a:gd name="T6" fmla="*/ 0 w 206"/>
                  <a:gd name="T7" fmla="*/ 311 h 311"/>
                  <a:gd name="T8" fmla="*/ 206 w 206"/>
                  <a:gd name="T9" fmla="*/ 0 h 311"/>
                </a:gdLst>
                <a:ahLst/>
                <a:cxnLst>
                  <a:cxn ang="0">
                    <a:pos x="T0" y="T1"/>
                  </a:cxn>
                  <a:cxn ang="0">
                    <a:pos x="T2" y="T3"/>
                  </a:cxn>
                  <a:cxn ang="0">
                    <a:pos x="T4" y="T5"/>
                  </a:cxn>
                  <a:cxn ang="0">
                    <a:pos x="T6" y="T7"/>
                  </a:cxn>
                  <a:cxn ang="0">
                    <a:pos x="T8" y="T9"/>
                  </a:cxn>
                </a:cxnLst>
                <a:rect l="0" t="0" r="r" b="b"/>
                <a:pathLst>
                  <a:path w="206" h="311">
                    <a:moveTo>
                      <a:pt x="206" y="0"/>
                    </a:moveTo>
                    <a:lnTo>
                      <a:pt x="0" y="0"/>
                    </a:lnTo>
                    <a:lnTo>
                      <a:pt x="206" y="311"/>
                    </a:lnTo>
                    <a:lnTo>
                      <a:pt x="0" y="311"/>
                    </a:lnTo>
                    <a:lnTo>
                      <a:pt x="20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44707" name="Freeform 323"/>
              <p:cNvSpPr>
                <a:spLocks/>
              </p:cNvSpPr>
              <p:nvPr/>
            </p:nvSpPr>
            <p:spPr bwMode="auto">
              <a:xfrm>
                <a:off x="1865" y="1090"/>
                <a:ext cx="51" cy="104"/>
              </a:xfrm>
              <a:custGeom>
                <a:avLst/>
                <a:gdLst>
                  <a:gd name="T0" fmla="*/ 206 w 206"/>
                  <a:gd name="T1" fmla="*/ 0 h 311"/>
                  <a:gd name="T2" fmla="*/ 0 w 206"/>
                  <a:gd name="T3" fmla="*/ 0 h 311"/>
                  <a:gd name="T4" fmla="*/ 206 w 206"/>
                  <a:gd name="T5" fmla="*/ 311 h 311"/>
                  <a:gd name="T6" fmla="*/ 0 w 206"/>
                  <a:gd name="T7" fmla="*/ 311 h 311"/>
                  <a:gd name="T8" fmla="*/ 206 w 206"/>
                  <a:gd name="T9" fmla="*/ 0 h 311"/>
                </a:gdLst>
                <a:ahLst/>
                <a:cxnLst>
                  <a:cxn ang="0">
                    <a:pos x="T0" y="T1"/>
                  </a:cxn>
                  <a:cxn ang="0">
                    <a:pos x="T2" y="T3"/>
                  </a:cxn>
                  <a:cxn ang="0">
                    <a:pos x="T4" y="T5"/>
                  </a:cxn>
                  <a:cxn ang="0">
                    <a:pos x="T6" y="T7"/>
                  </a:cxn>
                  <a:cxn ang="0">
                    <a:pos x="T8" y="T9"/>
                  </a:cxn>
                </a:cxnLst>
                <a:rect l="0" t="0" r="r" b="b"/>
                <a:pathLst>
                  <a:path w="206" h="311">
                    <a:moveTo>
                      <a:pt x="206" y="0"/>
                    </a:moveTo>
                    <a:lnTo>
                      <a:pt x="0" y="0"/>
                    </a:lnTo>
                    <a:lnTo>
                      <a:pt x="206" y="311"/>
                    </a:lnTo>
                    <a:lnTo>
                      <a:pt x="0" y="311"/>
                    </a:lnTo>
                    <a:lnTo>
                      <a:pt x="206" y="0"/>
                    </a:lnTo>
                    <a:close/>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4708" name="Line 324"/>
              <p:cNvSpPr>
                <a:spLocks noChangeShapeType="1"/>
              </p:cNvSpPr>
              <p:nvPr/>
            </p:nvSpPr>
            <p:spPr bwMode="auto">
              <a:xfrm>
                <a:off x="1892" y="1141"/>
                <a:ext cx="24"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709" name="Rectangle 325"/>
              <p:cNvSpPr>
                <a:spLocks noChangeArrowheads="1"/>
              </p:cNvSpPr>
              <p:nvPr/>
            </p:nvSpPr>
            <p:spPr bwMode="auto">
              <a:xfrm>
                <a:off x="1915" y="1120"/>
                <a:ext cx="35" cy="4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144710" name="Rectangle 326"/>
              <p:cNvSpPr>
                <a:spLocks noChangeArrowheads="1"/>
              </p:cNvSpPr>
              <p:nvPr/>
            </p:nvSpPr>
            <p:spPr bwMode="auto">
              <a:xfrm>
                <a:off x="1915" y="1120"/>
                <a:ext cx="35" cy="43"/>
              </a:xfrm>
              <a:prstGeom prst="rect">
                <a:avLst/>
              </a:prstGeom>
              <a:noFill/>
              <a:ln w="317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sp>
          <p:nvSpPr>
            <p:cNvPr id="144711" name="Line 327"/>
            <p:cNvSpPr>
              <a:spLocks noChangeShapeType="1"/>
            </p:cNvSpPr>
            <p:nvPr/>
          </p:nvSpPr>
          <p:spPr bwMode="auto">
            <a:xfrm flipH="1">
              <a:off x="1876" y="1600"/>
              <a:ext cx="5" cy="893"/>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grpSp>
          <p:nvGrpSpPr>
            <p:cNvPr id="144712" name="Group 328"/>
            <p:cNvGrpSpPr>
              <a:grpSpLocks/>
            </p:cNvGrpSpPr>
            <p:nvPr/>
          </p:nvGrpSpPr>
          <p:grpSpPr bwMode="auto">
            <a:xfrm rot="10800000">
              <a:off x="1808" y="1788"/>
              <a:ext cx="92" cy="89"/>
              <a:chOff x="1865" y="1090"/>
              <a:chExt cx="85" cy="104"/>
            </a:xfrm>
          </p:grpSpPr>
          <p:sp>
            <p:nvSpPr>
              <p:cNvPr id="144713" name="Freeform 329"/>
              <p:cNvSpPr>
                <a:spLocks/>
              </p:cNvSpPr>
              <p:nvPr/>
            </p:nvSpPr>
            <p:spPr bwMode="auto">
              <a:xfrm>
                <a:off x="1865" y="1090"/>
                <a:ext cx="51" cy="104"/>
              </a:xfrm>
              <a:custGeom>
                <a:avLst/>
                <a:gdLst>
                  <a:gd name="T0" fmla="*/ 206 w 206"/>
                  <a:gd name="T1" fmla="*/ 0 h 311"/>
                  <a:gd name="T2" fmla="*/ 0 w 206"/>
                  <a:gd name="T3" fmla="*/ 0 h 311"/>
                  <a:gd name="T4" fmla="*/ 206 w 206"/>
                  <a:gd name="T5" fmla="*/ 311 h 311"/>
                  <a:gd name="T6" fmla="*/ 0 w 206"/>
                  <a:gd name="T7" fmla="*/ 311 h 311"/>
                  <a:gd name="T8" fmla="*/ 206 w 206"/>
                  <a:gd name="T9" fmla="*/ 0 h 311"/>
                </a:gdLst>
                <a:ahLst/>
                <a:cxnLst>
                  <a:cxn ang="0">
                    <a:pos x="T0" y="T1"/>
                  </a:cxn>
                  <a:cxn ang="0">
                    <a:pos x="T2" y="T3"/>
                  </a:cxn>
                  <a:cxn ang="0">
                    <a:pos x="T4" y="T5"/>
                  </a:cxn>
                  <a:cxn ang="0">
                    <a:pos x="T6" y="T7"/>
                  </a:cxn>
                  <a:cxn ang="0">
                    <a:pos x="T8" y="T9"/>
                  </a:cxn>
                </a:cxnLst>
                <a:rect l="0" t="0" r="r" b="b"/>
                <a:pathLst>
                  <a:path w="206" h="311">
                    <a:moveTo>
                      <a:pt x="206" y="0"/>
                    </a:moveTo>
                    <a:lnTo>
                      <a:pt x="0" y="0"/>
                    </a:lnTo>
                    <a:lnTo>
                      <a:pt x="206" y="311"/>
                    </a:lnTo>
                    <a:lnTo>
                      <a:pt x="0" y="311"/>
                    </a:lnTo>
                    <a:lnTo>
                      <a:pt x="20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44714" name="Freeform 330"/>
              <p:cNvSpPr>
                <a:spLocks/>
              </p:cNvSpPr>
              <p:nvPr/>
            </p:nvSpPr>
            <p:spPr bwMode="auto">
              <a:xfrm>
                <a:off x="1865" y="1090"/>
                <a:ext cx="51" cy="104"/>
              </a:xfrm>
              <a:custGeom>
                <a:avLst/>
                <a:gdLst>
                  <a:gd name="T0" fmla="*/ 206 w 206"/>
                  <a:gd name="T1" fmla="*/ 0 h 311"/>
                  <a:gd name="T2" fmla="*/ 0 w 206"/>
                  <a:gd name="T3" fmla="*/ 0 h 311"/>
                  <a:gd name="T4" fmla="*/ 206 w 206"/>
                  <a:gd name="T5" fmla="*/ 311 h 311"/>
                  <a:gd name="T6" fmla="*/ 0 w 206"/>
                  <a:gd name="T7" fmla="*/ 311 h 311"/>
                  <a:gd name="T8" fmla="*/ 206 w 206"/>
                  <a:gd name="T9" fmla="*/ 0 h 311"/>
                </a:gdLst>
                <a:ahLst/>
                <a:cxnLst>
                  <a:cxn ang="0">
                    <a:pos x="T0" y="T1"/>
                  </a:cxn>
                  <a:cxn ang="0">
                    <a:pos x="T2" y="T3"/>
                  </a:cxn>
                  <a:cxn ang="0">
                    <a:pos x="T4" y="T5"/>
                  </a:cxn>
                  <a:cxn ang="0">
                    <a:pos x="T6" y="T7"/>
                  </a:cxn>
                  <a:cxn ang="0">
                    <a:pos x="T8" y="T9"/>
                  </a:cxn>
                </a:cxnLst>
                <a:rect l="0" t="0" r="r" b="b"/>
                <a:pathLst>
                  <a:path w="206" h="311">
                    <a:moveTo>
                      <a:pt x="206" y="0"/>
                    </a:moveTo>
                    <a:lnTo>
                      <a:pt x="0" y="0"/>
                    </a:lnTo>
                    <a:lnTo>
                      <a:pt x="206" y="311"/>
                    </a:lnTo>
                    <a:lnTo>
                      <a:pt x="0" y="311"/>
                    </a:lnTo>
                    <a:lnTo>
                      <a:pt x="206" y="0"/>
                    </a:lnTo>
                    <a:close/>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4715" name="Line 331"/>
              <p:cNvSpPr>
                <a:spLocks noChangeShapeType="1"/>
              </p:cNvSpPr>
              <p:nvPr/>
            </p:nvSpPr>
            <p:spPr bwMode="auto">
              <a:xfrm>
                <a:off x="1892" y="1141"/>
                <a:ext cx="24"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716" name="Rectangle 332"/>
              <p:cNvSpPr>
                <a:spLocks noChangeArrowheads="1"/>
              </p:cNvSpPr>
              <p:nvPr/>
            </p:nvSpPr>
            <p:spPr bwMode="auto">
              <a:xfrm>
                <a:off x="1915" y="1120"/>
                <a:ext cx="35" cy="4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144717" name="Rectangle 333"/>
              <p:cNvSpPr>
                <a:spLocks noChangeArrowheads="1"/>
              </p:cNvSpPr>
              <p:nvPr/>
            </p:nvSpPr>
            <p:spPr bwMode="auto">
              <a:xfrm>
                <a:off x="1915" y="1120"/>
                <a:ext cx="35" cy="43"/>
              </a:xfrm>
              <a:prstGeom prst="rect">
                <a:avLst/>
              </a:prstGeom>
              <a:noFill/>
              <a:ln w="317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sp>
          <p:nvSpPr>
            <p:cNvPr id="144718" name="Line 334"/>
            <p:cNvSpPr>
              <a:spLocks noChangeShapeType="1"/>
            </p:cNvSpPr>
            <p:nvPr/>
          </p:nvSpPr>
          <p:spPr bwMode="auto">
            <a:xfrm flipH="1">
              <a:off x="1510" y="2028"/>
              <a:ext cx="376"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719" name="Line 335"/>
            <p:cNvSpPr>
              <a:spLocks noChangeShapeType="1"/>
            </p:cNvSpPr>
            <p:nvPr/>
          </p:nvSpPr>
          <p:spPr bwMode="auto">
            <a:xfrm flipH="1">
              <a:off x="1876" y="2549"/>
              <a:ext cx="1" cy="593"/>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720" name="Line 336"/>
            <p:cNvSpPr>
              <a:spLocks noChangeShapeType="1"/>
            </p:cNvSpPr>
            <p:nvPr/>
          </p:nvSpPr>
          <p:spPr bwMode="auto">
            <a:xfrm flipH="1">
              <a:off x="1876" y="3212"/>
              <a:ext cx="1" cy="222"/>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grpSp>
          <p:nvGrpSpPr>
            <p:cNvPr id="144721" name="Group 337"/>
            <p:cNvGrpSpPr>
              <a:grpSpLocks/>
            </p:cNvGrpSpPr>
            <p:nvPr/>
          </p:nvGrpSpPr>
          <p:grpSpPr bwMode="auto">
            <a:xfrm rot="10800000">
              <a:off x="1850" y="2827"/>
              <a:ext cx="81" cy="101"/>
              <a:chOff x="1387" y="1640"/>
              <a:chExt cx="88" cy="119"/>
            </a:xfrm>
          </p:grpSpPr>
          <p:sp>
            <p:nvSpPr>
              <p:cNvPr id="144722" name="Freeform 338"/>
              <p:cNvSpPr>
                <a:spLocks/>
              </p:cNvSpPr>
              <p:nvPr/>
            </p:nvSpPr>
            <p:spPr bwMode="auto">
              <a:xfrm>
                <a:off x="1423" y="1651"/>
                <a:ext cx="52" cy="103"/>
              </a:xfrm>
              <a:custGeom>
                <a:avLst/>
                <a:gdLst>
                  <a:gd name="T0" fmla="*/ 207 w 207"/>
                  <a:gd name="T1" fmla="*/ 311 h 311"/>
                  <a:gd name="T2" fmla="*/ 0 w 207"/>
                  <a:gd name="T3" fmla="*/ 311 h 311"/>
                  <a:gd name="T4" fmla="*/ 207 w 207"/>
                  <a:gd name="T5" fmla="*/ 0 h 311"/>
                  <a:gd name="T6" fmla="*/ 0 w 207"/>
                  <a:gd name="T7" fmla="*/ 0 h 311"/>
                  <a:gd name="T8" fmla="*/ 207 w 207"/>
                  <a:gd name="T9" fmla="*/ 311 h 311"/>
                </a:gdLst>
                <a:ahLst/>
                <a:cxnLst>
                  <a:cxn ang="0">
                    <a:pos x="T0" y="T1"/>
                  </a:cxn>
                  <a:cxn ang="0">
                    <a:pos x="T2" y="T3"/>
                  </a:cxn>
                  <a:cxn ang="0">
                    <a:pos x="T4" y="T5"/>
                  </a:cxn>
                  <a:cxn ang="0">
                    <a:pos x="T6" y="T7"/>
                  </a:cxn>
                  <a:cxn ang="0">
                    <a:pos x="T8" y="T9"/>
                  </a:cxn>
                </a:cxnLst>
                <a:rect l="0" t="0" r="r" b="b"/>
                <a:pathLst>
                  <a:path w="207" h="311">
                    <a:moveTo>
                      <a:pt x="207" y="311"/>
                    </a:moveTo>
                    <a:lnTo>
                      <a:pt x="0" y="311"/>
                    </a:lnTo>
                    <a:lnTo>
                      <a:pt x="207" y="0"/>
                    </a:lnTo>
                    <a:lnTo>
                      <a:pt x="0" y="0"/>
                    </a:lnTo>
                    <a:lnTo>
                      <a:pt x="207" y="31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44723" name="Freeform 339"/>
              <p:cNvSpPr>
                <a:spLocks/>
              </p:cNvSpPr>
              <p:nvPr/>
            </p:nvSpPr>
            <p:spPr bwMode="auto">
              <a:xfrm>
                <a:off x="1423" y="1651"/>
                <a:ext cx="52" cy="103"/>
              </a:xfrm>
              <a:custGeom>
                <a:avLst/>
                <a:gdLst>
                  <a:gd name="T0" fmla="*/ 207 w 207"/>
                  <a:gd name="T1" fmla="*/ 311 h 311"/>
                  <a:gd name="T2" fmla="*/ 0 w 207"/>
                  <a:gd name="T3" fmla="*/ 311 h 311"/>
                  <a:gd name="T4" fmla="*/ 207 w 207"/>
                  <a:gd name="T5" fmla="*/ 0 h 311"/>
                  <a:gd name="T6" fmla="*/ 0 w 207"/>
                  <a:gd name="T7" fmla="*/ 0 h 311"/>
                </a:gdLst>
                <a:ahLst/>
                <a:cxnLst>
                  <a:cxn ang="0">
                    <a:pos x="T0" y="T1"/>
                  </a:cxn>
                  <a:cxn ang="0">
                    <a:pos x="T2" y="T3"/>
                  </a:cxn>
                  <a:cxn ang="0">
                    <a:pos x="T4" y="T5"/>
                  </a:cxn>
                  <a:cxn ang="0">
                    <a:pos x="T6" y="T7"/>
                  </a:cxn>
                </a:cxnLst>
                <a:rect l="0" t="0" r="r" b="b"/>
                <a:pathLst>
                  <a:path w="207" h="311">
                    <a:moveTo>
                      <a:pt x="207" y="311"/>
                    </a:moveTo>
                    <a:lnTo>
                      <a:pt x="0" y="311"/>
                    </a:lnTo>
                    <a:lnTo>
                      <a:pt x="207" y="0"/>
                    </a:lnTo>
                    <a:lnTo>
                      <a:pt x="0" y="0"/>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4724" name="Freeform 340"/>
              <p:cNvSpPr>
                <a:spLocks/>
              </p:cNvSpPr>
              <p:nvPr/>
            </p:nvSpPr>
            <p:spPr bwMode="auto">
              <a:xfrm>
                <a:off x="1418" y="1749"/>
                <a:ext cx="10" cy="10"/>
              </a:xfrm>
              <a:custGeom>
                <a:avLst/>
                <a:gdLst>
                  <a:gd name="T0" fmla="*/ 22 w 43"/>
                  <a:gd name="T1" fmla="*/ 0 h 31"/>
                  <a:gd name="T2" fmla="*/ 17 w 43"/>
                  <a:gd name="T3" fmla="*/ 0 h 31"/>
                  <a:gd name="T4" fmla="*/ 13 w 43"/>
                  <a:gd name="T5" fmla="*/ 1 h 31"/>
                  <a:gd name="T6" fmla="*/ 10 w 43"/>
                  <a:gd name="T7" fmla="*/ 2 h 31"/>
                  <a:gd name="T8" fmla="*/ 7 w 43"/>
                  <a:gd name="T9" fmla="*/ 5 h 31"/>
                  <a:gd name="T10" fmla="*/ 4 w 43"/>
                  <a:gd name="T11" fmla="*/ 7 h 31"/>
                  <a:gd name="T12" fmla="*/ 2 w 43"/>
                  <a:gd name="T13" fmla="*/ 10 h 31"/>
                  <a:gd name="T14" fmla="*/ 0 w 43"/>
                  <a:gd name="T15" fmla="*/ 12 h 31"/>
                  <a:gd name="T16" fmla="*/ 0 w 43"/>
                  <a:gd name="T17" fmla="*/ 16 h 31"/>
                  <a:gd name="T18" fmla="*/ 0 w 43"/>
                  <a:gd name="T19" fmla="*/ 19 h 31"/>
                  <a:gd name="T20" fmla="*/ 2 w 43"/>
                  <a:gd name="T21" fmla="*/ 21 h 31"/>
                  <a:gd name="T22" fmla="*/ 4 w 43"/>
                  <a:gd name="T23" fmla="*/ 25 h 31"/>
                  <a:gd name="T24" fmla="*/ 7 w 43"/>
                  <a:gd name="T25" fmla="*/ 27 h 31"/>
                  <a:gd name="T26" fmla="*/ 10 w 43"/>
                  <a:gd name="T27" fmla="*/ 28 h 31"/>
                  <a:gd name="T28" fmla="*/ 13 w 43"/>
                  <a:gd name="T29" fmla="*/ 30 h 31"/>
                  <a:gd name="T30" fmla="*/ 17 w 43"/>
                  <a:gd name="T31" fmla="*/ 30 h 31"/>
                  <a:gd name="T32" fmla="*/ 22 w 43"/>
                  <a:gd name="T33" fmla="*/ 31 h 31"/>
                  <a:gd name="T34" fmla="*/ 25 w 43"/>
                  <a:gd name="T35" fmla="*/ 30 h 31"/>
                  <a:gd name="T36" fmla="*/ 29 w 43"/>
                  <a:gd name="T37" fmla="*/ 30 h 31"/>
                  <a:gd name="T38" fmla="*/ 33 w 43"/>
                  <a:gd name="T39" fmla="*/ 28 h 31"/>
                  <a:gd name="T40" fmla="*/ 36 w 43"/>
                  <a:gd name="T41" fmla="*/ 27 h 31"/>
                  <a:gd name="T42" fmla="*/ 39 w 43"/>
                  <a:gd name="T43" fmla="*/ 25 h 31"/>
                  <a:gd name="T44" fmla="*/ 40 w 43"/>
                  <a:gd name="T45" fmla="*/ 21 h 31"/>
                  <a:gd name="T46" fmla="*/ 41 w 43"/>
                  <a:gd name="T47" fmla="*/ 19 h 31"/>
                  <a:gd name="T48" fmla="*/ 43 w 43"/>
                  <a:gd name="T49" fmla="*/ 16 h 31"/>
                  <a:gd name="T50" fmla="*/ 41 w 43"/>
                  <a:gd name="T51" fmla="*/ 12 h 31"/>
                  <a:gd name="T52" fmla="*/ 40 w 43"/>
                  <a:gd name="T53" fmla="*/ 10 h 31"/>
                  <a:gd name="T54" fmla="*/ 39 w 43"/>
                  <a:gd name="T55" fmla="*/ 7 h 31"/>
                  <a:gd name="T56" fmla="*/ 36 w 43"/>
                  <a:gd name="T57" fmla="*/ 5 h 31"/>
                  <a:gd name="T58" fmla="*/ 33 w 43"/>
                  <a:gd name="T59" fmla="*/ 2 h 31"/>
                  <a:gd name="T60" fmla="*/ 29 w 43"/>
                  <a:gd name="T61" fmla="*/ 1 h 31"/>
                  <a:gd name="T62" fmla="*/ 25 w 43"/>
                  <a:gd name="T63" fmla="*/ 0 h 31"/>
                  <a:gd name="T64" fmla="*/ 22 w 43"/>
                  <a:gd name="T65"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3" h="31">
                    <a:moveTo>
                      <a:pt x="22" y="0"/>
                    </a:moveTo>
                    <a:lnTo>
                      <a:pt x="17" y="0"/>
                    </a:lnTo>
                    <a:lnTo>
                      <a:pt x="13" y="1"/>
                    </a:lnTo>
                    <a:lnTo>
                      <a:pt x="10" y="2"/>
                    </a:lnTo>
                    <a:lnTo>
                      <a:pt x="7" y="5"/>
                    </a:lnTo>
                    <a:lnTo>
                      <a:pt x="4" y="7"/>
                    </a:lnTo>
                    <a:lnTo>
                      <a:pt x="2" y="10"/>
                    </a:lnTo>
                    <a:lnTo>
                      <a:pt x="0" y="12"/>
                    </a:lnTo>
                    <a:lnTo>
                      <a:pt x="0" y="16"/>
                    </a:lnTo>
                    <a:lnTo>
                      <a:pt x="0" y="19"/>
                    </a:lnTo>
                    <a:lnTo>
                      <a:pt x="2" y="21"/>
                    </a:lnTo>
                    <a:lnTo>
                      <a:pt x="4" y="25"/>
                    </a:lnTo>
                    <a:lnTo>
                      <a:pt x="7" y="27"/>
                    </a:lnTo>
                    <a:lnTo>
                      <a:pt x="10" y="28"/>
                    </a:lnTo>
                    <a:lnTo>
                      <a:pt x="13" y="30"/>
                    </a:lnTo>
                    <a:lnTo>
                      <a:pt x="17" y="30"/>
                    </a:lnTo>
                    <a:lnTo>
                      <a:pt x="22" y="31"/>
                    </a:lnTo>
                    <a:lnTo>
                      <a:pt x="25" y="30"/>
                    </a:lnTo>
                    <a:lnTo>
                      <a:pt x="29" y="30"/>
                    </a:lnTo>
                    <a:lnTo>
                      <a:pt x="33" y="28"/>
                    </a:lnTo>
                    <a:lnTo>
                      <a:pt x="36" y="27"/>
                    </a:lnTo>
                    <a:lnTo>
                      <a:pt x="39" y="25"/>
                    </a:lnTo>
                    <a:lnTo>
                      <a:pt x="40" y="21"/>
                    </a:lnTo>
                    <a:lnTo>
                      <a:pt x="41" y="19"/>
                    </a:lnTo>
                    <a:lnTo>
                      <a:pt x="43" y="16"/>
                    </a:lnTo>
                    <a:lnTo>
                      <a:pt x="41" y="12"/>
                    </a:lnTo>
                    <a:lnTo>
                      <a:pt x="40" y="10"/>
                    </a:lnTo>
                    <a:lnTo>
                      <a:pt x="39" y="7"/>
                    </a:lnTo>
                    <a:lnTo>
                      <a:pt x="36" y="5"/>
                    </a:lnTo>
                    <a:lnTo>
                      <a:pt x="33" y="2"/>
                    </a:lnTo>
                    <a:lnTo>
                      <a:pt x="29" y="1"/>
                    </a:lnTo>
                    <a:lnTo>
                      <a:pt x="25" y="0"/>
                    </a:lnTo>
                    <a:lnTo>
                      <a:pt x="2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44725" name="Freeform 341"/>
              <p:cNvSpPr>
                <a:spLocks/>
              </p:cNvSpPr>
              <p:nvPr/>
            </p:nvSpPr>
            <p:spPr bwMode="auto">
              <a:xfrm>
                <a:off x="1418" y="1749"/>
                <a:ext cx="10" cy="10"/>
              </a:xfrm>
              <a:custGeom>
                <a:avLst/>
                <a:gdLst>
                  <a:gd name="T0" fmla="*/ 22 w 43"/>
                  <a:gd name="T1" fmla="*/ 0 h 31"/>
                  <a:gd name="T2" fmla="*/ 17 w 43"/>
                  <a:gd name="T3" fmla="*/ 0 h 31"/>
                  <a:gd name="T4" fmla="*/ 13 w 43"/>
                  <a:gd name="T5" fmla="*/ 1 h 31"/>
                  <a:gd name="T6" fmla="*/ 10 w 43"/>
                  <a:gd name="T7" fmla="*/ 2 h 31"/>
                  <a:gd name="T8" fmla="*/ 7 w 43"/>
                  <a:gd name="T9" fmla="*/ 5 h 31"/>
                  <a:gd name="T10" fmla="*/ 4 w 43"/>
                  <a:gd name="T11" fmla="*/ 7 h 31"/>
                  <a:gd name="T12" fmla="*/ 2 w 43"/>
                  <a:gd name="T13" fmla="*/ 10 h 31"/>
                  <a:gd name="T14" fmla="*/ 0 w 43"/>
                  <a:gd name="T15" fmla="*/ 12 h 31"/>
                  <a:gd name="T16" fmla="*/ 0 w 43"/>
                  <a:gd name="T17" fmla="*/ 16 h 31"/>
                  <a:gd name="T18" fmla="*/ 0 w 43"/>
                  <a:gd name="T19" fmla="*/ 19 h 31"/>
                  <a:gd name="T20" fmla="*/ 2 w 43"/>
                  <a:gd name="T21" fmla="*/ 21 h 31"/>
                  <a:gd name="T22" fmla="*/ 4 w 43"/>
                  <a:gd name="T23" fmla="*/ 25 h 31"/>
                  <a:gd name="T24" fmla="*/ 7 w 43"/>
                  <a:gd name="T25" fmla="*/ 27 h 31"/>
                  <a:gd name="T26" fmla="*/ 10 w 43"/>
                  <a:gd name="T27" fmla="*/ 28 h 31"/>
                  <a:gd name="T28" fmla="*/ 13 w 43"/>
                  <a:gd name="T29" fmla="*/ 30 h 31"/>
                  <a:gd name="T30" fmla="*/ 17 w 43"/>
                  <a:gd name="T31" fmla="*/ 30 h 31"/>
                  <a:gd name="T32" fmla="*/ 22 w 43"/>
                  <a:gd name="T33" fmla="*/ 31 h 31"/>
                  <a:gd name="T34" fmla="*/ 25 w 43"/>
                  <a:gd name="T35" fmla="*/ 30 h 31"/>
                  <a:gd name="T36" fmla="*/ 29 w 43"/>
                  <a:gd name="T37" fmla="*/ 30 h 31"/>
                  <a:gd name="T38" fmla="*/ 33 w 43"/>
                  <a:gd name="T39" fmla="*/ 28 h 31"/>
                  <a:gd name="T40" fmla="*/ 36 w 43"/>
                  <a:gd name="T41" fmla="*/ 27 h 31"/>
                  <a:gd name="T42" fmla="*/ 39 w 43"/>
                  <a:gd name="T43" fmla="*/ 25 h 31"/>
                  <a:gd name="T44" fmla="*/ 40 w 43"/>
                  <a:gd name="T45" fmla="*/ 21 h 31"/>
                  <a:gd name="T46" fmla="*/ 41 w 43"/>
                  <a:gd name="T47" fmla="*/ 19 h 31"/>
                  <a:gd name="T48" fmla="*/ 43 w 43"/>
                  <a:gd name="T49" fmla="*/ 16 h 31"/>
                  <a:gd name="T50" fmla="*/ 41 w 43"/>
                  <a:gd name="T51" fmla="*/ 12 h 31"/>
                  <a:gd name="T52" fmla="*/ 40 w 43"/>
                  <a:gd name="T53" fmla="*/ 10 h 31"/>
                  <a:gd name="T54" fmla="*/ 39 w 43"/>
                  <a:gd name="T55" fmla="*/ 7 h 31"/>
                  <a:gd name="T56" fmla="*/ 36 w 43"/>
                  <a:gd name="T57" fmla="*/ 5 h 31"/>
                  <a:gd name="T58" fmla="*/ 33 w 43"/>
                  <a:gd name="T59" fmla="*/ 2 h 31"/>
                  <a:gd name="T60" fmla="*/ 29 w 43"/>
                  <a:gd name="T61" fmla="*/ 1 h 31"/>
                  <a:gd name="T62" fmla="*/ 25 w 43"/>
                  <a:gd name="T63" fmla="*/ 0 h 31"/>
                  <a:gd name="T64" fmla="*/ 22 w 43"/>
                  <a:gd name="T65"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3" h="31">
                    <a:moveTo>
                      <a:pt x="22" y="0"/>
                    </a:moveTo>
                    <a:lnTo>
                      <a:pt x="17" y="0"/>
                    </a:lnTo>
                    <a:lnTo>
                      <a:pt x="13" y="1"/>
                    </a:lnTo>
                    <a:lnTo>
                      <a:pt x="10" y="2"/>
                    </a:lnTo>
                    <a:lnTo>
                      <a:pt x="7" y="5"/>
                    </a:lnTo>
                    <a:lnTo>
                      <a:pt x="4" y="7"/>
                    </a:lnTo>
                    <a:lnTo>
                      <a:pt x="2" y="10"/>
                    </a:lnTo>
                    <a:lnTo>
                      <a:pt x="0" y="12"/>
                    </a:lnTo>
                    <a:lnTo>
                      <a:pt x="0" y="16"/>
                    </a:lnTo>
                    <a:lnTo>
                      <a:pt x="0" y="19"/>
                    </a:lnTo>
                    <a:lnTo>
                      <a:pt x="2" y="21"/>
                    </a:lnTo>
                    <a:lnTo>
                      <a:pt x="4" y="25"/>
                    </a:lnTo>
                    <a:lnTo>
                      <a:pt x="7" y="27"/>
                    </a:lnTo>
                    <a:lnTo>
                      <a:pt x="10" y="28"/>
                    </a:lnTo>
                    <a:lnTo>
                      <a:pt x="13" y="30"/>
                    </a:lnTo>
                    <a:lnTo>
                      <a:pt x="17" y="30"/>
                    </a:lnTo>
                    <a:lnTo>
                      <a:pt x="22" y="31"/>
                    </a:lnTo>
                    <a:lnTo>
                      <a:pt x="25" y="30"/>
                    </a:lnTo>
                    <a:lnTo>
                      <a:pt x="29" y="30"/>
                    </a:lnTo>
                    <a:lnTo>
                      <a:pt x="33" y="28"/>
                    </a:lnTo>
                    <a:lnTo>
                      <a:pt x="36" y="27"/>
                    </a:lnTo>
                    <a:lnTo>
                      <a:pt x="39" y="25"/>
                    </a:lnTo>
                    <a:lnTo>
                      <a:pt x="40" y="21"/>
                    </a:lnTo>
                    <a:lnTo>
                      <a:pt x="41" y="19"/>
                    </a:lnTo>
                    <a:lnTo>
                      <a:pt x="43" y="16"/>
                    </a:lnTo>
                    <a:lnTo>
                      <a:pt x="41" y="12"/>
                    </a:lnTo>
                    <a:lnTo>
                      <a:pt x="40" y="10"/>
                    </a:lnTo>
                    <a:lnTo>
                      <a:pt x="39" y="7"/>
                    </a:lnTo>
                    <a:lnTo>
                      <a:pt x="36" y="5"/>
                    </a:lnTo>
                    <a:lnTo>
                      <a:pt x="33" y="2"/>
                    </a:lnTo>
                    <a:lnTo>
                      <a:pt x="29" y="1"/>
                    </a:lnTo>
                    <a:lnTo>
                      <a:pt x="25" y="0"/>
                    </a:lnTo>
                    <a:lnTo>
                      <a:pt x="22" y="0"/>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4726" name="Line 342"/>
              <p:cNvSpPr>
                <a:spLocks noChangeShapeType="1"/>
              </p:cNvSpPr>
              <p:nvPr/>
            </p:nvSpPr>
            <p:spPr bwMode="auto">
              <a:xfrm flipV="1">
                <a:off x="1387" y="1640"/>
                <a:ext cx="1" cy="110"/>
              </a:xfrm>
              <a:prstGeom prst="line">
                <a:avLst/>
              </a:prstGeom>
              <a:noFill/>
              <a:ln w="6350">
                <a:solidFill>
                  <a:srgbClr val="000000"/>
                </a:solidFill>
                <a:round/>
                <a:headEnd/>
                <a:tailEnd type="stealth" w="med" len="med"/>
              </a:ln>
              <a:extLst>
                <a:ext uri="{909E8E84-426E-40DD-AFC4-6F175D3DCCD1}">
                  <a14:hiddenFill xmlns:a14="http://schemas.microsoft.com/office/drawing/2010/main">
                    <a:noFill/>
                  </a14:hiddenFill>
                </a:ext>
              </a:extLst>
            </p:spPr>
            <p:txBody>
              <a:bodyPr/>
              <a:lstStyle/>
              <a:p>
                <a:endParaRPr lang="en-GB"/>
              </a:p>
            </p:txBody>
          </p:sp>
        </p:grpSp>
        <p:sp>
          <p:nvSpPr>
            <p:cNvPr id="144727" name="Rectangle 343"/>
            <p:cNvSpPr>
              <a:spLocks noChangeArrowheads="1"/>
            </p:cNvSpPr>
            <p:nvPr/>
          </p:nvSpPr>
          <p:spPr bwMode="auto">
            <a:xfrm>
              <a:off x="2100" y="2150"/>
              <a:ext cx="136"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sz="900" dirty="0">
                  <a:solidFill>
                    <a:srgbClr val="000000"/>
                  </a:solidFill>
                  <a:ea typeface="ＭＳ Ｐゴシック" charset="-128"/>
                </a:rPr>
                <a:t>3L/s</a:t>
              </a:r>
              <a:endParaRPr lang="en-US" sz="2000" b="1" dirty="0">
                <a:ea typeface="ＭＳ Ｐゴシック" charset="-128"/>
              </a:endParaRPr>
            </a:p>
          </p:txBody>
        </p:sp>
        <p:sp>
          <p:nvSpPr>
            <p:cNvPr id="144728" name="Line 344"/>
            <p:cNvSpPr>
              <a:spLocks noChangeShapeType="1"/>
            </p:cNvSpPr>
            <p:nvPr/>
          </p:nvSpPr>
          <p:spPr bwMode="auto">
            <a:xfrm>
              <a:off x="3171" y="1738"/>
              <a:ext cx="1" cy="89"/>
            </a:xfrm>
            <a:prstGeom prst="line">
              <a:avLst/>
            </a:prstGeom>
            <a:noFill/>
            <a:ln w="6350">
              <a:solidFill>
                <a:srgbClr val="000000"/>
              </a:solidFill>
              <a:round/>
              <a:headEnd/>
              <a:tailEnd type="stealth" w="med" len="med"/>
            </a:ln>
            <a:extLst>
              <a:ext uri="{909E8E84-426E-40DD-AFC4-6F175D3DCCD1}">
                <a14:hiddenFill xmlns:a14="http://schemas.microsoft.com/office/drawing/2010/main">
                  <a:noFill/>
                </a14:hiddenFill>
              </a:ext>
            </a:extLst>
          </p:spPr>
          <p:txBody>
            <a:bodyPr/>
            <a:lstStyle/>
            <a:p>
              <a:endParaRPr lang="en-GB"/>
            </a:p>
          </p:txBody>
        </p:sp>
        <p:sp>
          <p:nvSpPr>
            <p:cNvPr id="144729" name="Line 345"/>
            <p:cNvSpPr>
              <a:spLocks noChangeShapeType="1"/>
            </p:cNvSpPr>
            <p:nvPr/>
          </p:nvSpPr>
          <p:spPr bwMode="auto">
            <a:xfrm>
              <a:off x="4137" y="1733"/>
              <a:ext cx="0" cy="88"/>
            </a:xfrm>
            <a:prstGeom prst="line">
              <a:avLst/>
            </a:prstGeom>
            <a:noFill/>
            <a:ln w="6350">
              <a:solidFill>
                <a:srgbClr val="000000"/>
              </a:solidFill>
              <a:round/>
              <a:headEnd/>
              <a:tailEnd type="stealth" w="med" len="med"/>
            </a:ln>
            <a:extLst>
              <a:ext uri="{909E8E84-426E-40DD-AFC4-6F175D3DCCD1}">
                <a14:hiddenFill xmlns:a14="http://schemas.microsoft.com/office/drawing/2010/main">
                  <a:noFill/>
                </a14:hiddenFill>
              </a:ext>
            </a:extLst>
          </p:spPr>
          <p:txBody>
            <a:bodyPr/>
            <a:lstStyle/>
            <a:p>
              <a:endParaRPr lang="en-GB"/>
            </a:p>
          </p:txBody>
        </p:sp>
        <p:sp>
          <p:nvSpPr>
            <p:cNvPr id="144730" name="Line 346"/>
            <p:cNvSpPr>
              <a:spLocks noChangeShapeType="1"/>
            </p:cNvSpPr>
            <p:nvPr/>
          </p:nvSpPr>
          <p:spPr bwMode="auto">
            <a:xfrm flipH="1">
              <a:off x="1977" y="1974"/>
              <a:ext cx="1" cy="24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grpSp>
          <p:nvGrpSpPr>
            <p:cNvPr id="144731" name="Group 347"/>
            <p:cNvGrpSpPr>
              <a:grpSpLocks/>
            </p:cNvGrpSpPr>
            <p:nvPr/>
          </p:nvGrpSpPr>
          <p:grpSpPr bwMode="auto">
            <a:xfrm>
              <a:off x="1359" y="1358"/>
              <a:ext cx="81" cy="101"/>
              <a:chOff x="1387" y="1640"/>
              <a:chExt cx="88" cy="119"/>
            </a:xfrm>
          </p:grpSpPr>
          <p:sp>
            <p:nvSpPr>
              <p:cNvPr id="144732" name="Freeform 348"/>
              <p:cNvSpPr>
                <a:spLocks/>
              </p:cNvSpPr>
              <p:nvPr/>
            </p:nvSpPr>
            <p:spPr bwMode="auto">
              <a:xfrm>
                <a:off x="1423" y="1651"/>
                <a:ext cx="52" cy="103"/>
              </a:xfrm>
              <a:custGeom>
                <a:avLst/>
                <a:gdLst>
                  <a:gd name="T0" fmla="*/ 207 w 207"/>
                  <a:gd name="T1" fmla="*/ 311 h 311"/>
                  <a:gd name="T2" fmla="*/ 0 w 207"/>
                  <a:gd name="T3" fmla="*/ 311 h 311"/>
                  <a:gd name="T4" fmla="*/ 207 w 207"/>
                  <a:gd name="T5" fmla="*/ 0 h 311"/>
                  <a:gd name="T6" fmla="*/ 0 w 207"/>
                  <a:gd name="T7" fmla="*/ 0 h 311"/>
                  <a:gd name="T8" fmla="*/ 207 w 207"/>
                  <a:gd name="T9" fmla="*/ 311 h 311"/>
                </a:gdLst>
                <a:ahLst/>
                <a:cxnLst>
                  <a:cxn ang="0">
                    <a:pos x="T0" y="T1"/>
                  </a:cxn>
                  <a:cxn ang="0">
                    <a:pos x="T2" y="T3"/>
                  </a:cxn>
                  <a:cxn ang="0">
                    <a:pos x="T4" y="T5"/>
                  </a:cxn>
                  <a:cxn ang="0">
                    <a:pos x="T6" y="T7"/>
                  </a:cxn>
                  <a:cxn ang="0">
                    <a:pos x="T8" y="T9"/>
                  </a:cxn>
                </a:cxnLst>
                <a:rect l="0" t="0" r="r" b="b"/>
                <a:pathLst>
                  <a:path w="207" h="311">
                    <a:moveTo>
                      <a:pt x="207" y="311"/>
                    </a:moveTo>
                    <a:lnTo>
                      <a:pt x="0" y="311"/>
                    </a:lnTo>
                    <a:lnTo>
                      <a:pt x="207" y="0"/>
                    </a:lnTo>
                    <a:lnTo>
                      <a:pt x="0" y="0"/>
                    </a:lnTo>
                    <a:lnTo>
                      <a:pt x="207" y="31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44733" name="Freeform 349"/>
              <p:cNvSpPr>
                <a:spLocks/>
              </p:cNvSpPr>
              <p:nvPr/>
            </p:nvSpPr>
            <p:spPr bwMode="auto">
              <a:xfrm>
                <a:off x="1423" y="1651"/>
                <a:ext cx="52" cy="103"/>
              </a:xfrm>
              <a:custGeom>
                <a:avLst/>
                <a:gdLst>
                  <a:gd name="T0" fmla="*/ 207 w 207"/>
                  <a:gd name="T1" fmla="*/ 311 h 311"/>
                  <a:gd name="T2" fmla="*/ 0 w 207"/>
                  <a:gd name="T3" fmla="*/ 311 h 311"/>
                  <a:gd name="T4" fmla="*/ 207 w 207"/>
                  <a:gd name="T5" fmla="*/ 0 h 311"/>
                  <a:gd name="T6" fmla="*/ 0 w 207"/>
                  <a:gd name="T7" fmla="*/ 0 h 311"/>
                </a:gdLst>
                <a:ahLst/>
                <a:cxnLst>
                  <a:cxn ang="0">
                    <a:pos x="T0" y="T1"/>
                  </a:cxn>
                  <a:cxn ang="0">
                    <a:pos x="T2" y="T3"/>
                  </a:cxn>
                  <a:cxn ang="0">
                    <a:pos x="T4" y="T5"/>
                  </a:cxn>
                  <a:cxn ang="0">
                    <a:pos x="T6" y="T7"/>
                  </a:cxn>
                </a:cxnLst>
                <a:rect l="0" t="0" r="r" b="b"/>
                <a:pathLst>
                  <a:path w="207" h="311">
                    <a:moveTo>
                      <a:pt x="207" y="311"/>
                    </a:moveTo>
                    <a:lnTo>
                      <a:pt x="0" y="311"/>
                    </a:lnTo>
                    <a:lnTo>
                      <a:pt x="207" y="0"/>
                    </a:lnTo>
                    <a:lnTo>
                      <a:pt x="0" y="0"/>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4734" name="Freeform 350"/>
              <p:cNvSpPr>
                <a:spLocks/>
              </p:cNvSpPr>
              <p:nvPr/>
            </p:nvSpPr>
            <p:spPr bwMode="auto">
              <a:xfrm>
                <a:off x="1418" y="1749"/>
                <a:ext cx="10" cy="10"/>
              </a:xfrm>
              <a:custGeom>
                <a:avLst/>
                <a:gdLst>
                  <a:gd name="T0" fmla="*/ 22 w 43"/>
                  <a:gd name="T1" fmla="*/ 0 h 31"/>
                  <a:gd name="T2" fmla="*/ 17 w 43"/>
                  <a:gd name="T3" fmla="*/ 0 h 31"/>
                  <a:gd name="T4" fmla="*/ 13 w 43"/>
                  <a:gd name="T5" fmla="*/ 1 h 31"/>
                  <a:gd name="T6" fmla="*/ 10 w 43"/>
                  <a:gd name="T7" fmla="*/ 2 h 31"/>
                  <a:gd name="T8" fmla="*/ 7 w 43"/>
                  <a:gd name="T9" fmla="*/ 5 h 31"/>
                  <a:gd name="T10" fmla="*/ 4 w 43"/>
                  <a:gd name="T11" fmla="*/ 7 h 31"/>
                  <a:gd name="T12" fmla="*/ 2 w 43"/>
                  <a:gd name="T13" fmla="*/ 10 h 31"/>
                  <a:gd name="T14" fmla="*/ 0 w 43"/>
                  <a:gd name="T15" fmla="*/ 12 h 31"/>
                  <a:gd name="T16" fmla="*/ 0 w 43"/>
                  <a:gd name="T17" fmla="*/ 16 h 31"/>
                  <a:gd name="T18" fmla="*/ 0 w 43"/>
                  <a:gd name="T19" fmla="*/ 19 h 31"/>
                  <a:gd name="T20" fmla="*/ 2 w 43"/>
                  <a:gd name="T21" fmla="*/ 21 h 31"/>
                  <a:gd name="T22" fmla="*/ 4 w 43"/>
                  <a:gd name="T23" fmla="*/ 25 h 31"/>
                  <a:gd name="T24" fmla="*/ 7 w 43"/>
                  <a:gd name="T25" fmla="*/ 27 h 31"/>
                  <a:gd name="T26" fmla="*/ 10 w 43"/>
                  <a:gd name="T27" fmla="*/ 28 h 31"/>
                  <a:gd name="T28" fmla="*/ 13 w 43"/>
                  <a:gd name="T29" fmla="*/ 30 h 31"/>
                  <a:gd name="T30" fmla="*/ 17 w 43"/>
                  <a:gd name="T31" fmla="*/ 30 h 31"/>
                  <a:gd name="T32" fmla="*/ 22 w 43"/>
                  <a:gd name="T33" fmla="*/ 31 h 31"/>
                  <a:gd name="T34" fmla="*/ 25 w 43"/>
                  <a:gd name="T35" fmla="*/ 30 h 31"/>
                  <a:gd name="T36" fmla="*/ 29 w 43"/>
                  <a:gd name="T37" fmla="*/ 30 h 31"/>
                  <a:gd name="T38" fmla="*/ 33 w 43"/>
                  <a:gd name="T39" fmla="*/ 28 h 31"/>
                  <a:gd name="T40" fmla="*/ 36 w 43"/>
                  <a:gd name="T41" fmla="*/ 27 h 31"/>
                  <a:gd name="T42" fmla="*/ 39 w 43"/>
                  <a:gd name="T43" fmla="*/ 25 h 31"/>
                  <a:gd name="T44" fmla="*/ 40 w 43"/>
                  <a:gd name="T45" fmla="*/ 21 h 31"/>
                  <a:gd name="T46" fmla="*/ 41 w 43"/>
                  <a:gd name="T47" fmla="*/ 19 h 31"/>
                  <a:gd name="T48" fmla="*/ 43 w 43"/>
                  <a:gd name="T49" fmla="*/ 16 h 31"/>
                  <a:gd name="T50" fmla="*/ 41 w 43"/>
                  <a:gd name="T51" fmla="*/ 12 h 31"/>
                  <a:gd name="T52" fmla="*/ 40 w 43"/>
                  <a:gd name="T53" fmla="*/ 10 h 31"/>
                  <a:gd name="T54" fmla="*/ 39 w 43"/>
                  <a:gd name="T55" fmla="*/ 7 h 31"/>
                  <a:gd name="T56" fmla="*/ 36 w 43"/>
                  <a:gd name="T57" fmla="*/ 5 h 31"/>
                  <a:gd name="T58" fmla="*/ 33 w 43"/>
                  <a:gd name="T59" fmla="*/ 2 h 31"/>
                  <a:gd name="T60" fmla="*/ 29 w 43"/>
                  <a:gd name="T61" fmla="*/ 1 h 31"/>
                  <a:gd name="T62" fmla="*/ 25 w 43"/>
                  <a:gd name="T63" fmla="*/ 0 h 31"/>
                  <a:gd name="T64" fmla="*/ 22 w 43"/>
                  <a:gd name="T65"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3" h="31">
                    <a:moveTo>
                      <a:pt x="22" y="0"/>
                    </a:moveTo>
                    <a:lnTo>
                      <a:pt x="17" y="0"/>
                    </a:lnTo>
                    <a:lnTo>
                      <a:pt x="13" y="1"/>
                    </a:lnTo>
                    <a:lnTo>
                      <a:pt x="10" y="2"/>
                    </a:lnTo>
                    <a:lnTo>
                      <a:pt x="7" y="5"/>
                    </a:lnTo>
                    <a:lnTo>
                      <a:pt x="4" y="7"/>
                    </a:lnTo>
                    <a:lnTo>
                      <a:pt x="2" y="10"/>
                    </a:lnTo>
                    <a:lnTo>
                      <a:pt x="0" y="12"/>
                    </a:lnTo>
                    <a:lnTo>
                      <a:pt x="0" y="16"/>
                    </a:lnTo>
                    <a:lnTo>
                      <a:pt x="0" y="19"/>
                    </a:lnTo>
                    <a:lnTo>
                      <a:pt x="2" y="21"/>
                    </a:lnTo>
                    <a:lnTo>
                      <a:pt x="4" y="25"/>
                    </a:lnTo>
                    <a:lnTo>
                      <a:pt x="7" y="27"/>
                    </a:lnTo>
                    <a:lnTo>
                      <a:pt x="10" y="28"/>
                    </a:lnTo>
                    <a:lnTo>
                      <a:pt x="13" y="30"/>
                    </a:lnTo>
                    <a:lnTo>
                      <a:pt x="17" y="30"/>
                    </a:lnTo>
                    <a:lnTo>
                      <a:pt x="22" y="31"/>
                    </a:lnTo>
                    <a:lnTo>
                      <a:pt x="25" y="30"/>
                    </a:lnTo>
                    <a:lnTo>
                      <a:pt x="29" y="30"/>
                    </a:lnTo>
                    <a:lnTo>
                      <a:pt x="33" y="28"/>
                    </a:lnTo>
                    <a:lnTo>
                      <a:pt x="36" y="27"/>
                    </a:lnTo>
                    <a:lnTo>
                      <a:pt x="39" y="25"/>
                    </a:lnTo>
                    <a:lnTo>
                      <a:pt x="40" y="21"/>
                    </a:lnTo>
                    <a:lnTo>
                      <a:pt x="41" y="19"/>
                    </a:lnTo>
                    <a:lnTo>
                      <a:pt x="43" y="16"/>
                    </a:lnTo>
                    <a:lnTo>
                      <a:pt x="41" y="12"/>
                    </a:lnTo>
                    <a:lnTo>
                      <a:pt x="40" y="10"/>
                    </a:lnTo>
                    <a:lnTo>
                      <a:pt x="39" y="7"/>
                    </a:lnTo>
                    <a:lnTo>
                      <a:pt x="36" y="5"/>
                    </a:lnTo>
                    <a:lnTo>
                      <a:pt x="33" y="2"/>
                    </a:lnTo>
                    <a:lnTo>
                      <a:pt x="29" y="1"/>
                    </a:lnTo>
                    <a:lnTo>
                      <a:pt x="25" y="0"/>
                    </a:lnTo>
                    <a:lnTo>
                      <a:pt x="2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44735" name="Freeform 351"/>
              <p:cNvSpPr>
                <a:spLocks/>
              </p:cNvSpPr>
              <p:nvPr/>
            </p:nvSpPr>
            <p:spPr bwMode="auto">
              <a:xfrm>
                <a:off x="1418" y="1749"/>
                <a:ext cx="10" cy="10"/>
              </a:xfrm>
              <a:custGeom>
                <a:avLst/>
                <a:gdLst>
                  <a:gd name="T0" fmla="*/ 22 w 43"/>
                  <a:gd name="T1" fmla="*/ 0 h 31"/>
                  <a:gd name="T2" fmla="*/ 17 w 43"/>
                  <a:gd name="T3" fmla="*/ 0 h 31"/>
                  <a:gd name="T4" fmla="*/ 13 w 43"/>
                  <a:gd name="T5" fmla="*/ 1 h 31"/>
                  <a:gd name="T6" fmla="*/ 10 w 43"/>
                  <a:gd name="T7" fmla="*/ 2 h 31"/>
                  <a:gd name="T8" fmla="*/ 7 w 43"/>
                  <a:gd name="T9" fmla="*/ 5 h 31"/>
                  <a:gd name="T10" fmla="*/ 4 w 43"/>
                  <a:gd name="T11" fmla="*/ 7 h 31"/>
                  <a:gd name="T12" fmla="*/ 2 w 43"/>
                  <a:gd name="T13" fmla="*/ 10 h 31"/>
                  <a:gd name="T14" fmla="*/ 0 w 43"/>
                  <a:gd name="T15" fmla="*/ 12 h 31"/>
                  <a:gd name="T16" fmla="*/ 0 w 43"/>
                  <a:gd name="T17" fmla="*/ 16 h 31"/>
                  <a:gd name="T18" fmla="*/ 0 w 43"/>
                  <a:gd name="T19" fmla="*/ 19 h 31"/>
                  <a:gd name="T20" fmla="*/ 2 w 43"/>
                  <a:gd name="T21" fmla="*/ 21 h 31"/>
                  <a:gd name="T22" fmla="*/ 4 w 43"/>
                  <a:gd name="T23" fmla="*/ 25 h 31"/>
                  <a:gd name="T24" fmla="*/ 7 w 43"/>
                  <a:gd name="T25" fmla="*/ 27 h 31"/>
                  <a:gd name="T26" fmla="*/ 10 w 43"/>
                  <a:gd name="T27" fmla="*/ 28 h 31"/>
                  <a:gd name="T28" fmla="*/ 13 w 43"/>
                  <a:gd name="T29" fmla="*/ 30 h 31"/>
                  <a:gd name="T30" fmla="*/ 17 w 43"/>
                  <a:gd name="T31" fmla="*/ 30 h 31"/>
                  <a:gd name="T32" fmla="*/ 22 w 43"/>
                  <a:gd name="T33" fmla="*/ 31 h 31"/>
                  <a:gd name="T34" fmla="*/ 25 w 43"/>
                  <a:gd name="T35" fmla="*/ 30 h 31"/>
                  <a:gd name="T36" fmla="*/ 29 w 43"/>
                  <a:gd name="T37" fmla="*/ 30 h 31"/>
                  <a:gd name="T38" fmla="*/ 33 w 43"/>
                  <a:gd name="T39" fmla="*/ 28 h 31"/>
                  <a:gd name="T40" fmla="*/ 36 w 43"/>
                  <a:gd name="T41" fmla="*/ 27 h 31"/>
                  <a:gd name="T42" fmla="*/ 39 w 43"/>
                  <a:gd name="T43" fmla="*/ 25 h 31"/>
                  <a:gd name="T44" fmla="*/ 40 w 43"/>
                  <a:gd name="T45" fmla="*/ 21 h 31"/>
                  <a:gd name="T46" fmla="*/ 41 w 43"/>
                  <a:gd name="T47" fmla="*/ 19 h 31"/>
                  <a:gd name="T48" fmla="*/ 43 w 43"/>
                  <a:gd name="T49" fmla="*/ 16 h 31"/>
                  <a:gd name="T50" fmla="*/ 41 w 43"/>
                  <a:gd name="T51" fmla="*/ 12 h 31"/>
                  <a:gd name="T52" fmla="*/ 40 w 43"/>
                  <a:gd name="T53" fmla="*/ 10 h 31"/>
                  <a:gd name="T54" fmla="*/ 39 w 43"/>
                  <a:gd name="T55" fmla="*/ 7 h 31"/>
                  <a:gd name="T56" fmla="*/ 36 w 43"/>
                  <a:gd name="T57" fmla="*/ 5 h 31"/>
                  <a:gd name="T58" fmla="*/ 33 w 43"/>
                  <a:gd name="T59" fmla="*/ 2 h 31"/>
                  <a:gd name="T60" fmla="*/ 29 w 43"/>
                  <a:gd name="T61" fmla="*/ 1 h 31"/>
                  <a:gd name="T62" fmla="*/ 25 w 43"/>
                  <a:gd name="T63" fmla="*/ 0 h 31"/>
                  <a:gd name="T64" fmla="*/ 22 w 43"/>
                  <a:gd name="T65"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3" h="31">
                    <a:moveTo>
                      <a:pt x="22" y="0"/>
                    </a:moveTo>
                    <a:lnTo>
                      <a:pt x="17" y="0"/>
                    </a:lnTo>
                    <a:lnTo>
                      <a:pt x="13" y="1"/>
                    </a:lnTo>
                    <a:lnTo>
                      <a:pt x="10" y="2"/>
                    </a:lnTo>
                    <a:lnTo>
                      <a:pt x="7" y="5"/>
                    </a:lnTo>
                    <a:lnTo>
                      <a:pt x="4" y="7"/>
                    </a:lnTo>
                    <a:lnTo>
                      <a:pt x="2" y="10"/>
                    </a:lnTo>
                    <a:lnTo>
                      <a:pt x="0" y="12"/>
                    </a:lnTo>
                    <a:lnTo>
                      <a:pt x="0" y="16"/>
                    </a:lnTo>
                    <a:lnTo>
                      <a:pt x="0" y="19"/>
                    </a:lnTo>
                    <a:lnTo>
                      <a:pt x="2" y="21"/>
                    </a:lnTo>
                    <a:lnTo>
                      <a:pt x="4" y="25"/>
                    </a:lnTo>
                    <a:lnTo>
                      <a:pt x="7" y="27"/>
                    </a:lnTo>
                    <a:lnTo>
                      <a:pt x="10" y="28"/>
                    </a:lnTo>
                    <a:lnTo>
                      <a:pt x="13" y="30"/>
                    </a:lnTo>
                    <a:lnTo>
                      <a:pt x="17" y="30"/>
                    </a:lnTo>
                    <a:lnTo>
                      <a:pt x="22" y="31"/>
                    </a:lnTo>
                    <a:lnTo>
                      <a:pt x="25" y="30"/>
                    </a:lnTo>
                    <a:lnTo>
                      <a:pt x="29" y="30"/>
                    </a:lnTo>
                    <a:lnTo>
                      <a:pt x="33" y="28"/>
                    </a:lnTo>
                    <a:lnTo>
                      <a:pt x="36" y="27"/>
                    </a:lnTo>
                    <a:lnTo>
                      <a:pt x="39" y="25"/>
                    </a:lnTo>
                    <a:lnTo>
                      <a:pt x="40" y="21"/>
                    </a:lnTo>
                    <a:lnTo>
                      <a:pt x="41" y="19"/>
                    </a:lnTo>
                    <a:lnTo>
                      <a:pt x="43" y="16"/>
                    </a:lnTo>
                    <a:lnTo>
                      <a:pt x="41" y="12"/>
                    </a:lnTo>
                    <a:lnTo>
                      <a:pt x="40" y="10"/>
                    </a:lnTo>
                    <a:lnTo>
                      <a:pt x="39" y="7"/>
                    </a:lnTo>
                    <a:lnTo>
                      <a:pt x="36" y="5"/>
                    </a:lnTo>
                    <a:lnTo>
                      <a:pt x="33" y="2"/>
                    </a:lnTo>
                    <a:lnTo>
                      <a:pt x="29" y="1"/>
                    </a:lnTo>
                    <a:lnTo>
                      <a:pt x="25" y="0"/>
                    </a:lnTo>
                    <a:lnTo>
                      <a:pt x="22" y="0"/>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4736" name="Line 352"/>
              <p:cNvSpPr>
                <a:spLocks noChangeShapeType="1"/>
              </p:cNvSpPr>
              <p:nvPr/>
            </p:nvSpPr>
            <p:spPr bwMode="auto">
              <a:xfrm flipV="1">
                <a:off x="1387" y="1640"/>
                <a:ext cx="1" cy="110"/>
              </a:xfrm>
              <a:prstGeom prst="line">
                <a:avLst/>
              </a:prstGeom>
              <a:noFill/>
              <a:ln w="6350">
                <a:solidFill>
                  <a:srgbClr val="000000"/>
                </a:solidFill>
                <a:round/>
                <a:headEnd/>
                <a:tailEnd type="stealth" w="med" len="med"/>
              </a:ln>
              <a:extLst>
                <a:ext uri="{909E8E84-426E-40DD-AFC4-6F175D3DCCD1}">
                  <a14:hiddenFill xmlns:a14="http://schemas.microsoft.com/office/drawing/2010/main">
                    <a:noFill/>
                  </a14:hiddenFill>
                </a:ext>
              </a:extLst>
            </p:spPr>
            <p:txBody>
              <a:bodyPr/>
              <a:lstStyle/>
              <a:p>
                <a:endParaRPr lang="en-GB"/>
              </a:p>
            </p:txBody>
          </p:sp>
        </p:grpSp>
        <p:sp>
          <p:nvSpPr>
            <p:cNvPr id="144738" name="Line 354"/>
            <p:cNvSpPr>
              <a:spLocks noChangeShapeType="1"/>
            </p:cNvSpPr>
            <p:nvPr/>
          </p:nvSpPr>
          <p:spPr bwMode="auto">
            <a:xfrm flipH="1">
              <a:off x="1131" y="3168"/>
              <a:ext cx="3001"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739" name="Line 355"/>
            <p:cNvSpPr>
              <a:spLocks noChangeShapeType="1"/>
            </p:cNvSpPr>
            <p:nvPr/>
          </p:nvSpPr>
          <p:spPr bwMode="auto">
            <a:xfrm flipH="1">
              <a:off x="4133" y="2909"/>
              <a:ext cx="3" cy="259"/>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grpSp>
      <p:sp>
        <p:nvSpPr>
          <p:cNvPr id="144386" name="Rectangle 2"/>
          <p:cNvSpPr>
            <a:spLocks noGrp="1" noChangeAspect="1" noChangeArrowheads="1"/>
          </p:cNvSpPr>
          <p:nvPr>
            <p:ph type="title"/>
          </p:nvPr>
        </p:nvSpPr>
        <p:spPr>
          <a:xfrm>
            <a:off x="0" y="0"/>
            <a:ext cx="9144000" cy="620713"/>
          </a:xfrm>
        </p:spPr>
        <p:txBody>
          <a:bodyPr/>
          <a:lstStyle/>
          <a:p>
            <a:r>
              <a:rPr lang="en-US" dirty="0" smtClean="0"/>
              <a:t>Outline Flow Diagram of the Pellet Injection System</a:t>
            </a:r>
          </a:p>
        </p:txBody>
      </p:sp>
      <p:sp>
        <p:nvSpPr>
          <p:cNvPr id="145094" name="Text Box 710"/>
          <p:cNvSpPr txBox="1">
            <a:spLocks noChangeArrowheads="1"/>
          </p:cNvSpPr>
          <p:nvPr/>
        </p:nvSpPr>
        <p:spPr bwMode="auto">
          <a:xfrm>
            <a:off x="4267200" y="623785"/>
            <a:ext cx="4752975" cy="1323439"/>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2000" b="1" dirty="0"/>
              <a:t>Liquid D</a:t>
            </a:r>
            <a:r>
              <a:rPr lang="en-US" sz="2000" b="1" baseline="-25000" dirty="0"/>
              <a:t>2</a:t>
            </a:r>
            <a:r>
              <a:rPr lang="en-US" sz="2000" b="1" dirty="0"/>
              <a:t>/T</a:t>
            </a:r>
            <a:r>
              <a:rPr lang="en-US" sz="2000" b="1" baseline="-25000" dirty="0"/>
              <a:t>2</a:t>
            </a:r>
            <a:r>
              <a:rPr lang="en-US" sz="2000" b="1" dirty="0"/>
              <a:t> enters twin extruder at triple point temperature (~20K) on top &amp; cooled to ~14K at the nozzle end to produce D</a:t>
            </a:r>
            <a:r>
              <a:rPr lang="en-US" sz="2000" b="1" baseline="-25000" dirty="0"/>
              <a:t>2</a:t>
            </a:r>
            <a:r>
              <a:rPr lang="en-US" sz="2000" b="1" dirty="0"/>
              <a:t> and T</a:t>
            </a:r>
            <a:r>
              <a:rPr lang="en-US" sz="2000" b="1" baseline="-25000" dirty="0"/>
              <a:t>2</a:t>
            </a:r>
            <a:r>
              <a:rPr lang="en-US" sz="2000" b="1" dirty="0"/>
              <a:t> ice</a:t>
            </a:r>
          </a:p>
        </p:txBody>
      </p:sp>
      <p:sp>
        <p:nvSpPr>
          <p:cNvPr id="145095" name="Line 711"/>
          <p:cNvSpPr>
            <a:spLocks noChangeShapeType="1"/>
          </p:cNvSpPr>
          <p:nvPr/>
        </p:nvSpPr>
        <p:spPr bwMode="auto">
          <a:xfrm flipH="1">
            <a:off x="3679032" y="1028700"/>
            <a:ext cx="563563" cy="512762"/>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pic>
        <p:nvPicPr>
          <p:cNvPr id="356" name="Picture 10"/>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122503" y="4241799"/>
            <a:ext cx="3925078" cy="25553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 name="Text Box 13"/>
          <p:cNvSpPr txBox="1">
            <a:spLocks noChangeArrowheads="1"/>
          </p:cNvSpPr>
          <p:nvPr/>
        </p:nvSpPr>
        <p:spPr bwMode="auto">
          <a:xfrm>
            <a:off x="6299662" y="6219887"/>
            <a:ext cx="1374775"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4306" tIns="52153" rIns="104306" bIns="52153">
            <a:spAutoFit/>
          </a:bodyPr>
          <a:lstStyle>
            <a:lvl1pPr defTabSz="1042988">
              <a:defRPr sz="2400">
                <a:solidFill>
                  <a:schemeClr val="tx1"/>
                </a:solidFill>
                <a:latin typeface="Century Gothic" pitchFamily="34" charset="0"/>
              </a:defRPr>
            </a:lvl1pPr>
            <a:lvl2pPr marL="742950" indent="-285750" defTabSz="1042988">
              <a:defRPr sz="2400">
                <a:solidFill>
                  <a:schemeClr val="tx1"/>
                </a:solidFill>
                <a:latin typeface="Century Gothic" pitchFamily="34" charset="0"/>
              </a:defRPr>
            </a:lvl2pPr>
            <a:lvl3pPr marL="1143000" indent="-228600" defTabSz="1042988">
              <a:defRPr sz="2400">
                <a:solidFill>
                  <a:schemeClr val="tx1"/>
                </a:solidFill>
                <a:latin typeface="Century Gothic" pitchFamily="34" charset="0"/>
              </a:defRPr>
            </a:lvl3pPr>
            <a:lvl4pPr marL="1600200" indent="-228600" defTabSz="1042988">
              <a:defRPr sz="2400">
                <a:solidFill>
                  <a:schemeClr val="tx1"/>
                </a:solidFill>
                <a:latin typeface="Century Gothic" pitchFamily="34" charset="0"/>
              </a:defRPr>
            </a:lvl4pPr>
            <a:lvl5pPr marL="2057400" indent="-228600" defTabSz="1042988">
              <a:defRPr sz="2400">
                <a:solidFill>
                  <a:schemeClr val="tx1"/>
                </a:solidFill>
                <a:latin typeface="Century Gothic" pitchFamily="34" charset="0"/>
              </a:defRPr>
            </a:lvl5pPr>
            <a:lvl6pPr marL="2514600" indent="-228600" defTabSz="1042988" eaLnBrk="0" fontAlgn="base" hangingPunct="0">
              <a:spcBef>
                <a:spcPct val="0"/>
              </a:spcBef>
              <a:spcAft>
                <a:spcPct val="0"/>
              </a:spcAft>
              <a:defRPr sz="2400">
                <a:solidFill>
                  <a:schemeClr val="tx1"/>
                </a:solidFill>
                <a:latin typeface="Century Gothic" pitchFamily="34" charset="0"/>
              </a:defRPr>
            </a:lvl6pPr>
            <a:lvl7pPr marL="2971800" indent="-228600" defTabSz="1042988" eaLnBrk="0" fontAlgn="base" hangingPunct="0">
              <a:spcBef>
                <a:spcPct val="0"/>
              </a:spcBef>
              <a:spcAft>
                <a:spcPct val="0"/>
              </a:spcAft>
              <a:defRPr sz="2400">
                <a:solidFill>
                  <a:schemeClr val="tx1"/>
                </a:solidFill>
                <a:latin typeface="Century Gothic" pitchFamily="34" charset="0"/>
              </a:defRPr>
            </a:lvl7pPr>
            <a:lvl8pPr marL="3429000" indent="-228600" defTabSz="1042988" eaLnBrk="0" fontAlgn="base" hangingPunct="0">
              <a:spcBef>
                <a:spcPct val="0"/>
              </a:spcBef>
              <a:spcAft>
                <a:spcPct val="0"/>
              </a:spcAft>
              <a:defRPr sz="2400">
                <a:solidFill>
                  <a:schemeClr val="tx1"/>
                </a:solidFill>
                <a:latin typeface="Century Gothic" pitchFamily="34" charset="0"/>
              </a:defRPr>
            </a:lvl8pPr>
            <a:lvl9pPr marL="3886200" indent="-228600" defTabSz="1042988" eaLnBrk="0" fontAlgn="base" hangingPunct="0">
              <a:spcBef>
                <a:spcPct val="0"/>
              </a:spcBef>
              <a:spcAft>
                <a:spcPct val="0"/>
              </a:spcAft>
              <a:defRPr sz="2400">
                <a:solidFill>
                  <a:schemeClr val="tx1"/>
                </a:solidFill>
                <a:latin typeface="Century Gothic" pitchFamily="34" charset="0"/>
              </a:defRPr>
            </a:lvl9pPr>
          </a:lstStyle>
          <a:p>
            <a:pPr algn="ctr"/>
            <a:r>
              <a:rPr lang="en-US" sz="1400" b="1" dirty="0">
                <a:solidFill>
                  <a:srgbClr val="000000"/>
                </a:solidFill>
                <a:latin typeface="Arial" pitchFamily="34" charset="0"/>
              </a:rPr>
              <a:t>Roots and</a:t>
            </a:r>
            <a:br>
              <a:rPr lang="en-US" sz="1400" b="1" dirty="0">
                <a:solidFill>
                  <a:srgbClr val="000000"/>
                </a:solidFill>
                <a:latin typeface="Arial" pitchFamily="34" charset="0"/>
              </a:rPr>
            </a:br>
            <a:r>
              <a:rPr lang="en-US" sz="1400" b="1" dirty="0">
                <a:solidFill>
                  <a:srgbClr val="000000"/>
                </a:solidFill>
                <a:latin typeface="Arial" pitchFamily="34" charset="0"/>
              </a:rPr>
              <a:t>Screw Blower</a:t>
            </a:r>
          </a:p>
        </p:txBody>
      </p:sp>
      <p:sp>
        <p:nvSpPr>
          <p:cNvPr id="360" name="Text Box 15"/>
          <p:cNvSpPr txBox="1">
            <a:spLocks noChangeArrowheads="1"/>
          </p:cNvSpPr>
          <p:nvPr/>
        </p:nvSpPr>
        <p:spPr bwMode="auto">
          <a:xfrm rot="-646165">
            <a:off x="7964476" y="4112186"/>
            <a:ext cx="108585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4306" tIns="52153" rIns="104306" bIns="52153">
            <a:spAutoFit/>
          </a:bodyPr>
          <a:lstStyle>
            <a:lvl1pPr defTabSz="1042988">
              <a:defRPr sz="2400">
                <a:solidFill>
                  <a:schemeClr val="tx1"/>
                </a:solidFill>
                <a:latin typeface="Century Gothic" pitchFamily="34" charset="0"/>
              </a:defRPr>
            </a:lvl1pPr>
            <a:lvl2pPr marL="742950" indent="-285750" defTabSz="1042988">
              <a:defRPr sz="2400">
                <a:solidFill>
                  <a:schemeClr val="tx1"/>
                </a:solidFill>
                <a:latin typeface="Century Gothic" pitchFamily="34" charset="0"/>
              </a:defRPr>
            </a:lvl2pPr>
            <a:lvl3pPr marL="1143000" indent="-228600" defTabSz="1042988">
              <a:defRPr sz="2400">
                <a:solidFill>
                  <a:schemeClr val="tx1"/>
                </a:solidFill>
                <a:latin typeface="Century Gothic" pitchFamily="34" charset="0"/>
              </a:defRPr>
            </a:lvl3pPr>
            <a:lvl4pPr marL="1600200" indent="-228600" defTabSz="1042988">
              <a:defRPr sz="2400">
                <a:solidFill>
                  <a:schemeClr val="tx1"/>
                </a:solidFill>
                <a:latin typeface="Century Gothic" pitchFamily="34" charset="0"/>
              </a:defRPr>
            </a:lvl4pPr>
            <a:lvl5pPr marL="2057400" indent="-228600" defTabSz="1042988">
              <a:defRPr sz="2400">
                <a:solidFill>
                  <a:schemeClr val="tx1"/>
                </a:solidFill>
                <a:latin typeface="Century Gothic" pitchFamily="34" charset="0"/>
              </a:defRPr>
            </a:lvl5pPr>
            <a:lvl6pPr marL="2514600" indent="-228600" defTabSz="1042988" eaLnBrk="0" fontAlgn="base" hangingPunct="0">
              <a:spcBef>
                <a:spcPct val="0"/>
              </a:spcBef>
              <a:spcAft>
                <a:spcPct val="0"/>
              </a:spcAft>
              <a:defRPr sz="2400">
                <a:solidFill>
                  <a:schemeClr val="tx1"/>
                </a:solidFill>
                <a:latin typeface="Century Gothic" pitchFamily="34" charset="0"/>
              </a:defRPr>
            </a:lvl6pPr>
            <a:lvl7pPr marL="2971800" indent="-228600" defTabSz="1042988" eaLnBrk="0" fontAlgn="base" hangingPunct="0">
              <a:spcBef>
                <a:spcPct val="0"/>
              </a:spcBef>
              <a:spcAft>
                <a:spcPct val="0"/>
              </a:spcAft>
              <a:defRPr sz="2400">
                <a:solidFill>
                  <a:schemeClr val="tx1"/>
                </a:solidFill>
                <a:latin typeface="Century Gothic" pitchFamily="34" charset="0"/>
              </a:defRPr>
            </a:lvl7pPr>
            <a:lvl8pPr marL="3429000" indent="-228600" defTabSz="1042988" eaLnBrk="0" fontAlgn="base" hangingPunct="0">
              <a:spcBef>
                <a:spcPct val="0"/>
              </a:spcBef>
              <a:spcAft>
                <a:spcPct val="0"/>
              </a:spcAft>
              <a:defRPr sz="2400">
                <a:solidFill>
                  <a:schemeClr val="tx1"/>
                </a:solidFill>
                <a:latin typeface="Century Gothic" pitchFamily="34" charset="0"/>
              </a:defRPr>
            </a:lvl8pPr>
            <a:lvl9pPr marL="3886200" indent="-228600" defTabSz="1042988" eaLnBrk="0" fontAlgn="base" hangingPunct="0">
              <a:spcBef>
                <a:spcPct val="0"/>
              </a:spcBef>
              <a:spcAft>
                <a:spcPct val="0"/>
              </a:spcAft>
              <a:defRPr sz="2400">
                <a:solidFill>
                  <a:schemeClr val="tx1"/>
                </a:solidFill>
                <a:latin typeface="Century Gothic" pitchFamily="34" charset="0"/>
              </a:defRPr>
            </a:lvl9pPr>
          </a:lstStyle>
          <a:p>
            <a:pPr algn="ctr"/>
            <a:r>
              <a:rPr lang="en-US" sz="1400" b="1" dirty="0">
                <a:solidFill>
                  <a:srgbClr val="000000"/>
                </a:solidFill>
                <a:latin typeface="Arial" pitchFamily="34" charset="0"/>
              </a:rPr>
              <a:t>DT Supply</a:t>
            </a:r>
          </a:p>
        </p:txBody>
      </p:sp>
      <p:sp>
        <p:nvSpPr>
          <p:cNvPr id="361" name="Line 16"/>
          <p:cNvSpPr>
            <a:spLocks noChangeShapeType="1"/>
          </p:cNvSpPr>
          <p:nvPr/>
        </p:nvSpPr>
        <p:spPr bwMode="auto">
          <a:xfrm flipH="1">
            <a:off x="8331189" y="4502711"/>
            <a:ext cx="720725" cy="144462"/>
          </a:xfrm>
          <a:prstGeom prst="line">
            <a:avLst/>
          </a:prstGeom>
          <a:noFill/>
          <a:ln w="2857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362" name="Line 17"/>
          <p:cNvSpPr>
            <a:spLocks noChangeShapeType="1"/>
          </p:cNvSpPr>
          <p:nvPr/>
        </p:nvSpPr>
        <p:spPr bwMode="auto">
          <a:xfrm flipV="1">
            <a:off x="8547089" y="4718611"/>
            <a:ext cx="358775" cy="71437"/>
          </a:xfrm>
          <a:prstGeom prst="line">
            <a:avLst/>
          </a:prstGeom>
          <a:noFill/>
          <a:ln w="2857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363" name="Text Box 18"/>
          <p:cNvSpPr txBox="1">
            <a:spLocks noChangeArrowheads="1"/>
          </p:cNvSpPr>
          <p:nvPr/>
        </p:nvSpPr>
        <p:spPr bwMode="auto">
          <a:xfrm rot="-646165">
            <a:off x="8115289" y="4904348"/>
            <a:ext cx="900112"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4306" tIns="52153" rIns="104306" bIns="52153">
            <a:spAutoFit/>
          </a:bodyPr>
          <a:lstStyle>
            <a:lvl1pPr defTabSz="1042988">
              <a:defRPr sz="2400">
                <a:solidFill>
                  <a:schemeClr val="tx1"/>
                </a:solidFill>
                <a:latin typeface="Century Gothic" pitchFamily="34" charset="0"/>
              </a:defRPr>
            </a:lvl1pPr>
            <a:lvl2pPr marL="742950" indent="-285750" defTabSz="1042988">
              <a:defRPr sz="2400">
                <a:solidFill>
                  <a:schemeClr val="tx1"/>
                </a:solidFill>
                <a:latin typeface="Century Gothic" pitchFamily="34" charset="0"/>
              </a:defRPr>
            </a:lvl2pPr>
            <a:lvl3pPr marL="1143000" indent="-228600" defTabSz="1042988">
              <a:defRPr sz="2400">
                <a:solidFill>
                  <a:schemeClr val="tx1"/>
                </a:solidFill>
                <a:latin typeface="Century Gothic" pitchFamily="34" charset="0"/>
              </a:defRPr>
            </a:lvl3pPr>
            <a:lvl4pPr marL="1600200" indent="-228600" defTabSz="1042988">
              <a:defRPr sz="2400">
                <a:solidFill>
                  <a:schemeClr val="tx1"/>
                </a:solidFill>
                <a:latin typeface="Century Gothic" pitchFamily="34" charset="0"/>
              </a:defRPr>
            </a:lvl4pPr>
            <a:lvl5pPr marL="2057400" indent="-228600" defTabSz="1042988">
              <a:defRPr sz="2400">
                <a:solidFill>
                  <a:schemeClr val="tx1"/>
                </a:solidFill>
                <a:latin typeface="Century Gothic" pitchFamily="34" charset="0"/>
              </a:defRPr>
            </a:lvl5pPr>
            <a:lvl6pPr marL="2514600" indent="-228600" defTabSz="1042988" eaLnBrk="0" fontAlgn="base" hangingPunct="0">
              <a:spcBef>
                <a:spcPct val="0"/>
              </a:spcBef>
              <a:spcAft>
                <a:spcPct val="0"/>
              </a:spcAft>
              <a:defRPr sz="2400">
                <a:solidFill>
                  <a:schemeClr val="tx1"/>
                </a:solidFill>
                <a:latin typeface="Century Gothic" pitchFamily="34" charset="0"/>
              </a:defRPr>
            </a:lvl6pPr>
            <a:lvl7pPr marL="2971800" indent="-228600" defTabSz="1042988" eaLnBrk="0" fontAlgn="base" hangingPunct="0">
              <a:spcBef>
                <a:spcPct val="0"/>
              </a:spcBef>
              <a:spcAft>
                <a:spcPct val="0"/>
              </a:spcAft>
              <a:defRPr sz="2400">
                <a:solidFill>
                  <a:schemeClr val="tx1"/>
                </a:solidFill>
                <a:latin typeface="Century Gothic" pitchFamily="34" charset="0"/>
              </a:defRPr>
            </a:lvl7pPr>
            <a:lvl8pPr marL="3429000" indent="-228600" defTabSz="1042988" eaLnBrk="0" fontAlgn="base" hangingPunct="0">
              <a:spcBef>
                <a:spcPct val="0"/>
              </a:spcBef>
              <a:spcAft>
                <a:spcPct val="0"/>
              </a:spcAft>
              <a:defRPr sz="2400">
                <a:solidFill>
                  <a:schemeClr val="tx1"/>
                </a:solidFill>
                <a:latin typeface="Century Gothic" pitchFamily="34" charset="0"/>
              </a:defRPr>
            </a:lvl8pPr>
            <a:lvl9pPr marL="3886200" indent="-228600" defTabSz="1042988" eaLnBrk="0" fontAlgn="base" hangingPunct="0">
              <a:spcBef>
                <a:spcPct val="0"/>
              </a:spcBef>
              <a:spcAft>
                <a:spcPct val="0"/>
              </a:spcAft>
              <a:defRPr sz="2400">
                <a:solidFill>
                  <a:schemeClr val="tx1"/>
                </a:solidFill>
                <a:latin typeface="Century Gothic" pitchFamily="34" charset="0"/>
              </a:defRPr>
            </a:lvl9pPr>
          </a:lstStyle>
          <a:p>
            <a:pPr algn="ctr"/>
            <a:r>
              <a:rPr lang="en-US" sz="1400" b="1">
                <a:latin typeface="Arial" pitchFamily="34" charset="0"/>
              </a:rPr>
              <a:t>Vacuum</a:t>
            </a:r>
          </a:p>
        </p:txBody>
      </p:sp>
      <p:sp>
        <p:nvSpPr>
          <p:cNvPr id="365" name="Text Box 20"/>
          <p:cNvSpPr txBox="1">
            <a:spLocks noChangeArrowheads="1"/>
          </p:cNvSpPr>
          <p:nvPr/>
        </p:nvSpPr>
        <p:spPr bwMode="auto">
          <a:xfrm>
            <a:off x="4955382" y="4353518"/>
            <a:ext cx="1116013"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4306" tIns="52153" rIns="104306" bIns="52153">
            <a:spAutoFit/>
          </a:bodyPr>
          <a:lstStyle>
            <a:lvl1pPr defTabSz="1042988">
              <a:defRPr sz="2400">
                <a:solidFill>
                  <a:schemeClr val="tx1"/>
                </a:solidFill>
                <a:latin typeface="Century Gothic" pitchFamily="34" charset="0"/>
              </a:defRPr>
            </a:lvl1pPr>
            <a:lvl2pPr marL="742950" indent="-285750" defTabSz="1042988">
              <a:defRPr sz="2400">
                <a:solidFill>
                  <a:schemeClr val="tx1"/>
                </a:solidFill>
                <a:latin typeface="Century Gothic" pitchFamily="34" charset="0"/>
              </a:defRPr>
            </a:lvl2pPr>
            <a:lvl3pPr marL="1143000" indent="-228600" defTabSz="1042988">
              <a:defRPr sz="2400">
                <a:solidFill>
                  <a:schemeClr val="tx1"/>
                </a:solidFill>
                <a:latin typeface="Century Gothic" pitchFamily="34" charset="0"/>
              </a:defRPr>
            </a:lvl3pPr>
            <a:lvl4pPr marL="1600200" indent="-228600" defTabSz="1042988">
              <a:defRPr sz="2400">
                <a:solidFill>
                  <a:schemeClr val="tx1"/>
                </a:solidFill>
                <a:latin typeface="Century Gothic" pitchFamily="34" charset="0"/>
              </a:defRPr>
            </a:lvl4pPr>
            <a:lvl5pPr marL="2057400" indent="-228600" defTabSz="1042988">
              <a:defRPr sz="2400">
                <a:solidFill>
                  <a:schemeClr val="tx1"/>
                </a:solidFill>
                <a:latin typeface="Century Gothic" pitchFamily="34" charset="0"/>
              </a:defRPr>
            </a:lvl5pPr>
            <a:lvl6pPr marL="2514600" indent="-228600" defTabSz="1042988" eaLnBrk="0" fontAlgn="base" hangingPunct="0">
              <a:spcBef>
                <a:spcPct val="0"/>
              </a:spcBef>
              <a:spcAft>
                <a:spcPct val="0"/>
              </a:spcAft>
              <a:defRPr sz="2400">
                <a:solidFill>
                  <a:schemeClr val="tx1"/>
                </a:solidFill>
                <a:latin typeface="Century Gothic" pitchFamily="34" charset="0"/>
              </a:defRPr>
            </a:lvl6pPr>
            <a:lvl7pPr marL="2971800" indent="-228600" defTabSz="1042988" eaLnBrk="0" fontAlgn="base" hangingPunct="0">
              <a:spcBef>
                <a:spcPct val="0"/>
              </a:spcBef>
              <a:spcAft>
                <a:spcPct val="0"/>
              </a:spcAft>
              <a:defRPr sz="2400">
                <a:solidFill>
                  <a:schemeClr val="tx1"/>
                </a:solidFill>
                <a:latin typeface="Century Gothic" pitchFamily="34" charset="0"/>
              </a:defRPr>
            </a:lvl7pPr>
            <a:lvl8pPr marL="3429000" indent="-228600" defTabSz="1042988" eaLnBrk="0" fontAlgn="base" hangingPunct="0">
              <a:spcBef>
                <a:spcPct val="0"/>
              </a:spcBef>
              <a:spcAft>
                <a:spcPct val="0"/>
              </a:spcAft>
              <a:defRPr sz="2400">
                <a:solidFill>
                  <a:schemeClr val="tx1"/>
                </a:solidFill>
                <a:latin typeface="Century Gothic" pitchFamily="34" charset="0"/>
              </a:defRPr>
            </a:lvl8pPr>
            <a:lvl9pPr marL="3886200" indent="-228600" defTabSz="1042988" eaLnBrk="0" fontAlgn="base" hangingPunct="0">
              <a:spcBef>
                <a:spcPct val="0"/>
              </a:spcBef>
              <a:spcAft>
                <a:spcPct val="0"/>
              </a:spcAft>
              <a:defRPr sz="2400">
                <a:solidFill>
                  <a:schemeClr val="tx1"/>
                </a:solidFill>
                <a:latin typeface="Century Gothic" pitchFamily="34" charset="0"/>
              </a:defRPr>
            </a:lvl9pPr>
          </a:lstStyle>
          <a:p>
            <a:pPr algn="ctr"/>
            <a:r>
              <a:rPr lang="en-US" sz="1400" b="1" dirty="0">
                <a:solidFill>
                  <a:srgbClr val="000000"/>
                </a:solidFill>
                <a:latin typeface="Arial" pitchFamily="34" charset="0"/>
              </a:rPr>
              <a:t>Microwave</a:t>
            </a:r>
          </a:p>
          <a:p>
            <a:pPr algn="ctr"/>
            <a:r>
              <a:rPr lang="en-US" sz="1400" b="1" dirty="0">
                <a:solidFill>
                  <a:srgbClr val="000000"/>
                </a:solidFill>
                <a:latin typeface="Arial" pitchFamily="34" charset="0"/>
              </a:rPr>
              <a:t>Cavity</a:t>
            </a:r>
          </a:p>
        </p:txBody>
      </p:sp>
      <p:sp>
        <p:nvSpPr>
          <p:cNvPr id="366" name="Line 21"/>
          <p:cNvSpPr>
            <a:spLocks noChangeShapeType="1"/>
          </p:cNvSpPr>
          <p:nvPr/>
        </p:nvSpPr>
        <p:spPr bwMode="auto">
          <a:xfrm>
            <a:off x="5432284" y="4850569"/>
            <a:ext cx="41276" cy="449565"/>
          </a:xfrm>
          <a:prstGeom prst="line">
            <a:avLst/>
          </a:prstGeom>
          <a:noFill/>
          <a:ln w="28575">
            <a:solidFill>
              <a:srgbClr val="CC00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367" name="Text Box 22"/>
          <p:cNvSpPr txBox="1">
            <a:spLocks noChangeArrowheads="1"/>
          </p:cNvSpPr>
          <p:nvPr/>
        </p:nvSpPr>
        <p:spPr bwMode="auto">
          <a:xfrm>
            <a:off x="7852551" y="6266957"/>
            <a:ext cx="1255712"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4306" tIns="52153" rIns="104306" bIns="52153">
            <a:spAutoFit/>
          </a:bodyPr>
          <a:lstStyle>
            <a:lvl1pPr defTabSz="1042988">
              <a:defRPr sz="2400">
                <a:solidFill>
                  <a:schemeClr val="tx1"/>
                </a:solidFill>
                <a:latin typeface="Century Gothic" pitchFamily="34" charset="0"/>
              </a:defRPr>
            </a:lvl1pPr>
            <a:lvl2pPr marL="742950" indent="-285750" defTabSz="1042988">
              <a:defRPr sz="2400">
                <a:solidFill>
                  <a:schemeClr val="tx1"/>
                </a:solidFill>
                <a:latin typeface="Century Gothic" pitchFamily="34" charset="0"/>
              </a:defRPr>
            </a:lvl2pPr>
            <a:lvl3pPr marL="1143000" indent="-228600" defTabSz="1042988">
              <a:defRPr sz="2400">
                <a:solidFill>
                  <a:schemeClr val="tx1"/>
                </a:solidFill>
                <a:latin typeface="Century Gothic" pitchFamily="34" charset="0"/>
              </a:defRPr>
            </a:lvl3pPr>
            <a:lvl4pPr marL="1600200" indent="-228600" defTabSz="1042988">
              <a:defRPr sz="2400">
                <a:solidFill>
                  <a:schemeClr val="tx1"/>
                </a:solidFill>
                <a:latin typeface="Century Gothic" pitchFamily="34" charset="0"/>
              </a:defRPr>
            </a:lvl4pPr>
            <a:lvl5pPr marL="2057400" indent="-228600" defTabSz="1042988">
              <a:defRPr sz="2400">
                <a:solidFill>
                  <a:schemeClr val="tx1"/>
                </a:solidFill>
                <a:latin typeface="Century Gothic" pitchFamily="34" charset="0"/>
              </a:defRPr>
            </a:lvl5pPr>
            <a:lvl6pPr marL="2514600" indent="-228600" defTabSz="1042988" eaLnBrk="0" fontAlgn="base" hangingPunct="0">
              <a:spcBef>
                <a:spcPct val="0"/>
              </a:spcBef>
              <a:spcAft>
                <a:spcPct val="0"/>
              </a:spcAft>
              <a:defRPr sz="2400">
                <a:solidFill>
                  <a:schemeClr val="tx1"/>
                </a:solidFill>
                <a:latin typeface="Century Gothic" pitchFamily="34" charset="0"/>
              </a:defRPr>
            </a:lvl6pPr>
            <a:lvl7pPr marL="2971800" indent="-228600" defTabSz="1042988" eaLnBrk="0" fontAlgn="base" hangingPunct="0">
              <a:spcBef>
                <a:spcPct val="0"/>
              </a:spcBef>
              <a:spcAft>
                <a:spcPct val="0"/>
              </a:spcAft>
              <a:defRPr sz="2400">
                <a:solidFill>
                  <a:schemeClr val="tx1"/>
                </a:solidFill>
                <a:latin typeface="Century Gothic" pitchFamily="34" charset="0"/>
              </a:defRPr>
            </a:lvl7pPr>
            <a:lvl8pPr marL="3429000" indent="-228600" defTabSz="1042988" eaLnBrk="0" fontAlgn="base" hangingPunct="0">
              <a:spcBef>
                <a:spcPct val="0"/>
              </a:spcBef>
              <a:spcAft>
                <a:spcPct val="0"/>
              </a:spcAft>
              <a:defRPr sz="2400">
                <a:solidFill>
                  <a:schemeClr val="tx1"/>
                </a:solidFill>
                <a:latin typeface="Century Gothic" pitchFamily="34" charset="0"/>
              </a:defRPr>
            </a:lvl8pPr>
            <a:lvl9pPr marL="3886200" indent="-228600" defTabSz="1042988" eaLnBrk="0" fontAlgn="base" hangingPunct="0">
              <a:spcBef>
                <a:spcPct val="0"/>
              </a:spcBef>
              <a:spcAft>
                <a:spcPct val="0"/>
              </a:spcAft>
              <a:defRPr sz="2400">
                <a:solidFill>
                  <a:schemeClr val="tx1"/>
                </a:solidFill>
                <a:latin typeface="Century Gothic" pitchFamily="34" charset="0"/>
              </a:defRPr>
            </a:lvl9pPr>
          </a:lstStyle>
          <a:p>
            <a:pPr algn="ctr"/>
            <a:r>
              <a:rPr lang="en-US" sz="1400" b="1" dirty="0">
                <a:solidFill>
                  <a:srgbClr val="000000"/>
                </a:solidFill>
                <a:latin typeface="Arial" pitchFamily="34" charset="0"/>
              </a:rPr>
              <a:t>Propellant</a:t>
            </a:r>
            <a:br>
              <a:rPr lang="en-US" sz="1400" b="1" dirty="0">
                <a:solidFill>
                  <a:srgbClr val="000000"/>
                </a:solidFill>
                <a:latin typeface="Arial" pitchFamily="34" charset="0"/>
              </a:rPr>
            </a:br>
            <a:r>
              <a:rPr lang="en-US" sz="1400" b="1" dirty="0">
                <a:solidFill>
                  <a:srgbClr val="000000"/>
                </a:solidFill>
                <a:latin typeface="Arial" pitchFamily="34" charset="0"/>
              </a:rPr>
              <a:t>Compressor</a:t>
            </a:r>
          </a:p>
        </p:txBody>
      </p:sp>
      <p:sp>
        <p:nvSpPr>
          <p:cNvPr id="368" name="Text Box 23"/>
          <p:cNvSpPr txBox="1">
            <a:spLocks noChangeArrowheads="1"/>
          </p:cNvSpPr>
          <p:nvPr/>
        </p:nvSpPr>
        <p:spPr bwMode="auto">
          <a:xfrm>
            <a:off x="6835745" y="5679178"/>
            <a:ext cx="1460500"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4306" tIns="52153" rIns="104306" bIns="52153">
            <a:spAutoFit/>
          </a:bodyPr>
          <a:lstStyle>
            <a:lvl1pPr defTabSz="1042988">
              <a:defRPr sz="2400">
                <a:solidFill>
                  <a:schemeClr val="tx1"/>
                </a:solidFill>
                <a:latin typeface="Century Gothic" pitchFamily="34" charset="0"/>
              </a:defRPr>
            </a:lvl1pPr>
            <a:lvl2pPr marL="742950" indent="-285750" defTabSz="1042988">
              <a:defRPr sz="2400">
                <a:solidFill>
                  <a:schemeClr val="tx1"/>
                </a:solidFill>
                <a:latin typeface="Century Gothic" pitchFamily="34" charset="0"/>
              </a:defRPr>
            </a:lvl2pPr>
            <a:lvl3pPr marL="1143000" indent="-228600" defTabSz="1042988">
              <a:defRPr sz="2400">
                <a:solidFill>
                  <a:schemeClr val="tx1"/>
                </a:solidFill>
                <a:latin typeface="Century Gothic" pitchFamily="34" charset="0"/>
              </a:defRPr>
            </a:lvl3pPr>
            <a:lvl4pPr marL="1600200" indent="-228600" defTabSz="1042988">
              <a:defRPr sz="2400">
                <a:solidFill>
                  <a:schemeClr val="tx1"/>
                </a:solidFill>
                <a:latin typeface="Century Gothic" pitchFamily="34" charset="0"/>
              </a:defRPr>
            </a:lvl4pPr>
            <a:lvl5pPr marL="2057400" indent="-228600" defTabSz="1042988">
              <a:defRPr sz="2400">
                <a:solidFill>
                  <a:schemeClr val="tx1"/>
                </a:solidFill>
                <a:latin typeface="Century Gothic" pitchFamily="34" charset="0"/>
              </a:defRPr>
            </a:lvl5pPr>
            <a:lvl6pPr marL="2514600" indent="-228600" defTabSz="1042988" eaLnBrk="0" fontAlgn="base" hangingPunct="0">
              <a:spcBef>
                <a:spcPct val="0"/>
              </a:spcBef>
              <a:spcAft>
                <a:spcPct val="0"/>
              </a:spcAft>
              <a:defRPr sz="2400">
                <a:solidFill>
                  <a:schemeClr val="tx1"/>
                </a:solidFill>
                <a:latin typeface="Century Gothic" pitchFamily="34" charset="0"/>
              </a:defRPr>
            </a:lvl6pPr>
            <a:lvl7pPr marL="2971800" indent="-228600" defTabSz="1042988" eaLnBrk="0" fontAlgn="base" hangingPunct="0">
              <a:spcBef>
                <a:spcPct val="0"/>
              </a:spcBef>
              <a:spcAft>
                <a:spcPct val="0"/>
              </a:spcAft>
              <a:defRPr sz="2400">
                <a:solidFill>
                  <a:schemeClr val="tx1"/>
                </a:solidFill>
                <a:latin typeface="Century Gothic" pitchFamily="34" charset="0"/>
              </a:defRPr>
            </a:lvl7pPr>
            <a:lvl8pPr marL="3429000" indent="-228600" defTabSz="1042988" eaLnBrk="0" fontAlgn="base" hangingPunct="0">
              <a:spcBef>
                <a:spcPct val="0"/>
              </a:spcBef>
              <a:spcAft>
                <a:spcPct val="0"/>
              </a:spcAft>
              <a:defRPr sz="2400">
                <a:solidFill>
                  <a:schemeClr val="tx1"/>
                </a:solidFill>
                <a:latin typeface="Century Gothic" pitchFamily="34" charset="0"/>
              </a:defRPr>
            </a:lvl8pPr>
            <a:lvl9pPr marL="3886200" indent="-228600" defTabSz="1042988" eaLnBrk="0" fontAlgn="base" hangingPunct="0">
              <a:spcBef>
                <a:spcPct val="0"/>
              </a:spcBef>
              <a:spcAft>
                <a:spcPct val="0"/>
              </a:spcAft>
              <a:defRPr sz="2400">
                <a:solidFill>
                  <a:schemeClr val="tx1"/>
                </a:solidFill>
                <a:latin typeface="Century Gothic" pitchFamily="34" charset="0"/>
              </a:defRPr>
            </a:lvl9pPr>
          </a:lstStyle>
          <a:p>
            <a:pPr algn="ctr"/>
            <a:r>
              <a:rPr lang="en-US" sz="1400" b="1" dirty="0" err="1">
                <a:solidFill>
                  <a:srgbClr val="000000"/>
                </a:solidFill>
                <a:latin typeface="Arial" pitchFamily="34" charset="0"/>
              </a:rPr>
              <a:t>Cryocooler</a:t>
            </a:r>
            <a:endParaRPr lang="en-US" sz="1400" b="1" dirty="0">
              <a:solidFill>
                <a:srgbClr val="000000"/>
              </a:solidFill>
              <a:latin typeface="Arial" pitchFamily="34" charset="0"/>
            </a:endParaRPr>
          </a:p>
          <a:p>
            <a:pPr algn="ctr"/>
            <a:r>
              <a:rPr lang="en-US" sz="1400" b="1" dirty="0">
                <a:solidFill>
                  <a:srgbClr val="000000"/>
                </a:solidFill>
                <a:latin typeface="Arial" pitchFamily="34" charset="0"/>
              </a:rPr>
              <a:t>Compressor</a:t>
            </a:r>
          </a:p>
        </p:txBody>
      </p:sp>
      <p:sp>
        <p:nvSpPr>
          <p:cNvPr id="369" name="Line 24"/>
          <p:cNvSpPr>
            <a:spLocks noChangeShapeType="1"/>
          </p:cNvSpPr>
          <p:nvPr/>
        </p:nvSpPr>
        <p:spPr bwMode="auto">
          <a:xfrm flipV="1">
            <a:off x="7920516" y="5303149"/>
            <a:ext cx="320675" cy="468312"/>
          </a:xfrm>
          <a:prstGeom prst="line">
            <a:avLst/>
          </a:prstGeom>
          <a:noFill/>
          <a:ln w="28575">
            <a:solidFill>
              <a:srgbClr val="CC00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370" name="Line 25"/>
          <p:cNvSpPr>
            <a:spLocks noChangeShapeType="1"/>
          </p:cNvSpPr>
          <p:nvPr/>
        </p:nvSpPr>
        <p:spPr bwMode="auto">
          <a:xfrm flipH="1" flipV="1">
            <a:off x="8435285" y="5679177"/>
            <a:ext cx="0" cy="694536"/>
          </a:xfrm>
          <a:prstGeom prst="line">
            <a:avLst/>
          </a:prstGeom>
          <a:noFill/>
          <a:ln w="28575">
            <a:solidFill>
              <a:srgbClr val="CC00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371" name="Text Box 26"/>
          <p:cNvSpPr txBox="1">
            <a:spLocks noChangeArrowheads="1"/>
          </p:cNvSpPr>
          <p:nvPr/>
        </p:nvSpPr>
        <p:spPr bwMode="auto">
          <a:xfrm>
            <a:off x="5939632" y="4241799"/>
            <a:ext cx="13716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4306" tIns="52153" rIns="104306" bIns="52153">
            <a:spAutoFit/>
          </a:bodyPr>
          <a:lstStyle>
            <a:lvl1pPr defTabSz="1042988">
              <a:defRPr sz="2400">
                <a:solidFill>
                  <a:schemeClr val="tx1"/>
                </a:solidFill>
                <a:latin typeface="Century Gothic" pitchFamily="34" charset="0"/>
              </a:defRPr>
            </a:lvl1pPr>
            <a:lvl2pPr marL="742950" indent="-285750" defTabSz="1042988">
              <a:defRPr sz="2400">
                <a:solidFill>
                  <a:schemeClr val="tx1"/>
                </a:solidFill>
                <a:latin typeface="Century Gothic" pitchFamily="34" charset="0"/>
              </a:defRPr>
            </a:lvl2pPr>
            <a:lvl3pPr marL="1143000" indent="-228600" defTabSz="1042988">
              <a:defRPr sz="2400">
                <a:solidFill>
                  <a:schemeClr val="tx1"/>
                </a:solidFill>
                <a:latin typeface="Century Gothic" pitchFamily="34" charset="0"/>
              </a:defRPr>
            </a:lvl3pPr>
            <a:lvl4pPr marL="1600200" indent="-228600" defTabSz="1042988">
              <a:defRPr sz="2400">
                <a:solidFill>
                  <a:schemeClr val="tx1"/>
                </a:solidFill>
                <a:latin typeface="Century Gothic" pitchFamily="34" charset="0"/>
              </a:defRPr>
            </a:lvl4pPr>
            <a:lvl5pPr marL="2057400" indent="-228600" defTabSz="1042988">
              <a:defRPr sz="2400">
                <a:solidFill>
                  <a:schemeClr val="tx1"/>
                </a:solidFill>
                <a:latin typeface="Century Gothic" pitchFamily="34" charset="0"/>
              </a:defRPr>
            </a:lvl5pPr>
            <a:lvl6pPr marL="2514600" indent="-228600" defTabSz="1042988" eaLnBrk="0" fontAlgn="base" hangingPunct="0">
              <a:spcBef>
                <a:spcPct val="0"/>
              </a:spcBef>
              <a:spcAft>
                <a:spcPct val="0"/>
              </a:spcAft>
              <a:defRPr sz="2400">
                <a:solidFill>
                  <a:schemeClr val="tx1"/>
                </a:solidFill>
                <a:latin typeface="Century Gothic" pitchFamily="34" charset="0"/>
              </a:defRPr>
            </a:lvl6pPr>
            <a:lvl7pPr marL="2971800" indent="-228600" defTabSz="1042988" eaLnBrk="0" fontAlgn="base" hangingPunct="0">
              <a:spcBef>
                <a:spcPct val="0"/>
              </a:spcBef>
              <a:spcAft>
                <a:spcPct val="0"/>
              </a:spcAft>
              <a:defRPr sz="2400">
                <a:solidFill>
                  <a:schemeClr val="tx1"/>
                </a:solidFill>
                <a:latin typeface="Century Gothic" pitchFamily="34" charset="0"/>
              </a:defRPr>
            </a:lvl7pPr>
            <a:lvl8pPr marL="3429000" indent="-228600" defTabSz="1042988" eaLnBrk="0" fontAlgn="base" hangingPunct="0">
              <a:spcBef>
                <a:spcPct val="0"/>
              </a:spcBef>
              <a:spcAft>
                <a:spcPct val="0"/>
              </a:spcAft>
              <a:defRPr sz="2400">
                <a:solidFill>
                  <a:schemeClr val="tx1"/>
                </a:solidFill>
                <a:latin typeface="Century Gothic" pitchFamily="34" charset="0"/>
              </a:defRPr>
            </a:lvl8pPr>
            <a:lvl9pPr marL="3886200" indent="-228600" defTabSz="1042988" eaLnBrk="0" fontAlgn="base" hangingPunct="0">
              <a:spcBef>
                <a:spcPct val="0"/>
              </a:spcBef>
              <a:spcAft>
                <a:spcPct val="0"/>
              </a:spcAft>
              <a:defRPr sz="2400">
                <a:solidFill>
                  <a:schemeClr val="tx1"/>
                </a:solidFill>
                <a:latin typeface="Century Gothic" pitchFamily="34" charset="0"/>
              </a:defRPr>
            </a:lvl9pPr>
          </a:lstStyle>
          <a:p>
            <a:pPr algn="ctr"/>
            <a:r>
              <a:rPr lang="en-US" sz="1400" b="1" dirty="0">
                <a:solidFill>
                  <a:srgbClr val="000000"/>
                </a:solidFill>
                <a:latin typeface="Arial" pitchFamily="34" charset="0"/>
              </a:rPr>
              <a:t>Pellet Injector</a:t>
            </a:r>
          </a:p>
        </p:txBody>
      </p:sp>
      <p:sp>
        <p:nvSpPr>
          <p:cNvPr id="372" name="Line 27"/>
          <p:cNvSpPr>
            <a:spLocks noChangeShapeType="1"/>
          </p:cNvSpPr>
          <p:nvPr/>
        </p:nvSpPr>
        <p:spPr bwMode="auto">
          <a:xfrm>
            <a:off x="6571326" y="4587473"/>
            <a:ext cx="71437" cy="431800"/>
          </a:xfrm>
          <a:prstGeom prst="line">
            <a:avLst/>
          </a:prstGeom>
          <a:noFill/>
          <a:ln w="28575">
            <a:solidFill>
              <a:srgbClr val="CC00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pic>
        <p:nvPicPr>
          <p:cNvPr id="373" name="Picture 24" descr="Extruder 2"/>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908970" y="5497574"/>
            <a:ext cx="1504235" cy="9874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59548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509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509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5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6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6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7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7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6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6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6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6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70"/>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67"/>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68"/>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69"/>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58"/>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37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5094" grpId="0" animBg="1"/>
      <p:bldP spid="145095" grpId="0" animBg="1"/>
      <p:bldP spid="358" grpId="0"/>
      <p:bldP spid="360" grpId="0"/>
      <p:bldP spid="361" grpId="0" animBg="1"/>
      <p:bldP spid="362" grpId="0" animBg="1"/>
      <p:bldP spid="363" grpId="0"/>
      <p:bldP spid="365" grpId="0"/>
      <p:bldP spid="366" grpId="0" animBg="1"/>
      <p:bldP spid="367" grpId="0"/>
      <p:bldP spid="368" grpId="0"/>
      <p:bldP spid="369" grpId="0" animBg="1"/>
      <p:bldP spid="370" grpId="0" animBg="1"/>
      <p:bldP spid="371" grpId="0"/>
      <p:bldP spid="37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2"/>
          <p:cNvSpPr>
            <a:spLocks noGrp="1" noChangeAspect="1" noChangeArrowheads="1"/>
          </p:cNvSpPr>
          <p:nvPr>
            <p:ph type="title"/>
          </p:nvPr>
        </p:nvSpPr>
        <p:spPr/>
        <p:txBody>
          <a:bodyPr/>
          <a:lstStyle/>
          <a:p>
            <a:r>
              <a:rPr lang="en-US" dirty="0" smtClean="0"/>
              <a:t>Pellet Injection Flight Tube Layout</a:t>
            </a:r>
          </a:p>
        </p:txBody>
      </p:sp>
      <p:pic>
        <p:nvPicPr>
          <p:cNvPr id="135187" name="Picture 19" descr="060509_SMA_LPORT_06_PIS_03"/>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23850" y="2420938"/>
            <a:ext cx="6696075" cy="3816350"/>
          </a:xfrm>
          <a:prstGeom prst="rect">
            <a:avLst/>
          </a:prstGeom>
          <a:noFill/>
          <a:extLst>
            <a:ext uri="{909E8E84-426E-40DD-AFC4-6F175D3DCCD1}">
              <a14:hiddenFill xmlns:a14="http://schemas.microsoft.com/office/drawing/2010/main">
                <a:solidFill>
                  <a:srgbClr val="FFFFFF"/>
                </a:solidFill>
              </a14:hiddenFill>
            </a:ext>
          </a:extLst>
        </p:spPr>
      </p:pic>
      <p:sp>
        <p:nvSpPr>
          <p:cNvPr id="135193" name="Line 25"/>
          <p:cNvSpPr>
            <a:spLocks noChangeShapeType="1"/>
          </p:cNvSpPr>
          <p:nvPr/>
        </p:nvSpPr>
        <p:spPr bwMode="auto">
          <a:xfrm flipH="1">
            <a:off x="1800225" y="2205038"/>
            <a:ext cx="2987675" cy="245586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5194" name="Line 26"/>
          <p:cNvSpPr>
            <a:spLocks noChangeShapeType="1"/>
          </p:cNvSpPr>
          <p:nvPr/>
        </p:nvSpPr>
        <p:spPr bwMode="auto">
          <a:xfrm flipH="1">
            <a:off x="684213" y="2420938"/>
            <a:ext cx="947737" cy="187166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5198" name="Text Box 30"/>
          <p:cNvSpPr txBox="1">
            <a:spLocks noChangeArrowheads="1"/>
          </p:cNvSpPr>
          <p:nvPr/>
        </p:nvSpPr>
        <p:spPr bwMode="auto">
          <a:xfrm>
            <a:off x="227806" y="813748"/>
            <a:ext cx="2808288" cy="1631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2000" b="1" dirty="0"/>
              <a:t>HFS flight tube (mainly for plasma density control through core fuelling)  </a:t>
            </a:r>
          </a:p>
        </p:txBody>
      </p:sp>
      <p:pic>
        <p:nvPicPr>
          <p:cNvPr id="135200" name="Picture 32" descr="Pellet Asdex Plasma"/>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844382" y="654442"/>
            <a:ext cx="3264693" cy="3782622"/>
          </a:xfrm>
          <a:prstGeom prst="rect">
            <a:avLst/>
          </a:prstGeom>
          <a:noFill/>
          <a:extLst>
            <a:ext uri="{909E8E84-426E-40DD-AFC4-6F175D3DCCD1}">
              <a14:hiddenFill xmlns:a14="http://schemas.microsoft.com/office/drawing/2010/main">
                <a:solidFill>
                  <a:srgbClr val="FFFFFF"/>
                </a:solidFill>
              </a14:hiddenFill>
            </a:ext>
          </a:extLst>
        </p:spPr>
      </p:pic>
      <p:sp>
        <p:nvSpPr>
          <p:cNvPr id="135201" name="Text Box 33"/>
          <p:cNvSpPr txBox="1">
            <a:spLocks noChangeArrowheads="1"/>
          </p:cNvSpPr>
          <p:nvPr/>
        </p:nvSpPr>
        <p:spPr bwMode="auto">
          <a:xfrm>
            <a:off x="3036094" y="966281"/>
            <a:ext cx="2808288" cy="1323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2000" b="1" dirty="0"/>
              <a:t>LFS flight tube/trajectory (mainly for ELM pacing)  </a:t>
            </a:r>
          </a:p>
        </p:txBody>
      </p:sp>
      <p:sp>
        <p:nvSpPr>
          <p:cNvPr id="135202" name="Text Box 34"/>
          <p:cNvSpPr txBox="1">
            <a:spLocks noChangeArrowheads="1"/>
          </p:cNvSpPr>
          <p:nvPr/>
        </p:nvSpPr>
        <p:spPr bwMode="auto">
          <a:xfrm>
            <a:off x="7092950" y="4652963"/>
            <a:ext cx="17272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b="1"/>
              <a:t>Pellet in ASDEX</a:t>
            </a:r>
          </a:p>
        </p:txBody>
      </p:sp>
    </p:spTree>
    <p:extLst>
      <p:ext uri="{BB962C8B-B14F-4D97-AF65-F5344CB8AC3E}">
        <p14:creationId xmlns:p14="http://schemas.microsoft.com/office/powerpoint/2010/main" val="130318753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3520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520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520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62" name="Picture 2" descr="nbi_tokamak080910"/>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548584"/>
            <a:ext cx="9144000" cy="5030831"/>
          </a:xfrm>
          <a:prstGeom prst="rect">
            <a:avLst/>
          </a:prstGeom>
          <a:noFill/>
          <a:extLst>
            <a:ext uri="{909E8E84-426E-40DD-AFC4-6F175D3DCCD1}">
              <a14:hiddenFill xmlns:a14="http://schemas.microsoft.com/office/drawing/2010/main">
                <a:solidFill>
                  <a:srgbClr val="FFFFFF"/>
                </a:solidFill>
              </a14:hiddenFill>
            </a:ext>
          </a:extLst>
        </p:spPr>
      </p:pic>
      <p:sp>
        <p:nvSpPr>
          <p:cNvPr id="348163" name="Text Box 3"/>
          <p:cNvSpPr txBox="1">
            <a:spLocks noChangeArrowheads="1"/>
          </p:cNvSpPr>
          <p:nvPr/>
        </p:nvSpPr>
        <p:spPr bwMode="auto">
          <a:xfrm>
            <a:off x="0" y="5516061"/>
            <a:ext cx="5076983" cy="8423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60" tIns="45680" rIns="91360" bIns="45680">
            <a:spAutoFit/>
          </a:bodyPr>
          <a:lstStyle>
            <a:lvl1pPr defTabSz="1042988">
              <a:defRPr>
                <a:solidFill>
                  <a:schemeClr val="tx1"/>
                </a:solidFill>
                <a:latin typeface="Arial" pitchFamily="34" charset="0"/>
              </a:defRPr>
            </a:lvl1pPr>
            <a:lvl2pPr marL="204788" defTabSz="1042988">
              <a:defRPr>
                <a:solidFill>
                  <a:schemeClr val="tx1"/>
                </a:solidFill>
                <a:latin typeface="Arial" pitchFamily="34" charset="0"/>
              </a:defRPr>
            </a:lvl2pPr>
            <a:lvl3pPr marL="1042988" defTabSz="1042988">
              <a:defRPr>
                <a:solidFill>
                  <a:schemeClr val="tx1"/>
                </a:solidFill>
                <a:latin typeface="Arial" pitchFamily="34" charset="0"/>
              </a:defRPr>
            </a:lvl3pPr>
            <a:lvl4pPr marL="1565275" defTabSz="1042988">
              <a:defRPr>
                <a:solidFill>
                  <a:schemeClr val="tx1"/>
                </a:solidFill>
                <a:latin typeface="Arial" pitchFamily="34" charset="0"/>
              </a:defRPr>
            </a:lvl4pPr>
            <a:lvl5pPr marL="2085975" defTabSz="1042988">
              <a:defRPr>
                <a:solidFill>
                  <a:schemeClr val="tx1"/>
                </a:solidFill>
                <a:latin typeface="Arial" pitchFamily="34" charset="0"/>
              </a:defRPr>
            </a:lvl5pPr>
            <a:lvl6pPr marL="2543175" defTabSz="1042988" fontAlgn="base">
              <a:spcBef>
                <a:spcPct val="0"/>
              </a:spcBef>
              <a:spcAft>
                <a:spcPct val="0"/>
              </a:spcAft>
              <a:defRPr>
                <a:solidFill>
                  <a:schemeClr val="tx1"/>
                </a:solidFill>
                <a:latin typeface="Arial" pitchFamily="34" charset="0"/>
              </a:defRPr>
            </a:lvl6pPr>
            <a:lvl7pPr marL="3000375" defTabSz="1042988" fontAlgn="base">
              <a:spcBef>
                <a:spcPct val="0"/>
              </a:spcBef>
              <a:spcAft>
                <a:spcPct val="0"/>
              </a:spcAft>
              <a:defRPr>
                <a:solidFill>
                  <a:schemeClr val="tx1"/>
                </a:solidFill>
                <a:latin typeface="Arial" pitchFamily="34" charset="0"/>
              </a:defRPr>
            </a:lvl7pPr>
            <a:lvl8pPr marL="3457575" defTabSz="1042988" fontAlgn="base">
              <a:spcBef>
                <a:spcPct val="0"/>
              </a:spcBef>
              <a:spcAft>
                <a:spcPct val="0"/>
              </a:spcAft>
              <a:defRPr>
                <a:solidFill>
                  <a:schemeClr val="tx1"/>
                </a:solidFill>
                <a:latin typeface="Arial" pitchFamily="34" charset="0"/>
              </a:defRPr>
            </a:lvl8pPr>
            <a:lvl9pPr marL="3914775" defTabSz="1042988" fontAlgn="base">
              <a:spcBef>
                <a:spcPct val="0"/>
              </a:spcBef>
              <a:spcAft>
                <a:spcPct val="0"/>
              </a:spcAft>
              <a:defRPr>
                <a:solidFill>
                  <a:schemeClr val="tx1"/>
                </a:solidFill>
                <a:latin typeface="Arial" pitchFamily="34" charset="0"/>
              </a:defRPr>
            </a:lvl9pPr>
          </a:lstStyle>
          <a:p>
            <a:pPr lvl="1"/>
            <a:r>
              <a:rPr lang="en-US" sz="1600"/>
              <a:t>Cryostat vacuum( &lt;10</a:t>
            </a:r>
            <a:r>
              <a:rPr lang="en-US" sz="1600" b="1" baseline="30000"/>
              <a:t>-4</a:t>
            </a:r>
            <a:r>
              <a:rPr lang="en-US" sz="1600"/>
              <a:t> Pa) 8500 m</a:t>
            </a:r>
            <a:r>
              <a:rPr lang="en-US" sz="1600" b="1" baseline="30000"/>
              <a:t>3</a:t>
            </a:r>
          </a:p>
          <a:p>
            <a:pPr lvl="1"/>
            <a:r>
              <a:rPr lang="en-US" sz="1600"/>
              <a:t>Torus vacuum(~10</a:t>
            </a:r>
            <a:r>
              <a:rPr lang="en-US" sz="1600" b="1" baseline="30000"/>
              <a:t>-6</a:t>
            </a:r>
            <a:r>
              <a:rPr lang="en-US" sz="1600"/>
              <a:t> Pa) 1330 m</a:t>
            </a:r>
            <a:r>
              <a:rPr lang="en-US" sz="1600" b="1" baseline="30000"/>
              <a:t>3</a:t>
            </a:r>
            <a:endParaRPr lang="en-GB" sz="1600" b="1" baseline="30000"/>
          </a:p>
          <a:p>
            <a:pPr lvl="1"/>
            <a:r>
              <a:rPr lang="en-US" sz="1600"/>
              <a:t>Neutral Beam vacuums(~10</a:t>
            </a:r>
            <a:r>
              <a:rPr lang="en-US" sz="1600" b="1" baseline="30000"/>
              <a:t>-7</a:t>
            </a:r>
            <a:r>
              <a:rPr lang="en-US" sz="1600"/>
              <a:t> Pa) 860 m</a:t>
            </a:r>
            <a:r>
              <a:rPr lang="en-US" sz="1600" b="1" baseline="30000"/>
              <a:t>3</a:t>
            </a:r>
            <a:r>
              <a:rPr lang="en-US" sz="1600"/>
              <a:t> ( for 4)</a:t>
            </a:r>
          </a:p>
        </p:txBody>
      </p:sp>
      <p:sp>
        <p:nvSpPr>
          <p:cNvPr id="348164" name="Rectangle 4"/>
          <p:cNvSpPr>
            <a:spLocks noChangeArrowheads="1"/>
          </p:cNvSpPr>
          <p:nvPr/>
        </p:nvSpPr>
        <p:spPr bwMode="auto">
          <a:xfrm>
            <a:off x="4715893" y="5516061"/>
            <a:ext cx="4753903" cy="8423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60" tIns="45680" rIns="91360" bIns="45680">
            <a:spAutoFit/>
          </a:bodyPr>
          <a:lstStyle/>
          <a:p>
            <a:pPr marL="457785" lvl="1" defTabSz="914179"/>
            <a:r>
              <a:rPr lang="en-US" sz="1600"/>
              <a:t>Cryogenic Guard Vacuum </a:t>
            </a:r>
          </a:p>
          <a:p>
            <a:pPr marL="457785" lvl="1" defTabSz="914179"/>
            <a:r>
              <a:rPr lang="en-US" sz="1600"/>
              <a:t>Service Vacuum System (Inc diagnostics) </a:t>
            </a:r>
          </a:p>
          <a:p>
            <a:pPr marL="457785" lvl="1" defTabSz="914179"/>
            <a:r>
              <a:rPr lang="en-US" sz="1600"/>
              <a:t>ICRH and ECRH Vacuums </a:t>
            </a:r>
          </a:p>
        </p:txBody>
      </p:sp>
      <p:sp>
        <p:nvSpPr>
          <p:cNvPr id="348165" name="Text Box 5"/>
          <p:cNvSpPr txBox="1">
            <a:spLocks noChangeArrowheads="1"/>
          </p:cNvSpPr>
          <p:nvPr/>
        </p:nvSpPr>
        <p:spPr bwMode="auto">
          <a:xfrm>
            <a:off x="0" y="-99350"/>
            <a:ext cx="9144000" cy="606177"/>
          </a:xfrm>
          <a:prstGeom prst="rect">
            <a:avLst/>
          </a:prstGeom>
          <a:solidFill>
            <a:srgbClr val="FFCC00"/>
          </a:solidFill>
          <a:ln>
            <a:noFill/>
          </a:ln>
          <a:effectLst/>
          <a:extLst/>
        </p:spPr>
        <p:txBody>
          <a:bodyPr lIns="91360" tIns="45680" rIns="91360" bIns="45680">
            <a:spAutoFit/>
          </a:bodyPr>
          <a:lstStyle>
            <a:lvl1pPr defTabSz="1042988">
              <a:defRPr>
                <a:solidFill>
                  <a:schemeClr val="tx1"/>
                </a:solidFill>
                <a:latin typeface="Arial" pitchFamily="34" charset="0"/>
              </a:defRPr>
            </a:lvl1pPr>
            <a:lvl2pPr marL="522288" defTabSz="1042988">
              <a:defRPr>
                <a:solidFill>
                  <a:schemeClr val="tx1"/>
                </a:solidFill>
                <a:latin typeface="Arial" pitchFamily="34" charset="0"/>
              </a:defRPr>
            </a:lvl2pPr>
            <a:lvl3pPr marL="1042988" defTabSz="1042988">
              <a:defRPr>
                <a:solidFill>
                  <a:schemeClr val="tx1"/>
                </a:solidFill>
                <a:latin typeface="Arial" pitchFamily="34" charset="0"/>
              </a:defRPr>
            </a:lvl3pPr>
            <a:lvl4pPr marL="1565275" defTabSz="1042988">
              <a:defRPr>
                <a:solidFill>
                  <a:schemeClr val="tx1"/>
                </a:solidFill>
                <a:latin typeface="Arial" pitchFamily="34" charset="0"/>
              </a:defRPr>
            </a:lvl4pPr>
            <a:lvl5pPr marL="2085975" defTabSz="1042988">
              <a:defRPr>
                <a:solidFill>
                  <a:schemeClr val="tx1"/>
                </a:solidFill>
                <a:latin typeface="Arial" pitchFamily="34" charset="0"/>
              </a:defRPr>
            </a:lvl5pPr>
            <a:lvl6pPr marL="2543175" defTabSz="1042988" fontAlgn="base">
              <a:spcBef>
                <a:spcPct val="0"/>
              </a:spcBef>
              <a:spcAft>
                <a:spcPct val="0"/>
              </a:spcAft>
              <a:defRPr>
                <a:solidFill>
                  <a:schemeClr val="tx1"/>
                </a:solidFill>
                <a:latin typeface="Arial" pitchFamily="34" charset="0"/>
              </a:defRPr>
            </a:lvl6pPr>
            <a:lvl7pPr marL="3000375" defTabSz="1042988" fontAlgn="base">
              <a:spcBef>
                <a:spcPct val="0"/>
              </a:spcBef>
              <a:spcAft>
                <a:spcPct val="0"/>
              </a:spcAft>
              <a:defRPr>
                <a:solidFill>
                  <a:schemeClr val="tx1"/>
                </a:solidFill>
                <a:latin typeface="Arial" pitchFamily="34" charset="0"/>
              </a:defRPr>
            </a:lvl7pPr>
            <a:lvl8pPr marL="3457575" defTabSz="1042988" fontAlgn="base">
              <a:spcBef>
                <a:spcPct val="0"/>
              </a:spcBef>
              <a:spcAft>
                <a:spcPct val="0"/>
              </a:spcAft>
              <a:defRPr>
                <a:solidFill>
                  <a:schemeClr val="tx1"/>
                </a:solidFill>
                <a:latin typeface="Arial" pitchFamily="34" charset="0"/>
              </a:defRPr>
            </a:lvl8pPr>
            <a:lvl9pPr marL="3914775" defTabSz="1042988" fontAlgn="base">
              <a:spcBef>
                <a:spcPct val="0"/>
              </a:spcBef>
              <a:spcAft>
                <a:spcPct val="0"/>
              </a:spcAft>
              <a:defRPr>
                <a:solidFill>
                  <a:schemeClr val="tx1"/>
                </a:solidFill>
                <a:latin typeface="Arial" pitchFamily="34" charset="0"/>
              </a:defRPr>
            </a:lvl9pPr>
          </a:lstStyle>
          <a:p>
            <a:pPr algn="ctr"/>
            <a:r>
              <a:rPr lang="en-US" sz="3200" b="1" dirty="0">
                <a:solidFill>
                  <a:schemeClr val="accent2"/>
                </a:solidFill>
              </a:rPr>
              <a:t>ITER Vacuums</a:t>
            </a:r>
            <a:r>
              <a:rPr lang="en-US" dirty="0">
                <a:solidFill>
                  <a:schemeClr val="accent2"/>
                </a:solidFill>
              </a:rPr>
              <a:t> </a:t>
            </a:r>
          </a:p>
        </p:txBody>
      </p:sp>
    </p:spTree>
    <p:extLst>
      <p:ext uri="{BB962C8B-B14F-4D97-AF65-F5344CB8AC3E}">
        <p14:creationId xmlns:p14="http://schemas.microsoft.com/office/powerpoint/2010/main" val="422605451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2" descr="C:\Documents and Settings\pearcer\My Documents\Work\ITER2010\IVC2010\Pres-08.jpg"/>
          <p:cNvPicPr>
            <a:picLocks noGrp="1" noChangeAspect="1" noChangeArrowheads="1"/>
          </p:cNvPicPr>
          <p:nvPr>
            <p:ph idx="1"/>
          </p:nvPr>
        </p:nvPicPr>
        <p:blipFill>
          <a:blip r:embed="rId2" cstate="print"/>
          <a:srcRect/>
          <a:stretch>
            <a:fillRect/>
          </a:stretch>
        </p:blipFill>
        <p:spPr>
          <a:xfrm>
            <a:off x="0" y="545704"/>
            <a:ext cx="9144000" cy="5727718"/>
          </a:xfrm>
          <a:noFill/>
        </p:spPr>
      </p:pic>
      <p:sp>
        <p:nvSpPr>
          <p:cNvPr id="45059" name="Title 3"/>
          <p:cNvSpPr>
            <a:spLocks noGrp="1"/>
          </p:cNvSpPr>
          <p:nvPr>
            <p:ph type="title"/>
          </p:nvPr>
        </p:nvSpPr>
        <p:spPr>
          <a:xfrm>
            <a:off x="0" y="39859"/>
            <a:ext cx="9144000" cy="461665"/>
          </a:xfrm>
        </p:spPr>
        <p:txBody>
          <a:bodyPr wrap="square">
            <a:spAutoFit/>
          </a:bodyPr>
          <a:lstStyle/>
          <a:p>
            <a:r>
              <a:rPr lang="en-US" sz="2400" b="1" dirty="0">
                <a:latin typeface="Arial" pitchFamily="34" charset="0"/>
                <a:cs typeface="Arial" pitchFamily="34" charset="0"/>
              </a:rPr>
              <a:t>Torus and Cryostat </a:t>
            </a:r>
            <a:r>
              <a:rPr lang="en-US" sz="2400" b="1" dirty="0" err="1">
                <a:latin typeface="Arial" pitchFamily="34" charset="0"/>
                <a:cs typeface="Arial" pitchFamily="34" charset="0"/>
              </a:rPr>
              <a:t>Cryopumps</a:t>
            </a:r>
            <a:r>
              <a:rPr lang="en-US" sz="2400" b="1" dirty="0">
                <a:latin typeface="Arial" pitchFamily="34" charset="0"/>
                <a:cs typeface="Arial" pitchFamily="34" charset="0"/>
              </a:rPr>
              <a:t> Integration in Port Cell    </a:t>
            </a:r>
            <a:endParaRPr lang="en-GB" sz="2400" dirty="0">
              <a:latin typeface="Arial" pitchFamily="34" charset="0"/>
              <a:cs typeface="Arial" pitchFamily="34" charset="0"/>
            </a:endParaRPr>
          </a:p>
        </p:txBody>
      </p:sp>
    </p:spTree>
    <p:extLst>
      <p:ext uri="{BB962C8B-B14F-4D97-AF65-F5344CB8AC3E}">
        <p14:creationId xmlns:p14="http://schemas.microsoft.com/office/powerpoint/2010/main" val="20288641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6995" name="Rectangle 3"/>
          <p:cNvSpPr>
            <a:spLocks noGrp="1" noChangeArrowheads="1"/>
          </p:cNvSpPr>
          <p:nvPr>
            <p:ph type="body" idx="1"/>
          </p:nvPr>
        </p:nvSpPr>
        <p:spPr>
          <a:xfrm>
            <a:off x="0" y="0"/>
            <a:ext cx="9144000" cy="554342"/>
          </a:xfrm>
          <a:solidFill>
            <a:srgbClr val="FFCC00"/>
          </a:solidFill>
        </p:spPr>
        <p:txBody>
          <a:bodyPr/>
          <a:lstStyle/>
          <a:p>
            <a:pPr algn="ctr">
              <a:lnSpc>
                <a:spcPct val="80000"/>
              </a:lnSpc>
              <a:buFontTx/>
              <a:buNone/>
            </a:pPr>
            <a:r>
              <a:rPr lang="en-US" b="1" dirty="0" err="1" smtClean="0"/>
              <a:t>Cryopumps</a:t>
            </a:r>
            <a:r>
              <a:rPr lang="en-US" b="1" dirty="0" smtClean="0"/>
              <a:t> </a:t>
            </a:r>
            <a:r>
              <a:rPr lang="en-US" b="1" dirty="0" err="1"/>
              <a:t>Utilise</a:t>
            </a:r>
            <a:r>
              <a:rPr lang="en-US" b="1" dirty="0"/>
              <a:t> Activated Charcoal for Helium Pumping</a:t>
            </a:r>
            <a:r>
              <a:rPr lang="en-US" dirty="0"/>
              <a:t> </a:t>
            </a:r>
            <a:endParaRPr lang="en-GB" dirty="0"/>
          </a:p>
        </p:txBody>
      </p:sp>
      <p:pic>
        <p:nvPicPr>
          <p:cNvPr id="596998" name="Picture 6" descr="iter-kit-0278-e"/>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495308"/>
            <a:ext cx="8423177" cy="5780993"/>
          </a:xfrm>
          <a:prstGeom prst="rect">
            <a:avLst/>
          </a:prstGeom>
          <a:noFill/>
          <a:extLst>
            <a:ext uri="{909E8E84-426E-40DD-AFC4-6F175D3DCCD1}">
              <a14:hiddenFill xmlns:a14="http://schemas.microsoft.com/office/drawing/2010/main">
                <a:solidFill>
                  <a:srgbClr val="FFFFFF"/>
                </a:solidFill>
              </a14:hiddenFill>
            </a:ext>
          </a:extLst>
        </p:spPr>
      </p:pic>
      <p:pic>
        <p:nvPicPr>
          <p:cNvPr id="596997" name="Picture 5" descr="iter-kit-0042-a"/>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759798" y="3903431"/>
            <a:ext cx="3384203" cy="23930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4809974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Date Placeholder 4"/>
          <p:cNvSpPr>
            <a:spLocks noGrp="1"/>
          </p:cNvSpPr>
          <p:nvPr>
            <p:ph type="dt" sz="half" idx="4294967295"/>
          </p:nvPr>
        </p:nvSpPr>
        <p:spPr>
          <a:xfrm>
            <a:off x="105508" y="6362700"/>
            <a:ext cx="3364523" cy="228600"/>
          </a:xfrm>
          <a:prstGeom prst="rect">
            <a:avLst/>
          </a:prstGeom>
        </p:spPr>
        <p:txBody>
          <a:bodyPr/>
          <a:lstStyle/>
          <a:p>
            <a:fld id="{C0CD2AE9-8F21-41C8-AA52-55D729901E21}" type="slidenum">
              <a:rPr lang="de-DE"/>
              <a:pPr/>
              <a:t>18</a:t>
            </a:fld>
            <a:r>
              <a:rPr lang="de-DE"/>
              <a:t>  |  </a:t>
            </a:r>
            <a:r>
              <a:rPr lang="en-GB"/>
              <a:t>G. Janeschitz – talk at UCLA January 2008</a:t>
            </a:r>
            <a:endParaRPr lang="en-GB" b="0"/>
          </a:p>
        </p:txBody>
      </p:sp>
      <p:sp>
        <p:nvSpPr>
          <p:cNvPr id="2513922" name="Text Box 2"/>
          <p:cNvSpPr txBox="1">
            <a:spLocks noChangeArrowheads="1"/>
          </p:cNvSpPr>
          <p:nvPr/>
        </p:nvSpPr>
        <p:spPr bwMode="auto">
          <a:xfrm>
            <a:off x="633046" y="2438400"/>
            <a:ext cx="815926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eaLnBrk="0" hangingPunct="0">
              <a:lnSpc>
                <a:spcPct val="100000"/>
              </a:lnSpc>
              <a:spcBef>
                <a:spcPct val="50000"/>
              </a:spcBef>
            </a:pPr>
            <a:endParaRPr lang="en-US" sz="2400" b="0">
              <a:latin typeface="Arial" charset="0"/>
            </a:endParaRPr>
          </a:p>
        </p:txBody>
      </p:sp>
      <p:sp>
        <p:nvSpPr>
          <p:cNvPr id="2513923" name="Rectangle 3"/>
          <p:cNvSpPr>
            <a:spLocks noChangeArrowheads="1"/>
          </p:cNvSpPr>
          <p:nvPr/>
        </p:nvSpPr>
        <p:spPr bwMode="auto">
          <a:xfrm>
            <a:off x="6362700" y="3911600"/>
            <a:ext cx="7327" cy="396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2513924" name="Rectangle 4"/>
          <p:cNvSpPr>
            <a:spLocks noChangeArrowheads="1"/>
          </p:cNvSpPr>
          <p:nvPr/>
        </p:nvSpPr>
        <p:spPr bwMode="auto">
          <a:xfrm>
            <a:off x="3248758" y="1624013"/>
            <a:ext cx="91440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GB"/>
          </a:p>
        </p:txBody>
      </p:sp>
      <p:sp>
        <p:nvSpPr>
          <p:cNvPr id="2513925" name="Rectangle 5"/>
          <p:cNvSpPr>
            <a:spLocks noChangeArrowheads="1"/>
          </p:cNvSpPr>
          <p:nvPr/>
        </p:nvSpPr>
        <p:spPr bwMode="auto">
          <a:xfrm>
            <a:off x="3248758" y="1624013"/>
            <a:ext cx="91440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GB"/>
          </a:p>
        </p:txBody>
      </p:sp>
      <p:sp>
        <p:nvSpPr>
          <p:cNvPr id="2513926" name="Rectangle 6"/>
          <p:cNvSpPr>
            <a:spLocks noChangeArrowheads="1"/>
          </p:cNvSpPr>
          <p:nvPr/>
        </p:nvSpPr>
        <p:spPr bwMode="auto">
          <a:xfrm>
            <a:off x="3248758" y="1624013"/>
            <a:ext cx="91440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GB"/>
          </a:p>
        </p:txBody>
      </p:sp>
      <p:sp>
        <p:nvSpPr>
          <p:cNvPr id="2513927" name="Rectangle 7"/>
          <p:cNvSpPr>
            <a:spLocks noChangeArrowheads="1"/>
          </p:cNvSpPr>
          <p:nvPr/>
        </p:nvSpPr>
        <p:spPr bwMode="auto">
          <a:xfrm>
            <a:off x="3248758" y="1624013"/>
            <a:ext cx="91440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GB"/>
          </a:p>
        </p:txBody>
      </p:sp>
      <p:sp>
        <p:nvSpPr>
          <p:cNvPr id="2513928" name="Rectangle 8"/>
          <p:cNvSpPr>
            <a:spLocks noChangeArrowheads="1"/>
          </p:cNvSpPr>
          <p:nvPr/>
        </p:nvSpPr>
        <p:spPr bwMode="auto">
          <a:xfrm>
            <a:off x="3204797" y="1519238"/>
            <a:ext cx="91440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GB"/>
          </a:p>
        </p:txBody>
      </p:sp>
      <p:sp>
        <p:nvSpPr>
          <p:cNvPr id="2513929" name="Rectangle 9"/>
          <p:cNvSpPr>
            <a:spLocks noChangeArrowheads="1"/>
          </p:cNvSpPr>
          <p:nvPr/>
        </p:nvSpPr>
        <p:spPr bwMode="auto">
          <a:xfrm>
            <a:off x="3204797" y="1519238"/>
            <a:ext cx="91440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GB"/>
          </a:p>
        </p:txBody>
      </p:sp>
      <p:sp>
        <p:nvSpPr>
          <p:cNvPr id="2513930" name="Rectangle 10"/>
          <p:cNvSpPr>
            <a:spLocks noChangeArrowheads="1"/>
          </p:cNvSpPr>
          <p:nvPr/>
        </p:nvSpPr>
        <p:spPr bwMode="auto">
          <a:xfrm>
            <a:off x="3204797" y="1519238"/>
            <a:ext cx="91440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GB"/>
          </a:p>
        </p:txBody>
      </p:sp>
      <p:sp>
        <p:nvSpPr>
          <p:cNvPr id="2513931" name="Rectangle 11"/>
          <p:cNvSpPr>
            <a:spLocks noChangeArrowheads="1"/>
          </p:cNvSpPr>
          <p:nvPr/>
        </p:nvSpPr>
        <p:spPr bwMode="auto">
          <a:xfrm>
            <a:off x="3204797" y="1519238"/>
            <a:ext cx="91440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GB"/>
          </a:p>
        </p:txBody>
      </p:sp>
      <p:sp>
        <p:nvSpPr>
          <p:cNvPr id="2513932" name="Rectangle 12"/>
          <p:cNvSpPr>
            <a:spLocks noChangeArrowheads="1"/>
          </p:cNvSpPr>
          <p:nvPr/>
        </p:nvSpPr>
        <p:spPr bwMode="auto">
          <a:xfrm>
            <a:off x="3204797" y="1519238"/>
            <a:ext cx="91440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GB"/>
          </a:p>
        </p:txBody>
      </p:sp>
      <p:sp>
        <p:nvSpPr>
          <p:cNvPr id="2513933" name="Rectangle 13"/>
          <p:cNvSpPr>
            <a:spLocks noChangeArrowheads="1"/>
          </p:cNvSpPr>
          <p:nvPr/>
        </p:nvSpPr>
        <p:spPr bwMode="auto">
          <a:xfrm>
            <a:off x="3175489" y="1412875"/>
            <a:ext cx="91440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GB"/>
          </a:p>
        </p:txBody>
      </p:sp>
      <p:sp>
        <p:nvSpPr>
          <p:cNvPr id="2513934" name="Rectangle 14"/>
          <p:cNvSpPr>
            <a:spLocks noChangeArrowheads="1"/>
          </p:cNvSpPr>
          <p:nvPr/>
        </p:nvSpPr>
        <p:spPr bwMode="auto">
          <a:xfrm>
            <a:off x="4372708" y="832278"/>
            <a:ext cx="4771292" cy="830997"/>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nSpc>
                <a:spcPct val="100000"/>
              </a:lnSpc>
            </a:pPr>
            <a:r>
              <a:rPr lang="en-GB" sz="2400">
                <a:solidFill>
                  <a:schemeClr val="accent2"/>
                </a:solidFill>
                <a:latin typeface="Arial" charset="0"/>
                <a:cs typeface="Times New Roman" pitchFamily="18" charset="0"/>
              </a:rPr>
              <a:t>ITER Torus Cryopump </a:t>
            </a:r>
          </a:p>
          <a:p>
            <a:pPr>
              <a:lnSpc>
                <a:spcPct val="100000"/>
              </a:lnSpc>
            </a:pPr>
            <a:r>
              <a:rPr lang="en-GB" sz="2400">
                <a:solidFill>
                  <a:schemeClr val="accent2"/>
                </a:solidFill>
                <a:latin typeface="Arial" charset="0"/>
                <a:cs typeface="Times New Roman" pitchFamily="18" charset="0"/>
              </a:rPr>
              <a:t>Prototype tested in FZK</a:t>
            </a:r>
          </a:p>
        </p:txBody>
      </p:sp>
      <p:pic>
        <p:nvPicPr>
          <p:cNvPr id="2513935" name="Picture 15"/>
          <p:cNvPicPr>
            <a:picLocks noChangeAspect="1" noChangeArrowheads="1"/>
          </p:cNvPicPr>
          <p:nvPr>
            <p:ph sz="half" idx="1"/>
          </p:nvPr>
        </p:nvPicPr>
        <p:blipFill>
          <a:blip r:embed="rId3">
            <a:extLst>
              <a:ext uri="{28A0092B-C50C-407E-A947-70E740481C1C}">
                <a14:useLocalDpi xmlns:a14="http://schemas.microsoft.com/office/drawing/2010/main" val="0"/>
              </a:ext>
            </a:extLst>
          </a:blip>
          <a:srcRect t="11220"/>
          <a:stretch>
            <a:fillRect/>
          </a:stretch>
        </p:blipFill>
        <p:spPr>
          <a:xfrm>
            <a:off x="0" y="981075"/>
            <a:ext cx="4283320" cy="5543550"/>
          </a:xfrm>
          <a:noFill/>
          <a:ln/>
        </p:spPr>
      </p:pic>
      <p:pic>
        <p:nvPicPr>
          <p:cNvPr id="2513936" name="Picture 16" descr="PIC00044"/>
          <p:cNvPicPr>
            <a:picLocks noChangeAspect="1" noChangeArrowheads="1"/>
          </p:cNvPicPr>
          <p:nvPr>
            <p:ph sz="half" idx="2"/>
          </p:nvPr>
        </p:nvPicPr>
        <p:blipFill>
          <a:blip r:embed="rId4">
            <a:extLst>
              <a:ext uri="{28A0092B-C50C-407E-A947-70E740481C1C}">
                <a14:useLocalDpi xmlns:a14="http://schemas.microsoft.com/office/drawing/2010/main" val="0"/>
              </a:ext>
            </a:extLst>
          </a:blip>
          <a:srcRect/>
          <a:stretch>
            <a:fillRect/>
          </a:stretch>
        </p:blipFill>
        <p:spPr>
          <a:xfrm>
            <a:off x="3867151" y="2060575"/>
            <a:ext cx="5276850" cy="4156075"/>
          </a:xfrm>
          <a:noFill/>
          <a:ln/>
        </p:spPr>
      </p:pic>
      <p:sp>
        <p:nvSpPr>
          <p:cNvPr id="2513937" name="Text Box 17"/>
          <p:cNvSpPr txBox="1">
            <a:spLocks noChangeArrowheads="1"/>
          </p:cNvSpPr>
          <p:nvPr/>
        </p:nvSpPr>
        <p:spPr bwMode="auto">
          <a:xfrm>
            <a:off x="2319705" y="5902326"/>
            <a:ext cx="1702777" cy="36671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lnSpc>
                <a:spcPct val="100000"/>
              </a:lnSpc>
              <a:spcBef>
                <a:spcPct val="50000"/>
              </a:spcBef>
            </a:pPr>
            <a:r>
              <a:rPr lang="de-DE" sz="1800">
                <a:solidFill>
                  <a:srgbClr val="006666"/>
                </a:solidFill>
                <a:latin typeface="Arial" charset="0"/>
              </a:rPr>
              <a:t>4.5 K Panels</a:t>
            </a:r>
          </a:p>
        </p:txBody>
      </p:sp>
      <p:sp>
        <p:nvSpPr>
          <p:cNvPr id="2513938" name="Line 18"/>
          <p:cNvSpPr>
            <a:spLocks noChangeShapeType="1"/>
          </p:cNvSpPr>
          <p:nvPr/>
        </p:nvSpPr>
        <p:spPr bwMode="auto">
          <a:xfrm flipH="1" flipV="1">
            <a:off x="1714500" y="4508500"/>
            <a:ext cx="1236785" cy="1443038"/>
          </a:xfrm>
          <a:prstGeom prst="line">
            <a:avLst/>
          </a:prstGeom>
          <a:noFill/>
          <a:ln w="19050">
            <a:solidFill>
              <a:schemeClr val="bg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513939" name="Line 19"/>
          <p:cNvSpPr>
            <a:spLocks noChangeShapeType="1"/>
          </p:cNvSpPr>
          <p:nvPr/>
        </p:nvSpPr>
        <p:spPr bwMode="auto">
          <a:xfrm flipH="1" flipV="1">
            <a:off x="973016" y="4903789"/>
            <a:ext cx="1978269" cy="1055687"/>
          </a:xfrm>
          <a:prstGeom prst="line">
            <a:avLst/>
          </a:prstGeom>
          <a:noFill/>
          <a:ln w="19050">
            <a:solidFill>
              <a:schemeClr val="bg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513940" name="Line 20"/>
          <p:cNvSpPr>
            <a:spLocks noChangeShapeType="1"/>
          </p:cNvSpPr>
          <p:nvPr/>
        </p:nvSpPr>
        <p:spPr bwMode="auto">
          <a:xfrm flipH="1" flipV="1">
            <a:off x="2445728" y="4581525"/>
            <a:ext cx="512885" cy="1377950"/>
          </a:xfrm>
          <a:prstGeom prst="line">
            <a:avLst/>
          </a:prstGeom>
          <a:noFill/>
          <a:ln w="19050">
            <a:solidFill>
              <a:schemeClr val="bg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Tree>
    <p:extLst>
      <p:ext uri="{BB962C8B-B14F-4D97-AF65-F5344CB8AC3E}">
        <p14:creationId xmlns:p14="http://schemas.microsoft.com/office/powerpoint/2010/main" val="1685284084"/>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73573" name="Group 485"/>
          <p:cNvGraphicFramePr>
            <a:graphicFrameLocks noGrp="1"/>
          </p:cNvGraphicFramePr>
          <p:nvPr/>
        </p:nvGraphicFramePr>
        <p:xfrm>
          <a:off x="0" y="627774"/>
          <a:ext cx="9154998" cy="4977324"/>
        </p:xfrm>
        <a:graphic>
          <a:graphicData uri="http://schemas.openxmlformats.org/drawingml/2006/table">
            <a:tbl>
              <a:tblPr/>
              <a:tblGrid>
                <a:gridCol w="583717"/>
                <a:gridCol w="225342"/>
                <a:gridCol w="228057"/>
                <a:gridCol w="225342"/>
                <a:gridCol w="226700"/>
                <a:gridCol w="226699"/>
                <a:gridCol w="225342"/>
                <a:gridCol w="223985"/>
                <a:gridCol w="226699"/>
                <a:gridCol w="225342"/>
                <a:gridCol w="225342"/>
                <a:gridCol w="228057"/>
                <a:gridCol w="221270"/>
                <a:gridCol w="229414"/>
                <a:gridCol w="229415"/>
                <a:gridCol w="221269"/>
                <a:gridCol w="245705"/>
                <a:gridCol w="203692"/>
                <a:gridCol w="232129"/>
                <a:gridCol w="225342"/>
                <a:gridCol w="223985"/>
                <a:gridCol w="228057"/>
                <a:gridCol w="222627"/>
                <a:gridCol w="226699"/>
                <a:gridCol w="226700"/>
                <a:gridCol w="225342"/>
                <a:gridCol w="222627"/>
                <a:gridCol w="223984"/>
                <a:gridCol w="228057"/>
                <a:gridCol w="221270"/>
                <a:gridCol w="225342"/>
                <a:gridCol w="223984"/>
                <a:gridCol w="223985"/>
                <a:gridCol w="225342"/>
                <a:gridCol w="222627"/>
                <a:gridCol w="225342"/>
                <a:gridCol w="225342"/>
                <a:gridCol w="203692"/>
                <a:gridCol w="251134"/>
              </a:tblGrid>
              <a:tr h="426195">
                <a:tc row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Times New Roman" pitchFamily="18" charset="0"/>
                        </a:rPr>
                        <a:t>Pump No</a:t>
                      </a:r>
                      <a:endParaRPr kumimoji="0" lang="en-GB" sz="1200" b="1" i="0" u="none" strike="noStrike" cap="none" normalizeH="0" baseline="0" smtClean="0">
                        <a:ln>
                          <a:noFill/>
                        </a:ln>
                        <a:solidFill>
                          <a:schemeClr val="tx1"/>
                        </a:solidFill>
                        <a:effectLst/>
                        <a:latin typeface="Times New Roman" pitchFamily="18" charset="0"/>
                      </a:endParaRPr>
                    </a:p>
                  </a:txBody>
                  <a:tcPr marL="89146" marR="89146" marT="47277" marB="47277"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4">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300" b="1" i="0" u="none" strike="noStrike" cap="none" normalizeH="0" baseline="0" smtClean="0">
                          <a:ln>
                            <a:noFill/>
                          </a:ln>
                          <a:solidFill>
                            <a:schemeClr val="tx1"/>
                          </a:solidFill>
                          <a:effectLst/>
                          <a:latin typeface="Times New Roman" pitchFamily="18" charset="0"/>
                        </a:rPr>
                        <a:t>Dwell</a:t>
                      </a:r>
                      <a:endParaRPr kumimoji="0" lang="fr-FR" sz="1300" b="1" i="0" u="none" strike="noStrike" cap="none" normalizeH="0" baseline="0" smtClean="0">
                        <a:ln>
                          <a:noFill/>
                        </a:ln>
                        <a:solidFill>
                          <a:schemeClr val="tx1"/>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gridSpan="20">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300" b="1" i="0" u="none" strike="noStrike" cap="none" normalizeH="0" baseline="0" smtClean="0">
                          <a:ln>
                            <a:noFill/>
                          </a:ln>
                          <a:solidFill>
                            <a:schemeClr val="tx1"/>
                          </a:solidFill>
                          <a:effectLst/>
                          <a:latin typeface="Times New Roman" pitchFamily="18" charset="0"/>
                        </a:rPr>
                        <a:t>3000 second pulse time intervals of 150 seconds</a:t>
                      </a:r>
                      <a:r>
                        <a:rPr kumimoji="0" lang="en-US" sz="900" b="1" i="0" u="none" strike="noStrike" cap="none" normalizeH="0" baseline="0" smtClean="0">
                          <a:ln>
                            <a:noFill/>
                          </a:ln>
                          <a:solidFill>
                            <a:schemeClr val="tx1"/>
                          </a:solidFill>
                          <a:effectLst/>
                          <a:latin typeface="Times New Roman" pitchFamily="18" charset="0"/>
                        </a:rPr>
                        <a:t> </a:t>
                      </a:r>
                      <a:endParaRPr kumimoji="0" lang="en-GB" sz="900" b="1" i="0" u="none" strike="noStrike" cap="none" normalizeH="0" baseline="0" smtClean="0">
                        <a:ln>
                          <a:noFill/>
                        </a:ln>
                        <a:solidFill>
                          <a:schemeClr val="tx1"/>
                        </a:solidFill>
                        <a:effectLst/>
                        <a:latin typeface="Times New Roman" pitchFamily="18" charset="0"/>
                      </a:endParaRPr>
                    </a:p>
                  </a:txBody>
                  <a:tcPr marL="89146" marR="89146" marT="47277" marB="4727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gridSpan="14">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300" b="1" i="0" u="none" strike="noStrike" cap="none" normalizeH="0" baseline="0" smtClean="0">
                          <a:ln>
                            <a:noFill/>
                          </a:ln>
                          <a:solidFill>
                            <a:schemeClr val="tx1"/>
                          </a:solidFill>
                          <a:effectLst/>
                          <a:latin typeface="Times New Roman" pitchFamily="18" charset="0"/>
                        </a:rPr>
                        <a:t>Dwell</a:t>
                      </a:r>
                      <a:endParaRPr kumimoji="0" lang="fr-FR" sz="1300" b="1" i="0" u="none" strike="noStrike" cap="none" normalizeH="0" baseline="0" smtClean="0">
                        <a:ln>
                          <a:noFill/>
                        </a:ln>
                        <a:solidFill>
                          <a:schemeClr val="tx1"/>
                        </a:solidFill>
                        <a:effectLst/>
                        <a:latin typeface="Times New Roman" pitchFamily="18" charset="0"/>
                      </a:endParaRPr>
                    </a:p>
                  </a:txBody>
                  <a:tcPr marL="89146" marR="89146" marT="47277" marB="47277" horzOverflow="overflow">
                    <a:lnL w="381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r>
              <a:tr h="868617">
                <a:tc vMerge="1">
                  <a:txBody>
                    <a:bodyPr/>
                    <a:lstStyle/>
                    <a:p>
                      <a:endParaRPr lang="en-GB"/>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800" b="1" i="0" u="none" strike="noStrike" cap="none" normalizeH="0" baseline="0" smtClean="0">
                          <a:ln>
                            <a:noFill/>
                          </a:ln>
                          <a:solidFill>
                            <a:srgbClr val="0000FF"/>
                          </a:solidFill>
                          <a:effectLst/>
                          <a:latin typeface="Times New Roman" pitchFamily="18" charset="0"/>
                        </a:rPr>
                        <a:t>77</a:t>
                      </a:r>
                      <a:endParaRPr kumimoji="0" lang="en-GB" sz="8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rPr>
                        <a:t>78</a:t>
                      </a:r>
                      <a:endParaRPr kumimoji="0" lang="en-GB" sz="800" b="1" i="0" u="none" strike="noStrike" cap="none" normalizeH="0" baseline="0" smtClean="0">
                        <a:ln>
                          <a:noFill/>
                        </a:ln>
                        <a:solidFill>
                          <a:schemeClr val="tx1"/>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rPr>
                        <a:t>79</a:t>
                      </a:r>
                      <a:endParaRPr kumimoji="0" lang="en-GB" sz="800" b="1" i="0" u="none" strike="noStrike" cap="none" normalizeH="0" baseline="0" smtClean="0">
                        <a:ln>
                          <a:noFill/>
                        </a:ln>
                        <a:solidFill>
                          <a:schemeClr val="tx1"/>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rPr>
                        <a:t>80</a:t>
                      </a:r>
                      <a:endParaRPr kumimoji="0" lang="en-GB" sz="800" b="1" i="0" u="none" strike="noStrike" cap="none" normalizeH="0" baseline="0" smtClean="0">
                        <a:ln>
                          <a:noFill/>
                        </a:ln>
                        <a:solidFill>
                          <a:schemeClr val="tx1"/>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rPr>
                        <a:t>1</a:t>
                      </a:r>
                      <a:endParaRPr kumimoji="0" lang="en-GB" sz="900" b="1" i="0" u="none" strike="noStrike" cap="none" normalizeH="0" baseline="0" smtClean="0">
                        <a:ln>
                          <a:noFill/>
                        </a:ln>
                        <a:solidFill>
                          <a:schemeClr val="tx1"/>
                        </a:solidFill>
                        <a:effectLst/>
                        <a:latin typeface="Times New Roman" pitchFamily="18" charset="0"/>
                      </a:endParaRPr>
                    </a:p>
                  </a:txBody>
                  <a:tcPr marL="89146" marR="89146" marT="47277" marB="47277"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80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rPr>
                        <a:t>2</a:t>
                      </a:r>
                      <a:endParaRPr kumimoji="0" lang="en-GB" sz="900" b="1" i="0" u="none" strike="noStrike" cap="none" normalizeH="0" baseline="0" smtClean="0">
                        <a:ln>
                          <a:noFill/>
                        </a:ln>
                        <a:solidFill>
                          <a:schemeClr val="tx1"/>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80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rPr>
                        <a:t>3</a:t>
                      </a:r>
                      <a:endParaRPr kumimoji="0" lang="en-GB" sz="900" b="1" i="0" u="none" strike="noStrike" cap="none" normalizeH="0" baseline="0" smtClean="0">
                        <a:ln>
                          <a:noFill/>
                        </a:ln>
                        <a:solidFill>
                          <a:schemeClr val="tx1"/>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80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rPr>
                        <a:t>4</a:t>
                      </a:r>
                      <a:endParaRPr kumimoji="0" lang="en-GB" sz="900" b="1" i="0" u="none" strike="noStrike" cap="none" normalizeH="0" baseline="0" smtClean="0">
                        <a:ln>
                          <a:noFill/>
                        </a:ln>
                        <a:solidFill>
                          <a:schemeClr val="tx1"/>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80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rPr>
                        <a:t>5</a:t>
                      </a:r>
                      <a:endParaRPr kumimoji="0" lang="en-GB" sz="900" b="1" i="0" u="none" strike="noStrike" cap="none" normalizeH="0" baseline="0" smtClean="0">
                        <a:ln>
                          <a:noFill/>
                        </a:ln>
                        <a:solidFill>
                          <a:schemeClr val="tx1"/>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80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rPr>
                        <a:t>6</a:t>
                      </a:r>
                      <a:endParaRPr kumimoji="0" lang="en-GB" sz="900" b="1" i="0" u="none" strike="noStrike" cap="none" normalizeH="0" baseline="0" smtClean="0">
                        <a:ln>
                          <a:noFill/>
                        </a:ln>
                        <a:solidFill>
                          <a:schemeClr val="tx1"/>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80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rPr>
                        <a:t>7</a:t>
                      </a:r>
                      <a:endParaRPr kumimoji="0" lang="en-GB" sz="900" b="1" i="0" u="none" strike="noStrike" cap="none" normalizeH="0" baseline="0" smtClean="0">
                        <a:ln>
                          <a:noFill/>
                        </a:ln>
                        <a:solidFill>
                          <a:schemeClr val="tx1"/>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80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rPr>
                        <a:t>8</a:t>
                      </a:r>
                      <a:endParaRPr kumimoji="0" lang="en-GB" sz="900" b="1" i="0" u="none" strike="noStrike" cap="none" normalizeH="0" baseline="0" smtClean="0">
                        <a:ln>
                          <a:noFill/>
                        </a:ln>
                        <a:solidFill>
                          <a:schemeClr val="tx1"/>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80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rPr>
                        <a:t>9</a:t>
                      </a:r>
                      <a:endParaRPr kumimoji="0" lang="en-GB" sz="900" b="1" i="0" u="none" strike="noStrike" cap="none" normalizeH="0" baseline="0" smtClean="0">
                        <a:ln>
                          <a:noFill/>
                        </a:ln>
                        <a:solidFill>
                          <a:schemeClr val="tx1"/>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80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rPr>
                        <a:t>10</a:t>
                      </a:r>
                      <a:endParaRPr kumimoji="0" lang="en-GB" sz="900" b="1" i="0" u="none" strike="noStrike" cap="none" normalizeH="0" baseline="0" smtClean="0">
                        <a:ln>
                          <a:noFill/>
                        </a:ln>
                        <a:solidFill>
                          <a:schemeClr val="tx1"/>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80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rPr>
                        <a:t>11</a:t>
                      </a:r>
                      <a:endParaRPr kumimoji="0" lang="en-GB" sz="900" b="1" i="0" u="none" strike="noStrike" cap="none" normalizeH="0" baseline="0" smtClean="0">
                        <a:ln>
                          <a:noFill/>
                        </a:ln>
                        <a:solidFill>
                          <a:schemeClr val="tx1"/>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80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rPr>
                        <a:t>12</a:t>
                      </a:r>
                      <a:endParaRPr kumimoji="0" lang="en-GB" sz="900" b="1" i="0" u="none" strike="noStrike" cap="none" normalizeH="0" baseline="0" smtClean="0">
                        <a:ln>
                          <a:noFill/>
                        </a:ln>
                        <a:solidFill>
                          <a:schemeClr val="tx1"/>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80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rPr>
                        <a:t>13</a:t>
                      </a:r>
                      <a:endParaRPr kumimoji="0" lang="en-GB" sz="900" b="1" i="0" u="none" strike="noStrike" cap="none" normalizeH="0" baseline="0" smtClean="0">
                        <a:ln>
                          <a:noFill/>
                        </a:ln>
                        <a:solidFill>
                          <a:schemeClr val="tx1"/>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80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rPr>
                        <a:t>14</a:t>
                      </a:r>
                      <a:endParaRPr kumimoji="0" lang="en-GB" sz="900" b="1" i="0" u="none" strike="noStrike" cap="none" normalizeH="0" baseline="0" smtClean="0">
                        <a:ln>
                          <a:noFill/>
                        </a:ln>
                        <a:solidFill>
                          <a:schemeClr val="tx1"/>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80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rPr>
                        <a:t>15</a:t>
                      </a:r>
                      <a:endParaRPr kumimoji="0" lang="en-GB" sz="900" b="1" i="0" u="none" strike="noStrike" cap="none" normalizeH="0" baseline="0" smtClean="0">
                        <a:ln>
                          <a:noFill/>
                        </a:ln>
                        <a:solidFill>
                          <a:schemeClr val="tx1"/>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80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rPr>
                        <a:t>16</a:t>
                      </a:r>
                      <a:endParaRPr kumimoji="0" lang="en-GB" sz="900" b="1" i="0" u="none" strike="noStrike" cap="none" normalizeH="0" baseline="0" smtClean="0">
                        <a:ln>
                          <a:noFill/>
                        </a:ln>
                        <a:solidFill>
                          <a:schemeClr val="tx1"/>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80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rPr>
                        <a:t>17</a:t>
                      </a:r>
                      <a:endParaRPr kumimoji="0" lang="en-GB" sz="900" b="1" i="0" u="none" strike="noStrike" cap="none" normalizeH="0" baseline="0" smtClean="0">
                        <a:ln>
                          <a:noFill/>
                        </a:ln>
                        <a:solidFill>
                          <a:schemeClr val="tx1"/>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80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rPr>
                        <a:t>18</a:t>
                      </a:r>
                      <a:endParaRPr kumimoji="0" lang="en-GB" sz="900" b="1" i="0" u="none" strike="noStrike" cap="none" normalizeH="0" baseline="0" smtClean="0">
                        <a:ln>
                          <a:noFill/>
                        </a:ln>
                        <a:solidFill>
                          <a:schemeClr val="tx1"/>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80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rPr>
                        <a:t>19</a:t>
                      </a:r>
                      <a:endParaRPr kumimoji="0" lang="en-GB" sz="900" b="1" i="0" u="none" strike="noStrike" cap="none" normalizeH="0" baseline="0" smtClean="0">
                        <a:ln>
                          <a:noFill/>
                        </a:ln>
                        <a:solidFill>
                          <a:schemeClr val="tx1"/>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80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rPr>
                        <a:t>20</a:t>
                      </a:r>
                      <a:endParaRPr kumimoji="0" lang="en-GB" sz="900" b="1" i="0" u="none" strike="noStrike" cap="none" normalizeH="0" baseline="0" smtClean="0">
                        <a:ln>
                          <a:noFill/>
                        </a:ln>
                        <a:solidFill>
                          <a:schemeClr val="tx1"/>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80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rPr>
                        <a:t>21</a:t>
                      </a:r>
                      <a:endParaRPr kumimoji="0" lang="en-GB" sz="800" b="1" i="0" u="none" strike="noStrike" cap="none" normalizeH="0" baseline="0" smtClean="0">
                        <a:ln>
                          <a:noFill/>
                        </a:ln>
                        <a:solidFill>
                          <a:schemeClr val="tx1"/>
                        </a:solidFill>
                        <a:effectLst/>
                        <a:latin typeface="Times New Roman" pitchFamily="18" charset="0"/>
                      </a:endParaRPr>
                    </a:p>
                  </a:txBody>
                  <a:tcPr marL="89146" marR="89146" marT="47277" marB="47277"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rPr>
                        <a:t>22</a:t>
                      </a:r>
                      <a:endParaRPr kumimoji="0" lang="en-GB" sz="800" b="1" i="0" u="none" strike="noStrike" cap="none" normalizeH="0" baseline="0" smtClean="0">
                        <a:ln>
                          <a:noFill/>
                        </a:ln>
                        <a:solidFill>
                          <a:schemeClr val="tx1"/>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rPr>
                        <a:t>23</a:t>
                      </a:r>
                      <a:endParaRPr kumimoji="0" lang="en-GB" sz="800" b="1" i="0" u="none" strike="noStrike" cap="none" normalizeH="0" baseline="0" smtClean="0">
                        <a:ln>
                          <a:noFill/>
                        </a:ln>
                        <a:solidFill>
                          <a:schemeClr val="tx1"/>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rPr>
                        <a:t>24</a:t>
                      </a:r>
                      <a:endParaRPr kumimoji="0" lang="en-GB" sz="800" b="1" i="0" u="none" strike="noStrike" cap="none" normalizeH="0" baseline="0" smtClean="0">
                        <a:ln>
                          <a:noFill/>
                        </a:ln>
                        <a:solidFill>
                          <a:schemeClr val="tx1"/>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rPr>
                        <a:t>25</a:t>
                      </a:r>
                      <a:endParaRPr kumimoji="0" lang="en-GB" sz="800" b="1" i="0" u="none" strike="noStrike" cap="none" normalizeH="0" baseline="0" smtClean="0">
                        <a:ln>
                          <a:noFill/>
                        </a:ln>
                        <a:solidFill>
                          <a:schemeClr val="tx1"/>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rPr>
                        <a:t>26</a:t>
                      </a:r>
                      <a:endParaRPr kumimoji="0" lang="en-GB" sz="800" b="1" i="0" u="none" strike="noStrike" cap="none" normalizeH="0" baseline="0" smtClean="0">
                        <a:ln>
                          <a:noFill/>
                        </a:ln>
                        <a:solidFill>
                          <a:schemeClr val="tx1"/>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rPr>
                        <a:t>27</a:t>
                      </a:r>
                      <a:endParaRPr kumimoji="0" lang="en-GB" sz="800" b="1" i="0" u="none" strike="noStrike" cap="none" normalizeH="0" baseline="0" smtClean="0">
                        <a:ln>
                          <a:noFill/>
                        </a:ln>
                        <a:solidFill>
                          <a:schemeClr val="tx1"/>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rPr>
                        <a:t>28</a:t>
                      </a:r>
                      <a:endParaRPr kumimoji="0" lang="en-GB" sz="800" b="1" i="0" u="none" strike="noStrike" cap="none" normalizeH="0" baseline="0" smtClean="0">
                        <a:ln>
                          <a:noFill/>
                        </a:ln>
                        <a:solidFill>
                          <a:schemeClr val="tx1"/>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rPr>
                        <a:t>29</a:t>
                      </a:r>
                      <a:endParaRPr kumimoji="0" lang="en-GB" sz="800" b="1" i="0" u="none" strike="noStrike" cap="none" normalizeH="0" baseline="0" smtClean="0">
                        <a:ln>
                          <a:noFill/>
                        </a:ln>
                        <a:solidFill>
                          <a:schemeClr val="tx1"/>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rPr>
                        <a:t>30</a:t>
                      </a:r>
                      <a:endParaRPr kumimoji="0" lang="en-GB" sz="800" b="1" i="0" u="none" strike="noStrike" cap="none" normalizeH="0" baseline="0" smtClean="0">
                        <a:ln>
                          <a:noFill/>
                        </a:ln>
                        <a:solidFill>
                          <a:schemeClr val="tx1"/>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rPr>
                        <a:t>31</a:t>
                      </a:r>
                      <a:endParaRPr kumimoji="0" lang="en-GB" sz="800" b="1" i="0" u="none" strike="noStrike" cap="none" normalizeH="0" baseline="0" smtClean="0">
                        <a:ln>
                          <a:noFill/>
                        </a:ln>
                        <a:solidFill>
                          <a:schemeClr val="tx1"/>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800" b="1" i="0" u="none" strike="noStrike" cap="none" normalizeH="0" baseline="0" smtClean="0">
                          <a:ln>
                            <a:noFill/>
                          </a:ln>
                          <a:solidFill>
                            <a:schemeClr val="tx1"/>
                          </a:solidFill>
                          <a:effectLst/>
                          <a:latin typeface="Times New Roman" pitchFamily="18" charset="0"/>
                        </a:rPr>
                        <a:t>32</a:t>
                      </a:r>
                      <a:endParaRPr kumimoji="0" lang="en-GB" sz="800" b="1" i="0" u="none" strike="noStrike" cap="none" normalizeH="0" baseline="0" smtClean="0">
                        <a:ln>
                          <a:noFill/>
                        </a:ln>
                        <a:solidFill>
                          <a:schemeClr val="tx1"/>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600" b="1" i="0" u="none" strike="noStrike" cap="none" normalizeH="0" baseline="0" smtClean="0">
                          <a:ln>
                            <a:noFill/>
                          </a:ln>
                          <a:solidFill>
                            <a:srgbClr val="FF0000"/>
                          </a:solidFill>
                          <a:effectLst/>
                          <a:latin typeface="Times New Roman" pitchFamily="18" charset="0"/>
                        </a:rPr>
                        <a:t>33 to 76</a:t>
                      </a: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800" b="1" i="0" u="none" strike="noStrike" cap="none" normalizeH="0" baseline="0" smtClean="0">
                          <a:ln>
                            <a:noFill/>
                          </a:ln>
                          <a:solidFill>
                            <a:srgbClr val="0000FF"/>
                          </a:solidFill>
                          <a:effectLst/>
                          <a:latin typeface="Times New Roman" pitchFamily="18" charset="0"/>
                        </a:rPr>
                        <a:t>76</a:t>
                      </a:r>
                      <a:endParaRPr kumimoji="0" lang="en-GB" sz="8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394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300" b="1" i="0" u="none" strike="noStrike" cap="none" normalizeH="0" baseline="0" smtClean="0">
                          <a:ln>
                            <a:noFill/>
                          </a:ln>
                          <a:solidFill>
                            <a:schemeClr val="tx1"/>
                          </a:solidFill>
                          <a:effectLst/>
                          <a:latin typeface="Times New Roman" pitchFamily="18" charset="0"/>
                        </a:rPr>
                        <a:t>18d</a:t>
                      </a:r>
                      <a:endParaRPr kumimoji="0" lang="en-GB" sz="1300" b="1" i="0" u="none" strike="noStrike" cap="none" normalizeH="0" baseline="0" smtClean="0">
                        <a:ln>
                          <a:noFill/>
                        </a:ln>
                        <a:solidFill>
                          <a:schemeClr val="tx1"/>
                        </a:solidFill>
                        <a:effectLst/>
                        <a:latin typeface="Times New Roman" pitchFamily="18" charset="0"/>
                      </a:endParaRPr>
                    </a:p>
                  </a:txBody>
                  <a:tcPr marL="89146" marR="89146" marT="47277" marB="4727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0000"/>
                          </a:solidFill>
                          <a:effectLst/>
                          <a:latin typeface="Times New Roman" pitchFamily="18" charset="0"/>
                        </a:rPr>
                        <a:t>HR</a:t>
                      </a:r>
                      <a:endParaRPr kumimoji="0" lang="en-GB" sz="1200" b="1" i="0" u="none" strike="noStrike" cap="none" normalizeH="0" baseline="0" smtClean="0">
                        <a:ln>
                          <a:noFill/>
                        </a:ln>
                        <a:solidFill>
                          <a:srgbClr val="FF00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0000"/>
                          </a:solidFill>
                          <a:effectLst/>
                          <a:latin typeface="Times New Roman" pitchFamily="18" charset="0"/>
                        </a:rPr>
                        <a:t>W</a:t>
                      </a:r>
                      <a:endParaRPr kumimoji="0" lang="en-GB" sz="1200" b="1" i="0" u="none" strike="noStrike" cap="none" normalizeH="0" baseline="0" smtClean="0">
                        <a:ln>
                          <a:noFill/>
                        </a:ln>
                        <a:solidFill>
                          <a:srgbClr val="FF00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0000"/>
                          </a:solidFill>
                          <a:effectLst/>
                          <a:latin typeface="Times New Roman" pitchFamily="18" charset="0"/>
                        </a:rPr>
                        <a:t>E</a:t>
                      </a:r>
                      <a:endParaRPr kumimoji="0" lang="en-GB" sz="1200" b="1" i="0" u="none" strike="noStrike" cap="none" normalizeH="0" baseline="0" smtClean="0">
                        <a:ln>
                          <a:noFill/>
                        </a:ln>
                        <a:solidFill>
                          <a:srgbClr val="FF00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0000"/>
                          </a:solidFill>
                          <a:effectLst/>
                          <a:latin typeface="Times New Roman" pitchFamily="18" charset="0"/>
                        </a:rPr>
                        <a:t>CD</a:t>
                      </a:r>
                      <a:endParaRPr kumimoji="0" lang="en-GB" sz="1200" b="1" i="0" u="none" strike="noStrike" cap="none" normalizeH="0" baseline="0" smtClean="0">
                        <a:ln>
                          <a:noFill/>
                        </a:ln>
                        <a:solidFill>
                          <a:srgbClr val="FF00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0000"/>
                          </a:solidFill>
                          <a:effectLst/>
                          <a:latin typeface="Times New Roman" pitchFamily="18" charset="0"/>
                        </a:rPr>
                        <a:t>HR</a:t>
                      </a:r>
                      <a:endParaRPr kumimoji="0" lang="en-GB" sz="1200" b="1" i="0" u="none" strike="noStrike" cap="none" normalizeH="0" baseline="0" smtClean="0">
                        <a:ln>
                          <a:noFill/>
                        </a:ln>
                        <a:solidFill>
                          <a:srgbClr val="FF00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0000"/>
                          </a:solidFill>
                          <a:effectLst/>
                          <a:latin typeface="Times New Roman" pitchFamily="18" charset="0"/>
                        </a:rPr>
                        <a:t>W</a:t>
                      </a:r>
                      <a:endParaRPr kumimoji="0" lang="en-GB" sz="1200" b="1" i="0" u="none" strike="noStrike" cap="none" normalizeH="0" baseline="0" smtClean="0">
                        <a:ln>
                          <a:noFill/>
                        </a:ln>
                        <a:solidFill>
                          <a:srgbClr val="FF00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0000"/>
                          </a:solidFill>
                          <a:effectLst/>
                          <a:latin typeface="Times New Roman" pitchFamily="18" charset="0"/>
                        </a:rPr>
                        <a:t>E</a:t>
                      </a:r>
                      <a:endParaRPr kumimoji="0" lang="en-GB" sz="1200" b="1" i="0" u="none" strike="noStrike" cap="none" normalizeH="0" baseline="0" smtClean="0">
                        <a:ln>
                          <a:noFill/>
                        </a:ln>
                        <a:solidFill>
                          <a:srgbClr val="FF00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0000"/>
                          </a:solidFill>
                          <a:effectLst/>
                          <a:latin typeface="Times New Roman" pitchFamily="18" charset="0"/>
                        </a:rPr>
                        <a:t>CD</a:t>
                      </a:r>
                      <a:endParaRPr kumimoji="0" lang="en-GB" sz="1200" b="1" i="0" u="none" strike="noStrike" cap="none" normalizeH="0" baseline="0" smtClean="0">
                        <a:ln>
                          <a:noFill/>
                        </a:ln>
                        <a:solidFill>
                          <a:srgbClr val="FF00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Times New Roman" pitchFamily="18" charset="0"/>
                        </a:rPr>
                        <a:t>HR</a:t>
                      </a:r>
                      <a:endParaRPr kumimoji="0" lang="en-GB" sz="1200" b="1" i="0" u="none" strike="noStrike" cap="none" normalizeH="0" baseline="0" smtClean="0">
                        <a:ln>
                          <a:noFill/>
                        </a:ln>
                        <a:solidFill>
                          <a:srgbClr val="FF3300"/>
                        </a:solidFill>
                        <a:effectLst/>
                        <a:latin typeface="Times New Roman" pitchFamily="18" charset="0"/>
                      </a:endParaRPr>
                    </a:p>
                  </a:txBody>
                  <a:tcPr marL="89146" marR="89146" marT="47277" marB="47277"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Times New Roman" pitchFamily="18" charset="0"/>
                        </a:rPr>
                        <a:t>W</a:t>
                      </a:r>
                      <a:endParaRPr kumimoji="0" lang="en-GB" sz="1200" b="1" i="0" u="none" strike="noStrike" cap="none" normalizeH="0" baseline="0" smtClean="0">
                        <a:ln>
                          <a:noFill/>
                        </a:ln>
                        <a:solidFill>
                          <a:srgbClr val="FF33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Times New Roman" pitchFamily="18" charset="0"/>
                        </a:rPr>
                        <a:t>E</a:t>
                      </a:r>
                      <a:endParaRPr kumimoji="0" lang="en-GB" sz="1200" b="1" i="0" u="none" strike="noStrike" cap="none" normalizeH="0" baseline="0" smtClean="0">
                        <a:ln>
                          <a:noFill/>
                        </a:ln>
                        <a:solidFill>
                          <a:srgbClr val="FF33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0000"/>
                          </a:solidFill>
                          <a:effectLst/>
                          <a:latin typeface="Times New Roman" pitchFamily="18" charset="0"/>
                        </a:rPr>
                        <a:t>CD</a:t>
                      </a:r>
                      <a:endParaRPr kumimoji="0" lang="en-GB" sz="1200" b="1" i="0" u="none" strike="noStrike" cap="none" normalizeH="0" baseline="0" smtClean="0">
                        <a:ln>
                          <a:noFill/>
                        </a:ln>
                        <a:solidFill>
                          <a:srgbClr val="FF00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Times New Roman" pitchFamily="18" charset="0"/>
                        </a:rPr>
                        <a:t>HR</a:t>
                      </a:r>
                      <a:endParaRPr kumimoji="0" lang="en-GB" sz="1200" b="1" i="0" u="none" strike="noStrike" cap="none" normalizeH="0" baseline="0" smtClean="0">
                        <a:ln>
                          <a:noFill/>
                        </a:ln>
                        <a:solidFill>
                          <a:srgbClr val="FF3300"/>
                        </a:solidFill>
                        <a:effectLst/>
                        <a:latin typeface="Times New Roman" pitchFamily="18" charset="0"/>
                      </a:endParaRPr>
                    </a:p>
                  </a:txBody>
                  <a:tcPr marL="89146" marR="89146" marT="47277" marB="47277"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Times New Roman" pitchFamily="18" charset="0"/>
                        </a:rPr>
                        <a:t>W</a:t>
                      </a:r>
                      <a:endParaRPr kumimoji="0" lang="en-GB" sz="1200" b="1" i="0" u="none" strike="noStrike" cap="none" normalizeH="0" baseline="0" smtClean="0">
                        <a:ln>
                          <a:noFill/>
                        </a:ln>
                        <a:solidFill>
                          <a:srgbClr val="FF33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Times New Roman" pitchFamily="18" charset="0"/>
                        </a:rPr>
                        <a:t>E</a:t>
                      </a:r>
                      <a:endParaRPr kumimoji="0" lang="en-GB" sz="1200" b="1" i="0" u="none" strike="noStrike" cap="none" normalizeH="0" baseline="0" smtClean="0">
                        <a:ln>
                          <a:noFill/>
                        </a:ln>
                        <a:solidFill>
                          <a:srgbClr val="FF33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0000"/>
                          </a:solidFill>
                          <a:effectLst/>
                          <a:latin typeface="Times New Roman" pitchFamily="18" charset="0"/>
                        </a:rPr>
                        <a:t>CD</a:t>
                      </a:r>
                      <a:endParaRPr kumimoji="0" lang="en-GB" sz="1200" b="1" i="0" u="none" strike="noStrike" cap="none" normalizeH="0" baseline="0" smtClean="0">
                        <a:ln>
                          <a:noFill/>
                        </a:ln>
                        <a:solidFill>
                          <a:srgbClr val="FF00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DP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DP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DP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DP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DP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DP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DP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DP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DP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DP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45394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300" b="1" i="0" u="none" strike="noStrike" cap="none" normalizeH="0" baseline="0" smtClean="0">
                          <a:ln>
                            <a:noFill/>
                          </a:ln>
                          <a:solidFill>
                            <a:schemeClr val="tx1"/>
                          </a:solidFill>
                          <a:effectLst/>
                          <a:latin typeface="Times New Roman" pitchFamily="18" charset="0"/>
                        </a:rPr>
                        <a:t>5b</a:t>
                      </a:r>
                      <a:endParaRPr kumimoji="0" lang="en-GB" sz="1300" b="1" i="0" u="none" strike="noStrike" cap="none" normalizeH="0" baseline="0" smtClean="0">
                        <a:ln>
                          <a:noFill/>
                        </a:ln>
                        <a:solidFill>
                          <a:schemeClr val="tx1"/>
                        </a:solidFill>
                        <a:effectLst/>
                        <a:latin typeface="Times New Roman" pitchFamily="18" charset="0"/>
                      </a:endParaRPr>
                    </a:p>
                  </a:txBody>
                  <a:tcPr marL="89146" marR="89146" marT="47277" marB="4727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DP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0000"/>
                          </a:solidFill>
                          <a:effectLst/>
                          <a:latin typeface="Times New Roman" pitchFamily="18" charset="0"/>
                        </a:rPr>
                        <a:t>HR</a:t>
                      </a:r>
                      <a:endParaRPr kumimoji="0" lang="en-GB" sz="1200" b="1" i="0" u="none" strike="noStrike" cap="none" normalizeH="0" baseline="0" smtClean="0">
                        <a:ln>
                          <a:noFill/>
                        </a:ln>
                        <a:solidFill>
                          <a:srgbClr val="FF00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0000"/>
                          </a:solidFill>
                          <a:effectLst/>
                          <a:latin typeface="Times New Roman" pitchFamily="18" charset="0"/>
                        </a:rPr>
                        <a:t>W</a:t>
                      </a:r>
                      <a:endParaRPr kumimoji="0" lang="en-GB" sz="1200" b="1" i="0" u="none" strike="noStrike" cap="none" normalizeH="0" baseline="0" smtClean="0">
                        <a:ln>
                          <a:noFill/>
                        </a:ln>
                        <a:solidFill>
                          <a:srgbClr val="FF00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0000"/>
                          </a:solidFill>
                          <a:effectLst/>
                          <a:latin typeface="Times New Roman" pitchFamily="18" charset="0"/>
                        </a:rPr>
                        <a:t>E</a:t>
                      </a:r>
                      <a:endParaRPr kumimoji="0" lang="en-GB" sz="1200" b="1" i="0" u="none" strike="noStrike" cap="none" normalizeH="0" baseline="0" smtClean="0">
                        <a:ln>
                          <a:noFill/>
                        </a:ln>
                        <a:solidFill>
                          <a:srgbClr val="FF00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0000"/>
                          </a:solidFill>
                          <a:effectLst/>
                          <a:latin typeface="Times New Roman" pitchFamily="18" charset="0"/>
                        </a:rPr>
                        <a:t>CD</a:t>
                      </a:r>
                      <a:endParaRPr kumimoji="0" lang="en-GB" sz="1200" b="1" i="0" u="none" strike="noStrike" cap="none" normalizeH="0" baseline="0" smtClean="0">
                        <a:ln>
                          <a:noFill/>
                        </a:ln>
                        <a:solidFill>
                          <a:srgbClr val="FF0000"/>
                        </a:solidFill>
                        <a:effectLst/>
                        <a:latin typeface="Times New Roman" pitchFamily="18" charset="0"/>
                      </a:endParaRPr>
                    </a:p>
                  </a:txBody>
                  <a:tcPr marL="89146" marR="89146" marT="47277" marB="47277"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Times New Roman" pitchFamily="18" charset="0"/>
                        </a:rPr>
                        <a:t>HR</a:t>
                      </a:r>
                      <a:endParaRPr kumimoji="0" lang="en-GB" sz="1200" b="1" i="0" u="none" strike="noStrike" cap="none" normalizeH="0" baseline="0" smtClean="0">
                        <a:ln>
                          <a:noFill/>
                        </a:ln>
                        <a:solidFill>
                          <a:srgbClr val="FF33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Times New Roman" pitchFamily="18" charset="0"/>
                        </a:rPr>
                        <a:t>W</a:t>
                      </a:r>
                      <a:endParaRPr kumimoji="0" lang="en-GB" sz="1200" b="1" i="0" u="none" strike="noStrike" cap="none" normalizeH="0" baseline="0" smtClean="0">
                        <a:ln>
                          <a:noFill/>
                        </a:ln>
                        <a:solidFill>
                          <a:srgbClr val="FF33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Times New Roman" pitchFamily="18" charset="0"/>
                        </a:rPr>
                        <a:t>E</a:t>
                      </a:r>
                      <a:endParaRPr kumimoji="0" lang="en-GB" sz="1200" b="1" i="0" u="none" strike="noStrike" cap="none" normalizeH="0" baseline="0" smtClean="0">
                        <a:ln>
                          <a:noFill/>
                        </a:ln>
                        <a:solidFill>
                          <a:srgbClr val="FF33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Times New Roman" pitchFamily="18" charset="0"/>
                        </a:rPr>
                        <a:t>CD</a:t>
                      </a:r>
                      <a:endParaRPr kumimoji="0" lang="en-GB" sz="1200" b="1" i="0" u="none" strike="noStrike" cap="none" normalizeH="0" baseline="0" smtClean="0">
                        <a:ln>
                          <a:noFill/>
                        </a:ln>
                        <a:solidFill>
                          <a:srgbClr val="FF33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Times New Roman" pitchFamily="18" charset="0"/>
                        </a:rPr>
                        <a:t>HR</a:t>
                      </a:r>
                      <a:endParaRPr kumimoji="0" lang="en-GB" sz="1200" b="1" i="0" u="none" strike="noStrike" cap="none" normalizeH="0" baseline="0" smtClean="0">
                        <a:ln>
                          <a:noFill/>
                        </a:ln>
                        <a:solidFill>
                          <a:srgbClr val="FF33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Times New Roman" pitchFamily="18" charset="0"/>
                        </a:rPr>
                        <a:t>W</a:t>
                      </a:r>
                      <a:endParaRPr kumimoji="0" lang="en-GB" sz="1200" b="1" i="0" u="none" strike="noStrike" cap="none" normalizeH="0" baseline="0" smtClean="0">
                        <a:ln>
                          <a:noFill/>
                        </a:ln>
                        <a:solidFill>
                          <a:srgbClr val="FF33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Times New Roman" pitchFamily="18" charset="0"/>
                        </a:rPr>
                        <a:t>E</a:t>
                      </a:r>
                      <a:endParaRPr kumimoji="0" lang="en-GB" sz="1200" b="1" i="0" u="none" strike="noStrike" cap="none" normalizeH="0" baseline="0" smtClean="0">
                        <a:ln>
                          <a:noFill/>
                        </a:ln>
                        <a:solidFill>
                          <a:srgbClr val="FF33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Times New Roman" pitchFamily="18" charset="0"/>
                        </a:rPr>
                        <a:t>CD</a:t>
                      </a:r>
                      <a:endParaRPr kumimoji="0" lang="en-GB" sz="1200" b="1" i="0" u="none" strike="noStrike" cap="none" normalizeH="0" baseline="0" smtClean="0">
                        <a:ln>
                          <a:noFill/>
                        </a:ln>
                        <a:solidFill>
                          <a:srgbClr val="FF33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DP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Times New Roman" pitchFamily="18" charset="0"/>
                        </a:rPr>
                        <a:t>HR</a:t>
                      </a:r>
                      <a:endParaRPr kumimoji="0" lang="en-GB" sz="1200" b="1" i="0" u="none" strike="noStrike" cap="none" normalizeH="0" baseline="0" smtClean="0">
                        <a:ln>
                          <a:noFill/>
                        </a:ln>
                        <a:solidFill>
                          <a:srgbClr val="FF33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Times New Roman" pitchFamily="18" charset="0"/>
                        </a:rPr>
                        <a:t>W</a:t>
                      </a:r>
                      <a:endParaRPr kumimoji="0" lang="en-GB" sz="1200" b="1" i="0" u="none" strike="noStrike" cap="none" normalizeH="0" baseline="0" smtClean="0">
                        <a:ln>
                          <a:noFill/>
                        </a:ln>
                        <a:solidFill>
                          <a:srgbClr val="FF33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Times New Roman" pitchFamily="18" charset="0"/>
                        </a:rPr>
                        <a:t>E</a:t>
                      </a:r>
                      <a:endParaRPr kumimoji="0" lang="en-GB" sz="1200" b="1" i="0" u="none" strike="noStrike" cap="none" normalizeH="0" baseline="0" smtClean="0">
                        <a:ln>
                          <a:noFill/>
                        </a:ln>
                        <a:solidFill>
                          <a:srgbClr val="FF33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Times New Roman" pitchFamily="18" charset="0"/>
                        </a:rPr>
                        <a:t>CD</a:t>
                      </a:r>
                      <a:endParaRPr kumimoji="0" lang="en-GB" sz="1200" b="1" i="0" u="none" strike="noStrike" cap="none" normalizeH="0" baseline="0" smtClean="0">
                        <a:ln>
                          <a:noFill/>
                        </a:ln>
                        <a:solidFill>
                          <a:srgbClr val="FF33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DP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DP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DP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DP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DP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DP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DP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DP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DP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45394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300" b="1" i="0" u="none" strike="noStrike" cap="none" normalizeH="0" baseline="0" smtClean="0">
                          <a:ln>
                            <a:noFill/>
                          </a:ln>
                          <a:solidFill>
                            <a:schemeClr val="tx1"/>
                          </a:solidFill>
                          <a:effectLst/>
                          <a:latin typeface="Times New Roman" pitchFamily="18" charset="0"/>
                        </a:rPr>
                        <a:t>6d</a:t>
                      </a:r>
                      <a:endParaRPr kumimoji="0" lang="en-GB" sz="1300" b="1" i="0" u="none" strike="noStrike" cap="none" normalizeH="0" baseline="0" smtClean="0">
                        <a:ln>
                          <a:noFill/>
                        </a:ln>
                        <a:solidFill>
                          <a:schemeClr val="tx1"/>
                        </a:solidFill>
                        <a:effectLst/>
                        <a:latin typeface="Times New Roman" pitchFamily="18" charset="0"/>
                      </a:endParaRPr>
                    </a:p>
                  </a:txBody>
                  <a:tcPr marL="89146" marR="89146" marT="47277" marB="4727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DP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DP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0000"/>
                          </a:solidFill>
                          <a:effectLst/>
                          <a:latin typeface="Times New Roman" pitchFamily="18" charset="0"/>
                        </a:rPr>
                        <a:t>HR</a:t>
                      </a:r>
                      <a:endParaRPr kumimoji="0" lang="en-GB" sz="1200" b="1" i="0" u="none" strike="noStrike" cap="none" normalizeH="0" baseline="0" smtClean="0">
                        <a:ln>
                          <a:noFill/>
                        </a:ln>
                        <a:solidFill>
                          <a:srgbClr val="FF00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0000"/>
                          </a:solidFill>
                          <a:effectLst/>
                          <a:latin typeface="Times New Roman" pitchFamily="18" charset="0"/>
                        </a:rPr>
                        <a:t>W</a:t>
                      </a:r>
                      <a:endParaRPr kumimoji="0" lang="en-GB" sz="1200" b="1" i="0" u="none" strike="noStrike" cap="none" normalizeH="0" baseline="0" smtClean="0">
                        <a:ln>
                          <a:noFill/>
                        </a:ln>
                        <a:solidFill>
                          <a:srgbClr val="FF00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0000"/>
                          </a:solidFill>
                          <a:effectLst/>
                          <a:latin typeface="Times New Roman" pitchFamily="18" charset="0"/>
                        </a:rPr>
                        <a:t>E</a:t>
                      </a:r>
                      <a:endParaRPr kumimoji="0" lang="en-GB" sz="1200" b="1" i="0" u="none" strike="noStrike" cap="none" normalizeH="0" baseline="0" smtClean="0">
                        <a:ln>
                          <a:noFill/>
                        </a:ln>
                        <a:solidFill>
                          <a:srgbClr val="FF0000"/>
                        </a:solidFill>
                        <a:effectLst/>
                        <a:latin typeface="Times New Roman" pitchFamily="18" charset="0"/>
                      </a:endParaRPr>
                    </a:p>
                  </a:txBody>
                  <a:tcPr marL="89146" marR="89146" marT="47277" marB="47277"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0000"/>
                          </a:solidFill>
                          <a:effectLst/>
                          <a:latin typeface="Times New Roman" pitchFamily="18" charset="0"/>
                        </a:rPr>
                        <a:t>CD</a:t>
                      </a:r>
                      <a:endParaRPr kumimoji="0" lang="en-GB" sz="1200" b="1" i="0" u="none" strike="noStrike" cap="none" normalizeH="0" baseline="0" smtClean="0">
                        <a:ln>
                          <a:noFill/>
                        </a:ln>
                        <a:solidFill>
                          <a:srgbClr val="FF00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Times New Roman" pitchFamily="18" charset="0"/>
                        </a:rPr>
                        <a:t>HR</a:t>
                      </a:r>
                      <a:endParaRPr kumimoji="0" lang="en-GB" sz="1200" b="1" i="0" u="none" strike="noStrike" cap="none" normalizeH="0" baseline="0" smtClean="0">
                        <a:ln>
                          <a:noFill/>
                        </a:ln>
                        <a:solidFill>
                          <a:srgbClr val="FF33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Times New Roman" pitchFamily="18" charset="0"/>
                        </a:rPr>
                        <a:t>W</a:t>
                      </a:r>
                      <a:endParaRPr kumimoji="0" lang="en-GB" sz="1200" b="1" i="0" u="none" strike="noStrike" cap="none" normalizeH="0" baseline="0" smtClean="0">
                        <a:ln>
                          <a:noFill/>
                        </a:ln>
                        <a:solidFill>
                          <a:srgbClr val="FF33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Times New Roman" pitchFamily="18" charset="0"/>
                        </a:rPr>
                        <a:t>E</a:t>
                      </a:r>
                      <a:endParaRPr kumimoji="0" lang="en-GB" sz="1200" b="1" i="0" u="none" strike="noStrike" cap="none" normalizeH="0" baseline="0" smtClean="0">
                        <a:ln>
                          <a:noFill/>
                        </a:ln>
                        <a:solidFill>
                          <a:srgbClr val="FF33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Times New Roman" pitchFamily="18" charset="0"/>
                        </a:rPr>
                        <a:t>CD</a:t>
                      </a:r>
                      <a:endParaRPr kumimoji="0" lang="en-GB" sz="1200" b="1" i="0" u="none" strike="noStrike" cap="none" normalizeH="0" baseline="0" smtClean="0">
                        <a:ln>
                          <a:noFill/>
                        </a:ln>
                        <a:solidFill>
                          <a:srgbClr val="FF33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Times New Roman" pitchFamily="18" charset="0"/>
                        </a:rPr>
                        <a:t>HR</a:t>
                      </a:r>
                      <a:endParaRPr kumimoji="0" lang="en-GB" sz="1200" b="1" i="0" u="none" strike="noStrike" cap="none" normalizeH="0" baseline="0" smtClean="0">
                        <a:ln>
                          <a:noFill/>
                        </a:ln>
                        <a:solidFill>
                          <a:srgbClr val="FF33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Times New Roman" pitchFamily="18" charset="0"/>
                        </a:rPr>
                        <a:t>W</a:t>
                      </a:r>
                      <a:endParaRPr kumimoji="0" lang="en-GB" sz="1200" b="1" i="0" u="none" strike="noStrike" cap="none" normalizeH="0" baseline="0" smtClean="0">
                        <a:ln>
                          <a:noFill/>
                        </a:ln>
                        <a:solidFill>
                          <a:srgbClr val="FF33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Times New Roman" pitchFamily="18" charset="0"/>
                        </a:rPr>
                        <a:t>E</a:t>
                      </a:r>
                      <a:endParaRPr kumimoji="0" lang="en-GB" sz="1200" b="1" i="0" u="none" strike="noStrike" cap="none" normalizeH="0" baseline="0" smtClean="0">
                        <a:ln>
                          <a:noFill/>
                        </a:ln>
                        <a:solidFill>
                          <a:srgbClr val="FF33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Times New Roman" pitchFamily="18" charset="0"/>
                        </a:rPr>
                        <a:t>CD</a:t>
                      </a:r>
                      <a:endParaRPr kumimoji="0" lang="en-GB" sz="1200" b="1" i="0" u="none" strike="noStrike" cap="none" normalizeH="0" baseline="0" smtClean="0">
                        <a:ln>
                          <a:noFill/>
                        </a:ln>
                        <a:solidFill>
                          <a:srgbClr val="FF33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DP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DP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Times New Roman" pitchFamily="18" charset="0"/>
                        </a:rPr>
                        <a:t>HR</a:t>
                      </a:r>
                      <a:endParaRPr kumimoji="0" lang="en-GB" sz="1200" b="1" i="0" u="none" strike="noStrike" cap="none" normalizeH="0" baseline="0" smtClean="0">
                        <a:ln>
                          <a:noFill/>
                        </a:ln>
                        <a:solidFill>
                          <a:srgbClr val="FF33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Times New Roman" pitchFamily="18" charset="0"/>
                        </a:rPr>
                        <a:t>W</a:t>
                      </a:r>
                      <a:endParaRPr kumimoji="0" lang="en-GB" sz="1200" b="1" i="0" u="none" strike="noStrike" cap="none" normalizeH="0" baseline="0" smtClean="0">
                        <a:ln>
                          <a:noFill/>
                        </a:ln>
                        <a:solidFill>
                          <a:srgbClr val="FF33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Times New Roman" pitchFamily="18" charset="0"/>
                        </a:rPr>
                        <a:t>E</a:t>
                      </a:r>
                      <a:endParaRPr kumimoji="0" lang="en-GB" sz="1200" b="1" i="0" u="none" strike="noStrike" cap="none" normalizeH="0" baseline="0" smtClean="0">
                        <a:ln>
                          <a:noFill/>
                        </a:ln>
                        <a:solidFill>
                          <a:srgbClr val="FF33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Times New Roman" pitchFamily="18" charset="0"/>
                        </a:rPr>
                        <a:t>CD</a:t>
                      </a:r>
                      <a:endParaRPr kumimoji="0" lang="en-GB" sz="1200" b="1" i="0" u="none" strike="noStrike" cap="none" normalizeH="0" baseline="0" smtClean="0">
                        <a:ln>
                          <a:noFill/>
                        </a:ln>
                        <a:solidFill>
                          <a:srgbClr val="FF33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DP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DP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DP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DP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DP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DP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DP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DP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45394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300" b="1" i="0" u="none" strike="noStrike" cap="none" normalizeH="0" baseline="0" smtClean="0">
                          <a:ln>
                            <a:noFill/>
                          </a:ln>
                          <a:solidFill>
                            <a:schemeClr val="tx1"/>
                          </a:solidFill>
                          <a:effectLst/>
                          <a:latin typeface="Times New Roman" pitchFamily="18" charset="0"/>
                        </a:rPr>
                        <a:t>13b</a:t>
                      </a:r>
                      <a:endParaRPr kumimoji="0" lang="en-GB" sz="1300" b="1" i="0" u="none" strike="noStrike" cap="none" normalizeH="0" baseline="0" smtClean="0">
                        <a:ln>
                          <a:noFill/>
                        </a:ln>
                        <a:solidFill>
                          <a:schemeClr val="tx1"/>
                        </a:solidFill>
                        <a:effectLst/>
                        <a:latin typeface="Times New Roman" pitchFamily="18" charset="0"/>
                      </a:endParaRPr>
                    </a:p>
                  </a:txBody>
                  <a:tcPr marL="89146" marR="89146" marT="47277" marB="4727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DP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DP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DP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0000"/>
                          </a:solidFill>
                          <a:effectLst/>
                          <a:latin typeface="Times New Roman" pitchFamily="18" charset="0"/>
                        </a:rPr>
                        <a:t>HR</a:t>
                      </a:r>
                      <a:endParaRPr kumimoji="0" lang="en-GB" sz="1200" b="1" i="0" u="none" strike="noStrike" cap="none" normalizeH="0" baseline="0" smtClean="0">
                        <a:ln>
                          <a:noFill/>
                        </a:ln>
                        <a:solidFill>
                          <a:srgbClr val="FF00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0000"/>
                          </a:solidFill>
                          <a:effectLst/>
                          <a:latin typeface="Times New Roman" pitchFamily="18" charset="0"/>
                        </a:rPr>
                        <a:t>W</a:t>
                      </a:r>
                      <a:endParaRPr kumimoji="0" lang="en-GB" sz="1200" b="1" i="0" u="none" strike="noStrike" cap="none" normalizeH="0" baseline="0" smtClean="0">
                        <a:ln>
                          <a:noFill/>
                        </a:ln>
                        <a:solidFill>
                          <a:srgbClr val="FF0000"/>
                        </a:solidFill>
                        <a:effectLst/>
                        <a:latin typeface="Times New Roman" pitchFamily="18" charset="0"/>
                      </a:endParaRPr>
                    </a:p>
                  </a:txBody>
                  <a:tcPr marL="89146" marR="89146" marT="47277" marB="47277"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0000"/>
                          </a:solidFill>
                          <a:effectLst/>
                          <a:latin typeface="Times New Roman" pitchFamily="18" charset="0"/>
                        </a:rPr>
                        <a:t>E</a:t>
                      </a:r>
                      <a:endParaRPr kumimoji="0" lang="en-GB" sz="1200" b="1" i="0" u="none" strike="noStrike" cap="none" normalizeH="0" baseline="0" smtClean="0">
                        <a:ln>
                          <a:noFill/>
                        </a:ln>
                        <a:solidFill>
                          <a:srgbClr val="FF00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0000"/>
                          </a:solidFill>
                          <a:effectLst/>
                          <a:latin typeface="Times New Roman" pitchFamily="18" charset="0"/>
                        </a:rPr>
                        <a:t>CD</a:t>
                      </a:r>
                      <a:endParaRPr kumimoji="0" lang="en-GB" sz="1200" b="1" i="0" u="none" strike="noStrike" cap="none" normalizeH="0" baseline="0" smtClean="0">
                        <a:ln>
                          <a:noFill/>
                        </a:ln>
                        <a:solidFill>
                          <a:srgbClr val="FF00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Times New Roman" pitchFamily="18" charset="0"/>
                        </a:rPr>
                        <a:t>HR</a:t>
                      </a:r>
                      <a:endParaRPr kumimoji="0" lang="en-GB" sz="1200" b="1" i="0" u="none" strike="noStrike" cap="none" normalizeH="0" baseline="0" smtClean="0">
                        <a:ln>
                          <a:noFill/>
                        </a:ln>
                        <a:solidFill>
                          <a:srgbClr val="FF33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Times New Roman" pitchFamily="18" charset="0"/>
                        </a:rPr>
                        <a:t>W</a:t>
                      </a:r>
                      <a:endParaRPr kumimoji="0" lang="en-GB" sz="1200" b="1" i="0" u="none" strike="noStrike" cap="none" normalizeH="0" baseline="0" smtClean="0">
                        <a:ln>
                          <a:noFill/>
                        </a:ln>
                        <a:solidFill>
                          <a:srgbClr val="FF33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Times New Roman" pitchFamily="18" charset="0"/>
                        </a:rPr>
                        <a:t>E</a:t>
                      </a:r>
                      <a:endParaRPr kumimoji="0" lang="en-GB" sz="1200" b="1" i="0" u="none" strike="noStrike" cap="none" normalizeH="0" baseline="0" smtClean="0">
                        <a:ln>
                          <a:noFill/>
                        </a:ln>
                        <a:solidFill>
                          <a:srgbClr val="FF33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Times New Roman" pitchFamily="18" charset="0"/>
                        </a:rPr>
                        <a:t>CD</a:t>
                      </a:r>
                      <a:endParaRPr kumimoji="0" lang="en-GB" sz="1200" b="1" i="0" u="none" strike="noStrike" cap="none" normalizeH="0" baseline="0" smtClean="0">
                        <a:ln>
                          <a:noFill/>
                        </a:ln>
                        <a:solidFill>
                          <a:srgbClr val="FF33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Times New Roman" pitchFamily="18" charset="0"/>
                        </a:rPr>
                        <a:t>HR</a:t>
                      </a:r>
                      <a:endParaRPr kumimoji="0" lang="en-GB" sz="1200" b="1" i="0" u="none" strike="noStrike" cap="none" normalizeH="0" baseline="0" smtClean="0">
                        <a:ln>
                          <a:noFill/>
                        </a:ln>
                        <a:solidFill>
                          <a:srgbClr val="FF33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Times New Roman" pitchFamily="18" charset="0"/>
                        </a:rPr>
                        <a:t>W</a:t>
                      </a:r>
                      <a:endParaRPr kumimoji="0" lang="en-GB" sz="1200" b="1" i="0" u="none" strike="noStrike" cap="none" normalizeH="0" baseline="0" smtClean="0">
                        <a:ln>
                          <a:noFill/>
                        </a:ln>
                        <a:solidFill>
                          <a:srgbClr val="FF33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Times New Roman" pitchFamily="18" charset="0"/>
                        </a:rPr>
                        <a:t>E</a:t>
                      </a:r>
                      <a:endParaRPr kumimoji="0" lang="en-GB" sz="1200" b="1" i="0" u="none" strike="noStrike" cap="none" normalizeH="0" baseline="0" smtClean="0">
                        <a:ln>
                          <a:noFill/>
                        </a:ln>
                        <a:solidFill>
                          <a:srgbClr val="FF33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Times New Roman" pitchFamily="18" charset="0"/>
                        </a:rPr>
                        <a:t>CD</a:t>
                      </a:r>
                      <a:endParaRPr kumimoji="0" lang="en-GB" sz="1200" b="1" i="0" u="none" strike="noStrike" cap="none" normalizeH="0" baseline="0" smtClean="0">
                        <a:ln>
                          <a:noFill/>
                        </a:ln>
                        <a:solidFill>
                          <a:srgbClr val="FF33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DP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DP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DP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Times New Roman" pitchFamily="18" charset="0"/>
                        </a:rPr>
                        <a:t>HR</a:t>
                      </a:r>
                      <a:endParaRPr kumimoji="0" lang="en-GB" sz="1200" b="1" i="0" u="none" strike="noStrike" cap="none" normalizeH="0" baseline="0" smtClean="0">
                        <a:ln>
                          <a:noFill/>
                        </a:ln>
                        <a:solidFill>
                          <a:srgbClr val="FF33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Times New Roman" pitchFamily="18" charset="0"/>
                        </a:rPr>
                        <a:t>W</a:t>
                      </a:r>
                      <a:endParaRPr kumimoji="0" lang="en-GB" sz="1200" b="1" i="0" u="none" strike="noStrike" cap="none" normalizeH="0" baseline="0" smtClean="0">
                        <a:ln>
                          <a:noFill/>
                        </a:ln>
                        <a:solidFill>
                          <a:srgbClr val="FF33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Times New Roman" pitchFamily="18" charset="0"/>
                        </a:rPr>
                        <a:t>E</a:t>
                      </a:r>
                      <a:endParaRPr kumimoji="0" lang="en-GB" sz="1200" b="1" i="0" u="none" strike="noStrike" cap="none" normalizeH="0" baseline="0" smtClean="0">
                        <a:ln>
                          <a:noFill/>
                        </a:ln>
                        <a:solidFill>
                          <a:srgbClr val="FF33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Times New Roman" pitchFamily="18" charset="0"/>
                        </a:rPr>
                        <a:t>CD</a:t>
                      </a:r>
                      <a:endParaRPr kumimoji="0" lang="en-GB" sz="1200" b="1" i="0" u="none" strike="noStrike" cap="none" normalizeH="0" baseline="0" smtClean="0">
                        <a:ln>
                          <a:noFill/>
                        </a:ln>
                        <a:solidFill>
                          <a:srgbClr val="FF33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DP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DP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DP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DP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DP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DP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DP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45499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300" b="1" i="0" u="none" strike="noStrike" cap="none" normalizeH="0" baseline="0" smtClean="0">
                          <a:ln>
                            <a:noFill/>
                          </a:ln>
                          <a:solidFill>
                            <a:schemeClr val="tx1"/>
                          </a:solidFill>
                          <a:effectLst/>
                          <a:latin typeface="Times New Roman" pitchFamily="18" charset="0"/>
                        </a:rPr>
                        <a:t>1b</a:t>
                      </a:r>
                      <a:endParaRPr kumimoji="0" lang="en-GB" sz="1300" b="1" i="0" u="none" strike="noStrike" cap="none" normalizeH="0" baseline="0" smtClean="0">
                        <a:ln>
                          <a:noFill/>
                        </a:ln>
                        <a:solidFill>
                          <a:schemeClr val="tx1"/>
                        </a:solidFill>
                        <a:effectLst/>
                        <a:latin typeface="Times New Roman" pitchFamily="18" charset="0"/>
                      </a:endParaRPr>
                    </a:p>
                  </a:txBody>
                  <a:tcPr marL="89146" marR="89146" marT="47277" marB="4727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DP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DP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DP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DP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0000"/>
                          </a:solidFill>
                          <a:effectLst/>
                          <a:latin typeface="Times New Roman" pitchFamily="18" charset="0"/>
                        </a:rPr>
                        <a:t>HR</a:t>
                      </a:r>
                      <a:endParaRPr kumimoji="0" lang="en-GB" sz="1200" b="1" i="0" u="none" strike="noStrike" cap="none" normalizeH="0" baseline="0" smtClean="0">
                        <a:ln>
                          <a:noFill/>
                        </a:ln>
                        <a:solidFill>
                          <a:srgbClr val="FF0000"/>
                        </a:solidFill>
                        <a:effectLst/>
                        <a:latin typeface="Times New Roman" pitchFamily="18" charset="0"/>
                      </a:endParaRPr>
                    </a:p>
                  </a:txBody>
                  <a:tcPr marL="89146" marR="89146" marT="47277" marB="47277"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0000"/>
                          </a:solidFill>
                          <a:effectLst/>
                          <a:latin typeface="Times New Roman" pitchFamily="18" charset="0"/>
                        </a:rPr>
                        <a:t>W</a:t>
                      </a:r>
                      <a:endParaRPr kumimoji="0" lang="en-GB" sz="1200" b="1" i="0" u="none" strike="noStrike" cap="none" normalizeH="0" baseline="0" smtClean="0">
                        <a:ln>
                          <a:noFill/>
                        </a:ln>
                        <a:solidFill>
                          <a:srgbClr val="FF00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0000"/>
                          </a:solidFill>
                          <a:effectLst/>
                          <a:latin typeface="Times New Roman" pitchFamily="18" charset="0"/>
                        </a:rPr>
                        <a:t>E</a:t>
                      </a:r>
                      <a:endParaRPr kumimoji="0" lang="en-GB" sz="1200" b="1" i="0" u="none" strike="noStrike" cap="none" normalizeH="0" baseline="0" smtClean="0">
                        <a:ln>
                          <a:noFill/>
                        </a:ln>
                        <a:solidFill>
                          <a:srgbClr val="FF00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0000"/>
                          </a:solidFill>
                          <a:effectLst/>
                          <a:latin typeface="Times New Roman" pitchFamily="18" charset="0"/>
                        </a:rPr>
                        <a:t>CD</a:t>
                      </a:r>
                      <a:endParaRPr kumimoji="0" lang="en-GB" sz="1200" b="1" i="0" u="none" strike="noStrike" cap="none" normalizeH="0" baseline="0" smtClean="0">
                        <a:ln>
                          <a:noFill/>
                        </a:ln>
                        <a:solidFill>
                          <a:srgbClr val="FF00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Times New Roman" pitchFamily="18" charset="0"/>
                        </a:rPr>
                        <a:t>HR</a:t>
                      </a:r>
                      <a:endParaRPr kumimoji="0" lang="en-GB" sz="1200" b="1" i="0" u="none" strike="noStrike" cap="none" normalizeH="0" baseline="0" smtClean="0">
                        <a:ln>
                          <a:noFill/>
                        </a:ln>
                        <a:solidFill>
                          <a:srgbClr val="FF33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Times New Roman" pitchFamily="18" charset="0"/>
                        </a:rPr>
                        <a:t>W</a:t>
                      </a:r>
                      <a:endParaRPr kumimoji="0" lang="en-GB" sz="1200" b="1" i="0" u="none" strike="noStrike" cap="none" normalizeH="0" baseline="0" smtClean="0">
                        <a:ln>
                          <a:noFill/>
                        </a:ln>
                        <a:solidFill>
                          <a:srgbClr val="FF33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Times New Roman" pitchFamily="18" charset="0"/>
                        </a:rPr>
                        <a:t>E</a:t>
                      </a:r>
                      <a:endParaRPr kumimoji="0" lang="en-GB" sz="1200" b="1" i="0" u="none" strike="noStrike" cap="none" normalizeH="0" baseline="0" smtClean="0">
                        <a:ln>
                          <a:noFill/>
                        </a:ln>
                        <a:solidFill>
                          <a:srgbClr val="FF33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Times New Roman" pitchFamily="18" charset="0"/>
                        </a:rPr>
                        <a:t>CD</a:t>
                      </a:r>
                      <a:endParaRPr kumimoji="0" lang="en-GB" sz="1200" b="1" i="0" u="none" strike="noStrike" cap="none" normalizeH="0" baseline="0" smtClean="0">
                        <a:ln>
                          <a:noFill/>
                        </a:ln>
                        <a:solidFill>
                          <a:srgbClr val="FF33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Times New Roman" pitchFamily="18" charset="0"/>
                        </a:rPr>
                        <a:t>HR</a:t>
                      </a:r>
                      <a:endParaRPr kumimoji="0" lang="en-GB" sz="1200" b="1" i="0" u="none" strike="noStrike" cap="none" normalizeH="0" baseline="0" smtClean="0">
                        <a:ln>
                          <a:noFill/>
                        </a:ln>
                        <a:solidFill>
                          <a:srgbClr val="FF33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Times New Roman" pitchFamily="18" charset="0"/>
                        </a:rPr>
                        <a:t>W</a:t>
                      </a:r>
                      <a:endParaRPr kumimoji="0" lang="en-GB" sz="1200" b="1" i="0" u="none" strike="noStrike" cap="none" normalizeH="0" baseline="0" smtClean="0">
                        <a:ln>
                          <a:noFill/>
                        </a:ln>
                        <a:solidFill>
                          <a:srgbClr val="FF33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Times New Roman" pitchFamily="18" charset="0"/>
                        </a:rPr>
                        <a:t>E</a:t>
                      </a:r>
                      <a:endParaRPr kumimoji="0" lang="en-GB" sz="1200" b="1" i="0" u="none" strike="noStrike" cap="none" normalizeH="0" baseline="0" smtClean="0">
                        <a:ln>
                          <a:noFill/>
                        </a:ln>
                        <a:solidFill>
                          <a:srgbClr val="FF33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Times New Roman" pitchFamily="18" charset="0"/>
                        </a:rPr>
                        <a:t>CD</a:t>
                      </a:r>
                      <a:endParaRPr kumimoji="0" lang="en-GB" sz="1200" b="1" i="0" u="none" strike="noStrike" cap="none" normalizeH="0" baseline="0" smtClean="0">
                        <a:ln>
                          <a:noFill/>
                        </a:ln>
                        <a:solidFill>
                          <a:srgbClr val="FF33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DP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DP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DP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DP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Times New Roman" pitchFamily="18" charset="0"/>
                        </a:rPr>
                        <a:t>HR</a:t>
                      </a:r>
                      <a:endParaRPr kumimoji="0" lang="en-GB" sz="1200" b="1" i="0" u="none" strike="noStrike" cap="none" normalizeH="0" baseline="0" smtClean="0">
                        <a:ln>
                          <a:noFill/>
                        </a:ln>
                        <a:solidFill>
                          <a:srgbClr val="FF33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Times New Roman" pitchFamily="18" charset="0"/>
                        </a:rPr>
                        <a:t>W</a:t>
                      </a:r>
                      <a:endParaRPr kumimoji="0" lang="en-GB" sz="1200" b="1" i="0" u="none" strike="noStrike" cap="none" normalizeH="0" baseline="0" smtClean="0">
                        <a:ln>
                          <a:noFill/>
                        </a:ln>
                        <a:solidFill>
                          <a:srgbClr val="FF33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Times New Roman" pitchFamily="18" charset="0"/>
                        </a:rPr>
                        <a:t>E</a:t>
                      </a:r>
                      <a:endParaRPr kumimoji="0" lang="en-GB" sz="1200" b="1" i="0" u="none" strike="noStrike" cap="none" normalizeH="0" baseline="0" smtClean="0">
                        <a:ln>
                          <a:noFill/>
                        </a:ln>
                        <a:solidFill>
                          <a:srgbClr val="FF33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Times New Roman" pitchFamily="18" charset="0"/>
                        </a:rPr>
                        <a:t>CD</a:t>
                      </a:r>
                      <a:endParaRPr kumimoji="0" lang="en-GB" sz="1200" b="1" i="0" u="none" strike="noStrike" cap="none" normalizeH="0" baseline="0" smtClean="0">
                        <a:ln>
                          <a:noFill/>
                        </a:ln>
                        <a:solidFill>
                          <a:srgbClr val="FF33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DP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DP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DP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DP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DP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DP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45394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300" b="1" i="0" u="none" strike="noStrike" cap="none" normalizeH="0" baseline="0" smtClean="0">
                          <a:ln>
                            <a:noFill/>
                          </a:ln>
                          <a:solidFill>
                            <a:schemeClr val="tx1"/>
                          </a:solidFill>
                          <a:effectLst/>
                          <a:latin typeface="Times New Roman" pitchFamily="18" charset="0"/>
                        </a:rPr>
                        <a:t>4d</a:t>
                      </a:r>
                      <a:endParaRPr kumimoji="0" lang="en-GB" sz="1300" b="1" i="0" u="none" strike="noStrike" cap="none" normalizeH="0" baseline="0" smtClean="0">
                        <a:ln>
                          <a:noFill/>
                        </a:ln>
                        <a:solidFill>
                          <a:schemeClr val="tx1"/>
                        </a:solidFill>
                        <a:effectLst/>
                        <a:latin typeface="Times New Roman" pitchFamily="18" charset="0"/>
                      </a:endParaRPr>
                    </a:p>
                  </a:txBody>
                  <a:tcPr marL="89146" marR="89146" marT="47277" marB="4727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DP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DP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DP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DP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Times New Roman" pitchFamily="18" charset="0"/>
                        </a:rPr>
                        <a:t>HR</a:t>
                      </a:r>
                      <a:endParaRPr kumimoji="0" lang="en-GB" sz="1200" b="1" i="0" u="none" strike="noStrike" cap="none" normalizeH="0" baseline="0" smtClean="0">
                        <a:ln>
                          <a:noFill/>
                        </a:ln>
                        <a:solidFill>
                          <a:srgbClr val="FF33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Times New Roman" pitchFamily="18" charset="0"/>
                        </a:rPr>
                        <a:t>W</a:t>
                      </a:r>
                      <a:endParaRPr kumimoji="0" lang="en-GB" sz="1200" b="1" i="0" u="none" strike="noStrike" cap="none" normalizeH="0" baseline="0" smtClean="0">
                        <a:ln>
                          <a:noFill/>
                        </a:ln>
                        <a:solidFill>
                          <a:srgbClr val="FF33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Times New Roman" pitchFamily="18" charset="0"/>
                        </a:rPr>
                        <a:t>E</a:t>
                      </a:r>
                      <a:endParaRPr kumimoji="0" lang="en-GB" sz="1200" b="1" i="0" u="none" strike="noStrike" cap="none" normalizeH="0" baseline="0" smtClean="0">
                        <a:ln>
                          <a:noFill/>
                        </a:ln>
                        <a:solidFill>
                          <a:srgbClr val="FF33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Times New Roman" pitchFamily="18" charset="0"/>
                        </a:rPr>
                        <a:t>CD</a:t>
                      </a:r>
                      <a:endParaRPr kumimoji="0" lang="en-GB" sz="1200" b="1" i="0" u="none" strike="noStrike" cap="none" normalizeH="0" baseline="0" smtClean="0">
                        <a:ln>
                          <a:noFill/>
                        </a:ln>
                        <a:solidFill>
                          <a:srgbClr val="FF33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Times New Roman" pitchFamily="18" charset="0"/>
                        </a:rPr>
                        <a:t>HR</a:t>
                      </a:r>
                      <a:endParaRPr kumimoji="0" lang="en-GB" sz="1200" b="1" i="0" u="none" strike="noStrike" cap="none" normalizeH="0" baseline="0" smtClean="0">
                        <a:ln>
                          <a:noFill/>
                        </a:ln>
                        <a:solidFill>
                          <a:srgbClr val="FF33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Times New Roman" pitchFamily="18" charset="0"/>
                        </a:rPr>
                        <a:t>W</a:t>
                      </a:r>
                      <a:endParaRPr kumimoji="0" lang="en-GB" sz="1200" b="1" i="0" u="none" strike="noStrike" cap="none" normalizeH="0" baseline="0" smtClean="0">
                        <a:ln>
                          <a:noFill/>
                        </a:ln>
                        <a:solidFill>
                          <a:srgbClr val="FF33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Times New Roman" pitchFamily="18" charset="0"/>
                        </a:rPr>
                        <a:t>E</a:t>
                      </a:r>
                      <a:endParaRPr kumimoji="0" lang="en-GB" sz="1200" b="1" i="0" u="none" strike="noStrike" cap="none" normalizeH="0" baseline="0" smtClean="0">
                        <a:ln>
                          <a:noFill/>
                        </a:ln>
                        <a:solidFill>
                          <a:srgbClr val="FF33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Times New Roman" pitchFamily="18" charset="0"/>
                        </a:rPr>
                        <a:t>CD</a:t>
                      </a:r>
                      <a:endParaRPr kumimoji="0" lang="en-GB" sz="1200" b="1" i="0" u="none" strike="noStrike" cap="none" normalizeH="0" baseline="0" smtClean="0">
                        <a:ln>
                          <a:noFill/>
                        </a:ln>
                        <a:solidFill>
                          <a:srgbClr val="FF33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Times New Roman" pitchFamily="18" charset="0"/>
                        </a:rPr>
                        <a:t>HR</a:t>
                      </a:r>
                      <a:endParaRPr kumimoji="0" lang="en-GB" sz="1200" b="1" i="0" u="none" strike="noStrike" cap="none" normalizeH="0" baseline="0" smtClean="0">
                        <a:ln>
                          <a:noFill/>
                        </a:ln>
                        <a:solidFill>
                          <a:srgbClr val="FF33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Times New Roman" pitchFamily="18" charset="0"/>
                        </a:rPr>
                        <a:t>W</a:t>
                      </a:r>
                      <a:endParaRPr kumimoji="0" lang="en-GB" sz="1200" b="1" i="0" u="none" strike="noStrike" cap="none" normalizeH="0" baseline="0" smtClean="0">
                        <a:ln>
                          <a:noFill/>
                        </a:ln>
                        <a:solidFill>
                          <a:srgbClr val="FF33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Times New Roman" pitchFamily="18" charset="0"/>
                        </a:rPr>
                        <a:t>E</a:t>
                      </a:r>
                      <a:endParaRPr kumimoji="0" lang="en-GB" sz="1200" b="1" i="0" u="none" strike="noStrike" cap="none" normalizeH="0" baseline="0" smtClean="0">
                        <a:ln>
                          <a:noFill/>
                        </a:ln>
                        <a:solidFill>
                          <a:srgbClr val="FF33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Times New Roman" pitchFamily="18" charset="0"/>
                        </a:rPr>
                        <a:t>CD</a:t>
                      </a:r>
                      <a:endParaRPr kumimoji="0" lang="en-GB" sz="1200" b="1" i="0" u="none" strike="noStrike" cap="none" normalizeH="0" baseline="0" smtClean="0">
                        <a:ln>
                          <a:noFill/>
                        </a:ln>
                        <a:solidFill>
                          <a:srgbClr val="FF3300"/>
                        </a:solidFill>
                        <a:effectLst/>
                        <a:latin typeface="Times New Roman" pitchFamily="18" charset="0"/>
                      </a:endParaRPr>
                    </a:p>
                  </a:txBody>
                  <a:tcPr marL="89146" marR="89146" marT="47277" marB="47277"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DP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DP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DP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DP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Times New Roman" pitchFamily="18" charset="0"/>
                        </a:rPr>
                        <a:t>HR</a:t>
                      </a:r>
                      <a:endParaRPr kumimoji="0" lang="en-GB" sz="1200" b="1" i="0" u="none" strike="noStrike" cap="none" normalizeH="0" baseline="0" smtClean="0">
                        <a:ln>
                          <a:noFill/>
                        </a:ln>
                        <a:solidFill>
                          <a:srgbClr val="FF33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Times New Roman" pitchFamily="18" charset="0"/>
                        </a:rPr>
                        <a:t>W</a:t>
                      </a:r>
                      <a:endParaRPr kumimoji="0" lang="en-GB" sz="1200" b="1" i="0" u="none" strike="noStrike" cap="none" normalizeH="0" baseline="0" smtClean="0">
                        <a:ln>
                          <a:noFill/>
                        </a:ln>
                        <a:solidFill>
                          <a:srgbClr val="FF33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Times New Roman" pitchFamily="18" charset="0"/>
                        </a:rPr>
                        <a:t>E</a:t>
                      </a:r>
                      <a:endParaRPr kumimoji="0" lang="en-GB" sz="1200" b="1" i="0" u="none" strike="noStrike" cap="none" normalizeH="0" baseline="0" smtClean="0">
                        <a:ln>
                          <a:noFill/>
                        </a:ln>
                        <a:solidFill>
                          <a:srgbClr val="FF33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Times New Roman" pitchFamily="18" charset="0"/>
                        </a:rPr>
                        <a:t>CD</a:t>
                      </a:r>
                      <a:endParaRPr kumimoji="0" lang="en-GB" sz="1200" b="1" i="0" u="none" strike="noStrike" cap="none" normalizeH="0" baseline="0" smtClean="0">
                        <a:ln>
                          <a:noFill/>
                        </a:ln>
                        <a:solidFill>
                          <a:srgbClr val="FF33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DP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DP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DP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DP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DP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45394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300" b="1" i="0" u="none" strike="noStrike" cap="none" normalizeH="0" baseline="0" smtClean="0">
                          <a:ln>
                            <a:noFill/>
                          </a:ln>
                          <a:solidFill>
                            <a:schemeClr val="tx1"/>
                          </a:solidFill>
                          <a:effectLst/>
                          <a:latin typeface="Times New Roman" pitchFamily="18" charset="0"/>
                        </a:rPr>
                        <a:t>7b</a:t>
                      </a:r>
                      <a:endParaRPr kumimoji="0" lang="en-GB" sz="1300" b="1" i="0" u="none" strike="noStrike" cap="none" normalizeH="0" baseline="0" smtClean="0">
                        <a:ln>
                          <a:noFill/>
                        </a:ln>
                        <a:solidFill>
                          <a:schemeClr val="tx1"/>
                        </a:solidFill>
                        <a:effectLst/>
                        <a:latin typeface="Times New Roman" pitchFamily="18" charset="0"/>
                      </a:endParaRPr>
                    </a:p>
                  </a:txBody>
                  <a:tcPr marL="89146" marR="89146" marT="47277" marB="4727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DP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DP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DP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DP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Times New Roman" pitchFamily="18" charset="0"/>
                        </a:rPr>
                        <a:t>HR</a:t>
                      </a:r>
                      <a:endParaRPr kumimoji="0" lang="en-GB" sz="1200" b="1" i="0" u="none" strike="noStrike" cap="none" normalizeH="0" baseline="0" smtClean="0">
                        <a:ln>
                          <a:noFill/>
                        </a:ln>
                        <a:solidFill>
                          <a:srgbClr val="FF33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Times New Roman" pitchFamily="18" charset="0"/>
                        </a:rPr>
                        <a:t>W</a:t>
                      </a:r>
                      <a:endParaRPr kumimoji="0" lang="en-GB" sz="1200" b="1" i="0" u="none" strike="noStrike" cap="none" normalizeH="0" baseline="0" smtClean="0">
                        <a:ln>
                          <a:noFill/>
                        </a:ln>
                        <a:solidFill>
                          <a:srgbClr val="FF33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Times New Roman" pitchFamily="18" charset="0"/>
                        </a:rPr>
                        <a:t>E</a:t>
                      </a:r>
                      <a:endParaRPr kumimoji="0" lang="en-GB" sz="1200" b="1" i="0" u="none" strike="noStrike" cap="none" normalizeH="0" baseline="0" smtClean="0">
                        <a:ln>
                          <a:noFill/>
                        </a:ln>
                        <a:solidFill>
                          <a:srgbClr val="FF33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Times New Roman" pitchFamily="18" charset="0"/>
                        </a:rPr>
                        <a:t>CD</a:t>
                      </a:r>
                      <a:endParaRPr kumimoji="0" lang="en-GB" sz="1200" b="1" i="0" u="none" strike="noStrike" cap="none" normalizeH="0" baseline="0" smtClean="0">
                        <a:ln>
                          <a:noFill/>
                        </a:ln>
                        <a:solidFill>
                          <a:srgbClr val="FF33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Times New Roman" pitchFamily="18" charset="0"/>
                        </a:rPr>
                        <a:t>HR</a:t>
                      </a:r>
                      <a:endParaRPr kumimoji="0" lang="en-GB" sz="1200" b="1" i="0" u="none" strike="noStrike" cap="none" normalizeH="0" baseline="0" smtClean="0">
                        <a:ln>
                          <a:noFill/>
                        </a:ln>
                        <a:solidFill>
                          <a:srgbClr val="FF33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Times New Roman" pitchFamily="18" charset="0"/>
                        </a:rPr>
                        <a:t>W</a:t>
                      </a:r>
                      <a:endParaRPr kumimoji="0" lang="en-GB" sz="1200" b="1" i="0" u="none" strike="noStrike" cap="none" normalizeH="0" baseline="0" smtClean="0">
                        <a:ln>
                          <a:noFill/>
                        </a:ln>
                        <a:solidFill>
                          <a:srgbClr val="FF33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Times New Roman" pitchFamily="18" charset="0"/>
                        </a:rPr>
                        <a:t>E</a:t>
                      </a:r>
                      <a:endParaRPr kumimoji="0" lang="en-GB" sz="1200" b="1" i="0" u="none" strike="noStrike" cap="none" normalizeH="0" baseline="0" smtClean="0">
                        <a:ln>
                          <a:noFill/>
                        </a:ln>
                        <a:solidFill>
                          <a:srgbClr val="FF33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Times New Roman" pitchFamily="18" charset="0"/>
                        </a:rPr>
                        <a:t>CD</a:t>
                      </a:r>
                      <a:endParaRPr kumimoji="0" lang="en-GB" sz="1200" b="1" i="0" u="none" strike="noStrike" cap="none" normalizeH="0" baseline="0" smtClean="0">
                        <a:ln>
                          <a:noFill/>
                        </a:ln>
                        <a:solidFill>
                          <a:srgbClr val="FF33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Times New Roman" pitchFamily="18" charset="0"/>
                        </a:rPr>
                        <a:t>HR</a:t>
                      </a:r>
                      <a:endParaRPr kumimoji="0" lang="en-GB" sz="1200" b="1" i="0" u="none" strike="noStrike" cap="none" normalizeH="0" baseline="0" smtClean="0">
                        <a:ln>
                          <a:noFill/>
                        </a:ln>
                        <a:solidFill>
                          <a:srgbClr val="FF33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Times New Roman" pitchFamily="18" charset="0"/>
                        </a:rPr>
                        <a:t>W</a:t>
                      </a:r>
                      <a:endParaRPr kumimoji="0" lang="en-GB" sz="1200" b="1" i="0" u="none" strike="noStrike" cap="none" normalizeH="0" baseline="0" smtClean="0">
                        <a:ln>
                          <a:noFill/>
                        </a:ln>
                        <a:solidFill>
                          <a:srgbClr val="FF33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Times New Roman" pitchFamily="18" charset="0"/>
                        </a:rPr>
                        <a:t>E</a:t>
                      </a:r>
                      <a:endParaRPr kumimoji="0" lang="en-GB" sz="1200" b="1" i="0" u="none" strike="noStrike" cap="none" normalizeH="0" baseline="0" smtClean="0">
                        <a:ln>
                          <a:noFill/>
                        </a:ln>
                        <a:solidFill>
                          <a:srgbClr val="FF3300"/>
                        </a:solidFill>
                        <a:effectLst/>
                        <a:latin typeface="Times New Roman" pitchFamily="18" charset="0"/>
                      </a:endParaRPr>
                    </a:p>
                  </a:txBody>
                  <a:tcPr marL="89146" marR="89146" marT="47277" marB="47277"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Times New Roman" pitchFamily="18" charset="0"/>
                        </a:rPr>
                        <a:t>CD</a:t>
                      </a:r>
                      <a:endParaRPr kumimoji="0" lang="en-GB" sz="1200" b="1" i="0" u="none" strike="noStrike" cap="none" normalizeH="0" baseline="0" smtClean="0">
                        <a:ln>
                          <a:noFill/>
                        </a:ln>
                        <a:solidFill>
                          <a:srgbClr val="FF33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DP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DP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DP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DP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Times New Roman" pitchFamily="18" charset="0"/>
                        </a:rPr>
                        <a:t>HR</a:t>
                      </a:r>
                      <a:endParaRPr kumimoji="0" lang="en-GB" sz="1200" b="1" i="0" u="none" strike="noStrike" cap="none" normalizeH="0" baseline="0" smtClean="0">
                        <a:ln>
                          <a:noFill/>
                        </a:ln>
                        <a:solidFill>
                          <a:srgbClr val="FF33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Times New Roman" pitchFamily="18" charset="0"/>
                        </a:rPr>
                        <a:t>W</a:t>
                      </a:r>
                      <a:endParaRPr kumimoji="0" lang="en-GB" sz="1200" b="1" i="0" u="none" strike="noStrike" cap="none" normalizeH="0" baseline="0" smtClean="0">
                        <a:ln>
                          <a:noFill/>
                        </a:ln>
                        <a:solidFill>
                          <a:srgbClr val="FF33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Times New Roman" pitchFamily="18" charset="0"/>
                        </a:rPr>
                        <a:t>E</a:t>
                      </a:r>
                      <a:endParaRPr kumimoji="0" lang="en-GB" sz="1200" b="1" i="0" u="none" strike="noStrike" cap="none" normalizeH="0" baseline="0" smtClean="0">
                        <a:ln>
                          <a:noFill/>
                        </a:ln>
                        <a:solidFill>
                          <a:srgbClr val="FF33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Times New Roman" pitchFamily="18" charset="0"/>
                        </a:rPr>
                        <a:t>CD</a:t>
                      </a:r>
                      <a:endParaRPr kumimoji="0" lang="en-GB" sz="1200" b="1" i="0" u="none" strike="noStrike" cap="none" normalizeH="0" baseline="0" smtClean="0">
                        <a:ln>
                          <a:noFill/>
                        </a:ln>
                        <a:solidFill>
                          <a:srgbClr val="FF33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DP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DP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DP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DP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45499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300" b="1" i="0" u="none" strike="noStrike" cap="none" normalizeH="0" baseline="0" smtClean="0">
                          <a:ln>
                            <a:noFill/>
                          </a:ln>
                          <a:solidFill>
                            <a:schemeClr val="tx1"/>
                          </a:solidFill>
                          <a:effectLst/>
                          <a:latin typeface="Times New Roman" pitchFamily="18" charset="0"/>
                        </a:rPr>
                        <a:t>12d</a:t>
                      </a:r>
                      <a:endParaRPr kumimoji="0" lang="en-GB" sz="1300" b="1" i="0" u="none" strike="noStrike" cap="none" normalizeH="0" baseline="0" smtClean="0">
                        <a:ln>
                          <a:noFill/>
                        </a:ln>
                        <a:solidFill>
                          <a:schemeClr val="tx1"/>
                        </a:solidFill>
                        <a:effectLst/>
                        <a:latin typeface="Times New Roman" pitchFamily="18" charset="0"/>
                      </a:endParaRPr>
                    </a:p>
                  </a:txBody>
                  <a:tcPr marL="89146" marR="89146" marT="47277" marB="4727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DP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DP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DP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DP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Times New Roman" pitchFamily="18" charset="0"/>
                        </a:rPr>
                        <a:t>HR</a:t>
                      </a:r>
                      <a:endParaRPr kumimoji="0" lang="en-GB" sz="1200" b="1" i="0" u="none" strike="noStrike" cap="none" normalizeH="0" baseline="0" smtClean="0">
                        <a:ln>
                          <a:noFill/>
                        </a:ln>
                        <a:solidFill>
                          <a:srgbClr val="FF33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Times New Roman" pitchFamily="18" charset="0"/>
                        </a:rPr>
                        <a:t>W</a:t>
                      </a:r>
                      <a:endParaRPr kumimoji="0" lang="en-GB" sz="1200" b="1" i="0" u="none" strike="noStrike" cap="none" normalizeH="0" baseline="0" smtClean="0">
                        <a:ln>
                          <a:noFill/>
                        </a:ln>
                        <a:solidFill>
                          <a:srgbClr val="FF33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Times New Roman" pitchFamily="18" charset="0"/>
                        </a:rPr>
                        <a:t>E</a:t>
                      </a:r>
                      <a:endParaRPr kumimoji="0" lang="en-GB" sz="1200" b="1" i="0" u="none" strike="noStrike" cap="none" normalizeH="0" baseline="0" smtClean="0">
                        <a:ln>
                          <a:noFill/>
                        </a:ln>
                        <a:solidFill>
                          <a:srgbClr val="FF33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Times New Roman" pitchFamily="18" charset="0"/>
                        </a:rPr>
                        <a:t>CD</a:t>
                      </a:r>
                      <a:endParaRPr kumimoji="0" lang="en-GB" sz="1200" b="1" i="0" u="none" strike="noStrike" cap="none" normalizeH="0" baseline="0" smtClean="0">
                        <a:ln>
                          <a:noFill/>
                        </a:ln>
                        <a:solidFill>
                          <a:srgbClr val="FF33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Times New Roman" pitchFamily="18" charset="0"/>
                        </a:rPr>
                        <a:t>HR</a:t>
                      </a:r>
                      <a:endParaRPr kumimoji="0" lang="en-GB" sz="1200" b="1" i="0" u="none" strike="noStrike" cap="none" normalizeH="0" baseline="0" smtClean="0">
                        <a:ln>
                          <a:noFill/>
                        </a:ln>
                        <a:solidFill>
                          <a:srgbClr val="FF33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Times New Roman" pitchFamily="18" charset="0"/>
                        </a:rPr>
                        <a:t>W</a:t>
                      </a:r>
                      <a:endParaRPr kumimoji="0" lang="en-GB" sz="1200" b="1" i="0" u="none" strike="noStrike" cap="none" normalizeH="0" baseline="0" smtClean="0">
                        <a:ln>
                          <a:noFill/>
                        </a:ln>
                        <a:solidFill>
                          <a:srgbClr val="FF33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Times New Roman" pitchFamily="18" charset="0"/>
                        </a:rPr>
                        <a:t>E</a:t>
                      </a:r>
                      <a:endParaRPr kumimoji="0" lang="en-GB" sz="1200" b="1" i="0" u="none" strike="noStrike" cap="none" normalizeH="0" baseline="0" smtClean="0">
                        <a:ln>
                          <a:noFill/>
                        </a:ln>
                        <a:solidFill>
                          <a:srgbClr val="FF33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Times New Roman" pitchFamily="18" charset="0"/>
                        </a:rPr>
                        <a:t>CD</a:t>
                      </a:r>
                      <a:endParaRPr kumimoji="0" lang="en-GB" sz="1200" b="1" i="0" u="none" strike="noStrike" cap="none" normalizeH="0" baseline="0" smtClean="0">
                        <a:ln>
                          <a:noFill/>
                        </a:ln>
                        <a:solidFill>
                          <a:srgbClr val="FF33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Times New Roman" pitchFamily="18" charset="0"/>
                        </a:rPr>
                        <a:t>HR</a:t>
                      </a:r>
                      <a:endParaRPr kumimoji="0" lang="en-GB" sz="1200" b="1" i="0" u="none" strike="noStrike" cap="none" normalizeH="0" baseline="0" smtClean="0">
                        <a:ln>
                          <a:noFill/>
                        </a:ln>
                        <a:solidFill>
                          <a:srgbClr val="FF33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Times New Roman" pitchFamily="18" charset="0"/>
                        </a:rPr>
                        <a:t>W</a:t>
                      </a:r>
                      <a:endParaRPr kumimoji="0" lang="en-GB" sz="1200" b="1" i="0" u="none" strike="noStrike" cap="none" normalizeH="0" baseline="0" smtClean="0">
                        <a:ln>
                          <a:noFill/>
                        </a:ln>
                        <a:solidFill>
                          <a:srgbClr val="FF3300"/>
                        </a:solidFill>
                        <a:effectLst/>
                        <a:latin typeface="Times New Roman" pitchFamily="18" charset="0"/>
                      </a:endParaRPr>
                    </a:p>
                  </a:txBody>
                  <a:tcPr marL="89146" marR="89146" marT="47277" marB="47277"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Times New Roman" pitchFamily="18" charset="0"/>
                        </a:rPr>
                        <a:t>E</a:t>
                      </a:r>
                      <a:endParaRPr kumimoji="0" lang="en-GB" sz="1200" b="1" i="0" u="none" strike="noStrike" cap="none" normalizeH="0" baseline="0" smtClean="0">
                        <a:ln>
                          <a:noFill/>
                        </a:ln>
                        <a:solidFill>
                          <a:srgbClr val="FF33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Times New Roman" pitchFamily="18" charset="0"/>
                        </a:rPr>
                        <a:t>CD</a:t>
                      </a:r>
                      <a:endParaRPr kumimoji="0" lang="en-GB" sz="1200" b="1" i="0" u="none" strike="noStrike" cap="none" normalizeH="0" baseline="0" smtClean="0">
                        <a:ln>
                          <a:noFill/>
                        </a:ln>
                        <a:solidFill>
                          <a:srgbClr val="FF33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DP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DP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DP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DP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Times New Roman" pitchFamily="18" charset="0"/>
                        </a:rPr>
                        <a:t>HR</a:t>
                      </a:r>
                      <a:endParaRPr kumimoji="0" lang="en-GB" sz="1200" b="1" i="0" u="none" strike="noStrike" cap="none" normalizeH="0" baseline="0" smtClean="0">
                        <a:ln>
                          <a:noFill/>
                        </a:ln>
                        <a:solidFill>
                          <a:srgbClr val="FF33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Times New Roman" pitchFamily="18" charset="0"/>
                        </a:rPr>
                        <a:t>W</a:t>
                      </a:r>
                      <a:endParaRPr kumimoji="0" lang="en-GB" sz="1200" b="1" i="0" u="none" strike="noStrike" cap="none" normalizeH="0" baseline="0" smtClean="0">
                        <a:ln>
                          <a:noFill/>
                        </a:ln>
                        <a:solidFill>
                          <a:srgbClr val="FF33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Times New Roman" pitchFamily="18" charset="0"/>
                        </a:rPr>
                        <a:t>E</a:t>
                      </a:r>
                      <a:endParaRPr kumimoji="0" lang="en-GB" sz="1200" b="1" i="0" u="none" strike="noStrike" cap="none" normalizeH="0" baseline="0" smtClean="0">
                        <a:ln>
                          <a:noFill/>
                        </a:ln>
                        <a:solidFill>
                          <a:srgbClr val="FF33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Times New Roman" pitchFamily="18" charset="0"/>
                        </a:rPr>
                        <a:t>CD</a:t>
                      </a:r>
                      <a:endParaRPr kumimoji="0" lang="en-GB" sz="1200" b="1" i="0" u="none" strike="noStrike" cap="none" normalizeH="0" baseline="0" smtClean="0">
                        <a:ln>
                          <a:noFill/>
                        </a:ln>
                        <a:solidFill>
                          <a:srgbClr val="FF3300"/>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DP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DP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0000FF"/>
                          </a:solidFill>
                          <a:effectLst/>
                          <a:latin typeface="Times New Roman" pitchFamily="18" charset="0"/>
                        </a:rPr>
                        <a:t>DP</a:t>
                      </a:r>
                      <a:endParaRPr kumimoji="0" lang="en-GB" sz="1200" b="1" i="0" u="none" strike="noStrike" cap="none" normalizeH="0" baseline="0" smtClean="0">
                        <a:ln>
                          <a:noFill/>
                        </a:ln>
                        <a:solidFill>
                          <a:srgbClr val="0000FF"/>
                        </a:solidFill>
                        <a:effectLst/>
                        <a:latin typeface="Times New Roman" pitchFamily="18" charset="0"/>
                      </a:endParaRPr>
                    </a:p>
                  </a:txBody>
                  <a:tcPr marL="89146" marR="89146" marT="47277" marB="4727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r>
            </a:tbl>
          </a:graphicData>
        </a:graphic>
      </p:graphicFrame>
      <p:sp>
        <p:nvSpPr>
          <p:cNvPr id="473512" name="Text Box 424"/>
          <p:cNvSpPr txBox="1">
            <a:spLocks noChangeArrowheads="1"/>
          </p:cNvSpPr>
          <p:nvPr/>
        </p:nvSpPr>
        <p:spPr bwMode="auto">
          <a:xfrm>
            <a:off x="10259850" y="1844447"/>
            <a:ext cx="184601" cy="3692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376" tIns="45688" rIns="91376" bIns="45688">
            <a:spAutoFit/>
          </a:bodyPr>
          <a:lstStyle>
            <a:lvl1pPr defTabSz="1042988">
              <a:defRPr>
                <a:solidFill>
                  <a:schemeClr val="tx1"/>
                </a:solidFill>
                <a:latin typeface="Arial" pitchFamily="34" charset="0"/>
              </a:defRPr>
            </a:lvl1pPr>
            <a:lvl2pPr marL="522288" defTabSz="1042988">
              <a:defRPr>
                <a:solidFill>
                  <a:schemeClr val="tx1"/>
                </a:solidFill>
                <a:latin typeface="Arial" pitchFamily="34" charset="0"/>
              </a:defRPr>
            </a:lvl2pPr>
            <a:lvl3pPr marL="1042988" defTabSz="1042988">
              <a:defRPr>
                <a:solidFill>
                  <a:schemeClr val="tx1"/>
                </a:solidFill>
                <a:latin typeface="Arial" pitchFamily="34" charset="0"/>
              </a:defRPr>
            </a:lvl3pPr>
            <a:lvl4pPr marL="1565275" defTabSz="1042988">
              <a:defRPr>
                <a:solidFill>
                  <a:schemeClr val="tx1"/>
                </a:solidFill>
                <a:latin typeface="Arial" pitchFamily="34" charset="0"/>
              </a:defRPr>
            </a:lvl4pPr>
            <a:lvl5pPr marL="2085975" defTabSz="1042988">
              <a:defRPr>
                <a:solidFill>
                  <a:schemeClr val="tx1"/>
                </a:solidFill>
                <a:latin typeface="Arial" pitchFamily="34" charset="0"/>
              </a:defRPr>
            </a:lvl5pPr>
            <a:lvl6pPr marL="2543175" defTabSz="1042988" fontAlgn="base">
              <a:spcBef>
                <a:spcPct val="0"/>
              </a:spcBef>
              <a:spcAft>
                <a:spcPct val="0"/>
              </a:spcAft>
              <a:defRPr>
                <a:solidFill>
                  <a:schemeClr val="tx1"/>
                </a:solidFill>
                <a:latin typeface="Arial" pitchFamily="34" charset="0"/>
              </a:defRPr>
            </a:lvl6pPr>
            <a:lvl7pPr marL="3000375" defTabSz="1042988" fontAlgn="base">
              <a:spcBef>
                <a:spcPct val="0"/>
              </a:spcBef>
              <a:spcAft>
                <a:spcPct val="0"/>
              </a:spcAft>
              <a:defRPr>
                <a:solidFill>
                  <a:schemeClr val="tx1"/>
                </a:solidFill>
                <a:latin typeface="Arial" pitchFamily="34" charset="0"/>
              </a:defRPr>
            </a:lvl7pPr>
            <a:lvl8pPr marL="3457575" defTabSz="1042988" fontAlgn="base">
              <a:spcBef>
                <a:spcPct val="0"/>
              </a:spcBef>
              <a:spcAft>
                <a:spcPct val="0"/>
              </a:spcAft>
              <a:defRPr>
                <a:solidFill>
                  <a:schemeClr val="tx1"/>
                </a:solidFill>
                <a:latin typeface="Arial" pitchFamily="34" charset="0"/>
              </a:defRPr>
            </a:lvl8pPr>
            <a:lvl9pPr marL="3914775" defTabSz="1042988" fontAlgn="base">
              <a:spcBef>
                <a:spcPct val="0"/>
              </a:spcBef>
              <a:spcAft>
                <a:spcPct val="0"/>
              </a:spcAft>
              <a:defRPr>
                <a:solidFill>
                  <a:schemeClr val="tx1"/>
                </a:solidFill>
                <a:latin typeface="Arial" pitchFamily="34" charset="0"/>
              </a:defRPr>
            </a:lvl9pPr>
          </a:lstStyle>
          <a:p>
            <a:endParaRPr lang="fr-FR" sz="1800"/>
          </a:p>
        </p:txBody>
      </p:sp>
      <p:sp>
        <p:nvSpPr>
          <p:cNvPr id="473513" name="Line 425"/>
          <p:cNvSpPr>
            <a:spLocks noChangeShapeType="1"/>
          </p:cNvSpPr>
          <p:nvPr/>
        </p:nvSpPr>
        <p:spPr bwMode="auto">
          <a:xfrm>
            <a:off x="5357983" y="966139"/>
            <a:ext cx="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80147" tIns="40074" rIns="80147" bIns="40074"/>
          <a:lstStyle/>
          <a:p>
            <a:endParaRPr lang="en-GB"/>
          </a:p>
        </p:txBody>
      </p:sp>
      <p:sp>
        <p:nvSpPr>
          <p:cNvPr id="473514" name="Text Box 426"/>
          <p:cNvSpPr txBox="1">
            <a:spLocks noChangeArrowheads="1"/>
          </p:cNvSpPr>
          <p:nvPr/>
        </p:nvSpPr>
        <p:spPr bwMode="auto">
          <a:xfrm>
            <a:off x="0" y="0"/>
            <a:ext cx="9144000" cy="4679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76" tIns="45688" rIns="91376" bIns="45688">
            <a:spAutoFit/>
          </a:bodyPr>
          <a:lstStyle>
            <a:lvl1pPr defTabSz="1042988">
              <a:defRPr>
                <a:solidFill>
                  <a:schemeClr val="tx1"/>
                </a:solidFill>
                <a:latin typeface="Arial" pitchFamily="34" charset="0"/>
              </a:defRPr>
            </a:lvl1pPr>
            <a:lvl2pPr marL="522288" defTabSz="1042988">
              <a:defRPr>
                <a:solidFill>
                  <a:schemeClr val="tx1"/>
                </a:solidFill>
                <a:latin typeface="Arial" pitchFamily="34" charset="0"/>
              </a:defRPr>
            </a:lvl2pPr>
            <a:lvl3pPr marL="1042988" defTabSz="1042988">
              <a:defRPr>
                <a:solidFill>
                  <a:schemeClr val="tx1"/>
                </a:solidFill>
                <a:latin typeface="Arial" pitchFamily="34" charset="0"/>
              </a:defRPr>
            </a:lvl3pPr>
            <a:lvl4pPr marL="1565275" defTabSz="1042988">
              <a:defRPr>
                <a:solidFill>
                  <a:schemeClr val="tx1"/>
                </a:solidFill>
                <a:latin typeface="Arial" pitchFamily="34" charset="0"/>
              </a:defRPr>
            </a:lvl4pPr>
            <a:lvl5pPr marL="2085975" defTabSz="1042988">
              <a:defRPr>
                <a:solidFill>
                  <a:schemeClr val="tx1"/>
                </a:solidFill>
                <a:latin typeface="Arial" pitchFamily="34" charset="0"/>
              </a:defRPr>
            </a:lvl5pPr>
            <a:lvl6pPr marL="2543175" defTabSz="1042988" fontAlgn="base">
              <a:spcBef>
                <a:spcPct val="0"/>
              </a:spcBef>
              <a:spcAft>
                <a:spcPct val="0"/>
              </a:spcAft>
              <a:defRPr>
                <a:solidFill>
                  <a:schemeClr val="tx1"/>
                </a:solidFill>
                <a:latin typeface="Arial" pitchFamily="34" charset="0"/>
              </a:defRPr>
            </a:lvl6pPr>
            <a:lvl7pPr marL="3000375" defTabSz="1042988" fontAlgn="base">
              <a:spcBef>
                <a:spcPct val="0"/>
              </a:spcBef>
              <a:spcAft>
                <a:spcPct val="0"/>
              </a:spcAft>
              <a:defRPr>
                <a:solidFill>
                  <a:schemeClr val="tx1"/>
                </a:solidFill>
                <a:latin typeface="Arial" pitchFamily="34" charset="0"/>
              </a:defRPr>
            </a:lvl7pPr>
            <a:lvl8pPr marL="3457575" defTabSz="1042988" fontAlgn="base">
              <a:spcBef>
                <a:spcPct val="0"/>
              </a:spcBef>
              <a:spcAft>
                <a:spcPct val="0"/>
              </a:spcAft>
              <a:defRPr>
                <a:solidFill>
                  <a:schemeClr val="tx1"/>
                </a:solidFill>
                <a:latin typeface="Arial" pitchFamily="34" charset="0"/>
              </a:defRPr>
            </a:lvl8pPr>
            <a:lvl9pPr marL="3914775" defTabSz="1042988" fontAlgn="base">
              <a:spcBef>
                <a:spcPct val="0"/>
              </a:spcBef>
              <a:spcAft>
                <a:spcPct val="0"/>
              </a:spcAft>
              <a:defRPr>
                <a:solidFill>
                  <a:schemeClr val="tx1"/>
                </a:solidFill>
                <a:latin typeface="Arial" pitchFamily="34" charset="0"/>
              </a:defRPr>
            </a:lvl9pPr>
          </a:lstStyle>
          <a:p>
            <a:r>
              <a:rPr lang="en-US" b="1">
                <a:solidFill>
                  <a:srgbClr val="CC3300"/>
                </a:solidFill>
              </a:rPr>
              <a:t>Torus Cryopumps Fast Cyclic Operation during Operation</a:t>
            </a:r>
            <a:endParaRPr lang="en-US" b="1" i="1">
              <a:solidFill>
                <a:srgbClr val="0000FF"/>
              </a:solidFill>
            </a:endParaRPr>
          </a:p>
        </p:txBody>
      </p:sp>
      <p:sp>
        <p:nvSpPr>
          <p:cNvPr id="473516" name="Text Box 428"/>
          <p:cNvSpPr txBox="1">
            <a:spLocks noChangeArrowheads="1"/>
          </p:cNvSpPr>
          <p:nvPr/>
        </p:nvSpPr>
        <p:spPr bwMode="auto">
          <a:xfrm>
            <a:off x="181903" y="5366317"/>
            <a:ext cx="9144000" cy="2769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76" tIns="45688" rIns="91376" bIns="45688">
            <a:spAutoFit/>
          </a:bodyPr>
          <a:lstStyle>
            <a:lvl1pPr defTabSz="1042988">
              <a:defRPr>
                <a:solidFill>
                  <a:schemeClr val="tx1"/>
                </a:solidFill>
                <a:latin typeface="Arial" pitchFamily="34" charset="0"/>
              </a:defRPr>
            </a:lvl1pPr>
            <a:lvl2pPr marL="522288" defTabSz="1042988">
              <a:defRPr>
                <a:solidFill>
                  <a:schemeClr val="tx1"/>
                </a:solidFill>
                <a:latin typeface="Arial" pitchFamily="34" charset="0"/>
              </a:defRPr>
            </a:lvl2pPr>
            <a:lvl3pPr marL="1042988" defTabSz="1042988">
              <a:defRPr>
                <a:solidFill>
                  <a:schemeClr val="tx1"/>
                </a:solidFill>
                <a:latin typeface="Arial" pitchFamily="34" charset="0"/>
              </a:defRPr>
            </a:lvl3pPr>
            <a:lvl4pPr marL="1565275" defTabSz="1042988">
              <a:defRPr>
                <a:solidFill>
                  <a:schemeClr val="tx1"/>
                </a:solidFill>
                <a:latin typeface="Arial" pitchFamily="34" charset="0"/>
              </a:defRPr>
            </a:lvl4pPr>
            <a:lvl5pPr marL="2085975" defTabSz="1042988">
              <a:defRPr>
                <a:solidFill>
                  <a:schemeClr val="tx1"/>
                </a:solidFill>
                <a:latin typeface="Arial" pitchFamily="34" charset="0"/>
              </a:defRPr>
            </a:lvl5pPr>
            <a:lvl6pPr marL="2543175" defTabSz="1042988" fontAlgn="base">
              <a:spcBef>
                <a:spcPct val="0"/>
              </a:spcBef>
              <a:spcAft>
                <a:spcPct val="0"/>
              </a:spcAft>
              <a:defRPr>
                <a:solidFill>
                  <a:schemeClr val="tx1"/>
                </a:solidFill>
                <a:latin typeface="Arial" pitchFamily="34" charset="0"/>
              </a:defRPr>
            </a:lvl6pPr>
            <a:lvl7pPr marL="3000375" defTabSz="1042988" fontAlgn="base">
              <a:spcBef>
                <a:spcPct val="0"/>
              </a:spcBef>
              <a:spcAft>
                <a:spcPct val="0"/>
              </a:spcAft>
              <a:defRPr>
                <a:solidFill>
                  <a:schemeClr val="tx1"/>
                </a:solidFill>
                <a:latin typeface="Arial" pitchFamily="34" charset="0"/>
              </a:defRPr>
            </a:lvl7pPr>
            <a:lvl8pPr marL="3457575" defTabSz="1042988" fontAlgn="base">
              <a:spcBef>
                <a:spcPct val="0"/>
              </a:spcBef>
              <a:spcAft>
                <a:spcPct val="0"/>
              </a:spcAft>
              <a:defRPr>
                <a:solidFill>
                  <a:schemeClr val="tx1"/>
                </a:solidFill>
                <a:latin typeface="Arial" pitchFamily="34" charset="0"/>
              </a:defRPr>
            </a:lvl8pPr>
            <a:lvl9pPr marL="3914775" defTabSz="1042988" fontAlgn="base">
              <a:spcBef>
                <a:spcPct val="0"/>
              </a:spcBef>
              <a:spcAft>
                <a:spcPct val="0"/>
              </a:spcAft>
              <a:defRPr>
                <a:solidFill>
                  <a:schemeClr val="tx1"/>
                </a:solidFill>
                <a:latin typeface="Arial" pitchFamily="34" charset="0"/>
              </a:defRPr>
            </a:lvl9pPr>
          </a:lstStyle>
          <a:p>
            <a:r>
              <a:rPr lang="en-US" sz="1200" b="1">
                <a:solidFill>
                  <a:srgbClr val="0000FF"/>
                </a:solidFill>
              </a:rPr>
              <a:t>P</a:t>
            </a:r>
            <a:r>
              <a:rPr lang="en-US" sz="1200">
                <a:solidFill>
                  <a:srgbClr val="0000FF"/>
                </a:solidFill>
              </a:rPr>
              <a:t>   Pumping, </a:t>
            </a:r>
            <a:r>
              <a:rPr lang="en-US" sz="1200" b="1">
                <a:solidFill>
                  <a:srgbClr val="336600"/>
                </a:solidFill>
              </a:rPr>
              <a:t>SB</a:t>
            </a:r>
            <a:r>
              <a:rPr lang="en-US" sz="1200">
                <a:solidFill>
                  <a:srgbClr val="336600"/>
                </a:solidFill>
              </a:rPr>
              <a:t> </a:t>
            </a:r>
            <a:r>
              <a:rPr lang="en-US" sz="1200">
                <a:solidFill>
                  <a:srgbClr val="0000FF"/>
                </a:solidFill>
              </a:rPr>
              <a:t>  Stand by, </a:t>
            </a:r>
            <a:r>
              <a:rPr lang="en-US" sz="1200" b="1">
                <a:solidFill>
                  <a:srgbClr val="0000FF"/>
                </a:solidFill>
              </a:rPr>
              <a:t>DP</a:t>
            </a:r>
            <a:r>
              <a:rPr lang="en-US" sz="1200">
                <a:solidFill>
                  <a:srgbClr val="0000FF"/>
                </a:solidFill>
              </a:rPr>
              <a:t>   Dwell pumping,  </a:t>
            </a:r>
            <a:r>
              <a:rPr lang="en-US" sz="1200" b="1">
                <a:solidFill>
                  <a:srgbClr val="FF3300"/>
                </a:solidFill>
              </a:rPr>
              <a:t>HR </a:t>
            </a:r>
            <a:r>
              <a:rPr lang="en-US" sz="1200">
                <a:solidFill>
                  <a:srgbClr val="0000FF"/>
                </a:solidFill>
              </a:rPr>
              <a:t>Helium recovery, </a:t>
            </a:r>
            <a:r>
              <a:rPr lang="en-US" sz="1200" b="1">
                <a:solidFill>
                  <a:srgbClr val="FF3300"/>
                </a:solidFill>
              </a:rPr>
              <a:t>W   </a:t>
            </a:r>
            <a:r>
              <a:rPr lang="en-US" sz="1200">
                <a:solidFill>
                  <a:srgbClr val="0000FF"/>
                </a:solidFill>
              </a:rPr>
              <a:t>Warm up,  </a:t>
            </a:r>
            <a:r>
              <a:rPr lang="en-US" sz="1200" b="1">
                <a:solidFill>
                  <a:srgbClr val="FF3300"/>
                </a:solidFill>
              </a:rPr>
              <a:t>E     </a:t>
            </a:r>
            <a:r>
              <a:rPr lang="en-US" sz="1200">
                <a:solidFill>
                  <a:srgbClr val="0000FF"/>
                </a:solidFill>
              </a:rPr>
              <a:t>Evacuation, </a:t>
            </a:r>
            <a:r>
              <a:rPr lang="en-US" sz="1200" b="1">
                <a:solidFill>
                  <a:srgbClr val="FF3300"/>
                </a:solidFill>
              </a:rPr>
              <a:t>CD   </a:t>
            </a:r>
            <a:r>
              <a:rPr lang="en-US" sz="1200">
                <a:solidFill>
                  <a:srgbClr val="0000FF"/>
                </a:solidFill>
              </a:rPr>
              <a:t>Cool down</a:t>
            </a:r>
            <a:endParaRPr lang="en-GB" sz="1200">
              <a:solidFill>
                <a:srgbClr val="0000FF"/>
              </a:solidFill>
            </a:endParaRPr>
          </a:p>
        </p:txBody>
      </p:sp>
      <p:graphicFrame>
        <p:nvGraphicFramePr>
          <p:cNvPr id="473566" name="Object 478"/>
          <p:cNvGraphicFramePr>
            <a:graphicFrameLocks noGrp="1" noChangeAspect="1"/>
          </p:cNvGraphicFramePr>
          <p:nvPr>
            <p:ph/>
          </p:nvPr>
        </p:nvGraphicFramePr>
        <p:xfrm>
          <a:off x="6262066" y="2141056"/>
          <a:ext cx="2629443" cy="2512536"/>
        </p:xfrm>
        <a:graphic>
          <a:graphicData uri="http://schemas.openxmlformats.org/presentationml/2006/ole">
            <mc:AlternateContent xmlns:mc="http://schemas.openxmlformats.org/markup-compatibility/2006">
              <mc:Choice xmlns:v="urn:schemas-microsoft-com:vml" Requires="v">
                <p:oleObj spid="_x0000_s35860" name="Chart" r:id="rId3" imgW="4219499" imgH="3800322" progId="Excel.Chart.8">
                  <p:embed/>
                </p:oleObj>
              </mc:Choice>
              <mc:Fallback>
                <p:oleObj name="Chart" r:id="rId3" imgW="4219499" imgH="3800322" progId="Excel.Char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62066" y="2141056"/>
                        <a:ext cx="2629443" cy="25125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73568" name="Text Box 480"/>
          <p:cNvSpPr txBox="1">
            <a:spLocks noChangeArrowheads="1"/>
          </p:cNvSpPr>
          <p:nvPr/>
        </p:nvSpPr>
        <p:spPr bwMode="auto">
          <a:xfrm>
            <a:off x="1267889" y="5840027"/>
            <a:ext cx="8127097" cy="450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lgn="ctr">
                <a:solidFill>
                  <a:schemeClr val="tx1"/>
                </a:solidFill>
                <a:miter lim="800000"/>
                <a:headEnd/>
                <a:tailEnd type="none" w="med"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0105" tIns="40053" rIns="80105" bIns="40053">
            <a:spAutoFit/>
          </a:bodyPr>
          <a:lstStyle>
            <a:lvl1pPr defTabSz="1042988">
              <a:defRPr>
                <a:solidFill>
                  <a:schemeClr val="tx1"/>
                </a:solidFill>
                <a:latin typeface="Arial" pitchFamily="34" charset="0"/>
              </a:defRPr>
            </a:lvl1pPr>
            <a:lvl2pPr marL="455613" defTabSz="1042988">
              <a:defRPr>
                <a:solidFill>
                  <a:schemeClr val="tx1"/>
                </a:solidFill>
                <a:latin typeface="Arial" pitchFamily="34" charset="0"/>
              </a:defRPr>
            </a:lvl2pPr>
            <a:lvl3pPr defTabSz="1042988">
              <a:defRPr>
                <a:solidFill>
                  <a:schemeClr val="tx1"/>
                </a:solidFill>
                <a:latin typeface="Arial" pitchFamily="34" charset="0"/>
              </a:defRPr>
            </a:lvl3pPr>
            <a:lvl4pPr defTabSz="1042988">
              <a:defRPr>
                <a:solidFill>
                  <a:schemeClr val="tx1"/>
                </a:solidFill>
                <a:latin typeface="Arial" pitchFamily="34" charset="0"/>
              </a:defRPr>
            </a:lvl4pPr>
            <a:lvl5pPr defTabSz="1042988">
              <a:defRPr>
                <a:solidFill>
                  <a:schemeClr val="tx1"/>
                </a:solidFill>
                <a:latin typeface="Arial" pitchFamily="34" charset="0"/>
              </a:defRPr>
            </a:lvl5pPr>
            <a:lvl6pPr defTabSz="1042988" fontAlgn="base">
              <a:spcBef>
                <a:spcPct val="0"/>
              </a:spcBef>
              <a:spcAft>
                <a:spcPct val="0"/>
              </a:spcAft>
              <a:defRPr>
                <a:solidFill>
                  <a:schemeClr val="tx1"/>
                </a:solidFill>
                <a:latin typeface="Arial" pitchFamily="34" charset="0"/>
              </a:defRPr>
            </a:lvl6pPr>
            <a:lvl7pPr defTabSz="1042988" fontAlgn="base">
              <a:spcBef>
                <a:spcPct val="0"/>
              </a:spcBef>
              <a:spcAft>
                <a:spcPct val="0"/>
              </a:spcAft>
              <a:defRPr>
                <a:solidFill>
                  <a:schemeClr val="tx1"/>
                </a:solidFill>
                <a:latin typeface="Arial" pitchFamily="34" charset="0"/>
              </a:defRPr>
            </a:lvl7pPr>
            <a:lvl8pPr defTabSz="1042988" fontAlgn="base">
              <a:spcBef>
                <a:spcPct val="0"/>
              </a:spcBef>
              <a:spcAft>
                <a:spcPct val="0"/>
              </a:spcAft>
              <a:defRPr>
                <a:solidFill>
                  <a:schemeClr val="tx1"/>
                </a:solidFill>
                <a:latin typeface="Arial" pitchFamily="34" charset="0"/>
              </a:defRPr>
            </a:lvl8pPr>
            <a:lvl9pPr defTabSz="1042988" fontAlgn="base">
              <a:spcBef>
                <a:spcPct val="0"/>
              </a:spcBef>
              <a:spcAft>
                <a:spcPct val="0"/>
              </a:spcAft>
              <a:defRPr>
                <a:solidFill>
                  <a:schemeClr val="tx1"/>
                </a:solidFill>
                <a:latin typeface="Arial" pitchFamily="34" charset="0"/>
              </a:defRPr>
            </a:lvl9pPr>
          </a:lstStyle>
          <a:p>
            <a:r>
              <a:rPr lang="en-US"/>
              <a:t>Maximum fueling rate of 200Pa/m</a:t>
            </a:r>
            <a:r>
              <a:rPr lang="en-US" baseline="30000"/>
              <a:t>3</a:t>
            </a:r>
            <a:r>
              <a:rPr lang="en-US"/>
              <a:t>/s for 400 second pulse</a:t>
            </a:r>
            <a:r>
              <a:rPr lang="en-US" sz="1800"/>
              <a:t> </a:t>
            </a:r>
            <a:endParaRPr lang="en-GB" sz="1800"/>
          </a:p>
        </p:txBody>
      </p:sp>
    </p:spTree>
    <p:extLst>
      <p:ext uri="{BB962C8B-B14F-4D97-AF65-F5344CB8AC3E}">
        <p14:creationId xmlns:p14="http://schemas.microsoft.com/office/powerpoint/2010/main" val="81750430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spect="1" noChangeArrowheads="1"/>
          </p:cNvSpPr>
          <p:nvPr>
            <p:ph type="title"/>
          </p:nvPr>
        </p:nvSpPr>
        <p:spPr>
          <a:xfrm>
            <a:off x="0" y="0"/>
            <a:ext cx="9144000" cy="549275"/>
          </a:xfrm>
        </p:spPr>
        <p:txBody>
          <a:bodyPr/>
          <a:lstStyle/>
          <a:p>
            <a:pPr eaLnBrk="1" hangingPunct="1"/>
            <a:r>
              <a:rPr lang="en-US" b="1" dirty="0" smtClean="0">
                <a:solidFill>
                  <a:srgbClr val="0000FF"/>
                </a:solidFill>
              </a:rPr>
              <a:t>Outline Lecture 4 (15</a:t>
            </a:r>
            <a:r>
              <a:rPr lang="en-US" b="1" baseline="30000" dirty="0" smtClean="0">
                <a:solidFill>
                  <a:srgbClr val="0000FF"/>
                </a:solidFill>
              </a:rPr>
              <a:t>th</a:t>
            </a:r>
            <a:r>
              <a:rPr lang="en-US" b="1" dirty="0" smtClean="0">
                <a:solidFill>
                  <a:srgbClr val="0000FF"/>
                </a:solidFill>
              </a:rPr>
              <a:t> April 2011)</a:t>
            </a:r>
            <a:endParaRPr lang="en-GB" b="1" dirty="0" smtClean="0">
              <a:solidFill>
                <a:srgbClr val="0000FF"/>
              </a:solidFill>
            </a:endParaRPr>
          </a:p>
        </p:txBody>
      </p:sp>
      <p:sp>
        <p:nvSpPr>
          <p:cNvPr id="338947" name="Rectangle 3"/>
          <p:cNvSpPr>
            <a:spLocks noGrp="1" noChangeArrowheads="1"/>
          </p:cNvSpPr>
          <p:nvPr>
            <p:ph type="body" idx="1"/>
          </p:nvPr>
        </p:nvSpPr>
        <p:spPr>
          <a:xfrm>
            <a:off x="107950" y="548681"/>
            <a:ext cx="8856663" cy="5904508"/>
          </a:xfrm>
        </p:spPr>
        <p:txBody>
          <a:bodyPr/>
          <a:lstStyle/>
          <a:p>
            <a:pPr marL="266700" indent="-266700" eaLnBrk="1" hangingPunct="1">
              <a:lnSpc>
                <a:spcPct val="90000"/>
              </a:lnSpc>
              <a:buClr>
                <a:srgbClr val="000099"/>
              </a:buClr>
              <a:buFont typeface="Wingdings" pitchFamily="2" charset="2"/>
              <a:buChar char="Ø"/>
            </a:pPr>
            <a:r>
              <a:rPr lang="en-US" b="1" dirty="0" smtClean="0">
                <a:solidFill>
                  <a:srgbClr val="0000FF"/>
                </a:solidFill>
              </a:rPr>
              <a:t>Fusion Technology, Challenges, ITER Design continue</a:t>
            </a:r>
          </a:p>
          <a:p>
            <a:pPr marL="666750" lvl="1" indent="-266700" eaLnBrk="1" hangingPunct="1">
              <a:lnSpc>
                <a:spcPct val="90000"/>
              </a:lnSpc>
              <a:buClr>
                <a:srgbClr val="000099"/>
              </a:buClr>
              <a:buFont typeface="Wingdings" pitchFamily="2" charset="2"/>
              <a:buChar char="Ø"/>
            </a:pPr>
            <a:r>
              <a:rPr lang="en-US" b="1" dirty="0" smtClean="0">
                <a:solidFill>
                  <a:srgbClr val="0000FF"/>
                </a:solidFill>
              </a:rPr>
              <a:t>Cryostat and Thermal Shield</a:t>
            </a:r>
          </a:p>
          <a:p>
            <a:pPr marL="666750" lvl="1" indent="-266700" eaLnBrk="1" hangingPunct="1">
              <a:lnSpc>
                <a:spcPct val="90000"/>
              </a:lnSpc>
              <a:buClr>
                <a:srgbClr val="000099"/>
              </a:buClr>
              <a:buFont typeface="Wingdings" pitchFamily="2" charset="2"/>
              <a:buChar char="Ø"/>
            </a:pPr>
            <a:r>
              <a:rPr lang="en-US" b="1" dirty="0" smtClean="0">
                <a:solidFill>
                  <a:srgbClr val="0000FF"/>
                </a:solidFill>
              </a:rPr>
              <a:t>The D-T Fuel Cycle</a:t>
            </a:r>
          </a:p>
          <a:p>
            <a:pPr marL="666750" lvl="1" indent="-266700" eaLnBrk="1" hangingPunct="1">
              <a:lnSpc>
                <a:spcPct val="90000"/>
              </a:lnSpc>
              <a:buClr>
                <a:srgbClr val="000099"/>
              </a:buClr>
              <a:buFont typeface="Wingdings" pitchFamily="2" charset="2"/>
              <a:buChar char="Ø"/>
            </a:pPr>
            <a:r>
              <a:rPr lang="en-US" b="1" dirty="0" smtClean="0">
                <a:solidFill>
                  <a:srgbClr val="0000FF"/>
                </a:solidFill>
              </a:rPr>
              <a:t>Plasma Heating Systems and Plasma Diagnostic Systems</a:t>
            </a:r>
          </a:p>
          <a:p>
            <a:pPr marL="666750" lvl="1" indent="-266700" eaLnBrk="1" hangingPunct="1">
              <a:lnSpc>
                <a:spcPct val="90000"/>
              </a:lnSpc>
              <a:buClr>
                <a:srgbClr val="000099"/>
              </a:buClr>
              <a:buFont typeface="Wingdings" pitchFamily="2" charset="2"/>
              <a:buChar char="Ø"/>
            </a:pPr>
            <a:r>
              <a:rPr lang="en-US" b="1" dirty="0" smtClean="0">
                <a:solidFill>
                  <a:srgbClr val="0000FF"/>
                </a:solidFill>
              </a:rPr>
              <a:t>The </a:t>
            </a:r>
            <a:r>
              <a:rPr lang="en-US" b="1" dirty="0" err="1" smtClean="0">
                <a:solidFill>
                  <a:srgbClr val="0000FF"/>
                </a:solidFill>
              </a:rPr>
              <a:t>Cryo</a:t>
            </a:r>
            <a:r>
              <a:rPr lang="en-US" b="1" dirty="0" smtClean="0">
                <a:solidFill>
                  <a:srgbClr val="0000FF"/>
                </a:solidFill>
              </a:rPr>
              <a:t> system</a:t>
            </a:r>
          </a:p>
          <a:p>
            <a:pPr marL="266700" indent="-266700" eaLnBrk="1" hangingPunct="1">
              <a:lnSpc>
                <a:spcPct val="90000"/>
              </a:lnSpc>
              <a:buClr>
                <a:srgbClr val="000099"/>
              </a:buClr>
              <a:buFont typeface="Wingdings" pitchFamily="2" charset="2"/>
              <a:buChar char="Ø"/>
              <a:defRPr/>
            </a:pPr>
            <a:endParaRPr lang="en-GB" b="1" dirty="0" smtClean="0">
              <a:solidFill>
                <a:srgbClr val="0000FF"/>
              </a:solidFill>
            </a:endParaRPr>
          </a:p>
          <a:p>
            <a:pPr marL="266700" indent="-266700" eaLnBrk="1" hangingPunct="1">
              <a:lnSpc>
                <a:spcPct val="90000"/>
              </a:lnSpc>
              <a:buClr>
                <a:srgbClr val="000099"/>
              </a:buClr>
              <a:buFont typeface="Wingdings" pitchFamily="2" charset="2"/>
              <a:buChar char="Ø"/>
              <a:defRPr/>
            </a:pPr>
            <a:r>
              <a:rPr lang="en-GB" b="1" dirty="0" smtClean="0">
                <a:solidFill>
                  <a:srgbClr val="0000FF"/>
                </a:solidFill>
              </a:rPr>
              <a:t>Status of the ITER Project</a:t>
            </a:r>
          </a:p>
          <a:p>
            <a:pPr marL="0" indent="0" eaLnBrk="1" hangingPunct="1">
              <a:lnSpc>
                <a:spcPct val="90000"/>
              </a:lnSpc>
              <a:buClr>
                <a:srgbClr val="000099"/>
              </a:buClr>
              <a:buNone/>
              <a:defRPr/>
            </a:pPr>
            <a:endParaRPr lang="en-GB" sz="2800" dirty="0" smtClean="0">
              <a:solidFill>
                <a:srgbClr val="0000FF"/>
              </a:solidFill>
            </a:endParaRPr>
          </a:p>
          <a:p>
            <a:pPr marL="266700" indent="-266700" eaLnBrk="1" hangingPunct="1">
              <a:lnSpc>
                <a:spcPct val="90000"/>
              </a:lnSpc>
              <a:buClr>
                <a:srgbClr val="000099"/>
              </a:buClr>
              <a:buFont typeface="Wingdings" pitchFamily="2" charset="2"/>
              <a:buChar char="Ø"/>
              <a:defRPr/>
            </a:pPr>
            <a:r>
              <a:rPr lang="en-GB" b="1" dirty="0" smtClean="0">
                <a:solidFill>
                  <a:srgbClr val="0000FF"/>
                </a:solidFill>
              </a:rPr>
              <a:t>Which Technologies are needed for a DEMO Reactor</a:t>
            </a:r>
          </a:p>
          <a:p>
            <a:pPr marL="666750" lvl="1" indent="-266700" eaLnBrk="1" hangingPunct="1">
              <a:lnSpc>
                <a:spcPct val="90000"/>
              </a:lnSpc>
              <a:buClr>
                <a:srgbClr val="000099"/>
              </a:buClr>
              <a:buFont typeface="Wingdings" pitchFamily="2" charset="2"/>
              <a:buChar char="Ø"/>
              <a:defRPr/>
            </a:pPr>
            <a:r>
              <a:rPr lang="en-GB" b="1" dirty="0" smtClean="0">
                <a:solidFill>
                  <a:srgbClr val="0000FF"/>
                </a:solidFill>
              </a:rPr>
              <a:t>The T- Breeding Blanket &amp; a He Cooled </a:t>
            </a:r>
            <a:r>
              <a:rPr lang="en-GB" b="1" dirty="0" err="1" smtClean="0">
                <a:solidFill>
                  <a:srgbClr val="0000FF"/>
                </a:solidFill>
              </a:rPr>
              <a:t>Divertor</a:t>
            </a:r>
            <a:endParaRPr lang="en-GB" b="1" dirty="0" smtClean="0">
              <a:solidFill>
                <a:srgbClr val="0000FF"/>
              </a:solidFill>
            </a:endParaRPr>
          </a:p>
          <a:p>
            <a:pPr marL="666750" lvl="1" indent="-266700" eaLnBrk="1" hangingPunct="1">
              <a:lnSpc>
                <a:spcPct val="90000"/>
              </a:lnSpc>
              <a:buClr>
                <a:srgbClr val="000099"/>
              </a:buClr>
              <a:buFont typeface="Wingdings" pitchFamily="2" charset="2"/>
              <a:buChar char="Ø"/>
              <a:defRPr/>
            </a:pPr>
            <a:r>
              <a:rPr lang="en-GB" b="1" dirty="0" smtClean="0">
                <a:solidFill>
                  <a:srgbClr val="0000FF"/>
                </a:solidFill>
              </a:rPr>
              <a:t>Structural and Functional Materials for the In Vessel Components</a:t>
            </a:r>
          </a:p>
          <a:p>
            <a:pPr marL="666750" lvl="1" indent="-266700" eaLnBrk="1" hangingPunct="1">
              <a:lnSpc>
                <a:spcPct val="90000"/>
              </a:lnSpc>
              <a:buClr>
                <a:srgbClr val="000099"/>
              </a:buClr>
              <a:buFont typeface="Wingdings" pitchFamily="2" charset="2"/>
              <a:buChar char="Ø"/>
              <a:defRPr/>
            </a:pPr>
            <a:r>
              <a:rPr lang="en-GB" b="1" dirty="0" smtClean="0">
                <a:solidFill>
                  <a:srgbClr val="0000FF"/>
                </a:solidFill>
              </a:rPr>
              <a:t>Improvements in H&amp;CD, in RH, and possibly in Magnets</a:t>
            </a:r>
          </a:p>
          <a:p>
            <a:pPr marL="266700" indent="-266700" eaLnBrk="1" hangingPunct="1">
              <a:lnSpc>
                <a:spcPct val="90000"/>
              </a:lnSpc>
              <a:buClr>
                <a:srgbClr val="000099"/>
              </a:buClr>
              <a:buFont typeface="Wingdings" pitchFamily="2" charset="2"/>
              <a:buChar char="Ø"/>
              <a:defRPr/>
            </a:pPr>
            <a:endParaRPr lang="en-GB" dirty="0" smtClean="0">
              <a:solidFill>
                <a:srgbClr val="0000FF"/>
              </a:solidFill>
            </a:endParaRPr>
          </a:p>
          <a:p>
            <a:pPr marL="266700" indent="-266700" eaLnBrk="1" hangingPunct="1">
              <a:lnSpc>
                <a:spcPct val="90000"/>
              </a:lnSpc>
              <a:buClr>
                <a:srgbClr val="000099"/>
              </a:buClr>
              <a:buFont typeface="Wingdings" pitchFamily="2" charset="2"/>
              <a:buChar char="Ø"/>
              <a:defRPr/>
            </a:pPr>
            <a:r>
              <a:rPr lang="en-GB" b="1" dirty="0" smtClean="0">
                <a:solidFill>
                  <a:srgbClr val="0000FF"/>
                </a:solidFill>
              </a:rPr>
              <a:t>What if Mankind needs Fusion Faster ?</a:t>
            </a:r>
          </a:p>
          <a:p>
            <a:pPr marL="666750" lvl="1" indent="-266700" eaLnBrk="1" hangingPunct="1">
              <a:lnSpc>
                <a:spcPct val="90000"/>
              </a:lnSpc>
              <a:buClr>
                <a:srgbClr val="000099"/>
              </a:buClr>
              <a:buFont typeface="Wingdings" pitchFamily="2" charset="2"/>
              <a:buChar char="Ø"/>
              <a:defRPr/>
            </a:pPr>
            <a:r>
              <a:rPr lang="en-GB" dirty="0" smtClean="0">
                <a:solidFill>
                  <a:srgbClr val="0000FF"/>
                </a:solidFill>
              </a:rPr>
              <a:t>The Apollo like program – the Ultra Fast Track to Fusion Energy </a:t>
            </a:r>
            <a:endParaRPr lang="en-GB" sz="2800" dirty="0" smtClean="0">
              <a:solidFill>
                <a:srgbClr val="0000FF"/>
              </a:solidFill>
            </a:endParaRPr>
          </a:p>
          <a:p>
            <a:pPr marL="266700" indent="-266700" eaLnBrk="1" hangingPunct="1">
              <a:lnSpc>
                <a:spcPct val="90000"/>
              </a:lnSpc>
              <a:buClr>
                <a:srgbClr val="000099"/>
              </a:buClr>
              <a:buFont typeface="Wingdings" pitchFamily="2" charset="2"/>
              <a:buChar char="Ø"/>
              <a:defRPr/>
            </a:pPr>
            <a:r>
              <a:rPr lang="en-GB" b="1" dirty="0" smtClean="0">
                <a:solidFill>
                  <a:srgbClr val="0000FF"/>
                </a:solidFill>
              </a:rPr>
              <a:t>Summary</a:t>
            </a:r>
          </a:p>
        </p:txBody>
      </p:sp>
    </p:spTree>
    <p:extLst>
      <p:ext uri="{BB962C8B-B14F-4D97-AF65-F5344CB8AC3E}">
        <p14:creationId xmlns:p14="http://schemas.microsoft.com/office/powerpoint/2010/main" val="58688950"/>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4306" name="Rectangle 2"/>
          <p:cNvSpPr>
            <a:spLocks noGrp="1" noChangeAspect="1" noChangeArrowheads="1"/>
          </p:cNvSpPr>
          <p:nvPr>
            <p:ph type="title"/>
          </p:nvPr>
        </p:nvSpPr>
        <p:spPr>
          <a:xfrm>
            <a:off x="0" y="1"/>
            <a:ext cx="9144000" cy="620575"/>
          </a:xfrm>
        </p:spPr>
        <p:txBody>
          <a:bodyPr/>
          <a:lstStyle/>
          <a:p>
            <a:r>
              <a:rPr lang="en-US" sz="2600" b="1" dirty="0"/>
              <a:t>Heating and Diagnostic Beam </a:t>
            </a:r>
            <a:r>
              <a:rPr lang="en-US" sz="2600" b="1" dirty="0" err="1"/>
              <a:t>Cryo</a:t>
            </a:r>
            <a:r>
              <a:rPr lang="en-US" sz="2600" b="1" dirty="0"/>
              <a:t>-Sorption Pumping</a:t>
            </a:r>
            <a:r>
              <a:rPr lang="en-US" sz="2300" dirty="0"/>
              <a:t> </a:t>
            </a:r>
            <a:endParaRPr lang="en-GB" sz="2300" dirty="0"/>
          </a:p>
        </p:txBody>
      </p:sp>
      <p:pic>
        <p:nvPicPr>
          <p:cNvPr id="354307" name="Picture 3" descr="nb03"/>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959776" y="2565811"/>
            <a:ext cx="5184224" cy="3763765"/>
          </a:xfrm>
          <a:prstGeom prst="rect">
            <a:avLst/>
          </a:prstGeom>
          <a:noFill/>
          <a:extLst>
            <a:ext uri="{909E8E84-426E-40DD-AFC4-6F175D3DCCD1}">
              <a14:hiddenFill xmlns:a14="http://schemas.microsoft.com/office/drawing/2010/main">
                <a:solidFill>
                  <a:srgbClr val="FFFFFF"/>
                </a:solidFill>
              </a14:hiddenFill>
            </a:ext>
          </a:extLst>
        </p:spPr>
      </p:pic>
      <p:pic>
        <p:nvPicPr>
          <p:cNvPr id="354308" name="Picture 4" descr="3d view with m2 pump"/>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606177"/>
            <a:ext cx="5328118" cy="336204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354310" name="Text Box 6"/>
          <p:cNvSpPr txBox="1">
            <a:spLocks noChangeArrowheads="1"/>
          </p:cNvSpPr>
          <p:nvPr/>
        </p:nvSpPr>
        <p:spPr bwMode="auto">
          <a:xfrm>
            <a:off x="209052" y="4058934"/>
            <a:ext cx="3703211" cy="9118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0091" tIns="40046" rIns="80091" bIns="40046">
            <a:spAutoFit/>
          </a:bodyPr>
          <a:lstStyle>
            <a:lvl1pPr>
              <a:defRPr>
                <a:solidFill>
                  <a:schemeClr val="tx1"/>
                </a:solidFill>
                <a:latin typeface="Arial" pitchFamily="34" charset="0"/>
              </a:defRPr>
            </a:lvl1pPr>
            <a:lvl2pPr marL="455613">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defRPr>
                <a:solidFill>
                  <a:schemeClr val="tx1"/>
                </a:solidFill>
                <a:latin typeface="Arial" pitchFamily="34" charset="0"/>
              </a:defRPr>
            </a:lvl6pPr>
            <a:lvl7pPr fontAlgn="base">
              <a:spcBef>
                <a:spcPct val="0"/>
              </a:spcBef>
              <a:spcAft>
                <a:spcPct val="0"/>
              </a:spcAft>
              <a:defRPr>
                <a:solidFill>
                  <a:schemeClr val="tx1"/>
                </a:solidFill>
                <a:latin typeface="Arial" pitchFamily="34" charset="0"/>
              </a:defRPr>
            </a:lvl7pPr>
            <a:lvl8pPr fontAlgn="base">
              <a:spcBef>
                <a:spcPct val="0"/>
              </a:spcBef>
              <a:spcAft>
                <a:spcPct val="0"/>
              </a:spcAft>
              <a:defRPr>
                <a:solidFill>
                  <a:schemeClr val="tx1"/>
                </a:solidFill>
                <a:latin typeface="Arial" pitchFamily="34" charset="0"/>
              </a:defRPr>
            </a:lvl8pPr>
            <a:lvl9pPr fontAlgn="base">
              <a:spcBef>
                <a:spcPct val="0"/>
              </a:spcBef>
              <a:spcAft>
                <a:spcPct val="0"/>
              </a:spcAft>
              <a:defRPr>
                <a:solidFill>
                  <a:schemeClr val="tx1"/>
                </a:solidFill>
                <a:latin typeface="Arial" pitchFamily="34" charset="0"/>
              </a:defRPr>
            </a:lvl9pPr>
          </a:lstStyle>
          <a:p>
            <a:r>
              <a:rPr lang="en-US" sz="1800">
                <a:solidFill>
                  <a:srgbClr val="0000CC"/>
                </a:solidFill>
              </a:rPr>
              <a:t>HNB Pumping Speed:- </a:t>
            </a:r>
          </a:p>
          <a:p>
            <a:r>
              <a:rPr lang="en-GB" sz="1800"/>
              <a:t>H</a:t>
            </a:r>
            <a:r>
              <a:rPr lang="en-GB" sz="1800" baseline="-25000"/>
              <a:t>2</a:t>
            </a:r>
            <a:r>
              <a:rPr lang="en-GB" sz="1800"/>
              <a:t> - 4650 m</a:t>
            </a:r>
            <a:r>
              <a:rPr lang="en-GB" sz="1800" baseline="30000"/>
              <a:t>3</a:t>
            </a:r>
            <a:r>
              <a:rPr lang="en-GB" sz="1800"/>
              <a:t>/s </a:t>
            </a:r>
          </a:p>
          <a:p>
            <a:r>
              <a:rPr lang="en-GB" sz="1800"/>
              <a:t>D</a:t>
            </a:r>
            <a:r>
              <a:rPr lang="en-GB" sz="1800" baseline="-25000"/>
              <a:t>2</a:t>
            </a:r>
            <a:r>
              <a:rPr lang="en-GB" sz="1800"/>
              <a:t> - 3700 m</a:t>
            </a:r>
            <a:r>
              <a:rPr lang="en-GB" sz="1800" baseline="30000"/>
              <a:t>3</a:t>
            </a:r>
            <a:r>
              <a:rPr lang="en-GB" sz="1800"/>
              <a:t>/s</a:t>
            </a:r>
            <a:endParaRPr lang="en-US" sz="1800"/>
          </a:p>
        </p:txBody>
      </p:sp>
      <p:sp>
        <p:nvSpPr>
          <p:cNvPr id="354311" name="Text Box 7"/>
          <p:cNvSpPr txBox="1">
            <a:spLocks noChangeArrowheads="1"/>
          </p:cNvSpPr>
          <p:nvPr/>
        </p:nvSpPr>
        <p:spPr bwMode="auto">
          <a:xfrm>
            <a:off x="166971" y="5075467"/>
            <a:ext cx="3636694" cy="9118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lgn="ctr">
                <a:solidFill>
                  <a:schemeClr val="tx1"/>
                </a:solidFill>
                <a:miter lim="800000"/>
                <a:headEnd/>
                <a:tailEnd type="none" w="med"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0105" tIns="40053" rIns="80105" bIns="40053">
            <a:spAutoFit/>
          </a:bodyPr>
          <a:lstStyle>
            <a:lvl1pPr defTabSz="1042988">
              <a:defRPr>
                <a:solidFill>
                  <a:schemeClr val="tx1"/>
                </a:solidFill>
                <a:latin typeface="Arial" pitchFamily="34" charset="0"/>
              </a:defRPr>
            </a:lvl1pPr>
            <a:lvl2pPr marL="455613" defTabSz="1042988">
              <a:defRPr>
                <a:solidFill>
                  <a:schemeClr val="tx1"/>
                </a:solidFill>
                <a:latin typeface="Arial" pitchFamily="34" charset="0"/>
              </a:defRPr>
            </a:lvl2pPr>
            <a:lvl3pPr defTabSz="1042988">
              <a:defRPr>
                <a:solidFill>
                  <a:schemeClr val="tx1"/>
                </a:solidFill>
                <a:latin typeface="Arial" pitchFamily="34" charset="0"/>
              </a:defRPr>
            </a:lvl3pPr>
            <a:lvl4pPr defTabSz="1042988">
              <a:defRPr>
                <a:solidFill>
                  <a:schemeClr val="tx1"/>
                </a:solidFill>
                <a:latin typeface="Arial" pitchFamily="34" charset="0"/>
              </a:defRPr>
            </a:lvl4pPr>
            <a:lvl5pPr defTabSz="1042988">
              <a:defRPr>
                <a:solidFill>
                  <a:schemeClr val="tx1"/>
                </a:solidFill>
                <a:latin typeface="Arial" pitchFamily="34" charset="0"/>
              </a:defRPr>
            </a:lvl5pPr>
            <a:lvl6pPr defTabSz="1042988" fontAlgn="base">
              <a:spcBef>
                <a:spcPct val="0"/>
              </a:spcBef>
              <a:spcAft>
                <a:spcPct val="0"/>
              </a:spcAft>
              <a:defRPr>
                <a:solidFill>
                  <a:schemeClr val="tx1"/>
                </a:solidFill>
                <a:latin typeface="Arial" pitchFamily="34" charset="0"/>
              </a:defRPr>
            </a:lvl6pPr>
            <a:lvl7pPr defTabSz="1042988" fontAlgn="base">
              <a:spcBef>
                <a:spcPct val="0"/>
              </a:spcBef>
              <a:spcAft>
                <a:spcPct val="0"/>
              </a:spcAft>
              <a:defRPr>
                <a:solidFill>
                  <a:schemeClr val="tx1"/>
                </a:solidFill>
                <a:latin typeface="Arial" pitchFamily="34" charset="0"/>
              </a:defRPr>
            </a:lvl7pPr>
            <a:lvl8pPr defTabSz="1042988" fontAlgn="base">
              <a:spcBef>
                <a:spcPct val="0"/>
              </a:spcBef>
              <a:spcAft>
                <a:spcPct val="0"/>
              </a:spcAft>
              <a:defRPr>
                <a:solidFill>
                  <a:schemeClr val="tx1"/>
                </a:solidFill>
                <a:latin typeface="Arial" pitchFamily="34" charset="0"/>
              </a:defRPr>
            </a:lvl8pPr>
            <a:lvl9pPr defTabSz="1042988" fontAlgn="base">
              <a:spcBef>
                <a:spcPct val="0"/>
              </a:spcBef>
              <a:spcAft>
                <a:spcPct val="0"/>
              </a:spcAft>
              <a:defRPr>
                <a:solidFill>
                  <a:schemeClr val="tx1"/>
                </a:solidFill>
                <a:latin typeface="Arial" pitchFamily="34" charset="0"/>
              </a:defRPr>
            </a:lvl9pPr>
          </a:lstStyle>
          <a:p>
            <a:r>
              <a:rPr lang="en-US" sz="1800">
                <a:solidFill>
                  <a:srgbClr val="0000CC"/>
                </a:solidFill>
              </a:rPr>
              <a:t>HNB Gas Flow:- </a:t>
            </a:r>
          </a:p>
          <a:p>
            <a:r>
              <a:rPr lang="en-US" sz="1800"/>
              <a:t>H</a:t>
            </a:r>
            <a:r>
              <a:rPr lang="en-US" sz="1800" baseline="-25000"/>
              <a:t>2 </a:t>
            </a:r>
            <a:r>
              <a:rPr lang="en-US" sz="1800"/>
              <a:t>operation (870KeV) 48 Pam</a:t>
            </a:r>
            <a:r>
              <a:rPr lang="en-US" sz="1800" baseline="30000"/>
              <a:t>3</a:t>
            </a:r>
            <a:r>
              <a:rPr lang="en-US" sz="1800"/>
              <a:t>/S</a:t>
            </a:r>
          </a:p>
          <a:p>
            <a:r>
              <a:rPr lang="en-US" sz="1800"/>
              <a:t>D</a:t>
            </a:r>
            <a:r>
              <a:rPr lang="en-US" sz="1800" baseline="-25000"/>
              <a:t>2 </a:t>
            </a:r>
            <a:r>
              <a:rPr lang="en-US" sz="1800"/>
              <a:t>Operation (1MeV) 23 Pam</a:t>
            </a:r>
            <a:r>
              <a:rPr lang="en-US" sz="1800" baseline="30000"/>
              <a:t>3</a:t>
            </a:r>
            <a:r>
              <a:rPr lang="en-US" sz="1800"/>
              <a:t>/S</a:t>
            </a:r>
            <a:endParaRPr lang="en-GB" sz="1800"/>
          </a:p>
        </p:txBody>
      </p:sp>
      <p:pic>
        <p:nvPicPr>
          <p:cNvPr id="354312" name="Picture 8"/>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rot="16200000">
            <a:off x="6253856" y="-159957"/>
            <a:ext cx="1995630" cy="34127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14505830"/>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0850" name="Group 2"/>
          <p:cNvGrpSpPr>
            <a:grpSpLocks/>
          </p:cNvGrpSpPr>
          <p:nvPr/>
        </p:nvGrpSpPr>
        <p:grpSpPr bwMode="auto">
          <a:xfrm>
            <a:off x="0" y="0"/>
            <a:ext cx="8819562" cy="6874282"/>
            <a:chOff x="0" y="0"/>
            <a:chExt cx="5556" cy="4330"/>
          </a:xfrm>
        </p:grpSpPr>
        <p:sp>
          <p:nvSpPr>
            <p:cNvPr id="590851" name="Line 3"/>
            <p:cNvSpPr>
              <a:spLocks noChangeShapeType="1"/>
            </p:cNvSpPr>
            <p:nvPr/>
          </p:nvSpPr>
          <p:spPr bwMode="auto">
            <a:xfrm>
              <a:off x="1066" y="771"/>
              <a:ext cx="0" cy="1134"/>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0852" name="Line 4"/>
            <p:cNvSpPr>
              <a:spLocks noChangeShapeType="1"/>
            </p:cNvSpPr>
            <p:nvPr/>
          </p:nvSpPr>
          <p:spPr bwMode="auto">
            <a:xfrm>
              <a:off x="5420" y="980"/>
              <a:ext cx="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0853" name="Rectangle 5"/>
            <p:cNvSpPr>
              <a:spLocks noChangeArrowheads="1"/>
            </p:cNvSpPr>
            <p:nvPr/>
          </p:nvSpPr>
          <p:spPr bwMode="auto">
            <a:xfrm>
              <a:off x="1247" y="2071"/>
              <a:ext cx="576" cy="1422"/>
            </a:xfrm>
            <a:prstGeom prst="rect">
              <a:avLst/>
            </a:prstGeom>
            <a:solidFill>
              <a:schemeClr val="accent1"/>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4269" tIns="52135" rIns="104269" bIns="52135" anchor="ctr"/>
            <a:lstStyle/>
            <a:p>
              <a:pPr algn="ctr" defTabSz="914179"/>
              <a:endParaRPr lang="fr-FR" sz="1800"/>
            </a:p>
          </p:txBody>
        </p:sp>
        <p:sp>
          <p:nvSpPr>
            <p:cNvPr id="590854" name="Line 6"/>
            <p:cNvSpPr>
              <a:spLocks noChangeShapeType="1"/>
            </p:cNvSpPr>
            <p:nvPr/>
          </p:nvSpPr>
          <p:spPr bwMode="auto">
            <a:xfrm>
              <a:off x="1066" y="1905"/>
              <a:ext cx="45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0855" name="Line 7"/>
            <p:cNvSpPr>
              <a:spLocks noChangeShapeType="1"/>
            </p:cNvSpPr>
            <p:nvPr/>
          </p:nvSpPr>
          <p:spPr bwMode="auto">
            <a:xfrm>
              <a:off x="1519" y="1905"/>
              <a:ext cx="0" cy="18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0856" name="Line 8"/>
            <p:cNvSpPr>
              <a:spLocks noChangeShapeType="1"/>
            </p:cNvSpPr>
            <p:nvPr/>
          </p:nvSpPr>
          <p:spPr bwMode="auto">
            <a:xfrm flipH="1">
              <a:off x="703" y="2359"/>
              <a:ext cx="544"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0857" name="Line 9"/>
            <p:cNvSpPr>
              <a:spLocks noChangeShapeType="1"/>
            </p:cNvSpPr>
            <p:nvPr/>
          </p:nvSpPr>
          <p:spPr bwMode="auto">
            <a:xfrm flipV="1">
              <a:off x="703" y="771"/>
              <a:ext cx="0" cy="1588"/>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0858" name="Line 10"/>
            <p:cNvSpPr>
              <a:spLocks noChangeShapeType="1"/>
            </p:cNvSpPr>
            <p:nvPr/>
          </p:nvSpPr>
          <p:spPr bwMode="auto">
            <a:xfrm>
              <a:off x="4649" y="1071"/>
              <a:ext cx="0" cy="1089"/>
            </a:xfrm>
            <a:prstGeom prst="line">
              <a:avLst/>
            </a:prstGeom>
            <a:noFill/>
            <a:ln w="28575">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0859" name="Rectangle 11"/>
            <p:cNvSpPr>
              <a:spLocks noChangeArrowheads="1"/>
            </p:cNvSpPr>
            <p:nvPr/>
          </p:nvSpPr>
          <p:spPr bwMode="auto">
            <a:xfrm>
              <a:off x="3560" y="2677"/>
              <a:ext cx="408" cy="576"/>
            </a:xfrm>
            <a:prstGeom prst="rect">
              <a:avLst/>
            </a:prstGeom>
            <a:solidFill>
              <a:schemeClr val="accent1"/>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4269" tIns="52135" rIns="104269" bIns="52135" anchor="ctr"/>
            <a:lstStyle/>
            <a:p>
              <a:pPr algn="ctr" defTabSz="914179"/>
              <a:r>
                <a:rPr lang="en-US" sz="1800">
                  <a:solidFill>
                    <a:srgbClr val="3333FF"/>
                  </a:solidFill>
                </a:rPr>
                <a:t>NB</a:t>
              </a:r>
              <a:endParaRPr lang="en-GB" sz="1800">
                <a:solidFill>
                  <a:srgbClr val="3333FF"/>
                </a:solidFill>
              </a:endParaRPr>
            </a:p>
          </p:txBody>
        </p:sp>
        <p:sp>
          <p:nvSpPr>
            <p:cNvPr id="590860" name="Line 12"/>
            <p:cNvSpPr>
              <a:spLocks noChangeShapeType="1"/>
            </p:cNvSpPr>
            <p:nvPr/>
          </p:nvSpPr>
          <p:spPr bwMode="auto">
            <a:xfrm flipV="1">
              <a:off x="3878" y="2523"/>
              <a:ext cx="0" cy="154"/>
            </a:xfrm>
            <a:prstGeom prst="line">
              <a:avLst/>
            </a:prstGeom>
            <a:noFill/>
            <a:ln w="2857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0861" name="Rectangle 13"/>
            <p:cNvSpPr>
              <a:spLocks noChangeArrowheads="1"/>
            </p:cNvSpPr>
            <p:nvPr/>
          </p:nvSpPr>
          <p:spPr bwMode="auto">
            <a:xfrm>
              <a:off x="4059" y="2677"/>
              <a:ext cx="409" cy="576"/>
            </a:xfrm>
            <a:prstGeom prst="rect">
              <a:avLst/>
            </a:prstGeom>
            <a:solidFill>
              <a:schemeClr val="accent1"/>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4269" tIns="52135" rIns="104269" bIns="52135" anchor="ctr"/>
            <a:lstStyle/>
            <a:p>
              <a:pPr algn="ctr" defTabSz="914179"/>
              <a:r>
                <a:rPr lang="en-US" sz="1800">
                  <a:solidFill>
                    <a:srgbClr val="3333FF"/>
                  </a:solidFill>
                </a:rPr>
                <a:t>CRY</a:t>
              </a:r>
              <a:endParaRPr lang="en-GB" sz="1800">
                <a:solidFill>
                  <a:srgbClr val="3333FF"/>
                </a:solidFill>
              </a:endParaRPr>
            </a:p>
          </p:txBody>
        </p:sp>
        <p:sp>
          <p:nvSpPr>
            <p:cNvPr id="590862" name="Line 14"/>
            <p:cNvSpPr>
              <a:spLocks noChangeShapeType="1"/>
            </p:cNvSpPr>
            <p:nvPr/>
          </p:nvSpPr>
          <p:spPr bwMode="auto">
            <a:xfrm>
              <a:off x="4377" y="2523"/>
              <a:ext cx="0" cy="154"/>
            </a:xfrm>
            <a:prstGeom prst="line">
              <a:avLst/>
            </a:prstGeom>
            <a:noFill/>
            <a:ln w="2857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0863" name="Line 15"/>
            <p:cNvSpPr>
              <a:spLocks noChangeShapeType="1"/>
            </p:cNvSpPr>
            <p:nvPr/>
          </p:nvSpPr>
          <p:spPr bwMode="auto">
            <a:xfrm>
              <a:off x="4150" y="3266"/>
              <a:ext cx="0" cy="91"/>
            </a:xfrm>
            <a:prstGeom prst="line">
              <a:avLst/>
            </a:prstGeom>
            <a:noFill/>
            <a:ln w="28575">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0864" name="Line 16"/>
            <p:cNvSpPr>
              <a:spLocks noChangeShapeType="1"/>
            </p:cNvSpPr>
            <p:nvPr/>
          </p:nvSpPr>
          <p:spPr bwMode="auto">
            <a:xfrm>
              <a:off x="1519" y="3085"/>
              <a:ext cx="454" cy="0"/>
            </a:xfrm>
            <a:prstGeom prst="line">
              <a:avLst/>
            </a:prstGeom>
            <a:noFill/>
            <a:ln w="2857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0865" name="Line 17"/>
            <p:cNvSpPr>
              <a:spLocks noChangeShapeType="1"/>
            </p:cNvSpPr>
            <p:nvPr/>
          </p:nvSpPr>
          <p:spPr bwMode="auto">
            <a:xfrm>
              <a:off x="1519" y="2813"/>
              <a:ext cx="454" cy="0"/>
            </a:xfrm>
            <a:prstGeom prst="line">
              <a:avLst/>
            </a:prstGeom>
            <a:noFill/>
            <a:ln w="2857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0866" name="AutoShape 18"/>
            <p:cNvSpPr>
              <a:spLocks noChangeArrowheads="1"/>
            </p:cNvSpPr>
            <p:nvPr/>
          </p:nvSpPr>
          <p:spPr bwMode="auto">
            <a:xfrm>
              <a:off x="1882" y="2858"/>
              <a:ext cx="182" cy="168"/>
            </a:xfrm>
            <a:prstGeom prst="triangle">
              <a:avLst>
                <a:gd name="adj" fmla="val 50000"/>
              </a:avLst>
            </a:prstGeom>
            <a:solidFill>
              <a:schemeClr val="accent1"/>
            </a:solidFill>
            <a:ln w="2857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90867" name="Line 19"/>
            <p:cNvSpPr>
              <a:spLocks noChangeShapeType="1"/>
            </p:cNvSpPr>
            <p:nvPr/>
          </p:nvSpPr>
          <p:spPr bwMode="auto">
            <a:xfrm>
              <a:off x="1973" y="3039"/>
              <a:ext cx="0" cy="46"/>
            </a:xfrm>
            <a:prstGeom prst="line">
              <a:avLst/>
            </a:prstGeom>
            <a:noFill/>
            <a:ln w="2857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0868" name="Line 20"/>
            <p:cNvSpPr>
              <a:spLocks noChangeShapeType="1"/>
            </p:cNvSpPr>
            <p:nvPr/>
          </p:nvSpPr>
          <p:spPr bwMode="auto">
            <a:xfrm>
              <a:off x="1973" y="2813"/>
              <a:ext cx="0" cy="45"/>
            </a:xfrm>
            <a:prstGeom prst="line">
              <a:avLst/>
            </a:prstGeom>
            <a:noFill/>
            <a:ln w="2857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0869" name="Line 21"/>
            <p:cNvSpPr>
              <a:spLocks noChangeShapeType="1"/>
            </p:cNvSpPr>
            <p:nvPr/>
          </p:nvSpPr>
          <p:spPr bwMode="auto">
            <a:xfrm>
              <a:off x="1519" y="2523"/>
              <a:ext cx="0" cy="290"/>
            </a:xfrm>
            <a:prstGeom prst="line">
              <a:avLst/>
            </a:prstGeom>
            <a:noFill/>
            <a:ln w="2857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0870" name="Line 22"/>
            <p:cNvSpPr>
              <a:spLocks noChangeShapeType="1"/>
            </p:cNvSpPr>
            <p:nvPr/>
          </p:nvSpPr>
          <p:spPr bwMode="auto">
            <a:xfrm>
              <a:off x="1519" y="3085"/>
              <a:ext cx="0" cy="300"/>
            </a:xfrm>
            <a:prstGeom prst="line">
              <a:avLst/>
            </a:prstGeom>
            <a:noFill/>
            <a:ln w="2857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0871" name="Line 23"/>
            <p:cNvSpPr>
              <a:spLocks noChangeShapeType="1"/>
            </p:cNvSpPr>
            <p:nvPr/>
          </p:nvSpPr>
          <p:spPr bwMode="auto">
            <a:xfrm>
              <a:off x="1066" y="1543"/>
              <a:ext cx="136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0872" name="Line 24"/>
            <p:cNvSpPr>
              <a:spLocks noChangeShapeType="1"/>
            </p:cNvSpPr>
            <p:nvPr/>
          </p:nvSpPr>
          <p:spPr bwMode="auto">
            <a:xfrm>
              <a:off x="2426" y="1543"/>
              <a:ext cx="0" cy="61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0873" name="AutoShape 25"/>
            <p:cNvSpPr>
              <a:spLocks noChangeArrowheads="1"/>
            </p:cNvSpPr>
            <p:nvPr/>
          </p:nvSpPr>
          <p:spPr bwMode="auto">
            <a:xfrm rot="-5400000">
              <a:off x="801" y="2245"/>
              <a:ext cx="212" cy="227"/>
            </a:xfrm>
            <a:prstGeom prst="triangle">
              <a:avLst>
                <a:gd name="adj" fmla="val 50000"/>
              </a:avLst>
            </a:prstGeom>
            <a:solidFill>
              <a:schemeClr val="accent1"/>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90874" name="Line 26"/>
            <p:cNvSpPr>
              <a:spLocks noChangeShapeType="1"/>
            </p:cNvSpPr>
            <p:nvPr/>
          </p:nvSpPr>
          <p:spPr bwMode="auto">
            <a:xfrm>
              <a:off x="340" y="1706"/>
              <a:ext cx="0" cy="1997"/>
            </a:xfrm>
            <a:prstGeom prst="line">
              <a:avLst/>
            </a:prstGeom>
            <a:noFill/>
            <a:ln w="28575">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0875" name="Line 27"/>
            <p:cNvSpPr>
              <a:spLocks noChangeShapeType="1"/>
            </p:cNvSpPr>
            <p:nvPr/>
          </p:nvSpPr>
          <p:spPr bwMode="auto">
            <a:xfrm>
              <a:off x="1111" y="1679"/>
              <a:ext cx="1270" cy="0"/>
            </a:xfrm>
            <a:prstGeom prst="line">
              <a:avLst/>
            </a:prstGeom>
            <a:noFill/>
            <a:ln w="2857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0876" name="Line 28"/>
            <p:cNvSpPr>
              <a:spLocks noChangeShapeType="1"/>
            </p:cNvSpPr>
            <p:nvPr/>
          </p:nvSpPr>
          <p:spPr bwMode="auto">
            <a:xfrm>
              <a:off x="2472" y="1679"/>
              <a:ext cx="181" cy="0"/>
            </a:xfrm>
            <a:prstGeom prst="line">
              <a:avLst/>
            </a:prstGeom>
            <a:noFill/>
            <a:ln w="2857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0877" name="Line 29"/>
            <p:cNvSpPr>
              <a:spLocks noChangeShapeType="1"/>
            </p:cNvSpPr>
            <p:nvPr/>
          </p:nvSpPr>
          <p:spPr bwMode="auto">
            <a:xfrm>
              <a:off x="5284" y="1071"/>
              <a:ext cx="0" cy="2677"/>
            </a:xfrm>
            <a:prstGeom prst="line">
              <a:avLst/>
            </a:prstGeom>
            <a:noFill/>
            <a:ln w="28575">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0878" name="Line 30"/>
            <p:cNvSpPr>
              <a:spLocks noChangeShapeType="1"/>
            </p:cNvSpPr>
            <p:nvPr/>
          </p:nvSpPr>
          <p:spPr bwMode="auto">
            <a:xfrm flipH="1" flipV="1">
              <a:off x="340" y="3720"/>
              <a:ext cx="4944" cy="28"/>
            </a:xfrm>
            <a:prstGeom prst="line">
              <a:avLst/>
            </a:prstGeom>
            <a:noFill/>
            <a:ln w="28575">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0879" name="Line 31"/>
            <p:cNvSpPr>
              <a:spLocks noChangeShapeType="1"/>
            </p:cNvSpPr>
            <p:nvPr/>
          </p:nvSpPr>
          <p:spPr bwMode="auto">
            <a:xfrm>
              <a:off x="4649" y="3402"/>
              <a:ext cx="0" cy="346"/>
            </a:xfrm>
            <a:prstGeom prst="line">
              <a:avLst/>
            </a:prstGeom>
            <a:noFill/>
            <a:ln w="28575">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0880" name="Line 32"/>
            <p:cNvSpPr>
              <a:spLocks noChangeShapeType="1"/>
            </p:cNvSpPr>
            <p:nvPr/>
          </p:nvSpPr>
          <p:spPr bwMode="auto">
            <a:xfrm>
              <a:off x="4150" y="3430"/>
              <a:ext cx="0" cy="318"/>
            </a:xfrm>
            <a:prstGeom prst="line">
              <a:avLst/>
            </a:prstGeom>
            <a:noFill/>
            <a:ln w="28575">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0881" name="Oval 33"/>
            <p:cNvSpPr>
              <a:spLocks noChangeArrowheads="1"/>
            </p:cNvSpPr>
            <p:nvPr/>
          </p:nvSpPr>
          <p:spPr bwMode="auto">
            <a:xfrm>
              <a:off x="4831" y="3431"/>
              <a:ext cx="272" cy="272"/>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90882" name="Text Box 34"/>
            <p:cNvSpPr txBox="1">
              <a:spLocks noChangeArrowheads="1"/>
            </p:cNvSpPr>
            <p:nvPr/>
          </p:nvSpPr>
          <p:spPr bwMode="auto">
            <a:xfrm>
              <a:off x="0" y="935"/>
              <a:ext cx="590" cy="7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4269" tIns="52135" rIns="104269" bIns="52135">
              <a:spAutoFit/>
            </a:bodyPr>
            <a:lstStyle>
              <a:lvl1pPr defTabSz="1042988">
                <a:defRPr>
                  <a:solidFill>
                    <a:schemeClr val="tx1"/>
                  </a:solidFill>
                  <a:latin typeface="Arial" pitchFamily="34" charset="0"/>
                </a:defRPr>
              </a:lvl1pPr>
              <a:lvl2pPr marL="522288" defTabSz="1042988">
                <a:defRPr>
                  <a:solidFill>
                    <a:schemeClr val="tx1"/>
                  </a:solidFill>
                  <a:latin typeface="Arial" pitchFamily="34" charset="0"/>
                </a:defRPr>
              </a:lvl2pPr>
              <a:lvl3pPr marL="1042988" defTabSz="1042988">
                <a:defRPr>
                  <a:solidFill>
                    <a:schemeClr val="tx1"/>
                  </a:solidFill>
                  <a:latin typeface="Arial" pitchFamily="34" charset="0"/>
                </a:defRPr>
              </a:lvl3pPr>
              <a:lvl4pPr marL="1565275" defTabSz="1042988">
                <a:defRPr>
                  <a:solidFill>
                    <a:schemeClr val="tx1"/>
                  </a:solidFill>
                  <a:latin typeface="Arial" pitchFamily="34" charset="0"/>
                </a:defRPr>
              </a:lvl4pPr>
              <a:lvl5pPr marL="2085975" defTabSz="1042988">
                <a:defRPr>
                  <a:solidFill>
                    <a:schemeClr val="tx1"/>
                  </a:solidFill>
                  <a:latin typeface="Arial" pitchFamily="34" charset="0"/>
                </a:defRPr>
              </a:lvl5pPr>
              <a:lvl6pPr marL="2543175" defTabSz="1042988" fontAlgn="base">
                <a:spcBef>
                  <a:spcPct val="0"/>
                </a:spcBef>
                <a:spcAft>
                  <a:spcPct val="0"/>
                </a:spcAft>
                <a:defRPr>
                  <a:solidFill>
                    <a:schemeClr val="tx1"/>
                  </a:solidFill>
                  <a:latin typeface="Arial" pitchFamily="34" charset="0"/>
                </a:defRPr>
              </a:lvl6pPr>
              <a:lvl7pPr marL="3000375" defTabSz="1042988" fontAlgn="base">
                <a:spcBef>
                  <a:spcPct val="0"/>
                </a:spcBef>
                <a:spcAft>
                  <a:spcPct val="0"/>
                </a:spcAft>
                <a:defRPr>
                  <a:solidFill>
                    <a:schemeClr val="tx1"/>
                  </a:solidFill>
                  <a:latin typeface="Arial" pitchFamily="34" charset="0"/>
                </a:defRPr>
              </a:lvl7pPr>
              <a:lvl8pPr marL="3457575" defTabSz="1042988" fontAlgn="base">
                <a:spcBef>
                  <a:spcPct val="0"/>
                </a:spcBef>
                <a:spcAft>
                  <a:spcPct val="0"/>
                </a:spcAft>
                <a:defRPr>
                  <a:solidFill>
                    <a:schemeClr val="tx1"/>
                  </a:solidFill>
                  <a:latin typeface="Arial" pitchFamily="34" charset="0"/>
                </a:defRPr>
              </a:lvl8pPr>
              <a:lvl9pPr marL="3914775" defTabSz="1042988" fontAlgn="base">
                <a:spcBef>
                  <a:spcPct val="0"/>
                </a:spcBef>
                <a:spcAft>
                  <a:spcPct val="0"/>
                </a:spcAft>
                <a:defRPr>
                  <a:solidFill>
                    <a:schemeClr val="tx1"/>
                  </a:solidFill>
                  <a:latin typeface="Arial" pitchFamily="34" charset="0"/>
                </a:defRPr>
              </a:lvl9pPr>
            </a:lstStyle>
            <a:p>
              <a:pPr algn="ctr"/>
              <a:r>
                <a:rPr lang="en-US" sz="1600">
                  <a:solidFill>
                    <a:srgbClr val="3333FF"/>
                  </a:solidFill>
                </a:rPr>
                <a:t>LP2</a:t>
              </a:r>
            </a:p>
            <a:p>
              <a:pPr algn="ctr"/>
              <a:r>
                <a:rPr lang="en-US" sz="1400">
                  <a:solidFill>
                    <a:srgbClr val="3333FF"/>
                  </a:solidFill>
                </a:rPr>
                <a:t>to cryoplant</a:t>
              </a:r>
            </a:p>
            <a:p>
              <a:pPr algn="ctr"/>
              <a:r>
                <a:rPr lang="en-US" sz="1400">
                  <a:solidFill>
                    <a:srgbClr val="3333FF"/>
                  </a:solidFill>
                </a:rPr>
                <a:t>or 470K heater.</a:t>
              </a:r>
              <a:endParaRPr lang="en-GB" sz="1400">
                <a:solidFill>
                  <a:srgbClr val="3333FF"/>
                </a:solidFill>
              </a:endParaRPr>
            </a:p>
          </p:txBody>
        </p:sp>
        <p:sp>
          <p:nvSpPr>
            <p:cNvPr id="590883" name="Text Box 35"/>
            <p:cNvSpPr txBox="1">
              <a:spLocks noChangeArrowheads="1"/>
            </p:cNvSpPr>
            <p:nvPr/>
          </p:nvSpPr>
          <p:spPr bwMode="auto">
            <a:xfrm>
              <a:off x="521" y="590"/>
              <a:ext cx="391" cy="2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4269" tIns="52135" rIns="104269" bIns="52135">
              <a:spAutoFit/>
            </a:bodyPr>
            <a:lstStyle>
              <a:lvl1pPr defTabSz="1042988">
                <a:defRPr>
                  <a:solidFill>
                    <a:schemeClr val="tx1"/>
                  </a:solidFill>
                  <a:latin typeface="Arial" pitchFamily="34" charset="0"/>
                </a:defRPr>
              </a:lvl1pPr>
              <a:lvl2pPr marL="522288" defTabSz="1042988">
                <a:defRPr>
                  <a:solidFill>
                    <a:schemeClr val="tx1"/>
                  </a:solidFill>
                  <a:latin typeface="Arial" pitchFamily="34" charset="0"/>
                </a:defRPr>
              </a:lvl2pPr>
              <a:lvl3pPr marL="1042988" defTabSz="1042988">
                <a:defRPr>
                  <a:solidFill>
                    <a:schemeClr val="tx1"/>
                  </a:solidFill>
                  <a:latin typeface="Arial" pitchFamily="34" charset="0"/>
                </a:defRPr>
              </a:lvl3pPr>
              <a:lvl4pPr marL="1565275" defTabSz="1042988">
                <a:defRPr>
                  <a:solidFill>
                    <a:schemeClr val="tx1"/>
                  </a:solidFill>
                  <a:latin typeface="Arial" pitchFamily="34" charset="0"/>
                </a:defRPr>
              </a:lvl4pPr>
              <a:lvl5pPr marL="2085975" defTabSz="1042988">
                <a:defRPr>
                  <a:solidFill>
                    <a:schemeClr val="tx1"/>
                  </a:solidFill>
                  <a:latin typeface="Arial" pitchFamily="34" charset="0"/>
                </a:defRPr>
              </a:lvl5pPr>
              <a:lvl6pPr marL="2543175" defTabSz="1042988" fontAlgn="base">
                <a:spcBef>
                  <a:spcPct val="0"/>
                </a:spcBef>
                <a:spcAft>
                  <a:spcPct val="0"/>
                </a:spcAft>
                <a:defRPr>
                  <a:solidFill>
                    <a:schemeClr val="tx1"/>
                  </a:solidFill>
                  <a:latin typeface="Arial" pitchFamily="34" charset="0"/>
                </a:defRPr>
              </a:lvl6pPr>
              <a:lvl7pPr marL="3000375" defTabSz="1042988" fontAlgn="base">
                <a:spcBef>
                  <a:spcPct val="0"/>
                </a:spcBef>
                <a:spcAft>
                  <a:spcPct val="0"/>
                </a:spcAft>
                <a:defRPr>
                  <a:solidFill>
                    <a:schemeClr val="tx1"/>
                  </a:solidFill>
                  <a:latin typeface="Arial" pitchFamily="34" charset="0"/>
                </a:defRPr>
              </a:lvl7pPr>
              <a:lvl8pPr marL="3457575" defTabSz="1042988" fontAlgn="base">
                <a:spcBef>
                  <a:spcPct val="0"/>
                </a:spcBef>
                <a:spcAft>
                  <a:spcPct val="0"/>
                </a:spcAft>
                <a:defRPr>
                  <a:solidFill>
                    <a:schemeClr val="tx1"/>
                  </a:solidFill>
                  <a:latin typeface="Arial" pitchFamily="34" charset="0"/>
                </a:defRPr>
              </a:lvl8pPr>
              <a:lvl9pPr marL="3914775" defTabSz="1042988" fontAlgn="base">
                <a:spcBef>
                  <a:spcPct val="0"/>
                </a:spcBef>
                <a:spcAft>
                  <a:spcPct val="0"/>
                </a:spcAft>
                <a:defRPr>
                  <a:solidFill>
                    <a:schemeClr val="tx1"/>
                  </a:solidFill>
                  <a:latin typeface="Arial" pitchFamily="34" charset="0"/>
                </a:defRPr>
              </a:lvl9pPr>
            </a:lstStyle>
            <a:p>
              <a:r>
                <a:rPr lang="en-US" sz="1800">
                  <a:solidFill>
                    <a:srgbClr val="3333FF"/>
                  </a:solidFill>
                </a:rPr>
                <a:t>LP1</a:t>
              </a:r>
              <a:endParaRPr lang="en-GB" sz="1800">
                <a:solidFill>
                  <a:srgbClr val="3333FF"/>
                </a:solidFill>
              </a:endParaRPr>
            </a:p>
          </p:txBody>
        </p:sp>
        <p:sp>
          <p:nvSpPr>
            <p:cNvPr id="590884" name="Text Box 36"/>
            <p:cNvSpPr txBox="1">
              <a:spLocks noChangeArrowheads="1"/>
            </p:cNvSpPr>
            <p:nvPr/>
          </p:nvSpPr>
          <p:spPr bwMode="auto">
            <a:xfrm>
              <a:off x="884" y="590"/>
              <a:ext cx="577" cy="2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4269" tIns="52135" rIns="104269" bIns="52135">
              <a:spAutoFit/>
            </a:bodyPr>
            <a:lstStyle>
              <a:lvl1pPr defTabSz="1042988">
                <a:defRPr>
                  <a:solidFill>
                    <a:schemeClr val="tx1"/>
                  </a:solidFill>
                  <a:latin typeface="Arial" pitchFamily="34" charset="0"/>
                </a:defRPr>
              </a:lvl1pPr>
              <a:lvl2pPr marL="522288" defTabSz="1042988">
                <a:defRPr>
                  <a:solidFill>
                    <a:schemeClr val="tx1"/>
                  </a:solidFill>
                  <a:latin typeface="Arial" pitchFamily="34" charset="0"/>
                </a:defRPr>
              </a:lvl2pPr>
              <a:lvl3pPr marL="1042988" defTabSz="1042988">
                <a:defRPr>
                  <a:solidFill>
                    <a:schemeClr val="tx1"/>
                  </a:solidFill>
                  <a:latin typeface="Arial" pitchFamily="34" charset="0"/>
                </a:defRPr>
              </a:lvl3pPr>
              <a:lvl4pPr marL="1565275" defTabSz="1042988">
                <a:defRPr>
                  <a:solidFill>
                    <a:schemeClr val="tx1"/>
                  </a:solidFill>
                  <a:latin typeface="Arial" pitchFamily="34" charset="0"/>
                </a:defRPr>
              </a:lvl4pPr>
              <a:lvl5pPr marL="2085975" defTabSz="1042988">
                <a:defRPr>
                  <a:solidFill>
                    <a:schemeClr val="tx1"/>
                  </a:solidFill>
                  <a:latin typeface="Arial" pitchFamily="34" charset="0"/>
                </a:defRPr>
              </a:lvl5pPr>
              <a:lvl6pPr marL="2543175" defTabSz="1042988" fontAlgn="base">
                <a:spcBef>
                  <a:spcPct val="0"/>
                </a:spcBef>
                <a:spcAft>
                  <a:spcPct val="0"/>
                </a:spcAft>
                <a:defRPr>
                  <a:solidFill>
                    <a:schemeClr val="tx1"/>
                  </a:solidFill>
                  <a:latin typeface="Arial" pitchFamily="34" charset="0"/>
                </a:defRPr>
              </a:lvl6pPr>
              <a:lvl7pPr marL="3000375" defTabSz="1042988" fontAlgn="base">
                <a:spcBef>
                  <a:spcPct val="0"/>
                </a:spcBef>
                <a:spcAft>
                  <a:spcPct val="0"/>
                </a:spcAft>
                <a:defRPr>
                  <a:solidFill>
                    <a:schemeClr val="tx1"/>
                  </a:solidFill>
                  <a:latin typeface="Arial" pitchFamily="34" charset="0"/>
                </a:defRPr>
              </a:lvl7pPr>
              <a:lvl8pPr marL="3457575" defTabSz="1042988" fontAlgn="base">
                <a:spcBef>
                  <a:spcPct val="0"/>
                </a:spcBef>
                <a:spcAft>
                  <a:spcPct val="0"/>
                </a:spcAft>
                <a:defRPr>
                  <a:solidFill>
                    <a:schemeClr val="tx1"/>
                  </a:solidFill>
                  <a:latin typeface="Arial" pitchFamily="34" charset="0"/>
                </a:defRPr>
              </a:lvl8pPr>
              <a:lvl9pPr marL="3914775" defTabSz="1042988" fontAlgn="base">
                <a:spcBef>
                  <a:spcPct val="0"/>
                </a:spcBef>
                <a:spcAft>
                  <a:spcPct val="0"/>
                </a:spcAft>
                <a:defRPr>
                  <a:solidFill>
                    <a:schemeClr val="tx1"/>
                  </a:solidFill>
                  <a:latin typeface="Arial" pitchFamily="34" charset="0"/>
                </a:defRPr>
              </a:lvl9pPr>
            </a:lstStyle>
            <a:p>
              <a:r>
                <a:rPr lang="en-US" sz="1800">
                  <a:solidFill>
                    <a:srgbClr val="3333FF"/>
                  </a:solidFill>
                </a:rPr>
                <a:t>Supply</a:t>
              </a:r>
              <a:endParaRPr lang="en-GB" sz="1800">
                <a:solidFill>
                  <a:srgbClr val="3333FF"/>
                </a:solidFill>
              </a:endParaRPr>
            </a:p>
          </p:txBody>
        </p:sp>
        <p:sp>
          <p:nvSpPr>
            <p:cNvPr id="590885" name="AutoShape 37"/>
            <p:cNvSpPr>
              <a:spLocks noChangeArrowheads="1"/>
            </p:cNvSpPr>
            <p:nvPr/>
          </p:nvSpPr>
          <p:spPr bwMode="auto">
            <a:xfrm rot="-5400000">
              <a:off x="980" y="1220"/>
              <a:ext cx="297" cy="125"/>
            </a:xfrm>
            <a:prstGeom prst="leftArrow">
              <a:avLst>
                <a:gd name="adj1" fmla="val 50000"/>
                <a:gd name="adj2" fmla="val 594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90886" name="Text Box 38"/>
            <p:cNvSpPr txBox="1">
              <a:spLocks noChangeArrowheads="1"/>
            </p:cNvSpPr>
            <p:nvPr/>
          </p:nvSpPr>
          <p:spPr bwMode="auto">
            <a:xfrm>
              <a:off x="1202" y="2024"/>
              <a:ext cx="635" cy="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4269" tIns="52135" rIns="104269" bIns="52135">
              <a:spAutoFit/>
            </a:bodyPr>
            <a:lstStyle>
              <a:lvl1pPr defTabSz="1042988">
                <a:defRPr>
                  <a:solidFill>
                    <a:schemeClr val="tx1"/>
                  </a:solidFill>
                  <a:latin typeface="Arial" pitchFamily="34" charset="0"/>
                </a:defRPr>
              </a:lvl1pPr>
              <a:lvl2pPr marL="522288" defTabSz="1042988">
                <a:defRPr>
                  <a:solidFill>
                    <a:schemeClr val="tx1"/>
                  </a:solidFill>
                  <a:latin typeface="Arial" pitchFamily="34" charset="0"/>
                </a:defRPr>
              </a:lvl2pPr>
              <a:lvl3pPr marL="1042988" defTabSz="1042988">
                <a:defRPr>
                  <a:solidFill>
                    <a:schemeClr val="tx1"/>
                  </a:solidFill>
                  <a:latin typeface="Arial" pitchFamily="34" charset="0"/>
                </a:defRPr>
              </a:lvl3pPr>
              <a:lvl4pPr marL="1565275" defTabSz="1042988">
                <a:defRPr>
                  <a:solidFill>
                    <a:schemeClr val="tx1"/>
                  </a:solidFill>
                  <a:latin typeface="Arial" pitchFamily="34" charset="0"/>
                </a:defRPr>
              </a:lvl4pPr>
              <a:lvl5pPr marL="2085975" defTabSz="1042988">
                <a:defRPr>
                  <a:solidFill>
                    <a:schemeClr val="tx1"/>
                  </a:solidFill>
                  <a:latin typeface="Arial" pitchFamily="34" charset="0"/>
                </a:defRPr>
              </a:lvl5pPr>
              <a:lvl6pPr marL="2543175" defTabSz="1042988" fontAlgn="base">
                <a:spcBef>
                  <a:spcPct val="0"/>
                </a:spcBef>
                <a:spcAft>
                  <a:spcPct val="0"/>
                </a:spcAft>
                <a:defRPr>
                  <a:solidFill>
                    <a:schemeClr val="tx1"/>
                  </a:solidFill>
                  <a:latin typeface="Arial" pitchFamily="34" charset="0"/>
                </a:defRPr>
              </a:lvl6pPr>
              <a:lvl7pPr marL="3000375" defTabSz="1042988" fontAlgn="base">
                <a:spcBef>
                  <a:spcPct val="0"/>
                </a:spcBef>
                <a:spcAft>
                  <a:spcPct val="0"/>
                </a:spcAft>
                <a:defRPr>
                  <a:solidFill>
                    <a:schemeClr val="tx1"/>
                  </a:solidFill>
                  <a:latin typeface="Arial" pitchFamily="34" charset="0"/>
                </a:defRPr>
              </a:lvl7pPr>
              <a:lvl8pPr marL="3457575" defTabSz="1042988" fontAlgn="base">
                <a:spcBef>
                  <a:spcPct val="0"/>
                </a:spcBef>
                <a:spcAft>
                  <a:spcPct val="0"/>
                </a:spcAft>
                <a:defRPr>
                  <a:solidFill>
                    <a:schemeClr val="tx1"/>
                  </a:solidFill>
                  <a:latin typeface="Arial" pitchFamily="34" charset="0"/>
                </a:defRPr>
              </a:lvl8pPr>
              <a:lvl9pPr marL="3914775" defTabSz="1042988" fontAlgn="base">
                <a:spcBef>
                  <a:spcPct val="0"/>
                </a:spcBef>
                <a:spcAft>
                  <a:spcPct val="0"/>
                </a:spcAft>
                <a:defRPr>
                  <a:solidFill>
                    <a:schemeClr val="tx1"/>
                  </a:solidFill>
                  <a:latin typeface="Arial" pitchFamily="34" charset="0"/>
                </a:defRPr>
              </a:lvl9pPr>
            </a:lstStyle>
            <a:p>
              <a:pPr algn="ctr"/>
              <a:r>
                <a:rPr lang="en-US" sz="1800">
                  <a:solidFill>
                    <a:srgbClr val="3333FF"/>
                  </a:solidFill>
                </a:rPr>
                <a:t>ACB</a:t>
              </a:r>
            </a:p>
            <a:p>
              <a:r>
                <a:rPr lang="en-US" sz="1400">
                  <a:solidFill>
                    <a:srgbClr val="3333FF"/>
                  </a:solidFill>
                </a:rPr>
                <a:t>Cryopump</a:t>
              </a:r>
            </a:p>
            <a:p>
              <a:pPr algn="ctr"/>
              <a:r>
                <a:rPr lang="en-US" sz="1800">
                  <a:solidFill>
                    <a:srgbClr val="3333FF"/>
                  </a:solidFill>
                </a:rPr>
                <a:t>Bath</a:t>
              </a:r>
              <a:endParaRPr lang="en-GB" sz="1800">
                <a:solidFill>
                  <a:srgbClr val="3333FF"/>
                </a:solidFill>
              </a:endParaRPr>
            </a:p>
          </p:txBody>
        </p:sp>
        <p:sp>
          <p:nvSpPr>
            <p:cNvPr id="590887" name="Text Box 39"/>
            <p:cNvSpPr txBox="1">
              <a:spLocks noChangeArrowheads="1"/>
            </p:cNvSpPr>
            <p:nvPr/>
          </p:nvSpPr>
          <p:spPr bwMode="auto">
            <a:xfrm>
              <a:off x="2052" y="2813"/>
              <a:ext cx="819" cy="4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4269" tIns="52135" rIns="104269" bIns="52135">
              <a:spAutoFit/>
            </a:bodyPr>
            <a:lstStyle>
              <a:lvl1pPr defTabSz="1042988">
                <a:defRPr>
                  <a:solidFill>
                    <a:schemeClr val="tx1"/>
                  </a:solidFill>
                  <a:latin typeface="Arial" pitchFamily="34" charset="0"/>
                </a:defRPr>
              </a:lvl1pPr>
              <a:lvl2pPr marL="522288" defTabSz="1042988">
                <a:defRPr>
                  <a:solidFill>
                    <a:schemeClr val="tx1"/>
                  </a:solidFill>
                  <a:latin typeface="Arial" pitchFamily="34" charset="0"/>
                </a:defRPr>
              </a:lvl2pPr>
              <a:lvl3pPr marL="1042988" defTabSz="1042988">
                <a:defRPr>
                  <a:solidFill>
                    <a:schemeClr val="tx1"/>
                  </a:solidFill>
                  <a:latin typeface="Arial" pitchFamily="34" charset="0"/>
                </a:defRPr>
              </a:lvl3pPr>
              <a:lvl4pPr marL="1565275" defTabSz="1042988">
                <a:defRPr>
                  <a:solidFill>
                    <a:schemeClr val="tx1"/>
                  </a:solidFill>
                  <a:latin typeface="Arial" pitchFamily="34" charset="0"/>
                </a:defRPr>
              </a:lvl4pPr>
              <a:lvl5pPr marL="2085975" defTabSz="1042988">
                <a:defRPr>
                  <a:solidFill>
                    <a:schemeClr val="tx1"/>
                  </a:solidFill>
                  <a:latin typeface="Arial" pitchFamily="34" charset="0"/>
                </a:defRPr>
              </a:lvl5pPr>
              <a:lvl6pPr marL="2543175" defTabSz="1042988" fontAlgn="base">
                <a:spcBef>
                  <a:spcPct val="0"/>
                </a:spcBef>
                <a:spcAft>
                  <a:spcPct val="0"/>
                </a:spcAft>
                <a:defRPr>
                  <a:solidFill>
                    <a:schemeClr val="tx1"/>
                  </a:solidFill>
                  <a:latin typeface="Arial" pitchFamily="34" charset="0"/>
                </a:defRPr>
              </a:lvl6pPr>
              <a:lvl7pPr marL="3000375" defTabSz="1042988" fontAlgn="base">
                <a:spcBef>
                  <a:spcPct val="0"/>
                </a:spcBef>
                <a:spcAft>
                  <a:spcPct val="0"/>
                </a:spcAft>
                <a:defRPr>
                  <a:solidFill>
                    <a:schemeClr val="tx1"/>
                  </a:solidFill>
                  <a:latin typeface="Arial" pitchFamily="34" charset="0"/>
                </a:defRPr>
              </a:lvl7pPr>
              <a:lvl8pPr marL="3457575" defTabSz="1042988" fontAlgn="base">
                <a:spcBef>
                  <a:spcPct val="0"/>
                </a:spcBef>
                <a:spcAft>
                  <a:spcPct val="0"/>
                </a:spcAft>
                <a:defRPr>
                  <a:solidFill>
                    <a:schemeClr val="tx1"/>
                  </a:solidFill>
                  <a:latin typeface="Arial" pitchFamily="34" charset="0"/>
                </a:defRPr>
              </a:lvl8pPr>
              <a:lvl9pPr marL="3914775" defTabSz="1042988" fontAlgn="base">
                <a:spcBef>
                  <a:spcPct val="0"/>
                </a:spcBef>
                <a:spcAft>
                  <a:spcPct val="0"/>
                </a:spcAft>
                <a:defRPr>
                  <a:solidFill>
                    <a:schemeClr val="tx1"/>
                  </a:solidFill>
                  <a:latin typeface="Arial" pitchFamily="34" charset="0"/>
                </a:defRPr>
              </a:lvl9pPr>
            </a:lstStyle>
            <a:p>
              <a:pPr algn="ctr"/>
              <a:r>
                <a:rPr lang="en-US" sz="1800">
                  <a:solidFill>
                    <a:srgbClr val="FF0000"/>
                  </a:solidFill>
                </a:rPr>
                <a:t>Circulating</a:t>
              </a:r>
            </a:p>
            <a:p>
              <a:pPr algn="ctr"/>
              <a:r>
                <a:rPr lang="en-US" sz="1800">
                  <a:solidFill>
                    <a:srgbClr val="FF0000"/>
                  </a:solidFill>
                </a:rPr>
                <a:t>Pump</a:t>
              </a:r>
              <a:endParaRPr lang="en-GB" sz="1800">
                <a:solidFill>
                  <a:srgbClr val="FF0000"/>
                </a:solidFill>
              </a:endParaRPr>
            </a:p>
          </p:txBody>
        </p:sp>
        <p:sp>
          <p:nvSpPr>
            <p:cNvPr id="590888" name="Text Box 40"/>
            <p:cNvSpPr txBox="1">
              <a:spLocks noChangeArrowheads="1"/>
            </p:cNvSpPr>
            <p:nvPr/>
          </p:nvSpPr>
          <p:spPr bwMode="auto">
            <a:xfrm>
              <a:off x="373" y="2432"/>
              <a:ext cx="924" cy="4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4269" tIns="52135" rIns="104269" bIns="52135">
              <a:spAutoFit/>
            </a:bodyPr>
            <a:lstStyle>
              <a:lvl1pPr defTabSz="1042988">
                <a:defRPr>
                  <a:solidFill>
                    <a:schemeClr val="tx1"/>
                  </a:solidFill>
                  <a:latin typeface="Arial" pitchFamily="34" charset="0"/>
                </a:defRPr>
              </a:lvl1pPr>
              <a:lvl2pPr marL="522288" defTabSz="1042988">
                <a:defRPr>
                  <a:solidFill>
                    <a:schemeClr val="tx1"/>
                  </a:solidFill>
                  <a:latin typeface="Arial" pitchFamily="34" charset="0"/>
                </a:defRPr>
              </a:lvl2pPr>
              <a:lvl3pPr marL="1042988" defTabSz="1042988">
                <a:defRPr>
                  <a:solidFill>
                    <a:schemeClr val="tx1"/>
                  </a:solidFill>
                  <a:latin typeface="Arial" pitchFamily="34" charset="0"/>
                </a:defRPr>
              </a:lvl3pPr>
              <a:lvl4pPr marL="1565275" defTabSz="1042988">
                <a:defRPr>
                  <a:solidFill>
                    <a:schemeClr val="tx1"/>
                  </a:solidFill>
                  <a:latin typeface="Arial" pitchFamily="34" charset="0"/>
                </a:defRPr>
              </a:lvl4pPr>
              <a:lvl5pPr marL="2085975" defTabSz="1042988">
                <a:defRPr>
                  <a:solidFill>
                    <a:schemeClr val="tx1"/>
                  </a:solidFill>
                  <a:latin typeface="Arial" pitchFamily="34" charset="0"/>
                </a:defRPr>
              </a:lvl5pPr>
              <a:lvl6pPr marL="2543175" defTabSz="1042988" fontAlgn="base">
                <a:spcBef>
                  <a:spcPct val="0"/>
                </a:spcBef>
                <a:spcAft>
                  <a:spcPct val="0"/>
                </a:spcAft>
                <a:defRPr>
                  <a:solidFill>
                    <a:schemeClr val="tx1"/>
                  </a:solidFill>
                  <a:latin typeface="Arial" pitchFamily="34" charset="0"/>
                </a:defRPr>
              </a:lvl6pPr>
              <a:lvl7pPr marL="3000375" defTabSz="1042988" fontAlgn="base">
                <a:spcBef>
                  <a:spcPct val="0"/>
                </a:spcBef>
                <a:spcAft>
                  <a:spcPct val="0"/>
                </a:spcAft>
                <a:defRPr>
                  <a:solidFill>
                    <a:schemeClr val="tx1"/>
                  </a:solidFill>
                  <a:latin typeface="Arial" pitchFamily="34" charset="0"/>
                </a:defRPr>
              </a:lvl7pPr>
              <a:lvl8pPr marL="3457575" defTabSz="1042988" fontAlgn="base">
                <a:spcBef>
                  <a:spcPct val="0"/>
                </a:spcBef>
                <a:spcAft>
                  <a:spcPct val="0"/>
                </a:spcAft>
                <a:defRPr>
                  <a:solidFill>
                    <a:schemeClr val="tx1"/>
                  </a:solidFill>
                  <a:latin typeface="Arial" pitchFamily="34" charset="0"/>
                </a:defRPr>
              </a:lvl8pPr>
              <a:lvl9pPr marL="3914775" defTabSz="1042988" fontAlgn="base">
                <a:spcBef>
                  <a:spcPct val="0"/>
                </a:spcBef>
                <a:spcAft>
                  <a:spcPct val="0"/>
                </a:spcAft>
                <a:defRPr>
                  <a:solidFill>
                    <a:schemeClr val="tx1"/>
                  </a:solidFill>
                  <a:latin typeface="Arial" pitchFamily="34" charset="0"/>
                </a:defRPr>
              </a:lvl9pPr>
            </a:lstStyle>
            <a:p>
              <a:pPr algn="ctr"/>
              <a:r>
                <a:rPr lang="en-US" sz="1800">
                  <a:solidFill>
                    <a:srgbClr val="3333FF"/>
                  </a:solidFill>
                </a:rPr>
                <a:t>Cold </a:t>
              </a:r>
            </a:p>
            <a:p>
              <a:pPr algn="ctr"/>
              <a:r>
                <a:rPr lang="en-US" sz="1800">
                  <a:solidFill>
                    <a:srgbClr val="3333FF"/>
                  </a:solidFill>
                </a:rPr>
                <a:t>Compressor</a:t>
              </a:r>
              <a:endParaRPr lang="en-GB" sz="1800">
                <a:solidFill>
                  <a:srgbClr val="3333FF"/>
                </a:solidFill>
              </a:endParaRPr>
            </a:p>
          </p:txBody>
        </p:sp>
        <p:sp>
          <p:nvSpPr>
            <p:cNvPr id="590889" name="AutoShape 41"/>
            <p:cNvSpPr>
              <a:spLocks noChangeArrowheads="1"/>
            </p:cNvSpPr>
            <p:nvPr/>
          </p:nvSpPr>
          <p:spPr bwMode="auto">
            <a:xfrm>
              <a:off x="431" y="3748"/>
              <a:ext cx="297" cy="125"/>
            </a:xfrm>
            <a:prstGeom prst="leftArrow">
              <a:avLst>
                <a:gd name="adj1" fmla="val 50000"/>
                <a:gd name="adj2" fmla="val 59400"/>
              </a:avLst>
            </a:prstGeom>
            <a:solidFill>
              <a:srgbClr val="3333FF"/>
            </a:solidFill>
            <a:ln w="9525">
              <a:solidFill>
                <a:srgbClr val="3333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90890" name="AutoShape 42"/>
            <p:cNvSpPr>
              <a:spLocks noChangeArrowheads="1"/>
            </p:cNvSpPr>
            <p:nvPr/>
          </p:nvSpPr>
          <p:spPr bwMode="auto">
            <a:xfrm>
              <a:off x="2731" y="2097"/>
              <a:ext cx="297" cy="125"/>
            </a:xfrm>
            <a:prstGeom prst="leftArrow">
              <a:avLst>
                <a:gd name="adj1" fmla="val 50000"/>
                <a:gd name="adj2" fmla="val 59400"/>
              </a:avLst>
            </a:prstGeom>
            <a:solidFill>
              <a:srgbClr val="008000"/>
            </a:solidFill>
            <a:ln w="9525">
              <a:solidFill>
                <a:srgbClr val="008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4269" tIns="52135" rIns="104269" bIns="52135" anchor="ctr"/>
            <a:lstStyle/>
            <a:p>
              <a:pPr algn="ctr" defTabSz="914179"/>
              <a:endParaRPr lang="fr-FR" sz="1800">
                <a:solidFill>
                  <a:srgbClr val="008000"/>
                </a:solidFill>
              </a:endParaRPr>
            </a:p>
          </p:txBody>
        </p:sp>
        <p:sp>
          <p:nvSpPr>
            <p:cNvPr id="590891" name="AutoShape 43"/>
            <p:cNvSpPr>
              <a:spLocks noChangeArrowheads="1"/>
            </p:cNvSpPr>
            <p:nvPr/>
          </p:nvSpPr>
          <p:spPr bwMode="auto">
            <a:xfrm>
              <a:off x="1701" y="1679"/>
              <a:ext cx="297" cy="125"/>
            </a:xfrm>
            <a:prstGeom prst="leftArrow">
              <a:avLst>
                <a:gd name="adj1" fmla="val 50000"/>
                <a:gd name="adj2" fmla="val 594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90892" name="AutoShape 44"/>
            <p:cNvSpPr>
              <a:spLocks noChangeArrowheads="1"/>
            </p:cNvSpPr>
            <p:nvPr/>
          </p:nvSpPr>
          <p:spPr bwMode="auto">
            <a:xfrm>
              <a:off x="2880" y="3221"/>
              <a:ext cx="297" cy="125"/>
            </a:xfrm>
            <a:prstGeom prst="leftArrow">
              <a:avLst>
                <a:gd name="adj1" fmla="val 50000"/>
                <a:gd name="adj2" fmla="val 594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90893" name="AutoShape 45"/>
            <p:cNvSpPr>
              <a:spLocks noChangeArrowheads="1"/>
            </p:cNvSpPr>
            <p:nvPr/>
          </p:nvSpPr>
          <p:spPr bwMode="auto">
            <a:xfrm rot="-5400000">
              <a:off x="4427" y="1447"/>
              <a:ext cx="297" cy="125"/>
            </a:xfrm>
            <a:prstGeom prst="leftArrow">
              <a:avLst>
                <a:gd name="adj1" fmla="val 50000"/>
                <a:gd name="adj2" fmla="val 59400"/>
              </a:avLst>
            </a:prstGeom>
            <a:solidFill>
              <a:srgbClr val="3333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90894" name="AutoShape 46"/>
            <p:cNvSpPr>
              <a:spLocks noChangeArrowheads="1"/>
            </p:cNvSpPr>
            <p:nvPr/>
          </p:nvSpPr>
          <p:spPr bwMode="auto">
            <a:xfrm rot="-5400000">
              <a:off x="2204" y="1810"/>
              <a:ext cx="297" cy="125"/>
            </a:xfrm>
            <a:prstGeom prst="leftArrow">
              <a:avLst>
                <a:gd name="adj1" fmla="val 50000"/>
                <a:gd name="adj2" fmla="val 594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90895" name="AutoShape 47"/>
            <p:cNvSpPr>
              <a:spLocks noChangeArrowheads="1"/>
            </p:cNvSpPr>
            <p:nvPr/>
          </p:nvSpPr>
          <p:spPr bwMode="auto">
            <a:xfrm rot="5400000">
              <a:off x="617" y="1175"/>
              <a:ext cx="297" cy="125"/>
            </a:xfrm>
            <a:prstGeom prst="leftArrow">
              <a:avLst>
                <a:gd name="adj1" fmla="val 50000"/>
                <a:gd name="adj2" fmla="val 594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90896" name="AutoShape 48"/>
            <p:cNvSpPr>
              <a:spLocks noChangeArrowheads="1"/>
            </p:cNvSpPr>
            <p:nvPr/>
          </p:nvSpPr>
          <p:spPr bwMode="auto">
            <a:xfrm rot="5400000">
              <a:off x="254" y="1949"/>
              <a:ext cx="297" cy="125"/>
            </a:xfrm>
            <a:prstGeom prst="leftArrow">
              <a:avLst>
                <a:gd name="adj1" fmla="val 50000"/>
                <a:gd name="adj2" fmla="val 594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90897" name="AutoShape 49"/>
            <p:cNvSpPr>
              <a:spLocks noChangeArrowheads="1"/>
            </p:cNvSpPr>
            <p:nvPr/>
          </p:nvSpPr>
          <p:spPr bwMode="auto">
            <a:xfrm rot="10800000">
              <a:off x="2880" y="2540"/>
              <a:ext cx="297" cy="125"/>
            </a:xfrm>
            <a:prstGeom prst="leftArrow">
              <a:avLst>
                <a:gd name="adj1" fmla="val 50000"/>
                <a:gd name="adj2" fmla="val 59400"/>
              </a:avLst>
            </a:prstGeom>
            <a:solidFill>
              <a:srgbClr val="FF0000"/>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90898" name="AutoShape 50"/>
            <p:cNvSpPr>
              <a:spLocks noChangeArrowheads="1"/>
            </p:cNvSpPr>
            <p:nvPr/>
          </p:nvSpPr>
          <p:spPr bwMode="auto">
            <a:xfrm rot="10800000">
              <a:off x="1292" y="1071"/>
              <a:ext cx="297" cy="125"/>
            </a:xfrm>
            <a:prstGeom prst="leftArrow">
              <a:avLst>
                <a:gd name="adj1" fmla="val 50000"/>
                <a:gd name="adj2" fmla="val 59400"/>
              </a:avLst>
            </a:prstGeom>
            <a:solidFill>
              <a:srgbClr val="3333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90899" name="Oval 51"/>
            <p:cNvSpPr>
              <a:spLocks noChangeArrowheads="1"/>
            </p:cNvSpPr>
            <p:nvPr/>
          </p:nvSpPr>
          <p:spPr bwMode="auto">
            <a:xfrm>
              <a:off x="5103" y="572"/>
              <a:ext cx="453" cy="47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90900" name="Oval 52"/>
            <p:cNvSpPr>
              <a:spLocks noChangeArrowheads="1"/>
            </p:cNvSpPr>
            <p:nvPr/>
          </p:nvSpPr>
          <p:spPr bwMode="auto">
            <a:xfrm>
              <a:off x="5193" y="663"/>
              <a:ext cx="90" cy="77"/>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90901" name="Oval 53"/>
            <p:cNvSpPr>
              <a:spLocks noChangeArrowheads="1"/>
            </p:cNvSpPr>
            <p:nvPr/>
          </p:nvSpPr>
          <p:spPr bwMode="auto">
            <a:xfrm>
              <a:off x="5375" y="663"/>
              <a:ext cx="90" cy="77"/>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90902" name="Oval 54"/>
            <p:cNvSpPr>
              <a:spLocks noChangeArrowheads="1"/>
            </p:cNvSpPr>
            <p:nvPr/>
          </p:nvSpPr>
          <p:spPr bwMode="auto">
            <a:xfrm>
              <a:off x="5375" y="890"/>
              <a:ext cx="90" cy="77"/>
            </a:xfrm>
            <a:prstGeom prst="ellipse">
              <a:avLst/>
            </a:prstGeom>
            <a:solidFill>
              <a:srgbClr val="FF66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90903" name="Oval 55"/>
            <p:cNvSpPr>
              <a:spLocks noChangeArrowheads="1"/>
            </p:cNvSpPr>
            <p:nvPr/>
          </p:nvSpPr>
          <p:spPr bwMode="auto">
            <a:xfrm>
              <a:off x="4921" y="3521"/>
              <a:ext cx="91" cy="94"/>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90904" name="Text Box 56"/>
            <p:cNvSpPr txBox="1">
              <a:spLocks noChangeArrowheads="1"/>
            </p:cNvSpPr>
            <p:nvPr/>
          </p:nvSpPr>
          <p:spPr bwMode="auto">
            <a:xfrm>
              <a:off x="3016" y="1888"/>
              <a:ext cx="1769" cy="345"/>
            </a:xfrm>
            <a:prstGeom prst="rect">
              <a:avLst/>
            </a:prstGeom>
            <a:noFill/>
            <a:ln w="9525">
              <a:solidFill>
                <a:schemeClr val="bg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4269" tIns="52135" rIns="104269" bIns="52135">
              <a:spAutoFit/>
            </a:bodyPr>
            <a:lstStyle>
              <a:lvl1pPr defTabSz="1042988">
                <a:defRPr>
                  <a:solidFill>
                    <a:schemeClr val="tx1"/>
                  </a:solidFill>
                  <a:latin typeface="Arial" pitchFamily="34" charset="0"/>
                </a:defRPr>
              </a:lvl1pPr>
              <a:lvl2pPr marL="522288" defTabSz="1042988">
                <a:defRPr>
                  <a:solidFill>
                    <a:schemeClr val="tx1"/>
                  </a:solidFill>
                  <a:latin typeface="Arial" pitchFamily="34" charset="0"/>
                </a:defRPr>
              </a:lvl2pPr>
              <a:lvl3pPr marL="1042988" defTabSz="1042988">
                <a:defRPr>
                  <a:solidFill>
                    <a:schemeClr val="tx1"/>
                  </a:solidFill>
                  <a:latin typeface="Arial" pitchFamily="34" charset="0"/>
                </a:defRPr>
              </a:lvl3pPr>
              <a:lvl4pPr marL="1565275" defTabSz="1042988">
                <a:defRPr>
                  <a:solidFill>
                    <a:schemeClr val="tx1"/>
                  </a:solidFill>
                  <a:latin typeface="Arial" pitchFamily="34" charset="0"/>
                </a:defRPr>
              </a:lvl4pPr>
              <a:lvl5pPr marL="2085975" defTabSz="1042988">
                <a:defRPr>
                  <a:solidFill>
                    <a:schemeClr val="tx1"/>
                  </a:solidFill>
                  <a:latin typeface="Arial" pitchFamily="34" charset="0"/>
                </a:defRPr>
              </a:lvl5pPr>
              <a:lvl6pPr marL="2543175" defTabSz="1042988" fontAlgn="base">
                <a:spcBef>
                  <a:spcPct val="0"/>
                </a:spcBef>
                <a:spcAft>
                  <a:spcPct val="0"/>
                </a:spcAft>
                <a:defRPr>
                  <a:solidFill>
                    <a:schemeClr val="tx1"/>
                  </a:solidFill>
                  <a:latin typeface="Arial" pitchFamily="34" charset="0"/>
                </a:defRPr>
              </a:lvl6pPr>
              <a:lvl7pPr marL="3000375" defTabSz="1042988" fontAlgn="base">
                <a:spcBef>
                  <a:spcPct val="0"/>
                </a:spcBef>
                <a:spcAft>
                  <a:spcPct val="0"/>
                </a:spcAft>
                <a:defRPr>
                  <a:solidFill>
                    <a:schemeClr val="tx1"/>
                  </a:solidFill>
                  <a:latin typeface="Arial" pitchFamily="34" charset="0"/>
                </a:defRPr>
              </a:lvl7pPr>
              <a:lvl8pPr marL="3457575" defTabSz="1042988" fontAlgn="base">
                <a:spcBef>
                  <a:spcPct val="0"/>
                </a:spcBef>
                <a:spcAft>
                  <a:spcPct val="0"/>
                </a:spcAft>
                <a:defRPr>
                  <a:solidFill>
                    <a:schemeClr val="tx1"/>
                  </a:solidFill>
                  <a:latin typeface="Arial" pitchFamily="34" charset="0"/>
                </a:defRPr>
              </a:lvl8pPr>
              <a:lvl9pPr marL="3914775" defTabSz="1042988" fontAlgn="base">
                <a:spcBef>
                  <a:spcPct val="0"/>
                </a:spcBef>
                <a:spcAft>
                  <a:spcPct val="0"/>
                </a:spcAft>
                <a:defRPr>
                  <a:solidFill>
                    <a:schemeClr val="tx1"/>
                  </a:solidFill>
                  <a:latin typeface="Arial" pitchFamily="34" charset="0"/>
                </a:defRPr>
              </a:lvl9pPr>
            </a:lstStyle>
            <a:p>
              <a:r>
                <a:rPr lang="en-US" sz="1400">
                  <a:solidFill>
                    <a:srgbClr val="008000"/>
                  </a:solidFill>
                </a:rPr>
                <a:t>Cold helium Recovery only for Torus and Cryostat cryopumps</a:t>
              </a:r>
              <a:endParaRPr lang="en-GB" sz="1400">
                <a:solidFill>
                  <a:srgbClr val="008000"/>
                </a:solidFill>
              </a:endParaRPr>
            </a:p>
          </p:txBody>
        </p:sp>
        <p:sp>
          <p:nvSpPr>
            <p:cNvPr id="590905" name="Text Box 57"/>
            <p:cNvSpPr txBox="1">
              <a:spLocks noChangeArrowheads="1"/>
            </p:cNvSpPr>
            <p:nvPr/>
          </p:nvSpPr>
          <p:spPr bwMode="auto">
            <a:xfrm>
              <a:off x="4468" y="3748"/>
              <a:ext cx="615" cy="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4269" tIns="52135" rIns="104269" bIns="52135">
              <a:spAutoFit/>
            </a:bodyPr>
            <a:lstStyle>
              <a:lvl1pPr defTabSz="1042988">
                <a:defRPr>
                  <a:solidFill>
                    <a:schemeClr val="tx1"/>
                  </a:solidFill>
                  <a:latin typeface="Arial" pitchFamily="34" charset="0"/>
                </a:defRPr>
              </a:lvl1pPr>
              <a:lvl2pPr marL="522288" defTabSz="1042988">
                <a:defRPr>
                  <a:solidFill>
                    <a:schemeClr val="tx1"/>
                  </a:solidFill>
                  <a:latin typeface="Arial" pitchFamily="34" charset="0"/>
                </a:defRPr>
              </a:lvl2pPr>
              <a:lvl3pPr marL="1042988" defTabSz="1042988">
                <a:defRPr>
                  <a:solidFill>
                    <a:schemeClr val="tx1"/>
                  </a:solidFill>
                  <a:latin typeface="Arial" pitchFamily="34" charset="0"/>
                </a:defRPr>
              </a:lvl3pPr>
              <a:lvl4pPr marL="1565275" defTabSz="1042988">
                <a:defRPr>
                  <a:solidFill>
                    <a:schemeClr val="tx1"/>
                  </a:solidFill>
                  <a:latin typeface="Arial" pitchFamily="34" charset="0"/>
                </a:defRPr>
              </a:lvl4pPr>
              <a:lvl5pPr marL="2085975" defTabSz="1042988">
                <a:defRPr>
                  <a:solidFill>
                    <a:schemeClr val="tx1"/>
                  </a:solidFill>
                  <a:latin typeface="Arial" pitchFamily="34" charset="0"/>
                </a:defRPr>
              </a:lvl5pPr>
              <a:lvl6pPr marL="2543175" defTabSz="1042988" fontAlgn="base">
                <a:spcBef>
                  <a:spcPct val="0"/>
                </a:spcBef>
                <a:spcAft>
                  <a:spcPct val="0"/>
                </a:spcAft>
                <a:defRPr>
                  <a:solidFill>
                    <a:schemeClr val="tx1"/>
                  </a:solidFill>
                  <a:latin typeface="Arial" pitchFamily="34" charset="0"/>
                </a:defRPr>
              </a:lvl6pPr>
              <a:lvl7pPr marL="3000375" defTabSz="1042988" fontAlgn="base">
                <a:spcBef>
                  <a:spcPct val="0"/>
                </a:spcBef>
                <a:spcAft>
                  <a:spcPct val="0"/>
                </a:spcAft>
                <a:defRPr>
                  <a:solidFill>
                    <a:schemeClr val="tx1"/>
                  </a:solidFill>
                  <a:latin typeface="Arial" pitchFamily="34" charset="0"/>
                </a:defRPr>
              </a:lvl7pPr>
              <a:lvl8pPr marL="3457575" defTabSz="1042988" fontAlgn="base">
                <a:spcBef>
                  <a:spcPct val="0"/>
                </a:spcBef>
                <a:spcAft>
                  <a:spcPct val="0"/>
                </a:spcAft>
                <a:defRPr>
                  <a:solidFill>
                    <a:schemeClr val="tx1"/>
                  </a:solidFill>
                  <a:latin typeface="Arial" pitchFamily="34" charset="0"/>
                </a:defRPr>
              </a:lvl8pPr>
              <a:lvl9pPr marL="3914775" defTabSz="1042988" fontAlgn="base">
                <a:spcBef>
                  <a:spcPct val="0"/>
                </a:spcBef>
                <a:spcAft>
                  <a:spcPct val="0"/>
                </a:spcAft>
                <a:defRPr>
                  <a:solidFill>
                    <a:schemeClr val="tx1"/>
                  </a:solidFill>
                  <a:latin typeface="Arial" pitchFamily="34" charset="0"/>
                </a:defRPr>
              </a:lvl9pPr>
            </a:lstStyle>
            <a:p>
              <a:r>
                <a:rPr lang="en-US" sz="1400">
                  <a:solidFill>
                    <a:srgbClr val="3333FF"/>
                  </a:solidFill>
                </a:rPr>
                <a:t>6 – 100 K</a:t>
              </a:r>
            </a:p>
            <a:p>
              <a:r>
                <a:rPr lang="en-US" sz="1400">
                  <a:solidFill>
                    <a:srgbClr val="3333FF"/>
                  </a:solidFill>
                </a:rPr>
                <a:t>100 – 6 K</a:t>
              </a:r>
            </a:p>
          </p:txBody>
        </p:sp>
        <p:sp>
          <p:nvSpPr>
            <p:cNvPr id="590906" name="Text Box 58"/>
            <p:cNvSpPr txBox="1">
              <a:spLocks noChangeArrowheads="1"/>
            </p:cNvSpPr>
            <p:nvPr/>
          </p:nvSpPr>
          <p:spPr bwMode="auto">
            <a:xfrm>
              <a:off x="521" y="3521"/>
              <a:ext cx="2846" cy="2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4269" tIns="52135" rIns="104269" bIns="52135">
              <a:spAutoFit/>
            </a:bodyPr>
            <a:lstStyle>
              <a:lvl1pPr defTabSz="1042988">
                <a:defRPr>
                  <a:solidFill>
                    <a:schemeClr val="tx1"/>
                  </a:solidFill>
                  <a:latin typeface="Arial" pitchFamily="34" charset="0"/>
                </a:defRPr>
              </a:lvl1pPr>
              <a:lvl2pPr marL="522288" defTabSz="1042988">
                <a:defRPr>
                  <a:solidFill>
                    <a:schemeClr val="tx1"/>
                  </a:solidFill>
                  <a:latin typeface="Arial" pitchFamily="34" charset="0"/>
                </a:defRPr>
              </a:lvl2pPr>
              <a:lvl3pPr marL="1042988" defTabSz="1042988">
                <a:defRPr>
                  <a:solidFill>
                    <a:schemeClr val="tx1"/>
                  </a:solidFill>
                  <a:latin typeface="Arial" pitchFamily="34" charset="0"/>
                </a:defRPr>
              </a:lvl3pPr>
              <a:lvl4pPr marL="1565275" defTabSz="1042988">
                <a:defRPr>
                  <a:solidFill>
                    <a:schemeClr val="tx1"/>
                  </a:solidFill>
                  <a:latin typeface="Arial" pitchFamily="34" charset="0"/>
                </a:defRPr>
              </a:lvl4pPr>
              <a:lvl5pPr marL="2085975" defTabSz="1042988">
                <a:defRPr>
                  <a:solidFill>
                    <a:schemeClr val="tx1"/>
                  </a:solidFill>
                  <a:latin typeface="Arial" pitchFamily="34" charset="0"/>
                </a:defRPr>
              </a:lvl5pPr>
              <a:lvl6pPr marL="2543175" defTabSz="1042988" fontAlgn="base">
                <a:spcBef>
                  <a:spcPct val="0"/>
                </a:spcBef>
                <a:spcAft>
                  <a:spcPct val="0"/>
                </a:spcAft>
                <a:defRPr>
                  <a:solidFill>
                    <a:schemeClr val="tx1"/>
                  </a:solidFill>
                  <a:latin typeface="Arial" pitchFamily="34" charset="0"/>
                </a:defRPr>
              </a:lvl6pPr>
              <a:lvl7pPr marL="3000375" defTabSz="1042988" fontAlgn="base">
                <a:spcBef>
                  <a:spcPct val="0"/>
                </a:spcBef>
                <a:spcAft>
                  <a:spcPct val="0"/>
                </a:spcAft>
                <a:defRPr>
                  <a:solidFill>
                    <a:schemeClr val="tx1"/>
                  </a:solidFill>
                  <a:latin typeface="Arial" pitchFamily="34" charset="0"/>
                </a:defRPr>
              </a:lvl7pPr>
              <a:lvl8pPr marL="3457575" defTabSz="1042988" fontAlgn="base">
                <a:spcBef>
                  <a:spcPct val="0"/>
                </a:spcBef>
                <a:spcAft>
                  <a:spcPct val="0"/>
                </a:spcAft>
                <a:defRPr>
                  <a:solidFill>
                    <a:schemeClr val="tx1"/>
                  </a:solidFill>
                  <a:latin typeface="Arial" pitchFamily="34" charset="0"/>
                </a:defRPr>
              </a:lvl8pPr>
              <a:lvl9pPr marL="3914775" defTabSz="1042988" fontAlgn="base">
                <a:spcBef>
                  <a:spcPct val="0"/>
                </a:spcBef>
                <a:spcAft>
                  <a:spcPct val="0"/>
                </a:spcAft>
                <a:defRPr>
                  <a:solidFill>
                    <a:schemeClr val="tx1"/>
                  </a:solidFill>
                  <a:latin typeface="Arial" pitchFamily="34" charset="0"/>
                </a:defRPr>
              </a:lvl9pPr>
            </a:lstStyle>
            <a:p>
              <a:r>
                <a:rPr lang="en-US" sz="1400">
                  <a:solidFill>
                    <a:srgbClr val="3333FF"/>
                  </a:solidFill>
                </a:rPr>
                <a:t>Corrugated pipe vacuum isolated outside the cryolines</a:t>
              </a:r>
              <a:endParaRPr lang="en-GB" sz="1400">
                <a:solidFill>
                  <a:srgbClr val="3333FF"/>
                </a:solidFill>
              </a:endParaRPr>
            </a:p>
          </p:txBody>
        </p:sp>
        <p:sp>
          <p:nvSpPr>
            <p:cNvPr id="590907" name="Line 59"/>
            <p:cNvSpPr>
              <a:spLocks noChangeShapeType="1"/>
            </p:cNvSpPr>
            <p:nvPr/>
          </p:nvSpPr>
          <p:spPr bwMode="auto">
            <a:xfrm flipV="1">
              <a:off x="2608" y="1951"/>
              <a:ext cx="91" cy="136"/>
            </a:xfrm>
            <a:prstGeom prst="line">
              <a:avLst/>
            </a:prstGeom>
            <a:noFill/>
            <a:ln w="2857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0908" name="Line 60"/>
            <p:cNvSpPr>
              <a:spLocks noChangeShapeType="1"/>
            </p:cNvSpPr>
            <p:nvPr/>
          </p:nvSpPr>
          <p:spPr bwMode="auto">
            <a:xfrm>
              <a:off x="2608" y="1951"/>
              <a:ext cx="91" cy="136"/>
            </a:xfrm>
            <a:prstGeom prst="line">
              <a:avLst/>
            </a:prstGeom>
            <a:noFill/>
            <a:ln w="2857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0909" name="Line 61"/>
            <p:cNvSpPr>
              <a:spLocks noChangeShapeType="1"/>
            </p:cNvSpPr>
            <p:nvPr/>
          </p:nvSpPr>
          <p:spPr bwMode="auto">
            <a:xfrm>
              <a:off x="2608" y="2087"/>
              <a:ext cx="91" cy="0"/>
            </a:xfrm>
            <a:prstGeom prst="line">
              <a:avLst/>
            </a:prstGeom>
            <a:noFill/>
            <a:ln w="2857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0910" name="Line 62"/>
            <p:cNvSpPr>
              <a:spLocks noChangeShapeType="1"/>
            </p:cNvSpPr>
            <p:nvPr/>
          </p:nvSpPr>
          <p:spPr bwMode="auto">
            <a:xfrm>
              <a:off x="2608" y="1951"/>
              <a:ext cx="91" cy="0"/>
            </a:xfrm>
            <a:prstGeom prst="line">
              <a:avLst/>
            </a:prstGeom>
            <a:noFill/>
            <a:ln w="2857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0911" name="Text Box 63"/>
            <p:cNvSpPr txBox="1">
              <a:spLocks noChangeArrowheads="1"/>
            </p:cNvSpPr>
            <p:nvPr/>
          </p:nvSpPr>
          <p:spPr bwMode="auto">
            <a:xfrm>
              <a:off x="2620" y="1752"/>
              <a:ext cx="541" cy="2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4269" tIns="52135" rIns="104269" bIns="52135">
              <a:spAutoFit/>
            </a:bodyPr>
            <a:lstStyle>
              <a:lvl1pPr defTabSz="1042988">
                <a:defRPr>
                  <a:solidFill>
                    <a:schemeClr val="tx1"/>
                  </a:solidFill>
                  <a:latin typeface="Arial" pitchFamily="34" charset="0"/>
                </a:defRPr>
              </a:lvl1pPr>
              <a:lvl2pPr marL="522288" defTabSz="1042988">
                <a:defRPr>
                  <a:solidFill>
                    <a:schemeClr val="tx1"/>
                  </a:solidFill>
                  <a:latin typeface="Arial" pitchFamily="34" charset="0"/>
                </a:defRPr>
              </a:lvl2pPr>
              <a:lvl3pPr marL="1042988" defTabSz="1042988">
                <a:defRPr>
                  <a:solidFill>
                    <a:schemeClr val="tx1"/>
                  </a:solidFill>
                  <a:latin typeface="Arial" pitchFamily="34" charset="0"/>
                </a:defRPr>
              </a:lvl3pPr>
              <a:lvl4pPr marL="1565275" defTabSz="1042988">
                <a:defRPr>
                  <a:solidFill>
                    <a:schemeClr val="tx1"/>
                  </a:solidFill>
                  <a:latin typeface="Arial" pitchFamily="34" charset="0"/>
                </a:defRPr>
              </a:lvl4pPr>
              <a:lvl5pPr marL="2085975" defTabSz="1042988">
                <a:defRPr>
                  <a:solidFill>
                    <a:schemeClr val="tx1"/>
                  </a:solidFill>
                  <a:latin typeface="Arial" pitchFamily="34" charset="0"/>
                </a:defRPr>
              </a:lvl5pPr>
              <a:lvl6pPr marL="2543175" defTabSz="1042988" fontAlgn="base">
                <a:spcBef>
                  <a:spcPct val="0"/>
                </a:spcBef>
                <a:spcAft>
                  <a:spcPct val="0"/>
                </a:spcAft>
                <a:defRPr>
                  <a:solidFill>
                    <a:schemeClr val="tx1"/>
                  </a:solidFill>
                  <a:latin typeface="Arial" pitchFamily="34" charset="0"/>
                </a:defRPr>
              </a:lvl6pPr>
              <a:lvl7pPr marL="3000375" defTabSz="1042988" fontAlgn="base">
                <a:spcBef>
                  <a:spcPct val="0"/>
                </a:spcBef>
                <a:spcAft>
                  <a:spcPct val="0"/>
                </a:spcAft>
                <a:defRPr>
                  <a:solidFill>
                    <a:schemeClr val="tx1"/>
                  </a:solidFill>
                  <a:latin typeface="Arial" pitchFamily="34" charset="0"/>
                </a:defRPr>
              </a:lvl7pPr>
              <a:lvl8pPr marL="3457575" defTabSz="1042988" fontAlgn="base">
                <a:spcBef>
                  <a:spcPct val="0"/>
                </a:spcBef>
                <a:spcAft>
                  <a:spcPct val="0"/>
                </a:spcAft>
                <a:defRPr>
                  <a:solidFill>
                    <a:schemeClr val="tx1"/>
                  </a:solidFill>
                  <a:latin typeface="Arial" pitchFamily="34" charset="0"/>
                </a:defRPr>
              </a:lvl8pPr>
              <a:lvl9pPr marL="3914775" defTabSz="1042988" fontAlgn="base">
                <a:spcBef>
                  <a:spcPct val="0"/>
                </a:spcBef>
                <a:spcAft>
                  <a:spcPct val="0"/>
                </a:spcAft>
                <a:defRPr>
                  <a:solidFill>
                    <a:schemeClr val="tx1"/>
                  </a:solidFill>
                  <a:latin typeface="Arial" pitchFamily="34" charset="0"/>
                </a:defRPr>
              </a:lvl9pPr>
            </a:lstStyle>
            <a:p>
              <a:r>
                <a:rPr lang="en-US" sz="1400">
                  <a:solidFill>
                    <a:srgbClr val="0033CC"/>
                  </a:solidFill>
                </a:rPr>
                <a:t>By-pass</a:t>
              </a:r>
              <a:endParaRPr lang="en-GB" sz="1400">
                <a:solidFill>
                  <a:srgbClr val="0033CC"/>
                </a:solidFill>
              </a:endParaRPr>
            </a:p>
          </p:txBody>
        </p:sp>
        <p:sp>
          <p:nvSpPr>
            <p:cNvPr id="590912" name="Text Box 64"/>
            <p:cNvSpPr txBox="1">
              <a:spLocks noChangeArrowheads="1"/>
            </p:cNvSpPr>
            <p:nvPr/>
          </p:nvSpPr>
          <p:spPr bwMode="auto">
            <a:xfrm>
              <a:off x="2018" y="1968"/>
              <a:ext cx="295" cy="202"/>
            </a:xfrm>
            <a:prstGeom prst="rect">
              <a:avLst/>
            </a:prstGeom>
            <a:noFill/>
            <a:ln w="9525">
              <a:solidFill>
                <a:schemeClr val="bg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4269" tIns="52135" rIns="104269" bIns="52135">
              <a:spAutoFit/>
            </a:bodyPr>
            <a:lstStyle>
              <a:lvl1pPr defTabSz="1042988">
                <a:defRPr>
                  <a:solidFill>
                    <a:schemeClr val="tx1"/>
                  </a:solidFill>
                  <a:latin typeface="Arial" pitchFamily="34" charset="0"/>
                </a:defRPr>
              </a:lvl1pPr>
              <a:lvl2pPr marL="522288" defTabSz="1042988">
                <a:defRPr>
                  <a:solidFill>
                    <a:schemeClr val="tx1"/>
                  </a:solidFill>
                  <a:latin typeface="Arial" pitchFamily="34" charset="0"/>
                </a:defRPr>
              </a:lvl2pPr>
              <a:lvl3pPr marL="1042988" defTabSz="1042988">
                <a:defRPr>
                  <a:solidFill>
                    <a:schemeClr val="tx1"/>
                  </a:solidFill>
                  <a:latin typeface="Arial" pitchFamily="34" charset="0"/>
                </a:defRPr>
              </a:lvl3pPr>
              <a:lvl4pPr marL="1565275" defTabSz="1042988">
                <a:defRPr>
                  <a:solidFill>
                    <a:schemeClr val="tx1"/>
                  </a:solidFill>
                  <a:latin typeface="Arial" pitchFamily="34" charset="0"/>
                </a:defRPr>
              </a:lvl4pPr>
              <a:lvl5pPr marL="2085975" defTabSz="1042988">
                <a:defRPr>
                  <a:solidFill>
                    <a:schemeClr val="tx1"/>
                  </a:solidFill>
                  <a:latin typeface="Arial" pitchFamily="34" charset="0"/>
                </a:defRPr>
              </a:lvl5pPr>
              <a:lvl6pPr marL="2543175" defTabSz="1042988" fontAlgn="base">
                <a:spcBef>
                  <a:spcPct val="0"/>
                </a:spcBef>
                <a:spcAft>
                  <a:spcPct val="0"/>
                </a:spcAft>
                <a:defRPr>
                  <a:solidFill>
                    <a:schemeClr val="tx1"/>
                  </a:solidFill>
                  <a:latin typeface="Arial" pitchFamily="34" charset="0"/>
                </a:defRPr>
              </a:lvl6pPr>
              <a:lvl7pPr marL="3000375" defTabSz="1042988" fontAlgn="base">
                <a:spcBef>
                  <a:spcPct val="0"/>
                </a:spcBef>
                <a:spcAft>
                  <a:spcPct val="0"/>
                </a:spcAft>
                <a:defRPr>
                  <a:solidFill>
                    <a:schemeClr val="tx1"/>
                  </a:solidFill>
                  <a:latin typeface="Arial" pitchFamily="34" charset="0"/>
                </a:defRPr>
              </a:lvl7pPr>
              <a:lvl8pPr marL="3457575" defTabSz="1042988" fontAlgn="base">
                <a:spcBef>
                  <a:spcPct val="0"/>
                </a:spcBef>
                <a:spcAft>
                  <a:spcPct val="0"/>
                </a:spcAft>
                <a:defRPr>
                  <a:solidFill>
                    <a:schemeClr val="tx1"/>
                  </a:solidFill>
                  <a:latin typeface="Arial" pitchFamily="34" charset="0"/>
                </a:defRPr>
              </a:lvl8pPr>
              <a:lvl9pPr marL="3914775" defTabSz="1042988" fontAlgn="base">
                <a:spcBef>
                  <a:spcPct val="0"/>
                </a:spcBef>
                <a:spcAft>
                  <a:spcPct val="0"/>
                </a:spcAft>
                <a:defRPr>
                  <a:solidFill>
                    <a:schemeClr val="tx1"/>
                  </a:solidFill>
                  <a:latin typeface="Arial" pitchFamily="34" charset="0"/>
                </a:defRPr>
              </a:lvl9pPr>
            </a:lstStyle>
            <a:p>
              <a:r>
                <a:rPr lang="en-US" sz="1400" b="1">
                  <a:solidFill>
                    <a:srgbClr val="008000"/>
                  </a:solidFill>
                </a:rPr>
                <a:t>JT</a:t>
              </a:r>
              <a:r>
                <a:rPr lang="en-US" sz="1400" b="1">
                  <a:solidFill>
                    <a:srgbClr val="0066FF"/>
                  </a:solidFill>
                </a:rPr>
                <a:t> </a:t>
              </a:r>
              <a:endParaRPr lang="en-GB" sz="1400" b="1">
                <a:solidFill>
                  <a:srgbClr val="0066FF"/>
                </a:solidFill>
              </a:endParaRPr>
            </a:p>
          </p:txBody>
        </p:sp>
        <p:sp>
          <p:nvSpPr>
            <p:cNvPr id="590913" name="Text Box 65"/>
            <p:cNvSpPr txBox="1">
              <a:spLocks noChangeArrowheads="1"/>
            </p:cNvSpPr>
            <p:nvPr/>
          </p:nvSpPr>
          <p:spPr bwMode="auto">
            <a:xfrm>
              <a:off x="2143" y="0"/>
              <a:ext cx="2328" cy="493"/>
            </a:xfrm>
            <a:prstGeom prst="rect">
              <a:avLst/>
            </a:prstGeom>
            <a:solidFill>
              <a:srgbClr val="FFC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4269" tIns="52135" rIns="104269" bIns="52135">
              <a:spAutoFit/>
            </a:bodyPr>
            <a:lstStyle>
              <a:lvl1pPr defTabSz="1042988">
                <a:defRPr>
                  <a:solidFill>
                    <a:schemeClr val="tx1"/>
                  </a:solidFill>
                  <a:latin typeface="Arial" pitchFamily="34" charset="0"/>
                </a:defRPr>
              </a:lvl1pPr>
              <a:lvl2pPr marL="522288" defTabSz="1042988">
                <a:defRPr>
                  <a:solidFill>
                    <a:schemeClr val="tx1"/>
                  </a:solidFill>
                  <a:latin typeface="Arial" pitchFamily="34" charset="0"/>
                </a:defRPr>
              </a:lvl2pPr>
              <a:lvl3pPr marL="1042988" defTabSz="1042988">
                <a:defRPr>
                  <a:solidFill>
                    <a:schemeClr val="tx1"/>
                  </a:solidFill>
                  <a:latin typeface="Arial" pitchFamily="34" charset="0"/>
                </a:defRPr>
              </a:lvl3pPr>
              <a:lvl4pPr marL="1565275" defTabSz="1042988">
                <a:defRPr>
                  <a:solidFill>
                    <a:schemeClr val="tx1"/>
                  </a:solidFill>
                  <a:latin typeface="Arial" pitchFamily="34" charset="0"/>
                </a:defRPr>
              </a:lvl4pPr>
              <a:lvl5pPr marL="2085975" defTabSz="1042988">
                <a:defRPr>
                  <a:solidFill>
                    <a:schemeClr val="tx1"/>
                  </a:solidFill>
                  <a:latin typeface="Arial" pitchFamily="34" charset="0"/>
                </a:defRPr>
              </a:lvl5pPr>
              <a:lvl6pPr marL="2543175" defTabSz="1042988" fontAlgn="base">
                <a:spcBef>
                  <a:spcPct val="0"/>
                </a:spcBef>
                <a:spcAft>
                  <a:spcPct val="0"/>
                </a:spcAft>
                <a:defRPr>
                  <a:solidFill>
                    <a:schemeClr val="tx1"/>
                  </a:solidFill>
                  <a:latin typeface="Arial" pitchFamily="34" charset="0"/>
                </a:defRPr>
              </a:lvl6pPr>
              <a:lvl7pPr marL="3000375" defTabSz="1042988" fontAlgn="base">
                <a:spcBef>
                  <a:spcPct val="0"/>
                </a:spcBef>
                <a:spcAft>
                  <a:spcPct val="0"/>
                </a:spcAft>
                <a:defRPr>
                  <a:solidFill>
                    <a:schemeClr val="tx1"/>
                  </a:solidFill>
                  <a:latin typeface="Arial" pitchFamily="34" charset="0"/>
                </a:defRPr>
              </a:lvl7pPr>
              <a:lvl8pPr marL="3457575" defTabSz="1042988" fontAlgn="base">
                <a:spcBef>
                  <a:spcPct val="0"/>
                </a:spcBef>
                <a:spcAft>
                  <a:spcPct val="0"/>
                </a:spcAft>
                <a:defRPr>
                  <a:solidFill>
                    <a:schemeClr val="tx1"/>
                  </a:solidFill>
                  <a:latin typeface="Arial" pitchFamily="34" charset="0"/>
                </a:defRPr>
              </a:lvl8pPr>
              <a:lvl9pPr marL="3914775" defTabSz="1042988" fontAlgn="base">
                <a:spcBef>
                  <a:spcPct val="0"/>
                </a:spcBef>
                <a:spcAft>
                  <a:spcPct val="0"/>
                </a:spcAft>
                <a:defRPr>
                  <a:solidFill>
                    <a:schemeClr val="tx1"/>
                  </a:solidFill>
                  <a:latin typeface="Arial" pitchFamily="34" charset="0"/>
                </a:defRPr>
              </a:lvl9pPr>
            </a:lstStyle>
            <a:p>
              <a:pPr algn="ctr"/>
              <a:r>
                <a:rPr lang="en-US" b="1" u="sng" dirty="0" err="1">
                  <a:solidFill>
                    <a:srgbClr val="3333FF"/>
                  </a:solidFill>
                </a:rPr>
                <a:t>Cryopumps</a:t>
              </a:r>
              <a:r>
                <a:rPr lang="en-US" b="1" u="sng" dirty="0">
                  <a:solidFill>
                    <a:srgbClr val="3333FF"/>
                  </a:solidFill>
                </a:rPr>
                <a:t> distribution</a:t>
              </a:r>
            </a:p>
            <a:p>
              <a:pPr algn="ctr"/>
              <a:r>
                <a:rPr lang="en-US" sz="2000" b="1" u="sng" dirty="0">
                  <a:solidFill>
                    <a:srgbClr val="3333FF"/>
                  </a:solidFill>
                </a:rPr>
                <a:t>for the 4.5 K circuit</a:t>
              </a:r>
              <a:endParaRPr lang="en-GB" sz="2000" b="1" u="sng" dirty="0">
                <a:solidFill>
                  <a:srgbClr val="3333FF"/>
                </a:solidFill>
              </a:endParaRPr>
            </a:p>
          </p:txBody>
        </p:sp>
        <p:sp>
          <p:nvSpPr>
            <p:cNvPr id="590914" name="Text Box 66"/>
            <p:cNvSpPr txBox="1">
              <a:spLocks noChangeArrowheads="1"/>
            </p:cNvSpPr>
            <p:nvPr/>
          </p:nvSpPr>
          <p:spPr bwMode="auto">
            <a:xfrm>
              <a:off x="884" y="3748"/>
              <a:ext cx="3335" cy="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4269" tIns="52135" rIns="104269" bIns="52135">
              <a:spAutoFit/>
            </a:bodyPr>
            <a:lstStyle>
              <a:lvl1pPr defTabSz="1042988">
                <a:defRPr>
                  <a:solidFill>
                    <a:schemeClr val="tx1"/>
                  </a:solidFill>
                  <a:latin typeface="Arial" pitchFamily="34" charset="0"/>
                </a:defRPr>
              </a:lvl1pPr>
              <a:lvl2pPr marL="522288" defTabSz="1042988">
                <a:defRPr>
                  <a:solidFill>
                    <a:schemeClr val="tx1"/>
                  </a:solidFill>
                  <a:latin typeface="Arial" pitchFamily="34" charset="0"/>
                </a:defRPr>
              </a:lvl2pPr>
              <a:lvl3pPr marL="1042988" defTabSz="1042988">
                <a:defRPr>
                  <a:solidFill>
                    <a:schemeClr val="tx1"/>
                  </a:solidFill>
                  <a:latin typeface="Arial" pitchFamily="34" charset="0"/>
                </a:defRPr>
              </a:lvl3pPr>
              <a:lvl4pPr marL="1565275" defTabSz="1042988">
                <a:defRPr>
                  <a:solidFill>
                    <a:schemeClr val="tx1"/>
                  </a:solidFill>
                  <a:latin typeface="Arial" pitchFamily="34" charset="0"/>
                </a:defRPr>
              </a:lvl4pPr>
              <a:lvl5pPr marL="2085975" defTabSz="1042988">
                <a:defRPr>
                  <a:solidFill>
                    <a:schemeClr val="tx1"/>
                  </a:solidFill>
                  <a:latin typeface="Arial" pitchFamily="34" charset="0"/>
                </a:defRPr>
              </a:lvl5pPr>
              <a:lvl6pPr marL="2543175" defTabSz="1042988" fontAlgn="base">
                <a:spcBef>
                  <a:spcPct val="0"/>
                </a:spcBef>
                <a:spcAft>
                  <a:spcPct val="0"/>
                </a:spcAft>
                <a:defRPr>
                  <a:solidFill>
                    <a:schemeClr val="tx1"/>
                  </a:solidFill>
                  <a:latin typeface="Arial" pitchFamily="34" charset="0"/>
                </a:defRPr>
              </a:lvl6pPr>
              <a:lvl7pPr marL="3000375" defTabSz="1042988" fontAlgn="base">
                <a:spcBef>
                  <a:spcPct val="0"/>
                </a:spcBef>
                <a:spcAft>
                  <a:spcPct val="0"/>
                </a:spcAft>
                <a:defRPr>
                  <a:solidFill>
                    <a:schemeClr val="tx1"/>
                  </a:solidFill>
                  <a:latin typeface="Arial" pitchFamily="34" charset="0"/>
                </a:defRPr>
              </a:lvl7pPr>
              <a:lvl8pPr marL="3457575" defTabSz="1042988" fontAlgn="base">
                <a:spcBef>
                  <a:spcPct val="0"/>
                </a:spcBef>
                <a:spcAft>
                  <a:spcPct val="0"/>
                </a:spcAft>
                <a:defRPr>
                  <a:solidFill>
                    <a:schemeClr val="tx1"/>
                  </a:solidFill>
                  <a:latin typeface="Arial" pitchFamily="34" charset="0"/>
                </a:defRPr>
              </a:lvl8pPr>
              <a:lvl9pPr marL="3914775" defTabSz="1042988" fontAlgn="base">
                <a:spcBef>
                  <a:spcPct val="0"/>
                </a:spcBef>
                <a:spcAft>
                  <a:spcPct val="0"/>
                </a:spcAft>
                <a:defRPr>
                  <a:solidFill>
                    <a:schemeClr val="tx1"/>
                  </a:solidFill>
                  <a:latin typeface="Arial" pitchFamily="34" charset="0"/>
                </a:defRPr>
              </a:lvl9pPr>
            </a:lstStyle>
            <a:p>
              <a:r>
                <a:rPr lang="en-US" sz="1400">
                  <a:solidFill>
                    <a:srgbClr val="3333FF"/>
                  </a:solidFill>
                </a:rPr>
                <a:t>- Warm up / Cool down line for Torus / Cryostat / NB cryopumps </a:t>
              </a:r>
            </a:p>
            <a:p>
              <a:pPr>
                <a:buFontTx/>
                <a:buChar char="-"/>
              </a:pPr>
              <a:r>
                <a:rPr lang="en-US" sz="1400">
                  <a:solidFill>
                    <a:srgbClr val="3333FF"/>
                  </a:solidFill>
                </a:rPr>
                <a:t> PIS normal operation</a:t>
              </a:r>
              <a:endParaRPr lang="en-GB" sz="1400">
                <a:solidFill>
                  <a:srgbClr val="3333FF"/>
                </a:solidFill>
              </a:endParaRPr>
            </a:p>
          </p:txBody>
        </p:sp>
        <p:sp>
          <p:nvSpPr>
            <p:cNvPr id="590915" name="Text Box 67"/>
            <p:cNvSpPr txBox="1">
              <a:spLocks noChangeArrowheads="1"/>
            </p:cNvSpPr>
            <p:nvPr/>
          </p:nvSpPr>
          <p:spPr bwMode="auto">
            <a:xfrm>
              <a:off x="476" y="4128"/>
              <a:ext cx="3155" cy="2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4269" tIns="52135" rIns="104269" bIns="52135">
              <a:spAutoFit/>
            </a:bodyPr>
            <a:lstStyle>
              <a:lvl1pPr defTabSz="1042988">
                <a:defRPr>
                  <a:solidFill>
                    <a:schemeClr val="tx1"/>
                  </a:solidFill>
                  <a:latin typeface="Arial" pitchFamily="34" charset="0"/>
                </a:defRPr>
              </a:lvl1pPr>
              <a:lvl2pPr marL="522288" defTabSz="1042988">
                <a:defRPr>
                  <a:solidFill>
                    <a:schemeClr val="tx1"/>
                  </a:solidFill>
                  <a:latin typeface="Arial" pitchFamily="34" charset="0"/>
                </a:defRPr>
              </a:lvl2pPr>
              <a:lvl3pPr marL="1042988" defTabSz="1042988">
                <a:defRPr>
                  <a:solidFill>
                    <a:schemeClr val="tx1"/>
                  </a:solidFill>
                  <a:latin typeface="Arial" pitchFamily="34" charset="0"/>
                </a:defRPr>
              </a:lvl3pPr>
              <a:lvl4pPr marL="1565275" defTabSz="1042988">
                <a:defRPr>
                  <a:solidFill>
                    <a:schemeClr val="tx1"/>
                  </a:solidFill>
                  <a:latin typeface="Arial" pitchFamily="34" charset="0"/>
                </a:defRPr>
              </a:lvl4pPr>
              <a:lvl5pPr marL="2085975" defTabSz="1042988">
                <a:defRPr>
                  <a:solidFill>
                    <a:schemeClr val="tx1"/>
                  </a:solidFill>
                  <a:latin typeface="Arial" pitchFamily="34" charset="0"/>
                </a:defRPr>
              </a:lvl5pPr>
              <a:lvl6pPr marL="2543175" defTabSz="1042988" fontAlgn="base">
                <a:spcBef>
                  <a:spcPct val="0"/>
                </a:spcBef>
                <a:spcAft>
                  <a:spcPct val="0"/>
                </a:spcAft>
                <a:defRPr>
                  <a:solidFill>
                    <a:schemeClr val="tx1"/>
                  </a:solidFill>
                  <a:latin typeface="Arial" pitchFamily="34" charset="0"/>
                </a:defRPr>
              </a:lvl6pPr>
              <a:lvl7pPr marL="3000375" defTabSz="1042988" fontAlgn="base">
                <a:spcBef>
                  <a:spcPct val="0"/>
                </a:spcBef>
                <a:spcAft>
                  <a:spcPct val="0"/>
                </a:spcAft>
                <a:defRPr>
                  <a:solidFill>
                    <a:schemeClr val="tx1"/>
                  </a:solidFill>
                  <a:latin typeface="Arial" pitchFamily="34" charset="0"/>
                </a:defRPr>
              </a:lvl7pPr>
              <a:lvl8pPr marL="3457575" defTabSz="1042988" fontAlgn="base">
                <a:spcBef>
                  <a:spcPct val="0"/>
                </a:spcBef>
                <a:spcAft>
                  <a:spcPct val="0"/>
                </a:spcAft>
                <a:defRPr>
                  <a:solidFill>
                    <a:schemeClr val="tx1"/>
                  </a:solidFill>
                  <a:latin typeface="Arial" pitchFamily="34" charset="0"/>
                </a:defRPr>
              </a:lvl8pPr>
              <a:lvl9pPr marL="3914775" defTabSz="1042988" fontAlgn="base">
                <a:spcBef>
                  <a:spcPct val="0"/>
                </a:spcBef>
                <a:spcAft>
                  <a:spcPct val="0"/>
                </a:spcAft>
                <a:defRPr>
                  <a:solidFill>
                    <a:schemeClr val="tx1"/>
                  </a:solidFill>
                  <a:latin typeface="Arial" pitchFamily="34" charset="0"/>
                </a:defRPr>
              </a:lvl9pPr>
            </a:lstStyle>
            <a:p>
              <a:r>
                <a:rPr lang="en-US" sz="1400" b="1">
                  <a:solidFill>
                    <a:srgbClr val="FF0000"/>
                  </a:solidFill>
                </a:rPr>
                <a:t>* No cold helium recovery for the NB  (T exhaust = 6.5 K)</a:t>
              </a:r>
              <a:endParaRPr lang="en-GB" sz="1400" b="1">
                <a:solidFill>
                  <a:srgbClr val="FF0000"/>
                </a:solidFill>
              </a:endParaRPr>
            </a:p>
          </p:txBody>
        </p:sp>
        <p:sp>
          <p:nvSpPr>
            <p:cNvPr id="590916" name="Line 68"/>
            <p:cNvSpPr>
              <a:spLocks noChangeShapeType="1"/>
            </p:cNvSpPr>
            <p:nvPr/>
          </p:nvSpPr>
          <p:spPr bwMode="auto">
            <a:xfrm>
              <a:off x="1293" y="1906"/>
              <a:ext cx="227" cy="0"/>
            </a:xfrm>
            <a:prstGeom prst="line">
              <a:avLst/>
            </a:prstGeom>
            <a:noFill/>
            <a:ln w="9525">
              <a:solidFill>
                <a:srgbClr val="0066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0917" name="Text Box 69"/>
            <p:cNvSpPr txBox="1">
              <a:spLocks noChangeArrowheads="1"/>
            </p:cNvSpPr>
            <p:nvPr/>
          </p:nvSpPr>
          <p:spPr bwMode="auto">
            <a:xfrm>
              <a:off x="4241" y="635"/>
              <a:ext cx="876" cy="2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4269" tIns="52135" rIns="104269" bIns="52135">
              <a:spAutoFit/>
            </a:bodyPr>
            <a:lstStyle>
              <a:lvl1pPr defTabSz="1042988">
                <a:defRPr>
                  <a:solidFill>
                    <a:schemeClr val="tx1"/>
                  </a:solidFill>
                  <a:latin typeface="Arial" pitchFamily="34" charset="0"/>
                </a:defRPr>
              </a:lvl1pPr>
              <a:lvl2pPr marL="522288" defTabSz="1042988">
                <a:defRPr>
                  <a:solidFill>
                    <a:schemeClr val="tx1"/>
                  </a:solidFill>
                  <a:latin typeface="Arial" pitchFamily="34" charset="0"/>
                </a:defRPr>
              </a:lvl2pPr>
              <a:lvl3pPr marL="1042988" defTabSz="1042988">
                <a:defRPr>
                  <a:solidFill>
                    <a:schemeClr val="tx1"/>
                  </a:solidFill>
                  <a:latin typeface="Arial" pitchFamily="34" charset="0"/>
                </a:defRPr>
              </a:lvl3pPr>
              <a:lvl4pPr marL="1565275" defTabSz="1042988">
                <a:defRPr>
                  <a:solidFill>
                    <a:schemeClr val="tx1"/>
                  </a:solidFill>
                  <a:latin typeface="Arial" pitchFamily="34" charset="0"/>
                </a:defRPr>
              </a:lvl4pPr>
              <a:lvl5pPr marL="2085975" defTabSz="1042988">
                <a:defRPr>
                  <a:solidFill>
                    <a:schemeClr val="tx1"/>
                  </a:solidFill>
                  <a:latin typeface="Arial" pitchFamily="34" charset="0"/>
                </a:defRPr>
              </a:lvl5pPr>
              <a:lvl6pPr marL="2543175" defTabSz="1042988" fontAlgn="base">
                <a:spcBef>
                  <a:spcPct val="0"/>
                </a:spcBef>
                <a:spcAft>
                  <a:spcPct val="0"/>
                </a:spcAft>
                <a:defRPr>
                  <a:solidFill>
                    <a:schemeClr val="tx1"/>
                  </a:solidFill>
                  <a:latin typeface="Arial" pitchFamily="34" charset="0"/>
                </a:defRPr>
              </a:lvl6pPr>
              <a:lvl7pPr marL="3000375" defTabSz="1042988" fontAlgn="base">
                <a:spcBef>
                  <a:spcPct val="0"/>
                </a:spcBef>
                <a:spcAft>
                  <a:spcPct val="0"/>
                </a:spcAft>
                <a:defRPr>
                  <a:solidFill>
                    <a:schemeClr val="tx1"/>
                  </a:solidFill>
                  <a:latin typeface="Arial" pitchFamily="34" charset="0"/>
                </a:defRPr>
              </a:lvl7pPr>
              <a:lvl8pPr marL="3457575" defTabSz="1042988" fontAlgn="base">
                <a:spcBef>
                  <a:spcPct val="0"/>
                </a:spcBef>
                <a:spcAft>
                  <a:spcPct val="0"/>
                </a:spcAft>
                <a:defRPr>
                  <a:solidFill>
                    <a:schemeClr val="tx1"/>
                  </a:solidFill>
                  <a:latin typeface="Arial" pitchFamily="34" charset="0"/>
                </a:defRPr>
              </a:lvl8pPr>
              <a:lvl9pPr marL="3914775" defTabSz="1042988" fontAlgn="base">
                <a:spcBef>
                  <a:spcPct val="0"/>
                </a:spcBef>
                <a:spcAft>
                  <a:spcPct val="0"/>
                </a:spcAft>
                <a:defRPr>
                  <a:solidFill>
                    <a:schemeClr val="tx1"/>
                  </a:solidFill>
                  <a:latin typeface="Arial" pitchFamily="34" charset="0"/>
                </a:defRPr>
              </a:lvl9pPr>
            </a:lstStyle>
            <a:p>
              <a:r>
                <a:rPr lang="en-US" sz="1800" u="sng">
                  <a:solidFill>
                    <a:srgbClr val="3333FF"/>
                  </a:solidFill>
                </a:rPr>
                <a:t>NB cryoline</a:t>
              </a:r>
              <a:endParaRPr lang="en-GB" sz="1800" u="sng">
                <a:solidFill>
                  <a:srgbClr val="3333FF"/>
                </a:solidFill>
              </a:endParaRPr>
            </a:p>
          </p:txBody>
        </p:sp>
        <p:sp>
          <p:nvSpPr>
            <p:cNvPr id="590918" name="Line 70"/>
            <p:cNvSpPr>
              <a:spLocks noChangeShapeType="1"/>
            </p:cNvSpPr>
            <p:nvPr/>
          </p:nvSpPr>
          <p:spPr bwMode="auto">
            <a:xfrm>
              <a:off x="4785" y="2251"/>
              <a:ext cx="0" cy="227"/>
            </a:xfrm>
            <a:prstGeom prst="line">
              <a:avLst/>
            </a:prstGeom>
            <a:noFill/>
            <a:ln w="2857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0919" name="Line 71"/>
            <p:cNvSpPr>
              <a:spLocks noChangeShapeType="1"/>
            </p:cNvSpPr>
            <p:nvPr/>
          </p:nvSpPr>
          <p:spPr bwMode="auto">
            <a:xfrm>
              <a:off x="4785" y="2568"/>
              <a:ext cx="0" cy="136"/>
            </a:xfrm>
            <a:prstGeom prst="line">
              <a:avLst/>
            </a:prstGeom>
            <a:noFill/>
            <a:ln w="2857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0920" name="Line 72"/>
            <p:cNvSpPr>
              <a:spLocks noChangeShapeType="1"/>
            </p:cNvSpPr>
            <p:nvPr/>
          </p:nvSpPr>
          <p:spPr bwMode="auto">
            <a:xfrm>
              <a:off x="4286" y="2251"/>
              <a:ext cx="0" cy="227"/>
            </a:xfrm>
            <a:prstGeom prst="line">
              <a:avLst/>
            </a:prstGeom>
            <a:noFill/>
            <a:ln w="2857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0921" name="Line 73"/>
            <p:cNvSpPr>
              <a:spLocks noChangeShapeType="1"/>
            </p:cNvSpPr>
            <p:nvPr/>
          </p:nvSpPr>
          <p:spPr bwMode="auto">
            <a:xfrm>
              <a:off x="4286" y="2586"/>
              <a:ext cx="0" cy="91"/>
            </a:xfrm>
            <a:prstGeom prst="line">
              <a:avLst/>
            </a:prstGeom>
            <a:noFill/>
            <a:ln w="2857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0922" name="Oval 74"/>
            <p:cNvSpPr>
              <a:spLocks noChangeArrowheads="1"/>
            </p:cNvSpPr>
            <p:nvPr/>
          </p:nvSpPr>
          <p:spPr bwMode="auto">
            <a:xfrm>
              <a:off x="5193" y="890"/>
              <a:ext cx="90" cy="77"/>
            </a:xfrm>
            <a:prstGeom prst="ellipse">
              <a:avLst/>
            </a:prstGeom>
            <a:solidFill>
              <a:srgbClr val="FF66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90923" name="Line 75"/>
            <p:cNvSpPr>
              <a:spLocks noChangeShapeType="1"/>
            </p:cNvSpPr>
            <p:nvPr/>
          </p:nvSpPr>
          <p:spPr bwMode="auto">
            <a:xfrm flipH="1" flipV="1">
              <a:off x="4195" y="2586"/>
              <a:ext cx="0" cy="91"/>
            </a:xfrm>
            <a:prstGeom prst="line">
              <a:avLst/>
            </a:prstGeom>
            <a:noFill/>
            <a:ln w="28575">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0924" name="Line 76"/>
            <p:cNvSpPr>
              <a:spLocks noChangeShapeType="1"/>
            </p:cNvSpPr>
            <p:nvPr/>
          </p:nvSpPr>
          <p:spPr bwMode="auto">
            <a:xfrm flipV="1">
              <a:off x="3606" y="2586"/>
              <a:ext cx="0" cy="91"/>
            </a:xfrm>
            <a:prstGeom prst="line">
              <a:avLst/>
            </a:prstGeom>
            <a:noFill/>
            <a:ln w="28575">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0925" name="Line 77"/>
            <p:cNvSpPr>
              <a:spLocks noChangeShapeType="1"/>
            </p:cNvSpPr>
            <p:nvPr/>
          </p:nvSpPr>
          <p:spPr bwMode="auto">
            <a:xfrm flipV="1">
              <a:off x="3606" y="2296"/>
              <a:ext cx="0" cy="199"/>
            </a:xfrm>
            <a:prstGeom prst="line">
              <a:avLst/>
            </a:prstGeom>
            <a:noFill/>
            <a:ln w="28575">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0926" name="Line 78"/>
            <p:cNvSpPr>
              <a:spLocks noChangeShapeType="1"/>
            </p:cNvSpPr>
            <p:nvPr/>
          </p:nvSpPr>
          <p:spPr bwMode="auto">
            <a:xfrm flipV="1">
              <a:off x="4195" y="2296"/>
              <a:ext cx="0" cy="199"/>
            </a:xfrm>
            <a:prstGeom prst="line">
              <a:avLst/>
            </a:prstGeom>
            <a:noFill/>
            <a:ln w="28575">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0927" name="Text Box 79"/>
            <p:cNvSpPr txBox="1">
              <a:spLocks noChangeArrowheads="1"/>
            </p:cNvSpPr>
            <p:nvPr/>
          </p:nvSpPr>
          <p:spPr bwMode="auto">
            <a:xfrm>
              <a:off x="1565" y="1069"/>
              <a:ext cx="1951" cy="5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4269" tIns="52135" rIns="104269" bIns="52135">
              <a:spAutoFit/>
            </a:bodyPr>
            <a:lstStyle>
              <a:lvl1pPr defTabSz="1042988">
                <a:defRPr>
                  <a:solidFill>
                    <a:schemeClr val="tx1"/>
                  </a:solidFill>
                  <a:latin typeface="Arial" pitchFamily="34" charset="0"/>
                </a:defRPr>
              </a:lvl1pPr>
              <a:lvl2pPr marL="522288" defTabSz="1042988">
                <a:defRPr>
                  <a:solidFill>
                    <a:schemeClr val="tx1"/>
                  </a:solidFill>
                  <a:latin typeface="Arial" pitchFamily="34" charset="0"/>
                </a:defRPr>
              </a:lvl2pPr>
              <a:lvl3pPr marL="1042988" defTabSz="1042988">
                <a:defRPr>
                  <a:solidFill>
                    <a:schemeClr val="tx1"/>
                  </a:solidFill>
                  <a:latin typeface="Arial" pitchFamily="34" charset="0"/>
                </a:defRPr>
              </a:lvl3pPr>
              <a:lvl4pPr marL="1565275" defTabSz="1042988">
                <a:defRPr>
                  <a:solidFill>
                    <a:schemeClr val="tx1"/>
                  </a:solidFill>
                  <a:latin typeface="Arial" pitchFamily="34" charset="0"/>
                </a:defRPr>
              </a:lvl4pPr>
              <a:lvl5pPr marL="2085975" defTabSz="1042988">
                <a:defRPr>
                  <a:solidFill>
                    <a:schemeClr val="tx1"/>
                  </a:solidFill>
                  <a:latin typeface="Arial" pitchFamily="34" charset="0"/>
                </a:defRPr>
              </a:lvl5pPr>
              <a:lvl6pPr marL="2543175" defTabSz="1042988" fontAlgn="base">
                <a:spcBef>
                  <a:spcPct val="0"/>
                </a:spcBef>
                <a:spcAft>
                  <a:spcPct val="0"/>
                </a:spcAft>
                <a:defRPr>
                  <a:solidFill>
                    <a:schemeClr val="tx1"/>
                  </a:solidFill>
                  <a:latin typeface="Arial" pitchFamily="34" charset="0"/>
                </a:defRPr>
              </a:lvl6pPr>
              <a:lvl7pPr marL="3000375" defTabSz="1042988" fontAlgn="base">
                <a:spcBef>
                  <a:spcPct val="0"/>
                </a:spcBef>
                <a:spcAft>
                  <a:spcPct val="0"/>
                </a:spcAft>
                <a:defRPr>
                  <a:solidFill>
                    <a:schemeClr val="tx1"/>
                  </a:solidFill>
                  <a:latin typeface="Arial" pitchFamily="34" charset="0"/>
                </a:defRPr>
              </a:lvl7pPr>
              <a:lvl8pPr marL="3457575" defTabSz="1042988" fontAlgn="base">
                <a:spcBef>
                  <a:spcPct val="0"/>
                </a:spcBef>
                <a:spcAft>
                  <a:spcPct val="0"/>
                </a:spcAft>
                <a:defRPr>
                  <a:solidFill>
                    <a:schemeClr val="tx1"/>
                  </a:solidFill>
                  <a:latin typeface="Arial" pitchFamily="34" charset="0"/>
                </a:defRPr>
              </a:lvl8pPr>
              <a:lvl9pPr marL="3914775" defTabSz="1042988" fontAlgn="base">
                <a:spcBef>
                  <a:spcPct val="0"/>
                </a:spcBef>
                <a:spcAft>
                  <a:spcPct val="0"/>
                </a:spcAft>
                <a:defRPr>
                  <a:solidFill>
                    <a:schemeClr val="tx1"/>
                  </a:solidFill>
                  <a:latin typeface="Arial" pitchFamily="34" charset="0"/>
                </a:defRPr>
              </a:lvl9pPr>
            </a:lstStyle>
            <a:p>
              <a:r>
                <a:rPr lang="en-US" sz="1400">
                  <a:solidFill>
                    <a:srgbClr val="3333FF"/>
                  </a:solidFill>
                </a:rPr>
                <a:t>  Supply </a:t>
              </a:r>
              <a:r>
                <a:rPr lang="en-US" sz="1400">
                  <a:solidFill>
                    <a:srgbClr val="3333FF"/>
                  </a:solidFill>
                  <a:sym typeface="Symbol" pitchFamily="18" charset="2"/>
                </a:rPr>
                <a:t></a:t>
              </a:r>
              <a:r>
                <a:rPr lang="en-US" sz="1400">
                  <a:solidFill>
                    <a:srgbClr val="0000FF"/>
                  </a:solidFill>
                </a:rPr>
                <a:t>5</a:t>
              </a:r>
              <a:r>
                <a:rPr lang="en-US" sz="1400">
                  <a:solidFill>
                    <a:srgbClr val="008000"/>
                  </a:solidFill>
                </a:rPr>
                <a:t> </a:t>
              </a:r>
              <a:r>
                <a:rPr lang="en-US" sz="1400">
                  <a:solidFill>
                    <a:srgbClr val="3333FF"/>
                  </a:solidFill>
                </a:rPr>
                <a:t>bar / </a:t>
              </a:r>
              <a:r>
                <a:rPr lang="en-US" sz="1400">
                  <a:solidFill>
                    <a:srgbClr val="3333FF"/>
                  </a:solidFill>
                  <a:sym typeface="Symbol" pitchFamily="18" charset="2"/>
                </a:rPr>
                <a:t>4.7-</a:t>
              </a:r>
              <a:r>
                <a:rPr lang="en-US" sz="1400">
                  <a:solidFill>
                    <a:srgbClr val="0000FF"/>
                  </a:solidFill>
                </a:rPr>
                <a:t>4.8</a:t>
              </a:r>
              <a:r>
                <a:rPr lang="en-US" sz="1400">
                  <a:solidFill>
                    <a:srgbClr val="3333FF"/>
                  </a:solidFill>
                </a:rPr>
                <a:t> K to :</a:t>
              </a:r>
            </a:p>
            <a:p>
              <a:r>
                <a:rPr lang="en-US" sz="1400">
                  <a:solidFill>
                    <a:srgbClr val="3333FF"/>
                  </a:solidFill>
                </a:rPr>
                <a:t>- Cryopumps Cool down</a:t>
              </a:r>
            </a:p>
            <a:p>
              <a:r>
                <a:rPr lang="en-US" sz="1400">
                  <a:solidFill>
                    <a:srgbClr val="3333FF"/>
                  </a:solidFill>
                </a:rPr>
                <a:t>- Possibility of  PIS normal operation</a:t>
              </a:r>
            </a:p>
            <a:p>
              <a:r>
                <a:rPr lang="en-US" sz="1200">
                  <a:solidFill>
                    <a:srgbClr val="0066FF"/>
                  </a:solidFill>
                </a:rPr>
                <a:t>                                  </a:t>
              </a:r>
              <a:endParaRPr lang="en-GB" sz="1200">
                <a:solidFill>
                  <a:srgbClr val="0066FF"/>
                </a:solidFill>
              </a:endParaRPr>
            </a:p>
          </p:txBody>
        </p:sp>
        <p:sp>
          <p:nvSpPr>
            <p:cNvPr id="590928" name="Line 80"/>
            <p:cNvSpPr>
              <a:spLocks noChangeShapeType="1"/>
            </p:cNvSpPr>
            <p:nvPr/>
          </p:nvSpPr>
          <p:spPr bwMode="auto">
            <a:xfrm flipV="1">
              <a:off x="3606" y="1071"/>
              <a:ext cx="0" cy="862"/>
            </a:xfrm>
            <a:prstGeom prst="line">
              <a:avLst/>
            </a:prstGeom>
            <a:noFill/>
            <a:ln w="28575">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0929" name="Line 81"/>
            <p:cNvSpPr>
              <a:spLocks noChangeShapeType="1"/>
            </p:cNvSpPr>
            <p:nvPr/>
          </p:nvSpPr>
          <p:spPr bwMode="auto">
            <a:xfrm flipV="1">
              <a:off x="4195" y="1071"/>
              <a:ext cx="0" cy="862"/>
            </a:xfrm>
            <a:prstGeom prst="line">
              <a:avLst/>
            </a:prstGeom>
            <a:noFill/>
            <a:ln w="28575">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0930" name="AutoShape 82"/>
            <p:cNvSpPr>
              <a:spLocks noChangeArrowheads="1"/>
            </p:cNvSpPr>
            <p:nvPr/>
          </p:nvSpPr>
          <p:spPr bwMode="auto">
            <a:xfrm rot="-5400000">
              <a:off x="3973" y="1447"/>
              <a:ext cx="297" cy="125"/>
            </a:xfrm>
            <a:prstGeom prst="leftArrow">
              <a:avLst>
                <a:gd name="adj1" fmla="val 50000"/>
                <a:gd name="adj2" fmla="val 59400"/>
              </a:avLst>
            </a:prstGeom>
            <a:solidFill>
              <a:srgbClr val="3333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90931" name="AutoShape 83"/>
            <p:cNvSpPr>
              <a:spLocks noChangeArrowheads="1"/>
            </p:cNvSpPr>
            <p:nvPr/>
          </p:nvSpPr>
          <p:spPr bwMode="auto">
            <a:xfrm rot="-5400000">
              <a:off x="3384" y="1447"/>
              <a:ext cx="297" cy="125"/>
            </a:xfrm>
            <a:prstGeom prst="leftArrow">
              <a:avLst>
                <a:gd name="adj1" fmla="val 50000"/>
                <a:gd name="adj2" fmla="val 59400"/>
              </a:avLst>
            </a:prstGeom>
            <a:solidFill>
              <a:srgbClr val="3333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90932" name="Line 84"/>
            <p:cNvSpPr>
              <a:spLocks noChangeShapeType="1"/>
            </p:cNvSpPr>
            <p:nvPr/>
          </p:nvSpPr>
          <p:spPr bwMode="auto">
            <a:xfrm flipH="1">
              <a:off x="703" y="1679"/>
              <a:ext cx="317" cy="0"/>
            </a:xfrm>
            <a:prstGeom prst="line">
              <a:avLst/>
            </a:prstGeom>
            <a:noFill/>
            <a:ln w="2857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0933" name="Rectangle 85"/>
            <p:cNvSpPr>
              <a:spLocks noChangeArrowheads="1"/>
            </p:cNvSpPr>
            <p:nvPr/>
          </p:nvSpPr>
          <p:spPr bwMode="auto">
            <a:xfrm>
              <a:off x="4558" y="2677"/>
              <a:ext cx="409" cy="576"/>
            </a:xfrm>
            <a:prstGeom prst="rect">
              <a:avLst/>
            </a:prstGeom>
            <a:solidFill>
              <a:schemeClr val="accent1"/>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4269" tIns="52135" rIns="104269" bIns="52135" anchor="ctr"/>
            <a:lstStyle/>
            <a:p>
              <a:pPr algn="ctr" defTabSz="914179"/>
              <a:r>
                <a:rPr lang="en-US" sz="1800">
                  <a:solidFill>
                    <a:srgbClr val="3333FF"/>
                  </a:solidFill>
                </a:rPr>
                <a:t>TOR</a:t>
              </a:r>
              <a:endParaRPr lang="en-GB" sz="1800">
                <a:solidFill>
                  <a:srgbClr val="3333FF"/>
                </a:solidFill>
              </a:endParaRPr>
            </a:p>
          </p:txBody>
        </p:sp>
        <p:sp>
          <p:nvSpPr>
            <p:cNvPr id="590934" name="Line 86"/>
            <p:cNvSpPr>
              <a:spLocks noChangeShapeType="1"/>
            </p:cNvSpPr>
            <p:nvPr/>
          </p:nvSpPr>
          <p:spPr bwMode="auto">
            <a:xfrm>
              <a:off x="4876" y="2523"/>
              <a:ext cx="0" cy="154"/>
            </a:xfrm>
            <a:prstGeom prst="line">
              <a:avLst/>
            </a:prstGeom>
            <a:noFill/>
            <a:ln w="2857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0935" name="Line 87"/>
            <p:cNvSpPr>
              <a:spLocks noChangeShapeType="1"/>
            </p:cNvSpPr>
            <p:nvPr/>
          </p:nvSpPr>
          <p:spPr bwMode="auto">
            <a:xfrm flipV="1">
              <a:off x="4876" y="3249"/>
              <a:ext cx="0" cy="119"/>
            </a:xfrm>
            <a:prstGeom prst="line">
              <a:avLst/>
            </a:prstGeom>
            <a:noFill/>
            <a:ln w="2857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0936" name="Line 88"/>
            <p:cNvSpPr>
              <a:spLocks noChangeShapeType="1"/>
            </p:cNvSpPr>
            <p:nvPr/>
          </p:nvSpPr>
          <p:spPr bwMode="auto">
            <a:xfrm>
              <a:off x="4649" y="2586"/>
              <a:ext cx="0" cy="91"/>
            </a:xfrm>
            <a:prstGeom prst="line">
              <a:avLst/>
            </a:prstGeom>
            <a:noFill/>
            <a:ln w="28575">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0937" name="Oval 89"/>
            <p:cNvSpPr>
              <a:spLocks noChangeArrowheads="1"/>
            </p:cNvSpPr>
            <p:nvPr/>
          </p:nvSpPr>
          <p:spPr bwMode="auto">
            <a:xfrm>
              <a:off x="5284" y="754"/>
              <a:ext cx="90" cy="77"/>
            </a:xfrm>
            <a:prstGeom prst="ellipse">
              <a:avLst/>
            </a:prstGeom>
            <a:solidFill>
              <a:srgbClr val="3333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590938" name="Group 90"/>
            <p:cNvGrpSpPr>
              <a:grpSpLocks/>
            </p:cNvGrpSpPr>
            <p:nvPr/>
          </p:nvGrpSpPr>
          <p:grpSpPr bwMode="auto">
            <a:xfrm>
              <a:off x="3243" y="545"/>
              <a:ext cx="499" cy="464"/>
              <a:chOff x="4310" y="527"/>
              <a:chExt cx="603" cy="600"/>
            </a:xfrm>
          </p:grpSpPr>
          <p:sp>
            <p:nvSpPr>
              <p:cNvPr id="590939" name="Line 91"/>
              <p:cNvSpPr>
                <a:spLocks noChangeShapeType="1"/>
              </p:cNvSpPr>
              <p:nvPr/>
            </p:nvSpPr>
            <p:spPr bwMode="auto">
              <a:xfrm>
                <a:off x="4651" y="900"/>
                <a:ext cx="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0940" name="Oval 92"/>
              <p:cNvSpPr>
                <a:spLocks noChangeArrowheads="1"/>
              </p:cNvSpPr>
              <p:nvPr/>
            </p:nvSpPr>
            <p:spPr bwMode="auto">
              <a:xfrm>
                <a:off x="4310" y="527"/>
                <a:ext cx="603" cy="6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90941" name="Oval 93"/>
              <p:cNvSpPr>
                <a:spLocks noChangeArrowheads="1"/>
              </p:cNvSpPr>
              <p:nvPr/>
            </p:nvSpPr>
            <p:spPr bwMode="auto">
              <a:xfrm>
                <a:off x="4473" y="628"/>
                <a:ext cx="78" cy="77"/>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90942" name="Oval 94"/>
              <p:cNvSpPr>
                <a:spLocks noChangeArrowheads="1"/>
              </p:cNvSpPr>
              <p:nvPr/>
            </p:nvSpPr>
            <p:spPr bwMode="auto">
              <a:xfrm>
                <a:off x="4649" y="628"/>
                <a:ext cx="84" cy="83"/>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90943" name="Oval 95"/>
              <p:cNvSpPr>
                <a:spLocks noChangeArrowheads="1"/>
              </p:cNvSpPr>
              <p:nvPr/>
            </p:nvSpPr>
            <p:spPr bwMode="auto">
              <a:xfrm>
                <a:off x="4715" y="758"/>
                <a:ext cx="102" cy="101"/>
              </a:xfrm>
              <a:prstGeom prst="ellipse">
                <a:avLst/>
              </a:prstGeom>
              <a:solidFill>
                <a:srgbClr val="3366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90944" name="Oval 96"/>
              <p:cNvSpPr>
                <a:spLocks noChangeArrowheads="1"/>
              </p:cNvSpPr>
              <p:nvPr/>
            </p:nvSpPr>
            <p:spPr bwMode="auto">
              <a:xfrm>
                <a:off x="4395" y="758"/>
                <a:ext cx="102" cy="101"/>
              </a:xfrm>
              <a:prstGeom prst="ellipse">
                <a:avLst/>
              </a:prstGeom>
              <a:solidFill>
                <a:srgbClr val="3366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90945" name="Oval 97"/>
              <p:cNvSpPr>
                <a:spLocks noChangeArrowheads="1"/>
              </p:cNvSpPr>
              <p:nvPr/>
            </p:nvSpPr>
            <p:spPr bwMode="auto">
              <a:xfrm>
                <a:off x="4635" y="912"/>
                <a:ext cx="120" cy="119"/>
              </a:xfrm>
              <a:prstGeom prst="ellipse">
                <a:avLst/>
              </a:prstGeom>
              <a:solidFill>
                <a:srgbClr val="FF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90946" name="Oval 98"/>
              <p:cNvSpPr>
                <a:spLocks noChangeArrowheads="1"/>
              </p:cNvSpPr>
              <p:nvPr/>
            </p:nvSpPr>
            <p:spPr bwMode="auto">
              <a:xfrm>
                <a:off x="4453" y="906"/>
                <a:ext cx="120" cy="119"/>
              </a:xfrm>
              <a:prstGeom prst="ellipse">
                <a:avLst/>
              </a:prstGeom>
              <a:solidFill>
                <a:srgbClr val="FF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590947" name="Text Box 99"/>
            <p:cNvSpPr txBox="1">
              <a:spLocks noChangeArrowheads="1"/>
            </p:cNvSpPr>
            <p:nvPr/>
          </p:nvSpPr>
          <p:spPr bwMode="auto">
            <a:xfrm>
              <a:off x="1565" y="635"/>
              <a:ext cx="1684" cy="2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4269" tIns="52135" rIns="104269" bIns="52135">
              <a:spAutoFit/>
            </a:bodyPr>
            <a:lstStyle>
              <a:lvl1pPr defTabSz="1042988">
                <a:defRPr>
                  <a:solidFill>
                    <a:schemeClr val="tx1"/>
                  </a:solidFill>
                  <a:latin typeface="Arial" pitchFamily="34" charset="0"/>
                </a:defRPr>
              </a:lvl1pPr>
              <a:lvl2pPr marL="522288" defTabSz="1042988">
                <a:defRPr>
                  <a:solidFill>
                    <a:schemeClr val="tx1"/>
                  </a:solidFill>
                  <a:latin typeface="Arial" pitchFamily="34" charset="0"/>
                </a:defRPr>
              </a:lvl2pPr>
              <a:lvl3pPr marL="1042988" defTabSz="1042988">
                <a:defRPr>
                  <a:solidFill>
                    <a:schemeClr val="tx1"/>
                  </a:solidFill>
                  <a:latin typeface="Arial" pitchFamily="34" charset="0"/>
                </a:defRPr>
              </a:lvl3pPr>
              <a:lvl4pPr marL="1565275" defTabSz="1042988">
                <a:defRPr>
                  <a:solidFill>
                    <a:schemeClr val="tx1"/>
                  </a:solidFill>
                  <a:latin typeface="Arial" pitchFamily="34" charset="0"/>
                </a:defRPr>
              </a:lvl4pPr>
              <a:lvl5pPr marL="2085975" defTabSz="1042988">
                <a:defRPr>
                  <a:solidFill>
                    <a:schemeClr val="tx1"/>
                  </a:solidFill>
                  <a:latin typeface="Arial" pitchFamily="34" charset="0"/>
                </a:defRPr>
              </a:lvl5pPr>
              <a:lvl6pPr marL="2543175" defTabSz="1042988" fontAlgn="base">
                <a:spcBef>
                  <a:spcPct val="0"/>
                </a:spcBef>
                <a:spcAft>
                  <a:spcPct val="0"/>
                </a:spcAft>
                <a:defRPr>
                  <a:solidFill>
                    <a:schemeClr val="tx1"/>
                  </a:solidFill>
                  <a:latin typeface="Arial" pitchFamily="34" charset="0"/>
                </a:defRPr>
              </a:lvl6pPr>
              <a:lvl7pPr marL="3000375" defTabSz="1042988" fontAlgn="base">
                <a:spcBef>
                  <a:spcPct val="0"/>
                </a:spcBef>
                <a:spcAft>
                  <a:spcPct val="0"/>
                </a:spcAft>
                <a:defRPr>
                  <a:solidFill>
                    <a:schemeClr val="tx1"/>
                  </a:solidFill>
                  <a:latin typeface="Arial" pitchFamily="34" charset="0"/>
                </a:defRPr>
              </a:lvl7pPr>
              <a:lvl8pPr marL="3457575" defTabSz="1042988" fontAlgn="base">
                <a:spcBef>
                  <a:spcPct val="0"/>
                </a:spcBef>
                <a:spcAft>
                  <a:spcPct val="0"/>
                </a:spcAft>
                <a:defRPr>
                  <a:solidFill>
                    <a:schemeClr val="tx1"/>
                  </a:solidFill>
                  <a:latin typeface="Arial" pitchFamily="34" charset="0"/>
                </a:defRPr>
              </a:lvl8pPr>
              <a:lvl9pPr marL="3914775" defTabSz="1042988" fontAlgn="base">
                <a:spcBef>
                  <a:spcPct val="0"/>
                </a:spcBef>
                <a:spcAft>
                  <a:spcPct val="0"/>
                </a:spcAft>
                <a:defRPr>
                  <a:solidFill>
                    <a:schemeClr val="tx1"/>
                  </a:solidFill>
                  <a:latin typeface="Arial" pitchFamily="34" charset="0"/>
                </a:defRPr>
              </a:lvl9pPr>
            </a:lstStyle>
            <a:p>
              <a:r>
                <a:rPr lang="en-US" sz="1800" u="sng">
                  <a:solidFill>
                    <a:srgbClr val="3333FF"/>
                  </a:solidFill>
                </a:rPr>
                <a:t>Torus/Cryostat cryolines</a:t>
              </a:r>
              <a:endParaRPr lang="en-GB" sz="1800" u="sng">
                <a:solidFill>
                  <a:srgbClr val="3333FF"/>
                </a:solidFill>
              </a:endParaRPr>
            </a:p>
          </p:txBody>
        </p:sp>
        <p:sp>
          <p:nvSpPr>
            <p:cNvPr id="590948" name="Text Box 100"/>
            <p:cNvSpPr txBox="1">
              <a:spLocks noChangeArrowheads="1"/>
            </p:cNvSpPr>
            <p:nvPr/>
          </p:nvSpPr>
          <p:spPr bwMode="auto">
            <a:xfrm>
              <a:off x="567" y="119"/>
              <a:ext cx="722" cy="4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4269" tIns="52135" rIns="104269" bIns="52135">
              <a:spAutoFit/>
            </a:bodyPr>
            <a:lstStyle>
              <a:lvl1pPr defTabSz="1042988">
                <a:defRPr>
                  <a:solidFill>
                    <a:schemeClr val="tx1"/>
                  </a:solidFill>
                  <a:latin typeface="Arial" pitchFamily="34" charset="0"/>
                </a:defRPr>
              </a:lvl1pPr>
              <a:lvl2pPr marL="522288" defTabSz="1042988">
                <a:defRPr>
                  <a:solidFill>
                    <a:schemeClr val="tx1"/>
                  </a:solidFill>
                  <a:latin typeface="Arial" pitchFamily="34" charset="0"/>
                </a:defRPr>
              </a:lvl2pPr>
              <a:lvl3pPr marL="1042988" defTabSz="1042988">
                <a:defRPr>
                  <a:solidFill>
                    <a:schemeClr val="tx1"/>
                  </a:solidFill>
                  <a:latin typeface="Arial" pitchFamily="34" charset="0"/>
                </a:defRPr>
              </a:lvl3pPr>
              <a:lvl4pPr marL="1565275" defTabSz="1042988">
                <a:defRPr>
                  <a:solidFill>
                    <a:schemeClr val="tx1"/>
                  </a:solidFill>
                  <a:latin typeface="Arial" pitchFamily="34" charset="0"/>
                </a:defRPr>
              </a:lvl4pPr>
              <a:lvl5pPr marL="2085975" defTabSz="1042988">
                <a:defRPr>
                  <a:solidFill>
                    <a:schemeClr val="tx1"/>
                  </a:solidFill>
                  <a:latin typeface="Arial" pitchFamily="34" charset="0"/>
                </a:defRPr>
              </a:lvl5pPr>
              <a:lvl6pPr marL="2543175" defTabSz="1042988" fontAlgn="base">
                <a:spcBef>
                  <a:spcPct val="0"/>
                </a:spcBef>
                <a:spcAft>
                  <a:spcPct val="0"/>
                </a:spcAft>
                <a:defRPr>
                  <a:solidFill>
                    <a:schemeClr val="tx1"/>
                  </a:solidFill>
                  <a:latin typeface="Arial" pitchFamily="34" charset="0"/>
                </a:defRPr>
              </a:lvl6pPr>
              <a:lvl7pPr marL="3000375" defTabSz="1042988" fontAlgn="base">
                <a:spcBef>
                  <a:spcPct val="0"/>
                </a:spcBef>
                <a:spcAft>
                  <a:spcPct val="0"/>
                </a:spcAft>
                <a:defRPr>
                  <a:solidFill>
                    <a:schemeClr val="tx1"/>
                  </a:solidFill>
                  <a:latin typeface="Arial" pitchFamily="34" charset="0"/>
                </a:defRPr>
              </a:lvl7pPr>
              <a:lvl8pPr marL="3457575" defTabSz="1042988" fontAlgn="base">
                <a:spcBef>
                  <a:spcPct val="0"/>
                </a:spcBef>
                <a:spcAft>
                  <a:spcPct val="0"/>
                </a:spcAft>
                <a:defRPr>
                  <a:solidFill>
                    <a:schemeClr val="tx1"/>
                  </a:solidFill>
                  <a:latin typeface="Arial" pitchFamily="34" charset="0"/>
                </a:defRPr>
              </a:lvl8pPr>
              <a:lvl9pPr marL="3914775" defTabSz="1042988" fontAlgn="base">
                <a:spcBef>
                  <a:spcPct val="0"/>
                </a:spcBef>
                <a:spcAft>
                  <a:spcPct val="0"/>
                </a:spcAft>
                <a:defRPr>
                  <a:solidFill>
                    <a:schemeClr val="tx1"/>
                  </a:solidFill>
                  <a:latin typeface="Arial" pitchFamily="34" charset="0"/>
                </a:defRPr>
              </a:lvl9pPr>
            </a:lstStyle>
            <a:p>
              <a:r>
                <a:rPr lang="en-US" sz="1800">
                  <a:solidFill>
                    <a:srgbClr val="3333FF"/>
                  </a:solidFill>
                </a:rPr>
                <a:t>From/to </a:t>
              </a:r>
            </a:p>
            <a:p>
              <a:r>
                <a:rPr lang="en-US" sz="1800">
                  <a:solidFill>
                    <a:srgbClr val="3333FF"/>
                  </a:solidFill>
                </a:rPr>
                <a:t>cryoplant</a:t>
              </a:r>
              <a:endParaRPr lang="en-GB" sz="1800">
                <a:solidFill>
                  <a:srgbClr val="3333FF"/>
                </a:solidFill>
              </a:endParaRPr>
            </a:p>
          </p:txBody>
        </p:sp>
        <p:sp>
          <p:nvSpPr>
            <p:cNvPr id="590949" name="Rectangle 101"/>
            <p:cNvSpPr>
              <a:spLocks noChangeArrowheads="1"/>
            </p:cNvSpPr>
            <p:nvPr/>
          </p:nvSpPr>
          <p:spPr bwMode="auto">
            <a:xfrm>
              <a:off x="4967" y="2704"/>
              <a:ext cx="408" cy="499"/>
            </a:xfrm>
            <a:prstGeom prst="rect">
              <a:avLst/>
            </a:prstGeom>
            <a:solidFill>
              <a:schemeClr val="accent1"/>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4269" tIns="52135" rIns="104269" bIns="52135" anchor="ctr"/>
            <a:lstStyle/>
            <a:p>
              <a:pPr algn="ctr" defTabSz="914179"/>
              <a:r>
                <a:rPr lang="en-US" sz="1800">
                  <a:solidFill>
                    <a:srgbClr val="003399"/>
                  </a:solidFill>
                </a:rPr>
                <a:t>PIS</a:t>
              </a:r>
              <a:endParaRPr lang="en-GB" sz="1800">
                <a:solidFill>
                  <a:srgbClr val="003399"/>
                </a:solidFill>
              </a:endParaRPr>
            </a:p>
          </p:txBody>
        </p:sp>
        <p:sp>
          <p:nvSpPr>
            <p:cNvPr id="590950" name="Line 102"/>
            <p:cNvSpPr>
              <a:spLocks noChangeShapeType="1"/>
            </p:cNvSpPr>
            <p:nvPr/>
          </p:nvSpPr>
          <p:spPr bwMode="auto">
            <a:xfrm flipH="1">
              <a:off x="1066" y="1071"/>
              <a:ext cx="4218" cy="0"/>
            </a:xfrm>
            <a:prstGeom prst="line">
              <a:avLst/>
            </a:prstGeom>
            <a:noFill/>
            <a:ln w="28575">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0951" name="Line 103"/>
            <p:cNvSpPr>
              <a:spLocks noChangeShapeType="1"/>
            </p:cNvSpPr>
            <p:nvPr/>
          </p:nvSpPr>
          <p:spPr bwMode="auto">
            <a:xfrm>
              <a:off x="2245" y="2251"/>
              <a:ext cx="2540" cy="0"/>
            </a:xfrm>
            <a:prstGeom prst="line">
              <a:avLst/>
            </a:prstGeom>
            <a:noFill/>
            <a:ln w="2857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0952" name="Line 104"/>
            <p:cNvSpPr>
              <a:spLocks noChangeShapeType="1"/>
            </p:cNvSpPr>
            <p:nvPr/>
          </p:nvSpPr>
          <p:spPr bwMode="auto">
            <a:xfrm>
              <a:off x="1519" y="2523"/>
              <a:ext cx="3674" cy="0"/>
            </a:xfrm>
            <a:prstGeom prst="line">
              <a:avLst/>
            </a:prstGeom>
            <a:noFill/>
            <a:ln w="2857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0953" name="Line 105"/>
            <p:cNvSpPr>
              <a:spLocks noChangeShapeType="1"/>
            </p:cNvSpPr>
            <p:nvPr/>
          </p:nvSpPr>
          <p:spPr bwMode="auto">
            <a:xfrm>
              <a:off x="5193" y="2523"/>
              <a:ext cx="0" cy="181"/>
            </a:xfrm>
            <a:prstGeom prst="line">
              <a:avLst/>
            </a:prstGeom>
            <a:noFill/>
            <a:ln w="2857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0954" name="Line 106"/>
            <p:cNvSpPr>
              <a:spLocks noChangeShapeType="1"/>
            </p:cNvSpPr>
            <p:nvPr/>
          </p:nvSpPr>
          <p:spPr bwMode="auto">
            <a:xfrm>
              <a:off x="1519" y="3385"/>
              <a:ext cx="3674" cy="0"/>
            </a:xfrm>
            <a:prstGeom prst="line">
              <a:avLst/>
            </a:prstGeom>
            <a:noFill/>
            <a:ln w="2857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0955" name="Line 107"/>
            <p:cNvSpPr>
              <a:spLocks noChangeShapeType="1"/>
            </p:cNvSpPr>
            <p:nvPr/>
          </p:nvSpPr>
          <p:spPr bwMode="auto">
            <a:xfrm>
              <a:off x="5193" y="3203"/>
              <a:ext cx="0" cy="182"/>
            </a:xfrm>
            <a:prstGeom prst="line">
              <a:avLst/>
            </a:prstGeom>
            <a:noFill/>
            <a:ln w="2857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0956" name="Line 108"/>
            <p:cNvSpPr>
              <a:spLocks noChangeShapeType="1"/>
            </p:cNvSpPr>
            <p:nvPr/>
          </p:nvSpPr>
          <p:spPr bwMode="auto">
            <a:xfrm>
              <a:off x="3606" y="3249"/>
              <a:ext cx="0" cy="90"/>
            </a:xfrm>
            <a:prstGeom prst="line">
              <a:avLst/>
            </a:prstGeom>
            <a:noFill/>
            <a:ln w="28575">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0957" name="Line 109"/>
            <p:cNvSpPr>
              <a:spLocks noChangeShapeType="1"/>
            </p:cNvSpPr>
            <p:nvPr/>
          </p:nvSpPr>
          <p:spPr bwMode="auto">
            <a:xfrm>
              <a:off x="3606" y="3430"/>
              <a:ext cx="0" cy="318"/>
            </a:xfrm>
            <a:prstGeom prst="line">
              <a:avLst/>
            </a:prstGeom>
            <a:noFill/>
            <a:ln w="28575">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0958" name="Line 110"/>
            <p:cNvSpPr>
              <a:spLocks noChangeShapeType="1"/>
            </p:cNvSpPr>
            <p:nvPr/>
          </p:nvSpPr>
          <p:spPr bwMode="auto">
            <a:xfrm>
              <a:off x="3878" y="3249"/>
              <a:ext cx="0" cy="136"/>
            </a:xfrm>
            <a:prstGeom prst="line">
              <a:avLst/>
            </a:prstGeom>
            <a:noFill/>
            <a:ln w="2857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0959" name="Line 111"/>
            <p:cNvSpPr>
              <a:spLocks noChangeShapeType="1"/>
            </p:cNvSpPr>
            <p:nvPr/>
          </p:nvSpPr>
          <p:spPr bwMode="auto">
            <a:xfrm>
              <a:off x="4377" y="3249"/>
              <a:ext cx="0" cy="136"/>
            </a:xfrm>
            <a:prstGeom prst="line">
              <a:avLst/>
            </a:prstGeom>
            <a:noFill/>
            <a:ln w="2857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0960" name="Line 112"/>
            <p:cNvSpPr>
              <a:spLocks noChangeShapeType="1"/>
            </p:cNvSpPr>
            <p:nvPr/>
          </p:nvSpPr>
          <p:spPr bwMode="auto">
            <a:xfrm>
              <a:off x="4649" y="3249"/>
              <a:ext cx="0" cy="90"/>
            </a:xfrm>
            <a:prstGeom prst="line">
              <a:avLst/>
            </a:prstGeom>
            <a:noFill/>
            <a:ln w="28575">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0961" name="Line 113"/>
            <p:cNvSpPr>
              <a:spLocks noChangeShapeType="1"/>
            </p:cNvSpPr>
            <p:nvPr/>
          </p:nvSpPr>
          <p:spPr bwMode="auto">
            <a:xfrm>
              <a:off x="4649" y="2296"/>
              <a:ext cx="0" cy="182"/>
            </a:xfrm>
            <a:prstGeom prst="line">
              <a:avLst/>
            </a:prstGeom>
            <a:noFill/>
            <a:ln w="28575">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0962" name="Line 114"/>
            <p:cNvSpPr>
              <a:spLocks noChangeShapeType="1"/>
            </p:cNvSpPr>
            <p:nvPr/>
          </p:nvSpPr>
          <p:spPr bwMode="auto">
            <a:xfrm flipV="1">
              <a:off x="2653" y="1661"/>
              <a:ext cx="0" cy="590"/>
            </a:xfrm>
            <a:prstGeom prst="line">
              <a:avLst/>
            </a:prstGeom>
            <a:noFill/>
            <a:ln w="2857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0963" name="Line 115"/>
            <p:cNvSpPr>
              <a:spLocks noChangeShapeType="1"/>
            </p:cNvSpPr>
            <p:nvPr/>
          </p:nvSpPr>
          <p:spPr bwMode="auto">
            <a:xfrm>
              <a:off x="2426" y="2296"/>
              <a:ext cx="0" cy="22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0964" name="Line 116"/>
            <p:cNvSpPr>
              <a:spLocks noChangeShapeType="1"/>
            </p:cNvSpPr>
            <p:nvPr/>
          </p:nvSpPr>
          <p:spPr bwMode="auto">
            <a:xfrm>
              <a:off x="2018" y="2160"/>
              <a:ext cx="227" cy="136"/>
            </a:xfrm>
            <a:prstGeom prst="line">
              <a:avLst/>
            </a:prstGeom>
            <a:noFill/>
            <a:ln w="2857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0965" name="Line 117"/>
            <p:cNvSpPr>
              <a:spLocks noChangeShapeType="1"/>
            </p:cNvSpPr>
            <p:nvPr/>
          </p:nvSpPr>
          <p:spPr bwMode="auto">
            <a:xfrm flipH="1">
              <a:off x="2018" y="2160"/>
              <a:ext cx="227" cy="136"/>
            </a:xfrm>
            <a:prstGeom prst="line">
              <a:avLst/>
            </a:prstGeom>
            <a:noFill/>
            <a:ln w="2857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0966" name="Line 118"/>
            <p:cNvSpPr>
              <a:spLocks noChangeShapeType="1"/>
            </p:cNvSpPr>
            <p:nvPr/>
          </p:nvSpPr>
          <p:spPr bwMode="auto">
            <a:xfrm flipV="1">
              <a:off x="2245" y="2160"/>
              <a:ext cx="0" cy="136"/>
            </a:xfrm>
            <a:prstGeom prst="line">
              <a:avLst/>
            </a:prstGeom>
            <a:noFill/>
            <a:ln w="2857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0967" name="Line 119"/>
            <p:cNvSpPr>
              <a:spLocks noChangeShapeType="1"/>
            </p:cNvSpPr>
            <p:nvPr/>
          </p:nvSpPr>
          <p:spPr bwMode="auto">
            <a:xfrm flipV="1">
              <a:off x="2018" y="2160"/>
              <a:ext cx="0" cy="136"/>
            </a:xfrm>
            <a:prstGeom prst="line">
              <a:avLst/>
            </a:prstGeom>
            <a:noFill/>
            <a:ln w="2857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0968" name="Line 120"/>
            <p:cNvSpPr>
              <a:spLocks noChangeShapeType="1"/>
            </p:cNvSpPr>
            <p:nvPr/>
          </p:nvSpPr>
          <p:spPr bwMode="auto">
            <a:xfrm flipH="1">
              <a:off x="1791" y="2251"/>
              <a:ext cx="227" cy="0"/>
            </a:xfrm>
            <a:prstGeom prst="line">
              <a:avLst/>
            </a:prstGeom>
            <a:noFill/>
            <a:ln w="2857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Tree>
    <p:extLst>
      <p:ext uri="{BB962C8B-B14F-4D97-AF65-F5344CB8AC3E}">
        <p14:creationId xmlns:p14="http://schemas.microsoft.com/office/powerpoint/2010/main" val="359948877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7879" name="Picture 7" descr="pistonpump"/>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987675" y="3489325"/>
            <a:ext cx="2482850" cy="280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2578" name="Rectangle 2"/>
          <p:cNvSpPr>
            <a:spLocks noGrp="1" noChangeAspect="1" noChangeArrowheads="1"/>
          </p:cNvSpPr>
          <p:nvPr>
            <p:ph type="title" idx="4294967295"/>
          </p:nvPr>
        </p:nvSpPr>
        <p:spPr/>
        <p:txBody>
          <a:bodyPr/>
          <a:lstStyle/>
          <a:p>
            <a:pPr eaLnBrk="1" hangingPunct="1"/>
            <a:r>
              <a:rPr lang="en-US" smtClean="0"/>
              <a:t>Vacuum Systems Roughing Pumps </a:t>
            </a:r>
          </a:p>
        </p:txBody>
      </p:sp>
      <p:sp>
        <p:nvSpPr>
          <p:cNvPr id="152579" name="Rectangle 3"/>
          <p:cNvSpPr>
            <a:spLocks noGrp="1" noChangeArrowheads="1"/>
          </p:cNvSpPr>
          <p:nvPr>
            <p:ph type="body" idx="4294967295"/>
          </p:nvPr>
        </p:nvSpPr>
        <p:spPr/>
        <p:txBody>
          <a:bodyPr/>
          <a:lstStyle/>
          <a:p>
            <a:pPr eaLnBrk="1" hangingPunct="1"/>
            <a:r>
              <a:rPr lang="en-US" smtClean="0">
                <a:solidFill>
                  <a:schemeClr val="accent2"/>
                </a:solidFill>
              </a:rPr>
              <a:t>Cryogenic Viscous Compressor (CVC) utilizing</a:t>
            </a:r>
            <a:br>
              <a:rPr lang="en-US" smtClean="0">
                <a:solidFill>
                  <a:schemeClr val="accent2"/>
                </a:solidFill>
              </a:rPr>
            </a:br>
            <a:r>
              <a:rPr lang="en-US" smtClean="0">
                <a:solidFill>
                  <a:schemeClr val="accent2"/>
                </a:solidFill>
              </a:rPr>
              <a:t>cryo-condensation of deuterium and tritium</a:t>
            </a:r>
          </a:p>
          <a:p>
            <a:pPr lvl="1" eaLnBrk="1" hangingPunct="1"/>
            <a:r>
              <a:rPr lang="en-US" smtClean="0">
                <a:solidFill>
                  <a:schemeClr val="accent2"/>
                </a:solidFill>
              </a:rPr>
              <a:t>Helium is compressed to a roughing pump </a:t>
            </a:r>
          </a:p>
          <a:p>
            <a:pPr lvl="1" eaLnBrk="1" hangingPunct="1"/>
            <a:r>
              <a:rPr lang="en-US" smtClean="0">
                <a:solidFill>
                  <a:schemeClr val="accent2"/>
                </a:solidFill>
              </a:rPr>
              <a:t>Deuterium and tritium is released at</a:t>
            </a:r>
            <a:br>
              <a:rPr lang="en-US" smtClean="0">
                <a:solidFill>
                  <a:schemeClr val="accent2"/>
                </a:solidFill>
              </a:rPr>
            </a:br>
            <a:r>
              <a:rPr lang="en-US" smtClean="0">
                <a:solidFill>
                  <a:schemeClr val="accent2"/>
                </a:solidFill>
              </a:rPr>
              <a:t>pressures up to atmospheric during</a:t>
            </a:r>
            <a:br>
              <a:rPr lang="en-US" smtClean="0">
                <a:solidFill>
                  <a:schemeClr val="accent2"/>
                </a:solidFill>
              </a:rPr>
            </a:br>
            <a:r>
              <a:rPr lang="en-US" smtClean="0">
                <a:solidFill>
                  <a:schemeClr val="accent2"/>
                </a:solidFill>
              </a:rPr>
              <a:t>regenerations to a roughing pump </a:t>
            </a:r>
          </a:p>
        </p:txBody>
      </p:sp>
      <p:sp>
        <p:nvSpPr>
          <p:cNvPr id="207880" name="Text Box 8"/>
          <p:cNvSpPr txBox="1">
            <a:spLocks noChangeArrowheads="1"/>
          </p:cNvSpPr>
          <p:nvPr/>
        </p:nvSpPr>
        <p:spPr bwMode="auto">
          <a:xfrm>
            <a:off x="1835150" y="3573463"/>
            <a:ext cx="1511300"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lgn="ctr">
              <a:spcBef>
                <a:spcPct val="50000"/>
              </a:spcBef>
            </a:pPr>
            <a:r>
              <a:rPr lang="en-US" sz="1600" b="1">
                <a:latin typeface="Arial" pitchFamily="34" charset="0"/>
              </a:rPr>
              <a:t>Toyo (Mikuni)</a:t>
            </a:r>
            <a:br>
              <a:rPr lang="en-US" sz="1600" b="1">
                <a:latin typeface="Arial" pitchFamily="34" charset="0"/>
              </a:rPr>
            </a:br>
            <a:r>
              <a:rPr lang="en-US" sz="1600" b="1">
                <a:latin typeface="Arial" pitchFamily="34" charset="0"/>
              </a:rPr>
              <a:t>Piston Pump</a:t>
            </a:r>
          </a:p>
        </p:txBody>
      </p:sp>
      <p:pic>
        <p:nvPicPr>
          <p:cNvPr id="207885" name="Picture 13"/>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95275" y="3500438"/>
            <a:ext cx="1612900" cy="273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sp>
        <p:nvSpPr>
          <p:cNvPr id="207888" name="Text Box 16"/>
          <p:cNvSpPr txBox="1">
            <a:spLocks noChangeArrowheads="1"/>
          </p:cNvSpPr>
          <p:nvPr/>
        </p:nvSpPr>
        <p:spPr bwMode="auto">
          <a:xfrm>
            <a:off x="1835150" y="5727700"/>
            <a:ext cx="1582738"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lgn="ctr">
              <a:spcBef>
                <a:spcPct val="50000"/>
              </a:spcBef>
            </a:pPr>
            <a:r>
              <a:rPr lang="en-US" sz="1600" b="1">
                <a:latin typeface="Arial" pitchFamily="34" charset="0"/>
              </a:rPr>
              <a:t>Normetex</a:t>
            </a:r>
            <a:br>
              <a:rPr lang="en-US" sz="1600" b="1">
                <a:latin typeface="Arial" pitchFamily="34" charset="0"/>
              </a:rPr>
            </a:br>
            <a:r>
              <a:rPr lang="en-US" sz="1600" b="1">
                <a:latin typeface="Arial" pitchFamily="34" charset="0"/>
              </a:rPr>
              <a:t>Scroll Pump</a:t>
            </a:r>
          </a:p>
        </p:txBody>
      </p:sp>
      <p:pic>
        <p:nvPicPr>
          <p:cNvPr id="152602" name="Picture 4"/>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7161213" y="1557338"/>
            <a:ext cx="1947862" cy="4679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2603" name="Text Box 27"/>
          <p:cNvSpPr txBox="1">
            <a:spLocks noChangeArrowheads="1"/>
          </p:cNvSpPr>
          <p:nvPr/>
        </p:nvSpPr>
        <p:spPr bwMode="auto">
          <a:xfrm>
            <a:off x="4860032" y="2819400"/>
            <a:ext cx="2377381"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r>
              <a:rPr lang="en-US" altLang="ja-JP" sz="2000" b="1" dirty="0">
                <a:solidFill>
                  <a:srgbClr val="000000"/>
                </a:solidFill>
                <a:ea typeface="ＭＳ Ｐゴシック" charset="-128"/>
              </a:rPr>
              <a:t>Height ~2 m</a:t>
            </a:r>
          </a:p>
          <a:p>
            <a:pPr algn="r"/>
            <a:r>
              <a:rPr lang="en-US" altLang="ja-JP" sz="2000" b="1" dirty="0">
                <a:solidFill>
                  <a:srgbClr val="000000"/>
                </a:solidFill>
                <a:ea typeface="ＭＳ Ｐゴシック" charset="-128"/>
              </a:rPr>
              <a:t>Diameter ~0.5m</a:t>
            </a:r>
          </a:p>
          <a:p>
            <a:pPr algn="r"/>
            <a:r>
              <a:rPr lang="en-US" altLang="ja-JP" sz="2000" b="1" dirty="0">
                <a:solidFill>
                  <a:srgbClr val="000000"/>
                </a:solidFill>
                <a:ea typeface="ＭＳ Ｐゴシック" charset="-128"/>
              </a:rPr>
              <a:t>Volume ~ 0.17 m</a:t>
            </a:r>
            <a:r>
              <a:rPr lang="en-US" altLang="ja-JP" sz="2000" b="1" baseline="30000" dirty="0">
                <a:solidFill>
                  <a:srgbClr val="000000"/>
                </a:solidFill>
                <a:ea typeface="ＭＳ Ｐゴシック" charset="-128"/>
              </a:rPr>
              <a:t>3</a:t>
            </a:r>
            <a:endParaRPr lang="en-US" sz="2000" b="1" baseline="30000" dirty="0"/>
          </a:p>
        </p:txBody>
      </p:sp>
      <p:sp>
        <p:nvSpPr>
          <p:cNvPr id="152604" name="Text Box 28"/>
          <p:cNvSpPr txBox="1">
            <a:spLocks noChangeArrowheads="1"/>
          </p:cNvSpPr>
          <p:nvPr/>
        </p:nvSpPr>
        <p:spPr bwMode="auto">
          <a:xfrm>
            <a:off x="5867400" y="2155825"/>
            <a:ext cx="1223963"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r>
              <a:rPr lang="en-US" altLang="ja-JP" sz="2000" b="1" dirty="0">
                <a:solidFill>
                  <a:srgbClr val="000000"/>
                </a:solidFill>
                <a:ea typeface="ＭＳ Ｐゴシック" charset="-128"/>
              </a:rPr>
              <a:t>Pump Inlet</a:t>
            </a:r>
            <a:endParaRPr lang="en-US" sz="2000" b="1" baseline="30000" dirty="0"/>
          </a:p>
        </p:txBody>
      </p:sp>
      <p:sp>
        <p:nvSpPr>
          <p:cNvPr id="152605" name="Text Box 29"/>
          <p:cNvSpPr txBox="1">
            <a:spLocks noChangeArrowheads="1"/>
          </p:cNvSpPr>
          <p:nvPr/>
        </p:nvSpPr>
        <p:spPr bwMode="auto">
          <a:xfrm>
            <a:off x="5148064" y="5380107"/>
            <a:ext cx="2087761"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r>
              <a:rPr lang="en-US" sz="2000" b="1" dirty="0">
                <a:solidFill>
                  <a:srgbClr val="000000"/>
                </a:solidFill>
              </a:rPr>
              <a:t>Condensation pumping stage</a:t>
            </a:r>
          </a:p>
        </p:txBody>
      </p:sp>
      <p:sp>
        <p:nvSpPr>
          <p:cNvPr id="152606" name="Text Box 30"/>
          <p:cNvSpPr txBox="1">
            <a:spLocks noChangeArrowheads="1"/>
          </p:cNvSpPr>
          <p:nvPr/>
        </p:nvSpPr>
        <p:spPr bwMode="auto">
          <a:xfrm>
            <a:off x="5148064" y="3909172"/>
            <a:ext cx="2013149"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r>
              <a:rPr lang="en-US" sz="2000" b="1" dirty="0">
                <a:solidFill>
                  <a:srgbClr val="000000"/>
                </a:solidFill>
              </a:rPr>
              <a:t>He separated from plasma exhaust</a:t>
            </a:r>
          </a:p>
        </p:txBody>
      </p:sp>
      <p:sp>
        <p:nvSpPr>
          <p:cNvPr id="152607" name="Line 31"/>
          <p:cNvSpPr>
            <a:spLocks noChangeShapeType="1"/>
          </p:cNvSpPr>
          <p:nvPr/>
        </p:nvSpPr>
        <p:spPr bwMode="auto">
          <a:xfrm flipH="1" flipV="1">
            <a:off x="1763713" y="4941888"/>
            <a:ext cx="720725" cy="792162"/>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2608" name="Line 32"/>
          <p:cNvSpPr>
            <a:spLocks noChangeShapeType="1"/>
          </p:cNvSpPr>
          <p:nvPr/>
        </p:nvSpPr>
        <p:spPr bwMode="auto">
          <a:xfrm>
            <a:off x="2268538" y="4076700"/>
            <a:ext cx="935037" cy="43180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2609" name="Line 33"/>
          <p:cNvSpPr>
            <a:spLocks noChangeShapeType="1"/>
          </p:cNvSpPr>
          <p:nvPr/>
        </p:nvSpPr>
        <p:spPr bwMode="auto">
          <a:xfrm flipV="1">
            <a:off x="6588125" y="2060575"/>
            <a:ext cx="720725" cy="144463"/>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2610" name="Line 34"/>
          <p:cNvSpPr>
            <a:spLocks noChangeShapeType="1"/>
          </p:cNvSpPr>
          <p:nvPr/>
        </p:nvSpPr>
        <p:spPr bwMode="auto">
          <a:xfrm flipV="1">
            <a:off x="7235825" y="4076700"/>
            <a:ext cx="1152525" cy="360363"/>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2611" name="Line 35"/>
          <p:cNvSpPr>
            <a:spLocks noChangeShapeType="1"/>
          </p:cNvSpPr>
          <p:nvPr/>
        </p:nvSpPr>
        <p:spPr bwMode="auto">
          <a:xfrm flipV="1">
            <a:off x="7235825" y="5157788"/>
            <a:ext cx="936625" cy="287337"/>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Tree>
    <p:extLst>
      <p:ext uri="{BB962C8B-B14F-4D97-AF65-F5344CB8AC3E}">
        <p14:creationId xmlns:p14="http://schemas.microsoft.com/office/powerpoint/2010/main" val="113594923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0788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787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5260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5260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0788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0788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7880" grpId="0"/>
      <p:bldP spid="207888" grpId="0"/>
      <p:bldP spid="152607" grpId="0" animBg="1"/>
      <p:bldP spid="15260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5" name="Rectangle 2"/>
          <p:cNvSpPr>
            <a:spLocks noGrp="1" noChangeAspect="1" noChangeArrowheads="1"/>
          </p:cNvSpPr>
          <p:nvPr>
            <p:ph type="title"/>
          </p:nvPr>
        </p:nvSpPr>
        <p:spPr/>
        <p:txBody>
          <a:bodyPr/>
          <a:lstStyle/>
          <a:p>
            <a:pPr eaLnBrk="1" hangingPunct="1"/>
            <a:r>
              <a:rPr lang="en-US" smtClean="0"/>
              <a:t>Block Diagram of the ITER DT Fuel Cycle</a:t>
            </a:r>
          </a:p>
        </p:txBody>
      </p:sp>
      <p:graphicFrame>
        <p:nvGraphicFramePr>
          <p:cNvPr id="221187" name="Object 3"/>
          <p:cNvGraphicFramePr>
            <a:graphicFrameLocks noChangeAspect="1"/>
          </p:cNvGraphicFramePr>
          <p:nvPr/>
        </p:nvGraphicFramePr>
        <p:xfrm>
          <a:off x="323850" y="1125538"/>
          <a:ext cx="8640763" cy="5026025"/>
        </p:xfrm>
        <a:graphic>
          <a:graphicData uri="http://schemas.openxmlformats.org/presentationml/2006/ole">
            <mc:AlternateContent xmlns:mc="http://schemas.openxmlformats.org/markup-compatibility/2006">
              <mc:Choice xmlns:v="urn:schemas-microsoft-com:vml" Requires="v">
                <p:oleObj spid="_x0000_s34872" name="Visio" r:id="rId4" imgW="14507424" imgH="8441378" progId="Visio.Drawing.11">
                  <p:embed/>
                </p:oleObj>
              </mc:Choice>
              <mc:Fallback>
                <p:oleObj name="Visio" r:id="rId4" imgW="14507424" imgH="8441378"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3850" y="1125538"/>
                        <a:ext cx="8640763" cy="5026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21189" name="Object 5"/>
          <p:cNvGraphicFramePr>
            <a:graphicFrameLocks noChangeAspect="1"/>
          </p:cNvGraphicFramePr>
          <p:nvPr/>
        </p:nvGraphicFramePr>
        <p:xfrm>
          <a:off x="323850" y="1125538"/>
          <a:ext cx="8640763" cy="5026025"/>
        </p:xfrm>
        <a:graphic>
          <a:graphicData uri="http://schemas.openxmlformats.org/presentationml/2006/ole">
            <mc:AlternateContent xmlns:mc="http://schemas.openxmlformats.org/markup-compatibility/2006">
              <mc:Choice xmlns:v="urn:schemas-microsoft-com:vml" Requires="v">
                <p:oleObj spid="_x0000_s34873" name="Visio" r:id="rId6" imgW="14507424" imgH="8441378" progId="Visio.Drawing.11">
                  <p:embed/>
                </p:oleObj>
              </mc:Choice>
              <mc:Fallback>
                <p:oleObj name="Visio" r:id="rId6" imgW="14507424" imgH="8441378" progId="Visio.Drawing.11">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3850" y="1125538"/>
                        <a:ext cx="8640763" cy="5026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21190" name="Object 6"/>
          <p:cNvGraphicFramePr>
            <a:graphicFrameLocks noChangeAspect="1"/>
          </p:cNvGraphicFramePr>
          <p:nvPr/>
        </p:nvGraphicFramePr>
        <p:xfrm>
          <a:off x="323850" y="1125538"/>
          <a:ext cx="8640763" cy="5026025"/>
        </p:xfrm>
        <a:graphic>
          <a:graphicData uri="http://schemas.openxmlformats.org/presentationml/2006/ole">
            <mc:AlternateContent xmlns:mc="http://schemas.openxmlformats.org/markup-compatibility/2006">
              <mc:Choice xmlns:v="urn:schemas-microsoft-com:vml" Requires="v">
                <p:oleObj spid="_x0000_s34874" name="Visio" r:id="rId8" imgW="14507424" imgH="8441378" progId="Visio.Drawing.11">
                  <p:embed/>
                </p:oleObj>
              </mc:Choice>
              <mc:Fallback>
                <p:oleObj name="Visio" r:id="rId8" imgW="14507424" imgH="8441378" progId="Visio.Drawing.11">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23850" y="1125538"/>
                        <a:ext cx="8640763" cy="5026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205637254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xit" presetSubtype="0" fill="hold" nodeType="clickEffect">
                                  <p:stCondLst>
                                    <p:cond delay="0"/>
                                  </p:stCondLst>
                                  <p:childTnLst>
                                    <p:set>
                                      <p:cBhvr>
                                        <p:cTn id="6" dur="1" fill="hold">
                                          <p:stCondLst>
                                            <p:cond delay="0"/>
                                          </p:stCondLst>
                                        </p:cTn>
                                        <p:tgtEl>
                                          <p:spTgt spid="221187"/>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221189"/>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xit" presetSubtype="0" fill="hold" nodeType="clickEffect">
                                  <p:stCondLst>
                                    <p:cond delay="0"/>
                                  </p:stCondLst>
                                  <p:childTnLst>
                                    <p:set>
                                      <p:cBhvr>
                                        <p:cTn id="12" dur="1" fill="hold">
                                          <p:stCondLst>
                                            <p:cond delay="0"/>
                                          </p:stCondLst>
                                        </p:cTn>
                                        <p:tgtEl>
                                          <p:spTgt spid="221189"/>
                                        </p:tgtEl>
                                        <p:attrNameLst>
                                          <p:attrName>style.visibility</p:attrName>
                                        </p:attrNameLst>
                                      </p:cBhvr>
                                      <p:to>
                                        <p:strVal val="hidden"/>
                                      </p:to>
                                    </p:set>
                                  </p:childTnLst>
                                </p:cTn>
                              </p:par>
                              <p:par>
                                <p:cTn id="13" presetID="1" presetClass="entr" presetSubtype="0" fill="hold" nodeType="withEffect">
                                  <p:stCondLst>
                                    <p:cond delay="0"/>
                                  </p:stCondLst>
                                  <p:childTnLst>
                                    <p:set>
                                      <p:cBhvr>
                                        <p:cTn id="14" dur="1" fill="hold">
                                          <p:stCondLst>
                                            <p:cond delay="0"/>
                                          </p:stCondLst>
                                        </p:cTn>
                                        <p:tgtEl>
                                          <p:spTgt spid="22119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5970" name="Text Box 2"/>
          <p:cNvSpPr txBox="1">
            <a:spLocks noChangeArrowheads="1"/>
          </p:cNvSpPr>
          <p:nvPr/>
        </p:nvSpPr>
        <p:spPr bwMode="auto">
          <a:xfrm>
            <a:off x="5005754" y="549275"/>
            <a:ext cx="4290646" cy="295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9352" tIns="39676" rIns="79352" bIns="39676">
            <a:spAutoFit/>
          </a:bodyPr>
          <a:lstStyle>
            <a:lvl1pPr algn="l" defTabSz="793750">
              <a:defRPr sz="2400">
                <a:solidFill>
                  <a:schemeClr val="tx1"/>
                </a:solidFill>
                <a:latin typeface="Times New Roman" pitchFamily="18" charset="0"/>
              </a:defRPr>
            </a:lvl1pPr>
            <a:lvl2pPr marL="396875" algn="l" defTabSz="793750">
              <a:defRPr sz="2400">
                <a:solidFill>
                  <a:schemeClr val="tx1"/>
                </a:solidFill>
                <a:latin typeface="Times New Roman" pitchFamily="18" charset="0"/>
              </a:defRPr>
            </a:lvl2pPr>
            <a:lvl3pPr marL="793750" algn="l" defTabSz="793750">
              <a:defRPr sz="2400">
                <a:solidFill>
                  <a:schemeClr val="tx1"/>
                </a:solidFill>
                <a:latin typeface="Times New Roman" pitchFamily="18" charset="0"/>
              </a:defRPr>
            </a:lvl3pPr>
            <a:lvl4pPr marL="1190625" algn="l" defTabSz="793750">
              <a:defRPr sz="2400">
                <a:solidFill>
                  <a:schemeClr val="tx1"/>
                </a:solidFill>
                <a:latin typeface="Times New Roman" pitchFamily="18" charset="0"/>
              </a:defRPr>
            </a:lvl4pPr>
            <a:lvl5pPr marL="1587500" algn="l" defTabSz="793750">
              <a:defRPr sz="2400">
                <a:solidFill>
                  <a:schemeClr val="tx1"/>
                </a:solidFill>
                <a:latin typeface="Times New Roman" pitchFamily="18" charset="0"/>
              </a:defRPr>
            </a:lvl5pPr>
            <a:lvl6pPr marL="2044700" defTabSz="793750" fontAlgn="base">
              <a:spcBef>
                <a:spcPct val="0"/>
              </a:spcBef>
              <a:spcAft>
                <a:spcPct val="0"/>
              </a:spcAft>
              <a:defRPr sz="2400">
                <a:solidFill>
                  <a:schemeClr val="tx1"/>
                </a:solidFill>
                <a:latin typeface="Times New Roman" pitchFamily="18" charset="0"/>
              </a:defRPr>
            </a:lvl6pPr>
            <a:lvl7pPr marL="2501900" defTabSz="793750" fontAlgn="base">
              <a:spcBef>
                <a:spcPct val="0"/>
              </a:spcBef>
              <a:spcAft>
                <a:spcPct val="0"/>
              </a:spcAft>
              <a:defRPr sz="2400">
                <a:solidFill>
                  <a:schemeClr val="tx1"/>
                </a:solidFill>
                <a:latin typeface="Times New Roman" pitchFamily="18" charset="0"/>
              </a:defRPr>
            </a:lvl7pPr>
            <a:lvl8pPr marL="2959100" defTabSz="793750" fontAlgn="base">
              <a:spcBef>
                <a:spcPct val="0"/>
              </a:spcBef>
              <a:spcAft>
                <a:spcPct val="0"/>
              </a:spcAft>
              <a:defRPr sz="2400">
                <a:solidFill>
                  <a:schemeClr val="tx1"/>
                </a:solidFill>
                <a:latin typeface="Times New Roman" pitchFamily="18" charset="0"/>
              </a:defRPr>
            </a:lvl8pPr>
            <a:lvl9pPr marL="3416300" defTabSz="793750" fontAlgn="base">
              <a:spcBef>
                <a:spcPct val="0"/>
              </a:spcBef>
              <a:spcAft>
                <a:spcPct val="0"/>
              </a:spcAft>
              <a:defRPr sz="2400">
                <a:solidFill>
                  <a:schemeClr val="tx1"/>
                </a:solidFill>
                <a:latin typeface="Times New Roman" pitchFamily="18" charset="0"/>
              </a:defRPr>
            </a:lvl9pPr>
          </a:lstStyle>
          <a:p>
            <a:pPr eaLnBrk="0" hangingPunct="0">
              <a:lnSpc>
                <a:spcPct val="100000"/>
              </a:lnSpc>
              <a:spcBef>
                <a:spcPct val="50000"/>
              </a:spcBef>
            </a:pPr>
            <a:r>
              <a:rPr lang="de-DE" sz="1400" b="0">
                <a:solidFill>
                  <a:schemeClr val="accent2"/>
                </a:solidFill>
                <a:latin typeface="Arial" charset="0"/>
              </a:rPr>
              <a:t>             </a:t>
            </a:r>
            <a:endParaRPr lang="de-DE" sz="1400" b="0">
              <a:solidFill>
                <a:schemeClr val="accent1"/>
              </a:solidFill>
              <a:latin typeface="Arial" charset="0"/>
            </a:endParaRPr>
          </a:p>
        </p:txBody>
      </p:sp>
      <p:sp>
        <p:nvSpPr>
          <p:cNvPr id="2515972" name="Text Box 4"/>
          <p:cNvSpPr txBox="1">
            <a:spLocks noChangeArrowheads="1"/>
          </p:cNvSpPr>
          <p:nvPr/>
        </p:nvSpPr>
        <p:spPr bwMode="auto">
          <a:xfrm>
            <a:off x="511420" y="1741488"/>
            <a:ext cx="691368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eaLnBrk="0" hangingPunct="0">
              <a:lnSpc>
                <a:spcPct val="100000"/>
              </a:lnSpc>
              <a:spcBef>
                <a:spcPct val="50000"/>
              </a:spcBef>
            </a:pPr>
            <a:endParaRPr lang="en-US" sz="2400" b="0">
              <a:latin typeface="Arial" charset="0"/>
            </a:endParaRPr>
          </a:p>
        </p:txBody>
      </p:sp>
      <p:pic>
        <p:nvPicPr>
          <p:cNvPr id="2515973" name="Picture 5" descr="Abb9_CAP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697060"/>
            <a:ext cx="6780335" cy="5434013"/>
          </a:xfrm>
          <a:prstGeom prst="rect">
            <a:avLst/>
          </a:prstGeom>
          <a:noFill/>
          <a:extLst>
            <a:ext uri="{909E8E84-426E-40DD-AFC4-6F175D3DCCD1}">
              <a14:hiddenFill xmlns:a14="http://schemas.microsoft.com/office/drawing/2010/main">
                <a:solidFill>
                  <a:srgbClr val="FFFFFF"/>
                </a:solidFill>
              </a14:hiddenFill>
            </a:ext>
          </a:extLst>
        </p:spPr>
      </p:pic>
      <p:sp>
        <p:nvSpPr>
          <p:cNvPr id="2515974" name="Text Box 6"/>
          <p:cNvSpPr txBox="1">
            <a:spLocks noChangeArrowheads="1"/>
          </p:cNvSpPr>
          <p:nvPr/>
        </p:nvSpPr>
        <p:spPr bwMode="auto">
          <a:xfrm>
            <a:off x="0" y="92075"/>
            <a:ext cx="8964487" cy="523220"/>
          </a:xfrm>
          <a:prstGeom prst="rect">
            <a:avLst/>
          </a:prstGeom>
          <a:solidFill>
            <a:srgbClr val="FFCC00"/>
          </a:solidFill>
          <a:ln>
            <a:noFill/>
          </a:ln>
          <a:effectLst/>
        </p:spPr>
        <p:txBody>
          <a:bodyPr wrap="square">
            <a:spAutoFit/>
          </a:bodyPr>
          <a:lstStyle/>
          <a:p>
            <a:pPr algn="ctr" eaLnBrk="0" hangingPunct="0">
              <a:lnSpc>
                <a:spcPct val="100000"/>
              </a:lnSpc>
              <a:spcBef>
                <a:spcPct val="50000"/>
              </a:spcBef>
            </a:pPr>
            <a:r>
              <a:rPr lang="de-DE" sz="2800" dirty="0" smtClean="0">
                <a:solidFill>
                  <a:schemeClr val="accent2"/>
                </a:solidFill>
                <a:latin typeface="Times New Roman" pitchFamily="18" charset="0"/>
              </a:rPr>
              <a:t>Typical T-plant glove Box – gas cleaning</a:t>
            </a:r>
            <a:endParaRPr lang="de-DE" sz="2800" dirty="0">
              <a:solidFill>
                <a:schemeClr val="accent2"/>
              </a:solidFill>
              <a:latin typeface="Times New Roman" pitchFamily="18" charset="0"/>
            </a:endParaRPr>
          </a:p>
        </p:txBody>
      </p:sp>
      <p:pic>
        <p:nvPicPr>
          <p:cNvPr id="7" name="Picture 4" descr="P101004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813718" y="2996952"/>
            <a:ext cx="3330282" cy="32742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92918420"/>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spect="1" noChangeArrowheads="1"/>
          </p:cNvSpPr>
          <p:nvPr>
            <p:ph type="title"/>
          </p:nvPr>
        </p:nvSpPr>
        <p:spPr/>
        <p:txBody>
          <a:bodyPr/>
          <a:lstStyle/>
          <a:p>
            <a:pPr eaLnBrk="1" hangingPunct="1"/>
            <a:r>
              <a:rPr lang="en-US" smtClean="0"/>
              <a:t>Tritium Plant Building Systems Layout</a:t>
            </a:r>
          </a:p>
        </p:txBody>
      </p:sp>
      <p:pic>
        <p:nvPicPr>
          <p:cNvPr id="23555" name="Picture 3"/>
          <p:cNvPicPr>
            <a:picLocks noChangeAspect="1" noChangeArrowheads="1"/>
          </p:cNvPicPr>
          <p:nvPr/>
        </p:nvPicPr>
        <p:blipFill>
          <a:blip r:embed="rId3" cstate="screen">
            <a:extLst>
              <a:ext uri="{28A0092B-C50C-407E-A947-70E740481C1C}">
                <a14:useLocalDpi xmlns:a14="http://schemas.microsoft.com/office/drawing/2010/main"/>
              </a:ext>
            </a:extLst>
          </a:blip>
          <a:srcRect l="3479" t="13995" r="3230" b="824"/>
          <a:stretch>
            <a:fillRect/>
          </a:stretch>
        </p:blipFill>
        <p:spPr bwMode="auto">
          <a:xfrm>
            <a:off x="1619250" y="1152525"/>
            <a:ext cx="7451725" cy="5084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6" name="Rectangle 4"/>
          <p:cNvSpPr>
            <a:spLocks noGrp="1" noChangeArrowheads="1"/>
          </p:cNvSpPr>
          <p:nvPr>
            <p:ph type="body" idx="1"/>
          </p:nvPr>
        </p:nvSpPr>
        <p:spPr>
          <a:xfrm>
            <a:off x="179388" y="1125538"/>
            <a:ext cx="2160587" cy="5183187"/>
          </a:xfrm>
          <a:noFill/>
        </p:spPr>
        <p:txBody>
          <a:bodyPr/>
          <a:lstStyle/>
          <a:p>
            <a:pPr eaLnBrk="1" hangingPunct="1"/>
            <a:r>
              <a:rPr lang="en-US" smtClean="0"/>
              <a:t>7 Floors</a:t>
            </a:r>
          </a:p>
          <a:p>
            <a:pPr lvl="1" eaLnBrk="1" hangingPunct="1"/>
            <a:r>
              <a:rPr lang="en-US" smtClean="0"/>
              <a:t>2 below</a:t>
            </a:r>
            <a:br>
              <a:rPr lang="en-US" smtClean="0"/>
            </a:br>
            <a:r>
              <a:rPr lang="en-US" smtClean="0"/>
              <a:t>grade</a:t>
            </a:r>
          </a:p>
          <a:p>
            <a:pPr eaLnBrk="1" hangingPunct="1"/>
            <a:r>
              <a:rPr lang="en-US" smtClean="0"/>
              <a:t>L = 80 m</a:t>
            </a:r>
          </a:p>
          <a:p>
            <a:pPr eaLnBrk="1" hangingPunct="1"/>
            <a:r>
              <a:rPr lang="en-US" smtClean="0"/>
              <a:t>W = 25 m</a:t>
            </a:r>
          </a:p>
          <a:p>
            <a:pPr eaLnBrk="1" hangingPunct="1"/>
            <a:r>
              <a:rPr lang="en-US" smtClean="0"/>
              <a:t>H = 35 m</a:t>
            </a:r>
          </a:p>
          <a:p>
            <a:pPr eaLnBrk="1" hangingPunct="1"/>
            <a:r>
              <a:rPr lang="en-US" smtClean="0">
                <a:solidFill>
                  <a:srgbClr val="333399"/>
                </a:solidFill>
              </a:rPr>
              <a:t>Release</a:t>
            </a:r>
            <a:br>
              <a:rPr lang="en-US" smtClean="0">
                <a:solidFill>
                  <a:srgbClr val="333399"/>
                </a:solidFill>
              </a:rPr>
            </a:br>
            <a:r>
              <a:rPr lang="en-US" smtClean="0">
                <a:solidFill>
                  <a:srgbClr val="333399"/>
                </a:solidFill>
              </a:rPr>
              <a:t>point elevation:</a:t>
            </a:r>
            <a:br>
              <a:rPr lang="en-US" smtClean="0">
                <a:solidFill>
                  <a:srgbClr val="333399"/>
                </a:solidFill>
              </a:rPr>
            </a:br>
            <a:r>
              <a:rPr lang="en-US" smtClean="0">
                <a:solidFill>
                  <a:srgbClr val="333399"/>
                </a:solidFill>
              </a:rPr>
              <a:t>60 m</a:t>
            </a:r>
          </a:p>
          <a:p>
            <a:pPr lvl="1" eaLnBrk="1" hangingPunct="1"/>
            <a:r>
              <a:rPr lang="en-US" smtClean="0"/>
              <a:t>Tokamak building height: 57 m</a:t>
            </a:r>
          </a:p>
        </p:txBody>
      </p:sp>
    </p:spTree>
    <p:extLst>
      <p:ext uri="{BB962C8B-B14F-4D97-AF65-F5344CB8AC3E}">
        <p14:creationId xmlns:p14="http://schemas.microsoft.com/office/powerpoint/2010/main" val="167112882"/>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17"/>
          <p:cNvSpPr>
            <a:spLocks noChangeArrowheads="1"/>
          </p:cNvSpPr>
          <p:nvPr/>
        </p:nvSpPr>
        <p:spPr bwMode="auto">
          <a:xfrm>
            <a:off x="0" y="2133600"/>
            <a:ext cx="9144000" cy="2159000"/>
          </a:xfrm>
          <a:prstGeom prst="rect">
            <a:avLst/>
          </a:prstGeom>
          <a:solidFill>
            <a:srgbClr val="FFCC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457200" indent="-457200">
              <a:buFont typeface="Arial" pitchFamily="34" charset="0"/>
              <a:buChar char="•"/>
            </a:pPr>
            <a:r>
              <a:rPr lang="en-US" sz="2800" b="1">
                <a:solidFill>
                  <a:srgbClr val="003399"/>
                </a:solidFill>
                <a:latin typeface="Arial" pitchFamily="34" charset="0"/>
              </a:rPr>
              <a:t>Plasma Heating Systems </a:t>
            </a:r>
          </a:p>
          <a:p>
            <a:pPr marL="457200" indent="-457200">
              <a:buFont typeface="Arial" pitchFamily="34" charset="0"/>
              <a:buChar char="•"/>
            </a:pPr>
            <a:r>
              <a:rPr lang="en-US" sz="2800" b="1">
                <a:solidFill>
                  <a:srgbClr val="003399"/>
                </a:solidFill>
                <a:latin typeface="Arial" pitchFamily="34" charset="0"/>
              </a:rPr>
              <a:t>Plasma Diagnostic Systems</a:t>
            </a:r>
          </a:p>
        </p:txBody>
      </p:sp>
    </p:spTree>
    <p:extLst>
      <p:ext uri="{BB962C8B-B14F-4D97-AF65-F5344CB8AC3E}">
        <p14:creationId xmlns:p14="http://schemas.microsoft.com/office/powerpoint/2010/main" val="3287118515"/>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9330" name="Picture 3"/>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95288" y="574675"/>
            <a:ext cx="8280400" cy="559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9331" name="Text Box 4"/>
          <p:cNvSpPr txBox="1">
            <a:spLocks noChangeArrowheads="1"/>
          </p:cNvSpPr>
          <p:nvPr/>
        </p:nvSpPr>
        <p:spPr bwMode="auto">
          <a:xfrm>
            <a:off x="7056438" y="4833938"/>
            <a:ext cx="2087562"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eaLnBrk="1" hangingPunct="1">
              <a:spcBef>
                <a:spcPct val="50000"/>
              </a:spcBef>
            </a:pPr>
            <a:r>
              <a:rPr lang="en-US" sz="2000" b="1">
                <a:solidFill>
                  <a:srgbClr val="000066"/>
                </a:solidFill>
                <a:latin typeface="Arial" pitchFamily="34" charset="0"/>
              </a:rPr>
              <a:t>Neutral beam injectors in NB cell (32 MW)</a:t>
            </a:r>
            <a:endParaRPr lang="en-GB" sz="2000" b="1">
              <a:solidFill>
                <a:srgbClr val="000066"/>
              </a:solidFill>
              <a:latin typeface="Arial" pitchFamily="34" charset="0"/>
            </a:endParaRPr>
          </a:p>
        </p:txBody>
      </p:sp>
      <p:sp>
        <p:nvSpPr>
          <p:cNvPr id="99332" name="Line 5"/>
          <p:cNvSpPr>
            <a:spLocks noChangeShapeType="1"/>
          </p:cNvSpPr>
          <p:nvPr/>
        </p:nvSpPr>
        <p:spPr bwMode="auto">
          <a:xfrm flipH="1">
            <a:off x="4319588" y="5337175"/>
            <a:ext cx="2700337" cy="6477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333" name="Text Box 6"/>
          <p:cNvSpPr txBox="1">
            <a:spLocks noChangeArrowheads="1"/>
          </p:cNvSpPr>
          <p:nvPr/>
        </p:nvSpPr>
        <p:spPr bwMode="auto">
          <a:xfrm>
            <a:off x="215900" y="981075"/>
            <a:ext cx="2124075"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eaLnBrk="1" hangingPunct="1">
              <a:spcBef>
                <a:spcPct val="50000"/>
              </a:spcBef>
            </a:pPr>
            <a:r>
              <a:rPr lang="en-US" sz="2000" b="1">
                <a:solidFill>
                  <a:srgbClr val="000066"/>
                </a:solidFill>
                <a:latin typeface="Arial" pitchFamily="34" charset="0"/>
              </a:rPr>
              <a:t>IC &amp; EC power supplies &amp; sources</a:t>
            </a:r>
            <a:endParaRPr lang="en-GB" sz="2000" b="1">
              <a:solidFill>
                <a:srgbClr val="000066"/>
              </a:solidFill>
              <a:latin typeface="Arial" pitchFamily="34" charset="0"/>
            </a:endParaRPr>
          </a:p>
        </p:txBody>
      </p:sp>
      <p:sp>
        <p:nvSpPr>
          <p:cNvPr id="99334" name="Line 7"/>
          <p:cNvSpPr>
            <a:spLocks noChangeShapeType="1"/>
          </p:cNvSpPr>
          <p:nvPr/>
        </p:nvSpPr>
        <p:spPr bwMode="auto">
          <a:xfrm flipV="1">
            <a:off x="1727200" y="1520825"/>
            <a:ext cx="1944688" cy="17938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335" name="Text Box 8"/>
          <p:cNvSpPr txBox="1">
            <a:spLocks noChangeArrowheads="1"/>
          </p:cNvSpPr>
          <p:nvPr/>
        </p:nvSpPr>
        <p:spPr bwMode="auto">
          <a:xfrm>
            <a:off x="0" y="2565400"/>
            <a:ext cx="1979613" cy="115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eaLnBrk="1" hangingPunct="1">
              <a:spcBef>
                <a:spcPct val="50000"/>
              </a:spcBef>
            </a:pPr>
            <a:r>
              <a:rPr lang="en-US" sz="2000" b="1">
                <a:solidFill>
                  <a:srgbClr val="000066"/>
                </a:solidFill>
                <a:latin typeface="Arial" pitchFamily="34" charset="0"/>
              </a:rPr>
              <a:t>IC &amp; EC waveguides</a:t>
            </a:r>
          </a:p>
          <a:p>
            <a:pPr eaLnBrk="1" hangingPunct="1">
              <a:spcBef>
                <a:spcPct val="50000"/>
              </a:spcBef>
            </a:pPr>
            <a:r>
              <a:rPr lang="en-US" sz="2000" b="1">
                <a:solidFill>
                  <a:srgbClr val="000066"/>
                </a:solidFill>
                <a:latin typeface="Arial" pitchFamily="34" charset="0"/>
              </a:rPr>
              <a:t>20 MW each</a:t>
            </a:r>
            <a:endParaRPr lang="en-GB" sz="2000" b="1">
              <a:solidFill>
                <a:srgbClr val="000066"/>
              </a:solidFill>
              <a:latin typeface="Arial" pitchFamily="34" charset="0"/>
            </a:endParaRPr>
          </a:p>
        </p:txBody>
      </p:sp>
      <p:sp>
        <p:nvSpPr>
          <p:cNvPr id="99336" name="Line 9"/>
          <p:cNvSpPr>
            <a:spLocks noChangeShapeType="1"/>
          </p:cNvSpPr>
          <p:nvPr/>
        </p:nvSpPr>
        <p:spPr bwMode="auto">
          <a:xfrm>
            <a:off x="1692275" y="2924175"/>
            <a:ext cx="1727200" cy="730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337" name="Line 10"/>
          <p:cNvSpPr>
            <a:spLocks noChangeShapeType="1"/>
          </p:cNvSpPr>
          <p:nvPr/>
        </p:nvSpPr>
        <p:spPr bwMode="auto">
          <a:xfrm>
            <a:off x="1619250" y="2924175"/>
            <a:ext cx="3240088" cy="54133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338" name="Text Box 2"/>
          <p:cNvSpPr txBox="1">
            <a:spLocks noChangeArrowheads="1"/>
          </p:cNvSpPr>
          <p:nvPr/>
        </p:nvSpPr>
        <p:spPr bwMode="auto">
          <a:xfrm>
            <a:off x="0" y="0"/>
            <a:ext cx="8893175" cy="641350"/>
          </a:xfrm>
          <a:prstGeom prst="rect">
            <a:avLst/>
          </a:prstGeom>
          <a:solidFill>
            <a:srgbClr val="FFCC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eaLnBrk="1" hangingPunct="1">
              <a:spcBef>
                <a:spcPct val="50000"/>
              </a:spcBef>
            </a:pPr>
            <a:r>
              <a:rPr lang="en-US" sz="3600" b="1">
                <a:latin typeface="Arial" pitchFamily="34" charset="0"/>
              </a:rPr>
              <a:t> </a:t>
            </a:r>
            <a:r>
              <a:rPr lang="en-US" sz="2800" b="1">
                <a:solidFill>
                  <a:schemeClr val="accent2"/>
                </a:solidFill>
                <a:latin typeface="Arial" pitchFamily="34" charset="0"/>
              </a:rPr>
              <a:t>Overview of the 70 MW ITER heating systems</a:t>
            </a:r>
            <a:endParaRPr lang="en-GB" sz="2800" b="1">
              <a:solidFill>
                <a:schemeClr val="accent2"/>
              </a:solidFill>
              <a:latin typeface="Arial" pitchFamily="34" charset="0"/>
            </a:endParaRPr>
          </a:p>
        </p:txBody>
      </p:sp>
    </p:spTree>
    <p:extLst>
      <p:ext uri="{BB962C8B-B14F-4D97-AF65-F5344CB8AC3E}">
        <p14:creationId xmlns:p14="http://schemas.microsoft.com/office/powerpoint/2010/main" val="9074077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idx="4294967295"/>
          </p:nvPr>
        </p:nvSpPr>
        <p:spPr>
          <a:xfrm>
            <a:off x="0" y="33337"/>
            <a:ext cx="9144000" cy="654051"/>
          </a:xfrm>
        </p:spPr>
        <p:txBody>
          <a:bodyPr wrap="square" lIns="91440" tIns="45720" rIns="91440" bIns="45720" anchor="ctr"/>
          <a:lstStyle/>
          <a:p>
            <a:pPr eaLnBrk="1" hangingPunct="1"/>
            <a:r>
              <a:rPr lang="it-IT" smtClean="0">
                <a:solidFill>
                  <a:schemeClr val="accent2"/>
                </a:solidFill>
              </a:rPr>
              <a:t>ITER – N-Neutral Beam Injection systems</a:t>
            </a:r>
          </a:p>
        </p:txBody>
      </p:sp>
      <p:sp>
        <p:nvSpPr>
          <p:cNvPr id="8195" name="Rectangle 3"/>
          <p:cNvSpPr>
            <a:spLocks noGrp="1" noChangeArrowheads="1"/>
          </p:cNvSpPr>
          <p:nvPr>
            <p:ph type="body" idx="4294967295"/>
          </p:nvPr>
        </p:nvSpPr>
        <p:spPr>
          <a:xfrm>
            <a:off x="0" y="692150"/>
            <a:ext cx="8316913" cy="1584325"/>
          </a:xfrm>
        </p:spPr>
        <p:txBody>
          <a:bodyPr lIns="91440" tIns="45720" rIns="91440" bIns="45720"/>
          <a:lstStyle/>
          <a:p>
            <a:pPr marL="287338" indent="-287338" defTabSz="795338">
              <a:buFont typeface="Times" pitchFamily="18" charset="0"/>
              <a:buNone/>
            </a:pPr>
            <a:r>
              <a:rPr lang="en-US" smtClean="0"/>
              <a:t>First of its kind; hence a Neutral Beam Test Facility in Padua:</a:t>
            </a:r>
          </a:p>
          <a:p>
            <a:pPr marL="287338" indent="-287338" defTabSz="795338"/>
            <a:r>
              <a:rPr lang="en-US" smtClean="0"/>
              <a:t>100kV ion source test bed (beg. 2014)</a:t>
            </a:r>
          </a:p>
          <a:p>
            <a:pPr marL="287338" indent="-287338" defTabSz="795338"/>
            <a:r>
              <a:rPr lang="en-US" smtClean="0"/>
              <a:t>full size HNB injector test bed </a:t>
            </a:r>
          </a:p>
          <a:p>
            <a:pPr marL="287338" indent="-287338" defTabSz="795338">
              <a:buFont typeface="Times" pitchFamily="18" charset="0"/>
              <a:buNone/>
            </a:pPr>
            <a:r>
              <a:rPr lang="en-US" smtClean="0"/>
              <a:t>    (end 2016)</a:t>
            </a:r>
            <a:endParaRPr lang="it-IT" smtClean="0"/>
          </a:p>
          <a:p>
            <a:pPr marL="287338" indent="-287338" defTabSz="795338" eaLnBrk="1" hangingPunct="1"/>
            <a:endParaRPr lang="it-IT" smtClean="0"/>
          </a:p>
        </p:txBody>
      </p:sp>
      <p:pic>
        <p:nvPicPr>
          <p:cNvPr id="8196" name="Picture 4"/>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2349500"/>
            <a:ext cx="5148263" cy="3497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7" name="Picture 8"/>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500563" y="1484313"/>
            <a:ext cx="4356100" cy="3535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8" name="Rectangle 9"/>
          <p:cNvSpPr>
            <a:spLocks noChangeArrowheads="1"/>
          </p:cNvSpPr>
          <p:nvPr/>
        </p:nvSpPr>
        <p:spPr bwMode="auto">
          <a:xfrm>
            <a:off x="5976938" y="4143375"/>
            <a:ext cx="3024187" cy="1835150"/>
          </a:xfrm>
          <a:prstGeom prst="rect">
            <a:avLst/>
          </a:prstGeom>
          <a:solidFill>
            <a:srgbClr val="0033CC"/>
          </a:solidFill>
          <a:ln w="9525">
            <a:solidFill>
              <a:schemeClr val="tx1"/>
            </a:solidFill>
            <a:miter lim="800000"/>
            <a:headEnd/>
            <a:tailEnd/>
          </a:ln>
        </p:spPr>
        <p:txBody>
          <a:bodyPr wrap="none" tIns="90000" bIns="90000" anchor="ctr"/>
          <a:lstStyle/>
          <a:p>
            <a:pPr>
              <a:lnSpc>
                <a:spcPct val="90000"/>
              </a:lnSpc>
              <a:buFontTx/>
              <a:buChar char="•"/>
              <a:tabLst>
                <a:tab pos="982663" algn="l"/>
                <a:tab pos="2239963" algn="l"/>
              </a:tabLst>
            </a:pPr>
            <a:r>
              <a:rPr lang="en-GB" altLang="en-GB" b="1">
                <a:solidFill>
                  <a:srgbClr val="FFFF00"/>
                </a:solidFill>
                <a:latin typeface="Times" pitchFamily="18" charset="0"/>
              </a:rPr>
              <a:t> </a:t>
            </a:r>
            <a:r>
              <a:rPr lang="en-GB" altLang="en-GB" sz="2000" b="1">
                <a:solidFill>
                  <a:srgbClr val="FFFF00"/>
                </a:solidFill>
              </a:rPr>
              <a:t>2 N-NBIs </a:t>
            </a:r>
          </a:p>
          <a:p>
            <a:pPr>
              <a:lnSpc>
                <a:spcPct val="90000"/>
              </a:lnSpc>
              <a:buFontTx/>
              <a:buChar char="•"/>
              <a:tabLst>
                <a:tab pos="982663" algn="l"/>
                <a:tab pos="2239963" algn="l"/>
              </a:tabLst>
            </a:pPr>
            <a:r>
              <a:rPr lang="en-GB" altLang="en-GB" sz="2000" b="1">
                <a:solidFill>
                  <a:srgbClr val="FFFF00"/>
                </a:solidFill>
              </a:rPr>
              <a:t> P</a:t>
            </a:r>
            <a:r>
              <a:rPr lang="en-GB" altLang="en-GB" sz="2000" b="1" baseline="-25000">
                <a:solidFill>
                  <a:srgbClr val="FFFF00"/>
                </a:solidFill>
              </a:rPr>
              <a:t>beam</a:t>
            </a:r>
            <a:r>
              <a:rPr lang="en-GB" altLang="en-GB" sz="2000" b="1">
                <a:solidFill>
                  <a:srgbClr val="FFFF00"/>
                </a:solidFill>
              </a:rPr>
              <a:t>	=  16.5	MW</a:t>
            </a:r>
          </a:p>
          <a:p>
            <a:pPr>
              <a:lnSpc>
                <a:spcPct val="90000"/>
              </a:lnSpc>
              <a:buFontTx/>
              <a:buChar char="•"/>
              <a:tabLst>
                <a:tab pos="982663" algn="l"/>
                <a:tab pos="2239963" algn="l"/>
              </a:tabLst>
            </a:pPr>
            <a:r>
              <a:rPr lang="en-GB" altLang="en-GB" sz="2000" b="1">
                <a:solidFill>
                  <a:srgbClr val="FFFF00"/>
                </a:solidFill>
              </a:rPr>
              <a:t> I	=  40	A</a:t>
            </a:r>
          </a:p>
          <a:p>
            <a:pPr>
              <a:lnSpc>
                <a:spcPct val="90000"/>
              </a:lnSpc>
              <a:buFontTx/>
              <a:buChar char="•"/>
              <a:tabLst>
                <a:tab pos="982663" algn="l"/>
                <a:tab pos="2239963" algn="l"/>
              </a:tabLst>
            </a:pPr>
            <a:r>
              <a:rPr lang="en-GB" altLang="en-GB" sz="2000" b="1">
                <a:solidFill>
                  <a:srgbClr val="FFFF00"/>
                </a:solidFill>
              </a:rPr>
              <a:t> V	=  1	MV</a:t>
            </a:r>
          </a:p>
          <a:p>
            <a:pPr>
              <a:lnSpc>
                <a:spcPct val="90000"/>
              </a:lnSpc>
              <a:buFontTx/>
              <a:buChar char="•"/>
              <a:tabLst>
                <a:tab pos="982663" algn="l"/>
                <a:tab pos="2239963" algn="l"/>
              </a:tabLst>
            </a:pPr>
            <a:r>
              <a:rPr lang="en-GB" altLang="en-GB" sz="2000" b="1">
                <a:solidFill>
                  <a:srgbClr val="FFFF00"/>
                </a:solidFill>
              </a:rPr>
              <a:t> T</a:t>
            </a:r>
            <a:r>
              <a:rPr lang="en-GB" altLang="en-GB" sz="2000" b="1" baseline="-25000">
                <a:solidFill>
                  <a:srgbClr val="FFFF00"/>
                </a:solidFill>
              </a:rPr>
              <a:t>pulse	</a:t>
            </a:r>
            <a:r>
              <a:rPr lang="en-GB" altLang="en-GB" sz="2000" b="1">
                <a:solidFill>
                  <a:srgbClr val="FFFF00"/>
                </a:solidFill>
              </a:rPr>
              <a:t>=  3600	s</a:t>
            </a:r>
          </a:p>
          <a:p>
            <a:pPr>
              <a:tabLst>
                <a:tab pos="982663" algn="l"/>
                <a:tab pos="2239963" algn="l"/>
              </a:tabLst>
            </a:pPr>
            <a:r>
              <a:rPr lang="en-US" altLang="en-GB" sz="1200" b="1">
                <a:solidFill>
                  <a:srgbClr val="FFFF00"/>
                </a:solidFill>
              </a:rPr>
              <a:t>60 GJ to be delivered to the plasma </a:t>
            </a:r>
          </a:p>
          <a:p>
            <a:pPr>
              <a:tabLst>
                <a:tab pos="982663" algn="l"/>
                <a:tab pos="2239963" algn="l"/>
              </a:tabLst>
            </a:pPr>
            <a:r>
              <a:rPr lang="en-US" altLang="en-GB" sz="1200" b="1">
                <a:solidFill>
                  <a:srgbClr val="FFFF00"/>
                </a:solidFill>
              </a:rPr>
              <a:t>by each beam</a:t>
            </a:r>
            <a:endParaRPr lang="en-US" sz="1200">
              <a:solidFill>
                <a:srgbClr val="FFFF00"/>
              </a:solidFill>
            </a:endParaRPr>
          </a:p>
          <a:p>
            <a:pPr>
              <a:lnSpc>
                <a:spcPct val="90000"/>
              </a:lnSpc>
              <a:buFontTx/>
              <a:buChar char="•"/>
              <a:tabLst>
                <a:tab pos="982663" algn="l"/>
                <a:tab pos="2239963" algn="l"/>
              </a:tabLst>
            </a:pPr>
            <a:endParaRPr lang="en-GB" sz="1200" b="1">
              <a:solidFill>
                <a:srgbClr val="FFFF00"/>
              </a:solidFill>
              <a:latin typeface="Times" pitchFamily="18" charset="0"/>
            </a:endParaRPr>
          </a:p>
        </p:txBody>
      </p:sp>
      <p:sp>
        <p:nvSpPr>
          <p:cNvPr id="8199" name="Rectangle 7"/>
          <p:cNvSpPr>
            <a:spLocks noChangeArrowheads="1"/>
          </p:cNvSpPr>
          <p:nvPr/>
        </p:nvSpPr>
        <p:spPr bwMode="auto">
          <a:xfrm>
            <a:off x="-71438" y="5995988"/>
            <a:ext cx="6408738" cy="647700"/>
          </a:xfrm>
          <a:prstGeom prst="rect">
            <a:avLst/>
          </a:prstGeom>
          <a:solidFill>
            <a:schemeClr val="accent1"/>
          </a:solidFill>
          <a:ln w="9525">
            <a:solidFill>
              <a:schemeClr val="tx1"/>
            </a:solidFill>
            <a:miter lim="800000"/>
            <a:headEnd/>
            <a:tailEnd/>
          </a:ln>
        </p:spPr>
        <p:txBody>
          <a:bodyPr wrap="none" anchor="ctr"/>
          <a:lstStyle/>
          <a:p>
            <a:pPr>
              <a:buFontTx/>
              <a:buChar char="•"/>
            </a:pPr>
            <a:r>
              <a:rPr lang="en-GB" altLang="en-GB" sz="1600">
                <a:solidFill>
                  <a:schemeClr val="accent2"/>
                </a:solidFill>
              </a:rPr>
              <a:t>1MeV neutrals  implies negative ions for efficient neutralisation (60%)</a:t>
            </a:r>
            <a:endParaRPr lang="en-GB" sz="1600">
              <a:solidFill>
                <a:schemeClr val="accent2"/>
              </a:solidFill>
            </a:endParaRPr>
          </a:p>
        </p:txBody>
      </p:sp>
      <p:sp>
        <p:nvSpPr>
          <p:cNvPr id="8200" name="Slide Number Placeholder 10"/>
          <p:cNvSpPr>
            <a:spLocks noGrp="1"/>
          </p:cNvSpPr>
          <p:nvPr>
            <p:ph type="sldNum" sz="quarter" idx="4294967295"/>
          </p:nvPr>
        </p:nvSpPr>
        <p:spPr>
          <a:xfrm>
            <a:off x="234950" y="6496050"/>
            <a:ext cx="603250" cy="1524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fld id="{CDCCA111-C788-42A0-B747-8171F1D20B15}" type="slidenum">
              <a:rPr lang="fr-FR" sz="1400" smtClean="0"/>
              <a:pPr/>
              <a:t>28</a:t>
            </a:fld>
            <a:endParaRPr lang="fr-FR" sz="1400" smtClean="0"/>
          </a:p>
        </p:txBody>
      </p:sp>
    </p:spTree>
    <p:extLst>
      <p:ext uri="{BB962C8B-B14F-4D97-AF65-F5344CB8AC3E}">
        <p14:creationId xmlns:p14="http://schemas.microsoft.com/office/powerpoint/2010/main" val="361788121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4"/>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403350" y="2276475"/>
            <a:ext cx="6350000" cy="3751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19" name="Line 5"/>
          <p:cNvSpPr>
            <a:spLocks noChangeShapeType="1"/>
          </p:cNvSpPr>
          <p:nvPr/>
        </p:nvSpPr>
        <p:spPr bwMode="auto">
          <a:xfrm>
            <a:off x="1331913" y="5445125"/>
            <a:ext cx="5545137" cy="100806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220" name="Text Box 6"/>
          <p:cNvSpPr txBox="1">
            <a:spLocks noChangeArrowheads="1"/>
          </p:cNvSpPr>
          <p:nvPr/>
        </p:nvSpPr>
        <p:spPr bwMode="auto">
          <a:xfrm>
            <a:off x="2843213" y="5734050"/>
            <a:ext cx="7239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r>
              <a:rPr lang="en-GB">
                <a:latin typeface="Times" pitchFamily="18" charset="0"/>
              </a:rPr>
              <a:t>15m</a:t>
            </a:r>
          </a:p>
        </p:txBody>
      </p:sp>
      <p:sp>
        <p:nvSpPr>
          <p:cNvPr id="9221" name="Line 7"/>
          <p:cNvSpPr>
            <a:spLocks noChangeShapeType="1"/>
          </p:cNvSpPr>
          <p:nvPr/>
        </p:nvSpPr>
        <p:spPr bwMode="auto">
          <a:xfrm flipV="1">
            <a:off x="7235825" y="5734050"/>
            <a:ext cx="1008063" cy="57626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222" name="Text Box 8"/>
          <p:cNvSpPr txBox="1">
            <a:spLocks noChangeArrowheads="1"/>
          </p:cNvSpPr>
          <p:nvPr/>
        </p:nvSpPr>
        <p:spPr bwMode="auto">
          <a:xfrm>
            <a:off x="7596188" y="5949950"/>
            <a:ext cx="5715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r>
              <a:rPr lang="en-GB">
                <a:latin typeface="Times" pitchFamily="18" charset="0"/>
              </a:rPr>
              <a:t>5m</a:t>
            </a:r>
          </a:p>
        </p:txBody>
      </p:sp>
      <p:sp>
        <p:nvSpPr>
          <p:cNvPr id="9223" name="Line 9"/>
          <p:cNvSpPr>
            <a:spLocks noChangeShapeType="1"/>
          </p:cNvSpPr>
          <p:nvPr/>
        </p:nvSpPr>
        <p:spPr bwMode="auto">
          <a:xfrm>
            <a:off x="8243888" y="2420938"/>
            <a:ext cx="0" cy="32400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224" name="Text Box 10"/>
          <p:cNvSpPr txBox="1">
            <a:spLocks noChangeArrowheads="1"/>
          </p:cNvSpPr>
          <p:nvPr/>
        </p:nvSpPr>
        <p:spPr bwMode="auto">
          <a:xfrm>
            <a:off x="8243888" y="3644900"/>
            <a:ext cx="5715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r>
              <a:rPr lang="en-GB">
                <a:latin typeface="Times" pitchFamily="18" charset="0"/>
              </a:rPr>
              <a:t>9m</a:t>
            </a:r>
          </a:p>
        </p:txBody>
      </p:sp>
      <p:sp>
        <p:nvSpPr>
          <p:cNvPr id="9225" name="Text Box 3"/>
          <p:cNvSpPr txBox="1">
            <a:spLocks noChangeArrowheads="1"/>
          </p:cNvSpPr>
          <p:nvPr/>
        </p:nvSpPr>
        <p:spPr bwMode="auto">
          <a:xfrm>
            <a:off x="1" y="30944"/>
            <a:ext cx="9144000" cy="496831"/>
          </a:xfrm>
          <a:prstGeom prst="rect">
            <a:avLst/>
          </a:prstGeom>
          <a:solidFill>
            <a:srgbClr val="FFC000"/>
          </a:solidFill>
          <a:ln>
            <a:noFill/>
          </a:ln>
          <a:extLst/>
        </p:spPr>
        <p:txBody>
          <a:bodyPr wrap="square" lIns="65306" tIns="32653" rIns="65306" bIns="32653">
            <a:spAutoFit/>
          </a:bodyPr>
          <a:lstStyle>
            <a:lvl1pPr defTabSz="652463">
              <a:defRPr sz="2400">
                <a:solidFill>
                  <a:schemeClr val="tx1"/>
                </a:solidFill>
                <a:latin typeface="Arial" pitchFamily="34" charset="0"/>
                <a:ea typeface="ＭＳ Ｐゴシック" pitchFamily="34" charset="-128"/>
              </a:defRPr>
            </a:lvl1pPr>
            <a:lvl2pPr marL="742950" indent="-285750" defTabSz="652463">
              <a:defRPr sz="2400">
                <a:solidFill>
                  <a:schemeClr val="tx1"/>
                </a:solidFill>
                <a:latin typeface="Arial" pitchFamily="34" charset="0"/>
                <a:ea typeface="ＭＳ Ｐゴシック" pitchFamily="34" charset="-128"/>
              </a:defRPr>
            </a:lvl2pPr>
            <a:lvl3pPr marL="1143000" indent="-228600" defTabSz="652463">
              <a:defRPr sz="2400">
                <a:solidFill>
                  <a:schemeClr val="tx1"/>
                </a:solidFill>
                <a:latin typeface="Arial" pitchFamily="34" charset="0"/>
                <a:ea typeface="ＭＳ Ｐゴシック" pitchFamily="34" charset="-128"/>
              </a:defRPr>
            </a:lvl3pPr>
            <a:lvl4pPr marL="1600200" indent="-228600" defTabSz="652463">
              <a:defRPr sz="2400">
                <a:solidFill>
                  <a:schemeClr val="tx1"/>
                </a:solidFill>
                <a:latin typeface="Arial" pitchFamily="34" charset="0"/>
                <a:ea typeface="ＭＳ Ｐゴシック" pitchFamily="34" charset="-128"/>
              </a:defRPr>
            </a:lvl4pPr>
            <a:lvl5pPr marL="2057400" indent="-228600" defTabSz="652463">
              <a:defRPr sz="2400">
                <a:solidFill>
                  <a:schemeClr val="tx1"/>
                </a:solidFill>
                <a:latin typeface="Arial" pitchFamily="34" charset="0"/>
                <a:ea typeface="ＭＳ Ｐゴシック" pitchFamily="34" charset="-128"/>
              </a:defRPr>
            </a:lvl5pPr>
            <a:lvl6pPr marL="2514600" indent="-228600" defTabSz="652463"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652463"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652463"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652463"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r>
              <a:rPr lang="en-US" sz="2800" b="1" dirty="0">
                <a:solidFill>
                  <a:schemeClr val="accent2"/>
                </a:solidFill>
                <a:latin typeface="+mj-lt"/>
              </a:rPr>
              <a:t>Neutral Beam Injector</a:t>
            </a:r>
            <a:endParaRPr lang="en-GB" sz="2800" b="1" dirty="0">
              <a:solidFill>
                <a:schemeClr val="accent2"/>
              </a:solidFill>
              <a:latin typeface="+mj-lt"/>
            </a:endParaRPr>
          </a:p>
        </p:txBody>
      </p:sp>
      <p:sp>
        <p:nvSpPr>
          <p:cNvPr id="9226" name="Text Box 2"/>
          <p:cNvSpPr txBox="1">
            <a:spLocks noChangeArrowheads="1"/>
          </p:cNvSpPr>
          <p:nvPr/>
        </p:nvSpPr>
        <p:spPr bwMode="auto">
          <a:xfrm>
            <a:off x="250825" y="620713"/>
            <a:ext cx="8642350" cy="146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r>
              <a:rPr lang="en-GB" altLang="it-IT" sz="1800"/>
              <a:t>The Injector can be separated in </a:t>
            </a:r>
          </a:p>
          <a:p>
            <a:r>
              <a:rPr lang="en-GB" altLang="it-IT" sz="1800"/>
              <a:t>beam components (</a:t>
            </a:r>
            <a:r>
              <a:rPr lang="it-IT" altLang="it-IT" sz="1800" b="1">
                <a:solidFill>
                  <a:schemeClr val="accent2"/>
                </a:solidFill>
              </a:rPr>
              <a:t>I</a:t>
            </a:r>
            <a:r>
              <a:rPr lang="en-GB" altLang="it-IT" sz="1800" b="1">
                <a:solidFill>
                  <a:schemeClr val="accent2"/>
                </a:solidFill>
              </a:rPr>
              <a:t>on </a:t>
            </a:r>
            <a:r>
              <a:rPr lang="it-IT" altLang="it-IT" sz="1800" b="1">
                <a:solidFill>
                  <a:schemeClr val="accent2"/>
                </a:solidFill>
              </a:rPr>
              <a:t>S</a:t>
            </a:r>
            <a:r>
              <a:rPr lang="en-GB" altLang="it-IT" sz="1800" b="1">
                <a:solidFill>
                  <a:schemeClr val="accent2"/>
                </a:solidFill>
              </a:rPr>
              <a:t>ource, </a:t>
            </a:r>
            <a:r>
              <a:rPr lang="it-IT" altLang="it-IT" sz="1800" b="1">
                <a:solidFill>
                  <a:schemeClr val="accent2"/>
                </a:solidFill>
              </a:rPr>
              <a:t>A</a:t>
            </a:r>
            <a:r>
              <a:rPr lang="en-GB" altLang="it-IT" sz="1800" b="1">
                <a:solidFill>
                  <a:schemeClr val="accent2"/>
                </a:solidFill>
              </a:rPr>
              <a:t>ccelerator</a:t>
            </a:r>
            <a:r>
              <a:rPr lang="it-IT" altLang="it-IT" sz="1800" b="1">
                <a:solidFill>
                  <a:schemeClr val="accent2"/>
                </a:solidFill>
              </a:rPr>
              <a:t>, N</a:t>
            </a:r>
            <a:r>
              <a:rPr lang="en-GB" altLang="it-IT" sz="1800" b="1">
                <a:solidFill>
                  <a:schemeClr val="accent2"/>
                </a:solidFill>
              </a:rPr>
              <a:t>eutralizer, Residual Ion Dump</a:t>
            </a:r>
            <a:r>
              <a:rPr lang="en-GB" altLang="it-IT" sz="1800">
                <a:solidFill>
                  <a:schemeClr val="accent2"/>
                </a:solidFill>
              </a:rPr>
              <a:t> and Calorimeter</a:t>
            </a:r>
            <a:r>
              <a:rPr lang="en-GB" altLang="it-IT" sz="1800"/>
              <a:t>) </a:t>
            </a:r>
          </a:p>
          <a:p>
            <a:r>
              <a:rPr lang="en-GB" altLang="it-IT" sz="1800"/>
              <a:t>other components (</a:t>
            </a:r>
            <a:r>
              <a:rPr lang="en-GB" altLang="it-IT" sz="1800">
                <a:solidFill>
                  <a:schemeClr val="accent2"/>
                </a:solidFill>
              </a:rPr>
              <a:t>cryo-pump, vessels,</a:t>
            </a:r>
            <a:r>
              <a:rPr lang="en-GB" altLang="it-IT" sz="1800"/>
              <a:t>  fast shutter,  duct, magnetic shielding, and residual magnetic field compensating coils)</a:t>
            </a:r>
            <a:endParaRPr lang="en-GB" altLang="it-IT" sz="1800">
              <a:solidFill>
                <a:srgbClr val="FF0000"/>
              </a:solidFill>
            </a:endParaRPr>
          </a:p>
        </p:txBody>
      </p:sp>
      <p:sp>
        <p:nvSpPr>
          <p:cNvPr id="9227" name="TextBox 11"/>
          <p:cNvSpPr txBox="1">
            <a:spLocks noChangeArrowheads="1"/>
          </p:cNvSpPr>
          <p:nvPr/>
        </p:nvSpPr>
        <p:spPr bwMode="auto">
          <a:xfrm>
            <a:off x="250825" y="5589588"/>
            <a:ext cx="19113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1800">
                <a:solidFill>
                  <a:schemeClr val="accent2"/>
                </a:solidFill>
              </a:rPr>
              <a:t>HNB Injector</a:t>
            </a:r>
          </a:p>
          <a:p>
            <a:pPr eaLnBrk="1" hangingPunct="1"/>
            <a:r>
              <a:rPr lang="en-US" sz="1800">
                <a:solidFill>
                  <a:schemeClr val="accent2"/>
                </a:solidFill>
              </a:rPr>
              <a:t>~1000t </a:t>
            </a:r>
            <a:endParaRPr lang="en-GB" sz="1800">
              <a:solidFill>
                <a:schemeClr val="accent2"/>
              </a:solidFill>
            </a:endParaRPr>
          </a:p>
        </p:txBody>
      </p:sp>
      <p:sp>
        <p:nvSpPr>
          <p:cNvPr id="9228" name="Slide Number Placeholder 13"/>
          <p:cNvSpPr>
            <a:spLocks noGrp="1"/>
          </p:cNvSpPr>
          <p:nvPr>
            <p:ph type="sldNum" sz="quarter" idx="4294967295"/>
          </p:nvPr>
        </p:nvSpPr>
        <p:spPr>
          <a:xfrm>
            <a:off x="234950" y="6496050"/>
            <a:ext cx="603250" cy="1524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fld id="{A3BEE866-06B1-436A-B394-64D4462FB428}" type="slidenum">
              <a:rPr lang="fr-FR" sz="1400" smtClean="0"/>
              <a:pPr/>
              <a:t>29</a:t>
            </a:fld>
            <a:endParaRPr lang="fr-FR" sz="1400" smtClean="0"/>
          </a:p>
        </p:txBody>
      </p:sp>
    </p:spTree>
    <p:extLst>
      <p:ext uri="{BB962C8B-B14F-4D97-AF65-F5344CB8AC3E}">
        <p14:creationId xmlns:p14="http://schemas.microsoft.com/office/powerpoint/2010/main" val="3833862084"/>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17"/>
          <p:cNvSpPr>
            <a:spLocks noChangeArrowheads="1"/>
          </p:cNvSpPr>
          <p:nvPr/>
        </p:nvSpPr>
        <p:spPr bwMode="auto">
          <a:xfrm>
            <a:off x="0" y="2133600"/>
            <a:ext cx="9144000" cy="2159000"/>
          </a:xfrm>
          <a:prstGeom prst="rect">
            <a:avLst/>
          </a:prstGeom>
          <a:solidFill>
            <a:srgbClr val="FFCC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457200" indent="-457200">
              <a:buFont typeface="Arial" pitchFamily="34" charset="0"/>
              <a:buChar char="•"/>
            </a:pPr>
            <a:r>
              <a:rPr lang="en-US" sz="2800" b="1" dirty="0" smtClean="0">
                <a:solidFill>
                  <a:srgbClr val="003399"/>
                </a:solidFill>
                <a:latin typeface="Arial" pitchFamily="34" charset="0"/>
              </a:rPr>
              <a:t>Cryostat and Thermal Shield</a:t>
            </a:r>
            <a:endParaRPr lang="en-US" sz="2800" b="1" dirty="0">
              <a:solidFill>
                <a:srgbClr val="003399"/>
              </a:solidFill>
              <a:latin typeface="Arial" pitchFamily="34" charset="0"/>
            </a:endParaRPr>
          </a:p>
        </p:txBody>
      </p:sp>
    </p:spTree>
    <p:extLst>
      <p:ext uri="{BB962C8B-B14F-4D97-AF65-F5344CB8AC3E}">
        <p14:creationId xmlns:p14="http://schemas.microsoft.com/office/powerpoint/2010/main" val="3682940629"/>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Text Box 3"/>
          <p:cNvSpPr txBox="1">
            <a:spLocks noChangeArrowheads="1"/>
          </p:cNvSpPr>
          <p:nvPr/>
        </p:nvSpPr>
        <p:spPr bwMode="auto">
          <a:xfrm>
            <a:off x="3851275" y="6308725"/>
            <a:ext cx="1289050" cy="204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8000" tIns="10800" rIns="18000" bIns="10800">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1200">
                <a:latin typeface="Times New Roman" pitchFamily="18" charset="0"/>
                <a:cs typeface="Arial" pitchFamily="34" charset="0"/>
              </a:rPr>
              <a:t>Equatorial Launcher</a:t>
            </a:r>
            <a:endParaRPr lang="en-GB" sz="1800">
              <a:cs typeface="Arial" pitchFamily="34" charset="0"/>
            </a:endParaRPr>
          </a:p>
        </p:txBody>
      </p:sp>
      <p:grpSp>
        <p:nvGrpSpPr>
          <p:cNvPr id="13315" name="Group 4"/>
          <p:cNvGrpSpPr>
            <a:grpSpLocks/>
          </p:cNvGrpSpPr>
          <p:nvPr/>
        </p:nvGrpSpPr>
        <p:grpSpPr bwMode="auto">
          <a:xfrm>
            <a:off x="1116013" y="620713"/>
            <a:ext cx="7794625" cy="5892800"/>
            <a:chOff x="777" y="346"/>
            <a:chExt cx="4910" cy="3712"/>
          </a:xfrm>
        </p:grpSpPr>
        <p:pic>
          <p:nvPicPr>
            <p:cNvPr id="13321" name="Picture 5" descr="ensemble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77" y="346"/>
              <a:ext cx="4037" cy="34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22" name="Picture 6" descr="123"/>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701" y="2387"/>
              <a:ext cx="864" cy="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23" name="Text Box 7"/>
            <p:cNvSpPr txBox="1">
              <a:spLocks noChangeArrowheads="1"/>
            </p:cNvSpPr>
            <p:nvPr/>
          </p:nvSpPr>
          <p:spPr bwMode="auto">
            <a:xfrm>
              <a:off x="1458" y="1706"/>
              <a:ext cx="2087"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r>
                <a:rPr lang="en-US" sz="1800" b="1"/>
                <a:t>Assembly Hall</a:t>
              </a:r>
              <a:endParaRPr lang="en-GB" sz="1800" b="1"/>
            </a:p>
          </p:txBody>
        </p:sp>
        <p:sp>
          <p:nvSpPr>
            <p:cNvPr id="13324" name="Text Box 8"/>
            <p:cNvSpPr txBox="1">
              <a:spLocks noChangeArrowheads="1"/>
            </p:cNvSpPr>
            <p:nvPr/>
          </p:nvSpPr>
          <p:spPr bwMode="auto">
            <a:xfrm>
              <a:off x="1746" y="3203"/>
              <a:ext cx="1270" cy="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r>
                <a:rPr lang="en-US" sz="1600" b="1"/>
                <a:t>RF</a:t>
              </a:r>
            </a:p>
            <a:p>
              <a:r>
                <a:rPr lang="en-US" sz="1600" b="1"/>
                <a:t>Building</a:t>
              </a:r>
              <a:endParaRPr lang="en-GB" sz="1600" b="1"/>
            </a:p>
          </p:txBody>
        </p:sp>
        <p:sp>
          <p:nvSpPr>
            <p:cNvPr id="13325" name="Text Box 9"/>
            <p:cNvSpPr txBox="1">
              <a:spLocks noChangeArrowheads="1"/>
            </p:cNvSpPr>
            <p:nvPr/>
          </p:nvSpPr>
          <p:spPr bwMode="auto">
            <a:xfrm>
              <a:off x="3817" y="2115"/>
              <a:ext cx="1270" cy="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r>
                <a:rPr lang="en-US" sz="1800" b="1"/>
                <a:t>Tokamak </a:t>
              </a:r>
            </a:p>
            <a:p>
              <a:r>
                <a:rPr lang="en-US" sz="1800" b="1"/>
                <a:t>Building</a:t>
              </a:r>
              <a:endParaRPr lang="en-GB" sz="1800" b="1"/>
            </a:p>
          </p:txBody>
        </p:sp>
        <p:pic>
          <p:nvPicPr>
            <p:cNvPr id="13326" name="Picture 10" descr="REACTOR1"/>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4921" y="1026"/>
              <a:ext cx="749" cy="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3327" name="Object 11"/>
            <p:cNvGraphicFramePr>
              <a:graphicFrameLocks noChangeAspect="1"/>
            </p:cNvGraphicFramePr>
            <p:nvPr/>
          </p:nvGraphicFramePr>
          <p:xfrm>
            <a:off x="2323" y="2684"/>
            <a:ext cx="3091" cy="1374"/>
          </p:xfrm>
          <a:graphic>
            <a:graphicData uri="http://schemas.openxmlformats.org/presentationml/2006/ole">
              <mc:AlternateContent xmlns:mc="http://schemas.openxmlformats.org/markup-compatibility/2006">
                <mc:Choice xmlns:v="urn:schemas-microsoft-com:vml" Requires="v">
                  <p:oleObj spid="_x0000_s40981" name="Visio" r:id="rId7" imgW="7518897" imgH="3752005" progId="Visio.Drawing.11">
                    <p:embed/>
                  </p:oleObj>
                </mc:Choice>
                <mc:Fallback>
                  <p:oleObj name="Visio" r:id="rId7" imgW="7518897" imgH="3752005" progId="Visio.Drawing.11">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323" y="2684"/>
                          <a:ext cx="3091" cy="13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13328" name="Group 12"/>
            <p:cNvGrpSpPr>
              <a:grpSpLocks/>
            </p:cNvGrpSpPr>
            <p:nvPr/>
          </p:nvGrpSpPr>
          <p:grpSpPr bwMode="auto">
            <a:xfrm>
              <a:off x="5216" y="3304"/>
              <a:ext cx="290" cy="405"/>
              <a:chOff x="4206" y="2148"/>
              <a:chExt cx="432" cy="666"/>
            </a:xfrm>
          </p:grpSpPr>
          <p:sp>
            <p:nvSpPr>
              <p:cNvPr id="13389" name="Rectangle 13"/>
              <p:cNvSpPr>
                <a:spLocks noChangeArrowheads="1"/>
              </p:cNvSpPr>
              <p:nvPr/>
            </p:nvSpPr>
            <p:spPr bwMode="auto">
              <a:xfrm>
                <a:off x="4206" y="2148"/>
                <a:ext cx="432" cy="666"/>
              </a:xfrm>
              <a:prstGeom prst="rect">
                <a:avLst/>
              </a:prstGeom>
              <a:solidFill>
                <a:schemeClr val="accent1"/>
              </a:solidFill>
              <a:ln w="12700">
                <a:solidFill>
                  <a:schemeClr val="accent2"/>
                </a:solidFill>
                <a:miter lim="800000"/>
                <a:headEnd/>
                <a:tailEnd/>
              </a:ln>
            </p:spPr>
            <p:txBody>
              <a:bodyPr wrap="none" anchor="ctr"/>
              <a:lstStyle/>
              <a:p>
                <a:pPr algn="ctr" eaLnBrk="1" hangingPunct="1"/>
                <a:endParaRPr lang="en-US" sz="400">
                  <a:latin typeface="Times New Roman" pitchFamily="18" charset="0"/>
                  <a:cs typeface="Arial" pitchFamily="34" charset="0"/>
                </a:endParaRPr>
              </a:p>
              <a:p>
                <a:pPr algn="ctr" eaLnBrk="1" hangingPunct="1"/>
                <a:r>
                  <a:rPr lang="en-US" sz="1000">
                    <a:latin typeface="Times New Roman" pitchFamily="18" charset="0"/>
                    <a:cs typeface="Arial" pitchFamily="34" charset="0"/>
                  </a:rPr>
                  <a:t>BPS</a:t>
                </a:r>
              </a:p>
              <a:p>
                <a:pPr algn="ctr" eaLnBrk="1" hangingPunct="1"/>
                <a:r>
                  <a:rPr lang="en-US" sz="1000">
                    <a:latin typeface="Times New Roman" pitchFamily="18" charset="0"/>
                    <a:cs typeface="Arial" pitchFamily="34" charset="0"/>
                  </a:rPr>
                  <a:t>(APS)</a:t>
                </a:r>
              </a:p>
              <a:p>
                <a:pPr algn="ctr" eaLnBrk="1" hangingPunct="1"/>
                <a:endParaRPr lang="en-US" sz="1000">
                  <a:latin typeface="Times New Roman" pitchFamily="18" charset="0"/>
                  <a:cs typeface="Arial" pitchFamily="34" charset="0"/>
                </a:endParaRPr>
              </a:p>
              <a:p>
                <a:pPr algn="ctr" eaLnBrk="1" hangingPunct="1"/>
                <a:r>
                  <a:rPr lang="en-US" sz="1000">
                    <a:latin typeface="Times New Roman" pitchFamily="18" charset="0"/>
                    <a:cs typeface="Arial" pitchFamily="34" charset="0"/>
                  </a:rPr>
                  <a:t>MHVPS</a:t>
                </a:r>
              </a:p>
              <a:p>
                <a:pPr algn="ctr" eaLnBrk="1" hangingPunct="1"/>
                <a:endParaRPr lang="en-GB" sz="1000">
                  <a:cs typeface="Arial" pitchFamily="34" charset="0"/>
                </a:endParaRPr>
              </a:p>
            </p:txBody>
          </p:sp>
          <p:sp>
            <p:nvSpPr>
              <p:cNvPr id="13390" name="Line 14"/>
              <p:cNvSpPr>
                <a:spLocks noChangeShapeType="1"/>
              </p:cNvSpPr>
              <p:nvPr/>
            </p:nvSpPr>
            <p:spPr bwMode="auto">
              <a:xfrm>
                <a:off x="4206" y="2460"/>
                <a:ext cx="432" cy="0"/>
              </a:xfrm>
              <a:prstGeom prst="line">
                <a:avLst/>
              </a:prstGeom>
              <a:noFill/>
              <a:ln w="12700">
                <a:solidFill>
                  <a:schemeClr val="accent2"/>
                </a:solidFill>
                <a:prstDash val="sysDot"/>
                <a:round/>
                <a:headEnd/>
                <a:tailEnd/>
              </a:ln>
              <a:extLst>
                <a:ext uri="{909E8E84-426E-40DD-AFC4-6F175D3DCCD1}">
                  <a14:hiddenFill xmlns:a14="http://schemas.microsoft.com/office/drawing/2010/main">
                    <a:noFill/>
                  </a14:hiddenFill>
                </a:ext>
              </a:extLst>
            </p:spPr>
            <p:txBody>
              <a:bodyPr/>
              <a:lstStyle/>
              <a:p>
                <a:endParaRPr lang="en-GB"/>
              </a:p>
            </p:txBody>
          </p:sp>
        </p:grpSp>
        <p:sp>
          <p:nvSpPr>
            <p:cNvPr id="13329" name="AutoShape 15"/>
            <p:cNvSpPr>
              <a:spLocks noChangeArrowheads="1"/>
            </p:cNvSpPr>
            <p:nvPr/>
          </p:nvSpPr>
          <p:spPr bwMode="auto">
            <a:xfrm>
              <a:off x="5216" y="3176"/>
              <a:ext cx="51" cy="128"/>
            </a:xfrm>
            <a:prstGeom prst="upArrow">
              <a:avLst>
                <a:gd name="adj1" fmla="val 50000"/>
                <a:gd name="adj2" fmla="val 62745"/>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GB"/>
            </a:p>
          </p:txBody>
        </p:sp>
        <p:grpSp>
          <p:nvGrpSpPr>
            <p:cNvPr id="13330" name="Group 16"/>
            <p:cNvGrpSpPr>
              <a:grpSpLocks/>
            </p:cNvGrpSpPr>
            <p:nvPr/>
          </p:nvGrpSpPr>
          <p:grpSpPr bwMode="auto">
            <a:xfrm>
              <a:off x="2439" y="2895"/>
              <a:ext cx="985" cy="195"/>
              <a:chOff x="1604" y="1174"/>
              <a:chExt cx="2050" cy="446"/>
            </a:xfrm>
          </p:grpSpPr>
          <p:grpSp>
            <p:nvGrpSpPr>
              <p:cNvPr id="13361" name="Group 17"/>
              <p:cNvGrpSpPr>
                <a:grpSpLocks/>
              </p:cNvGrpSpPr>
              <p:nvPr/>
            </p:nvGrpSpPr>
            <p:grpSpPr bwMode="auto">
              <a:xfrm>
                <a:off x="1604" y="1174"/>
                <a:ext cx="2050" cy="446"/>
                <a:chOff x="1604" y="1174"/>
                <a:chExt cx="2050" cy="446"/>
              </a:xfrm>
            </p:grpSpPr>
            <p:sp>
              <p:nvSpPr>
                <p:cNvPr id="13367" name="Freeform 18"/>
                <p:cNvSpPr>
                  <a:spLocks/>
                </p:cNvSpPr>
                <p:nvPr/>
              </p:nvSpPr>
              <p:spPr bwMode="auto">
                <a:xfrm>
                  <a:off x="1604" y="1174"/>
                  <a:ext cx="2050" cy="436"/>
                </a:xfrm>
                <a:custGeom>
                  <a:avLst/>
                  <a:gdLst>
                    <a:gd name="T0" fmla="*/ 2050 w 2050"/>
                    <a:gd name="T1" fmla="*/ 28 h 436"/>
                    <a:gd name="T2" fmla="*/ 1944 w 2050"/>
                    <a:gd name="T3" fmla="*/ 28 h 436"/>
                    <a:gd name="T4" fmla="*/ 1944 w 2050"/>
                    <a:gd name="T5" fmla="*/ 0 h 436"/>
                    <a:gd name="T6" fmla="*/ 1908 w 2050"/>
                    <a:gd name="T7" fmla="*/ 0 h 436"/>
                    <a:gd name="T8" fmla="*/ 1908 w 2050"/>
                    <a:gd name="T9" fmla="*/ 26 h 436"/>
                    <a:gd name="T10" fmla="*/ 120 w 2050"/>
                    <a:gd name="T11" fmla="*/ 28 h 436"/>
                    <a:gd name="T12" fmla="*/ 0 w 2050"/>
                    <a:gd name="T13" fmla="*/ 132 h 436"/>
                    <a:gd name="T14" fmla="*/ 192 w 2050"/>
                    <a:gd name="T15" fmla="*/ 336 h 436"/>
                    <a:gd name="T16" fmla="*/ 208 w 2050"/>
                    <a:gd name="T17" fmla="*/ 320 h 436"/>
                    <a:gd name="T18" fmla="*/ 278 w 2050"/>
                    <a:gd name="T19" fmla="*/ 402 h 436"/>
                    <a:gd name="T20" fmla="*/ 1908 w 2050"/>
                    <a:gd name="T21" fmla="*/ 402 h 436"/>
                    <a:gd name="T22" fmla="*/ 1906 w 2050"/>
                    <a:gd name="T23" fmla="*/ 436 h 436"/>
                    <a:gd name="T24" fmla="*/ 1944 w 2050"/>
                    <a:gd name="T25" fmla="*/ 436 h 436"/>
                    <a:gd name="T26" fmla="*/ 1942 w 2050"/>
                    <a:gd name="T27" fmla="*/ 402 h 436"/>
                    <a:gd name="T28" fmla="*/ 1974 w 2050"/>
                    <a:gd name="T29" fmla="*/ 402 h 436"/>
                    <a:gd name="T30" fmla="*/ 2002 w 2050"/>
                    <a:gd name="T31" fmla="*/ 378 h 4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050"/>
                    <a:gd name="T49" fmla="*/ 0 h 436"/>
                    <a:gd name="T50" fmla="*/ 2050 w 2050"/>
                    <a:gd name="T51" fmla="*/ 436 h 4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050" h="436">
                      <a:moveTo>
                        <a:pt x="2050" y="28"/>
                      </a:moveTo>
                      <a:lnTo>
                        <a:pt x="1944" y="28"/>
                      </a:lnTo>
                      <a:lnTo>
                        <a:pt x="1944" y="0"/>
                      </a:lnTo>
                      <a:lnTo>
                        <a:pt x="1908" y="0"/>
                      </a:lnTo>
                      <a:lnTo>
                        <a:pt x="1908" y="26"/>
                      </a:lnTo>
                      <a:lnTo>
                        <a:pt x="120" y="28"/>
                      </a:lnTo>
                      <a:lnTo>
                        <a:pt x="0" y="132"/>
                      </a:lnTo>
                      <a:lnTo>
                        <a:pt x="192" y="336"/>
                      </a:lnTo>
                      <a:lnTo>
                        <a:pt x="208" y="320"/>
                      </a:lnTo>
                      <a:lnTo>
                        <a:pt x="278" y="402"/>
                      </a:lnTo>
                      <a:lnTo>
                        <a:pt x="1908" y="402"/>
                      </a:lnTo>
                      <a:lnTo>
                        <a:pt x="1906" y="436"/>
                      </a:lnTo>
                      <a:lnTo>
                        <a:pt x="1944" y="436"/>
                      </a:lnTo>
                      <a:lnTo>
                        <a:pt x="1942" y="402"/>
                      </a:lnTo>
                      <a:lnTo>
                        <a:pt x="1974" y="402"/>
                      </a:lnTo>
                      <a:lnTo>
                        <a:pt x="2002" y="378"/>
                      </a:lnTo>
                    </a:path>
                  </a:pathLst>
                </a:custGeom>
                <a:noFill/>
                <a:ln w="9525" cmpd="sng">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368" name="Rectangle 19"/>
                <p:cNvSpPr>
                  <a:spLocks noChangeArrowheads="1"/>
                </p:cNvSpPr>
                <p:nvPr/>
              </p:nvSpPr>
              <p:spPr bwMode="auto">
                <a:xfrm rot="-2592546">
                  <a:off x="1667" y="1284"/>
                  <a:ext cx="27" cy="279"/>
                </a:xfrm>
                <a:prstGeom prst="rect">
                  <a:avLst/>
                </a:prstGeom>
                <a:solidFill>
                  <a:srgbClr val="292929"/>
                </a:solidFill>
                <a:ln w="9525">
                  <a:solidFill>
                    <a:srgbClr val="292929"/>
                  </a:solidFill>
                  <a:miter lim="800000"/>
                  <a:headEnd/>
                  <a:tailEnd/>
                </a:ln>
              </p:spPr>
              <p:txBody>
                <a:bodyPr wrap="none" anchor="ctr"/>
                <a:lstStyle/>
                <a:p>
                  <a:endParaRPr lang="en-GB"/>
                </a:p>
              </p:txBody>
            </p:sp>
            <p:sp>
              <p:nvSpPr>
                <p:cNvPr id="13369" name="Line 20"/>
                <p:cNvSpPr>
                  <a:spLocks noChangeShapeType="1"/>
                </p:cNvSpPr>
                <p:nvPr/>
              </p:nvSpPr>
              <p:spPr bwMode="auto">
                <a:xfrm>
                  <a:off x="2480" y="1284"/>
                  <a:ext cx="52" cy="2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370" name="Line 21"/>
                <p:cNvSpPr>
                  <a:spLocks noChangeShapeType="1"/>
                </p:cNvSpPr>
                <p:nvPr/>
              </p:nvSpPr>
              <p:spPr bwMode="auto">
                <a:xfrm>
                  <a:off x="2601" y="1401"/>
                  <a:ext cx="52" cy="2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371" name="Line 22"/>
                <p:cNvSpPr>
                  <a:spLocks noChangeShapeType="1"/>
                </p:cNvSpPr>
                <p:nvPr/>
              </p:nvSpPr>
              <p:spPr bwMode="auto">
                <a:xfrm>
                  <a:off x="2588" y="1476"/>
                  <a:ext cx="52" cy="2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372" name="Line 23"/>
                <p:cNvSpPr>
                  <a:spLocks noChangeShapeType="1"/>
                </p:cNvSpPr>
                <p:nvPr/>
              </p:nvSpPr>
              <p:spPr bwMode="auto">
                <a:xfrm>
                  <a:off x="2513" y="1241"/>
                  <a:ext cx="52" cy="2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373" name="Line 24"/>
                <p:cNvSpPr>
                  <a:spLocks noChangeShapeType="1"/>
                </p:cNvSpPr>
                <p:nvPr/>
              </p:nvSpPr>
              <p:spPr bwMode="auto">
                <a:xfrm flipH="1">
                  <a:off x="1734" y="1292"/>
                  <a:ext cx="22" cy="14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374" name="Line 25"/>
                <p:cNvSpPr>
                  <a:spLocks noChangeShapeType="1"/>
                </p:cNvSpPr>
                <p:nvPr/>
              </p:nvSpPr>
              <p:spPr bwMode="auto">
                <a:xfrm>
                  <a:off x="1930" y="1404"/>
                  <a:ext cx="22" cy="6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375" name="Line 26"/>
                <p:cNvSpPr>
                  <a:spLocks noChangeShapeType="1"/>
                </p:cNvSpPr>
                <p:nvPr/>
              </p:nvSpPr>
              <p:spPr bwMode="auto">
                <a:xfrm>
                  <a:off x="1958" y="1476"/>
                  <a:ext cx="4" cy="7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376" name="Oval 27"/>
                <p:cNvSpPr>
                  <a:spLocks noChangeArrowheads="1"/>
                </p:cNvSpPr>
                <p:nvPr/>
              </p:nvSpPr>
              <p:spPr bwMode="auto">
                <a:xfrm>
                  <a:off x="1934" y="1470"/>
                  <a:ext cx="78" cy="78"/>
                </a:xfrm>
                <a:prstGeom prst="ellipse">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13377" name="Oval 28"/>
                <p:cNvSpPr>
                  <a:spLocks noChangeArrowheads="1"/>
                </p:cNvSpPr>
                <p:nvPr/>
              </p:nvSpPr>
              <p:spPr bwMode="auto">
                <a:xfrm>
                  <a:off x="1917" y="1395"/>
                  <a:ext cx="78" cy="78"/>
                </a:xfrm>
                <a:prstGeom prst="ellipse">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13378" name="Line 29"/>
                <p:cNvSpPr>
                  <a:spLocks noChangeShapeType="1"/>
                </p:cNvSpPr>
                <p:nvPr/>
              </p:nvSpPr>
              <p:spPr bwMode="auto">
                <a:xfrm>
                  <a:off x="2838" y="1402"/>
                  <a:ext cx="406"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379" name="Line 30"/>
                <p:cNvSpPr>
                  <a:spLocks noChangeShapeType="1"/>
                </p:cNvSpPr>
                <p:nvPr/>
              </p:nvSpPr>
              <p:spPr bwMode="auto">
                <a:xfrm>
                  <a:off x="2837" y="1427"/>
                  <a:ext cx="406"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380" name="Line 31"/>
                <p:cNvSpPr>
                  <a:spLocks noChangeShapeType="1"/>
                </p:cNvSpPr>
                <p:nvPr/>
              </p:nvSpPr>
              <p:spPr bwMode="auto">
                <a:xfrm>
                  <a:off x="2826" y="1474"/>
                  <a:ext cx="416"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381" name="Line 32"/>
                <p:cNvSpPr>
                  <a:spLocks noChangeShapeType="1"/>
                </p:cNvSpPr>
                <p:nvPr/>
              </p:nvSpPr>
              <p:spPr bwMode="auto">
                <a:xfrm>
                  <a:off x="2825" y="1499"/>
                  <a:ext cx="416"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382" name="Line 33"/>
                <p:cNvSpPr>
                  <a:spLocks noChangeShapeType="1"/>
                </p:cNvSpPr>
                <p:nvPr/>
              </p:nvSpPr>
              <p:spPr bwMode="auto">
                <a:xfrm>
                  <a:off x="3254" y="1202"/>
                  <a:ext cx="0" cy="37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383" name="Line 34"/>
                <p:cNvSpPr>
                  <a:spLocks noChangeShapeType="1"/>
                </p:cNvSpPr>
                <p:nvPr/>
              </p:nvSpPr>
              <p:spPr bwMode="auto">
                <a:xfrm>
                  <a:off x="3264" y="1534"/>
                  <a:ext cx="306"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384" name="Line 35"/>
                <p:cNvSpPr>
                  <a:spLocks noChangeShapeType="1"/>
                </p:cNvSpPr>
                <p:nvPr/>
              </p:nvSpPr>
              <p:spPr bwMode="auto">
                <a:xfrm flipV="1">
                  <a:off x="3258" y="1254"/>
                  <a:ext cx="308" cy="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385" name="Freeform 36"/>
                <p:cNvSpPr>
                  <a:spLocks/>
                </p:cNvSpPr>
                <p:nvPr/>
              </p:nvSpPr>
              <p:spPr bwMode="auto">
                <a:xfrm>
                  <a:off x="1744" y="1260"/>
                  <a:ext cx="1504" cy="360"/>
                </a:xfrm>
                <a:custGeom>
                  <a:avLst/>
                  <a:gdLst>
                    <a:gd name="T0" fmla="*/ 1504 w 1504"/>
                    <a:gd name="T1" fmla="*/ 152 h 360"/>
                    <a:gd name="T2" fmla="*/ 888 w 1504"/>
                    <a:gd name="T3" fmla="*/ 152 h 360"/>
                    <a:gd name="T4" fmla="*/ 794 w 1504"/>
                    <a:gd name="T5" fmla="*/ 0 h 360"/>
                    <a:gd name="T6" fmla="*/ 0 w 1504"/>
                    <a:gd name="T7" fmla="*/ 126 h 360"/>
                    <a:gd name="T8" fmla="*/ 208 w 1504"/>
                    <a:gd name="T9" fmla="*/ 252 h 360"/>
                    <a:gd name="T10" fmla="*/ 82 w 1504"/>
                    <a:gd name="T11" fmla="*/ 360 h 360"/>
                    <a:gd name="T12" fmla="*/ 0 60000 65536"/>
                    <a:gd name="T13" fmla="*/ 0 60000 65536"/>
                    <a:gd name="T14" fmla="*/ 0 60000 65536"/>
                    <a:gd name="T15" fmla="*/ 0 60000 65536"/>
                    <a:gd name="T16" fmla="*/ 0 60000 65536"/>
                    <a:gd name="T17" fmla="*/ 0 60000 65536"/>
                    <a:gd name="T18" fmla="*/ 0 w 1504"/>
                    <a:gd name="T19" fmla="*/ 0 h 360"/>
                    <a:gd name="T20" fmla="*/ 1504 w 1504"/>
                    <a:gd name="T21" fmla="*/ 360 h 360"/>
                  </a:gdLst>
                  <a:ahLst/>
                  <a:cxnLst>
                    <a:cxn ang="T12">
                      <a:pos x="T0" y="T1"/>
                    </a:cxn>
                    <a:cxn ang="T13">
                      <a:pos x="T2" y="T3"/>
                    </a:cxn>
                    <a:cxn ang="T14">
                      <a:pos x="T4" y="T5"/>
                    </a:cxn>
                    <a:cxn ang="T15">
                      <a:pos x="T6" y="T7"/>
                    </a:cxn>
                    <a:cxn ang="T16">
                      <a:pos x="T8" y="T9"/>
                    </a:cxn>
                    <a:cxn ang="T17">
                      <a:pos x="T10" y="T11"/>
                    </a:cxn>
                  </a:cxnLst>
                  <a:rect l="T18" t="T19" r="T20" b="T21"/>
                  <a:pathLst>
                    <a:path w="1504" h="360">
                      <a:moveTo>
                        <a:pt x="1504" y="152"/>
                      </a:moveTo>
                      <a:lnTo>
                        <a:pt x="888" y="152"/>
                      </a:lnTo>
                      <a:lnTo>
                        <a:pt x="794" y="0"/>
                      </a:lnTo>
                      <a:lnTo>
                        <a:pt x="0" y="126"/>
                      </a:lnTo>
                      <a:lnTo>
                        <a:pt x="208" y="252"/>
                      </a:lnTo>
                      <a:lnTo>
                        <a:pt x="82" y="360"/>
                      </a:lnTo>
                    </a:path>
                  </a:pathLst>
                </a:custGeom>
                <a:noFill/>
                <a:ln w="9525" cap="rnd">
                  <a:solidFill>
                    <a:schemeClr val="tx1"/>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386" name="Freeform 37"/>
                <p:cNvSpPr>
                  <a:spLocks/>
                </p:cNvSpPr>
                <p:nvPr/>
              </p:nvSpPr>
              <p:spPr bwMode="auto">
                <a:xfrm>
                  <a:off x="1758" y="1304"/>
                  <a:ext cx="1484" cy="316"/>
                </a:xfrm>
                <a:custGeom>
                  <a:avLst/>
                  <a:gdLst>
                    <a:gd name="T0" fmla="*/ 1484 w 1484"/>
                    <a:gd name="T1" fmla="*/ 180 h 316"/>
                    <a:gd name="T2" fmla="*/ 860 w 1484"/>
                    <a:gd name="T3" fmla="*/ 180 h 316"/>
                    <a:gd name="T4" fmla="*/ 746 w 1484"/>
                    <a:gd name="T5" fmla="*/ 0 h 316"/>
                    <a:gd name="T6" fmla="*/ 0 w 1484"/>
                    <a:gd name="T7" fmla="*/ 18 h 316"/>
                    <a:gd name="T8" fmla="*/ 178 w 1484"/>
                    <a:gd name="T9" fmla="*/ 130 h 316"/>
                    <a:gd name="T10" fmla="*/ 54 w 1484"/>
                    <a:gd name="T11" fmla="*/ 316 h 316"/>
                    <a:gd name="T12" fmla="*/ 0 60000 65536"/>
                    <a:gd name="T13" fmla="*/ 0 60000 65536"/>
                    <a:gd name="T14" fmla="*/ 0 60000 65536"/>
                    <a:gd name="T15" fmla="*/ 0 60000 65536"/>
                    <a:gd name="T16" fmla="*/ 0 60000 65536"/>
                    <a:gd name="T17" fmla="*/ 0 60000 65536"/>
                    <a:gd name="T18" fmla="*/ 0 w 1484"/>
                    <a:gd name="T19" fmla="*/ 0 h 316"/>
                    <a:gd name="T20" fmla="*/ 1484 w 1484"/>
                    <a:gd name="T21" fmla="*/ 316 h 316"/>
                  </a:gdLst>
                  <a:ahLst/>
                  <a:cxnLst>
                    <a:cxn ang="T12">
                      <a:pos x="T0" y="T1"/>
                    </a:cxn>
                    <a:cxn ang="T13">
                      <a:pos x="T2" y="T3"/>
                    </a:cxn>
                    <a:cxn ang="T14">
                      <a:pos x="T4" y="T5"/>
                    </a:cxn>
                    <a:cxn ang="T15">
                      <a:pos x="T6" y="T7"/>
                    </a:cxn>
                    <a:cxn ang="T16">
                      <a:pos x="T8" y="T9"/>
                    </a:cxn>
                    <a:cxn ang="T17">
                      <a:pos x="T10" y="T11"/>
                    </a:cxn>
                  </a:cxnLst>
                  <a:rect l="T18" t="T19" r="T20" b="T21"/>
                  <a:pathLst>
                    <a:path w="1484" h="316">
                      <a:moveTo>
                        <a:pt x="1484" y="180"/>
                      </a:moveTo>
                      <a:lnTo>
                        <a:pt x="860" y="180"/>
                      </a:lnTo>
                      <a:lnTo>
                        <a:pt x="746" y="0"/>
                      </a:lnTo>
                      <a:lnTo>
                        <a:pt x="0" y="18"/>
                      </a:lnTo>
                      <a:lnTo>
                        <a:pt x="178" y="130"/>
                      </a:lnTo>
                      <a:lnTo>
                        <a:pt x="54" y="316"/>
                      </a:lnTo>
                    </a:path>
                  </a:pathLst>
                </a:custGeom>
                <a:noFill/>
                <a:ln w="9525" cap="rnd">
                  <a:solidFill>
                    <a:schemeClr val="tx1"/>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387" name="Freeform 38"/>
                <p:cNvSpPr>
                  <a:spLocks/>
                </p:cNvSpPr>
                <p:nvPr/>
              </p:nvSpPr>
              <p:spPr bwMode="auto">
                <a:xfrm>
                  <a:off x="1636" y="1220"/>
                  <a:ext cx="1612" cy="114"/>
                </a:xfrm>
                <a:custGeom>
                  <a:avLst/>
                  <a:gdLst>
                    <a:gd name="T0" fmla="*/ 0 w 1612"/>
                    <a:gd name="T1" fmla="*/ 114 h 114"/>
                    <a:gd name="T2" fmla="*/ 106 w 1612"/>
                    <a:gd name="T3" fmla="*/ 22 h 114"/>
                    <a:gd name="T4" fmla="*/ 544 w 1612"/>
                    <a:gd name="T5" fmla="*/ 22 h 114"/>
                    <a:gd name="T6" fmla="*/ 544 w 1612"/>
                    <a:gd name="T7" fmla="*/ 2 h 114"/>
                    <a:gd name="T8" fmla="*/ 1612 w 1612"/>
                    <a:gd name="T9" fmla="*/ 0 h 114"/>
                    <a:gd name="T10" fmla="*/ 0 60000 65536"/>
                    <a:gd name="T11" fmla="*/ 0 60000 65536"/>
                    <a:gd name="T12" fmla="*/ 0 60000 65536"/>
                    <a:gd name="T13" fmla="*/ 0 60000 65536"/>
                    <a:gd name="T14" fmla="*/ 0 60000 65536"/>
                    <a:gd name="T15" fmla="*/ 0 w 1612"/>
                    <a:gd name="T16" fmla="*/ 0 h 114"/>
                    <a:gd name="T17" fmla="*/ 1612 w 1612"/>
                    <a:gd name="T18" fmla="*/ 114 h 114"/>
                  </a:gdLst>
                  <a:ahLst/>
                  <a:cxnLst>
                    <a:cxn ang="T10">
                      <a:pos x="T0" y="T1"/>
                    </a:cxn>
                    <a:cxn ang="T11">
                      <a:pos x="T2" y="T3"/>
                    </a:cxn>
                    <a:cxn ang="T12">
                      <a:pos x="T4" y="T5"/>
                    </a:cxn>
                    <a:cxn ang="T13">
                      <a:pos x="T6" y="T7"/>
                    </a:cxn>
                    <a:cxn ang="T14">
                      <a:pos x="T8" y="T9"/>
                    </a:cxn>
                  </a:cxnLst>
                  <a:rect l="T15" t="T16" r="T17" b="T18"/>
                  <a:pathLst>
                    <a:path w="1612" h="114">
                      <a:moveTo>
                        <a:pt x="0" y="114"/>
                      </a:moveTo>
                      <a:lnTo>
                        <a:pt x="106" y="22"/>
                      </a:lnTo>
                      <a:lnTo>
                        <a:pt x="544" y="22"/>
                      </a:lnTo>
                      <a:lnTo>
                        <a:pt x="544" y="2"/>
                      </a:lnTo>
                      <a:lnTo>
                        <a:pt x="1612" y="0"/>
                      </a:ln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388" name="Freeform 39"/>
                <p:cNvSpPr>
                  <a:spLocks/>
                </p:cNvSpPr>
                <p:nvPr/>
              </p:nvSpPr>
              <p:spPr bwMode="auto">
                <a:xfrm>
                  <a:off x="1948" y="1512"/>
                  <a:ext cx="1294" cy="62"/>
                </a:xfrm>
                <a:custGeom>
                  <a:avLst/>
                  <a:gdLst>
                    <a:gd name="T0" fmla="*/ 0 w 1294"/>
                    <a:gd name="T1" fmla="*/ 62 h 62"/>
                    <a:gd name="T2" fmla="*/ 0 w 1294"/>
                    <a:gd name="T3" fmla="*/ 40 h 62"/>
                    <a:gd name="T4" fmla="*/ 66 w 1294"/>
                    <a:gd name="T5" fmla="*/ 40 h 62"/>
                    <a:gd name="T6" fmla="*/ 52 w 1294"/>
                    <a:gd name="T7" fmla="*/ 26 h 62"/>
                    <a:gd name="T8" fmla="*/ 62 w 1294"/>
                    <a:gd name="T9" fmla="*/ 0 h 62"/>
                    <a:gd name="T10" fmla="*/ 98 w 1294"/>
                    <a:gd name="T11" fmla="*/ 30 h 62"/>
                    <a:gd name="T12" fmla="*/ 144 w 1294"/>
                    <a:gd name="T13" fmla="*/ 30 h 62"/>
                    <a:gd name="T14" fmla="*/ 162 w 1294"/>
                    <a:gd name="T15" fmla="*/ 40 h 62"/>
                    <a:gd name="T16" fmla="*/ 262 w 1294"/>
                    <a:gd name="T17" fmla="*/ 40 h 62"/>
                    <a:gd name="T18" fmla="*/ 262 w 1294"/>
                    <a:gd name="T19" fmla="*/ 52 h 62"/>
                    <a:gd name="T20" fmla="*/ 294 w 1294"/>
                    <a:gd name="T21" fmla="*/ 52 h 62"/>
                    <a:gd name="T22" fmla="*/ 338 w 1294"/>
                    <a:gd name="T23" fmla="*/ 26 h 62"/>
                    <a:gd name="T24" fmla="*/ 852 w 1294"/>
                    <a:gd name="T25" fmla="*/ 26 h 62"/>
                    <a:gd name="T26" fmla="*/ 870 w 1294"/>
                    <a:gd name="T27" fmla="*/ 36 h 62"/>
                    <a:gd name="T28" fmla="*/ 1294 w 1294"/>
                    <a:gd name="T29" fmla="*/ 36 h 6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294"/>
                    <a:gd name="T46" fmla="*/ 0 h 62"/>
                    <a:gd name="T47" fmla="*/ 1294 w 1294"/>
                    <a:gd name="T48" fmla="*/ 62 h 6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294" h="62">
                      <a:moveTo>
                        <a:pt x="0" y="62"/>
                      </a:moveTo>
                      <a:lnTo>
                        <a:pt x="0" y="40"/>
                      </a:lnTo>
                      <a:lnTo>
                        <a:pt x="66" y="40"/>
                      </a:lnTo>
                      <a:lnTo>
                        <a:pt x="52" y="26"/>
                      </a:lnTo>
                      <a:lnTo>
                        <a:pt x="62" y="0"/>
                      </a:lnTo>
                      <a:lnTo>
                        <a:pt x="98" y="30"/>
                      </a:lnTo>
                      <a:lnTo>
                        <a:pt x="144" y="30"/>
                      </a:lnTo>
                      <a:lnTo>
                        <a:pt x="162" y="40"/>
                      </a:lnTo>
                      <a:lnTo>
                        <a:pt x="262" y="40"/>
                      </a:lnTo>
                      <a:lnTo>
                        <a:pt x="262" y="52"/>
                      </a:lnTo>
                      <a:lnTo>
                        <a:pt x="294" y="52"/>
                      </a:lnTo>
                      <a:lnTo>
                        <a:pt x="338" y="26"/>
                      </a:lnTo>
                      <a:lnTo>
                        <a:pt x="852" y="26"/>
                      </a:lnTo>
                      <a:lnTo>
                        <a:pt x="870" y="36"/>
                      </a:lnTo>
                      <a:lnTo>
                        <a:pt x="1294" y="36"/>
                      </a:ln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sp>
            <p:nvSpPr>
              <p:cNvPr id="13362" name="Line 40"/>
              <p:cNvSpPr>
                <a:spLocks noChangeShapeType="1"/>
              </p:cNvSpPr>
              <p:nvPr/>
            </p:nvSpPr>
            <p:spPr bwMode="auto">
              <a:xfrm>
                <a:off x="3263" y="1403"/>
                <a:ext cx="79"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363" name="Line 41"/>
              <p:cNvSpPr>
                <a:spLocks noChangeShapeType="1"/>
              </p:cNvSpPr>
              <p:nvPr/>
            </p:nvSpPr>
            <p:spPr bwMode="auto">
              <a:xfrm>
                <a:off x="3264" y="1426"/>
                <a:ext cx="109"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364" name="Line 42"/>
              <p:cNvSpPr>
                <a:spLocks noChangeShapeType="1"/>
              </p:cNvSpPr>
              <p:nvPr/>
            </p:nvSpPr>
            <p:spPr bwMode="auto">
              <a:xfrm>
                <a:off x="3264" y="1474"/>
                <a:ext cx="104"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365" name="Line 43"/>
              <p:cNvSpPr>
                <a:spLocks noChangeShapeType="1"/>
              </p:cNvSpPr>
              <p:nvPr/>
            </p:nvSpPr>
            <p:spPr bwMode="auto">
              <a:xfrm>
                <a:off x="3265" y="1497"/>
                <a:ext cx="137"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366" name="Line 44"/>
              <p:cNvSpPr>
                <a:spLocks noChangeShapeType="1"/>
              </p:cNvSpPr>
              <p:nvPr/>
            </p:nvSpPr>
            <p:spPr bwMode="auto">
              <a:xfrm flipH="1">
                <a:off x="3608" y="1202"/>
                <a:ext cx="46" cy="35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GB"/>
              </a:p>
            </p:txBody>
          </p:sp>
        </p:grpSp>
        <p:sp>
          <p:nvSpPr>
            <p:cNvPr id="13331" name="Line 45"/>
            <p:cNvSpPr>
              <a:spLocks noChangeShapeType="1"/>
            </p:cNvSpPr>
            <p:nvPr/>
          </p:nvSpPr>
          <p:spPr bwMode="auto">
            <a:xfrm flipH="1">
              <a:off x="3928" y="3093"/>
              <a:ext cx="285" cy="0"/>
            </a:xfrm>
            <a:prstGeom prst="line">
              <a:avLst/>
            </a:prstGeom>
            <a:noFill/>
            <a:ln w="9525">
              <a:solidFill>
                <a:schemeClr val="tx1"/>
              </a:solidFill>
              <a:prstDash val="lgDash"/>
              <a:round/>
              <a:headEnd/>
              <a:tailEnd type="arrow" w="lg" len="lg"/>
            </a:ln>
            <a:extLst>
              <a:ext uri="{909E8E84-426E-40DD-AFC4-6F175D3DCCD1}">
                <a14:hiddenFill xmlns:a14="http://schemas.microsoft.com/office/drawing/2010/main">
                  <a:noFill/>
                </a14:hiddenFill>
              </a:ext>
            </a:extLst>
          </p:spPr>
          <p:txBody>
            <a:bodyPr/>
            <a:lstStyle/>
            <a:p>
              <a:endParaRPr lang="en-GB"/>
            </a:p>
          </p:txBody>
        </p:sp>
        <p:sp>
          <p:nvSpPr>
            <p:cNvPr id="13332" name="Line 46"/>
            <p:cNvSpPr>
              <a:spLocks noChangeShapeType="1"/>
            </p:cNvSpPr>
            <p:nvPr/>
          </p:nvSpPr>
          <p:spPr bwMode="auto">
            <a:xfrm>
              <a:off x="3481" y="2645"/>
              <a:ext cx="0" cy="682"/>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GB"/>
            </a:p>
          </p:txBody>
        </p:sp>
        <p:sp>
          <p:nvSpPr>
            <p:cNvPr id="13333" name="Line 47"/>
            <p:cNvSpPr>
              <a:spLocks noChangeShapeType="1"/>
            </p:cNvSpPr>
            <p:nvPr/>
          </p:nvSpPr>
          <p:spPr bwMode="auto">
            <a:xfrm>
              <a:off x="5092" y="2659"/>
              <a:ext cx="0" cy="285"/>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GB"/>
            </a:p>
          </p:txBody>
        </p:sp>
        <p:sp>
          <p:nvSpPr>
            <p:cNvPr id="13334" name="Line 48"/>
            <p:cNvSpPr>
              <a:spLocks noChangeShapeType="1"/>
            </p:cNvSpPr>
            <p:nvPr/>
          </p:nvSpPr>
          <p:spPr bwMode="auto">
            <a:xfrm flipH="1">
              <a:off x="2622" y="2699"/>
              <a:ext cx="856" cy="0"/>
            </a:xfrm>
            <a:prstGeom prst="line">
              <a:avLst/>
            </a:prstGeom>
            <a:noFill/>
            <a:ln w="9525">
              <a:solidFill>
                <a:schemeClr val="tx1"/>
              </a:solidFill>
              <a:round/>
              <a:headEnd/>
              <a:tailEnd type="arrow" w="med" len="med"/>
            </a:ln>
            <a:extLst>
              <a:ext uri="{909E8E84-426E-40DD-AFC4-6F175D3DCCD1}">
                <a14:hiddenFill xmlns:a14="http://schemas.microsoft.com/office/drawing/2010/main">
                  <a:noFill/>
                </a14:hiddenFill>
              </a:ext>
            </a:extLst>
          </p:spPr>
          <p:txBody>
            <a:bodyPr/>
            <a:lstStyle/>
            <a:p>
              <a:endParaRPr lang="en-GB"/>
            </a:p>
          </p:txBody>
        </p:sp>
        <p:sp>
          <p:nvSpPr>
            <p:cNvPr id="13335" name="Text Box 49"/>
            <p:cNvSpPr txBox="1">
              <a:spLocks noChangeArrowheads="1"/>
            </p:cNvSpPr>
            <p:nvPr/>
          </p:nvSpPr>
          <p:spPr bwMode="auto">
            <a:xfrm>
              <a:off x="2729" y="2520"/>
              <a:ext cx="637"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r>
                <a:rPr lang="en-US" sz="1400">
                  <a:cs typeface="Arial" pitchFamily="34" charset="0"/>
                </a:rPr>
                <a:t>Launchers</a:t>
              </a:r>
            </a:p>
          </p:txBody>
        </p:sp>
        <p:sp>
          <p:nvSpPr>
            <p:cNvPr id="13336" name="Text Box 50"/>
            <p:cNvSpPr txBox="1">
              <a:spLocks noChangeArrowheads="1"/>
            </p:cNvSpPr>
            <p:nvPr/>
          </p:nvSpPr>
          <p:spPr bwMode="auto">
            <a:xfrm>
              <a:off x="3809" y="2520"/>
              <a:ext cx="1078"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r>
                <a:rPr lang="en-US" sz="1400">
                  <a:cs typeface="Arial" pitchFamily="34" charset="0"/>
                </a:rPr>
                <a:t>Transmission Lines</a:t>
              </a:r>
            </a:p>
          </p:txBody>
        </p:sp>
        <p:sp>
          <p:nvSpPr>
            <p:cNvPr id="13337" name="Text Box 51"/>
            <p:cNvSpPr txBox="1">
              <a:spLocks noChangeArrowheads="1"/>
            </p:cNvSpPr>
            <p:nvPr/>
          </p:nvSpPr>
          <p:spPr bwMode="auto">
            <a:xfrm>
              <a:off x="5053" y="2520"/>
              <a:ext cx="606"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r>
                <a:rPr lang="en-US" sz="1400">
                  <a:cs typeface="Arial" pitchFamily="34" charset="0"/>
                </a:rPr>
                <a:t>Gyrotrons</a:t>
              </a:r>
              <a:endParaRPr lang="en-GB" sz="1800">
                <a:cs typeface="Arial" pitchFamily="34" charset="0"/>
              </a:endParaRPr>
            </a:p>
          </p:txBody>
        </p:sp>
        <p:sp>
          <p:nvSpPr>
            <p:cNvPr id="13338" name="Line 52"/>
            <p:cNvSpPr>
              <a:spLocks noChangeShapeType="1"/>
            </p:cNvSpPr>
            <p:nvPr/>
          </p:nvSpPr>
          <p:spPr bwMode="auto">
            <a:xfrm flipV="1">
              <a:off x="3481" y="2699"/>
              <a:ext cx="1616" cy="0"/>
            </a:xfrm>
            <a:prstGeom prst="line">
              <a:avLst/>
            </a:prstGeom>
            <a:noFill/>
            <a:ln w="9525">
              <a:solidFill>
                <a:schemeClr val="tx1"/>
              </a:solidFill>
              <a:round/>
              <a:headEnd type="arrow" w="med" len="med"/>
              <a:tailEnd type="arrow" w="med" len="med"/>
            </a:ln>
            <a:extLst>
              <a:ext uri="{909E8E84-426E-40DD-AFC4-6F175D3DCCD1}">
                <a14:hiddenFill xmlns:a14="http://schemas.microsoft.com/office/drawing/2010/main">
                  <a:noFill/>
                </a14:hiddenFill>
              </a:ext>
            </a:extLst>
          </p:spPr>
          <p:txBody>
            <a:bodyPr/>
            <a:lstStyle/>
            <a:p>
              <a:endParaRPr lang="en-GB"/>
            </a:p>
          </p:txBody>
        </p:sp>
        <p:sp>
          <p:nvSpPr>
            <p:cNvPr id="13339" name="Line 53"/>
            <p:cNvSpPr>
              <a:spLocks noChangeShapeType="1"/>
            </p:cNvSpPr>
            <p:nvPr/>
          </p:nvSpPr>
          <p:spPr bwMode="auto">
            <a:xfrm>
              <a:off x="5085" y="2699"/>
              <a:ext cx="546" cy="0"/>
            </a:xfrm>
            <a:prstGeom prst="line">
              <a:avLst/>
            </a:prstGeom>
            <a:noFill/>
            <a:ln w="9525">
              <a:solidFill>
                <a:schemeClr val="tx1"/>
              </a:solidFill>
              <a:round/>
              <a:headEnd type="arrow" w="med" len="med"/>
              <a:tailEnd type="arrow" w="med" len="med"/>
            </a:ln>
            <a:extLst>
              <a:ext uri="{909E8E84-426E-40DD-AFC4-6F175D3DCCD1}">
                <a14:hiddenFill xmlns:a14="http://schemas.microsoft.com/office/drawing/2010/main">
                  <a:noFill/>
                </a14:hiddenFill>
              </a:ext>
            </a:extLst>
          </p:spPr>
          <p:txBody>
            <a:bodyPr/>
            <a:lstStyle/>
            <a:p>
              <a:endParaRPr lang="en-GB"/>
            </a:p>
          </p:txBody>
        </p:sp>
        <p:sp>
          <p:nvSpPr>
            <p:cNvPr id="13340" name="Freeform 54"/>
            <p:cNvSpPr>
              <a:spLocks/>
            </p:cNvSpPr>
            <p:nvPr/>
          </p:nvSpPr>
          <p:spPr bwMode="auto">
            <a:xfrm>
              <a:off x="5181" y="2657"/>
              <a:ext cx="450" cy="1307"/>
            </a:xfrm>
            <a:custGeom>
              <a:avLst/>
              <a:gdLst>
                <a:gd name="T0" fmla="*/ 200 w 672"/>
                <a:gd name="T1" fmla="*/ 0 h 2148"/>
                <a:gd name="T2" fmla="*/ 202 w 672"/>
                <a:gd name="T3" fmla="*/ 206 h 2148"/>
                <a:gd name="T4" fmla="*/ 0 w 672"/>
                <a:gd name="T5" fmla="*/ 204 h 2148"/>
                <a:gd name="T6" fmla="*/ 0 w 672"/>
                <a:gd name="T7" fmla="*/ 484 h 2148"/>
                <a:gd name="T8" fmla="*/ 0 60000 65536"/>
                <a:gd name="T9" fmla="*/ 0 60000 65536"/>
                <a:gd name="T10" fmla="*/ 0 60000 65536"/>
                <a:gd name="T11" fmla="*/ 0 60000 65536"/>
                <a:gd name="T12" fmla="*/ 0 w 672"/>
                <a:gd name="T13" fmla="*/ 0 h 2148"/>
                <a:gd name="T14" fmla="*/ 672 w 672"/>
                <a:gd name="T15" fmla="*/ 2148 h 2148"/>
              </a:gdLst>
              <a:ahLst/>
              <a:cxnLst>
                <a:cxn ang="T8">
                  <a:pos x="T0" y="T1"/>
                </a:cxn>
                <a:cxn ang="T9">
                  <a:pos x="T2" y="T3"/>
                </a:cxn>
                <a:cxn ang="T10">
                  <a:pos x="T4" y="T5"/>
                </a:cxn>
                <a:cxn ang="T11">
                  <a:pos x="T6" y="T7"/>
                </a:cxn>
              </a:cxnLst>
              <a:rect l="T12" t="T13" r="T14" b="T15"/>
              <a:pathLst>
                <a:path w="672" h="2148">
                  <a:moveTo>
                    <a:pt x="666" y="0"/>
                  </a:moveTo>
                  <a:lnTo>
                    <a:pt x="672" y="913"/>
                  </a:lnTo>
                  <a:lnTo>
                    <a:pt x="0" y="905"/>
                  </a:lnTo>
                  <a:lnTo>
                    <a:pt x="0" y="2148"/>
                  </a:lnTo>
                </a:path>
              </a:pathLst>
            </a:custGeom>
            <a:noFill/>
            <a:ln w="9525" cap="flat" cmpd="sng">
              <a:solidFill>
                <a:schemeClr val="tx1"/>
              </a:solidFill>
              <a:prstDash val="dash"/>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341" name="Text Box 55"/>
            <p:cNvSpPr txBox="1">
              <a:spLocks noChangeArrowheads="1"/>
            </p:cNvSpPr>
            <p:nvPr/>
          </p:nvSpPr>
          <p:spPr bwMode="auto">
            <a:xfrm>
              <a:off x="4794" y="3782"/>
              <a:ext cx="893"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r>
                <a:rPr lang="en-US" sz="1400">
                  <a:cs typeface="Arial" pitchFamily="34" charset="0"/>
                </a:rPr>
                <a:t>Power Supplies</a:t>
              </a:r>
            </a:p>
          </p:txBody>
        </p:sp>
        <p:sp>
          <p:nvSpPr>
            <p:cNvPr id="13342" name="Line 56"/>
            <p:cNvSpPr>
              <a:spLocks noChangeShapeType="1"/>
            </p:cNvSpPr>
            <p:nvPr/>
          </p:nvSpPr>
          <p:spPr bwMode="auto">
            <a:xfrm>
              <a:off x="5181" y="3743"/>
              <a:ext cx="258" cy="0"/>
            </a:xfrm>
            <a:prstGeom prst="line">
              <a:avLst/>
            </a:prstGeom>
            <a:noFill/>
            <a:ln w="9525">
              <a:solidFill>
                <a:schemeClr val="tx1"/>
              </a:solidFill>
              <a:round/>
              <a:headEnd/>
              <a:tailEnd type="arrow" w="med" len="med"/>
            </a:ln>
            <a:extLst>
              <a:ext uri="{909E8E84-426E-40DD-AFC4-6F175D3DCCD1}">
                <a14:hiddenFill xmlns:a14="http://schemas.microsoft.com/office/drawing/2010/main">
                  <a:noFill/>
                </a14:hiddenFill>
              </a:ext>
            </a:extLst>
          </p:spPr>
          <p:txBody>
            <a:bodyPr/>
            <a:lstStyle/>
            <a:p>
              <a:endParaRPr lang="en-GB"/>
            </a:p>
          </p:txBody>
        </p:sp>
        <p:sp>
          <p:nvSpPr>
            <p:cNvPr id="13343" name="Text Box 57"/>
            <p:cNvSpPr txBox="1">
              <a:spLocks noChangeArrowheads="1"/>
            </p:cNvSpPr>
            <p:nvPr/>
          </p:nvSpPr>
          <p:spPr bwMode="auto">
            <a:xfrm>
              <a:off x="2535" y="2786"/>
              <a:ext cx="650" cy="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8000" tIns="10800" rIns="18000" bIns="10800">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1200">
                  <a:latin typeface="Times New Roman" pitchFamily="18" charset="0"/>
                  <a:cs typeface="Arial" pitchFamily="34" charset="0"/>
                </a:rPr>
                <a:t>Upper Launcher</a:t>
              </a:r>
              <a:endParaRPr lang="en-GB" sz="1800">
                <a:cs typeface="Arial" pitchFamily="34" charset="0"/>
              </a:endParaRPr>
            </a:p>
          </p:txBody>
        </p:sp>
        <p:sp>
          <p:nvSpPr>
            <p:cNvPr id="13344" name="Text Box 58"/>
            <p:cNvSpPr txBox="1">
              <a:spLocks noChangeArrowheads="1"/>
            </p:cNvSpPr>
            <p:nvPr/>
          </p:nvSpPr>
          <p:spPr bwMode="auto">
            <a:xfrm>
              <a:off x="2884" y="3085"/>
              <a:ext cx="598" cy="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8000" tIns="10800" rIns="18000" bIns="10800">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1000">
                  <a:latin typeface="Times New Roman" pitchFamily="18" charset="0"/>
                  <a:cs typeface="Arial" pitchFamily="34" charset="0"/>
                </a:rPr>
                <a:t>Diamond window</a:t>
              </a:r>
              <a:endParaRPr lang="en-GB" sz="1000">
                <a:cs typeface="Arial" pitchFamily="34" charset="0"/>
              </a:endParaRPr>
            </a:p>
          </p:txBody>
        </p:sp>
        <p:sp>
          <p:nvSpPr>
            <p:cNvPr id="13345" name="Line 59"/>
            <p:cNvSpPr>
              <a:spLocks noChangeShapeType="1"/>
            </p:cNvSpPr>
            <p:nvPr/>
          </p:nvSpPr>
          <p:spPr bwMode="auto">
            <a:xfrm>
              <a:off x="3405" y="3155"/>
              <a:ext cx="65" cy="16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13346" name="Text Box 60"/>
            <p:cNvSpPr txBox="1">
              <a:spLocks noChangeArrowheads="1"/>
            </p:cNvSpPr>
            <p:nvPr/>
          </p:nvSpPr>
          <p:spPr bwMode="auto">
            <a:xfrm>
              <a:off x="3611" y="3180"/>
              <a:ext cx="332" cy="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8000" tIns="10800" rIns="18000" bIns="10800">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1000">
                  <a:latin typeface="Times New Roman" pitchFamily="18" charset="0"/>
                  <a:cs typeface="Arial" pitchFamily="34" charset="0"/>
                </a:rPr>
                <a:t>DC break</a:t>
              </a:r>
              <a:endParaRPr lang="en-GB" sz="1000">
                <a:cs typeface="Arial" pitchFamily="34" charset="0"/>
              </a:endParaRPr>
            </a:p>
          </p:txBody>
        </p:sp>
        <p:sp>
          <p:nvSpPr>
            <p:cNvPr id="13347" name="Line 61"/>
            <p:cNvSpPr>
              <a:spLocks noChangeShapeType="1"/>
            </p:cNvSpPr>
            <p:nvPr/>
          </p:nvSpPr>
          <p:spPr bwMode="auto">
            <a:xfrm flipV="1">
              <a:off x="3538" y="3243"/>
              <a:ext cx="69" cy="73"/>
            </a:xfrm>
            <a:prstGeom prst="line">
              <a:avLst/>
            </a:prstGeom>
            <a:noFill/>
            <a:ln w="9525">
              <a:solidFill>
                <a:schemeClr val="tx1"/>
              </a:solidFill>
              <a:round/>
              <a:headEnd type="triangle" w="med" len="med"/>
              <a:tailEnd/>
            </a:ln>
            <a:extLst>
              <a:ext uri="{909E8E84-426E-40DD-AFC4-6F175D3DCCD1}">
                <a14:hiddenFill xmlns:a14="http://schemas.microsoft.com/office/drawing/2010/main">
                  <a:noFill/>
                </a14:hiddenFill>
              </a:ext>
            </a:extLst>
          </p:spPr>
          <p:txBody>
            <a:bodyPr/>
            <a:lstStyle/>
            <a:p>
              <a:endParaRPr lang="en-GB"/>
            </a:p>
          </p:txBody>
        </p:sp>
        <p:sp>
          <p:nvSpPr>
            <p:cNvPr id="13348" name="Text Box 62"/>
            <p:cNvSpPr txBox="1">
              <a:spLocks noChangeArrowheads="1"/>
            </p:cNvSpPr>
            <p:nvPr/>
          </p:nvSpPr>
          <p:spPr bwMode="auto">
            <a:xfrm>
              <a:off x="4095" y="2927"/>
              <a:ext cx="244" cy="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8000" tIns="10800" rIns="18000" bIns="10800">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1000">
                  <a:latin typeface="Times New Roman" pitchFamily="18" charset="0"/>
                  <a:cs typeface="Arial" pitchFamily="34" charset="0"/>
                </a:rPr>
                <a:t>Switch</a:t>
              </a:r>
              <a:endParaRPr lang="en-GB" sz="1000">
                <a:cs typeface="Arial" pitchFamily="34" charset="0"/>
              </a:endParaRPr>
            </a:p>
          </p:txBody>
        </p:sp>
        <p:sp>
          <p:nvSpPr>
            <p:cNvPr id="13349" name="Line 63"/>
            <p:cNvSpPr>
              <a:spLocks noChangeShapeType="1"/>
            </p:cNvSpPr>
            <p:nvPr/>
          </p:nvSpPr>
          <p:spPr bwMode="auto">
            <a:xfrm flipH="1">
              <a:off x="4270" y="3002"/>
              <a:ext cx="0" cy="84"/>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13350" name="Line 64"/>
            <p:cNvSpPr>
              <a:spLocks noChangeShapeType="1"/>
            </p:cNvSpPr>
            <p:nvPr/>
          </p:nvSpPr>
          <p:spPr bwMode="auto">
            <a:xfrm>
              <a:off x="4726" y="2955"/>
              <a:ext cx="1" cy="6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13351" name="Text Box 65"/>
            <p:cNvSpPr txBox="1">
              <a:spLocks noChangeArrowheads="1"/>
            </p:cNvSpPr>
            <p:nvPr/>
          </p:nvSpPr>
          <p:spPr bwMode="auto">
            <a:xfrm>
              <a:off x="4856" y="3252"/>
              <a:ext cx="332"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8000" tIns="10800" rIns="18000" bIns="10800">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lnSpc>
                  <a:spcPct val="65000"/>
                </a:lnSpc>
              </a:pPr>
              <a:r>
                <a:rPr lang="en-US" sz="1000">
                  <a:latin typeface="Times New Roman" pitchFamily="18" charset="0"/>
                  <a:cs typeface="Arial" pitchFamily="34" charset="0"/>
                </a:rPr>
                <a:t>DC break</a:t>
              </a:r>
            </a:p>
            <a:p>
              <a:pPr eaLnBrk="1" hangingPunct="1">
                <a:lnSpc>
                  <a:spcPct val="65000"/>
                </a:lnSpc>
              </a:pPr>
              <a:r>
                <a:rPr lang="en-US" sz="1000">
                  <a:latin typeface="Times New Roman" pitchFamily="18" charset="0"/>
                  <a:cs typeface="Arial" pitchFamily="34" charset="0"/>
                </a:rPr>
                <a:t>&amp; Taper</a:t>
              </a:r>
              <a:endParaRPr lang="en-GB" sz="1000">
                <a:cs typeface="Arial" pitchFamily="34" charset="0"/>
              </a:endParaRPr>
            </a:p>
          </p:txBody>
        </p:sp>
        <p:sp>
          <p:nvSpPr>
            <p:cNvPr id="13352" name="Line 66"/>
            <p:cNvSpPr>
              <a:spLocks noChangeShapeType="1"/>
            </p:cNvSpPr>
            <p:nvPr/>
          </p:nvSpPr>
          <p:spPr bwMode="auto">
            <a:xfrm flipV="1">
              <a:off x="4973" y="3002"/>
              <a:ext cx="67" cy="21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13353" name="Text Box 67"/>
            <p:cNvSpPr txBox="1">
              <a:spLocks noChangeArrowheads="1"/>
            </p:cNvSpPr>
            <p:nvPr/>
          </p:nvSpPr>
          <p:spPr bwMode="auto">
            <a:xfrm>
              <a:off x="4645" y="2866"/>
              <a:ext cx="244" cy="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8000" tIns="10800" rIns="18000" bIns="10800">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1000">
                  <a:latin typeface="Times New Roman" pitchFamily="18" charset="0"/>
                  <a:cs typeface="Arial" pitchFamily="34" charset="0"/>
                </a:rPr>
                <a:t>Switch</a:t>
              </a:r>
              <a:endParaRPr lang="en-GB" sz="1000">
                <a:cs typeface="Arial" pitchFamily="34" charset="0"/>
              </a:endParaRPr>
            </a:p>
          </p:txBody>
        </p:sp>
        <p:sp>
          <p:nvSpPr>
            <p:cNvPr id="13354" name="Text Box 68"/>
            <p:cNvSpPr txBox="1">
              <a:spLocks noChangeArrowheads="1"/>
            </p:cNvSpPr>
            <p:nvPr/>
          </p:nvSpPr>
          <p:spPr bwMode="auto">
            <a:xfrm>
              <a:off x="4362" y="2921"/>
              <a:ext cx="312" cy="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8000" tIns="10800" rIns="18000" bIns="10800">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lnSpc>
                  <a:spcPct val="70000"/>
                </a:lnSpc>
              </a:pPr>
              <a:r>
                <a:rPr lang="en-US" sz="1000">
                  <a:latin typeface="Times New Roman" pitchFamily="18" charset="0"/>
                  <a:cs typeface="Arial" pitchFamily="34" charset="0"/>
                </a:rPr>
                <a:t>Polarizer</a:t>
              </a:r>
            </a:p>
            <a:p>
              <a:pPr eaLnBrk="1" hangingPunct="1">
                <a:lnSpc>
                  <a:spcPct val="70000"/>
                </a:lnSpc>
              </a:pPr>
              <a:r>
                <a:rPr lang="en-US" sz="1000">
                  <a:latin typeface="Times New Roman" pitchFamily="18" charset="0"/>
                  <a:cs typeface="Arial" pitchFamily="34" charset="0"/>
                </a:rPr>
                <a:t>MB</a:t>
              </a:r>
              <a:endParaRPr lang="en-GB" sz="1000">
                <a:cs typeface="Arial" pitchFamily="34" charset="0"/>
              </a:endParaRPr>
            </a:p>
          </p:txBody>
        </p:sp>
        <p:sp>
          <p:nvSpPr>
            <p:cNvPr id="13355" name="Line 69"/>
            <p:cNvSpPr>
              <a:spLocks noChangeShapeType="1"/>
            </p:cNvSpPr>
            <p:nvPr/>
          </p:nvSpPr>
          <p:spPr bwMode="auto">
            <a:xfrm>
              <a:off x="4514" y="2991"/>
              <a:ext cx="65" cy="59"/>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13356" name="Text Box 70"/>
            <p:cNvSpPr txBox="1">
              <a:spLocks noChangeArrowheads="1"/>
            </p:cNvSpPr>
            <p:nvPr/>
          </p:nvSpPr>
          <p:spPr bwMode="auto">
            <a:xfrm>
              <a:off x="4318" y="3166"/>
              <a:ext cx="425" cy="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8000" tIns="10800" rIns="18000" bIns="10800">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lnSpc>
                  <a:spcPct val="70000"/>
                </a:lnSpc>
              </a:pPr>
              <a:r>
                <a:rPr lang="en-US" sz="1000">
                  <a:latin typeface="Times New Roman" pitchFamily="18" charset="0"/>
                  <a:cs typeface="Arial" pitchFamily="34" charset="0"/>
                </a:rPr>
                <a:t>to equatorial</a:t>
              </a:r>
            </a:p>
            <a:p>
              <a:pPr eaLnBrk="1" hangingPunct="1">
                <a:lnSpc>
                  <a:spcPct val="70000"/>
                </a:lnSpc>
              </a:pPr>
              <a:r>
                <a:rPr lang="en-US" sz="1000">
                  <a:latin typeface="Times New Roman" pitchFamily="18" charset="0"/>
                  <a:cs typeface="Arial" pitchFamily="34" charset="0"/>
                </a:rPr>
                <a:t> port</a:t>
              </a:r>
              <a:endParaRPr lang="en-GB" sz="1000">
                <a:cs typeface="Arial" pitchFamily="34" charset="0"/>
              </a:endParaRPr>
            </a:p>
          </p:txBody>
        </p:sp>
        <p:sp>
          <p:nvSpPr>
            <p:cNvPr id="13357" name="Text Box 71"/>
            <p:cNvSpPr txBox="1">
              <a:spLocks noChangeArrowheads="1"/>
            </p:cNvSpPr>
            <p:nvPr/>
          </p:nvSpPr>
          <p:spPr bwMode="auto">
            <a:xfrm>
              <a:off x="3694" y="2982"/>
              <a:ext cx="436" cy="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8000" tIns="10800" rIns="18000" bIns="10800">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1000">
                  <a:latin typeface="Times New Roman" pitchFamily="18" charset="0"/>
                  <a:cs typeface="Arial" pitchFamily="34" charset="0"/>
                </a:rPr>
                <a:t>to upper port</a:t>
              </a:r>
              <a:endParaRPr lang="en-GB" sz="1000">
                <a:cs typeface="Arial" pitchFamily="34" charset="0"/>
              </a:endParaRPr>
            </a:p>
          </p:txBody>
        </p:sp>
        <p:sp>
          <p:nvSpPr>
            <p:cNvPr id="13358" name="Freeform 72"/>
            <p:cNvSpPr>
              <a:spLocks/>
            </p:cNvSpPr>
            <p:nvPr/>
          </p:nvSpPr>
          <p:spPr bwMode="auto">
            <a:xfrm>
              <a:off x="4306" y="3144"/>
              <a:ext cx="60" cy="146"/>
            </a:xfrm>
            <a:custGeom>
              <a:avLst/>
              <a:gdLst>
                <a:gd name="T0" fmla="*/ 27 w 90"/>
                <a:gd name="T1" fmla="*/ 0 h 240"/>
                <a:gd name="T2" fmla="*/ 0 w 90"/>
                <a:gd name="T3" fmla="*/ 0 h 240"/>
                <a:gd name="T4" fmla="*/ 0 w 90"/>
                <a:gd name="T5" fmla="*/ 54 h 240"/>
                <a:gd name="T6" fmla="*/ 0 60000 65536"/>
                <a:gd name="T7" fmla="*/ 0 60000 65536"/>
                <a:gd name="T8" fmla="*/ 0 60000 65536"/>
                <a:gd name="T9" fmla="*/ 0 w 90"/>
                <a:gd name="T10" fmla="*/ 0 h 240"/>
                <a:gd name="T11" fmla="*/ 90 w 90"/>
                <a:gd name="T12" fmla="*/ 240 h 240"/>
              </a:gdLst>
              <a:ahLst/>
              <a:cxnLst>
                <a:cxn ang="T6">
                  <a:pos x="T0" y="T1"/>
                </a:cxn>
                <a:cxn ang="T7">
                  <a:pos x="T2" y="T3"/>
                </a:cxn>
                <a:cxn ang="T8">
                  <a:pos x="T4" y="T5"/>
                </a:cxn>
              </a:cxnLst>
              <a:rect l="T9" t="T10" r="T11" b="T12"/>
              <a:pathLst>
                <a:path w="90" h="240">
                  <a:moveTo>
                    <a:pt x="90" y="0"/>
                  </a:moveTo>
                  <a:lnTo>
                    <a:pt x="0" y="0"/>
                  </a:lnTo>
                  <a:lnTo>
                    <a:pt x="0" y="240"/>
                  </a:lnTo>
                </a:path>
              </a:pathLst>
            </a:custGeom>
            <a:noFill/>
            <a:ln w="9525" cap="flat">
              <a:solidFill>
                <a:schemeClr val="tx1"/>
              </a:solidFill>
              <a:prstDash val="lgDash"/>
              <a:round/>
              <a:headEnd type="none" w="med" len="med"/>
              <a:tailEnd type="arrow" w="lg" len="lg"/>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359" name="Line 73"/>
            <p:cNvSpPr>
              <a:spLocks noChangeShapeType="1"/>
            </p:cNvSpPr>
            <p:nvPr/>
          </p:nvSpPr>
          <p:spPr bwMode="auto">
            <a:xfrm>
              <a:off x="3344" y="3231"/>
              <a:ext cx="33" cy="84"/>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13360" name="Text Box 74"/>
            <p:cNvSpPr txBox="1">
              <a:spLocks noChangeArrowheads="1"/>
            </p:cNvSpPr>
            <p:nvPr/>
          </p:nvSpPr>
          <p:spPr bwMode="auto">
            <a:xfrm>
              <a:off x="2925" y="3157"/>
              <a:ext cx="496" cy="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8000" tIns="10800" rIns="18000" bIns="10800">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1000">
                  <a:latin typeface="Times New Roman" pitchFamily="18" charset="0"/>
                  <a:cs typeface="Arial" pitchFamily="34" charset="0"/>
                </a:rPr>
                <a:t>Isolation valve</a:t>
              </a:r>
              <a:endParaRPr lang="en-GB" sz="1000">
                <a:cs typeface="Arial" pitchFamily="34" charset="0"/>
              </a:endParaRPr>
            </a:p>
          </p:txBody>
        </p:sp>
      </p:grpSp>
      <p:sp>
        <p:nvSpPr>
          <p:cNvPr id="13316" name="Text Box 75"/>
          <p:cNvSpPr txBox="1">
            <a:spLocks noChangeArrowheads="1"/>
          </p:cNvSpPr>
          <p:nvPr/>
        </p:nvSpPr>
        <p:spPr bwMode="auto">
          <a:xfrm>
            <a:off x="0" y="-972"/>
            <a:ext cx="9144000" cy="523220"/>
          </a:xfrm>
          <a:prstGeom prst="rect">
            <a:avLst/>
          </a:prstGeom>
          <a:solidFill>
            <a:srgbClr val="FFCC00"/>
          </a:solidFill>
          <a:ln>
            <a:noFill/>
          </a:ln>
          <a:extLst/>
        </p:spPr>
        <p:txBody>
          <a:bodyPr wrap="square">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r>
              <a:rPr lang="en-US" sz="2800" b="1" dirty="0">
                <a:solidFill>
                  <a:schemeClr val="accent2"/>
                </a:solidFill>
                <a:latin typeface="+mj-lt"/>
              </a:rPr>
              <a:t>Electron Cyclotron H &amp; CD System</a:t>
            </a:r>
            <a:endParaRPr lang="en-GB" sz="2800" b="1" dirty="0">
              <a:solidFill>
                <a:schemeClr val="accent2"/>
              </a:solidFill>
              <a:latin typeface="+mj-lt"/>
            </a:endParaRPr>
          </a:p>
        </p:txBody>
      </p:sp>
      <p:sp>
        <p:nvSpPr>
          <p:cNvPr id="13317" name="Text Box 27"/>
          <p:cNvSpPr txBox="1">
            <a:spLocks noChangeArrowheads="1"/>
          </p:cNvSpPr>
          <p:nvPr/>
        </p:nvSpPr>
        <p:spPr bwMode="auto">
          <a:xfrm>
            <a:off x="250825" y="544513"/>
            <a:ext cx="4826000" cy="22923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r>
              <a:rPr lang="en-US" sz="1600" b="1">
                <a:solidFill>
                  <a:schemeClr val="accent2"/>
                </a:solidFill>
              </a:rPr>
              <a:t>Main Functionalities:</a:t>
            </a:r>
            <a:endParaRPr lang="en-GB" sz="1600" b="1">
              <a:solidFill>
                <a:schemeClr val="accent2"/>
              </a:solidFill>
            </a:endParaRPr>
          </a:p>
          <a:p>
            <a:pPr>
              <a:buFontTx/>
              <a:buBlip>
                <a:blip r:embed="rId9"/>
              </a:buBlip>
            </a:pPr>
            <a:r>
              <a:rPr lang="en-GB" sz="1600">
                <a:solidFill>
                  <a:schemeClr val="accent2"/>
                </a:solidFill>
              </a:rPr>
              <a:t> Provide auxiliary heating (20MW) to assist in accessing H mode and achieve Q=10.</a:t>
            </a:r>
          </a:p>
          <a:p>
            <a:pPr>
              <a:buFontTx/>
              <a:buBlip>
                <a:blip r:embed="rId9"/>
              </a:buBlip>
            </a:pPr>
            <a:r>
              <a:rPr lang="en-GB" sz="1600">
                <a:solidFill>
                  <a:schemeClr val="accent2"/>
                </a:solidFill>
              </a:rPr>
              <a:t> Provide steady state on-axis and off-axis current drive in the range of 0&lt;ρ</a:t>
            </a:r>
            <a:r>
              <a:rPr lang="en-GB" sz="1600" baseline="-25000">
                <a:solidFill>
                  <a:schemeClr val="accent2"/>
                </a:solidFill>
              </a:rPr>
              <a:t>T</a:t>
            </a:r>
            <a:r>
              <a:rPr lang="en-GB" sz="1600">
                <a:solidFill>
                  <a:schemeClr val="accent2"/>
                </a:solidFill>
              </a:rPr>
              <a:t>&lt;0.5. </a:t>
            </a:r>
          </a:p>
          <a:p>
            <a:pPr>
              <a:buFontTx/>
              <a:buBlip>
                <a:blip r:embed="rId9"/>
              </a:buBlip>
            </a:pPr>
            <a:r>
              <a:rPr lang="en-GB" sz="1600">
                <a:solidFill>
                  <a:schemeClr val="accent2"/>
                </a:solidFill>
              </a:rPr>
              <a:t> Control MHD instabilities by localized current drive.</a:t>
            </a:r>
          </a:p>
          <a:p>
            <a:pPr>
              <a:buFontTx/>
              <a:buBlip>
                <a:blip r:embed="rId9"/>
              </a:buBlip>
            </a:pPr>
            <a:r>
              <a:rPr lang="en-GB" sz="1600">
                <a:solidFill>
                  <a:schemeClr val="accent2"/>
                </a:solidFill>
              </a:rPr>
              <a:t> Assist initial breakdown and heat during current ramp-up.</a:t>
            </a:r>
          </a:p>
        </p:txBody>
      </p:sp>
      <p:sp>
        <p:nvSpPr>
          <p:cNvPr id="13318" name="Text Box 77"/>
          <p:cNvSpPr txBox="1">
            <a:spLocks noChangeArrowheads="1"/>
          </p:cNvSpPr>
          <p:nvPr/>
        </p:nvSpPr>
        <p:spPr bwMode="auto">
          <a:xfrm>
            <a:off x="323850" y="6165850"/>
            <a:ext cx="30956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spcBef>
                <a:spcPct val="50000"/>
              </a:spcBef>
            </a:pPr>
            <a:r>
              <a:rPr lang="en-US">
                <a:solidFill>
                  <a:schemeClr val="accent2"/>
                </a:solidFill>
              </a:rPr>
              <a:t>Frequency: 170 GHz</a:t>
            </a:r>
            <a:endParaRPr lang="en-GB">
              <a:solidFill>
                <a:schemeClr val="accent2"/>
              </a:solidFill>
            </a:endParaRPr>
          </a:p>
        </p:txBody>
      </p:sp>
      <p:sp>
        <p:nvSpPr>
          <p:cNvPr id="13319" name="Slide Number Placeholder 79"/>
          <p:cNvSpPr>
            <a:spLocks noGrp="1"/>
          </p:cNvSpPr>
          <p:nvPr>
            <p:ph type="sldNum" sz="quarter" idx="4294967295"/>
          </p:nvPr>
        </p:nvSpPr>
        <p:spPr>
          <a:xfrm>
            <a:off x="234950" y="6496050"/>
            <a:ext cx="603250" cy="1524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fld id="{98C60FFC-4901-4113-B069-82D5C64AB27F}" type="slidenum">
              <a:rPr lang="fr-FR" sz="1400" smtClean="0"/>
              <a:pPr/>
              <a:t>30</a:t>
            </a:fld>
            <a:endParaRPr lang="fr-FR" sz="1400" smtClean="0"/>
          </a:p>
        </p:txBody>
      </p:sp>
    </p:spTree>
    <p:extLst>
      <p:ext uri="{BB962C8B-B14F-4D97-AF65-F5344CB8AC3E}">
        <p14:creationId xmlns:p14="http://schemas.microsoft.com/office/powerpoint/2010/main" val="1889708152"/>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5730" name="Rectangle 2"/>
          <p:cNvSpPr>
            <a:spLocks noChangeArrowheads="1"/>
          </p:cNvSpPr>
          <p:nvPr/>
        </p:nvSpPr>
        <p:spPr bwMode="auto">
          <a:xfrm>
            <a:off x="1310054" y="957263"/>
            <a:ext cx="91440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GB"/>
          </a:p>
        </p:txBody>
      </p:sp>
      <p:pic>
        <p:nvPicPr>
          <p:cNvPr id="2505731" name="Picture 3" descr="E:\Eigene Dateien\2MW-GYRO\TED\Images\chpt3\Chpt3_12\61416717-coupe_300.jpg"/>
          <p:cNvPicPr>
            <a:picLocks noChangeAspect="1" noChangeArrowheads="1"/>
          </p:cNvPicPr>
          <p:nvPr/>
        </p:nvPicPr>
        <p:blipFill>
          <a:blip r:embed="rId3" r:link="rId4" cstate="print">
            <a:extLst>
              <a:ext uri="{28A0092B-C50C-407E-A947-70E740481C1C}">
                <a14:useLocalDpi xmlns:a14="http://schemas.microsoft.com/office/drawing/2010/main" val="0"/>
              </a:ext>
            </a:extLst>
          </a:blip>
          <a:srcRect t="7672" r="10147" b="10887"/>
          <a:stretch>
            <a:fillRect/>
          </a:stretch>
        </p:blipFill>
        <p:spPr bwMode="auto">
          <a:xfrm>
            <a:off x="2183424" y="1036638"/>
            <a:ext cx="6960577" cy="5275262"/>
          </a:xfrm>
          <a:prstGeom prst="rect">
            <a:avLst/>
          </a:prstGeom>
          <a:noFill/>
          <a:extLst>
            <a:ext uri="{909E8E84-426E-40DD-AFC4-6F175D3DCCD1}">
              <a14:hiddenFill xmlns:a14="http://schemas.microsoft.com/office/drawing/2010/main">
                <a:solidFill>
                  <a:srgbClr val="FFFFFF"/>
                </a:solidFill>
              </a14:hiddenFill>
            </a:ext>
          </a:extLst>
        </p:spPr>
      </p:pic>
      <p:pic>
        <p:nvPicPr>
          <p:cNvPr id="2505732" name="Picture 4" descr="E:\Eigene Dateien\2MW-GYRO\TED\Images\chpt3\Chpt3_12\61416715-coupe-2_300.jpg"/>
          <p:cNvPicPr>
            <a:picLocks noChangeAspect="1" noChangeArrowheads="1"/>
          </p:cNvPicPr>
          <p:nvPr/>
        </p:nvPicPr>
        <p:blipFill>
          <a:blip r:embed="rId5" r:link="rId6" cstate="print">
            <a:clrChange>
              <a:clrFrom>
                <a:srgbClr val="E1E1E1"/>
              </a:clrFrom>
              <a:clrTo>
                <a:srgbClr val="E1E1E1">
                  <a:alpha val="0"/>
                </a:srgbClr>
              </a:clrTo>
            </a:clrChange>
            <a:extLst>
              <a:ext uri="{28A0092B-C50C-407E-A947-70E740481C1C}">
                <a14:useLocalDpi xmlns:a14="http://schemas.microsoft.com/office/drawing/2010/main" val="0"/>
              </a:ext>
            </a:extLst>
          </a:blip>
          <a:srcRect/>
          <a:stretch>
            <a:fillRect/>
          </a:stretch>
        </p:blipFill>
        <p:spPr bwMode="auto">
          <a:xfrm>
            <a:off x="1" y="828676"/>
            <a:ext cx="5841023" cy="4879975"/>
          </a:xfrm>
          <a:prstGeom prst="rect">
            <a:avLst/>
          </a:prstGeom>
          <a:noFill/>
          <a:extLst>
            <a:ext uri="{909E8E84-426E-40DD-AFC4-6F175D3DCCD1}">
              <a14:hiddenFill xmlns:a14="http://schemas.microsoft.com/office/drawing/2010/main">
                <a:solidFill>
                  <a:srgbClr val="FFFFFF"/>
                </a:solidFill>
              </a14:hiddenFill>
            </a:ext>
          </a:extLst>
        </p:spPr>
      </p:pic>
      <p:sp>
        <p:nvSpPr>
          <p:cNvPr id="2505733" name="Rectangle 5"/>
          <p:cNvSpPr>
            <a:spLocks noChangeArrowheads="1"/>
          </p:cNvSpPr>
          <p:nvPr/>
        </p:nvSpPr>
        <p:spPr bwMode="auto">
          <a:xfrm>
            <a:off x="2" y="0"/>
            <a:ext cx="9143998" cy="620713"/>
          </a:xfrm>
          <a:prstGeom prst="rect">
            <a:avLst/>
          </a:prstGeom>
          <a:solidFill>
            <a:srgbClr val="FFCC00"/>
          </a:solidFill>
          <a:ln>
            <a:noFill/>
          </a:ln>
        </p:spPr>
        <p:txBody>
          <a:bodyPr/>
          <a:lstStyle/>
          <a:p>
            <a:pPr algn="ctr">
              <a:lnSpc>
                <a:spcPct val="90000"/>
              </a:lnSpc>
            </a:pPr>
            <a:r>
              <a:rPr lang="de-DE" sz="2700" b="0" dirty="0">
                <a:solidFill>
                  <a:schemeClr val="accent2"/>
                </a:solidFill>
                <a:effectLst>
                  <a:outerShdw blurRad="38100" dist="38100" dir="2700000" algn="tl">
                    <a:srgbClr val="C0C0C0"/>
                  </a:outerShdw>
                </a:effectLst>
                <a:latin typeface="Arial" charset="0"/>
              </a:rPr>
              <a:t>ECRH: 170 GHz 2 MW Gyrotron Development</a:t>
            </a:r>
          </a:p>
        </p:txBody>
      </p:sp>
      <p:sp>
        <p:nvSpPr>
          <p:cNvPr id="2505734" name="Rectangle 6"/>
          <p:cNvSpPr>
            <a:spLocks noChangeArrowheads="1"/>
          </p:cNvSpPr>
          <p:nvPr/>
        </p:nvSpPr>
        <p:spPr bwMode="auto">
          <a:xfrm>
            <a:off x="5706208" y="5422901"/>
            <a:ext cx="2580543" cy="1006475"/>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eaLnBrk="0" hangingPunct="0">
              <a:lnSpc>
                <a:spcPct val="100000"/>
              </a:lnSpc>
            </a:pPr>
            <a:r>
              <a:rPr lang="fr-FR" sz="2000">
                <a:solidFill>
                  <a:srgbClr val="006666"/>
                </a:solidFill>
                <a:latin typeface="Arial" charset="0"/>
                <a:cs typeface="Times New Roman" pitchFamily="18" charset="0"/>
              </a:rPr>
              <a:t>Gyrotron with superconducting </a:t>
            </a:r>
          </a:p>
          <a:p>
            <a:pPr algn="l" eaLnBrk="0" hangingPunct="0">
              <a:lnSpc>
                <a:spcPct val="100000"/>
              </a:lnSpc>
            </a:pPr>
            <a:r>
              <a:rPr lang="fr-FR" sz="2000">
                <a:solidFill>
                  <a:srgbClr val="006666"/>
                </a:solidFill>
                <a:latin typeface="Arial" charset="0"/>
                <a:cs typeface="Times New Roman" pitchFamily="18" charset="0"/>
              </a:rPr>
              <a:t>magnet</a:t>
            </a:r>
            <a:r>
              <a:rPr lang="de-DE" sz="2000">
                <a:solidFill>
                  <a:srgbClr val="006666"/>
                </a:solidFill>
                <a:latin typeface="Arial" charset="0"/>
              </a:rPr>
              <a:t> </a:t>
            </a:r>
          </a:p>
        </p:txBody>
      </p:sp>
    </p:spTree>
    <p:extLst>
      <p:ext uri="{BB962C8B-B14F-4D97-AF65-F5344CB8AC3E}">
        <p14:creationId xmlns:p14="http://schemas.microsoft.com/office/powerpoint/2010/main" val="1650941623"/>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1106" name="Rectangle 2"/>
          <p:cNvSpPr>
            <a:spLocks noGrp="1" noChangeAspect="1" noChangeArrowheads="1"/>
          </p:cNvSpPr>
          <p:nvPr>
            <p:ph type="title"/>
          </p:nvPr>
        </p:nvSpPr>
        <p:spPr>
          <a:xfrm>
            <a:off x="0" y="0"/>
            <a:ext cx="9144000" cy="560388"/>
          </a:xfrm>
          <a:solidFill>
            <a:srgbClr val="FFCC00"/>
          </a:solidFill>
          <a:ln/>
        </p:spPr>
        <p:txBody>
          <a:bodyPr/>
          <a:lstStyle/>
          <a:p>
            <a:r>
              <a:rPr lang="en-US" sz="2600" dirty="0">
                <a:solidFill>
                  <a:srgbClr val="000066"/>
                </a:solidFill>
                <a:latin typeface="Comic Sans MS" pitchFamily="66" charset="0"/>
              </a:rPr>
              <a:t> </a:t>
            </a:r>
            <a:r>
              <a:rPr lang="en-US" sz="2800" b="1" dirty="0">
                <a:solidFill>
                  <a:srgbClr val="000066"/>
                </a:solidFill>
              </a:rPr>
              <a:t>ECRH - Progress on </a:t>
            </a:r>
            <a:r>
              <a:rPr lang="en-US" sz="2800" b="1" dirty="0" err="1">
                <a:solidFill>
                  <a:srgbClr val="000066"/>
                </a:solidFill>
              </a:rPr>
              <a:t>Gyrotrons</a:t>
            </a:r>
            <a:endParaRPr lang="en-GB" sz="2800" b="1" dirty="0">
              <a:solidFill>
                <a:srgbClr val="000066"/>
              </a:solidFill>
            </a:endParaRPr>
          </a:p>
        </p:txBody>
      </p:sp>
      <p:pic>
        <p:nvPicPr>
          <p:cNvPr id="431107" name="Picture 3" descr="прибор очищенный"/>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68813" y="2708275"/>
            <a:ext cx="700087" cy="3559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1108" name="Picture 4" descr="JA_proto"/>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88125" y="2924175"/>
            <a:ext cx="1763713" cy="3313113"/>
          </a:xfrm>
          <a:prstGeom prst="rect">
            <a:avLst/>
          </a:prstGeom>
          <a:noFill/>
          <a:extLst>
            <a:ext uri="{909E8E84-426E-40DD-AFC4-6F175D3DCCD1}">
              <a14:hiddenFill xmlns:a14="http://schemas.microsoft.com/office/drawing/2010/main">
                <a:solidFill>
                  <a:srgbClr val="FFFFFF"/>
                </a:solidFill>
              </a14:hiddenFill>
            </a:ext>
          </a:extLst>
        </p:spPr>
      </p:pic>
      <p:pic>
        <p:nvPicPr>
          <p:cNvPr id="431109" name="Picture 5" descr="EU-gyro"/>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71550" y="2781300"/>
            <a:ext cx="1717675" cy="3452813"/>
          </a:xfrm>
          <a:prstGeom prst="rect">
            <a:avLst/>
          </a:prstGeom>
          <a:noFill/>
          <a:extLst>
            <a:ext uri="{909E8E84-426E-40DD-AFC4-6F175D3DCCD1}">
              <a14:hiddenFill xmlns:a14="http://schemas.microsoft.com/office/drawing/2010/main">
                <a:solidFill>
                  <a:srgbClr val="FFFFFF"/>
                </a:solidFill>
              </a14:hiddenFill>
            </a:ext>
          </a:extLst>
        </p:spPr>
      </p:pic>
      <p:sp>
        <p:nvSpPr>
          <p:cNvPr id="431110" name="Text Box 6"/>
          <p:cNvSpPr txBox="1">
            <a:spLocks noChangeArrowheads="1"/>
          </p:cNvSpPr>
          <p:nvPr/>
        </p:nvSpPr>
        <p:spPr bwMode="auto">
          <a:xfrm>
            <a:off x="498475" y="636588"/>
            <a:ext cx="8194675"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2000">
                <a:latin typeface="Arial" charset="0"/>
              </a:rPr>
              <a:t>2 MW gyrotrons from EU, 1 MW from JA and RF.</a:t>
            </a:r>
          </a:p>
          <a:p>
            <a:pPr>
              <a:buFontTx/>
              <a:buChar char="•"/>
            </a:pPr>
            <a:r>
              <a:rPr lang="en-US" sz="2000">
                <a:latin typeface="Arial" charset="0"/>
              </a:rPr>
              <a:t> Diode type gun gyrotrons from EU and RF, triode type from JA (requiring an additional PS for the anode).</a:t>
            </a:r>
            <a:endParaRPr lang="en-GB" sz="2000">
              <a:latin typeface="Arial" charset="0"/>
            </a:endParaRPr>
          </a:p>
        </p:txBody>
      </p:sp>
      <p:pic>
        <p:nvPicPr>
          <p:cNvPr id="431111"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7525" y="5749925"/>
            <a:ext cx="787400"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pic>
        <p:nvPicPr>
          <p:cNvPr id="431112" name="Picture 94" descr="Japan">
            <a:hlinkClick r:id="rId7" tooltip="Japan Party Website"/>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029575" y="5770563"/>
            <a:ext cx="798513" cy="51435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431113" name="Picture 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970463" y="5661025"/>
            <a:ext cx="904875"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sp>
        <p:nvSpPr>
          <p:cNvPr id="431114" name="Text Box 10"/>
          <p:cNvSpPr txBox="1">
            <a:spLocks noChangeArrowheads="1"/>
          </p:cNvSpPr>
          <p:nvPr/>
        </p:nvSpPr>
        <p:spPr bwMode="auto">
          <a:xfrm>
            <a:off x="2771775" y="3213100"/>
            <a:ext cx="1412875" cy="1155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sz="1400">
                <a:latin typeface="Arial" charset="0"/>
              </a:rPr>
              <a:t>Short pulse prototype</a:t>
            </a:r>
          </a:p>
          <a:p>
            <a:pPr algn="ctr"/>
            <a:endParaRPr lang="en-US" sz="1400">
              <a:latin typeface="Arial" charset="0"/>
            </a:endParaRPr>
          </a:p>
          <a:p>
            <a:pPr algn="ctr"/>
            <a:r>
              <a:rPr lang="en-US" sz="1400">
                <a:latin typeface="Arial" charset="0"/>
              </a:rPr>
              <a:t>2MW short pulses</a:t>
            </a:r>
            <a:endParaRPr lang="en-GB" sz="1400">
              <a:latin typeface="Arial" charset="0"/>
            </a:endParaRPr>
          </a:p>
        </p:txBody>
      </p:sp>
      <p:sp>
        <p:nvSpPr>
          <p:cNvPr id="431115" name="Text Box 11"/>
          <p:cNvSpPr txBox="1">
            <a:spLocks noChangeArrowheads="1"/>
          </p:cNvSpPr>
          <p:nvPr/>
        </p:nvSpPr>
        <p:spPr bwMode="auto">
          <a:xfrm>
            <a:off x="5038725" y="5084763"/>
            <a:ext cx="796925"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sz="1400">
                <a:latin typeface="Arial" charset="0"/>
              </a:rPr>
              <a:t>1MW </a:t>
            </a:r>
          </a:p>
          <a:p>
            <a:pPr algn="ctr"/>
            <a:r>
              <a:rPr lang="en-US" sz="1400">
                <a:latin typeface="Arial" charset="0"/>
              </a:rPr>
              <a:t>~300s</a:t>
            </a:r>
            <a:endParaRPr lang="en-GB" sz="1400">
              <a:latin typeface="Arial" charset="0"/>
            </a:endParaRPr>
          </a:p>
        </p:txBody>
      </p:sp>
      <p:sp>
        <p:nvSpPr>
          <p:cNvPr id="431116" name="Text Box 12"/>
          <p:cNvSpPr txBox="1">
            <a:spLocks noChangeArrowheads="1"/>
          </p:cNvSpPr>
          <p:nvPr/>
        </p:nvSpPr>
        <p:spPr bwMode="auto">
          <a:xfrm>
            <a:off x="8228013" y="5157788"/>
            <a:ext cx="796925"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sz="1400">
                <a:latin typeface="Arial" charset="0"/>
              </a:rPr>
              <a:t>1MW </a:t>
            </a:r>
          </a:p>
          <a:p>
            <a:pPr algn="ctr"/>
            <a:r>
              <a:rPr lang="en-US" sz="1400">
                <a:latin typeface="Arial" charset="0"/>
              </a:rPr>
              <a:t>800s</a:t>
            </a:r>
            <a:endParaRPr lang="en-GB" sz="1400">
              <a:latin typeface="Arial" charset="0"/>
            </a:endParaRPr>
          </a:p>
        </p:txBody>
      </p:sp>
      <p:sp>
        <p:nvSpPr>
          <p:cNvPr id="431118" name="Text Box 14"/>
          <p:cNvSpPr txBox="1">
            <a:spLocks noChangeArrowheads="1"/>
          </p:cNvSpPr>
          <p:nvPr/>
        </p:nvSpPr>
        <p:spPr bwMode="auto">
          <a:xfrm>
            <a:off x="0" y="1628775"/>
            <a:ext cx="9144000" cy="1004888"/>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b="1">
                <a:solidFill>
                  <a:srgbClr val="FF0000"/>
                </a:solidFill>
                <a:latin typeface="Arial" charset="0"/>
              </a:rPr>
              <a:t>Challenge is the development of the sources – good progress</a:t>
            </a:r>
          </a:p>
          <a:p>
            <a:pPr>
              <a:spcBef>
                <a:spcPct val="50000"/>
              </a:spcBef>
            </a:pPr>
            <a:r>
              <a:rPr lang="en-US" b="1">
                <a:solidFill>
                  <a:srgbClr val="FF0000"/>
                </a:solidFill>
                <a:latin typeface="Arial" charset="0"/>
              </a:rPr>
              <a:t>And the development of the lounchers – very good progress</a:t>
            </a:r>
          </a:p>
        </p:txBody>
      </p:sp>
    </p:spTree>
    <p:extLst>
      <p:ext uri="{BB962C8B-B14F-4D97-AF65-F5344CB8AC3E}">
        <p14:creationId xmlns:p14="http://schemas.microsoft.com/office/powerpoint/2010/main" val="61764212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9283" name="Text Box 3"/>
          <p:cNvSpPr txBox="1">
            <a:spLocks noChangeArrowheads="1"/>
          </p:cNvSpPr>
          <p:nvPr/>
        </p:nvSpPr>
        <p:spPr bwMode="auto">
          <a:xfrm>
            <a:off x="-1" y="141289"/>
            <a:ext cx="9091247" cy="415488"/>
          </a:xfrm>
          <a:prstGeom prst="rect">
            <a:avLst/>
          </a:prstGeom>
          <a:solidFill>
            <a:srgbClr val="FFCC00"/>
          </a:solidFill>
          <a:ln>
            <a:noFill/>
          </a:ln>
          <a:effectLst/>
        </p:spPr>
        <p:txBody>
          <a:bodyPr wrap="square" lIns="91429" tIns="45715" rIns="91429" bIns="45715">
            <a:spAutoFit/>
          </a:bodyPr>
          <a:lstStyle>
            <a:lvl1pPr marL="1588" algn="l">
              <a:defRPr sz="2400">
                <a:solidFill>
                  <a:schemeClr val="tx1"/>
                </a:solidFill>
                <a:latin typeface="Times New Roman" pitchFamily="18" charset="0"/>
              </a:defRPr>
            </a:lvl1pPr>
            <a:lvl2pPr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fontAlgn="base">
              <a:spcBef>
                <a:spcPct val="0"/>
              </a:spcBef>
              <a:spcAft>
                <a:spcPct val="0"/>
              </a:spcAft>
              <a:defRPr sz="2400">
                <a:solidFill>
                  <a:schemeClr val="tx1"/>
                </a:solidFill>
                <a:latin typeface="Times New Roman" pitchFamily="18" charset="0"/>
              </a:defRPr>
            </a:lvl6pPr>
            <a:lvl7pPr fontAlgn="base">
              <a:spcBef>
                <a:spcPct val="0"/>
              </a:spcBef>
              <a:spcAft>
                <a:spcPct val="0"/>
              </a:spcAft>
              <a:defRPr sz="2400">
                <a:solidFill>
                  <a:schemeClr val="tx1"/>
                </a:solidFill>
                <a:latin typeface="Times New Roman" pitchFamily="18" charset="0"/>
              </a:defRPr>
            </a:lvl7pPr>
            <a:lvl8pPr fontAlgn="base">
              <a:spcBef>
                <a:spcPct val="0"/>
              </a:spcBef>
              <a:spcAft>
                <a:spcPct val="0"/>
              </a:spcAft>
              <a:defRPr sz="2400">
                <a:solidFill>
                  <a:schemeClr val="tx1"/>
                </a:solidFill>
                <a:latin typeface="Times New Roman" pitchFamily="18" charset="0"/>
              </a:defRPr>
            </a:lvl8pPr>
            <a:lvl9pPr fontAlgn="base">
              <a:spcBef>
                <a:spcPct val="0"/>
              </a:spcBef>
              <a:spcAft>
                <a:spcPct val="0"/>
              </a:spcAft>
              <a:defRPr sz="2400">
                <a:solidFill>
                  <a:schemeClr val="tx1"/>
                </a:solidFill>
                <a:latin typeface="Times New Roman" pitchFamily="18" charset="0"/>
              </a:defRPr>
            </a:lvl9pPr>
          </a:lstStyle>
          <a:p>
            <a:pPr algn="ctr">
              <a:spcBef>
                <a:spcPct val="50000"/>
              </a:spcBef>
            </a:pPr>
            <a:r>
              <a:rPr lang="en-GB" sz="2100" dirty="0">
                <a:solidFill>
                  <a:srgbClr val="0000FF"/>
                </a:solidFill>
                <a:effectLst>
                  <a:outerShdw blurRad="38100" dist="38100" dir="2700000" algn="tl">
                    <a:srgbClr val="C0C0C0"/>
                  </a:outerShdw>
                </a:effectLst>
                <a:latin typeface="Arial" charset="0"/>
              </a:rPr>
              <a:t>Development of the ITER ECRH Top Port Plugs (I)</a:t>
            </a:r>
            <a:endParaRPr lang="de-DE" sz="2100" dirty="0">
              <a:solidFill>
                <a:srgbClr val="0000FF"/>
              </a:solidFill>
              <a:effectLst>
                <a:outerShdw blurRad="38100" dist="38100" dir="2700000" algn="tl">
                  <a:srgbClr val="C0C0C0"/>
                </a:outerShdw>
              </a:effectLst>
              <a:latin typeface="Arial" charset="0"/>
            </a:endParaRPr>
          </a:p>
        </p:txBody>
      </p:sp>
      <p:pic>
        <p:nvPicPr>
          <p:cNvPr id="2529284"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6539" y="1556792"/>
            <a:ext cx="8704896" cy="46646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529286" name="Text Box 6"/>
          <p:cNvSpPr txBox="1">
            <a:spLocks noChangeArrowheads="1"/>
          </p:cNvSpPr>
          <p:nvPr/>
        </p:nvSpPr>
        <p:spPr bwMode="auto">
          <a:xfrm>
            <a:off x="116812" y="584446"/>
            <a:ext cx="3654669" cy="1331913"/>
          </a:xfrm>
          <a:prstGeom prst="rect">
            <a:avLst/>
          </a:prstGeom>
          <a:noFill/>
          <a:ln>
            <a:noFill/>
          </a:ln>
          <a:effectLst/>
          <a:extLst>
            <a:ext uri="{909E8E84-426E-40DD-AFC4-6F175D3DCCD1}">
              <a14:hiddenFill xmlns:a14="http://schemas.microsoft.com/office/drawing/2010/main">
                <a:solidFill>
                  <a:srgbClr val="E3E3E3"/>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29" tIns="45715" rIns="91429" bIns="45715"/>
          <a:lstStyle>
            <a:lvl1pPr marL="1588" algn="l">
              <a:defRPr sz="2400">
                <a:solidFill>
                  <a:schemeClr val="tx1"/>
                </a:solidFill>
                <a:latin typeface="Times New Roman" pitchFamily="18" charset="0"/>
              </a:defRPr>
            </a:lvl1pPr>
            <a:lvl2pPr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fontAlgn="base">
              <a:spcBef>
                <a:spcPct val="0"/>
              </a:spcBef>
              <a:spcAft>
                <a:spcPct val="0"/>
              </a:spcAft>
              <a:defRPr sz="2400">
                <a:solidFill>
                  <a:schemeClr val="tx1"/>
                </a:solidFill>
                <a:latin typeface="Times New Roman" pitchFamily="18" charset="0"/>
              </a:defRPr>
            </a:lvl6pPr>
            <a:lvl7pPr fontAlgn="base">
              <a:spcBef>
                <a:spcPct val="0"/>
              </a:spcBef>
              <a:spcAft>
                <a:spcPct val="0"/>
              </a:spcAft>
              <a:defRPr sz="2400">
                <a:solidFill>
                  <a:schemeClr val="tx1"/>
                </a:solidFill>
                <a:latin typeface="Times New Roman" pitchFamily="18" charset="0"/>
              </a:defRPr>
            </a:lvl7pPr>
            <a:lvl8pPr fontAlgn="base">
              <a:spcBef>
                <a:spcPct val="0"/>
              </a:spcBef>
              <a:spcAft>
                <a:spcPct val="0"/>
              </a:spcAft>
              <a:defRPr sz="2400">
                <a:solidFill>
                  <a:schemeClr val="tx1"/>
                </a:solidFill>
                <a:latin typeface="Times New Roman" pitchFamily="18" charset="0"/>
              </a:defRPr>
            </a:lvl8pPr>
            <a:lvl9pPr fontAlgn="base">
              <a:spcBef>
                <a:spcPct val="0"/>
              </a:spcBef>
              <a:spcAft>
                <a:spcPct val="0"/>
              </a:spcAft>
              <a:defRPr sz="2400">
                <a:solidFill>
                  <a:schemeClr val="tx1"/>
                </a:solidFill>
                <a:latin typeface="Times New Roman" pitchFamily="18" charset="0"/>
              </a:defRPr>
            </a:lvl9pPr>
          </a:lstStyle>
          <a:p>
            <a:r>
              <a:rPr lang="en-GB" sz="1600" dirty="0">
                <a:latin typeface="Verdana" pitchFamily="34" charset="0"/>
              </a:rPr>
              <a:t>A detailed design was developed composed of detachable blanket shield module (BSM) of the main structure setting the frame.</a:t>
            </a:r>
          </a:p>
          <a:p>
            <a:pPr algn="ctr"/>
            <a:endParaRPr lang="en-GB" sz="1600" dirty="0">
              <a:latin typeface="Verdana" pitchFamily="34" charset="0"/>
            </a:endParaRPr>
          </a:p>
        </p:txBody>
      </p:sp>
    </p:spTree>
    <p:extLst>
      <p:ext uri="{BB962C8B-B14F-4D97-AF65-F5344CB8AC3E}">
        <p14:creationId xmlns:p14="http://schemas.microsoft.com/office/powerpoint/2010/main" val="309822748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3154" name="Group 2"/>
          <p:cNvGrpSpPr>
            <a:grpSpLocks/>
          </p:cNvGrpSpPr>
          <p:nvPr/>
        </p:nvGrpSpPr>
        <p:grpSpPr bwMode="auto">
          <a:xfrm>
            <a:off x="3645" y="142656"/>
            <a:ext cx="8607425" cy="4713287"/>
            <a:chOff x="50" y="890"/>
            <a:chExt cx="5422" cy="2969"/>
          </a:xfrm>
        </p:grpSpPr>
        <p:pic>
          <p:nvPicPr>
            <p:cNvPr id="43315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8" y="1008"/>
              <a:ext cx="5184" cy="2851"/>
            </a:xfrm>
            <a:prstGeom prst="rect">
              <a:avLst/>
            </a:prstGeom>
          </p:spPr>
        </p:pic>
        <p:sp>
          <p:nvSpPr>
            <p:cNvPr id="433156" name="Text Box 4"/>
            <p:cNvSpPr txBox="1">
              <a:spLocks noChangeArrowheads="1"/>
            </p:cNvSpPr>
            <p:nvPr/>
          </p:nvSpPr>
          <p:spPr bwMode="auto">
            <a:xfrm>
              <a:off x="50" y="1566"/>
              <a:ext cx="1605" cy="23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sz="1800">
                  <a:latin typeface="Arial" charset="0"/>
                  <a:ea typeface="ＭＳ Ｐゴシック" pitchFamily="34" charset="-128"/>
                </a:rPr>
                <a:t>RF sources (8+1)</a:t>
              </a:r>
            </a:p>
          </p:txBody>
        </p:sp>
        <p:sp>
          <p:nvSpPr>
            <p:cNvPr id="433157" name="Text Box 5"/>
            <p:cNvSpPr txBox="1">
              <a:spLocks noChangeArrowheads="1"/>
            </p:cNvSpPr>
            <p:nvPr/>
          </p:nvSpPr>
          <p:spPr bwMode="auto">
            <a:xfrm>
              <a:off x="1066" y="3562"/>
              <a:ext cx="888" cy="23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sz="1800">
                  <a:latin typeface="Arial" charset="0"/>
                  <a:ea typeface="ＭＳ Ｐゴシック" pitchFamily="34" charset="-128"/>
                </a:rPr>
                <a:t>HVPS (8+1)</a:t>
              </a:r>
            </a:p>
          </p:txBody>
        </p:sp>
        <p:sp>
          <p:nvSpPr>
            <p:cNvPr id="433158" name="Text Box 6"/>
            <p:cNvSpPr txBox="1">
              <a:spLocks noChangeArrowheads="1"/>
            </p:cNvSpPr>
            <p:nvPr/>
          </p:nvSpPr>
          <p:spPr bwMode="auto">
            <a:xfrm>
              <a:off x="2162" y="1430"/>
              <a:ext cx="1524" cy="23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sz="1800">
                  <a:latin typeface="Arial" charset="0"/>
                  <a:ea typeface="ＭＳ Ｐゴシック" pitchFamily="34" charset="-128"/>
                </a:rPr>
                <a:t>Transmission lines (8)</a:t>
              </a:r>
            </a:p>
          </p:txBody>
        </p:sp>
        <p:sp>
          <p:nvSpPr>
            <p:cNvPr id="433159" name="Text Box 7"/>
            <p:cNvSpPr txBox="1">
              <a:spLocks noChangeArrowheads="1"/>
            </p:cNvSpPr>
            <p:nvPr/>
          </p:nvSpPr>
          <p:spPr bwMode="auto">
            <a:xfrm>
              <a:off x="4205" y="890"/>
              <a:ext cx="1260" cy="23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sz="1800">
                  <a:latin typeface="Arial" charset="0"/>
                  <a:ea typeface="ＭＳ Ｐゴシック" pitchFamily="34" charset="-128"/>
                </a:rPr>
                <a:t>Matching units (2)</a:t>
              </a:r>
            </a:p>
          </p:txBody>
        </p:sp>
        <p:sp>
          <p:nvSpPr>
            <p:cNvPr id="433160" name="Text Box 8"/>
            <p:cNvSpPr txBox="1">
              <a:spLocks noChangeArrowheads="1"/>
            </p:cNvSpPr>
            <p:nvPr/>
          </p:nvSpPr>
          <p:spPr bwMode="auto">
            <a:xfrm>
              <a:off x="4525" y="3294"/>
              <a:ext cx="940" cy="23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sz="1800">
                  <a:latin typeface="Arial" charset="0"/>
                  <a:ea typeface="ＭＳ Ｐゴシック" pitchFamily="34" charset="-128"/>
                </a:rPr>
                <a:t>Antennas (2)</a:t>
              </a:r>
            </a:p>
          </p:txBody>
        </p:sp>
      </p:grpSp>
      <p:sp>
        <p:nvSpPr>
          <p:cNvPr id="433161" name="Text Box 9"/>
          <p:cNvSpPr txBox="1">
            <a:spLocks noChangeArrowheads="1"/>
          </p:cNvSpPr>
          <p:nvPr/>
        </p:nvSpPr>
        <p:spPr bwMode="auto">
          <a:xfrm>
            <a:off x="0" y="4833938"/>
            <a:ext cx="5327650" cy="202406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sz="1800" dirty="0">
                <a:latin typeface="Arial" charset="0"/>
              </a:rPr>
              <a:t>-&gt;Improved and optimized IC system </a:t>
            </a:r>
            <a:r>
              <a:rPr lang="en-US" sz="1800" b="1" dirty="0">
                <a:latin typeface="Arial" charset="0"/>
              </a:rPr>
              <a:t>with 2 antennas</a:t>
            </a:r>
            <a:r>
              <a:rPr lang="en-US" sz="1800" dirty="0">
                <a:latin typeface="Arial" charset="0"/>
              </a:rPr>
              <a:t> allows to secure the </a:t>
            </a:r>
            <a:r>
              <a:rPr lang="en-US" sz="1800" b="1" dirty="0">
                <a:latin typeface="Arial" charset="0"/>
              </a:rPr>
              <a:t>coupling of 20 MW</a:t>
            </a:r>
            <a:r>
              <a:rPr lang="en-US" sz="1800" dirty="0">
                <a:latin typeface="Arial" charset="0"/>
              </a:rPr>
              <a:t> in all envisaged scenarios (large scrape off, short decay length, 40 to 55 MHz, dipole phasing) with 40 kV max in the circuits </a:t>
            </a:r>
          </a:p>
          <a:p>
            <a:pPr eaLnBrk="1" hangingPunct="1"/>
            <a:r>
              <a:rPr lang="en-US" sz="1800" dirty="0">
                <a:latin typeface="Arial" charset="0"/>
              </a:rPr>
              <a:t>-&gt;Efficient resilient matching limit ELM effect: reflected power is kept below 1% of forward power</a:t>
            </a:r>
          </a:p>
        </p:txBody>
      </p:sp>
      <p:sp>
        <p:nvSpPr>
          <p:cNvPr id="433162" name="Rectangle 10"/>
          <p:cNvSpPr>
            <a:spLocks noGrp="1" noChangeAspect="1" noChangeArrowheads="1"/>
          </p:cNvSpPr>
          <p:nvPr>
            <p:ph type="title"/>
          </p:nvPr>
        </p:nvSpPr>
        <p:spPr>
          <a:xfrm>
            <a:off x="3645" y="0"/>
            <a:ext cx="6467030" cy="620713"/>
          </a:xfrm>
          <a:solidFill>
            <a:srgbClr val="FFCC00"/>
          </a:solidFill>
        </p:spPr>
        <p:txBody>
          <a:bodyPr/>
          <a:lstStyle/>
          <a:p>
            <a:r>
              <a:rPr lang="en-US" b="1" dirty="0"/>
              <a:t>IC H&amp;CD system</a:t>
            </a:r>
          </a:p>
        </p:txBody>
      </p:sp>
      <p:sp>
        <p:nvSpPr>
          <p:cNvPr id="433163" name="Text Box 11"/>
          <p:cNvSpPr txBox="1">
            <a:spLocks noChangeArrowheads="1"/>
          </p:cNvSpPr>
          <p:nvPr/>
        </p:nvSpPr>
        <p:spPr bwMode="auto">
          <a:xfrm>
            <a:off x="3051200" y="3380362"/>
            <a:ext cx="3419475" cy="1187450"/>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b="1" dirty="0">
                <a:solidFill>
                  <a:srgbClr val="FF0000"/>
                </a:solidFill>
                <a:latin typeface="Arial" charset="0"/>
              </a:rPr>
              <a:t>Challenge is antenna design  and coupling to the plasma - TBD</a:t>
            </a:r>
          </a:p>
        </p:txBody>
      </p:sp>
      <p:pic>
        <p:nvPicPr>
          <p:cNvPr id="12" name="Picture 6"/>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775795" y="4213225"/>
            <a:ext cx="3365500" cy="264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extLst>
      <p:ext uri="{BB962C8B-B14F-4D97-AF65-F5344CB8AC3E}">
        <p14:creationId xmlns:p14="http://schemas.microsoft.com/office/powerpoint/2010/main" val="121352149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3"/>
          <p:cNvSpPr>
            <a:spLocks noChangeArrowheads="1"/>
          </p:cNvSpPr>
          <p:nvPr/>
        </p:nvSpPr>
        <p:spPr bwMode="auto">
          <a:xfrm>
            <a:off x="611188" y="2090738"/>
            <a:ext cx="8424862" cy="246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115851" tIns="128547" rIns="115851" bIns="42849" anchor="ctr">
            <a:spAutoFit/>
          </a:bodyPr>
          <a:lstStyle/>
          <a:p>
            <a:pPr marL="457200" indent="-457200" eaLnBrk="1" hangingPunct="1">
              <a:lnSpc>
                <a:spcPct val="130000"/>
              </a:lnSpc>
              <a:buFont typeface="Wingdings" pitchFamily="2" charset="2"/>
              <a:buNone/>
            </a:pPr>
            <a:r>
              <a:rPr lang="en-US" sz="2000" dirty="0">
                <a:solidFill>
                  <a:schemeClr val="accent2"/>
                </a:solidFill>
                <a:latin typeface="+mn-lt"/>
                <a:cs typeface="Arial" pitchFamily="34" charset="0"/>
              </a:rPr>
              <a:t>About 45 different diagnostic systems installed around ITER </a:t>
            </a:r>
            <a:r>
              <a:rPr lang="en-US" sz="2000" dirty="0" err="1">
                <a:solidFill>
                  <a:schemeClr val="accent2"/>
                </a:solidFill>
                <a:latin typeface="+mn-lt"/>
                <a:cs typeface="Arial" pitchFamily="34" charset="0"/>
              </a:rPr>
              <a:t>tokamak</a:t>
            </a:r>
            <a:r>
              <a:rPr lang="en-US" sz="2000" dirty="0">
                <a:solidFill>
                  <a:schemeClr val="accent2"/>
                </a:solidFill>
                <a:latin typeface="+mn-lt"/>
                <a:cs typeface="Arial" pitchFamily="34" charset="0"/>
              </a:rPr>
              <a:t> </a:t>
            </a:r>
          </a:p>
          <a:p>
            <a:pPr marL="457200" indent="-457200" eaLnBrk="1" hangingPunct="1">
              <a:lnSpc>
                <a:spcPct val="130000"/>
              </a:lnSpc>
              <a:buFont typeface="Wingdings" pitchFamily="2" charset="2"/>
              <a:buAutoNum type="arabicParenR"/>
            </a:pPr>
            <a:r>
              <a:rPr lang="en-US" sz="2000" dirty="0">
                <a:solidFill>
                  <a:schemeClr val="accent2"/>
                </a:solidFill>
                <a:latin typeface="+mn-lt"/>
                <a:cs typeface="Arial" pitchFamily="34" charset="0"/>
              </a:rPr>
              <a:t>for machine protection or basic control, </a:t>
            </a:r>
          </a:p>
          <a:p>
            <a:pPr marL="457200" indent="-457200" eaLnBrk="1" hangingPunct="1">
              <a:lnSpc>
                <a:spcPct val="130000"/>
              </a:lnSpc>
              <a:buFont typeface="Wingdings" pitchFamily="2" charset="2"/>
              <a:buAutoNum type="arabicParenR"/>
            </a:pPr>
            <a:r>
              <a:rPr lang="en-US" sz="2000" dirty="0">
                <a:solidFill>
                  <a:schemeClr val="accent2"/>
                </a:solidFill>
                <a:latin typeface="+mn-lt"/>
                <a:cs typeface="Arial" pitchFamily="34" charset="0"/>
              </a:rPr>
              <a:t>for advanced performance control, and </a:t>
            </a:r>
          </a:p>
          <a:p>
            <a:pPr marL="457200" indent="-457200" eaLnBrk="1" hangingPunct="1">
              <a:lnSpc>
                <a:spcPct val="130000"/>
              </a:lnSpc>
              <a:buFont typeface="Wingdings" pitchFamily="2" charset="2"/>
              <a:buAutoNum type="arabicParenR"/>
            </a:pPr>
            <a:r>
              <a:rPr lang="en-US" sz="2000" dirty="0">
                <a:solidFill>
                  <a:schemeClr val="accent2"/>
                </a:solidFill>
                <a:latin typeface="+mn-lt"/>
                <a:cs typeface="Arial" pitchFamily="34" charset="0"/>
              </a:rPr>
              <a:t>evaluating the plasma performance and understanding important physical phenomena</a:t>
            </a:r>
          </a:p>
          <a:p>
            <a:pPr marL="457200" indent="-457200" eaLnBrk="1" hangingPunct="1">
              <a:buFont typeface="Wingdings" pitchFamily="2" charset="2"/>
              <a:buNone/>
            </a:pPr>
            <a:endParaRPr lang="en-US" sz="2000" dirty="0">
              <a:solidFill>
                <a:schemeClr val="accent2"/>
              </a:solidFill>
              <a:cs typeface="Arial" pitchFamily="34" charset="0"/>
            </a:endParaRPr>
          </a:p>
        </p:txBody>
      </p:sp>
      <p:sp>
        <p:nvSpPr>
          <p:cNvPr id="16387" name="Rectangle 3"/>
          <p:cNvSpPr>
            <a:spLocks noGrp="1" noChangeArrowheads="1"/>
          </p:cNvSpPr>
          <p:nvPr>
            <p:ph type="title"/>
          </p:nvPr>
        </p:nvSpPr>
        <p:spPr>
          <a:xfrm>
            <a:off x="0" y="50006"/>
            <a:ext cx="9144000" cy="620713"/>
          </a:xfrm>
        </p:spPr>
        <p:txBody>
          <a:bodyPr/>
          <a:lstStyle/>
          <a:p>
            <a:r>
              <a:rPr lang="en-US" smtClean="0">
                <a:solidFill>
                  <a:schemeClr val="accent2"/>
                </a:solidFill>
              </a:rPr>
              <a:t>Diagnostics: Overview</a:t>
            </a:r>
            <a:endParaRPr lang="en-GB" smtClean="0">
              <a:solidFill>
                <a:schemeClr val="accent2"/>
              </a:solidFill>
            </a:endParaRPr>
          </a:p>
        </p:txBody>
      </p:sp>
      <p:sp>
        <p:nvSpPr>
          <p:cNvPr id="16388" name="Slide Number Placeholder 7"/>
          <p:cNvSpPr>
            <a:spLocks noGrp="1"/>
          </p:cNvSpPr>
          <p:nvPr>
            <p:ph type="sldNum" sz="quarter" idx="4294967295"/>
          </p:nvPr>
        </p:nvSpPr>
        <p:spPr>
          <a:xfrm>
            <a:off x="234950" y="6496050"/>
            <a:ext cx="603250" cy="1524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fld id="{D7BB4E81-CF5F-460B-AF68-425862425A9F}" type="slidenum">
              <a:rPr lang="fr-FR" sz="1400" smtClean="0"/>
              <a:pPr/>
              <a:t>35</a:t>
            </a:fld>
            <a:endParaRPr lang="fr-FR" sz="1400" smtClean="0"/>
          </a:p>
        </p:txBody>
      </p:sp>
    </p:spTree>
    <p:extLst>
      <p:ext uri="{BB962C8B-B14F-4D97-AF65-F5344CB8AC3E}">
        <p14:creationId xmlns:p14="http://schemas.microsoft.com/office/powerpoint/2010/main" val="247946479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Title 1"/>
          <p:cNvSpPr>
            <a:spLocks noGrp="1"/>
          </p:cNvSpPr>
          <p:nvPr>
            <p:ph type="title" idx="4294967295"/>
          </p:nvPr>
        </p:nvSpPr>
        <p:spPr>
          <a:xfrm>
            <a:off x="0" y="0"/>
            <a:ext cx="9144000" cy="500063"/>
          </a:xfrm>
        </p:spPr>
        <p:txBody>
          <a:bodyPr/>
          <a:lstStyle/>
          <a:p>
            <a:pPr eaLnBrk="1" hangingPunct="1"/>
            <a:r>
              <a:rPr lang="en-US" smtClean="0"/>
              <a:t>Vessel &amp; Port-based Diagnostic subsystems</a:t>
            </a:r>
            <a:endParaRPr lang="en-GB" smtClean="0"/>
          </a:p>
        </p:txBody>
      </p:sp>
      <p:sp>
        <p:nvSpPr>
          <p:cNvPr id="102403" name="Content Placeholder 2"/>
          <p:cNvSpPr>
            <a:spLocks noGrp="1"/>
          </p:cNvSpPr>
          <p:nvPr>
            <p:ph idx="4294967295"/>
          </p:nvPr>
        </p:nvSpPr>
        <p:spPr>
          <a:xfrm rot="10800000" flipV="1">
            <a:off x="6643688" y="928688"/>
            <a:ext cx="2500312" cy="5000625"/>
          </a:xfrm>
        </p:spPr>
        <p:txBody>
          <a:bodyPr/>
          <a:lstStyle/>
          <a:p>
            <a:pPr eaLnBrk="1" hangingPunct="1">
              <a:buFontTx/>
              <a:buNone/>
            </a:pPr>
            <a:r>
              <a:rPr lang="en-US" sz="1400" smtClean="0"/>
              <a:t>Machine Assembly Phase</a:t>
            </a:r>
          </a:p>
          <a:p>
            <a:pPr eaLnBrk="1" hangingPunct="1">
              <a:buFontTx/>
              <a:buNone/>
            </a:pPr>
            <a:endParaRPr lang="en-US" sz="1400" smtClean="0"/>
          </a:p>
          <a:p>
            <a:pPr eaLnBrk="1" hangingPunct="1">
              <a:buFontTx/>
              <a:buNone/>
            </a:pPr>
            <a:r>
              <a:rPr lang="en-US" sz="1400" smtClean="0"/>
              <a:t>MA-I </a:t>
            </a:r>
          </a:p>
          <a:p>
            <a:pPr eaLnBrk="1" hangingPunct="1">
              <a:buFontTx/>
              <a:buChar char="-"/>
            </a:pPr>
            <a:r>
              <a:rPr lang="en-US" sz="1400" smtClean="0"/>
              <a:t>All in-ex vessel </a:t>
            </a:r>
          </a:p>
          <a:p>
            <a:pPr eaLnBrk="1" hangingPunct="1">
              <a:buFontTx/>
              <a:buChar char="-"/>
            </a:pPr>
            <a:r>
              <a:rPr lang="en-US" sz="1400" smtClean="0"/>
              <a:t>Magnetics</a:t>
            </a:r>
          </a:p>
          <a:p>
            <a:pPr eaLnBrk="1" hangingPunct="1">
              <a:buFontTx/>
              <a:buChar char="-"/>
            </a:pPr>
            <a:r>
              <a:rPr lang="en-US" sz="1400" smtClean="0"/>
              <a:t>Bolometry</a:t>
            </a:r>
          </a:p>
          <a:p>
            <a:pPr eaLnBrk="1" hangingPunct="1">
              <a:buFontTx/>
              <a:buChar char="-"/>
            </a:pPr>
            <a:r>
              <a:rPr lang="en-US" sz="1400" smtClean="0"/>
              <a:t>Waveguides</a:t>
            </a:r>
          </a:p>
          <a:p>
            <a:pPr eaLnBrk="1" hangingPunct="1">
              <a:buFontTx/>
              <a:buChar char="-"/>
            </a:pPr>
            <a:r>
              <a:rPr lang="en-US" sz="1400" smtClean="0"/>
              <a:t>Eq ports 11 &amp; 12</a:t>
            </a:r>
          </a:p>
          <a:p>
            <a:pPr eaLnBrk="1" hangingPunct="1">
              <a:buFontTx/>
              <a:buChar char="-"/>
            </a:pPr>
            <a:endParaRPr lang="en-US" sz="1400" smtClean="0"/>
          </a:p>
          <a:p>
            <a:pPr eaLnBrk="1" hangingPunct="1">
              <a:buFontTx/>
              <a:buNone/>
            </a:pPr>
            <a:r>
              <a:rPr lang="en-US" sz="1400" smtClean="0"/>
              <a:t>MA-II</a:t>
            </a:r>
          </a:p>
          <a:p>
            <a:pPr eaLnBrk="1" hangingPunct="1">
              <a:buFontTx/>
              <a:buChar char="-"/>
            </a:pPr>
            <a:r>
              <a:rPr lang="en-US" sz="1400" smtClean="0"/>
              <a:t>All lower ports</a:t>
            </a:r>
          </a:p>
          <a:p>
            <a:pPr eaLnBrk="1" hangingPunct="1">
              <a:buFontTx/>
              <a:buChar char="-"/>
            </a:pPr>
            <a:r>
              <a:rPr lang="en-US" sz="1400" smtClean="0"/>
              <a:t>Most Eq and Up ports</a:t>
            </a:r>
          </a:p>
          <a:p>
            <a:pPr eaLnBrk="1" hangingPunct="1">
              <a:buFontTx/>
              <a:buChar char="-"/>
            </a:pPr>
            <a:endParaRPr lang="en-US" sz="1400" smtClean="0"/>
          </a:p>
          <a:p>
            <a:pPr eaLnBrk="1" hangingPunct="1">
              <a:buFontTx/>
              <a:buNone/>
            </a:pPr>
            <a:r>
              <a:rPr lang="en-US" sz="1400" smtClean="0"/>
              <a:t>MA-III</a:t>
            </a:r>
          </a:p>
          <a:p>
            <a:pPr eaLnBrk="1" hangingPunct="1">
              <a:buFontTx/>
              <a:buNone/>
            </a:pPr>
            <a:r>
              <a:rPr lang="en-US" sz="1400" smtClean="0"/>
              <a:t>- Remaining   ports</a:t>
            </a:r>
          </a:p>
          <a:p>
            <a:pPr eaLnBrk="1" hangingPunct="1">
              <a:buFontTx/>
              <a:buNone/>
            </a:pPr>
            <a:endParaRPr lang="en-GB" sz="1400" smtClean="0"/>
          </a:p>
        </p:txBody>
      </p:sp>
      <p:grpSp>
        <p:nvGrpSpPr>
          <p:cNvPr id="102404" name="Group 21"/>
          <p:cNvGrpSpPr>
            <a:grpSpLocks/>
          </p:cNvGrpSpPr>
          <p:nvPr/>
        </p:nvGrpSpPr>
        <p:grpSpPr bwMode="auto">
          <a:xfrm>
            <a:off x="142875" y="588963"/>
            <a:ext cx="6215063" cy="5680075"/>
            <a:chOff x="0" y="0"/>
            <a:chExt cx="6858048" cy="6293812"/>
          </a:xfrm>
        </p:grpSpPr>
        <p:pic>
          <p:nvPicPr>
            <p:cNvPr id="102407" name="Picture 2" descr="Fig 8"/>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6858048" cy="6293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08" name="Oval 4"/>
            <p:cNvSpPr>
              <a:spLocks noChangeArrowheads="1"/>
            </p:cNvSpPr>
            <p:nvPr/>
          </p:nvSpPr>
          <p:spPr bwMode="auto">
            <a:xfrm>
              <a:off x="1500166" y="500042"/>
              <a:ext cx="571504" cy="357190"/>
            </a:xfrm>
            <a:prstGeom prst="ellipse">
              <a:avLst/>
            </a:prstGeom>
            <a:noFill/>
            <a:ln w="28575"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en-US" b="1">
                <a:solidFill>
                  <a:schemeClr val="accent2"/>
                </a:solidFill>
                <a:latin typeface="Times New Roman" pitchFamily="18" charset="0"/>
              </a:endParaRPr>
            </a:p>
          </p:txBody>
        </p:sp>
        <p:sp>
          <p:nvSpPr>
            <p:cNvPr id="102409" name="Oval 5"/>
            <p:cNvSpPr>
              <a:spLocks noChangeArrowheads="1"/>
            </p:cNvSpPr>
            <p:nvPr/>
          </p:nvSpPr>
          <p:spPr bwMode="auto">
            <a:xfrm>
              <a:off x="714348" y="1214422"/>
              <a:ext cx="571504" cy="357190"/>
            </a:xfrm>
            <a:prstGeom prst="ellipse">
              <a:avLst/>
            </a:prstGeom>
            <a:noFill/>
            <a:ln w="28575"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en-US" b="1">
                <a:solidFill>
                  <a:schemeClr val="accent2"/>
                </a:solidFill>
                <a:latin typeface="Times New Roman" pitchFamily="18" charset="0"/>
              </a:endParaRPr>
            </a:p>
          </p:txBody>
        </p:sp>
        <p:sp>
          <p:nvSpPr>
            <p:cNvPr id="7" name="Oval 6"/>
            <p:cNvSpPr/>
            <p:nvPr/>
          </p:nvSpPr>
          <p:spPr bwMode="auto">
            <a:xfrm>
              <a:off x="4000966" y="499565"/>
              <a:ext cx="571066" cy="357083"/>
            </a:xfrm>
            <a:prstGeom prst="ellipse">
              <a:avLst/>
            </a:prstGeom>
            <a:noFill/>
            <a:ln w="28575" cap="flat" cmpd="sng" algn="ctr">
              <a:solidFill>
                <a:schemeClr val="accent1">
                  <a:lumMod val="50000"/>
                </a:schemeClr>
              </a:solidFill>
              <a:prstDash val="solid"/>
              <a:round/>
              <a:headEnd type="none" w="med" len="med"/>
              <a:tailEnd type="none" w="med" len="med"/>
            </a:ln>
            <a:effectLst/>
          </p:spPr>
          <p:txBody>
            <a:bodyPr/>
            <a:lstStyle/>
            <a:p>
              <a:pPr eaLnBrk="0" hangingPunct="0">
                <a:defRPr/>
              </a:pPr>
              <a:endParaRPr lang="en-GB" b="1">
                <a:solidFill>
                  <a:schemeClr val="accent2"/>
                </a:solidFill>
                <a:latin typeface="Times New Roman" pitchFamily="18" charset="0"/>
              </a:endParaRPr>
            </a:p>
          </p:txBody>
        </p:sp>
        <p:sp>
          <p:nvSpPr>
            <p:cNvPr id="8" name="Oval 7"/>
            <p:cNvSpPr/>
            <p:nvPr/>
          </p:nvSpPr>
          <p:spPr bwMode="auto">
            <a:xfrm>
              <a:off x="285534" y="3929675"/>
              <a:ext cx="571066" cy="357083"/>
            </a:xfrm>
            <a:prstGeom prst="ellipse">
              <a:avLst/>
            </a:prstGeom>
            <a:noFill/>
            <a:ln w="28575" cap="flat" cmpd="sng" algn="ctr">
              <a:solidFill>
                <a:schemeClr val="accent1">
                  <a:lumMod val="50000"/>
                </a:schemeClr>
              </a:solidFill>
              <a:prstDash val="solid"/>
              <a:round/>
              <a:headEnd type="none" w="med" len="med"/>
              <a:tailEnd type="none" w="med" len="med"/>
            </a:ln>
            <a:effectLst/>
          </p:spPr>
          <p:txBody>
            <a:bodyPr/>
            <a:lstStyle/>
            <a:p>
              <a:pPr eaLnBrk="0" hangingPunct="0">
                <a:defRPr/>
              </a:pPr>
              <a:endParaRPr lang="en-GB" b="1">
                <a:solidFill>
                  <a:schemeClr val="accent2"/>
                </a:solidFill>
                <a:latin typeface="Times New Roman" pitchFamily="18" charset="0"/>
              </a:endParaRPr>
            </a:p>
          </p:txBody>
        </p:sp>
        <p:sp>
          <p:nvSpPr>
            <p:cNvPr id="9" name="Oval 8"/>
            <p:cNvSpPr/>
            <p:nvPr/>
          </p:nvSpPr>
          <p:spPr bwMode="auto">
            <a:xfrm>
              <a:off x="1000242" y="5857572"/>
              <a:ext cx="571066" cy="357083"/>
            </a:xfrm>
            <a:prstGeom prst="ellipse">
              <a:avLst/>
            </a:prstGeom>
            <a:noFill/>
            <a:ln w="28575" cap="flat" cmpd="sng" algn="ctr">
              <a:solidFill>
                <a:schemeClr val="accent1">
                  <a:lumMod val="50000"/>
                </a:schemeClr>
              </a:solidFill>
              <a:prstDash val="solid"/>
              <a:round/>
              <a:headEnd type="none" w="med" len="med"/>
              <a:tailEnd type="none" w="med" len="med"/>
            </a:ln>
            <a:effectLst/>
          </p:spPr>
          <p:txBody>
            <a:bodyPr/>
            <a:lstStyle/>
            <a:p>
              <a:pPr eaLnBrk="0" hangingPunct="0">
                <a:defRPr/>
              </a:pPr>
              <a:endParaRPr lang="en-GB" b="1">
                <a:solidFill>
                  <a:schemeClr val="accent2"/>
                </a:solidFill>
                <a:latin typeface="Times New Roman" pitchFamily="18" charset="0"/>
              </a:endParaRPr>
            </a:p>
          </p:txBody>
        </p:sp>
        <p:sp>
          <p:nvSpPr>
            <p:cNvPr id="10" name="Oval 9"/>
            <p:cNvSpPr/>
            <p:nvPr/>
          </p:nvSpPr>
          <p:spPr bwMode="auto">
            <a:xfrm>
              <a:off x="1714950" y="4714202"/>
              <a:ext cx="571066" cy="357083"/>
            </a:xfrm>
            <a:prstGeom prst="ellipse">
              <a:avLst/>
            </a:prstGeom>
            <a:noFill/>
            <a:ln w="28575" cap="flat" cmpd="sng" algn="ctr">
              <a:solidFill>
                <a:schemeClr val="accent1">
                  <a:lumMod val="50000"/>
                </a:schemeClr>
              </a:solidFill>
              <a:prstDash val="solid"/>
              <a:round/>
              <a:headEnd type="none" w="med" len="med"/>
              <a:tailEnd type="none" w="med" len="med"/>
            </a:ln>
            <a:effectLst/>
          </p:spPr>
          <p:txBody>
            <a:bodyPr/>
            <a:lstStyle/>
            <a:p>
              <a:pPr eaLnBrk="0" hangingPunct="0">
                <a:defRPr/>
              </a:pPr>
              <a:endParaRPr lang="en-GB" b="1">
                <a:solidFill>
                  <a:schemeClr val="accent2"/>
                </a:solidFill>
                <a:latin typeface="Times New Roman" pitchFamily="18" charset="0"/>
              </a:endParaRPr>
            </a:p>
          </p:txBody>
        </p:sp>
        <p:sp>
          <p:nvSpPr>
            <p:cNvPr id="11" name="Oval 10"/>
            <p:cNvSpPr/>
            <p:nvPr/>
          </p:nvSpPr>
          <p:spPr bwMode="auto">
            <a:xfrm>
              <a:off x="6215160" y="1143370"/>
              <a:ext cx="571066" cy="357083"/>
            </a:xfrm>
            <a:prstGeom prst="ellipse">
              <a:avLst/>
            </a:prstGeom>
            <a:noFill/>
            <a:ln w="28575" cap="flat" cmpd="sng" algn="ctr">
              <a:solidFill>
                <a:schemeClr val="accent1">
                  <a:lumMod val="50000"/>
                </a:schemeClr>
              </a:solidFill>
              <a:prstDash val="solid"/>
              <a:round/>
              <a:headEnd type="none" w="med" len="med"/>
              <a:tailEnd type="none" w="med" len="med"/>
            </a:ln>
            <a:effectLst/>
          </p:spPr>
          <p:txBody>
            <a:bodyPr/>
            <a:lstStyle/>
            <a:p>
              <a:pPr eaLnBrk="0" hangingPunct="0">
                <a:defRPr/>
              </a:pPr>
              <a:endParaRPr lang="en-GB" b="1">
                <a:solidFill>
                  <a:schemeClr val="accent2"/>
                </a:solidFill>
                <a:latin typeface="Times New Roman" pitchFamily="18" charset="0"/>
              </a:endParaRPr>
            </a:p>
          </p:txBody>
        </p:sp>
        <p:sp>
          <p:nvSpPr>
            <p:cNvPr id="12" name="Oval 11"/>
            <p:cNvSpPr/>
            <p:nvPr/>
          </p:nvSpPr>
          <p:spPr bwMode="auto">
            <a:xfrm>
              <a:off x="429176" y="3428350"/>
              <a:ext cx="571066" cy="357084"/>
            </a:xfrm>
            <a:prstGeom prst="ellipse">
              <a:avLst/>
            </a:prstGeom>
            <a:noFill/>
            <a:ln w="28575" cap="flat" cmpd="sng" algn="ctr">
              <a:solidFill>
                <a:schemeClr val="accent1">
                  <a:lumMod val="50000"/>
                </a:schemeClr>
              </a:solidFill>
              <a:prstDash val="solid"/>
              <a:round/>
              <a:headEnd type="none" w="med" len="med"/>
              <a:tailEnd type="none" w="med" len="med"/>
            </a:ln>
            <a:effectLst/>
          </p:spPr>
          <p:txBody>
            <a:bodyPr/>
            <a:lstStyle/>
            <a:p>
              <a:pPr eaLnBrk="0" hangingPunct="0">
                <a:defRPr/>
              </a:pPr>
              <a:endParaRPr lang="en-GB" b="1">
                <a:solidFill>
                  <a:schemeClr val="accent2"/>
                </a:solidFill>
                <a:latin typeface="Times New Roman" pitchFamily="18" charset="0"/>
              </a:endParaRPr>
            </a:p>
          </p:txBody>
        </p:sp>
        <p:sp>
          <p:nvSpPr>
            <p:cNvPr id="13" name="Oval 12"/>
            <p:cNvSpPr/>
            <p:nvPr/>
          </p:nvSpPr>
          <p:spPr bwMode="auto">
            <a:xfrm>
              <a:off x="4785743" y="357083"/>
              <a:ext cx="572818" cy="357084"/>
            </a:xfrm>
            <a:prstGeom prst="ellipse">
              <a:avLst/>
            </a:prstGeom>
            <a:noFill/>
            <a:ln w="28575" cap="flat" cmpd="sng" algn="ctr">
              <a:solidFill>
                <a:schemeClr val="accent1">
                  <a:lumMod val="50000"/>
                </a:schemeClr>
              </a:solidFill>
              <a:prstDash val="solid"/>
              <a:round/>
              <a:headEnd type="none" w="med" len="med"/>
              <a:tailEnd type="none" w="med" len="med"/>
            </a:ln>
            <a:effectLst/>
          </p:spPr>
          <p:txBody>
            <a:bodyPr/>
            <a:lstStyle/>
            <a:p>
              <a:pPr eaLnBrk="0" hangingPunct="0">
                <a:defRPr/>
              </a:pPr>
              <a:endParaRPr lang="en-GB" b="1">
                <a:solidFill>
                  <a:schemeClr val="accent2"/>
                </a:solidFill>
                <a:latin typeface="Times New Roman" pitchFamily="18" charset="0"/>
              </a:endParaRPr>
            </a:p>
          </p:txBody>
        </p:sp>
        <p:sp>
          <p:nvSpPr>
            <p:cNvPr id="14" name="Oval 13"/>
            <p:cNvSpPr/>
            <p:nvPr/>
          </p:nvSpPr>
          <p:spPr bwMode="auto">
            <a:xfrm>
              <a:off x="4000966" y="0"/>
              <a:ext cx="571066" cy="357083"/>
            </a:xfrm>
            <a:prstGeom prst="ellipse">
              <a:avLst/>
            </a:prstGeom>
            <a:noFill/>
            <a:ln w="28575" cap="flat" cmpd="sng" algn="ctr">
              <a:solidFill>
                <a:schemeClr val="accent1">
                  <a:lumMod val="50000"/>
                </a:schemeClr>
              </a:solidFill>
              <a:prstDash val="solid"/>
              <a:round/>
              <a:headEnd type="none" w="med" len="med"/>
              <a:tailEnd type="none" w="med" len="med"/>
            </a:ln>
            <a:effectLst/>
          </p:spPr>
          <p:txBody>
            <a:bodyPr/>
            <a:lstStyle/>
            <a:p>
              <a:pPr eaLnBrk="0" hangingPunct="0">
                <a:defRPr/>
              </a:pPr>
              <a:endParaRPr lang="en-GB" b="1">
                <a:solidFill>
                  <a:schemeClr val="accent2"/>
                </a:solidFill>
                <a:latin typeface="Times New Roman" pitchFamily="18" charset="0"/>
              </a:endParaRPr>
            </a:p>
          </p:txBody>
        </p:sp>
        <p:sp>
          <p:nvSpPr>
            <p:cNvPr id="15" name="TextBox 14"/>
            <p:cNvSpPr txBox="1"/>
            <p:nvPr/>
          </p:nvSpPr>
          <p:spPr>
            <a:xfrm>
              <a:off x="6215160" y="1213731"/>
              <a:ext cx="571066" cy="277927"/>
            </a:xfrm>
            <a:prstGeom prst="rect">
              <a:avLst/>
            </a:prstGeom>
            <a:noFill/>
          </p:spPr>
          <p:txBody>
            <a:bodyPr>
              <a:spAutoFit/>
            </a:bodyPr>
            <a:lstStyle/>
            <a:p>
              <a:pPr eaLnBrk="0" hangingPunct="0">
                <a:defRPr/>
              </a:pPr>
              <a:r>
                <a:rPr lang="en-US" sz="1200" b="1" dirty="0">
                  <a:latin typeface="+mj-lt"/>
                </a:rPr>
                <a:t>UP 7</a:t>
              </a:r>
              <a:endParaRPr lang="en-GB" sz="1200" b="1" dirty="0">
                <a:latin typeface="+mj-lt"/>
              </a:endParaRPr>
            </a:p>
          </p:txBody>
        </p:sp>
        <p:cxnSp>
          <p:nvCxnSpPr>
            <p:cNvPr id="102419" name="Straight Arrow Connector 16"/>
            <p:cNvCxnSpPr>
              <a:cxnSpLocks noChangeShapeType="1"/>
              <a:stCxn id="15" idx="1"/>
            </p:cNvCxnSpPr>
            <p:nvPr/>
          </p:nvCxnSpPr>
          <p:spPr bwMode="auto">
            <a:xfrm rot="10800000" flipV="1">
              <a:off x="5715008" y="1352922"/>
              <a:ext cx="500066" cy="361566"/>
            </a:xfrm>
            <a:prstGeom prst="straightConnector1">
              <a:avLst/>
            </a:prstGeom>
            <a:noFill/>
            <a:ln w="19050" algn="ctr">
              <a:solidFill>
                <a:schemeClr val="tx1"/>
              </a:solidFill>
              <a:round/>
              <a:headEnd/>
              <a:tailEnd type="arrow" w="med" len="med"/>
            </a:ln>
            <a:extLst>
              <a:ext uri="{909E8E84-426E-40DD-AFC4-6F175D3DCCD1}">
                <a14:hiddenFill xmlns:a14="http://schemas.microsoft.com/office/drawing/2010/main">
                  <a:noFill/>
                </a14:hiddenFill>
              </a:ext>
            </a:extLst>
          </p:spPr>
        </p:cxnSp>
        <p:sp>
          <p:nvSpPr>
            <p:cNvPr id="102420" name="Oval 18"/>
            <p:cNvSpPr>
              <a:spLocks noChangeArrowheads="1"/>
            </p:cNvSpPr>
            <p:nvPr/>
          </p:nvSpPr>
          <p:spPr bwMode="auto">
            <a:xfrm>
              <a:off x="1000100" y="5429264"/>
              <a:ext cx="571504" cy="357190"/>
            </a:xfrm>
            <a:prstGeom prst="ellipse">
              <a:avLst/>
            </a:prstGeom>
            <a:noFill/>
            <a:ln w="28575"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en-US" b="1">
                <a:solidFill>
                  <a:schemeClr val="accent2"/>
                </a:solidFill>
                <a:latin typeface="Times New Roman" pitchFamily="18" charset="0"/>
              </a:endParaRPr>
            </a:p>
          </p:txBody>
        </p:sp>
        <p:sp>
          <p:nvSpPr>
            <p:cNvPr id="20" name="TextBox 19"/>
            <p:cNvSpPr txBox="1"/>
            <p:nvPr/>
          </p:nvSpPr>
          <p:spPr>
            <a:xfrm>
              <a:off x="1000242" y="5500489"/>
              <a:ext cx="571066" cy="277927"/>
            </a:xfrm>
            <a:prstGeom prst="rect">
              <a:avLst/>
            </a:prstGeom>
            <a:noFill/>
          </p:spPr>
          <p:txBody>
            <a:bodyPr>
              <a:spAutoFit/>
            </a:bodyPr>
            <a:lstStyle/>
            <a:p>
              <a:pPr eaLnBrk="0" hangingPunct="0">
                <a:defRPr/>
              </a:pPr>
              <a:r>
                <a:rPr lang="en-US" sz="1200" b="1" dirty="0">
                  <a:latin typeface="+mj-lt"/>
                </a:rPr>
                <a:t>MA-I </a:t>
              </a:r>
              <a:endParaRPr lang="en-GB" sz="1200" b="1" dirty="0">
                <a:latin typeface="+mj-lt"/>
              </a:endParaRPr>
            </a:p>
          </p:txBody>
        </p:sp>
        <p:sp>
          <p:nvSpPr>
            <p:cNvPr id="21" name="TextBox 20"/>
            <p:cNvSpPr txBox="1"/>
            <p:nvPr/>
          </p:nvSpPr>
          <p:spPr>
            <a:xfrm>
              <a:off x="1000242" y="5929692"/>
              <a:ext cx="642887" cy="276168"/>
            </a:xfrm>
            <a:prstGeom prst="rect">
              <a:avLst/>
            </a:prstGeom>
            <a:noFill/>
          </p:spPr>
          <p:txBody>
            <a:bodyPr>
              <a:spAutoFit/>
            </a:bodyPr>
            <a:lstStyle/>
            <a:p>
              <a:pPr eaLnBrk="0" hangingPunct="0">
                <a:defRPr/>
              </a:pPr>
              <a:r>
                <a:rPr lang="en-US" sz="1200" b="1" dirty="0">
                  <a:latin typeface="+mj-lt"/>
                </a:rPr>
                <a:t>MA-III</a:t>
              </a:r>
              <a:endParaRPr lang="en-GB" sz="1200" b="1" dirty="0">
                <a:latin typeface="+mj-lt"/>
              </a:endParaRPr>
            </a:p>
          </p:txBody>
        </p:sp>
      </p:grpSp>
      <p:sp>
        <p:nvSpPr>
          <p:cNvPr id="102405" name="Oval 23"/>
          <p:cNvSpPr>
            <a:spLocks noChangeArrowheads="1"/>
          </p:cNvSpPr>
          <p:nvPr/>
        </p:nvSpPr>
        <p:spPr bwMode="auto">
          <a:xfrm>
            <a:off x="7715250" y="2714625"/>
            <a:ext cx="785813" cy="357188"/>
          </a:xfrm>
          <a:prstGeom prst="ellipse">
            <a:avLst/>
          </a:prstGeom>
          <a:noFill/>
          <a:ln w="28575"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en-US" b="1">
              <a:solidFill>
                <a:schemeClr val="accent2"/>
              </a:solidFill>
              <a:latin typeface="Times New Roman" pitchFamily="18" charset="0"/>
            </a:endParaRPr>
          </a:p>
        </p:txBody>
      </p:sp>
      <p:sp>
        <p:nvSpPr>
          <p:cNvPr id="25" name="Oval 24"/>
          <p:cNvSpPr/>
          <p:nvPr/>
        </p:nvSpPr>
        <p:spPr bwMode="auto">
          <a:xfrm>
            <a:off x="7786688" y="4500563"/>
            <a:ext cx="500062" cy="357187"/>
          </a:xfrm>
          <a:prstGeom prst="ellipse">
            <a:avLst/>
          </a:prstGeom>
          <a:noFill/>
          <a:ln w="28575" cap="flat" cmpd="sng" algn="ctr">
            <a:solidFill>
              <a:schemeClr val="accent1">
                <a:lumMod val="50000"/>
              </a:schemeClr>
            </a:solidFill>
            <a:prstDash val="solid"/>
            <a:round/>
            <a:headEnd type="none" w="med" len="med"/>
            <a:tailEnd type="none" w="med" len="med"/>
          </a:ln>
          <a:effectLst/>
        </p:spPr>
        <p:txBody>
          <a:bodyPr/>
          <a:lstStyle/>
          <a:p>
            <a:pPr eaLnBrk="0" hangingPunct="0">
              <a:defRPr/>
            </a:pPr>
            <a:r>
              <a:rPr lang="en-US" b="1" dirty="0">
                <a:solidFill>
                  <a:schemeClr val="accent2"/>
                </a:solidFill>
                <a:latin typeface="Times New Roman" pitchFamily="18" charset="0"/>
              </a:rPr>
              <a:t> </a:t>
            </a:r>
            <a:endParaRPr lang="en-GB" b="1" dirty="0">
              <a:solidFill>
                <a:schemeClr val="accent2"/>
              </a:solidFill>
              <a:latin typeface="Times New Roman" pitchFamily="18" charset="0"/>
            </a:endParaRPr>
          </a:p>
        </p:txBody>
      </p:sp>
    </p:spTree>
    <p:extLst>
      <p:ext uri="{BB962C8B-B14F-4D97-AF65-F5344CB8AC3E}">
        <p14:creationId xmlns:p14="http://schemas.microsoft.com/office/powerpoint/2010/main" val="44198010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2"/>
          <p:cNvSpPr txBox="1">
            <a:spLocks noChangeArrowheads="1"/>
          </p:cNvSpPr>
          <p:nvPr/>
        </p:nvSpPr>
        <p:spPr bwMode="auto">
          <a:xfrm>
            <a:off x="0" y="-171450"/>
            <a:ext cx="91440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itchFamily="34" charset="0"/>
                <a:ea typeface="ＭＳ Ｐゴシック" charset="-128"/>
              </a:defRPr>
            </a:lvl1pPr>
            <a:lvl2pPr marL="742950" indent="-285750">
              <a:defRPr sz="2400">
                <a:solidFill>
                  <a:schemeClr val="tx1"/>
                </a:solidFill>
                <a:latin typeface="Arial" pitchFamily="34" charset="0"/>
                <a:ea typeface="ＭＳ Ｐゴシック" charset="-128"/>
              </a:defRPr>
            </a:lvl2pPr>
            <a:lvl3pPr marL="1143000" indent="-228600">
              <a:defRPr sz="2400">
                <a:solidFill>
                  <a:schemeClr val="tx1"/>
                </a:solidFill>
                <a:latin typeface="Arial" pitchFamily="34" charset="0"/>
                <a:ea typeface="ＭＳ Ｐゴシック" charset="-128"/>
              </a:defRPr>
            </a:lvl3pPr>
            <a:lvl4pPr marL="1600200" indent="-228600">
              <a:defRPr sz="2400">
                <a:solidFill>
                  <a:schemeClr val="tx1"/>
                </a:solidFill>
                <a:latin typeface="Arial" pitchFamily="34" charset="0"/>
                <a:ea typeface="ＭＳ Ｐゴシック" charset="-128"/>
              </a:defRPr>
            </a:lvl4pPr>
            <a:lvl5pPr marL="2057400" indent="-228600">
              <a:defRPr sz="2400">
                <a:solidFill>
                  <a:schemeClr val="tx1"/>
                </a:solidFill>
                <a:latin typeface="Arial" pitchFamily="34" charset="0"/>
                <a:ea typeface="ＭＳ Ｐゴシック"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charset="-128"/>
              </a:defRPr>
            </a:lvl9pPr>
          </a:lstStyle>
          <a:p>
            <a:pPr algn="ctr">
              <a:spcBef>
                <a:spcPct val="50000"/>
              </a:spcBef>
            </a:pPr>
            <a:r>
              <a:rPr lang="en-US" sz="3200" i="1">
                <a:solidFill>
                  <a:schemeClr val="accent2"/>
                </a:solidFill>
                <a:latin typeface="Times New Roman" pitchFamily="18" charset="0"/>
              </a:rPr>
              <a:t>Ports contain several diagnostics </a:t>
            </a:r>
            <a:endParaRPr lang="en-US" sz="3200" i="1">
              <a:latin typeface="Times New Roman" pitchFamily="18" charset="0"/>
            </a:endParaRPr>
          </a:p>
        </p:txBody>
      </p:sp>
      <p:sp>
        <p:nvSpPr>
          <p:cNvPr id="18435" name="Text Box 3"/>
          <p:cNvSpPr txBox="1">
            <a:spLocks noChangeArrowheads="1"/>
          </p:cNvSpPr>
          <p:nvPr/>
        </p:nvSpPr>
        <p:spPr bwMode="auto">
          <a:xfrm>
            <a:off x="395288" y="1268413"/>
            <a:ext cx="4608512"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itchFamily="34" charset="0"/>
                <a:ea typeface="ＭＳ Ｐゴシック" charset="-128"/>
              </a:defRPr>
            </a:lvl1pPr>
            <a:lvl2pPr marL="742950" indent="-285750">
              <a:defRPr sz="2400">
                <a:solidFill>
                  <a:schemeClr val="tx1"/>
                </a:solidFill>
                <a:latin typeface="Arial" pitchFamily="34" charset="0"/>
                <a:ea typeface="ＭＳ Ｐゴシック" charset="-128"/>
              </a:defRPr>
            </a:lvl2pPr>
            <a:lvl3pPr marL="1143000" indent="-228600">
              <a:defRPr sz="2400">
                <a:solidFill>
                  <a:schemeClr val="tx1"/>
                </a:solidFill>
                <a:latin typeface="Arial" pitchFamily="34" charset="0"/>
                <a:ea typeface="ＭＳ Ｐゴシック" charset="-128"/>
              </a:defRPr>
            </a:lvl3pPr>
            <a:lvl4pPr marL="1600200" indent="-228600">
              <a:defRPr sz="2400">
                <a:solidFill>
                  <a:schemeClr val="tx1"/>
                </a:solidFill>
                <a:latin typeface="Arial" pitchFamily="34" charset="0"/>
                <a:ea typeface="ＭＳ Ｐゴシック" charset="-128"/>
              </a:defRPr>
            </a:lvl4pPr>
            <a:lvl5pPr marL="2057400" indent="-228600">
              <a:defRPr sz="2400">
                <a:solidFill>
                  <a:schemeClr val="tx1"/>
                </a:solidFill>
                <a:latin typeface="Arial" pitchFamily="34" charset="0"/>
                <a:ea typeface="ＭＳ Ｐゴシック"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charset="-128"/>
              </a:defRPr>
            </a:lvl9pPr>
          </a:lstStyle>
          <a:p>
            <a:pPr eaLnBrk="1" hangingPunct="1">
              <a:spcBef>
                <a:spcPct val="50000"/>
              </a:spcBef>
            </a:pPr>
            <a:endParaRPr lang="en-GB" sz="1800"/>
          </a:p>
        </p:txBody>
      </p:sp>
      <p:sp>
        <p:nvSpPr>
          <p:cNvPr id="18436" name="Text Box 4"/>
          <p:cNvSpPr txBox="1">
            <a:spLocks noChangeArrowheads="1"/>
          </p:cNvSpPr>
          <p:nvPr/>
        </p:nvSpPr>
        <p:spPr bwMode="auto">
          <a:xfrm>
            <a:off x="130175" y="549275"/>
            <a:ext cx="4783138" cy="597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itchFamily="34" charset="0"/>
                <a:ea typeface="ＭＳ Ｐゴシック" charset="-128"/>
              </a:defRPr>
            </a:lvl1pPr>
            <a:lvl2pPr marL="742950" indent="-285750">
              <a:defRPr sz="2400">
                <a:solidFill>
                  <a:schemeClr val="tx1"/>
                </a:solidFill>
                <a:latin typeface="Arial" pitchFamily="34" charset="0"/>
                <a:ea typeface="ＭＳ Ｐゴシック" charset="-128"/>
              </a:defRPr>
            </a:lvl2pPr>
            <a:lvl3pPr marL="1143000" indent="-228600">
              <a:defRPr sz="2400">
                <a:solidFill>
                  <a:schemeClr val="tx1"/>
                </a:solidFill>
                <a:latin typeface="Arial" pitchFamily="34" charset="0"/>
                <a:ea typeface="ＭＳ Ｐゴシック" charset="-128"/>
              </a:defRPr>
            </a:lvl3pPr>
            <a:lvl4pPr marL="1600200" indent="-228600">
              <a:defRPr sz="2400">
                <a:solidFill>
                  <a:schemeClr val="tx1"/>
                </a:solidFill>
                <a:latin typeface="Arial" pitchFamily="34" charset="0"/>
                <a:ea typeface="ＭＳ Ｐゴシック" charset="-128"/>
              </a:defRPr>
            </a:lvl4pPr>
            <a:lvl5pPr marL="2057400" indent="-228600">
              <a:defRPr sz="2400">
                <a:solidFill>
                  <a:schemeClr val="tx1"/>
                </a:solidFill>
                <a:latin typeface="Arial" pitchFamily="34" charset="0"/>
                <a:ea typeface="ＭＳ Ｐゴシック"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charset="-128"/>
              </a:defRPr>
            </a:lvl9pPr>
          </a:lstStyle>
          <a:p>
            <a:pPr eaLnBrk="1" hangingPunct="1">
              <a:spcBef>
                <a:spcPct val="50000"/>
              </a:spcBef>
            </a:pPr>
            <a:r>
              <a:rPr lang="en-US" sz="2000" b="1">
                <a:solidFill>
                  <a:schemeClr val="accent2"/>
                </a:solidFill>
              </a:rPr>
              <a:t>Common features:</a:t>
            </a:r>
          </a:p>
          <a:p>
            <a:pPr eaLnBrk="1" hangingPunct="1">
              <a:spcBef>
                <a:spcPct val="50000"/>
              </a:spcBef>
            </a:pPr>
            <a:r>
              <a:rPr lang="en-US" sz="1600">
                <a:solidFill>
                  <a:schemeClr val="accent2"/>
                </a:solidFill>
              </a:rPr>
              <a:t>High fluxes onto plasma-facing mirrors</a:t>
            </a:r>
          </a:p>
          <a:p>
            <a:pPr eaLnBrk="1" hangingPunct="1">
              <a:spcBef>
                <a:spcPct val="50000"/>
              </a:spcBef>
            </a:pPr>
            <a:r>
              <a:rPr lang="en-US" sz="1600"/>
              <a:t>	</a:t>
            </a:r>
            <a:r>
              <a:rPr lang="en-US" sz="1400"/>
              <a:t>- Nuclear radiation - 0.5 MW / m</a:t>
            </a:r>
            <a:r>
              <a:rPr lang="en-US" sz="1400" baseline="30000"/>
              <a:t>2</a:t>
            </a:r>
          </a:p>
          <a:p>
            <a:pPr eaLnBrk="1" hangingPunct="1">
              <a:spcBef>
                <a:spcPct val="50000"/>
              </a:spcBef>
            </a:pPr>
            <a:r>
              <a:rPr lang="en-US" sz="1400" baseline="30000"/>
              <a:t>	-</a:t>
            </a:r>
            <a:r>
              <a:rPr lang="en-US" sz="1400"/>
              <a:t>  Heat, peaking in x-rays</a:t>
            </a:r>
          </a:p>
          <a:p>
            <a:pPr eaLnBrk="1" hangingPunct="1">
              <a:spcBef>
                <a:spcPct val="50000"/>
              </a:spcBef>
            </a:pPr>
            <a:r>
              <a:rPr lang="en-US" sz="1400"/>
              <a:t>	- Escaping neutrals and ions</a:t>
            </a:r>
          </a:p>
          <a:p>
            <a:pPr eaLnBrk="1" hangingPunct="1">
              <a:spcBef>
                <a:spcPct val="50000"/>
              </a:spcBef>
            </a:pPr>
            <a:r>
              <a:rPr lang="en-US" sz="1600">
                <a:solidFill>
                  <a:schemeClr val="accent2"/>
                </a:solidFill>
              </a:rPr>
              <a:t>Mirror/waveguide labyrinths for shielding</a:t>
            </a:r>
          </a:p>
          <a:p>
            <a:pPr eaLnBrk="1" hangingPunct="1">
              <a:spcBef>
                <a:spcPct val="50000"/>
              </a:spcBef>
            </a:pPr>
            <a:r>
              <a:rPr lang="en-US" sz="1600"/>
              <a:t>	</a:t>
            </a:r>
            <a:r>
              <a:rPr lang="en-US" sz="1400"/>
              <a:t>- Require extensive neutronics analysis</a:t>
            </a:r>
          </a:p>
          <a:p>
            <a:pPr eaLnBrk="1" hangingPunct="1">
              <a:spcBef>
                <a:spcPct val="50000"/>
              </a:spcBef>
            </a:pPr>
            <a:r>
              <a:rPr lang="en-US" sz="1400"/>
              <a:t>	- Performance compromised</a:t>
            </a:r>
          </a:p>
          <a:p>
            <a:pPr eaLnBrk="1" hangingPunct="1">
              <a:spcBef>
                <a:spcPct val="50000"/>
              </a:spcBef>
            </a:pPr>
            <a:r>
              <a:rPr lang="en-US" sz="1400"/>
              <a:t>	- No fibres, lenses or windows in port</a:t>
            </a:r>
          </a:p>
          <a:p>
            <a:pPr eaLnBrk="1" hangingPunct="1">
              <a:spcBef>
                <a:spcPct val="50000"/>
              </a:spcBef>
            </a:pPr>
            <a:r>
              <a:rPr lang="en-US" sz="1600">
                <a:solidFill>
                  <a:schemeClr val="accent2"/>
                </a:solidFill>
              </a:rPr>
              <a:t>Some systems cannot use labyrinths</a:t>
            </a:r>
          </a:p>
          <a:p>
            <a:pPr eaLnBrk="1" hangingPunct="1">
              <a:spcBef>
                <a:spcPct val="50000"/>
              </a:spcBef>
            </a:pPr>
            <a:r>
              <a:rPr lang="en-US" sz="1600"/>
              <a:t>	- </a:t>
            </a:r>
            <a:r>
              <a:rPr lang="en-US" sz="1400"/>
              <a:t>X-ray camera, spectroscopy</a:t>
            </a:r>
          </a:p>
          <a:p>
            <a:pPr eaLnBrk="1" hangingPunct="1">
              <a:spcBef>
                <a:spcPct val="50000"/>
              </a:spcBef>
            </a:pPr>
            <a:r>
              <a:rPr lang="en-US" sz="1400"/>
              <a:t>	- Neutron and gamma cameras</a:t>
            </a:r>
          </a:p>
          <a:p>
            <a:pPr eaLnBrk="1" hangingPunct="1">
              <a:spcBef>
                <a:spcPct val="50000"/>
              </a:spcBef>
            </a:pPr>
            <a:r>
              <a:rPr lang="en-US" sz="1600">
                <a:solidFill>
                  <a:schemeClr val="accent2"/>
                </a:solidFill>
              </a:rPr>
              <a:t>Some systems require vacuum extensions</a:t>
            </a:r>
          </a:p>
          <a:p>
            <a:pPr eaLnBrk="1" hangingPunct="1">
              <a:spcBef>
                <a:spcPct val="50000"/>
              </a:spcBef>
            </a:pPr>
            <a:r>
              <a:rPr lang="en-US" sz="1600"/>
              <a:t>	</a:t>
            </a:r>
            <a:r>
              <a:rPr lang="en-US" sz="1400"/>
              <a:t>- VUV spectroscopy</a:t>
            </a:r>
          </a:p>
          <a:p>
            <a:pPr eaLnBrk="1" hangingPunct="1">
              <a:spcBef>
                <a:spcPct val="50000"/>
              </a:spcBef>
            </a:pPr>
            <a:r>
              <a:rPr lang="en-US" sz="1400"/>
              <a:t>	- Neutral particle analyser</a:t>
            </a:r>
          </a:p>
          <a:p>
            <a:pPr eaLnBrk="1" hangingPunct="1">
              <a:spcBef>
                <a:spcPct val="50000"/>
              </a:spcBef>
            </a:pPr>
            <a:r>
              <a:rPr lang="en-US" sz="1600">
                <a:solidFill>
                  <a:schemeClr val="accent2"/>
                </a:solidFill>
              </a:rPr>
              <a:t>High electromagnetic loads</a:t>
            </a:r>
          </a:p>
          <a:p>
            <a:pPr eaLnBrk="1" hangingPunct="1">
              <a:spcBef>
                <a:spcPct val="50000"/>
              </a:spcBef>
            </a:pPr>
            <a:r>
              <a:rPr lang="en-US" sz="1600"/>
              <a:t>	</a:t>
            </a:r>
            <a:r>
              <a:rPr lang="en-US" sz="1400"/>
              <a:t>- Plasma current of 15MA can disrupt in 40ms</a:t>
            </a:r>
            <a:endParaRPr lang="en-GB" sz="1400"/>
          </a:p>
        </p:txBody>
      </p:sp>
      <p:graphicFrame>
        <p:nvGraphicFramePr>
          <p:cNvPr id="18437" name="Object 5"/>
          <p:cNvGraphicFramePr>
            <a:graphicFrameLocks noChangeAspect="1"/>
          </p:cNvGraphicFramePr>
          <p:nvPr/>
        </p:nvGraphicFramePr>
        <p:xfrm>
          <a:off x="4787900" y="1268413"/>
          <a:ext cx="4198938" cy="4370387"/>
        </p:xfrm>
        <a:graphic>
          <a:graphicData uri="http://schemas.openxmlformats.org/presentationml/2006/ole">
            <mc:AlternateContent xmlns:mc="http://schemas.openxmlformats.org/markup-compatibility/2006">
              <mc:Choice xmlns:v="urn:schemas-microsoft-com:vml" Requires="v">
                <p:oleObj spid="_x0000_s42004" name="Photo Editor Photo" r:id="rId4" imgW="4458086" imgH="4640982" progId="MSPhotoEd.3">
                  <p:embed/>
                </p:oleObj>
              </mc:Choice>
              <mc:Fallback>
                <p:oleObj name="Photo Editor Photo" r:id="rId4" imgW="4458086" imgH="4640982" progId="MSPhotoEd.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87900" y="1268413"/>
                        <a:ext cx="4198938" cy="4370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8438" name="Slide Number Placeholder 7"/>
          <p:cNvSpPr>
            <a:spLocks noGrp="1"/>
          </p:cNvSpPr>
          <p:nvPr>
            <p:ph type="sldNum" sz="quarter" idx="4294967295"/>
          </p:nvPr>
        </p:nvSpPr>
        <p:spPr>
          <a:xfrm>
            <a:off x="234950" y="6496050"/>
            <a:ext cx="603250" cy="1524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itchFamily="34" charset="0"/>
                <a:ea typeface="ＭＳ Ｐゴシック" charset="-128"/>
              </a:defRPr>
            </a:lvl1pPr>
            <a:lvl2pPr marL="742950" indent="-285750">
              <a:defRPr sz="2400">
                <a:solidFill>
                  <a:schemeClr val="tx1"/>
                </a:solidFill>
                <a:latin typeface="Arial" pitchFamily="34" charset="0"/>
                <a:ea typeface="ＭＳ Ｐゴシック" charset="-128"/>
              </a:defRPr>
            </a:lvl2pPr>
            <a:lvl3pPr marL="1143000" indent="-228600">
              <a:defRPr sz="2400">
                <a:solidFill>
                  <a:schemeClr val="tx1"/>
                </a:solidFill>
                <a:latin typeface="Arial" pitchFamily="34" charset="0"/>
                <a:ea typeface="ＭＳ Ｐゴシック" charset="-128"/>
              </a:defRPr>
            </a:lvl3pPr>
            <a:lvl4pPr marL="1600200" indent="-228600">
              <a:defRPr sz="2400">
                <a:solidFill>
                  <a:schemeClr val="tx1"/>
                </a:solidFill>
                <a:latin typeface="Arial" pitchFamily="34" charset="0"/>
                <a:ea typeface="ＭＳ Ｐゴシック" charset="-128"/>
              </a:defRPr>
            </a:lvl4pPr>
            <a:lvl5pPr marL="2057400" indent="-228600">
              <a:defRPr sz="2400">
                <a:solidFill>
                  <a:schemeClr val="tx1"/>
                </a:solidFill>
                <a:latin typeface="Arial" pitchFamily="34" charset="0"/>
                <a:ea typeface="ＭＳ Ｐゴシック"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charset="-128"/>
              </a:defRPr>
            </a:lvl9pPr>
          </a:lstStyle>
          <a:p>
            <a:fld id="{CE73EA67-1E4C-4583-9CAE-168291096B6D}" type="slidenum">
              <a:rPr lang="fr-FR" sz="1400" smtClean="0"/>
              <a:pPr/>
              <a:t>37</a:t>
            </a:fld>
            <a:endParaRPr lang="fr-FR" sz="1400" smtClean="0"/>
          </a:p>
        </p:txBody>
      </p:sp>
      <p:sp>
        <p:nvSpPr>
          <p:cNvPr id="18439" name="Rectangle 8"/>
          <p:cNvSpPr>
            <a:spLocks noChangeArrowheads="1"/>
          </p:cNvSpPr>
          <p:nvPr/>
        </p:nvSpPr>
        <p:spPr bwMode="auto">
          <a:xfrm>
            <a:off x="7380288" y="115888"/>
            <a:ext cx="14827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fr-FR" sz="1000"/>
              <a:t>ITER_D_3Z6EAB v1.2 </a:t>
            </a:r>
          </a:p>
        </p:txBody>
      </p:sp>
    </p:spTree>
    <p:extLst>
      <p:ext uri="{BB962C8B-B14F-4D97-AF65-F5344CB8AC3E}">
        <p14:creationId xmlns:p14="http://schemas.microsoft.com/office/powerpoint/2010/main" val="3247009260"/>
      </p:ext>
    </p:extLst>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17"/>
          <p:cNvSpPr>
            <a:spLocks noChangeArrowheads="1"/>
          </p:cNvSpPr>
          <p:nvPr/>
        </p:nvSpPr>
        <p:spPr bwMode="auto">
          <a:xfrm>
            <a:off x="0" y="2133600"/>
            <a:ext cx="9144000" cy="2159000"/>
          </a:xfrm>
          <a:prstGeom prst="rect">
            <a:avLst/>
          </a:prstGeom>
          <a:solidFill>
            <a:srgbClr val="FFCC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457200" indent="-457200">
              <a:buFont typeface="Arial" pitchFamily="34" charset="0"/>
              <a:buChar char="•"/>
            </a:pPr>
            <a:r>
              <a:rPr lang="en-US" sz="2800" b="1" dirty="0" smtClean="0">
                <a:solidFill>
                  <a:srgbClr val="003399"/>
                </a:solidFill>
                <a:latin typeface="Arial" pitchFamily="34" charset="0"/>
              </a:rPr>
              <a:t>The </a:t>
            </a:r>
            <a:r>
              <a:rPr lang="en-US" sz="2800" b="1" dirty="0" err="1" smtClean="0">
                <a:solidFill>
                  <a:srgbClr val="003399"/>
                </a:solidFill>
                <a:latin typeface="Arial" pitchFamily="34" charset="0"/>
              </a:rPr>
              <a:t>Cryo</a:t>
            </a:r>
            <a:r>
              <a:rPr lang="en-US" sz="2800" b="1" dirty="0" smtClean="0">
                <a:solidFill>
                  <a:srgbClr val="003399"/>
                </a:solidFill>
                <a:latin typeface="Arial" pitchFamily="34" charset="0"/>
              </a:rPr>
              <a:t> System</a:t>
            </a:r>
            <a:endParaRPr lang="en-US" sz="2800" b="1" dirty="0">
              <a:solidFill>
                <a:srgbClr val="003399"/>
              </a:solidFill>
              <a:latin typeface="Arial" pitchFamily="34" charset="0"/>
            </a:endParaRPr>
          </a:p>
        </p:txBody>
      </p:sp>
    </p:spTree>
    <p:extLst>
      <p:ext uri="{BB962C8B-B14F-4D97-AF65-F5344CB8AC3E}">
        <p14:creationId xmlns:p14="http://schemas.microsoft.com/office/powerpoint/2010/main" val="116032853"/>
      </p:ext>
    </p:extLst>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Rectangle 4"/>
          <p:cNvSpPr>
            <a:spLocks noGrp="1" noChangeArrowheads="1"/>
          </p:cNvSpPr>
          <p:nvPr>
            <p:ph type="title" idx="4294967295"/>
          </p:nvPr>
        </p:nvSpPr>
        <p:spPr>
          <a:xfrm>
            <a:off x="0" y="0"/>
            <a:ext cx="9144000" cy="638175"/>
          </a:xfrm>
        </p:spPr>
        <p:txBody>
          <a:bodyPr lIns="0" tIns="0" rIns="0" bIns="0"/>
          <a:lstStyle/>
          <a:p>
            <a:r>
              <a:rPr lang="en-US" sz="2800" b="1" dirty="0"/>
              <a:t>ITER Plant operation states</a:t>
            </a:r>
            <a:endParaRPr lang="en-GB" sz="2800" b="1" dirty="0"/>
          </a:p>
        </p:txBody>
      </p:sp>
      <p:sp>
        <p:nvSpPr>
          <p:cNvPr id="301059" name="Rectangle 5" descr="90%"/>
          <p:cNvSpPr>
            <a:spLocks noChangeArrowheads="1"/>
          </p:cNvSpPr>
          <p:nvPr/>
        </p:nvSpPr>
        <p:spPr bwMode="auto">
          <a:xfrm>
            <a:off x="5403850" y="5062538"/>
            <a:ext cx="2895600" cy="352425"/>
          </a:xfrm>
          <a:prstGeom prst="rect">
            <a:avLst/>
          </a:prstGeom>
          <a:pattFill prst="pct90">
            <a:fgClr>
              <a:srgbClr val="6699FF"/>
            </a:fgClr>
            <a:bgClr>
              <a:schemeClr val="bg1"/>
            </a:bgClr>
          </a:pattFill>
          <a:ln w="9525" algn="ctr">
            <a:solidFill>
              <a:schemeClr val="tx1"/>
            </a:solidFill>
            <a:miter lim="800000"/>
            <a:headEnd/>
            <a:tailEnd/>
          </a:ln>
        </p:spPr>
        <p:txBody>
          <a:bodyPr wrap="none" lIns="91429" tIns="45715" rIns="91429" bIns="45715" anchor="ctr"/>
          <a:lstStyle/>
          <a:p>
            <a:pPr defTabSz="652463"/>
            <a:endParaRPr lang="en-US"/>
          </a:p>
        </p:txBody>
      </p:sp>
      <p:sp>
        <p:nvSpPr>
          <p:cNvPr id="301060" name="Rectangle 6" descr="Sphere"/>
          <p:cNvSpPr>
            <a:spLocks noChangeArrowheads="1"/>
          </p:cNvSpPr>
          <p:nvPr/>
        </p:nvSpPr>
        <p:spPr bwMode="auto">
          <a:xfrm>
            <a:off x="1320800" y="5060950"/>
            <a:ext cx="4095750" cy="357188"/>
          </a:xfrm>
          <a:prstGeom prst="rect">
            <a:avLst/>
          </a:prstGeom>
          <a:pattFill prst="sphere">
            <a:fgClr>
              <a:srgbClr val="FF9900"/>
            </a:fgClr>
            <a:bgClr>
              <a:schemeClr val="bg1"/>
            </a:bgClr>
          </a:pattFill>
          <a:ln w="9525" algn="ctr">
            <a:solidFill>
              <a:schemeClr val="tx1"/>
            </a:solidFill>
            <a:miter lim="800000"/>
            <a:headEnd/>
            <a:tailEnd/>
          </a:ln>
        </p:spPr>
        <p:txBody>
          <a:bodyPr wrap="none" lIns="91429" tIns="45715" rIns="91429" bIns="45715" anchor="ctr"/>
          <a:lstStyle/>
          <a:p>
            <a:pPr defTabSz="652463"/>
            <a:endParaRPr lang="en-US"/>
          </a:p>
        </p:txBody>
      </p:sp>
      <p:sp>
        <p:nvSpPr>
          <p:cNvPr id="301061" name="Rectangle 7" descr="Wide upward diagonal"/>
          <p:cNvSpPr>
            <a:spLocks noChangeArrowheads="1"/>
          </p:cNvSpPr>
          <p:nvPr/>
        </p:nvSpPr>
        <p:spPr bwMode="auto">
          <a:xfrm>
            <a:off x="5426075" y="5070475"/>
            <a:ext cx="333375" cy="342900"/>
          </a:xfrm>
          <a:prstGeom prst="rect">
            <a:avLst/>
          </a:prstGeom>
          <a:pattFill prst="wdUpDiag">
            <a:fgClr>
              <a:srgbClr val="3366FF"/>
            </a:fgClr>
            <a:bgClr>
              <a:schemeClr val="bg1"/>
            </a:bgClr>
          </a:pattFill>
          <a:ln w="9525" algn="ctr">
            <a:noFill/>
            <a:miter lim="800000"/>
            <a:headEnd/>
            <a:tailEnd/>
          </a:ln>
        </p:spPr>
        <p:txBody>
          <a:bodyPr wrap="none" lIns="91429" tIns="45715" rIns="91429" bIns="45715" anchor="ctr"/>
          <a:lstStyle/>
          <a:p>
            <a:pPr defTabSz="652463"/>
            <a:endParaRPr lang="en-US"/>
          </a:p>
        </p:txBody>
      </p:sp>
      <p:sp>
        <p:nvSpPr>
          <p:cNvPr id="301062" name="Rectangle 8" descr="Wide downward diagonal"/>
          <p:cNvSpPr>
            <a:spLocks noChangeArrowheads="1"/>
          </p:cNvSpPr>
          <p:nvPr/>
        </p:nvSpPr>
        <p:spPr bwMode="auto">
          <a:xfrm>
            <a:off x="7975600" y="5067300"/>
            <a:ext cx="314325" cy="342900"/>
          </a:xfrm>
          <a:prstGeom prst="rect">
            <a:avLst/>
          </a:prstGeom>
          <a:pattFill prst="wdDnDiag">
            <a:fgClr>
              <a:srgbClr val="3366FF"/>
            </a:fgClr>
            <a:bgClr>
              <a:schemeClr val="bg1"/>
            </a:bgClr>
          </a:pattFill>
          <a:ln w="9525" algn="ctr">
            <a:noFill/>
            <a:miter lim="800000"/>
            <a:headEnd/>
            <a:tailEnd/>
          </a:ln>
        </p:spPr>
        <p:txBody>
          <a:bodyPr wrap="none" lIns="91429" tIns="45715" rIns="91429" bIns="45715" anchor="ctr"/>
          <a:lstStyle/>
          <a:p>
            <a:pPr defTabSz="652463"/>
            <a:endParaRPr lang="en-US"/>
          </a:p>
        </p:txBody>
      </p:sp>
      <p:sp>
        <p:nvSpPr>
          <p:cNvPr id="301063" name="Text Box 9"/>
          <p:cNvSpPr txBox="1">
            <a:spLocks noChangeArrowheads="1"/>
          </p:cNvSpPr>
          <p:nvPr/>
        </p:nvSpPr>
        <p:spPr bwMode="auto">
          <a:xfrm>
            <a:off x="2251075" y="5143500"/>
            <a:ext cx="2254250" cy="182563"/>
          </a:xfrm>
          <a:prstGeom prst="rect">
            <a:avLst/>
          </a:prstGeom>
          <a:noFill/>
          <a:ln w="12700">
            <a:noFill/>
            <a:miter lim="800000"/>
            <a:headEnd/>
            <a:tailEnd/>
          </a:ln>
        </p:spPr>
        <p:txBody>
          <a:bodyPr lIns="0" tIns="0" rIns="0" bIns="0">
            <a:spAutoFit/>
          </a:bodyPr>
          <a:lstStyle/>
          <a:p>
            <a:pPr algn="ctr" defTabSz="652463">
              <a:spcBef>
                <a:spcPct val="50000"/>
              </a:spcBef>
            </a:pPr>
            <a:r>
              <a:rPr lang="en-US" sz="1200" b="1">
                <a:latin typeface="Arial" pitchFamily="34" charset="0"/>
              </a:rPr>
              <a:t>Plasma campaign 16 months</a:t>
            </a:r>
          </a:p>
        </p:txBody>
      </p:sp>
      <p:sp>
        <p:nvSpPr>
          <p:cNvPr id="301064" name="Text Box 10"/>
          <p:cNvSpPr txBox="1">
            <a:spLocks noChangeArrowheads="1"/>
          </p:cNvSpPr>
          <p:nvPr/>
        </p:nvSpPr>
        <p:spPr bwMode="auto">
          <a:xfrm>
            <a:off x="5927725" y="5133975"/>
            <a:ext cx="1958975" cy="182563"/>
          </a:xfrm>
          <a:prstGeom prst="rect">
            <a:avLst/>
          </a:prstGeom>
          <a:noFill/>
          <a:ln w="12700">
            <a:noFill/>
            <a:miter lim="800000"/>
            <a:headEnd/>
            <a:tailEnd/>
          </a:ln>
        </p:spPr>
        <p:txBody>
          <a:bodyPr lIns="0" tIns="0" rIns="0" bIns="0">
            <a:spAutoFit/>
          </a:bodyPr>
          <a:lstStyle/>
          <a:p>
            <a:pPr algn="ctr" defTabSz="652463">
              <a:spcBef>
                <a:spcPct val="50000"/>
              </a:spcBef>
            </a:pPr>
            <a:r>
              <a:rPr lang="en-US" sz="1200" b="1">
                <a:latin typeface="Arial" pitchFamily="34" charset="0"/>
              </a:rPr>
              <a:t>Major Shutdown 8 months</a:t>
            </a:r>
          </a:p>
        </p:txBody>
      </p:sp>
      <p:sp>
        <p:nvSpPr>
          <p:cNvPr id="301065" name="Text Box 11"/>
          <p:cNvSpPr txBox="1">
            <a:spLocks noChangeArrowheads="1"/>
          </p:cNvSpPr>
          <p:nvPr/>
        </p:nvSpPr>
        <p:spPr bwMode="auto">
          <a:xfrm>
            <a:off x="8001000" y="5149850"/>
            <a:ext cx="263525" cy="182563"/>
          </a:xfrm>
          <a:prstGeom prst="rect">
            <a:avLst/>
          </a:prstGeom>
          <a:noFill/>
          <a:ln w="12700">
            <a:noFill/>
            <a:miter lim="800000"/>
            <a:headEnd/>
            <a:tailEnd/>
          </a:ln>
        </p:spPr>
        <p:txBody>
          <a:bodyPr lIns="0" tIns="0" rIns="0" bIns="0">
            <a:spAutoFit/>
          </a:bodyPr>
          <a:lstStyle/>
          <a:p>
            <a:pPr algn="ctr" defTabSz="652463">
              <a:spcBef>
                <a:spcPct val="50000"/>
              </a:spcBef>
            </a:pPr>
            <a:r>
              <a:rPr lang="en-US" sz="1200" b="1">
                <a:latin typeface="Arial" pitchFamily="34" charset="0"/>
              </a:rPr>
              <a:t>CD</a:t>
            </a:r>
          </a:p>
        </p:txBody>
      </p:sp>
      <p:sp>
        <p:nvSpPr>
          <p:cNvPr id="301066" name="Text Box 12"/>
          <p:cNvSpPr txBox="1">
            <a:spLocks noChangeArrowheads="1"/>
          </p:cNvSpPr>
          <p:nvPr/>
        </p:nvSpPr>
        <p:spPr bwMode="auto">
          <a:xfrm>
            <a:off x="5445125" y="5146675"/>
            <a:ext cx="263525" cy="182563"/>
          </a:xfrm>
          <a:prstGeom prst="rect">
            <a:avLst/>
          </a:prstGeom>
          <a:noFill/>
          <a:ln w="12700">
            <a:noFill/>
            <a:miter lim="800000"/>
            <a:headEnd/>
            <a:tailEnd/>
          </a:ln>
        </p:spPr>
        <p:txBody>
          <a:bodyPr lIns="0" tIns="0" rIns="0" bIns="0">
            <a:spAutoFit/>
          </a:bodyPr>
          <a:lstStyle/>
          <a:p>
            <a:pPr algn="ctr" defTabSz="652463">
              <a:spcBef>
                <a:spcPct val="50000"/>
              </a:spcBef>
            </a:pPr>
            <a:r>
              <a:rPr lang="en-US" sz="1200" b="1">
                <a:latin typeface="Arial" pitchFamily="34" charset="0"/>
              </a:rPr>
              <a:t>WU</a:t>
            </a:r>
          </a:p>
        </p:txBody>
      </p:sp>
      <p:sp>
        <p:nvSpPr>
          <p:cNvPr id="301067" name="Text Box 13"/>
          <p:cNvSpPr txBox="1">
            <a:spLocks noChangeArrowheads="1"/>
          </p:cNvSpPr>
          <p:nvPr/>
        </p:nvSpPr>
        <p:spPr bwMode="auto">
          <a:xfrm>
            <a:off x="1320800" y="5416550"/>
            <a:ext cx="4094163" cy="544513"/>
          </a:xfrm>
          <a:prstGeom prst="rect">
            <a:avLst/>
          </a:prstGeom>
          <a:noFill/>
          <a:ln w="12700">
            <a:solidFill>
              <a:schemeClr val="tx1"/>
            </a:solidFill>
            <a:miter lim="800000"/>
            <a:headEnd/>
            <a:tailEnd/>
          </a:ln>
        </p:spPr>
        <p:txBody>
          <a:bodyPr lIns="0" tIns="0" rIns="0" bIns="0">
            <a:spAutoFit/>
          </a:bodyPr>
          <a:lstStyle/>
          <a:p>
            <a:pPr algn="ctr" defTabSz="652463">
              <a:spcBef>
                <a:spcPct val="50000"/>
              </a:spcBef>
            </a:pPr>
            <a:r>
              <a:rPr lang="en-US" sz="1400" b="1">
                <a:solidFill>
                  <a:schemeClr val="accent2"/>
                </a:solidFill>
                <a:latin typeface="Arial" pitchFamily="34" charset="0"/>
              </a:rPr>
              <a:t>Magnet 4.3 K</a:t>
            </a:r>
          </a:p>
          <a:p>
            <a:pPr algn="ctr" defTabSz="652463">
              <a:spcBef>
                <a:spcPct val="50000"/>
              </a:spcBef>
            </a:pPr>
            <a:r>
              <a:rPr lang="en-US" sz="1400" b="1">
                <a:solidFill>
                  <a:schemeClr val="accent2"/>
                </a:solidFill>
                <a:latin typeface="Arial" pitchFamily="34" charset="0"/>
              </a:rPr>
              <a:t>Cryopumps 4.3 K</a:t>
            </a:r>
          </a:p>
        </p:txBody>
      </p:sp>
      <p:sp>
        <p:nvSpPr>
          <p:cNvPr id="301068" name="Text Box 14"/>
          <p:cNvSpPr txBox="1">
            <a:spLocks noChangeArrowheads="1"/>
          </p:cNvSpPr>
          <p:nvPr/>
        </p:nvSpPr>
        <p:spPr bwMode="auto">
          <a:xfrm>
            <a:off x="5413375" y="5418138"/>
            <a:ext cx="2886075" cy="544512"/>
          </a:xfrm>
          <a:prstGeom prst="rect">
            <a:avLst/>
          </a:prstGeom>
          <a:noFill/>
          <a:ln w="12700">
            <a:solidFill>
              <a:schemeClr val="tx1"/>
            </a:solidFill>
            <a:miter lim="800000"/>
            <a:headEnd/>
            <a:tailEnd/>
          </a:ln>
        </p:spPr>
        <p:txBody>
          <a:bodyPr lIns="0" tIns="0" rIns="0" bIns="0">
            <a:spAutoFit/>
          </a:bodyPr>
          <a:lstStyle/>
          <a:p>
            <a:pPr algn="ctr" defTabSz="652463">
              <a:spcBef>
                <a:spcPct val="50000"/>
              </a:spcBef>
            </a:pPr>
            <a:r>
              <a:rPr lang="en-US" sz="1400" b="1">
                <a:solidFill>
                  <a:schemeClr val="accent2"/>
                </a:solidFill>
                <a:latin typeface="Arial" pitchFamily="34" charset="0"/>
              </a:rPr>
              <a:t>Magnet [80 K] 300 K</a:t>
            </a:r>
          </a:p>
          <a:p>
            <a:pPr algn="ctr" defTabSz="652463">
              <a:spcBef>
                <a:spcPct val="50000"/>
              </a:spcBef>
            </a:pPr>
            <a:r>
              <a:rPr lang="en-US" sz="1400" b="1">
                <a:solidFill>
                  <a:schemeClr val="accent2"/>
                </a:solidFill>
                <a:latin typeface="Arial" pitchFamily="34" charset="0"/>
              </a:rPr>
              <a:t>Cryopumps [4.3 K] 300 K</a:t>
            </a:r>
          </a:p>
        </p:txBody>
      </p:sp>
      <p:sp>
        <p:nvSpPr>
          <p:cNvPr id="301069" name="Rectangle 15"/>
          <p:cNvSpPr>
            <a:spLocks noChangeArrowheads="1"/>
          </p:cNvSpPr>
          <p:nvPr/>
        </p:nvSpPr>
        <p:spPr bwMode="auto">
          <a:xfrm>
            <a:off x="1328738" y="2492375"/>
            <a:ext cx="6975475" cy="2095500"/>
          </a:xfrm>
          <a:prstGeom prst="rect">
            <a:avLst/>
          </a:prstGeom>
          <a:noFill/>
          <a:ln w="12700">
            <a:solidFill>
              <a:schemeClr val="tx1"/>
            </a:solidFill>
            <a:miter lim="800000"/>
            <a:headEnd/>
            <a:tailEnd/>
          </a:ln>
        </p:spPr>
        <p:txBody>
          <a:bodyPr wrap="none" lIns="0" tIns="0" rIns="0" bIns="0" anchor="ctr"/>
          <a:lstStyle/>
          <a:p>
            <a:pPr defTabSz="652463"/>
            <a:endParaRPr lang="en-US"/>
          </a:p>
        </p:txBody>
      </p:sp>
      <p:sp>
        <p:nvSpPr>
          <p:cNvPr id="301070" name="Line 16"/>
          <p:cNvSpPr>
            <a:spLocks noChangeShapeType="1"/>
          </p:cNvSpPr>
          <p:nvPr/>
        </p:nvSpPr>
        <p:spPr bwMode="auto">
          <a:xfrm>
            <a:off x="1328738" y="2886075"/>
            <a:ext cx="6980237" cy="0"/>
          </a:xfrm>
          <a:prstGeom prst="line">
            <a:avLst/>
          </a:prstGeom>
          <a:noFill/>
          <a:ln w="12700">
            <a:solidFill>
              <a:schemeClr val="tx1"/>
            </a:solidFill>
            <a:round/>
            <a:headEnd/>
            <a:tailEnd/>
          </a:ln>
        </p:spPr>
        <p:txBody>
          <a:bodyPr wrap="none" lIns="0" tIns="0" rIns="0" bIns="0" anchor="ctr"/>
          <a:lstStyle/>
          <a:p>
            <a:endParaRPr lang="en-GB"/>
          </a:p>
        </p:txBody>
      </p:sp>
      <p:sp>
        <p:nvSpPr>
          <p:cNvPr id="301071" name="Line 17"/>
          <p:cNvSpPr>
            <a:spLocks noChangeShapeType="1"/>
          </p:cNvSpPr>
          <p:nvPr/>
        </p:nvSpPr>
        <p:spPr bwMode="auto">
          <a:xfrm>
            <a:off x="1338263" y="3635375"/>
            <a:ext cx="6961187" cy="0"/>
          </a:xfrm>
          <a:prstGeom prst="line">
            <a:avLst/>
          </a:prstGeom>
          <a:noFill/>
          <a:ln w="12700">
            <a:solidFill>
              <a:schemeClr val="tx1"/>
            </a:solidFill>
            <a:round/>
            <a:headEnd/>
            <a:tailEnd/>
          </a:ln>
        </p:spPr>
        <p:txBody>
          <a:bodyPr wrap="none" lIns="0" tIns="0" rIns="0" bIns="0" anchor="ctr"/>
          <a:lstStyle/>
          <a:p>
            <a:endParaRPr lang="en-GB"/>
          </a:p>
        </p:txBody>
      </p:sp>
      <p:sp>
        <p:nvSpPr>
          <p:cNvPr id="301072" name="Rectangle 18"/>
          <p:cNvSpPr>
            <a:spLocks noChangeArrowheads="1"/>
          </p:cNvSpPr>
          <p:nvPr/>
        </p:nvSpPr>
        <p:spPr bwMode="auto">
          <a:xfrm>
            <a:off x="5089525" y="2886075"/>
            <a:ext cx="330200" cy="1701800"/>
          </a:xfrm>
          <a:prstGeom prst="rect">
            <a:avLst/>
          </a:prstGeom>
          <a:noFill/>
          <a:ln w="12700">
            <a:solidFill>
              <a:schemeClr val="tx1"/>
            </a:solidFill>
            <a:miter lim="800000"/>
            <a:headEnd/>
            <a:tailEnd/>
          </a:ln>
        </p:spPr>
        <p:txBody>
          <a:bodyPr wrap="none" lIns="0" tIns="0" rIns="0" bIns="0" anchor="ctr"/>
          <a:lstStyle/>
          <a:p>
            <a:pPr defTabSz="652463"/>
            <a:endParaRPr lang="en-US"/>
          </a:p>
        </p:txBody>
      </p:sp>
      <p:sp>
        <p:nvSpPr>
          <p:cNvPr id="301073" name="Rectangle 19"/>
          <p:cNvSpPr>
            <a:spLocks noChangeArrowheads="1"/>
          </p:cNvSpPr>
          <p:nvPr/>
        </p:nvSpPr>
        <p:spPr bwMode="auto">
          <a:xfrm>
            <a:off x="5419725" y="2886075"/>
            <a:ext cx="330200" cy="1701800"/>
          </a:xfrm>
          <a:prstGeom prst="rect">
            <a:avLst/>
          </a:prstGeom>
          <a:noFill/>
          <a:ln w="12700">
            <a:solidFill>
              <a:schemeClr val="tx1"/>
            </a:solidFill>
            <a:miter lim="800000"/>
            <a:headEnd/>
            <a:tailEnd/>
          </a:ln>
        </p:spPr>
        <p:txBody>
          <a:bodyPr wrap="none" lIns="0" tIns="0" rIns="0" bIns="0" anchor="ctr"/>
          <a:lstStyle/>
          <a:p>
            <a:pPr defTabSz="652463"/>
            <a:endParaRPr lang="en-US"/>
          </a:p>
        </p:txBody>
      </p:sp>
      <p:sp>
        <p:nvSpPr>
          <p:cNvPr id="301074" name="Rectangle 20"/>
          <p:cNvSpPr>
            <a:spLocks noChangeArrowheads="1"/>
          </p:cNvSpPr>
          <p:nvPr/>
        </p:nvSpPr>
        <p:spPr bwMode="auto">
          <a:xfrm>
            <a:off x="5749925" y="2886075"/>
            <a:ext cx="330200" cy="1701800"/>
          </a:xfrm>
          <a:prstGeom prst="rect">
            <a:avLst/>
          </a:prstGeom>
          <a:noFill/>
          <a:ln w="12700">
            <a:solidFill>
              <a:schemeClr val="tx1"/>
            </a:solidFill>
            <a:miter lim="800000"/>
            <a:headEnd/>
            <a:tailEnd/>
          </a:ln>
        </p:spPr>
        <p:txBody>
          <a:bodyPr wrap="none" lIns="0" tIns="0" rIns="0" bIns="0" anchor="ctr"/>
          <a:lstStyle/>
          <a:p>
            <a:pPr defTabSz="652463"/>
            <a:endParaRPr lang="en-US"/>
          </a:p>
        </p:txBody>
      </p:sp>
      <p:sp>
        <p:nvSpPr>
          <p:cNvPr id="301075" name="Rectangle 21"/>
          <p:cNvSpPr>
            <a:spLocks noChangeArrowheads="1"/>
          </p:cNvSpPr>
          <p:nvPr/>
        </p:nvSpPr>
        <p:spPr bwMode="auto">
          <a:xfrm>
            <a:off x="4759325" y="2886075"/>
            <a:ext cx="330200" cy="1701800"/>
          </a:xfrm>
          <a:prstGeom prst="rect">
            <a:avLst/>
          </a:prstGeom>
          <a:noFill/>
          <a:ln w="12700">
            <a:solidFill>
              <a:schemeClr val="tx1"/>
            </a:solidFill>
            <a:miter lim="800000"/>
            <a:headEnd/>
            <a:tailEnd/>
          </a:ln>
        </p:spPr>
        <p:txBody>
          <a:bodyPr wrap="none" lIns="0" tIns="0" rIns="0" bIns="0" anchor="ctr"/>
          <a:lstStyle/>
          <a:p>
            <a:pPr defTabSz="652463"/>
            <a:endParaRPr lang="en-US"/>
          </a:p>
        </p:txBody>
      </p:sp>
      <p:sp>
        <p:nvSpPr>
          <p:cNvPr id="301076" name="Rectangle 22"/>
          <p:cNvSpPr>
            <a:spLocks noChangeArrowheads="1"/>
          </p:cNvSpPr>
          <p:nvPr/>
        </p:nvSpPr>
        <p:spPr bwMode="auto">
          <a:xfrm>
            <a:off x="4111625" y="2886075"/>
            <a:ext cx="330200" cy="1701800"/>
          </a:xfrm>
          <a:prstGeom prst="rect">
            <a:avLst/>
          </a:prstGeom>
          <a:noFill/>
          <a:ln w="12700">
            <a:solidFill>
              <a:schemeClr val="tx1"/>
            </a:solidFill>
            <a:miter lim="800000"/>
            <a:headEnd/>
            <a:tailEnd/>
          </a:ln>
        </p:spPr>
        <p:txBody>
          <a:bodyPr wrap="none" lIns="0" tIns="0" rIns="0" bIns="0" anchor="ctr"/>
          <a:lstStyle/>
          <a:p>
            <a:pPr defTabSz="652463"/>
            <a:endParaRPr lang="en-US"/>
          </a:p>
        </p:txBody>
      </p:sp>
      <p:sp>
        <p:nvSpPr>
          <p:cNvPr id="301077" name="Rectangle 23"/>
          <p:cNvSpPr>
            <a:spLocks noChangeArrowheads="1"/>
          </p:cNvSpPr>
          <p:nvPr/>
        </p:nvSpPr>
        <p:spPr bwMode="auto">
          <a:xfrm>
            <a:off x="3463925" y="2886075"/>
            <a:ext cx="330200" cy="1701800"/>
          </a:xfrm>
          <a:prstGeom prst="rect">
            <a:avLst/>
          </a:prstGeom>
          <a:noFill/>
          <a:ln w="12700">
            <a:solidFill>
              <a:schemeClr val="tx1"/>
            </a:solidFill>
            <a:miter lim="800000"/>
            <a:headEnd/>
            <a:tailEnd/>
          </a:ln>
        </p:spPr>
        <p:txBody>
          <a:bodyPr wrap="none" lIns="0" tIns="0" rIns="0" bIns="0" anchor="ctr"/>
          <a:lstStyle/>
          <a:p>
            <a:pPr defTabSz="652463"/>
            <a:endParaRPr lang="en-US"/>
          </a:p>
        </p:txBody>
      </p:sp>
      <p:sp>
        <p:nvSpPr>
          <p:cNvPr id="301078" name="Rectangle 24"/>
          <p:cNvSpPr>
            <a:spLocks noChangeArrowheads="1"/>
          </p:cNvSpPr>
          <p:nvPr/>
        </p:nvSpPr>
        <p:spPr bwMode="auto">
          <a:xfrm>
            <a:off x="2816225" y="2886075"/>
            <a:ext cx="330200" cy="1701800"/>
          </a:xfrm>
          <a:prstGeom prst="rect">
            <a:avLst/>
          </a:prstGeom>
          <a:noFill/>
          <a:ln w="12700">
            <a:solidFill>
              <a:schemeClr val="tx1"/>
            </a:solidFill>
            <a:miter lim="800000"/>
            <a:headEnd/>
            <a:tailEnd/>
          </a:ln>
        </p:spPr>
        <p:txBody>
          <a:bodyPr wrap="none" lIns="0" tIns="0" rIns="0" bIns="0" anchor="ctr"/>
          <a:lstStyle/>
          <a:p>
            <a:pPr defTabSz="652463"/>
            <a:endParaRPr lang="en-US"/>
          </a:p>
        </p:txBody>
      </p:sp>
      <p:sp>
        <p:nvSpPr>
          <p:cNvPr id="301079" name="Rectangle 25"/>
          <p:cNvSpPr>
            <a:spLocks noChangeArrowheads="1"/>
          </p:cNvSpPr>
          <p:nvPr/>
        </p:nvSpPr>
        <p:spPr bwMode="auto">
          <a:xfrm>
            <a:off x="2143125" y="2886075"/>
            <a:ext cx="330200" cy="1701800"/>
          </a:xfrm>
          <a:prstGeom prst="rect">
            <a:avLst/>
          </a:prstGeom>
          <a:noFill/>
          <a:ln w="12700">
            <a:solidFill>
              <a:schemeClr val="tx1"/>
            </a:solidFill>
            <a:miter lim="800000"/>
            <a:headEnd/>
            <a:tailEnd/>
          </a:ln>
        </p:spPr>
        <p:txBody>
          <a:bodyPr wrap="none" lIns="0" tIns="0" rIns="0" bIns="0" anchor="ctr"/>
          <a:lstStyle/>
          <a:p>
            <a:pPr defTabSz="652463"/>
            <a:endParaRPr lang="en-US"/>
          </a:p>
        </p:txBody>
      </p:sp>
      <p:sp>
        <p:nvSpPr>
          <p:cNvPr id="301080" name="Text Box 26"/>
          <p:cNvSpPr txBox="1">
            <a:spLocks noChangeArrowheads="1"/>
          </p:cNvSpPr>
          <p:nvPr/>
        </p:nvSpPr>
        <p:spPr bwMode="auto">
          <a:xfrm>
            <a:off x="2978150" y="4632325"/>
            <a:ext cx="2254250" cy="182563"/>
          </a:xfrm>
          <a:prstGeom prst="rect">
            <a:avLst/>
          </a:prstGeom>
          <a:noFill/>
          <a:ln w="12700">
            <a:noFill/>
            <a:miter lim="800000"/>
            <a:headEnd/>
            <a:tailEnd/>
          </a:ln>
        </p:spPr>
        <p:txBody>
          <a:bodyPr lIns="0" tIns="0" rIns="0" bIns="0">
            <a:spAutoFit/>
          </a:bodyPr>
          <a:lstStyle/>
          <a:p>
            <a:pPr algn="ctr" defTabSz="652463">
              <a:spcBef>
                <a:spcPct val="50000"/>
              </a:spcBef>
            </a:pPr>
            <a:r>
              <a:rPr lang="en-US" sz="1200" b="1">
                <a:latin typeface="Arial" pitchFamily="34" charset="0"/>
              </a:rPr>
              <a:t>11 consecutive days</a:t>
            </a:r>
          </a:p>
        </p:txBody>
      </p:sp>
      <p:sp>
        <p:nvSpPr>
          <p:cNvPr id="301081" name="Text Box 27"/>
          <p:cNvSpPr txBox="1">
            <a:spLocks noChangeArrowheads="1"/>
          </p:cNvSpPr>
          <p:nvPr/>
        </p:nvSpPr>
        <p:spPr bwMode="auto">
          <a:xfrm>
            <a:off x="4108450" y="2676525"/>
            <a:ext cx="1616075" cy="182563"/>
          </a:xfrm>
          <a:prstGeom prst="rect">
            <a:avLst/>
          </a:prstGeom>
          <a:noFill/>
          <a:ln w="12700">
            <a:noFill/>
            <a:miter lim="800000"/>
            <a:headEnd/>
            <a:tailEnd/>
          </a:ln>
        </p:spPr>
        <p:txBody>
          <a:bodyPr lIns="0" tIns="0" rIns="0" bIns="0">
            <a:spAutoFit/>
          </a:bodyPr>
          <a:lstStyle/>
          <a:p>
            <a:pPr algn="ctr" defTabSz="652463">
              <a:spcBef>
                <a:spcPct val="50000"/>
              </a:spcBef>
            </a:pPr>
            <a:r>
              <a:rPr lang="en-US" sz="1200" b="1">
                <a:solidFill>
                  <a:schemeClr val="accent2"/>
                </a:solidFill>
                <a:latin typeface="Arial" pitchFamily="34" charset="0"/>
              </a:rPr>
              <a:t>Toroidal field</a:t>
            </a:r>
          </a:p>
        </p:txBody>
      </p:sp>
      <p:sp>
        <p:nvSpPr>
          <p:cNvPr id="301082" name="Text Box 28"/>
          <p:cNvSpPr txBox="1">
            <a:spLocks noChangeArrowheads="1"/>
          </p:cNvSpPr>
          <p:nvPr/>
        </p:nvSpPr>
        <p:spPr bwMode="auto">
          <a:xfrm rot="-5400000">
            <a:off x="-231774" y="3570287"/>
            <a:ext cx="1663700" cy="212725"/>
          </a:xfrm>
          <a:prstGeom prst="rect">
            <a:avLst/>
          </a:prstGeom>
          <a:noFill/>
          <a:ln w="12700">
            <a:noFill/>
            <a:miter lim="800000"/>
            <a:headEnd/>
            <a:tailEnd/>
          </a:ln>
        </p:spPr>
        <p:txBody>
          <a:bodyPr lIns="0" tIns="0" rIns="0" bIns="0">
            <a:spAutoFit/>
          </a:bodyPr>
          <a:lstStyle/>
          <a:p>
            <a:pPr algn="ctr" defTabSz="652463">
              <a:spcBef>
                <a:spcPct val="50000"/>
              </a:spcBef>
            </a:pPr>
            <a:r>
              <a:rPr lang="en-US" sz="1400" b="1">
                <a:solidFill>
                  <a:schemeClr val="accent2"/>
                </a:solidFill>
                <a:latin typeface="Arial" pitchFamily="34" charset="0"/>
              </a:rPr>
              <a:t>TF Coil current (kA)</a:t>
            </a:r>
          </a:p>
        </p:txBody>
      </p:sp>
      <p:sp>
        <p:nvSpPr>
          <p:cNvPr id="301083" name="Text Box 29"/>
          <p:cNvSpPr txBox="1">
            <a:spLocks noChangeArrowheads="1"/>
          </p:cNvSpPr>
          <p:nvPr/>
        </p:nvSpPr>
        <p:spPr bwMode="auto">
          <a:xfrm>
            <a:off x="946150" y="2809875"/>
            <a:ext cx="254000" cy="182563"/>
          </a:xfrm>
          <a:prstGeom prst="rect">
            <a:avLst/>
          </a:prstGeom>
          <a:noFill/>
          <a:ln w="12700">
            <a:noFill/>
            <a:miter lim="800000"/>
            <a:headEnd/>
            <a:tailEnd/>
          </a:ln>
        </p:spPr>
        <p:txBody>
          <a:bodyPr lIns="0" tIns="0" rIns="0" bIns="0">
            <a:spAutoFit/>
          </a:bodyPr>
          <a:lstStyle/>
          <a:p>
            <a:pPr algn="ctr" defTabSz="652463">
              <a:spcBef>
                <a:spcPct val="50000"/>
              </a:spcBef>
            </a:pPr>
            <a:r>
              <a:rPr lang="fr-FR" sz="1200" b="1">
                <a:solidFill>
                  <a:schemeClr val="accent2"/>
                </a:solidFill>
                <a:latin typeface="Arial" pitchFamily="34" charset="0"/>
              </a:rPr>
              <a:t>68</a:t>
            </a:r>
          </a:p>
        </p:txBody>
      </p:sp>
      <p:sp>
        <p:nvSpPr>
          <p:cNvPr id="301084" name="Line 30"/>
          <p:cNvSpPr>
            <a:spLocks noChangeShapeType="1"/>
          </p:cNvSpPr>
          <p:nvPr/>
        </p:nvSpPr>
        <p:spPr bwMode="auto">
          <a:xfrm>
            <a:off x="1328738" y="3635375"/>
            <a:ext cx="747712" cy="0"/>
          </a:xfrm>
          <a:prstGeom prst="line">
            <a:avLst/>
          </a:prstGeom>
          <a:noFill/>
          <a:ln w="28575">
            <a:solidFill>
              <a:schemeClr val="accent2"/>
            </a:solidFill>
            <a:round/>
            <a:headEnd/>
            <a:tailEnd/>
          </a:ln>
        </p:spPr>
        <p:txBody>
          <a:bodyPr wrap="none" lIns="0" tIns="0" rIns="0" bIns="0" anchor="ctr"/>
          <a:lstStyle/>
          <a:p>
            <a:endParaRPr lang="en-GB"/>
          </a:p>
        </p:txBody>
      </p:sp>
      <p:sp>
        <p:nvSpPr>
          <p:cNvPr id="301085" name="Line 31"/>
          <p:cNvSpPr>
            <a:spLocks noChangeShapeType="1"/>
          </p:cNvSpPr>
          <p:nvPr/>
        </p:nvSpPr>
        <p:spPr bwMode="auto">
          <a:xfrm flipV="1">
            <a:off x="2076450" y="2882900"/>
            <a:ext cx="66675" cy="752475"/>
          </a:xfrm>
          <a:prstGeom prst="line">
            <a:avLst/>
          </a:prstGeom>
          <a:noFill/>
          <a:ln w="28575">
            <a:solidFill>
              <a:schemeClr val="accent2"/>
            </a:solidFill>
            <a:round/>
            <a:headEnd/>
            <a:tailEnd/>
          </a:ln>
        </p:spPr>
        <p:txBody>
          <a:bodyPr wrap="none" lIns="0" tIns="0" rIns="0" bIns="0" anchor="ctr"/>
          <a:lstStyle/>
          <a:p>
            <a:endParaRPr lang="en-GB"/>
          </a:p>
        </p:txBody>
      </p:sp>
      <p:sp>
        <p:nvSpPr>
          <p:cNvPr id="301086" name="Line 32"/>
          <p:cNvSpPr>
            <a:spLocks noChangeShapeType="1"/>
          </p:cNvSpPr>
          <p:nvPr/>
        </p:nvSpPr>
        <p:spPr bwMode="auto">
          <a:xfrm>
            <a:off x="6091238" y="2886075"/>
            <a:ext cx="50800" cy="749300"/>
          </a:xfrm>
          <a:prstGeom prst="line">
            <a:avLst/>
          </a:prstGeom>
          <a:noFill/>
          <a:ln w="28575">
            <a:solidFill>
              <a:schemeClr val="accent2"/>
            </a:solidFill>
            <a:round/>
            <a:headEnd/>
            <a:tailEnd/>
          </a:ln>
        </p:spPr>
        <p:txBody>
          <a:bodyPr wrap="none" lIns="0" tIns="0" rIns="0" bIns="0" anchor="ctr"/>
          <a:lstStyle/>
          <a:p>
            <a:endParaRPr lang="en-GB"/>
          </a:p>
        </p:txBody>
      </p:sp>
      <p:sp>
        <p:nvSpPr>
          <p:cNvPr id="301087" name="Line 33"/>
          <p:cNvSpPr>
            <a:spLocks noChangeShapeType="1"/>
          </p:cNvSpPr>
          <p:nvPr/>
        </p:nvSpPr>
        <p:spPr bwMode="auto">
          <a:xfrm>
            <a:off x="6138863" y="3635375"/>
            <a:ext cx="2165350" cy="0"/>
          </a:xfrm>
          <a:prstGeom prst="line">
            <a:avLst/>
          </a:prstGeom>
          <a:noFill/>
          <a:ln w="28575">
            <a:solidFill>
              <a:schemeClr val="accent2"/>
            </a:solidFill>
            <a:round/>
            <a:headEnd/>
            <a:tailEnd/>
          </a:ln>
        </p:spPr>
        <p:txBody>
          <a:bodyPr wrap="none" lIns="0" tIns="0" rIns="0" bIns="0" anchor="ctr"/>
          <a:lstStyle/>
          <a:p>
            <a:endParaRPr lang="en-GB"/>
          </a:p>
        </p:txBody>
      </p:sp>
      <p:sp>
        <p:nvSpPr>
          <p:cNvPr id="301088" name="Line 34"/>
          <p:cNvSpPr>
            <a:spLocks noChangeShapeType="1"/>
          </p:cNvSpPr>
          <p:nvPr/>
        </p:nvSpPr>
        <p:spPr bwMode="auto">
          <a:xfrm>
            <a:off x="2136775" y="2884488"/>
            <a:ext cx="3956050" cy="3175"/>
          </a:xfrm>
          <a:prstGeom prst="line">
            <a:avLst/>
          </a:prstGeom>
          <a:noFill/>
          <a:ln w="28575">
            <a:solidFill>
              <a:schemeClr val="accent2"/>
            </a:solidFill>
            <a:round/>
            <a:headEnd/>
            <a:tailEnd/>
          </a:ln>
        </p:spPr>
        <p:txBody>
          <a:bodyPr wrap="none" lIns="0" tIns="0" rIns="0" bIns="0" anchor="ctr"/>
          <a:lstStyle/>
          <a:p>
            <a:endParaRPr lang="en-GB"/>
          </a:p>
        </p:txBody>
      </p:sp>
      <p:sp>
        <p:nvSpPr>
          <p:cNvPr id="301089" name="Rectangle 35"/>
          <p:cNvSpPr>
            <a:spLocks noChangeArrowheads="1"/>
          </p:cNvSpPr>
          <p:nvPr/>
        </p:nvSpPr>
        <p:spPr bwMode="auto">
          <a:xfrm>
            <a:off x="2147888" y="4270375"/>
            <a:ext cx="3922712" cy="317500"/>
          </a:xfrm>
          <a:prstGeom prst="rect">
            <a:avLst/>
          </a:prstGeom>
          <a:solidFill>
            <a:srgbClr val="FFCC00"/>
          </a:solidFill>
          <a:ln w="12700">
            <a:noFill/>
            <a:miter lim="800000"/>
            <a:headEnd/>
            <a:tailEnd/>
          </a:ln>
        </p:spPr>
        <p:txBody>
          <a:bodyPr wrap="none" lIns="0" tIns="0" rIns="0" bIns="0" anchor="ctr"/>
          <a:lstStyle/>
          <a:p>
            <a:pPr defTabSz="652463"/>
            <a:endParaRPr lang="en-US"/>
          </a:p>
        </p:txBody>
      </p:sp>
      <p:sp>
        <p:nvSpPr>
          <p:cNvPr id="301090" name="Rectangle 36"/>
          <p:cNvSpPr>
            <a:spLocks noChangeArrowheads="1"/>
          </p:cNvSpPr>
          <p:nvPr/>
        </p:nvSpPr>
        <p:spPr bwMode="auto">
          <a:xfrm>
            <a:off x="1339850" y="4270375"/>
            <a:ext cx="790575" cy="317500"/>
          </a:xfrm>
          <a:prstGeom prst="rect">
            <a:avLst/>
          </a:prstGeom>
          <a:solidFill>
            <a:srgbClr val="00CC00"/>
          </a:solidFill>
          <a:ln w="12700">
            <a:noFill/>
            <a:miter lim="800000"/>
            <a:headEnd/>
            <a:tailEnd/>
          </a:ln>
        </p:spPr>
        <p:txBody>
          <a:bodyPr wrap="none" lIns="0" tIns="0" rIns="0" bIns="0" anchor="ctr"/>
          <a:lstStyle/>
          <a:p>
            <a:pPr defTabSz="652463"/>
            <a:endParaRPr lang="en-US"/>
          </a:p>
        </p:txBody>
      </p:sp>
      <p:sp>
        <p:nvSpPr>
          <p:cNvPr id="301091" name="Rectangle 37"/>
          <p:cNvSpPr>
            <a:spLocks noChangeArrowheads="1"/>
          </p:cNvSpPr>
          <p:nvPr/>
        </p:nvSpPr>
        <p:spPr bwMode="auto">
          <a:xfrm>
            <a:off x="6091238" y="4270375"/>
            <a:ext cx="2203450" cy="317500"/>
          </a:xfrm>
          <a:prstGeom prst="rect">
            <a:avLst/>
          </a:prstGeom>
          <a:solidFill>
            <a:srgbClr val="00CC00"/>
          </a:solidFill>
          <a:ln w="12700">
            <a:noFill/>
            <a:miter lim="800000"/>
            <a:headEnd/>
            <a:tailEnd/>
          </a:ln>
        </p:spPr>
        <p:txBody>
          <a:bodyPr wrap="none" lIns="0" tIns="0" rIns="0" bIns="0" anchor="ctr"/>
          <a:lstStyle/>
          <a:p>
            <a:pPr defTabSz="652463"/>
            <a:endParaRPr lang="en-US"/>
          </a:p>
        </p:txBody>
      </p:sp>
      <p:sp>
        <p:nvSpPr>
          <p:cNvPr id="301092" name="Text Box 40"/>
          <p:cNvSpPr txBox="1">
            <a:spLocks noChangeArrowheads="1"/>
          </p:cNvSpPr>
          <p:nvPr/>
        </p:nvSpPr>
        <p:spPr bwMode="auto">
          <a:xfrm>
            <a:off x="958850" y="3546475"/>
            <a:ext cx="254000" cy="182563"/>
          </a:xfrm>
          <a:prstGeom prst="rect">
            <a:avLst/>
          </a:prstGeom>
          <a:noFill/>
          <a:ln w="12700">
            <a:noFill/>
            <a:miter lim="800000"/>
            <a:headEnd/>
            <a:tailEnd/>
          </a:ln>
        </p:spPr>
        <p:txBody>
          <a:bodyPr lIns="0" tIns="0" rIns="0" bIns="0">
            <a:spAutoFit/>
          </a:bodyPr>
          <a:lstStyle/>
          <a:p>
            <a:pPr algn="ctr" defTabSz="652463">
              <a:spcBef>
                <a:spcPct val="50000"/>
              </a:spcBef>
            </a:pPr>
            <a:r>
              <a:rPr lang="fr-FR" sz="1200" b="1">
                <a:solidFill>
                  <a:schemeClr val="accent2"/>
                </a:solidFill>
                <a:latin typeface="Arial" pitchFamily="34" charset="0"/>
              </a:rPr>
              <a:t>00</a:t>
            </a:r>
          </a:p>
        </p:txBody>
      </p:sp>
      <p:sp>
        <p:nvSpPr>
          <p:cNvPr id="301093" name="Text Box 41"/>
          <p:cNvSpPr txBox="1">
            <a:spLocks noChangeArrowheads="1"/>
          </p:cNvSpPr>
          <p:nvPr/>
        </p:nvSpPr>
        <p:spPr bwMode="auto">
          <a:xfrm>
            <a:off x="2816225" y="4308475"/>
            <a:ext cx="2590800" cy="212725"/>
          </a:xfrm>
          <a:prstGeom prst="rect">
            <a:avLst/>
          </a:prstGeom>
          <a:noFill/>
          <a:ln w="12700">
            <a:noFill/>
            <a:miter lim="800000"/>
            <a:headEnd/>
            <a:tailEnd/>
          </a:ln>
        </p:spPr>
        <p:txBody>
          <a:bodyPr lIns="0" tIns="0" rIns="0" bIns="0">
            <a:spAutoFit/>
          </a:bodyPr>
          <a:lstStyle/>
          <a:p>
            <a:pPr algn="ctr" defTabSz="652463">
              <a:spcBef>
                <a:spcPct val="50000"/>
              </a:spcBef>
            </a:pPr>
            <a:r>
              <a:rPr lang="en-US" sz="1400" b="1">
                <a:solidFill>
                  <a:srgbClr val="CC0000"/>
                </a:solidFill>
                <a:latin typeface="Arial" pitchFamily="34" charset="0"/>
              </a:rPr>
              <a:t>Plasma operation</a:t>
            </a:r>
          </a:p>
        </p:txBody>
      </p:sp>
      <p:sp>
        <p:nvSpPr>
          <p:cNvPr id="301094" name="Text Box 42"/>
          <p:cNvSpPr txBox="1">
            <a:spLocks noChangeArrowheads="1"/>
          </p:cNvSpPr>
          <p:nvPr/>
        </p:nvSpPr>
        <p:spPr bwMode="auto">
          <a:xfrm>
            <a:off x="1374775" y="4295775"/>
            <a:ext cx="730250" cy="212725"/>
          </a:xfrm>
          <a:prstGeom prst="rect">
            <a:avLst/>
          </a:prstGeom>
          <a:noFill/>
          <a:ln w="12700">
            <a:noFill/>
            <a:miter lim="800000"/>
            <a:headEnd/>
            <a:tailEnd/>
          </a:ln>
        </p:spPr>
        <p:txBody>
          <a:bodyPr lIns="0" tIns="0" rIns="0" bIns="0">
            <a:spAutoFit/>
          </a:bodyPr>
          <a:lstStyle/>
          <a:p>
            <a:pPr algn="ctr" defTabSz="652463">
              <a:spcBef>
                <a:spcPct val="50000"/>
              </a:spcBef>
            </a:pPr>
            <a:r>
              <a:rPr lang="en-US" sz="1400" b="1">
                <a:latin typeface="Arial" pitchFamily="34" charset="0"/>
              </a:rPr>
              <a:t>STM</a:t>
            </a:r>
          </a:p>
        </p:txBody>
      </p:sp>
      <p:sp>
        <p:nvSpPr>
          <p:cNvPr id="301095" name="Text Box 43"/>
          <p:cNvSpPr txBox="1">
            <a:spLocks noChangeArrowheads="1"/>
          </p:cNvSpPr>
          <p:nvPr/>
        </p:nvSpPr>
        <p:spPr bwMode="auto">
          <a:xfrm>
            <a:off x="6069013" y="4325938"/>
            <a:ext cx="2247900" cy="212725"/>
          </a:xfrm>
          <a:prstGeom prst="rect">
            <a:avLst/>
          </a:prstGeom>
          <a:noFill/>
          <a:ln w="12700">
            <a:noFill/>
            <a:miter lim="800000"/>
            <a:headEnd/>
            <a:tailEnd/>
          </a:ln>
        </p:spPr>
        <p:txBody>
          <a:bodyPr lIns="0" tIns="0" rIns="0" bIns="0">
            <a:spAutoFit/>
          </a:bodyPr>
          <a:lstStyle/>
          <a:p>
            <a:pPr algn="ctr" defTabSz="652463">
              <a:spcBef>
                <a:spcPct val="50000"/>
              </a:spcBef>
            </a:pPr>
            <a:r>
              <a:rPr lang="en-US" sz="1400" b="1">
                <a:latin typeface="Arial" pitchFamily="34" charset="0"/>
              </a:rPr>
              <a:t>Short Term Maintenance</a:t>
            </a:r>
          </a:p>
        </p:txBody>
      </p:sp>
      <p:sp>
        <p:nvSpPr>
          <p:cNvPr id="301096" name="Text Box 68"/>
          <p:cNvSpPr txBox="1">
            <a:spLocks noChangeArrowheads="1"/>
          </p:cNvSpPr>
          <p:nvPr/>
        </p:nvSpPr>
        <p:spPr bwMode="auto">
          <a:xfrm>
            <a:off x="6299200" y="4629150"/>
            <a:ext cx="1749425" cy="182563"/>
          </a:xfrm>
          <a:prstGeom prst="rect">
            <a:avLst/>
          </a:prstGeom>
          <a:noFill/>
          <a:ln w="12700">
            <a:noFill/>
            <a:miter lim="800000"/>
            <a:headEnd/>
            <a:tailEnd/>
          </a:ln>
        </p:spPr>
        <p:txBody>
          <a:bodyPr lIns="0" tIns="0" rIns="0" bIns="0">
            <a:spAutoFit/>
          </a:bodyPr>
          <a:lstStyle/>
          <a:p>
            <a:pPr algn="ctr" defTabSz="652463">
              <a:spcBef>
                <a:spcPct val="50000"/>
              </a:spcBef>
            </a:pPr>
            <a:r>
              <a:rPr lang="en-US" sz="1200" b="1">
                <a:latin typeface="Arial" pitchFamily="34" charset="0"/>
              </a:rPr>
              <a:t>2 days up to 3 days</a:t>
            </a:r>
          </a:p>
        </p:txBody>
      </p:sp>
      <p:sp>
        <p:nvSpPr>
          <p:cNvPr id="301097" name="Text Box 69"/>
          <p:cNvSpPr txBox="1">
            <a:spLocks noChangeArrowheads="1"/>
          </p:cNvSpPr>
          <p:nvPr/>
        </p:nvSpPr>
        <p:spPr bwMode="auto">
          <a:xfrm>
            <a:off x="1622425" y="3924300"/>
            <a:ext cx="2374900" cy="212725"/>
          </a:xfrm>
          <a:prstGeom prst="rect">
            <a:avLst/>
          </a:prstGeom>
          <a:noFill/>
          <a:ln w="12700">
            <a:noFill/>
            <a:miter lim="800000"/>
            <a:headEnd/>
            <a:tailEnd/>
          </a:ln>
        </p:spPr>
        <p:txBody>
          <a:bodyPr lIns="0" tIns="0" rIns="0" bIns="0">
            <a:spAutoFit/>
          </a:bodyPr>
          <a:lstStyle/>
          <a:p>
            <a:pPr algn="ctr" defTabSz="652463">
              <a:spcBef>
                <a:spcPct val="50000"/>
              </a:spcBef>
            </a:pPr>
            <a:r>
              <a:rPr lang="en-US" sz="1400" b="1">
                <a:solidFill>
                  <a:srgbClr val="CC0000"/>
                </a:solidFill>
                <a:latin typeface="Arial" pitchFamily="34" charset="0"/>
              </a:rPr>
              <a:t>3*8 h plasma shifts</a:t>
            </a:r>
          </a:p>
        </p:txBody>
      </p:sp>
      <p:sp>
        <p:nvSpPr>
          <p:cNvPr id="301098" name="Line 70"/>
          <p:cNvSpPr>
            <a:spLocks noChangeShapeType="1"/>
          </p:cNvSpPr>
          <p:nvPr/>
        </p:nvSpPr>
        <p:spPr bwMode="auto">
          <a:xfrm flipV="1">
            <a:off x="2286000" y="3644900"/>
            <a:ext cx="358775" cy="285750"/>
          </a:xfrm>
          <a:prstGeom prst="line">
            <a:avLst/>
          </a:prstGeom>
          <a:noFill/>
          <a:ln w="12700">
            <a:solidFill>
              <a:srgbClr val="CC0000"/>
            </a:solidFill>
            <a:round/>
            <a:headEnd/>
            <a:tailEnd type="triangle" w="med" len="med"/>
          </a:ln>
        </p:spPr>
        <p:txBody>
          <a:bodyPr wrap="none" lIns="0" tIns="0" rIns="0" bIns="0" anchor="ctr"/>
          <a:lstStyle/>
          <a:p>
            <a:endParaRPr lang="en-GB"/>
          </a:p>
        </p:txBody>
      </p:sp>
      <p:sp>
        <p:nvSpPr>
          <p:cNvPr id="301099" name="Text Box 72"/>
          <p:cNvSpPr txBox="1">
            <a:spLocks noChangeArrowheads="1"/>
          </p:cNvSpPr>
          <p:nvPr/>
        </p:nvSpPr>
        <p:spPr bwMode="auto">
          <a:xfrm>
            <a:off x="6210300" y="2863850"/>
            <a:ext cx="1651000" cy="425450"/>
          </a:xfrm>
          <a:prstGeom prst="rect">
            <a:avLst/>
          </a:prstGeom>
          <a:noFill/>
          <a:ln w="12700">
            <a:noFill/>
            <a:miter lim="800000"/>
            <a:headEnd/>
            <a:tailEnd/>
          </a:ln>
        </p:spPr>
        <p:txBody>
          <a:bodyPr lIns="0" tIns="0" rIns="0" bIns="0">
            <a:spAutoFit/>
          </a:bodyPr>
          <a:lstStyle/>
          <a:p>
            <a:pPr algn="ctr" defTabSz="652463">
              <a:spcBef>
                <a:spcPct val="50000"/>
              </a:spcBef>
            </a:pPr>
            <a:r>
              <a:rPr lang="en-US" sz="1400" b="1">
                <a:solidFill>
                  <a:srgbClr val="008000"/>
                </a:solidFill>
                <a:latin typeface="Arial" pitchFamily="34" charset="0"/>
              </a:rPr>
              <a:t>Mag &amp; Cps in Nominal mode</a:t>
            </a:r>
          </a:p>
        </p:txBody>
      </p:sp>
      <p:sp>
        <p:nvSpPr>
          <p:cNvPr id="301100" name="Line 73"/>
          <p:cNvSpPr>
            <a:spLocks noChangeShapeType="1"/>
          </p:cNvSpPr>
          <p:nvPr/>
        </p:nvSpPr>
        <p:spPr bwMode="auto">
          <a:xfrm flipH="1">
            <a:off x="5842000" y="3070225"/>
            <a:ext cx="536575" cy="142875"/>
          </a:xfrm>
          <a:prstGeom prst="line">
            <a:avLst/>
          </a:prstGeom>
          <a:noFill/>
          <a:ln w="12700">
            <a:solidFill>
              <a:srgbClr val="008000"/>
            </a:solidFill>
            <a:round/>
            <a:headEnd/>
            <a:tailEnd type="triangle" w="med" len="med"/>
          </a:ln>
        </p:spPr>
        <p:txBody>
          <a:bodyPr wrap="none" lIns="0" tIns="0" rIns="0" bIns="0" anchor="ctr"/>
          <a:lstStyle/>
          <a:p>
            <a:endParaRPr lang="en-GB"/>
          </a:p>
        </p:txBody>
      </p:sp>
      <p:sp>
        <p:nvSpPr>
          <p:cNvPr id="301101" name="Text Box 74"/>
          <p:cNvSpPr txBox="1">
            <a:spLocks noChangeArrowheads="1"/>
          </p:cNvSpPr>
          <p:nvPr/>
        </p:nvSpPr>
        <p:spPr bwMode="auto">
          <a:xfrm>
            <a:off x="1301750" y="2565400"/>
            <a:ext cx="2784475" cy="212725"/>
          </a:xfrm>
          <a:prstGeom prst="rect">
            <a:avLst/>
          </a:prstGeom>
          <a:noFill/>
          <a:ln w="12700">
            <a:noFill/>
            <a:miter lim="800000"/>
            <a:headEnd/>
            <a:tailEnd/>
          </a:ln>
        </p:spPr>
        <p:txBody>
          <a:bodyPr lIns="0" tIns="0" rIns="0" bIns="0">
            <a:spAutoFit/>
          </a:bodyPr>
          <a:lstStyle/>
          <a:p>
            <a:pPr algn="ctr" defTabSz="652463">
              <a:spcBef>
                <a:spcPct val="50000"/>
              </a:spcBef>
            </a:pPr>
            <a:r>
              <a:rPr lang="en-US" sz="1400" b="1">
                <a:solidFill>
                  <a:srgbClr val="008000"/>
                </a:solidFill>
                <a:latin typeface="Arial" pitchFamily="34" charset="0"/>
              </a:rPr>
              <a:t>Cps 470 K Regeneration mode</a:t>
            </a:r>
          </a:p>
        </p:txBody>
      </p:sp>
      <p:sp>
        <p:nvSpPr>
          <p:cNvPr id="301102" name="Line 75"/>
          <p:cNvSpPr>
            <a:spLocks noChangeShapeType="1"/>
          </p:cNvSpPr>
          <p:nvPr/>
        </p:nvSpPr>
        <p:spPr bwMode="auto">
          <a:xfrm>
            <a:off x="3022600" y="2781300"/>
            <a:ext cx="415925" cy="431800"/>
          </a:xfrm>
          <a:prstGeom prst="line">
            <a:avLst/>
          </a:prstGeom>
          <a:noFill/>
          <a:ln w="12700">
            <a:solidFill>
              <a:srgbClr val="008000"/>
            </a:solidFill>
            <a:round/>
            <a:headEnd/>
            <a:tailEnd type="triangle" w="med" len="med"/>
          </a:ln>
        </p:spPr>
        <p:txBody>
          <a:bodyPr wrap="none" lIns="0" tIns="0" rIns="0" bIns="0" anchor="ctr"/>
          <a:lstStyle/>
          <a:p>
            <a:endParaRPr lang="en-GB"/>
          </a:p>
        </p:txBody>
      </p:sp>
      <p:sp>
        <p:nvSpPr>
          <p:cNvPr id="301103" name="Text Box 76"/>
          <p:cNvSpPr txBox="1">
            <a:spLocks noChangeArrowheads="1"/>
          </p:cNvSpPr>
          <p:nvPr/>
        </p:nvSpPr>
        <p:spPr bwMode="auto">
          <a:xfrm>
            <a:off x="1323975" y="908050"/>
            <a:ext cx="6969125" cy="977900"/>
          </a:xfrm>
          <a:prstGeom prst="rect">
            <a:avLst/>
          </a:prstGeom>
          <a:solidFill>
            <a:schemeClr val="accent1"/>
          </a:solidFill>
          <a:ln w="12700">
            <a:noFill/>
            <a:miter lim="800000"/>
            <a:headEnd/>
            <a:tailEnd/>
          </a:ln>
        </p:spPr>
        <p:txBody>
          <a:bodyPr lIns="0" tIns="0" rIns="0" bIns="0">
            <a:spAutoFit/>
          </a:bodyPr>
          <a:lstStyle/>
          <a:p>
            <a:pPr defTabSz="652463">
              <a:spcBef>
                <a:spcPct val="50000"/>
              </a:spcBef>
              <a:buFont typeface="Wingdings" pitchFamily="2" charset="2"/>
              <a:buChar char="Ø"/>
            </a:pPr>
            <a:r>
              <a:rPr lang="en-US" sz="1600" b="1">
                <a:solidFill>
                  <a:schemeClr val="accent2"/>
                </a:solidFill>
              </a:rPr>
              <a:t> </a:t>
            </a:r>
            <a:r>
              <a:rPr lang="en-US" sz="1600" b="1">
                <a:solidFill>
                  <a:schemeClr val="accent2"/>
                </a:solidFill>
                <a:latin typeface="Arial" pitchFamily="34" charset="0"/>
              </a:rPr>
              <a:t>ITER will be operated 365 days/year 24 h/day.</a:t>
            </a:r>
          </a:p>
          <a:p>
            <a:pPr defTabSz="652463">
              <a:spcBef>
                <a:spcPct val="50000"/>
              </a:spcBef>
              <a:buFont typeface="Wingdings" pitchFamily="2" charset="2"/>
              <a:buChar char="Ø"/>
            </a:pPr>
            <a:r>
              <a:rPr lang="en-US" sz="1600" b="1">
                <a:solidFill>
                  <a:schemeClr val="accent2"/>
                </a:solidFill>
                <a:latin typeface="Arial" pitchFamily="34" charset="0"/>
              </a:rPr>
              <a:t> 2 consecutive weeks plasma operation followed by 2 to 3 days break</a:t>
            </a:r>
          </a:p>
          <a:p>
            <a:pPr defTabSz="652463">
              <a:spcBef>
                <a:spcPct val="50000"/>
              </a:spcBef>
              <a:buFont typeface="Wingdings" pitchFamily="2" charset="2"/>
              <a:buChar char="Ø"/>
            </a:pPr>
            <a:r>
              <a:rPr lang="en-US" sz="1600" b="1">
                <a:solidFill>
                  <a:schemeClr val="accent2"/>
                </a:solidFill>
                <a:latin typeface="Arial" pitchFamily="34" charset="0"/>
              </a:rPr>
              <a:t> ITER operations will be performed in 3*8 h shifts</a:t>
            </a:r>
          </a:p>
        </p:txBody>
      </p:sp>
      <p:sp>
        <p:nvSpPr>
          <p:cNvPr id="301104" name="Rectangle 44"/>
          <p:cNvSpPr>
            <a:spLocks noChangeArrowheads="1"/>
          </p:cNvSpPr>
          <p:nvPr/>
        </p:nvSpPr>
        <p:spPr bwMode="auto">
          <a:xfrm>
            <a:off x="2149475" y="3233738"/>
            <a:ext cx="111125" cy="393700"/>
          </a:xfrm>
          <a:prstGeom prst="rect">
            <a:avLst/>
          </a:prstGeom>
          <a:solidFill>
            <a:srgbClr val="A50021"/>
          </a:solidFill>
          <a:ln w="9525" algn="ctr">
            <a:solidFill>
              <a:schemeClr val="tx1"/>
            </a:solidFill>
            <a:miter lim="800000"/>
            <a:headEnd/>
            <a:tailEnd/>
          </a:ln>
        </p:spPr>
        <p:txBody>
          <a:bodyPr wrap="none" lIns="65306" tIns="32653" rIns="65306" bIns="32653" anchor="ctr"/>
          <a:lstStyle/>
          <a:p>
            <a:pPr defTabSz="652463"/>
            <a:endParaRPr lang="en-US"/>
          </a:p>
        </p:txBody>
      </p:sp>
      <p:sp>
        <p:nvSpPr>
          <p:cNvPr id="301105" name="Rectangle 45"/>
          <p:cNvSpPr>
            <a:spLocks noChangeArrowheads="1"/>
          </p:cNvSpPr>
          <p:nvPr/>
        </p:nvSpPr>
        <p:spPr bwMode="auto">
          <a:xfrm>
            <a:off x="2252663" y="3235325"/>
            <a:ext cx="111125" cy="393700"/>
          </a:xfrm>
          <a:prstGeom prst="rect">
            <a:avLst/>
          </a:prstGeom>
          <a:solidFill>
            <a:srgbClr val="A50021"/>
          </a:solidFill>
          <a:ln w="9525" algn="ctr">
            <a:solidFill>
              <a:schemeClr val="tx1"/>
            </a:solidFill>
            <a:miter lim="800000"/>
            <a:headEnd/>
            <a:tailEnd/>
          </a:ln>
        </p:spPr>
        <p:txBody>
          <a:bodyPr wrap="none" lIns="65306" tIns="32653" rIns="65306" bIns="32653" anchor="ctr"/>
          <a:lstStyle/>
          <a:p>
            <a:pPr defTabSz="652463"/>
            <a:endParaRPr lang="en-US"/>
          </a:p>
        </p:txBody>
      </p:sp>
      <p:sp>
        <p:nvSpPr>
          <p:cNvPr id="301106" name="Rectangle 47"/>
          <p:cNvSpPr>
            <a:spLocks noChangeArrowheads="1"/>
          </p:cNvSpPr>
          <p:nvPr/>
        </p:nvSpPr>
        <p:spPr bwMode="auto">
          <a:xfrm>
            <a:off x="2360613" y="3236913"/>
            <a:ext cx="88900" cy="393700"/>
          </a:xfrm>
          <a:prstGeom prst="rect">
            <a:avLst/>
          </a:prstGeom>
          <a:solidFill>
            <a:srgbClr val="A50021"/>
          </a:solidFill>
          <a:ln w="9525" algn="ctr">
            <a:solidFill>
              <a:schemeClr val="tx1"/>
            </a:solidFill>
            <a:miter lim="800000"/>
            <a:headEnd/>
            <a:tailEnd/>
          </a:ln>
        </p:spPr>
        <p:txBody>
          <a:bodyPr wrap="none" lIns="65306" tIns="32653" rIns="65306" bIns="32653" anchor="ctr"/>
          <a:lstStyle/>
          <a:p>
            <a:pPr defTabSz="652463"/>
            <a:endParaRPr lang="en-US"/>
          </a:p>
        </p:txBody>
      </p:sp>
      <p:sp>
        <p:nvSpPr>
          <p:cNvPr id="301107" name="Rectangle 44"/>
          <p:cNvSpPr>
            <a:spLocks noChangeArrowheads="1"/>
          </p:cNvSpPr>
          <p:nvPr/>
        </p:nvSpPr>
        <p:spPr bwMode="auto">
          <a:xfrm>
            <a:off x="2482850" y="3228975"/>
            <a:ext cx="114300" cy="403225"/>
          </a:xfrm>
          <a:prstGeom prst="rect">
            <a:avLst/>
          </a:prstGeom>
          <a:solidFill>
            <a:srgbClr val="A50021"/>
          </a:solidFill>
          <a:ln w="9525" algn="ctr">
            <a:solidFill>
              <a:schemeClr val="tx1"/>
            </a:solidFill>
            <a:miter lim="800000"/>
            <a:headEnd/>
            <a:tailEnd/>
          </a:ln>
        </p:spPr>
        <p:txBody>
          <a:bodyPr wrap="none" lIns="65306" tIns="32653" rIns="65306" bIns="32653" anchor="ctr"/>
          <a:lstStyle/>
          <a:p>
            <a:pPr defTabSz="652463"/>
            <a:endParaRPr lang="en-US"/>
          </a:p>
        </p:txBody>
      </p:sp>
      <p:sp>
        <p:nvSpPr>
          <p:cNvPr id="301108" name="Rectangle 45"/>
          <p:cNvSpPr>
            <a:spLocks noChangeArrowheads="1"/>
          </p:cNvSpPr>
          <p:nvPr/>
        </p:nvSpPr>
        <p:spPr bwMode="auto">
          <a:xfrm>
            <a:off x="2589213" y="3230563"/>
            <a:ext cx="112712" cy="403225"/>
          </a:xfrm>
          <a:prstGeom prst="rect">
            <a:avLst/>
          </a:prstGeom>
          <a:solidFill>
            <a:srgbClr val="A50021"/>
          </a:solidFill>
          <a:ln w="9525" algn="ctr">
            <a:solidFill>
              <a:schemeClr val="tx1"/>
            </a:solidFill>
            <a:miter lim="800000"/>
            <a:headEnd/>
            <a:tailEnd/>
          </a:ln>
        </p:spPr>
        <p:txBody>
          <a:bodyPr wrap="none" lIns="65306" tIns="32653" rIns="65306" bIns="32653" anchor="ctr"/>
          <a:lstStyle/>
          <a:p>
            <a:pPr defTabSz="652463"/>
            <a:endParaRPr lang="en-US"/>
          </a:p>
        </p:txBody>
      </p:sp>
      <p:sp>
        <p:nvSpPr>
          <p:cNvPr id="301109" name="Rectangle 47"/>
          <p:cNvSpPr>
            <a:spLocks noChangeArrowheads="1"/>
          </p:cNvSpPr>
          <p:nvPr/>
        </p:nvSpPr>
        <p:spPr bwMode="auto">
          <a:xfrm>
            <a:off x="2698750" y="3228975"/>
            <a:ext cx="90488" cy="406400"/>
          </a:xfrm>
          <a:prstGeom prst="rect">
            <a:avLst/>
          </a:prstGeom>
          <a:solidFill>
            <a:srgbClr val="A50021"/>
          </a:solidFill>
          <a:ln w="9525" algn="ctr">
            <a:solidFill>
              <a:schemeClr val="tx1"/>
            </a:solidFill>
            <a:miter lim="800000"/>
            <a:headEnd/>
            <a:tailEnd/>
          </a:ln>
        </p:spPr>
        <p:txBody>
          <a:bodyPr wrap="none" lIns="65306" tIns="32653" rIns="65306" bIns="32653" anchor="ctr"/>
          <a:lstStyle/>
          <a:p>
            <a:pPr defTabSz="652463"/>
            <a:endParaRPr lang="en-US"/>
          </a:p>
        </p:txBody>
      </p:sp>
      <p:sp>
        <p:nvSpPr>
          <p:cNvPr id="301110" name="Rectangle 44"/>
          <p:cNvSpPr>
            <a:spLocks noChangeArrowheads="1"/>
          </p:cNvSpPr>
          <p:nvPr/>
        </p:nvSpPr>
        <p:spPr bwMode="auto">
          <a:xfrm>
            <a:off x="2825750" y="3222625"/>
            <a:ext cx="101600" cy="411163"/>
          </a:xfrm>
          <a:prstGeom prst="rect">
            <a:avLst/>
          </a:prstGeom>
          <a:solidFill>
            <a:srgbClr val="A50021"/>
          </a:solidFill>
          <a:ln w="9525" algn="ctr">
            <a:solidFill>
              <a:schemeClr val="tx1"/>
            </a:solidFill>
            <a:miter lim="800000"/>
            <a:headEnd/>
            <a:tailEnd/>
          </a:ln>
        </p:spPr>
        <p:txBody>
          <a:bodyPr wrap="none" lIns="65306" tIns="32653" rIns="65306" bIns="32653" anchor="ctr"/>
          <a:lstStyle/>
          <a:p>
            <a:pPr defTabSz="652463"/>
            <a:endParaRPr lang="en-US"/>
          </a:p>
        </p:txBody>
      </p:sp>
      <p:sp>
        <p:nvSpPr>
          <p:cNvPr id="301111" name="Rectangle 45"/>
          <p:cNvSpPr>
            <a:spLocks noChangeArrowheads="1"/>
          </p:cNvSpPr>
          <p:nvPr/>
        </p:nvSpPr>
        <p:spPr bwMode="auto">
          <a:xfrm>
            <a:off x="2922588" y="3224213"/>
            <a:ext cx="101600" cy="411162"/>
          </a:xfrm>
          <a:prstGeom prst="rect">
            <a:avLst/>
          </a:prstGeom>
          <a:solidFill>
            <a:srgbClr val="A50021"/>
          </a:solidFill>
          <a:ln w="9525" algn="ctr">
            <a:solidFill>
              <a:schemeClr val="tx1"/>
            </a:solidFill>
            <a:miter lim="800000"/>
            <a:headEnd/>
            <a:tailEnd/>
          </a:ln>
        </p:spPr>
        <p:txBody>
          <a:bodyPr wrap="none" lIns="65306" tIns="32653" rIns="65306" bIns="32653" anchor="ctr"/>
          <a:lstStyle/>
          <a:p>
            <a:pPr defTabSz="652463"/>
            <a:endParaRPr lang="en-US"/>
          </a:p>
        </p:txBody>
      </p:sp>
      <p:sp>
        <p:nvSpPr>
          <p:cNvPr id="301112" name="Rectangle 47"/>
          <p:cNvSpPr>
            <a:spLocks noChangeArrowheads="1"/>
          </p:cNvSpPr>
          <p:nvPr/>
        </p:nvSpPr>
        <p:spPr bwMode="auto">
          <a:xfrm>
            <a:off x="3027363" y="3222625"/>
            <a:ext cx="88900" cy="406400"/>
          </a:xfrm>
          <a:prstGeom prst="rect">
            <a:avLst/>
          </a:prstGeom>
          <a:solidFill>
            <a:srgbClr val="A50021"/>
          </a:solidFill>
          <a:ln w="9525" algn="ctr">
            <a:solidFill>
              <a:schemeClr val="tx1"/>
            </a:solidFill>
            <a:miter lim="800000"/>
            <a:headEnd/>
            <a:tailEnd/>
          </a:ln>
        </p:spPr>
        <p:txBody>
          <a:bodyPr wrap="none" lIns="65306" tIns="32653" rIns="65306" bIns="32653" anchor="ctr"/>
          <a:lstStyle/>
          <a:p>
            <a:pPr defTabSz="652463"/>
            <a:endParaRPr lang="en-US"/>
          </a:p>
        </p:txBody>
      </p:sp>
      <p:sp>
        <p:nvSpPr>
          <p:cNvPr id="301113" name="Rectangle 44"/>
          <p:cNvSpPr>
            <a:spLocks noChangeArrowheads="1"/>
          </p:cNvSpPr>
          <p:nvPr/>
        </p:nvSpPr>
        <p:spPr bwMode="auto">
          <a:xfrm>
            <a:off x="3149600" y="3228975"/>
            <a:ext cx="103188" cy="403225"/>
          </a:xfrm>
          <a:prstGeom prst="rect">
            <a:avLst/>
          </a:prstGeom>
          <a:solidFill>
            <a:srgbClr val="A50021"/>
          </a:solidFill>
          <a:ln w="9525" algn="ctr">
            <a:solidFill>
              <a:schemeClr val="tx1"/>
            </a:solidFill>
            <a:miter lim="800000"/>
            <a:headEnd/>
            <a:tailEnd/>
          </a:ln>
        </p:spPr>
        <p:txBody>
          <a:bodyPr wrap="none" lIns="65306" tIns="32653" rIns="65306" bIns="32653" anchor="ctr"/>
          <a:lstStyle/>
          <a:p>
            <a:pPr defTabSz="652463"/>
            <a:endParaRPr lang="en-US"/>
          </a:p>
        </p:txBody>
      </p:sp>
      <p:sp>
        <p:nvSpPr>
          <p:cNvPr id="301114" name="Rectangle 45"/>
          <p:cNvSpPr>
            <a:spLocks noChangeArrowheads="1"/>
          </p:cNvSpPr>
          <p:nvPr/>
        </p:nvSpPr>
        <p:spPr bwMode="auto">
          <a:xfrm>
            <a:off x="3246438" y="3230563"/>
            <a:ext cx="103187" cy="403225"/>
          </a:xfrm>
          <a:prstGeom prst="rect">
            <a:avLst/>
          </a:prstGeom>
          <a:solidFill>
            <a:srgbClr val="A50021"/>
          </a:solidFill>
          <a:ln w="9525" algn="ctr">
            <a:solidFill>
              <a:schemeClr val="tx1"/>
            </a:solidFill>
            <a:miter lim="800000"/>
            <a:headEnd/>
            <a:tailEnd/>
          </a:ln>
        </p:spPr>
        <p:txBody>
          <a:bodyPr wrap="none" lIns="65306" tIns="32653" rIns="65306" bIns="32653" anchor="ctr"/>
          <a:lstStyle/>
          <a:p>
            <a:pPr defTabSz="652463"/>
            <a:endParaRPr lang="en-US"/>
          </a:p>
        </p:txBody>
      </p:sp>
      <p:sp>
        <p:nvSpPr>
          <p:cNvPr id="301115" name="Rectangle 47"/>
          <p:cNvSpPr>
            <a:spLocks noChangeArrowheads="1"/>
          </p:cNvSpPr>
          <p:nvPr/>
        </p:nvSpPr>
        <p:spPr bwMode="auto">
          <a:xfrm>
            <a:off x="3346450" y="3232150"/>
            <a:ext cx="76200" cy="403225"/>
          </a:xfrm>
          <a:prstGeom prst="rect">
            <a:avLst/>
          </a:prstGeom>
          <a:solidFill>
            <a:srgbClr val="A50021"/>
          </a:solidFill>
          <a:ln w="9525" algn="ctr">
            <a:solidFill>
              <a:schemeClr val="tx1"/>
            </a:solidFill>
            <a:miter lim="800000"/>
            <a:headEnd/>
            <a:tailEnd/>
          </a:ln>
        </p:spPr>
        <p:txBody>
          <a:bodyPr wrap="none" lIns="65306" tIns="32653" rIns="65306" bIns="32653" anchor="ctr"/>
          <a:lstStyle/>
          <a:p>
            <a:pPr defTabSz="652463"/>
            <a:endParaRPr lang="en-US"/>
          </a:p>
        </p:txBody>
      </p:sp>
      <p:sp>
        <p:nvSpPr>
          <p:cNvPr id="301116" name="Rectangle 44"/>
          <p:cNvSpPr>
            <a:spLocks noChangeArrowheads="1"/>
          </p:cNvSpPr>
          <p:nvPr/>
        </p:nvSpPr>
        <p:spPr bwMode="auto">
          <a:xfrm>
            <a:off x="3467100" y="3236913"/>
            <a:ext cx="107950" cy="393700"/>
          </a:xfrm>
          <a:prstGeom prst="rect">
            <a:avLst/>
          </a:prstGeom>
          <a:solidFill>
            <a:srgbClr val="A50021"/>
          </a:solidFill>
          <a:ln w="9525" algn="ctr">
            <a:solidFill>
              <a:schemeClr val="tx1"/>
            </a:solidFill>
            <a:miter lim="800000"/>
            <a:headEnd/>
            <a:tailEnd/>
          </a:ln>
        </p:spPr>
        <p:txBody>
          <a:bodyPr wrap="none" lIns="65306" tIns="32653" rIns="65306" bIns="32653" anchor="ctr"/>
          <a:lstStyle/>
          <a:p>
            <a:pPr defTabSz="652463"/>
            <a:endParaRPr lang="en-US"/>
          </a:p>
        </p:txBody>
      </p:sp>
      <p:sp>
        <p:nvSpPr>
          <p:cNvPr id="301117" name="Rectangle 45"/>
          <p:cNvSpPr>
            <a:spLocks noChangeArrowheads="1"/>
          </p:cNvSpPr>
          <p:nvPr/>
        </p:nvSpPr>
        <p:spPr bwMode="auto">
          <a:xfrm>
            <a:off x="3568700" y="3238500"/>
            <a:ext cx="109538" cy="395288"/>
          </a:xfrm>
          <a:prstGeom prst="rect">
            <a:avLst/>
          </a:prstGeom>
          <a:solidFill>
            <a:srgbClr val="A50021"/>
          </a:solidFill>
          <a:ln w="9525" algn="ctr">
            <a:solidFill>
              <a:schemeClr val="tx1"/>
            </a:solidFill>
            <a:miter lim="800000"/>
            <a:headEnd/>
            <a:tailEnd/>
          </a:ln>
        </p:spPr>
        <p:txBody>
          <a:bodyPr wrap="none" lIns="65306" tIns="32653" rIns="65306" bIns="32653" anchor="ctr"/>
          <a:lstStyle/>
          <a:p>
            <a:pPr defTabSz="652463"/>
            <a:endParaRPr lang="en-US"/>
          </a:p>
        </p:txBody>
      </p:sp>
      <p:sp>
        <p:nvSpPr>
          <p:cNvPr id="301118" name="Rectangle 47"/>
          <p:cNvSpPr>
            <a:spLocks noChangeArrowheads="1"/>
          </p:cNvSpPr>
          <p:nvPr/>
        </p:nvSpPr>
        <p:spPr bwMode="auto">
          <a:xfrm>
            <a:off x="3681413" y="3233738"/>
            <a:ext cx="87312" cy="393700"/>
          </a:xfrm>
          <a:prstGeom prst="rect">
            <a:avLst/>
          </a:prstGeom>
          <a:solidFill>
            <a:srgbClr val="A50021"/>
          </a:solidFill>
          <a:ln w="9525" algn="ctr">
            <a:solidFill>
              <a:schemeClr val="tx1"/>
            </a:solidFill>
            <a:miter lim="800000"/>
            <a:headEnd/>
            <a:tailEnd/>
          </a:ln>
        </p:spPr>
        <p:txBody>
          <a:bodyPr wrap="none" lIns="65306" tIns="32653" rIns="65306" bIns="32653" anchor="ctr"/>
          <a:lstStyle/>
          <a:p>
            <a:pPr defTabSz="652463"/>
            <a:endParaRPr lang="en-US"/>
          </a:p>
        </p:txBody>
      </p:sp>
      <p:sp>
        <p:nvSpPr>
          <p:cNvPr id="301119" name="Rectangle 44"/>
          <p:cNvSpPr>
            <a:spLocks noChangeArrowheads="1"/>
          </p:cNvSpPr>
          <p:nvPr/>
        </p:nvSpPr>
        <p:spPr bwMode="auto">
          <a:xfrm>
            <a:off x="3803650" y="3236913"/>
            <a:ext cx="103188" cy="393700"/>
          </a:xfrm>
          <a:prstGeom prst="rect">
            <a:avLst/>
          </a:prstGeom>
          <a:solidFill>
            <a:srgbClr val="A50021"/>
          </a:solidFill>
          <a:ln w="9525" algn="ctr">
            <a:solidFill>
              <a:schemeClr val="tx1"/>
            </a:solidFill>
            <a:miter lim="800000"/>
            <a:headEnd/>
            <a:tailEnd/>
          </a:ln>
        </p:spPr>
        <p:txBody>
          <a:bodyPr wrap="none" lIns="65306" tIns="32653" rIns="65306" bIns="32653" anchor="ctr"/>
          <a:lstStyle/>
          <a:p>
            <a:pPr defTabSz="652463"/>
            <a:endParaRPr lang="en-US"/>
          </a:p>
        </p:txBody>
      </p:sp>
      <p:sp>
        <p:nvSpPr>
          <p:cNvPr id="301120" name="Rectangle 45"/>
          <p:cNvSpPr>
            <a:spLocks noChangeArrowheads="1"/>
          </p:cNvSpPr>
          <p:nvPr/>
        </p:nvSpPr>
        <p:spPr bwMode="auto">
          <a:xfrm>
            <a:off x="3898900" y="3238500"/>
            <a:ext cx="103188" cy="393700"/>
          </a:xfrm>
          <a:prstGeom prst="rect">
            <a:avLst/>
          </a:prstGeom>
          <a:solidFill>
            <a:srgbClr val="A50021"/>
          </a:solidFill>
          <a:ln w="9525" algn="ctr">
            <a:solidFill>
              <a:schemeClr val="tx1"/>
            </a:solidFill>
            <a:miter lim="800000"/>
            <a:headEnd/>
            <a:tailEnd/>
          </a:ln>
        </p:spPr>
        <p:txBody>
          <a:bodyPr wrap="none" lIns="65306" tIns="32653" rIns="65306" bIns="32653" anchor="ctr"/>
          <a:lstStyle/>
          <a:p>
            <a:pPr defTabSz="652463"/>
            <a:endParaRPr lang="en-US"/>
          </a:p>
        </p:txBody>
      </p:sp>
      <p:sp>
        <p:nvSpPr>
          <p:cNvPr id="301121" name="Rectangle 47"/>
          <p:cNvSpPr>
            <a:spLocks noChangeArrowheads="1"/>
          </p:cNvSpPr>
          <p:nvPr/>
        </p:nvSpPr>
        <p:spPr bwMode="auto">
          <a:xfrm>
            <a:off x="3998913" y="3243263"/>
            <a:ext cx="87312" cy="390525"/>
          </a:xfrm>
          <a:prstGeom prst="rect">
            <a:avLst/>
          </a:prstGeom>
          <a:solidFill>
            <a:srgbClr val="A50021"/>
          </a:solidFill>
          <a:ln w="9525" algn="ctr">
            <a:solidFill>
              <a:schemeClr val="tx1"/>
            </a:solidFill>
            <a:miter lim="800000"/>
            <a:headEnd/>
            <a:tailEnd/>
          </a:ln>
        </p:spPr>
        <p:txBody>
          <a:bodyPr wrap="none" lIns="65306" tIns="32653" rIns="65306" bIns="32653" anchor="ctr"/>
          <a:lstStyle/>
          <a:p>
            <a:pPr defTabSz="652463"/>
            <a:endParaRPr lang="en-US"/>
          </a:p>
        </p:txBody>
      </p:sp>
      <p:sp>
        <p:nvSpPr>
          <p:cNvPr id="301122" name="Rectangle 44"/>
          <p:cNvSpPr>
            <a:spLocks noChangeArrowheads="1"/>
          </p:cNvSpPr>
          <p:nvPr/>
        </p:nvSpPr>
        <p:spPr bwMode="auto">
          <a:xfrm>
            <a:off x="4108450" y="3236913"/>
            <a:ext cx="112713" cy="393700"/>
          </a:xfrm>
          <a:prstGeom prst="rect">
            <a:avLst/>
          </a:prstGeom>
          <a:solidFill>
            <a:srgbClr val="A50021"/>
          </a:solidFill>
          <a:ln w="9525" algn="ctr">
            <a:solidFill>
              <a:schemeClr val="tx1"/>
            </a:solidFill>
            <a:miter lim="800000"/>
            <a:headEnd/>
            <a:tailEnd/>
          </a:ln>
        </p:spPr>
        <p:txBody>
          <a:bodyPr wrap="none" lIns="65306" tIns="32653" rIns="65306" bIns="32653" anchor="ctr"/>
          <a:lstStyle/>
          <a:p>
            <a:pPr defTabSz="652463"/>
            <a:endParaRPr lang="en-US"/>
          </a:p>
        </p:txBody>
      </p:sp>
      <p:sp>
        <p:nvSpPr>
          <p:cNvPr id="301123" name="Rectangle 45"/>
          <p:cNvSpPr>
            <a:spLocks noChangeArrowheads="1"/>
          </p:cNvSpPr>
          <p:nvPr/>
        </p:nvSpPr>
        <p:spPr bwMode="auto">
          <a:xfrm>
            <a:off x="4214813" y="3238500"/>
            <a:ext cx="112712" cy="393700"/>
          </a:xfrm>
          <a:prstGeom prst="rect">
            <a:avLst/>
          </a:prstGeom>
          <a:solidFill>
            <a:srgbClr val="A50021"/>
          </a:solidFill>
          <a:ln w="9525" algn="ctr">
            <a:solidFill>
              <a:schemeClr val="tx1"/>
            </a:solidFill>
            <a:miter lim="800000"/>
            <a:headEnd/>
            <a:tailEnd/>
          </a:ln>
        </p:spPr>
        <p:txBody>
          <a:bodyPr wrap="none" lIns="65306" tIns="32653" rIns="65306" bIns="32653" anchor="ctr"/>
          <a:lstStyle/>
          <a:p>
            <a:pPr defTabSz="652463"/>
            <a:endParaRPr lang="en-US"/>
          </a:p>
        </p:txBody>
      </p:sp>
      <p:sp>
        <p:nvSpPr>
          <p:cNvPr id="301124" name="Rectangle 47"/>
          <p:cNvSpPr>
            <a:spLocks noChangeArrowheads="1"/>
          </p:cNvSpPr>
          <p:nvPr/>
        </p:nvSpPr>
        <p:spPr bwMode="auto">
          <a:xfrm>
            <a:off x="4324350" y="3240088"/>
            <a:ext cx="85725" cy="393700"/>
          </a:xfrm>
          <a:prstGeom prst="rect">
            <a:avLst/>
          </a:prstGeom>
          <a:solidFill>
            <a:srgbClr val="A50021"/>
          </a:solidFill>
          <a:ln w="9525" algn="ctr">
            <a:solidFill>
              <a:schemeClr val="tx1"/>
            </a:solidFill>
            <a:miter lim="800000"/>
            <a:headEnd/>
            <a:tailEnd/>
          </a:ln>
        </p:spPr>
        <p:txBody>
          <a:bodyPr wrap="none" lIns="65306" tIns="32653" rIns="65306" bIns="32653" anchor="ctr"/>
          <a:lstStyle/>
          <a:p>
            <a:pPr defTabSz="652463"/>
            <a:endParaRPr lang="en-US"/>
          </a:p>
        </p:txBody>
      </p:sp>
      <p:sp>
        <p:nvSpPr>
          <p:cNvPr id="301125" name="Rectangle 44"/>
          <p:cNvSpPr>
            <a:spLocks noChangeArrowheads="1"/>
          </p:cNvSpPr>
          <p:nvPr/>
        </p:nvSpPr>
        <p:spPr bwMode="auto">
          <a:xfrm>
            <a:off x="4440238" y="3230563"/>
            <a:ext cx="106362" cy="393700"/>
          </a:xfrm>
          <a:prstGeom prst="rect">
            <a:avLst/>
          </a:prstGeom>
          <a:solidFill>
            <a:srgbClr val="A50021"/>
          </a:solidFill>
          <a:ln w="9525" algn="ctr">
            <a:solidFill>
              <a:schemeClr val="tx1"/>
            </a:solidFill>
            <a:miter lim="800000"/>
            <a:headEnd/>
            <a:tailEnd/>
          </a:ln>
        </p:spPr>
        <p:txBody>
          <a:bodyPr wrap="none" lIns="65306" tIns="32653" rIns="65306" bIns="32653" anchor="ctr"/>
          <a:lstStyle/>
          <a:p>
            <a:pPr defTabSz="652463"/>
            <a:endParaRPr lang="en-US"/>
          </a:p>
        </p:txBody>
      </p:sp>
      <p:sp>
        <p:nvSpPr>
          <p:cNvPr id="301126" name="Rectangle 45"/>
          <p:cNvSpPr>
            <a:spLocks noChangeArrowheads="1"/>
          </p:cNvSpPr>
          <p:nvPr/>
        </p:nvSpPr>
        <p:spPr bwMode="auto">
          <a:xfrm>
            <a:off x="4538663" y="3232150"/>
            <a:ext cx="106362" cy="393700"/>
          </a:xfrm>
          <a:prstGeom prst="rect">
            <a:avLst/>
          </a:prstGeom>
          <a:solidFill>
            <a:srgbClr val="A50021"/>
          </a:solidFill>
          <a:ln w="9525" algn="ctr">
            <a:solidFill>
              <a:schemeClr val="tx1"/>
            </a:solidFill>
            <a:miter lim="800000"/>
            <a:headEnd/>
            <a:tailEnd/>
          </a:ln>
        </p:spPr>
        <p:txBody>
          <a:bodyPr wrap="none" lIns="65306" tIns="32653" rIns="65306" bIns="32653" anchor="ctr"/>
          <a:lstStyle/>
          <a:p>
            <a:pPr defTabSz="652463"/>
            <a:endParaRPr lang="en-US"/>
          </a:p>
        </p:txBody>
      </p:sp>
      <p:sp>
        <p:nvSpPr>
          <p:cNvPr id="301127" name="Rectangle 47"/>
          <p:cNvSpPr>
            <a:spLocks noChangeArrowheads="1"/>
          </p:cNvSpPr>
          <p:nvPr/>
        </p:nvSpPr>
        <p:spPr bwMode="auto">
          <a:xfrm>
            <a:off x="4646613" y="3233738"/>
            <a:ext cx="71437" cy="393700"/>
          </a:xfrm>
          <a:prstGeom prst="rect">
            <a:avLst/>
          </a:prstGeom>
          <a:solidFill>
            <a:srgbClr val="A50021"/>
          </a:solidFill>
          <a:ln w="9525" algn="ctr">
            <a:solidFill>
              <a:schemeClr val="tx1"/>
            </a:solidFill>
            <a:miter lim="800000"/>
            <a:headEnd/>
            <a:tailEnd/>
          </a:ln>
        </p:spPr>
        <p:txBody>
          <a:bodyPr wrap="none" lIns="65306" tIns="32653" rIns="65306" bIns="32653" anchor="ctr"/>
          <a:lstStyle/>
          <a:p>
            <a:pPr defTabSz="652463"/>
            <a:endParaRPr lang="en-US"/>
          </a:p>
        </p:txBody>
      </p:sp>
      <p:sp>
        <p:nvSpPr>
          <p:cNvPr id="301128" name="Rectangle 44"/>
          <p:cNvSpPr>
            <a:spLocks noChangeArrowheads="1"/>
          </p:cNvSpPr>
          <p:nvPr/>
        </p:nvSpPr>
        <p:spPr bwMode="auto">
          <a:xfrm>
            <a:off x="4757738" y="3236913"/>
            <a:ext cx="109537" cy="393700"/>
          </a:xfrm>
          <a:prstGeom prst="rect">
            <a:avLst/>
          </a:prstGeom>
          <a:solidFill>
            <a:srgbClr val="A50021"/>
          </a:solidFill>
          <a:ln w="9525" algn="ctr">
            <a:solidFill>
              <a:schemeClr val="tx1"/>
            </a:solidFill>
            <a:miter lim="800000"/>
            <a:headEnd/>
            <a:tailEnd/>
          </a:ln>
        </p:spPr>
        <p:txBody>
          <a:bodyPr wrap="none" lIns="65306" tIns="32653" rIns="65306" bIns="32653" anchor="ctr"/>
          <a:lstStyle/>
          <a:p>
            <a:pPr defTabSz="652463"/>
            <a:endParaRPr lang="en-US"/>
          </a:p>
        </p:txBody>
      </p:sp>
      <p:sp>
        <p:nvSpPr>
          <p:cNvPr id="301129" name="Rectangle 45"/>
          <p:cNvSpPr>
            <a:spLocks noChangeArrowheads="1"/>
          </p:cNvSpPr>
          <p:nvPr/>
        </p:nvSpPr>
        <p:spPr bwMode="auto">
          <a:xfrm>
            <a:off x="4860925" y="3238500"/>
            <a:ext cx="109538" cy="393700"/>
          </a:xfrm>
          <a:prstGeom prst="rect">
            <a:avLst/>
          </a:prstGeom>
          <a:solidFill>
            <a:srgbClr val="A50021"/>
          </a:solidFill>
          <a:ln w="9525" algn="ctr">
            <a:solidFill>
              <a:schemeClr val="tx1"/>
            </a:solidFill>
            <a:miter lim="800000"/>
            <a:headEnd/>
            <a:tailEnd/>
          </a:ln>
        </p:spPr>
        <p:txBody>
          <a:bodyPr wrap="none" lIns="65306" tIns="32653" rIns="65306" bIns="32653" anchor="ctr"/>
          <a:lstStyle/>
          <a:p>
            <a:pPr defTabSz="652463"/>
            <a:endParaRPr lang="en-US"/>
          </a:p>
        </p:txBody>
      </p:sp>
      <p:sp>
        <p:nvSpPr>
          <p:cNvPr id="301130" name="Rectangle 47"/>
          <p:cNvSpPr>
            <a:spLocks noChangeArrowheads="1"/>
          </p:cNvSpPr>
          <p:nvPr/>
        </p:nvSpPr>
        <p:spPr bwMode="auto">
          <a:xfrm>
            <a:off x="4967288" y="3240088"/>
            <a:ext cx="85725" cy="393700"/>
          </a:xfrm>
          <a:prstGeom prst="rect">
            <a:avLst/>
          </a:prstGeom>
          <a:solidFill>
            <a:srgbClr val="A50021"/>
          </a:solidFill>
          <a:ln w="9525" algn="ctr">
            <a:solidFill>
              <a:schemeClr val="tx1"/>
            </a:solidFill>
            <a:miter lim="800000"/>
            <a:headEnd/>
            <a:tailEnd/>
          </a:ln>
        </p:spPr>
        <p:txBody>
          <a:bodyPr wrap="none" lIns="65306" tIns="32653" rIns="65306" bIns="32653" anchor="ctr"/>
          <a:lstStyle/>
          <a:p>
            <a:pPr defTabSz="652463"/>
            <a:endParaRPr lang="en-US"/>
          </a:p>
        </p:txBody>
      </p:sp>
      <p:sp>
        <p:nvSpPr>
          <p:cNvPr id="301131" name="Rectangle 44"/>
          <p:cNvSpPr>
            <a:spLocks noChangeArrowheads="1"/>
          </p:cNvSpPr>
          <p:nvPr/>
        </p:nvSpPr>
        <p:spPr bwMode="auto">
          <a:xfrm>
            <a:off x="5089525" y="3236913"/>
            <a:ext cx="107950" cy="393700"/>
          </a:xfrm>
          <a:prstGeom prst="rect">
            <a:avLst/>
          </a:prstGeom>
          <a:solidFill>
            <a:srgbClr val="A50021"/>
          </a:solidFill>
          <a:ln w="9525" algn="ctr">
            <a:solidFill>
              <a:schemeClr val="tx1"/>
            </a:solidFill>
            <a:miter lim="800000"/>
            <a:headEnd/>
            <a:tailEnd/>
          </a:ln>
        </p:spPr>
        <p:txBody>
          <a:bodyPr wrap="none" lIns="65306" tIns="32653" rIns="65306" bIns="32653" anchor="ctr"/>
          <a:lstStyle/>
          <a:p>
            <a:pPr defTabSz="652463"/>
            <a:endParaRPr lang="en-US"/>
          </a:p>
        </p:txBody>
      </p:sp>
      <p:sp>
        <p:nvSpPr>
          <p:cNvPr id="301132" name="Rectangle 45"/>
          <p:cNvSpPr>
            <a:spLocks noChangeArrowheads="1"/>
          </p:cNvSpPr>
          <p:nvPr/>
        </p:nvSpPr>
        <p:spPr bwMode="auto">
          <a:xfrm>
            <a:off x="5191125" y="3238500"/>
            <a:ext cx="109538" cy="393700"/>
          </a:xfrm>
          <a:prstGeom prst="rect">
            <a:avLst/>
          </a:prstGeom>
          <a:solidFill>
            <a:srgbClr val="A50021"/>
          </a:solidFill>
          <a:ln w="9525" algn="ctr">
            <a:solidFill>
              <a:schemeClr val="tx1"/>
            </a:solidFill>
            <a:miter lim="800000"/>
            <a:headEnd/>
            <a:tailEnd/>
          </a:ln>
        </p:spPr>
        <p:txBody>
          <a:bodyPr wrap="none" lIns="65306" tIns="32653" rIns="65306" bIns="32653" anchor="ctr"/>
          <a:lstStyle/>
          <a:p>
            <a:pPr defTabSz="652463"/>
            <a:endParaRPr lang="en-US"/>
          </a:p>
        </p:txBody>
      </p:sp>
      <p:sp>
        <p:nvSpPr>
          <p:cNvPr id="301133" name="Rectangle 47"/>
          <p:cNvSpPr>
            <a:spLocks noChangeArrowheads="1"/>
          </p:cNvSpPr>
          <p:nvPr/>
        </p:nvSpPr>
        <p:spPr bwMode="auto">
          <a:xfrm>
            <a:off x="5297488" y="3240088"/>
            <a:ext cx="79375" cy="393700"/>
          </a:xfrm>
          <a:prstGeom prst="rect">
            <a:avLst/>
          </a:prstGeom>
          <a:solidFill>
            <a:srgbClr val="A50021"/>
          </a:solidFill>
          <a:ln w="9525" algn="ctr">
            <a:solidFill>
              <a:schemeClr val="tx1"/>
            </a:solidFill>
            <a:miter lim="800000"/>
            <a:headEnd/>
            <a:tailEnd/>
          </a:ln>
        </p:spPr>
        <p:txBody>
          <a:bodyPr wrap="none" lIns="65306" tIns="32653" rIns="65306" bIns="32653" anchor="ctr"/>
          <a:lstStyle/>
          <a:p>
            <a:pPr defTabSz="652463"/>
            <a:endParaRPr lang="en-US"/>
          </a:p>
        </p:txBody>
      </p:sp>
      <p:sp>
        <p:nvSpPr>
          <p:cNvPr id="301134" name="Rectangle 44"/>
          <p:cNvSpPr>
            <a:spLocks noChangeArrowheads="1"/>
          </p:cNvSpPr>
          <p:nvPr/>
        </p:nvSpPr>
        <p:spPr bwMode="auto">
          <a:xfrm>
            <a:off x="5418138" y="3236913"/>
            <a:ext cx="107950" cy="393700"/>
          </a:xfrm>
          <a:prstGeom prst="rect">
            <a:avLst/>
          </a:prstGeom>
          <a:solidFill>
            <a:srgbClr val="A50021"/>
          </a:solidFill>
          <a:ln w="9525" algn="ctr">
            <a:solidFill>
              <a:schemeClr val="tx1"/>
            </a:solidFill>
            <a:miter lim="800000"/>
            <a:headEnd/>
            <a:tailEnd/>
          </a:ln>
        </p:spPr>
        <p:txBody>
          <a:bodyPr wrap="none" lIns="65306" tIns="32653" rIns="65306" bIns="32653" anchor="ctr"/>
          <a:lstStyle/>
          <a:p>
            <a:pPr defTabSz="652463"/>
            <a:endParaRPr lang="en-US"/>
          </a:p>
        </p:txBody>
      </p:sp>
      <p:sp>
        <p:nvSpPr>
          <p:cNvPr id="301135" name="Rectangle 45"/>
          <p:cNvSpPr>
            <a:spLocks noChangeArrowheads="1"/>
          </p:cNvSpPr>
          <p:nvPr/>
        </p:nvSpPr>
        <p:spPr bwMode="auto">
          <a:xfrm>
            <a:off x="5519738" y="3238500"/>
            <a:ext cx="109537" cy="393700"/>
          </a:xfrm>
          <a:prstGeom prst="rect">
            <a:avLst/>
          </a:prstGeom>
          <a:solidFill>
            <a:srgbClr val="A50021"/>
          </a:solidFill>
          <a:ln w="9525" algn="ctr">
            <a:solidFill>
              <a:schemeClr val="tx1"/>
            </a:solidFill>
            <a:miter lim="800000"/>
            <a:headEnd/>
            <a:tailEnd/>
          </a:ln>
        </p:spPr>
        <p:txBody>
          <a:bodyPr wrap="none" lIns="65306" tIns="32653" rIns="65306" bIns="32653" anchor="ctr"/>
          <a:lstStyle/>
          <a:p>
            <a:pPr defTabSz="652463"/>
            <a:endParaRPr lang="en-US"/>
          </a:p>
        </p:txBody>
      </p:sp>
      <p:sp>
        <p:nvSpPr>
          <p:cNvPr id="301136" name="Rectangle 47"/>
          <p:cNvSpPr>
            <a:spLocks noChangeArrowheads="1"/>
          </p:cNvSpPr>
          <p:nvPr/>
        </p:nvSpPr>
        <p:spPr bwMode="auto">
          <a:xfrm>
            <a:off x="5627688" y="3240088"/>
            <a:ext cx="88900" cy="393700"/>
          </a:xfrm>
          <a:prstGeom prst="rect">
            <a:avLst/>
          </a:prstGeom>
          <a:solidFill>
            <a:srgbClr val="A50021"/>
          </a:solidFill>
          <a:ln w="9525" algn="ctr">
            <a:solidFill>
              <a:schemeClr val="tx1"/>
            </a:solidFill>
            <a:miter lim="800000"/>
            <a:headEnd/>
            <a:tailEnd/>
          </a:ln>
        </p:spPr>
        <p:txBody>
          <a:bodyPr wrap="none" lIns="65306" tIns="32653" rIns="65306" bIns="32653" anchor="ctr"/>
          <a:lstStyle/>
          <a:p>
            <a:pPr defTabSz="652463"/>
            <a:endParaRPr lang="en-US"/>
          </a:p>
        </p:txBody>
      </p:sp>
      <p:sp>
        <p:nvSpPr>
          <p:cNvPr id="301137" name="Rectangle 44"/>
          <p:cNvSpPr>
            <a:spLocks noChangeArrowheads="1"/>
          </p:cNvSpPr>
          <p:nvPr/>
        </p:nvSpPr>
        <p:spPr bwMode="auto">
          <a:xfrm>
            <a:off x="5748338" y="3236913"/>
            <a:ext cx="109537" cy="393700"/>
          </a:xfrm>
          <a:prstGeom prst="rect">
            <a:avLst/>
          </a:prstGeom>
          <a:solidFill>
            <a:srgbClr val="A50021"/>
          </a:solidFill>
          <a:ln w="9525" algn="ctr">
            <a:solidFill>
              <a:schemeClr val="tx1"/>
            </a:solidFill>
            <a:miter lim="800000"/>
            <a:headEnd/>
            <a:tailEnd/>
          </a:ln>
        </p:spPr>
        <p:txBody>
          <a:bodyPr wrap="none" lIns="65306" tIns="32653" rIns="65306" bIns="32653" anchor="ctr"/>
          <a:lstStyle/>
          <a:p>
            <a:pPr defTabSz="652463"/>
            <a:endParaRPr lang="en-US"/>
          </a:p>
        </p:txBody>
      </p:sp>
      <p:sp>
        <p:nvSpPr>
          <p:cNvPr id="301138" name="Rectangle 45"/>
          <p:cNvSpPr>
            <a:spLocks noChangeArrowheads="1"/>
          </p:cNvSpPr>
          <p:nvPr/>
        </p:nvSpPr>
        <p:spPr bwMode="auto">
          <a:xfrm>
            <a:off x="5851525" y="3238500"/>
            <a:ext cx="107950" cy="393700"/>
          </a:xfrm>
          <a:prstGeom prst="rect">
            <a:avLst/>
          </a:prstGeom>
          <a:solidFill>
            <a:srgbClr val="A50021"/>
          </a:solidFill>
          <a:ln w="9525" algn="ctr">
            <a:solidFill>
              <a:schemeClr val="tx1"/>
            </a:solidFill>
            <a:miter lim="800000"/>
            <a:headEnd/>
            <a:tailEnd/>
          </a:ln>
        </p:spPr>
        <p:txBody>
          <a:bodyPr wrap="none" lIns="65306" tIns="32653" rIns="65306" bIns="32653" anchor="ctr"/>
          <a:lstStyle/>
          <a:p>
            <a:pPr defTabSz="652463"/>
            <a:endParaRPr lang="en-US"/>
          </a:p>
        </p:txBody>
      </p:sp>
      <p:sp>
        <p:nvSpPr>
          <p:cNvPr id="301139" name="Rectangle 47"/>
          <p:cNvSpPr>
            <a:spLocks noChangeArrowheads="1"/>
          </p:cNvSpPr>
          <p:nvPr/>
        </p:nvSpPr>
        <p:spPr bwMode="auto">
          <a:xfrm>
            <a:off x="5962650" y="3240088"/>
            <a:ext cx="93663" cy="393700"/>
          </a:xfrm>
          <a:prstGeom prst="rect">
            <a:avLst/>
          </a:prstGeom>
          <a:solidFill>
            <a:srgbClr val="A50021"/>
          </a:solidFill>
          <a:ln w="9525" algn="ctr">
            <a:solidFill>
              <a:schemeClr val="tx1"/>
            </a:solidFill>
            <a:miter lim="800000"/>
            <a:headEnd/>
            <a:tailEnd/>
          </a:ln>
        </p:spPr>
        <p:txBody>
          <a:bodyPr wrap="none" lIns="65306" tIns="32653" rIns="65306" bIns="32653" anchor="ctr"/>
          <a:lstStyle/>
          <a:p>
            <a:pPr defTabSz="652463"/>
            <a:endParaRPr lang="en-US"/>
          </a:p>
        </p:txBody>
      </p:sp>
    </p:spTree>
    <p:extLst>
      <p:ext uri="{BB962C8B-B14F-4D97-AF65-F5344CB8AC3E}">
        <p14:creationId xmlns:p14="http://schemas.microsoft.com/office/powerpoint/2010/main" val="5848786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ChangeArrowheads="1"/>
          </p:cNvSpPr>
          <p:nvPr/>
        </p:nvSpPr>
        <p:spPr bwMode="auto">
          <a:xfrm>
            <a:off x="1" y="0"/>
            <a:ext cx="9036050" cy="476250"/>
          </a:xfrm>
          <a:prstGeom prst="rect">
            <a:avLst/>
          </a:prstGeom>
          <a:solidFill>
            <a:srgbClr val="FFCC00"/>
          </a:solidFill>
          <a:ln>
            <a:noFill/>
          </a:ln>
          <a:effectLst/>
          <a:extLst/>
        </p:spPr>
        <p:txBody>
          <a:bodyPr anchor="ctr"/>
          <a:lstStyle/>
          <a:p>
            <a:pPr algn="ctr"/>
            <a:r>
              <a:rPr lang="en-GB" altLang="ko-KR" sz="2800" b="1" dirty="0">
                <a:solidFill>
                  <a:schemeClr val="accent2"/>
                </a:solidFill>
                <a:latin typeface="Arial" pitchFamily="34" charset="0"/>
                <a:ea typeface="Gulim" pitchFamily="34" charset="-127"/>
              </a:rPr>
              <a:t>The ITER </a:t>
            </a:r>
            <a:r>
              <a:rPr lang="en-GB" altLang="ko-KR" sz="2800" b="1" dirty="0" smtClean="0">
                <a:solidFill>
                  <a:schemeClr val="accent2"/>
                </a:solidFill>
                <a:latin typeface="Arial" pitchFamily="34" charset="0"/>
                <a:ea typeface="Gulim" pitchFamily="34" charset="-127"/>
              </a:rPr>
              <a:t>Cryostat Design</a:t>
            </a:r>
            <a:endParaRPr lang="en-GB" sz="2800" b="1" dirty="0">
              <a:solidFill>
                <a:schemeClr val="accent2"/>
              </a:solidFill>
              <a:latin typeface="Arial" pitchFamily="34" charset="0"/>
              <a:ea typeface="Gulim" pitchFamily="34" charset="-127"/>
            </a:endParaRPr>
          </a:p>
        </p:txBody>
      </p:sp>
      <p:sp>
        <p:nvSpPr>
          <p:cNvPr id="94212" name="Rectangle 4"/>
          <p:cNvSpPr>
            <a:spLocks noChangeArrowheads="1"/>
          </p:cNvSpPr>
          <p:nvPr/>
        </p:nvSpPr>
        <p:spPr bwMode="auto">
          <a:xfrm>
            <a:off x="3132138" y="3357563"/>
            <a:ext cx="26939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eaLnBrk="0" hangingPunct="0"/>
            <a:r>
              <a:rPr lang="en-GB" sz="1600" b="1">
                <a:latin typeface="Arial" pitchFamily="34" charset="0"/>
                <a:cs typeface="Arial" pitchFamily="34" charset="0"/>
              </a:rPr>
              <a:t>Cryostat within Bio-shield</a:t>
            </a:r>
          </a:p>
        </p:txBody>
      </p:sp>
      <p:sp>
        <p:nvSpPr>
          <p:cNvPr id="94214" name="Rectangle 6"/>
          <p:cNvSpPr>
            <a:spLocks noChangeArrowheads="1"/>
          </p:cNvSpPr>
          <p:nvPr/>
        </p:nvSpPr>
        <p:spPr bwMode="auto">
          <a:xfrm>
            <a:off x="0" y="5949950"/>
            <a:ext cx="26765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eaLnBrk="0" hangingPunct="0"/>
            <a:r>
              <a:rPr lang="en-GB" sz="1600" b="1" dirty="0">
                <a:latin typeface="Arial" pitchFamily="34" charset="0"/>
                <a:cs typeface="Arial" pitchFamily="34" charset="0"/>
              </a:rPr>
              <a:t>3D View </a:t>
            </a:r>
            <a:r>
              <a:rPr lang="en-GB" sz="1600" b="1" dirty="0" smtClean="0">
                <a:latin typeface="Arial" pitchFamily="34" charset="0"/>
                <a:cs typeface="Arial" pitchFamily="34" charset="0"/>
              </a:rPr>
              <a:t>of </a:t>
            </a:r>
            <a:r>
              <a:rPr lang="en-GB" sz="1600" b="1" dirty="0">
                <a:latin typeface="Arial" pitchFamily="34" charset="0"/>
                <a:cs typeface="Arial" pitchFamily="34" charset="0"/>
              </a:rPr>
              <a:t>ITER Cryostat</a:t>
            </a:r>
            <a:r>
              <a:rPr lang="en-GB" sz="1800" b="1" dirty="0">
                <a:latin typeface="Arial" pitchFamily="34" charset="0"/>
                <a:cs typeface="Arial" pitchFamily="34" charset="0"/>
              </a:rPr>
              <a:t> </a:t>
            </a:r>
          </a:p>
        </p:txBody>
      </p:sp>
      <p:sp>
        <p:nvSpPr>
          <p:cNvPr id="94215" name="Rectangle 7"/>
          <p:cNvSpPr>
            <a:spLocks noChangeArrowheads="1"/>
          </p:cNvSpPr>
          <p:nvPr/>
        </p:nvSpPr>
        <p:spPr bwMode="auto">
          <a:xfrm>
            <a:off x="3276600" y="6021388"/>
            <a:ext cx="24336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eaLnBrk="0" hangingPunct="0"/>
            <a:r>
              <a:rPr lang="en-GB" sz="1600" b="1">
                <a:latin typeface="Arial" pitchFamily="34" charset="0"/>
                <a:cs typeface="Arial" pitchFamily="34" charset="0"/>
              </a:rPr>
              <a:t>Cryostat (Section view)</a:t>
            </a:r>
          </a:p>
        </p:txBody>
      </p:sp>
      <p:sp>
        <p:nvSpPr>
          <p:cNvPr id="94216" name="Rectangle 8"/>
          <p:cNvSpPr>
            <a:spLocks noChangeArrowheads="1"/>
          </p:cNvSpPr>
          <p:nvPr/>
        </p:nvSpPr>
        <p:spPr bwMode="auto">
          <a:xfrm>
            <a:off x="6372225" y="5876925"/>
            <a:ext cx="24193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eaLnBrk="0" hangingPunct="0"/>
            <a:r>
              <a:rPr lang="en-GB" sz="1600" b="1">
                <a:latin typeface="Arial" pitchFamily="34" charset="0"/>
                <a:cs typeface="Arial" pitchFamily="34" charset="0"/>
              </a:rPr>
              <a:t>Cryostat sub-assembly</a:t>
            </a:r>
          </a:p>
        </p:txBody>
      </p:sp>
      <p:sp>
        <p:nvSpPr>
          <p:cNvPr id="94217" name="Rectangle 9"/>
          <p:cNvSpPr>
            <a:spLocks noChangeArrowheads="1"/>
          </p:cNvSpPr>
          <p:nvPr/>
        </p:nvSpPr>
        <p:spPr bwMode="auto">
          <a:xfrm>
            <a:off x="0" y="476250"/>
            <a:ext cx="9036050" cy="32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en-GB" sz="1500" b="1" i="1">
                <a:solidFill>
                  <a:schemeClr val="accent2"/>
                </a:solidFill>
                <a:latin typeface="Arial" pitchFamily="34" charset="0"/>
              </a:rPr>
              <a:t>ITER Cryostat forms a vacuum tight container, surrounding the entire Tokamak  Basic Machine.</a:t>
            </a:r>
            <a:r>
              <a:rPr lang="en-GB" sz="1400" b="1" i="1"/>
              <a:t> </a:t>
            </a:r>
            <a:endParaRPr lang="en-GB" sz="1400" b="1" i="1">
              <a:solidFill>
                <a:schemeClr val="hlink"/>
              </a:solidFill>
            </a:endParaRPr>
          </a:p>
        </p:txBody>
      </p:sp>
      <p:sp>
        <p:nvSpPr>
          <p:cNvPr id="94218" name="Rectangle 10"/>
          <p:cNvSpPr>
            <a:spLocks noChangeArrowheads="1"/>
          </p:cNvSpPr>
          <p:nvPr/>
        </p:nvSpPr>
        <p:spPr bwMode="auto">
          <a:xfrm>
            <a:off x="6118225" y="765175"/>
            <a:ext cx="3025775"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GB" sz="1200" b="1" i="1">
                <a:solidFill>
                  <a:schemeClr val="hlink"/>
                </a:solidFill>
                <a:latin typeface="Arial" pitchFamily="34" charset="0"/>
              </a:rPr>
              <a:t>It  provides the vacuum insulation environment for the operation of the superconducting magnet systems and thermal shield system</a:t>
            </a:r>
          </a:p>
        </p:txBody>
      </p:sp>
      <p:pic>
        <p:nvPicPr>
          <p:cNvPr id="94219" name="Picture 1" descr="C:\Documents and Settings\xieh\Desktop\cryostat components and penetration.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959716" y="1046163"/>
            <a:ext cx="3413125" cy="231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4221" name="Picture 15" descr="p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452812" y="3694113"/>
            <a:ext cx="2373313" cy="2395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4222" name="Picture 16" descr="EV_1"/>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353175" y="1557338"/>
            <a:ext cx="2632075" cy="4392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5" name="Group 29"/>
          <p:cNvGraphicFramePr>
            <a:graphicFrameLocks/>
          </p:cNvGraphicFramePr>
          <p:nvPr>
            <p:extLst>
              <p:ext uri="{D42A27DB-BD31-4B8C-83A1-F6EECF244321}">
                <p14:modId xmlns:p14="http://schemas.microsoft.com/office/powerpoint/2010/main" val="1426649425"/>
              </p:ext>
            </p:extLst>
          </p:nvPr>
        </p:nvGraphicFramePr>
        <p:xfrm>
          <a:off x="-57228" y="1450296"/>
          <a:ext cx="3215875" cy="4151083"/>
        </p:xfrm>
        <a:graphic>
          <a:graphicData uri="http://schemas.openxmlformats.org/drawingml/2006/table">
            <a:tbl>
              <a:tblPr/>
              <a:tblGrid>
                <a:gridCol w="1607259"/>
                <a:gridCol w="1608616"/>
              </a:tblGrid>
              <a:tr h="719924">
                <a:tc>
                  <a:txBody>
                    <a:bodyPr/>
                    <a:lstStyle/>
                    <a:p>
                      <a:pPr marL="390525" marR="0" lvl="0" indent="-390525" algn="ctr" defTabSz="1042988" rtl="0" eaLnBrk="1" fontAlgn="base" latinLnBrk="0" hangingPunct="1">
                        <a:lnSpc>
                          <a:spcPct val="100000"/>
                        </a:lnSpc>
                        <a:spcBef>
                          <a:spcPct val="0"/>
                        </a:spcBef>
                        <a:spcAft>
                          <a:spcPct val="0"/>
                        </a:spcAft>
                        <a:buClrTx/>
                        <a:buSzTx/>
                        <a:buFontTx/>
                        <a:buNone/>
                        <a:tabLst/>
                      </a:pPr>
                      <a:r>
                        <a:rPr kumimoji="0" lang="en-GB" altLang="zh-CN" sz="1900" b="1" i="0" u="none" strike="noStrike" cap="none" normalizeH="0" baseline="0" dirty="0" smtClean="0">
                          <a:ln>
                            <a:noFill/>
                          </a:ln>
                          <a:solidFill>
                            <a:schemeClr val="accent2"/>
                          </a:solidFill>
                          <a:effectLst/>
                          <a:latin typeface="+mn-lt"/>
                          <a:ea typeface="宋体" pitchFamily="2" charset="-122"/>
                          <a:cs typeface="Times New Roman" pitchFamily="18" charset="0"/>
                        </a:rPr>
                        <a:t>Diameter</a:t>
                      </a:r>
                    </a:p>
                  </a:txBody>
                  <a:tcPr marL="89161" marR="89161" marT="47286" marB="4728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90525" marR="0" lvl="0" indent="-390525" algn="ctr" defTabSz="1042988" rtl="0" eaLnBrk="1" fontAlgn="base" latinLnBrk="0" hangingPunct="1">
                        <a:lnSpc>
                          <a:spcPct val="100000"/>
                        </a:lnSpc>
                        <a:spcBef>
                          <a:spcPct val="0"/>
                        </a:spcBef>
                        <a:spcAft>
                          <a:spcPct val="0"/>
                        </a:spcAft>
                        <a:buClrTx/>
                        <a:buSzTx/>
                        <a:buFontTx/>
                        <a:buNone/>
                        <a:tabLst/>
                      </a:pPr>
                      <a:r>
                        <a:rPr kumimoji="0" lang="en-GB" altLang="zh-CN" sz="1900" b="1" i="0" u="none" strike="noStrike" cap="none" normalizeH="0" baseline="0" dirty="0" smtClean="0">
                          <a:ln>
                            <a:noFill/>
                          </a:ln>
                          <a:solidFill>
                            <a:schemeClr val="accent2"/>
                          </a:solidFill>
                          <a:effectLst/>
                          <a:latin typeface="+mn-lt"/>
                          <a:ea typeface="宋体" pitchFamily="2" charset="-122"/>
                          <a:cs typeface="Times New Roman" pitchFamily="18" charset="0"/>
                        </a:rPr>
                        <a:t>29.2 meters</a:t>
                      </a:r>
                    </a:p>
                  </a:txBody>
                  <a:tcPr marL="89161" marR="89161" marT="47286" marB="4728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65210">
                <a:tc>
                  <a:txBody>
                    <a:bodyPr/>
                    <a:lstStyle/>
                    <a:p>
                      <a:pPr marL="390525" marR="0" lvl="0" indent="-390525" algn="ctr" defTabSz="1042988" rtl="0" eaLnBrk="1" fontAlgn="base" latinLnBrk="0" hangingPunct="1">
                        <a:lnSpc>
                          <a:spcPct val="100000"/>
                        </a:lnSpc>
                        <a:spcBef>
                          <a:spcPct val="0"/>
                        </a:spcBef>
                        <a:spcAft>
                          <a:spcPct val="0"/>
                        </a:spcAft>
                        <a:buClrTx/>
                        <a:buSzTx/>
                        <a:buFontTx/>
                        <a:buNone/>
                        <a:tabLst/>
                      </a:pPr>
                      <a:r>
                        <a:rPr kumimoji="0" lang="en-GB" altLang="zh-CN" sz="1900" b="1" i="0" u="none" strike="noStrike" cap="none" normalizeH="0" baseline="0" smtClean="0">
                          <a:ln>
                            <a:noFill/>
                          </a:ln>
                          <a:solidFill>
                            <a:schemeClr val="accent2"/>
                          </a:solidFill>
                          <a:effectLst/>
                          <a:latin typeface="+mn-lt"/>
                          <a:ea typeface="宋体" pitchFamily="2" charset="-122"/>
                          <a:cs typeface="Times New Roman" pitchFamily="18" charset="0"/>
                        </a:rPr>
                        <a:t>Height</a:t>
                      </a:r>
                    </a:p>
                  </a:txBody>
                  <a:tcPr marL="89161" marR="89161" marT="47286" marB="4728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90525" marR="0" lvl="0" indent="-390525" algn="ctr" defTabSz="1042988" rtl="0" eaLnBrk="1" fontAlgn="base" latinLnBrk="0" hangingPunct="1">
                        <a:lnSpc>
                          <a:spcPct val="100000"/>
                        </a:lnSpc>
                        <a:spcBef>
                          <a:spcPct val="0"/>
                        </a:spcBef>
                        <a:spcAft>
                          <a:spcPct val="0"/>
                        </a:spcAft>
                        <a:buClrTx/>
                        <a:buSzTx/>
                        <a:buFontTx/>
                        <a:buNone/>
                        <a:tabLst/>
                      </a:pPr>
                      <a:r>
                        <a:rPr kumimoji="0" lang="en-GB" altLang="zh-CN" sz="1900" b="1" i="0" u="none" strike="noStrike" cap="none" normalizeH="0" baseline="0" dirty="0" smtClean="0">
                          <a:ln>
                            <a:noFill/>
                          </a:ln>
                          <a:solidFill>
                            <a:schemeClr val="accent2"/>
                          </a:solidFill>
                          <a:effectLst/>
                          <a:latin typeface="+mn-lt"/>
                          <a:ea typeface="宋体" pitchFamily="2" charset="-122"/>
                          <a:cs typeface="Times New Roman" pitchFamily="18" charset="0"/>
                        </a:rPr>
                        <a:t>~29 meters</a:t>
                      </a:r>
                    </a:p>
                  </a:txBody>
                  <a:tcPr marL="89161" marR="89161" marT="47286" marB="4728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65210">
                <a:tc>
                  <a:txBody>
                    <a:bodyPr/>
                    <a:lstStyle/>
                    <a:p>
                      <a:pPr marL="390525" marR="0" lvl="0" indent="-390525" algn="ctr" defTabSz="1042988" rtl="0" eaLnBrk="1" fontAlgn="base" latinLnBrk="0" hangingPunct="1">
                        <a:lnSpc>
                          <a:spcPct val="100000"/>
                        </a:lnSpc>
                        <a:spcBef>
                          <a:spcPct val="0"/>
                        </a:spcBef>
                        <a:spcAft>
                          <a:spcPct val="0"/>
                        </a:spcAft>
                        <a:buClrTx/>
                        <a:buSzTx/>
                        <a:buFontTx/>
                        <a:buNone/>
                        <a:tabLst/>
                      </a:pPr>
                      <a:r>
                        <a:rPr kumimoji="0" lang="en-GB" altLang="zh-CN" sz="1900" b="1" i="0" u="none" strike="noStrike" cap="none" normalizeH="0" baseline="0" smtClean="0">
                          <a:ln>
                            <a:noFill/>
                          </a:ln>
                          <a:solidFill>
                            <a:schemeClr val="accent2"/>
                          </a:solidFill>
                          <a:effectLst/>
                          <a:latin typeface="+mn-lt"/>
                          <a:ea typeface="宋体" pitchFamily="2" charset="-122"/>
                          <a:cs typeface="Times New Roman" pitchFamily="18" charset="0"/>
                        </a:rPr>
                        <a:t>Weight</a:t>
                      </a:r>
                    </a:p>
                  </a:txBody>
                  <a:tcPr marL="89161" marR="89161" marT="47286" marB="4728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90525" marR="0" lvl="0" indent="-390525" algn="ctr" defTabSz="1042988" rtl="0" eaLnBrk="1" fontAlgn="base" latinLnBrk="0" hangingPunct="1">
                        <a:lnSpc>
                          <a:spcPct val="100000"/>
                        </a:lnSpc>
                        <a:spcBef>
                          <a:spcPct val="0"/>
                        </a:spcBef>
                        <a:spcAft>
                          <a:spcPct val="0"/>
                        </a:spcAft>
                        <a:buClrTx/>
                        <a:buSzTx/>
                        <a:buFontTx/>
                        <a:buNone/>
                        <a:tabLst/>
                      </a:pPr>
                      <a:r>
                        <a:rPr kumimoji="0" lang="en-GB" altLang="zh-CN" sz="1900" b="1" i="0" u="none" strike="noStrike" cap="none" normalizeH="0" baseline="0" dirty="0" smtClean="0">
                          <a:ln>
                            <a:noFill/>
                          </a:ln>
                          <a:solidFill>
                            <a:schemeClr val="accent2"/>
                          </a:solidFill>
                          <a:effectLst/>
                          <a:latin typeface="+mn-lt"/>
                          <a:ea typeface="宋体" pitchFamily="2" charset="-122"/>
                          <a:cs typeface="Times New Roman" pitchFamily="18" charset="0"/>
                        </a:rPr>
                        <a:t>~3300 tons</a:t>
                      </a:r>
                    </a:p>
                  </a:txBody>
                  <a:tcPr marL="89161" marR="89161" marT="47286" marB="4728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01207">
                <a:tc>
                  <a:txBody>
                    <a:bodyPr/>
                    <a:lstStyle/>
                    <a:p>
                      <a:pPr marL="390525" marR="0" lvl="0" indent="-390525" algn="ctr" defTabSz="1042988" rtl="0" eaLnBrk="1" fontAlgn="base" latinLnBrk="0" hangingPunct="1">
                        <a:lnSpc>
                          <a:spcPct val="100000"/>
                        </a:lnSpc>
                        <a:spcBef>
                          <a:spcPct val="0"/>
                        </a:spcBef>
                        <a:spcAft>
                          <a:spcPct val="0"/>
                        </a:spcAft>
                        <a:buClrTx/>
                        <a:buSzTx/>
                        <a:buFontTx/>
                        <a:buNone/>
                        <a:tabLst/>
                      </a:pPr>
                      <a:r>
                        <a:rPr kumimoji="0" lang="en-GB" altLang="zh-CN" sz="1900" b="1" i="0" u="none" strike="noStrike" cap="none" normalizeH="0" baseline="0" dirty="0" smtClean="0">
                          <a:ln>
                            <a:noFill/>
                          </a:ln>
                          <a:solidFill>
                            <a:schemeClr val="accent2"/>
                          </a:solidFill>
                          <a:effectLst/>
                          <a:latin typeface="+mn-lt"/>
                          <a:ea typeface="宋体" pitchFamily="2" charset="-122"/>
                          <a:cs typeface="Times New Roman" pitchFamily="18" charset="0"/>
                        </a:rPr>
                        <a:t>Operation Pressure</a:t>
                      </a:r>
                    </a:p>
                  </a:txBody>
                  <a:tcPr marL="89161" marR="89161" marT="47286" marB="4728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90525" marR="0" lvl="0" indent="-390525" algn="ctr" defTabSz="1042988" rtl="0" eaLnBrk="1" fontAlgn="base" latinLnBrk="0" hangingPunct="1">
                        <a:lnSpc>
                          <a:spcPct val="100000"/>
                        </a:lnSpc>
                        <a:spcBef>
                          <a:spcPct val="0"/>
                        </a:spcBef>
                        <a:spcAft>
                          <a:spcPct val="0"/>
                        </a:spcAft>
                        <a:buClrTx/>
                        <a:buSzTx/>
                        <a:buFontTx/>
                        <a:buNone/>
                        <a:tabLst/>
                      </a:pPr>
                      <a:r>
                        <a:rPr kumimoji="0" lang="en-GB" altLang="zh-CN" sz="1900" b="1" i="0" u="none" strike="noStrike" cap="none" normalizeH="0" baseline="0" dirty="0" smtClean="0">
                          <a:ln>
                            <a:noFill/>
                          </a:ln>
                          <a:solidFill>
                            <a:schemeClr val="accent2"/>
                          </a:solidFill>
                          <a:effectLst/>
                          <a:latin typeface="+mn-lt"/>
                          <a:ea typeface="宋体" pitchFamily="2" charset="-122"/>
                          <a:cs typeface="Times New Roman" pitchFamily="18" charset="0"/>
                        </a:rPr>
                        <a:t>&lt; 10</a:t>
                      </a:r>
                      <a:r>
                        <a:rPr kumimoji="0" lang="en-GB" altLang="zh-CN" sz="1900" b="1" i="0" u="none" strike="noStrike" cap="none" normalizeH="0" baseline="30000" dirty="0" smtClean="0">
                          <a:ln>
                            <a:noFill/>
                          </a:ln>
                          <a:solidFill>
                            <a:schemeClr val="accent2"/>
                          </a:solidFill>
                          <a:effectLst/>
                          <a:latin typeface="+mn-lt"/>
                          <a:ea typeface="宋体" pitchFamily="2" charset="-122"/>
                          <a:cs typeface="Times New Roman" pitchFamily="18" charset="0"/>
                        </a:rPr>
                        <a:t>-4</a:t>
                      </a:r>
                      <a:r>
                        <a:rPr kumimoji="0" lang="en-GB" altLang="zh-CN" sz="1900" b="1" i="0" u="none" strike="noStrike" cap="none" normalizeH="0" baseline="0" dirty="0" smtClean="0">
                          <a:ln>
                            <a:noFill/>
                          </a:ln>
                          <a:solidFill>
                            <a:schemeClr val="accent2"/>
                          </a:solidFill>
                          <a:effectLst/>
                          <a:latin typeface="+mn-lt"/>
                          <a:ea typeface="宋体" pitchFamily="2" charset="-122"/>
                          <a:cs typeface="Times New Roman" pitchFamily="18" charset="0"/>
                        </a:rPr>
                        <a:t> Pa</a:t>
                      </a:r>
                    </a:p>
                  </a:txBody>
                  <a:tcPr marL="89161" marR="89161" marT="47286" marB="4728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99766">
                <a:tc>
                  <a:txBody>
                    <a:bodyPr/>
                    <a:lstStyle/>
                    <a:p>
                      <a:pPr marL="390525" marR="0" lvl="0" indent="-390525" algn="ctr" defTabSz="1042988" rtl="0" eaLnBrk="1" fontAlgn="base" latinLnBrk="0" hangingPunct="1">
                        <a:lnSpc>
                          <a:spcPct val="100000"/>
                        </a:lnSpc>
                        <a:spcBef>
                          <a:spcPct val="0"/>
                        </a:spcBef>
                        <a:spcAft>
                          <a:spcPct val="0"/>
                        </a:spcAft>
                        <a:buClrTx/>
                        <a:buSzTx/>
                        <a:buFontTx/>
                        <a:buNone/>
                        <a:tabLst/>
                      </a:pPr>
                      <a:r>
                        <a:rPr kumimoji="0" lang="en-GB" altLang="zh-CN" sz="1900" b="1" i="0" u="none" strike="noStrike" cap="none" normalizeH="0" baseline="0" smtClean="0">
                          <a:ln>
                            <a:noFill/>
                          </a:ln>
                          <a:solidFill>
                            <a:schemeClr val="accent2"/>
                          </a:solidFill>
                          <a:effectLst/>
                          <a:latin typeface="+mn-lt"/>
                          <a:ea typeface="宋体" pitchFamily="2" charset="-122"/>
                          <a:cs typeface="Times New Roman" pitchFamily="18" charset="0"/>
                        </a:rPr>
                        <a:t>Structure Material</a:t>
                      </a:r>
                    </a:p>
                  </a:txBody>
                  <a:tcPr marL="89161" marR="89161" marT="47286" marB="4728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90525" marR="0" lvl="0" indent="-390525" algn="ctr" defTabSz="1042988" rtl="0" eaLnBrk="1" fontAlgn="base" latinLnBrk="0" hangingPunct="1">
                        <a:lnSpc>
                          <a:spcPct val="100000"/>
                        </a:lnSpc>
                        <a:spcBef>
                          <a:spcPct val="0"/>
                        </a:spcBef>
                        <a:spcAft>
                          <a:spcPct val="0"/>
                        </a:spcAft>
                        <a:buClrTx/>
                        <a:buSzTx/>
                        <a:buFontTx/>
                        <a:buNone/>
                        <a:tabLst/>
                      </a:pPr>
                      <a:r>
                        <a:rPr kumimoji="0" lang="en-GB" altLang="zh-CN" sz="1900" b="1" i="0" u="none" strike="noStrike" cap="none" normalizeH="0" baseline="0" dirty="0" smtClean="0">
                          <a:ln>
                            <a:noFill/>
                          </a:ln>
                          <a:solidFill>
                            <a:schemeClr val="accent2"/>
                          </a:solidFill>
                          <a:effectLst/>
                          <a:latin typeface="+mn-lt"/>
                          <a:ea typeface="宋体" pitchFamily="2" charset="-122"/>
                          <a:cs typeface="Times New Roman" pitchFamily="18" charset="0"/>
                        </a:rPr>
                        <a:t>Type 304 &amp; 304L</a:t>
                      </a:r>
                    </a:p>
                  </a:txBody>
                  <a:tcPr marL="89161" marR="89161" marT="47286" marB="4728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99766">
                <a:tc>
                  <a:txBody>
                    <a:bodyPr/>
                    <a:lstStyle/>
                    <a:p>
                      <a:pPr marL="390525" marR="0" lvl="0" indent="-390525" algn="ctr" defTabSz="1042988" rtl="0" eaLnBrk="1" fontAlgn="base" latinLnBrk="0" hangingPunct="1">
                        <a:lnSpc>
                          <a:spcPct val="100000"/>
                        </a:lnSpc>
                        <a:spcBef>
                          <a:spcPct val="0"/>
                        </a:spcBef>
                        <a:spcAft>
                          <a:spcPct val="0"/>
                        </a:spcAft>
                        <a:buClrTx/>
                        <a:buSzTx/>
                        <a:buFontTx/>
                        <a:buNone/>
                        <a:tabLst/>
                      </a:pPr>
                      <a:r>
                        <a:rPr kumimoji="0" lang="en-GB" altLang="zh-CN" sz="1900" b="1" i="0" u="none" strike="noStrike" cap="none" normalizeH="0" baseline="0" smtClean="0">
                          <a:ln>
                            <a:noFill/>
                          </a:ln>
                          <a:solidFill>
                            <a:schemeClr val="accent2"/>
                          </a:solidFill>
                          <a:effectLst/>
                          <a:latin typeface="+mn-lt"/>
                          <a:ea typeface="宋体" pitchFamily="2" charset="-122"/>
                          <a:cs typeface="Times New Roman" pitchFamily="18" charset="0"/>
                        </a:rPr>
                        <a:t>Accident Pressure</a:t>
                      </a:r>
                    </a:p>
                  </a:txBody>
                  <a:tcPr marL="89161" marR="89161" marT="47286" marB="4728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90525" marR="0" lvl="0" indent="-390525" algn="ctr" defTabSz="1042988" rtl="0" eaLnBrk="1" fontAlgn="base" latinLnBrk="0" hangingPunct="1">
                        <a:lnSpc>
                          <a:spcPct val="100000"/>
                        </a:lnSpc>
                        <a:spcBef>
                          <a:spcPct val="0"/>
                        </a:spcBef>
                        <a:spcAft>
                          <a:spcPct val="0"/>
                        </a:spcAft>
                        <a:buClrTx/>
                        <a:buSzTx/>
                        <a:buFontTx/>
                        <a:buNone/>
                        <a:tabLst/>
                      </a:pPr>
                      <a:r>
                        <a:rPr kumimoji="0" lang="en-GB" altLang="zh-CN" sz="1900" b="1" i="0" u="none" strike="noStrike" cap="none" normalizeH="0" baseline="0" dirty="0" smtClean="0">
                          <a:ln>
                            <a:noFill/>
                          </a:ln>
                          <a:solidFill>
                            <a:schemeClr val="accent2"/>
                          </a:solidFill>
                          <a:effectLst/>
                          <a:latin typeface="+mn-lt"/>
                          <a:ea typeface="宋体" pitchFamily="2" charset="-122"/>
                          <a:cs typeface="Times New Roman" pitchFamily="18" charset="0"/>
                        </a:rPr>
                        <a:t>0.2 </a:t>
                      </a:r>
                      <a:r>
                        <a:rPr kumimoji="0" lang="en-GB" altLang="zh-CN" sz="1900" b="1" i="0" u="none" strike="noStrike" cap="none" normalizeH="0" baseline="0" dirty="0" err="1" smtClean="0">
                          <a:ln>
                            <a:noFill/>
                          </a:ln>
                          <a:solidFill>
                            <a:schemeClr val="accent2"/>
                          </a:solidFill>
                          <a:effectLst/>
                          <a:latin typeface="+mn-lt"/>
                          <a:ea typeface="宋体" pitchFamily="2" charset="-122"/>
                          <a:cs typeface="Times New Roman" pitchFamily="18" charset="0"/>
                        </a:rPr>
                        <a:t>MPa</a:t>
                      </a:r>
                      <a:endParaRPr kumimoji="0" lang="en-GB" altLang="zh-CN" sz="1900" b="1" i="0" u="none" strike="noStrike" cap="none" normalizeH="0" baseline="0" dirty="0" smtClean="0">
                        <a:ln>
                          <a:noFill/>
                        </a:ln>
                        <a:solidFill>
                          <a:schemeClr val="accent2"/>
                        </a:solidFill>
                        <a:effectLst/>
                        <a:latin typeface="+mn-lt"/>
                        <a:ea typeface="宋体" pitchFamily="2" charset="-122"/>
                        <a:cs typeface="Times New Roman" pitchFamily="18" charset="0"/>
                      </a:endParaRPr>
                    </a:p>
                  </a:txBody>
                  <a:tcPr marL="89161" marR="89161" marT="47286" marB="4728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419563371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16"/>
          <p:cNvSpPr>
            <a:spLocks noGrp="1" noChangeArrowheads="1"/>
          </p:cNvSpPr>
          <p:nvPr>
            <p:ph type="title" idx="4294967295"/>
          </p:nvPr>
        </p:nvSpPr>
        <p:spPr>
          <a:xfrm>
            <a:off x="0" y="0"/>
            <a:ext cx="9144000" cy="698500"/>
          </a:xfrm>
        </p:spPr>
        <p:txBody>
          <a:bodyPr/>
          <a:lstStyle/>
          <a:p>
            <a:r>
              <a:rPr lang="fr-FR" altLang="ja-JP" sz="2800" b="1" dirty="0" err="1">
                <a:solidFill>
                  <a:schemeClr val="accent2"/>
                </a:solidFill>
                <a:latin typeface="Arial" pitchFamily="34" charset="0"/>
                <a:ea typeface="ＭＳ Ｐゴシック" charset="-128"/>
              </a:rPr>
              <a:t>Cryogenic</a:t>
            </a:r>
            <a:r>
              <a:rPr lang="fr-FR" altLang="ja-JP" sz="2800" b="1" dirty="0">
                <a:solidFill>
                  <a:schemeClr val="accent2"/>
                </a:solidFill>
                <a:latin typeface="Arial" pitchFamily="34" charset="0"/>
                <a:ea typeface="ＭＳ Ｐゴシック" charset="-128"/>
              </a:rPr>
              <a:t> System</a:t>
            </a:r>
            <a:endParaRPr lang="en-GB" altLang="ja-JP" sz="2800" b="1" dirty="0">
              <a:solidFill>
                <a:schemeClr val="accent2"/>
              </a:solidFill>
              <a:latin typeface="Arial" pitchFamily="34" charset="0"/>
              <a:ea typeface="ＭＳ Ｐゴシック" charset="-128"/>
            </a:endParaRPr>
          </a:p>
        </p:txBody>
      </p:sp>
      <p:pic>
        <p:nvPicPr>
          <p:cNvPr id="193553" name="Picture 17"/>
          <p:cNvPicPr>
            <a:picLocks noChangeAspect="1" noChangeArrowheads="1"/>
          </p:cNvPicPr>
          <p:nvPr/>
        </p:nvPicPr>
        <p:blipFill>
          <a:blip r:embed="rId3" cstate="screen">
            <a:extLst>
              <a:ext uri="{28A0092B-C50C-407E-A947-70E740481C1C}">
                <a14:useLocalDpi xmlns:a14="http://schemas.microsoft.com/office/drawing/2010/main"/>
              </a:ext>
            </a:extLst>
          </a:blip>
          <a:srcRect l="2534"/>
          <a:stretch>
            <a:fillRect/>
          </a:stretch>
        </p:blipFill>
        <p:spPr bwMode="auto">
          <a:xfrm>
            <a:off x="0" y="663575"/>
            <a:ext cx="5554663" cy="548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05892" name="Rectangle 3"/>
          <p:cNvSpPr>
            <a:spLocks noChangeArrowheads="1"/>
          </p:cNvSpPr>
          <p:nvPr/>
        </p:nvSpPr>
        <p:spPr bwMode="auto">
          <a:xfrm>
            <a:off x="3919538" y="1988840"/>
            <a:ext cx="5224462" cy="3588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4" tIns="45712" rIns="91424" bIns="45712"/>
          <a:lstStyle/>
          <a:p>
            <a:pPr marL="287338" indent="-287338" defTabSz="795338">
              <a:lnSpc>
                <a:spcPct val="90000"/>
              </a:lnSpc>
              <a:spcBef>
                <a:spcPct val="20000"/>
              </a:spcBef>
            </a:pPr>
            <a:r>
              <a:rPr lang="en-US" altLang="zh-CN" sz="1600" b="1" dirty="0">
                <a:solidFill>
                  <a:srgbClr val="FF0000"/>
                </a:solidFill>
                <a:ea typeface="宋体" charset="-122"/>
              </a:rPr>
              <a:t>Facts</a:t>
            </a:r>
          </a:p>
          <a:p>
            <a:pPr marL="287338" indent="-287338" defTabSz="795338">
              <a:lnSpc>
                <a:spcPct val="90000"/>
              </a:lnSpc>
              <a:spcBef>
                <a:spcPct val="20000"/>
              </a:spcBef>
              <a:buFontTx/>
              <a:buChar char="•"/>
            </a:pPr>
            <a:r>
              <a:rPr lang="en-US" altLang="zh-CN" sz="1600" b="1" dirty="0" err="1">
                <a:solidFill>
                  <a:srgbClr val="FF0000"/>
                </a:solidFill>
                <a:ea typeface="宋体" charset="-122"/>
              </a:rPr>
              <a:t>LHe</a:t>
            </a:r>
            <a:r>
              <a:rPr lang="en-US" altLang="zh-CN" sz="1600" b="1" dirty="0">
                <a:solidFill>
                  <a:srgbClr val="FF0000"/>
                </a:solidFill>
                <a:ea typeface="宋体" charset="-122"/>
              </a:rPr>
              <a:t> </a:t>
            </a:r>
            <a:r>
              <a:rPr lang="en-US" altLang="zh-CN" sz="1600" b="1" dirty="0" err="1">
                <a:solidFill>
                  <a:srgbClr val="FF0000"/>
                </a:solidFill>
                <a:ea typeface="宋体" charset="-122"/>
              </a:rPr>
              <a:t>cryoplant</a:t>
            </a:r>
            <a:r>
              <a:rPr lang="en-US" altLang="zh-CN" sz="1600" b="1" dirty="0">
                <a:solidFill>
                  <a:srgbClr val="FF0000"/>
                </a:solidFill>
                <a:ea typeface="宋体" charset="-122"/>
              </a:rPr>
              <a:t>: 65 kW equivalent @ 4.5 K</a:t>
            </a:r>
          </a:p>
          <a:p>
            <a:pPr marL="757238" lvl="1" indent="-279400" defTabSz="795338">
              <a:lnSpc>
                <a:spcPct val="90000"/>
              </a:lnSpc>
              <a:spcBef>
                <a:spcPct val="20000"/>
              </a:spcBef>
              <a:buFontTx/>
              <a:buChar char="–"/>
            </a:pPr>
            <a:r>
              <a:rPr lang="en-US" altLang="zh-CN" sz="1600" b="1" dirty="0">
                <a:solidFill>
                  <a:srgbClr val="333399"/>
                </a:solidFill>
                <a:ea typeface="宋体" charset="-122"/>
              </a:rPr>
              <a:t>Cooling of the superconducting magnet system, HTS current leads</a:t>
            </a:r>
          </a:p>
          <a:p>
            <a:pPr marL="757238" lvl="1" indent="-279400" defTabSz="795338">
              <a:lnSpc>
                <a:spcPct val="90000"/>
              </a:lnSpc>
              <a:spcBef>
                <a:spcPct val="20000"/>
              </a:spcBef>
              <a:buFontTx/>
              <a:buChar char="–"/>
            </a:pPr>
            <a:r>
              <a:rPr lang="en-US" altLang="zh-CN" sz="1600" b="1" dirty="0">
                <a:solidFill>
                  <a:srgbClr val="333399"/>
                </a:solidFill>
                <a:ea typeface="宋体" charset="-122"/>
              </a:rPr>
              <a:t>Unprecedented large dynamic loads</a:t>
            </a:r>
          </a:p>
          <a:p>
            <a:pPr marL="757238" lvl="1" indent="-279400" defTabSz="795338">
              <a:lnSpc>
                <a:spcPct val="90000"/>
              </a:lnSpc>
              <a:spcBef>
                <a:spcPct val="20000"/>
              </a:spcBef>
              <a:buFontTx/>
              <a:buChar char="–"/>
            </a:pPr>
            <a:r>
              <a:rPr lang="en-US" altLang="zh-CN" sz="1600" b="1" dirty="0">
                <a:solidFill>
                  <a:srgbClr val="333399"/>
                </a:solidFill>
                <a:ea typeface="宋体" charset="-122"/>
              </a:rPr>
              <a:t>Cooling of </a:t>
            </a:r>
            <a:r>
              <a:rPr lang="en-US" altLang="zh-CN" sz="1600" b="1" dirty="0" err="1">
                <a:solidFill>
                  <a:srgbClr val="333399"/>
                </a:solidFill>
                <a:ea typeface="宋体" charset="-122"/>
              </a:rPr>
              <a:t>cryo</a:t>
            </a:r>
            <a:r>
              <a:rPr lang="en-US" altLang="zh-CN" sz="1600" b="1" dirty="0">
                <a:solidFill>
                  <a:srgbClr val="333399"/>
                </a:solidFill>
                <a:ea typeface="宋体" charset="-122"/>
              </a:rPr>
              <a:t>-pumps with high regeneration frequency and small </a:t>
            </a:r>
            <a:r>
              <a:rPr lang="en-US" altLang="zh-CN" sz="1600" b="1" dirty="0" smtClean="0">
                <a:solidFill>
                  <a:srgbClr val="333399"/>
                </a:solidFill>
                <a:ea typeface="宋体" charset="-122"/>
              </a:rPr>
              <a:t>users</a:t>
            </a:r>
          </a:p>
          <a:p>
            <a:pPr marL="757238" lvl="1" indent="-279400" defTabSz="795338">
              <a:lnSpc>
                <a:spcPct val="90000"/>
              </a:lnSpc>
              <a:spcBef>
                <a:spcPct val="20000"/>
              </a:spcBef>
              <a:buFontTx/>
              <a:buChar char="–"/>
            </a:pPr>
            <a:r>
              <a:rPr lang="en-US" sz="1600" b="1" dirty="0">
                <a:solidFill>
                  <a:schemeClr val="accent2">
                    <a:lumMod val="75000"/>
                  </a:schemeClr>
                </a:solidFill>
              </a:rPr>
              <a:t>Helium inventory:</a:t>
            </a:r>
            <a:r>
              <a:rPr lang="en-US" sz="1600" dirty="0"/>
              <a:t> </a:t>
            </a:r>
            <a:r>
              <a:rPr lang="en-US" sz="1600" dirty="0">
                <a:solidFill>
                  <a:srgbClr val="FF3300"/>
                </a:solidFill>
              </a:rPr>
              <a:t>24 t</a:t>
            </a:r>
            <a:endParaRPr lang="en-US" altLang="zh-CN" sz="1600" b="1" dirty="0">
              <a:solidFill>
                <a:srgbClr val="333399"/>
              </a:solidFill>
              <a:ea typeface="宋体" charset="-122"/>
            </a:endParaRPr>
          </a:p>
          <a:p>
            <a:pPr marL="287338" indent="-287338" defTabSz="795338">
              <a:lnSpc>
                <a:spcPct val="90000"/>
              </a:lnSpc>
              <a:spcBef>
                <a:spcPct val="20000"/>
              </a:spcBef>
              <a:buFontTx/>
              <a:buChar char="•"/>
            </a:pPr>
            <a:r>
              <a:rPr lang="en-US" altLang="zh-CN" sz="1600" b="1" dirty="0">
                <a:solidFill>
                  <a:srgbClr val="FF0000"/>
                </a:solidFill>
                <a:ea typeface="宋体" charset="-122"/>
              </a:rPr>
              <a:t>LN2 </a:t>
            </a:r>
            <a:r>
              <a:rPr lang="en-US" altLang="zh-CN" sz="1600" b="1" dirty="0" err="1">
                <a:solidFill>
                  <a:srgbClr val="FF0000"/>
                </a:solidFill>
                <a:ea typeface="宋体" charset="-122"/>
              </a:rPr>
              <a:t>cryoplant</a:t>
            </a:r>
            <a:r>
              <a:rPr lang="en-US" altLang="zh-CN" sz="1600" b="1" dirty="0">
                <a:solidFill>
                  <a:srgbClr val="FF0000"/>
                </a:solidFill>
                <a:ea typeface="宋体" charset="-122"/>
              </a:rPr>
              <a:t>: 1300 kW @ 80 K</a:t>
            </a:r>
          </a:p>
          <a:p>
            <a:pPr marL="757238" lvl="1" indent="-279400" defTabSz="795338">
              <a:lnSpc>
                <a:spcPct val="90000"/>
              </a:lnSpc>
              <a:spcBef>
                <a:spcPct val="20000"/>
              </a:spcBef>
              <a:buFontTx/>
              <a:buChar char="–"/>
            </a:pPr>
            <a:r>
              <a:rPr lang="en-US" altLang="zh-CN" sz="1600" b="1" dirty="0">
                <a:solidFill>
                  <a:srgbClr val="333399"/>
                </a:solidFill>
                <a:ea typeface="宋体" charset="-122"/>
              </a:rPr>
              <a:t>Thermal shielding, </a:t>
            </a:r>
            <a:r>
              <a:rPr lang="en-US" altLang="zh-CN" sz="1600" b="1" dirty="0" err="1">
                <a:solidFill>
                  <a:srgbClr val="333399"/>
                </a:solidFill>
                <a:ea typeface="宋体" charset="-122"/>
              </a:rPr>
              <a:t>LHe</a:t>
            </a:r>
            <a:r>
              <a:rPr lang="en-US" altLang="zh-CN" sz="1600" b="1" dirty="0">
                <a:solidFill>
                  <a:srgbClr val="333399"/>
                </a:solidFill>
                <a:ea typeface="宋体" charset="-122"/>
              </a:rPr>
              <a:t> </a:t>
            </a:r>
            <a:r>
              <a:rPr lang="en-US" altLang="zh-CN" sz="1600" b="1" dirty="0" err="1">
                <a:solidFill>
                  <a:srgbClr val="333399"/>
                </a:solidFill>
                <a:ea typeface="宋体" charset="-122"/>
              </a:rPr>
              <a:t>cryoplant</a:t>
            </a:r>
            <a:r>
              <a:rPr lang="en-US" altLang="zh-CN" sz="1600" b="1" dirty="0">
                <a:solidFill>
                  <a:srgbClr val="333399"/>
                </a:solidFill>
                <a:ea typeface="宋体" charset="-122"/>
              </a:rPr>
              <a:t> pre-cooling</a:t>
            </a:r>
          </a:p>
          <a:p>
            <a:pPr marL="757238" lvl="1" indent="-279400" defTabSz="795338">
              <a:lnSpc>
                <a:spcPct val="90000"/>
              </a:lnSpc>
              <a:spcBef>
                <a:spcPct val="20000"/>
              </a:spcBef>
              <a:buFontTx/>
              <a:buChar char="–"/>
            </a:pPr>
            <a:endParaRPr lang="en-US" altLang="zh-CN" sz="800" b="1" dirty="0">
              <a:solidFill>
                <a:srgbClr val="FF0000"/>
              </a:solidFill>
              <a:ea typeface="宋体" charset="-122"/>
            </a:endParaRPr>
          </a:p>
          <a:p>
            <a:pPr marL="287338" indent="-287338" defTabSz="795338">
              <a:lnSpc>
                <a:spcPct val="90000"/>
              </a:lnSpc>
              <a:spcBef>
                <a:spcPct val="20000"/>
              </a:spcBef>
            </a:pPr>
            <a:r>
              <a:rPr lang="en-US" altLang="zh-CN" sz="1600" b="1" dirty="0">
                <a:solidFill>
                  <a:srgbClr val="FF0000"/>
                </a:solidFill>
                <a:ea typeface="宋体" charset="-122"/>
              </a:rPr>
              <a:t>Status</a:t>
            </a:r>
          </a:p>
          <a:p>
            <a:pPr marL="287338" indent="-287338" defTabSz="795338">
              <a:lnSpc>
                <a:spcPct val="90000"/>
              </a:lnSpc>
              <a:spcBef>
                <a:spcPct val="20000"/>
              </a:spcBef>
              <a:buFontTx/>
              <a:buChar char="•"/>
            </a:pPr>
            <a:r>
              <a:rPr lang="en-US" altLang="zh-CN" sz="1600" b="1" dirty="0">
                <a:solidFill>
                  <a:srgbClr val="FF0000"/>
                </a:solidFill>
                <a:ea typeface="宋体" charset="-122"/>
              </a:rPr>
              <a:t>Conceptual design in progress</a:t>
            </a:r>
          </a:p>
          <a:p>
            <a:pPr marL="287338" indent="-287338" defTabSz="795338">
              <a:lnSpc>
                <a:spcPct val="90000"/>
              </a:lnSpc>
              <a:spcBef>
                <a:spcPct val="20000"/>
              </a:spcBef>
              <a:buFontTx/>
              <a:buChar char="•"/>
            </a:pPr>
            <a:r>
              <a:rPr lang="en-US" altLang="zh-CN" sz="1600" b="1" dirty="0">
                <a:solidFill>
                  <a:srgbClr val="FF0000"/>
                </a:solidFill>
                <a:ea typeface="宋体" charset="-122"/>
              </a:rPr>
              <a:t>Preparation for industrial procurements</a:t>
            </a:r>
          </a:p>
          <a:p>
            <a:pPr marL="287338" indent="-287338" defTabSz="795338">
              <a:lnSpc>
                <a:spcPct val="90000"/>
              </a:lnSpc>
              <a:spcBef>
                <a:spcPct val="20000"/>
              </a:spcBef>
              <a:buFontTx/>
              <a:buChar char="•"/>
            </a:pPr>
            <a:endParaRPr lang="en-US" altLang="zh-CN" sz="1600" b="1" dirty="0">
              <a:solidFill>
                <a:srgbClr val="FF0000"/>
              </a:solidFill>
              <a:ea typeface="宋体" charset="-122"/>
            </a:endParaRPr>
          </a:p>
          <a:p>
            <a:pPr marL="287338" indent="-287338" defTabSz="795338">
              <a:lnSpc>
                <a:spcPct val="90000"/>
              </a:lnSpc>
              <a:spcBef>
                <a:spcPct val="20000"/>
              </a:spcBef>
              <a:buFontTx/>
              <a:buChar char="•"/>
            </a:pPr>
            <a:endParaRPr lang="en-US" altLang="zh-CN" sz="1600" b="1" dirty="0">
              <a:solidFill>
                <a:srgbClr val="FF0000"/>
              </a:solidFill>
              <a:ea typeface="宋体" charset="-122"/>
            </a:endParaRPr>
          </a:p>
        </p:txBody>
      </p:sp>
      <p:sp>
        <p:nvSpPr>
          <p:cNvPr id="61445" name="Text Box 19"/>
          <p:cNvSpPr txBox="1">
            <a:spLocks noChangeArrowheads="1"/>
          </p:cNvSpPr>
          <p:nvPr/>
        </p:nvSpPr>
        <p:spPr bwMode="auto">
          <a:xfrm>
            <a:off x="5738052" y="768350"/>
            <a:ext cx="1584325" cy="422275"/>
          </a:xfrm>
          <a:prstGeom prst="rect">
            <a:avLst/>
          </a:prstGeom>
          <a:noFill/>
          <a:ln w="25400">
            <a:solidFill>
              <a:srgbClr val="FF0000"/>
            </a:solidFill>
            <a:miter lim="800000"/>
            <a:headEnd/>
            <a:tailEnd/>
          </a:ln>
        </p:spPr>
        <p:txBody>
          <a:bodyPr>
            <a:spAutoFit/>
          </a:bodyPr>
          <a:lstStyle/>
          <a:p>
            <a:pPr algn="ctr" eaLnBrk="0" hangingPunct="0">
              <a:spcBef>
                <a:spcPct val="50000"/>
              </a:spcBef>
              <a:defRPr/>
            </a:pPr>
            <a:r>
              <a:rPr lang="en-US" altLang="zh-CN" sz="2000" dirty="0" err="1">
                <a:solidFill>
                  <a:srgbClr val="0000FF"/>
                </a:solidFill>
                <a:latin typeface="+mn-lt"/>
              </a:rPr>
              <a:t>Cryoplant</a:t>
            </a:r>
            <a:endParaRPr lang="en-GB" altLang="zh-CN" sz="2000" dirty="0">
              <a:solidFill>
                <a:srgbClr val="0000FF"/>
              </a:solidFill>
              <a:latin typeface="+mn-lt"/>
            </a:endParaRPr>
          </a:p>
        </p:txBody>
      </p:sp>
      <p:sp>
        <p:nvSpPr>
          <p:cNvPr id="805894" name="Line 20"/>
          <p:cNvSpPr>
            <a:spLocks noChangeShapeType="1"/>
          </p:cNvSpPr>
          <p:nvPr/>
        </p:nvSpPr>
        <p:spPr bwMode="auto">
          <a:xfrm flipH="1">
            <a:off x="4249737" y="979486"/>
            <a:ext cx="1512887" cy="150813"/>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61447" name="Text Box 21"/>
          <p:cNvSpPr txBox="1">
            <a:spLocks noChangeArrowheads="1"/>
          </p:cNvSpPr>
          <p:nvPr/>
        </p:nvSpPr>
        <p:spPr bwMode="auto">
          <a:xfrm>
            <a:off x="3451224" y="5864224"/>
            <a:ext cx="4506912" cy="422275"/>
          </a:xfrm>
          <a:prstGeom prst="rect">
            <a:avLst/>
          </a:prstGeom>
          <a:noFill/>
          <a:ln w="25400">
            <a:solidFill>
              <a:srgbClr val="FF0000"/>
            </a:solidFill>
            <a:miter lim="800000"/>
            <a:headEnd/>
            <a:tailEnd/>
          </a:ln>
        </p:spPr>
        <p:txBody>
          <a:bodyPr>
            <a:spAutoFit/>
          </a:bodyPr>
          <a:lstStyle/>
          <a:p>
            <a:pPr eaLnBrk="0" hangingPunct="0">
              <a:spcBef>
                <a:spcPct val="50000"/>
              </a:spcBef>
              <a:defRPr/>
            </a:pPr>
            <a:r>
              <a:rPr lang="en-GB" altLang="zh-CN" sz="2000" dirty="0">
                <a:solidFill>
                  <a:srgbClr val="0070C0"/>
                </a:solidFill>
                <a:latin typeface="+mn-lt"/>
              </a:rPr>
              <a:t>Cryo distribution boxes and cryolines </a:t>
            </a:r>
          </a:p>
        </p:txBody>
      </p:sp>
      <p:sp>
        <p:nvSpPr>
          <p:cNvPr id="805896" name="Line 22"/>
          <p:cNvSpPr>
            <a:spLocks noChangeShapeType="1"/>
          </p:cNvSpPr>
          <p:nvPr/>
        </p:nvSpPr>
        <p:spPr bwMode="auto">
          <a:xfrm flipH="1" flipV="1">
            <a:off x="2555775" y="4509120"/>
            <a:ext cx="895449" cy="1355105"/>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Tree>
    <p:extLst>
      <p:ext uri="{BB962C8B-B14F-4D97-AF65-F5344CB8AC3E}">
        <p14:creationId xmlns:p14="http://schemas.microsoft.com/office/powerpoint/2010/main" val="338700836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193553"/>
                                        </p:tgtEl>
                                        <p:attrNameLst>
                                          <p:attrName>style.visibility</p:attrName>
                                        </p:attrNameLst>
                                      </p:cBhvr>
                                      <p:to>
                                        <p:strVal val="visible"/>
                                      </p:to>
                                    </p:set>
                                    <p:animEffect transition="in" filter="dissolve">
                                      <p:cBhvr>
                                        <p:cTn id="7" dur="500"/>
                                        <p:tgtEl>
                                          <p:spTgt spid="1935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2989263" y="1073514"/>
            <a:ext cx="3241675" cy="5035550"/>
            <a:chOff x="1883" y="736"/>
            <a:chExt cx="2042" cy="3172"/>
          </a:xfrm>
        </p:grpSpPr>
        <p:pic>
          <p:nvPicPr>
            <p:cNvPr id="163843" name="Picture 3"/>
            <p:cNvPicPr>
              <a:picLocks noChangeAspect="1" noChangeArrowheads="1"/>
            </p:cNvPicPr>
            <p:nvPr/>
          </p:nvPicPr>
          <p:blipFill>
            <a:blip r:embed="rId3" cstate="print"/>
            <a:srcRect l="49767"/>
            <a:stretch>
              <a:fillRect/>
            </a:stretch>
          </p:blipFill>
          <p:spPr bwMode="auto">
            <a:xfrm>
              <a:off x="1883" y="736"/>
              <a:ext cx="2042" cy="3172"/>
            </a:xfrm>
            <a:prstGeom prst="rect">
              <a:avLst/>
            </a:prstGeom>
            <a:noFill/>
            <a:ln w="9525">
              <a:noFill/>
              <a:miter lim="800000"/>
              <a:headEnd/>
              <a:tailEnd/>
            </a:ln>
            <a:effectLst/>
          </p:spPr>
        </p:pic>
        <p:grpSp>
          <p:nvGrpSpPr>
            <p:cNvPr id="3" name="Group 4"/>
            <p:cNvGrpSpPr>
              <a:grpSpLocks/>
            </p:cNvGrpSpPr>
            <p:nvPr/>
          </p:nvGrpSpPr>
          <p:grpSpPr bwMode="auto">
            <a:xfrm>
              <a:off x="2546" y="2968"/>
              <a:ext cx="193" cy="89"/>
              <a:chOff x="992" y="977"/>
              <a:chExt cx="249" cy="94"/>
            </a:xfrm>
          </p:grpSpPr>
          <p:sp>
            <p:nvSpPr>
              <p:cNvPr id="163845" name="Freeform 5"/>
              <p:cNvSpPr>
                <a:spLocks noEditPoints="1"/>
              </p:cNvSpPr>
              <p:nvPr/>
            </p:nvSpPr>
            <p:spPr bwMode="auto">
              <a:xfrm>
                <a:off x="1051" y="977"/>
                <a:ext cx="126" cy="94"/>
              </a:xfrm>
              <a:custGeom>
                <a:avLst/>
                <a:gdLst/>
                <a:ahLst/>
                <a:cxnLst>
                  <a:cxn ang="0">
                    <a:pos x="0" y="189"/>
                  </a:cxn>
                  <a:cxn ang="0">
                    <a:pos x="0" y="63"/>
                  </a:cxn>
                  <a:cxn ang="0">
                    <a:pos x="251" y="189"/>
                  </a:cxn>
                  <a:cxn ang="0">
                    <a:pos x="251" y="63"/>
                  </a:cxn>
                  <a:cxn ang="0">
                    <a:pos x="0" y="189"/>
                  </a:cxn>
                  <a:cxn ang="0">
                    <a:pos x="0" y="189"/>
                  </a:cxn>
                  <a:cxn ang="0">
                    <a:pos x="76" y="32"/>
                  </a:cxn>
                  <a:cxn ang="0">
                    <a:pos x="175" y="32"/>
                  </a:cxn>
                  <a:cxn ang="0">
                    <a:pos x="170" y="22"/>
                  </a:cxn>
                  <a:cxn ang="0">
                    <a:pos x="162" y="14"/>
                  </a:cxn>
                  <a:cxn ang="0">
                    <a:pos x="153" y="7"/>
                  </a:cxn>
                  <a:cxn ang="0">
                    <a:pos x="143" y="4"/>
                  </a:cxn>
                  <a:cxn ang="0">
                    <a:pos x="133" y="1"/>
                  </a:cxn>
                  <a:cxn ang="0">
                    <a:pos x="122" y="0"/>
                  </a:cxn>
                  <a:cxn ang="0">
                    <a:pos x="111" y="2"/>
                  </a:cxn>
                  <a:cxn ang="0">
                    <a:pos x="102" y="6"/>
                  </a:cxn>
                  <a:cxn ang="0">
                    <a:pos x="93" y="11"/>
                  </a:cxn>
                  <a:cxn ang="0">
                    <a:pos x="86" y="16"/>
                  </a:cxn>
                  <a:cxn ang="0">
                    <a:pos x="80" y="23"/>
                  </a:cxn>
                  <a:cxn ang="0">
                    <a:pos x="76" y="32"/>
                  </a:cxn>
                  <a:cxn ang="0">
                    <a:pos x="76" y="32"/>
                  </a:cxn>
                </a:cxnLst>
                <a:rect l="0" t="0" r="r" b="b"/>
                <a:pathLst>
                  <a:path w="251" h="189">
                    <a:moveTo>
                      <a:pt x="0" y="189"/>
                    </a:moveTo>
                    <a:lnTo>
                      <a:pt x="0" y="63"/>
                    </a:lnTo>
                    <a:lnTo>
                      <a:pt x="251" y="189"/>
                    </a:lnTo>
                    <a:lnTo>
                      <a:pt x="251" y="63"/>
                    </a:lnTo>
                    <a:lnTo>
                      <a:pt x="0" y="189"/>
                    </a:lnTo>
                    <a:lnTo>
                      <a:pt x="0" y="189"/>
                    </a:lnTo>
                    <a:close/>
                    <a:moveTo>
                      <a:pt x="76" y="32"/>
                    </a:moveTo>
                    <a:lnTo>
                      <a:pt x="175" y="32"/>
                    </a:lnTo>
                    <a:lnTo>
                      <a:pt x="170" y="22"/>
                    </a:lnTo>
                    <a:lnTo>
                      <a:pt x="162" y="14"/>
                    </a:lnTo>
                    <a:lnTo>
                      <a:pt x="153" y="7"/>
                    </a:lnTo>
                    <a:lnTo>
                      <a:pt x="143" y="4"/>
                    </a:lnTo>
                    <a:lnTo>
                      <a:pt x="133" y="1"/>
                    </a:lnTo>
                    <a:lnTo>
                      <a:pt x="122" y="0"/>
                    </a:lnTo>
                    <a:lnTo>
                      <a:pt x="111" y="2"/>
                    </a:lnTo>
                    <a:lnTo>
                      <a:pt x="102" y="6"/>
                    </a:lnTo>
                    <a:lnTo>
                      <a:pt x="93" y="11"/>
                    </a:lnTo>
                    <a:lnTo>
                      <a:pt x="86" y="16"/>
                    </a:lnTo>
                    <a:lnTo>
                      <a:pt x="80" y="23"/>
                    </a:lnTo>
                    <a:lnTo>
                      <a:pt x="76" y="32"/>
                    </a:lnTo>
                    <a:lnTo>
                      <a:pt x="76" y="32"/>
                    </a:lnTo>
                    <a:close/>
                  </a:path>
                </a:pathLst>
              </a:custGeom>
              <a:solidFill>
                <a:srgbClr val="FFFF00"/>
              </a:solidFill>
              <a:ln w="9525">
                <a:noFill/>
                <a:round/>
                <a:headEnd/>
                <a:tailEnd/>
              </a:ln>
            </p:spPr>
            <p:txBody>
              <a:bodyPr/>
              <a:lstStyle/>
              <a:p>
                <a:endParaRPr lang="en-GB"/>
              </a:p>
            </p:txBody>
          </p:sp>
          <p:sp>
            <p:nvSpPr>
              <p:cNvPr id="163846" name="Freeform 6"/>
              <p:cNvSpPr>
                <a:spLocks/>
              </p:cNvSpPr>
              <p:nvPr/>
            </p:nvSpPr>
            <p:spPr bwMode="auto">
              <a:xfrm>
                <a:off x="1051" y="1008"/>
                <a:ext cx="126" cy="63"/>
              </a:xfrm>
              <a:custGeom>
                <a:avLst/>
                <a:gdLst/>
                <a:ahLst/>
                <a:cxnLst>
                  <a:cxn ang="0">
                    <a:pos x="0" y="126"/>
                  </a:cxn>
                  <a:cxn ang="0">
                    <a:pos x="0" y="0"/>
                  </a:cxn>
                  <a:cxn ang="0">
                    <a:pos x="251" y="126"/>
                  </a:cxn>
                  <a:cxn ang="0">
                    <a:pos x="251" y="0"/>
                  </a:cxn>
                  <a:cxn ang="0">
                    <a:pos x="0" y="126"/>
                  </a:cxn>
                  <a:cxn ang="0">
                    <a:pos x="0" y="126"/>
                  </a:cxn>
                </a:cxnLst>
                <a:rect l="0" t="0" r="r" b="b"/>
                <a:pathLst>
                  <a:path w="251" h="126">
                    <a:moveTo>
                      <a:pt x="0" y="126"/>
                    </a:moveTo>
                    <a:lnTo>
                      <a:pt x="0" y="0"/>
                    </a:lnTo>
                    <a:lnTo>
                      <a:pt x="251" y="126"/>
                    </a:lnTo>
                    <a:lnTo>
                      <a:pt x="251" y="0"/>
                    </a:lnTo>
                    <a:lnTo>
                      <a:pt x="0" y="126"/>
                    </a:lnTo>
                    <a:lnTo>
                      <a:pt x="0" y="126"/>
                    </a:lnTo>
                  </a:path>
                </a:pathLst>
              </a:custGeom>
              <a:noFill/>
              <a:ln w="23813">
                <a:solidFill>
                  <a:srgbClr val="000000"/>
                </a:solidFill>
                <a:prstDash val="solid"/>
                <a:round/>
                <a:headEnd/>
                <a:tailEnd/>
              </a:ln>
            </p:spPr>
            <p:txBody>
              <a:bodyPr/>
              <a:lstStyle/>
              <a:p>
                <a:endParaRPr lang="en-GB"/>
              </a:p>
            </p:txBody>
          </p:sp>
          <p:sp>
            <p:nvSpPr>
              <p:cNvPr id="163847" name="Freeform 7"/>
              <p:cNvSpPr>
                <a:spLocks/>
              </p:cNvSpPr>
              <p:nvPr/>
            </p:nvSpPr>
            <p:spPr bwMode="auto">
              <a:xfrm>
                <a:off x="1089" y="977"/>
                <a:ext cx="50" cy="15"/>
              </a:xfrm>
              <a:custGeom>
                <a:avLst/>
                <a:gdLst/>
                <a:ahLst/>
                <a:cxnLst>
                  <a:cxn ang="0">
                    <a:pos x="0" y="32"/>
                  </a:cxn>
                  <a:cxn ang="0">
                    <a:pos x="99" y="32"/>
                  </a:cxn>
                  <a:cxn ang="0">
                    <a:pos x="94" y="22"/>
                  </a:cxn>
                  <a:cxn ang="0">
                    <a:pos x="86" y="14"/>
                  </a:cxn>
                  <a:cxn ang="0">
                    <a:pos x="77" y="7"/>
                  </a:cxn>
                  <a:cxn ang="0">
                    <a:pos x="67" y="4"/>
                  </a:cxn>
                  <a:cxn ang="0">
                    <a:pos x="57" y="1"/>
                  </a:cxn>
                  <a:cxn ang="0">
                    <a:pos x="46" y="0"/>
                  </a:cxn>
                  <a:cxn ang="0">
                    <a:pos x="35" y="2"/>
                  </a:cxn>
                  <a:cxn ang="0">
                    <a:pos x="26" y="6"/>
                  </a:cxn>
                  <a:cxn ang="0">
                    <a:pos x="17" y="11"/>
                  </a:cxn>
                  <a:cxn ang="0">
                    <a:pos x="10" y="16"/>
                  </a:cxn>
                  <a:cxn ang="0">
                    <a:pos x="4" y="23"/>
                  </a:cxn>
                  <a:cxn ang="0">
                    <a:pos x="0" y="32"/>
                  </a:cxn>
                  <a:cxn ang="0">
                    <a:pos x="0" y="32"/>
                  </a:cxn>
                </a:cxnLst>
                <a:rect l="0" t="0" r="r" b="b"/>
                <a:pathLst>
                  <a:path w="99" h="32">
                    <a:moveTo>
                      <a:pt x="0" y="32"/>
                    </a:moveTo>
                    <a:lnTo>
                      <a:pt x="99" y="32"/>
                    </a:lnTo>
                    <a:lnTo>
                      <a:pt x="94" y="22"/>
                    </a:lnTo>
                    <a:lnTo>
                      <a:pt x="86" y="14"/>
                    </a:lnTo>
                    <a:lnTo>
                      <a:pt x="77" y="7"/>
                    </a:lnTo>
                    <a:lnTo>
                      <a:pt x="67" y="4"/>
                    </a:lnTo>
                    <a:lnTo>
                      <a:pt x="57" y="1"/>
                    </a:lnTo>
                    <a:lnTo>
                      <a:pt x="46" y="0"/>
                    </a:lnTo>
                    <a:lnTo>
                      <a:pt x="35" y="2"/>
                    </a:lnTo>
                    <a:lnTo>
                      <a:pt x="26" y="6"/>
                    </a:lnTo>
                    <a:lnTo>
                      <a:pt x="17" y="11"/>
                    </a:lnTo>
                    <a:lnTo>
                      <a:pt x="10" y="16"/>
                    </a:lnTo>
                    <a:lnTo>
                      <a:pt x="4" y="23"/>
                    </a:lnTo>
                    <a:lnTo>
                      <a:pt x="0" y="32"/>
                    </a:lnTo>
                    <a:lnTo>
                      <a:pt x="0" y="32"/>
                    </a:lnTo>
                  </a:path>
                </a:pathLst>
              </a:custGeom>
              <a:noFill/>
              <a:ln w="23813">
                <a:solidFill>
                  <a:srgbClr val="000000"/>
                </a:solidFill>
                <a:prstDash val="solid"/>
                <a:round/>
                <a:headEnd/>
                <a:tailEnd/>
              </a:ln>
            </p:spPr>
            <p:txBody>
              <a:bodyPr/>
              <a:lstStyle/>
              <a:p>
                <a:endParaRPr lang="en-GB"/>
              </a:p>
            </p:txBody>
          </p:sp>
          <p:sp>
            <p:nvSpPr>
              <p:cNvPr id="163848" name="Line 8"/>
              <p:cNvSpPr>
                <a:spLocks noChangeShapeType="1"/>
              </p:cNvSpPr>
              <p:nvPr/>
            </p:nvSpPr>
            <p:spPr bwMode="auto">
              <a:xfrm flipV="1">
                <a:off x="1115" y="992"/>
                <a:ext cx="0" cy="47"/>
              </a:xfrm>
              <a:prstGeom prst="line">
                <a:avLst/>
              </a:prstGeom>
              <a:noFill/>
              <a:ln w="23813">
                <a:solidFill>
                  <a:srgbClr val="000000"/>
                </a:solidFill>
                <a:round/>
                <a:headEnd/>
                <a:tailEnd/>
              </a:ln>
            </p:spPr>
            <p:txBody>
              <a:bodyPr/>
              <a:lstStyle/>
              <a:p>
                <a:endParaRPr lang="en-GB"/>
              </a:p>
            </p:txBody>
          </p:sp>
          <p:sp>
            <p:nvSpPr>
              <p:cNvPr id="163849" name="Line 9"/>
              <p:cNvSpPr>
                <a:spLocks noChangeShapeType="1"/>
              </p:cNvSpPr>
              <p:nvPr/>
            </p:nvSpPr>
            <p:spPr bwMode="auto">
              <a:xfrm flipH="1">
                <a:off x="992" y="1039"/>
                <a:ext cx="59" cy="2"/>
              </a:xfrm>
              <a:prstGeom prst="line">
                <a:avLst/>
              </a:prstGeom>
              <a:noFill/>
              <a:ln w="25400">
                <a:solidFill>
                  <a:srgbClr val="000000"/>
                </a:solidFill>
                <a:round/>
                <a:headEnd/>
                <a:tailEnd/>
              </a:ln>
            </p:spPr>
            <p:txBody>
              <a:bodyPr/>
              <a:lstStyle/>
              <a:p>
                <a:endParaRPr lang="en-GB"/>
              </a:p>
            </p:txBody>
          </p:sp>
          <p:sp>
            <p:nvSpPr>
              <p:cNvPr id="163850" name="Line 10"/>
              <p:cNvSpPr>
                <a:spLocks noChangeShapeType="1"/>
              </p:cNvSpPr>
              <p:nvPr/>
            </p:nvSpPr>
            <p:spPr bwMode="auto">
              <a:xfrm>
                <a:off x="1177" y="1039"/>
                <a:ext cx="64" cy="0"/>
              </a:xfrm>
              <a:prstGeom prst="line">
                <a:avLst/>
              </a:prstGeom>
              <a:noFill/>
              <a:ln w="25400">
                <a:solidFill>
                  <a:srgbClr val="000000"/>
                </a:solidFill>
                <a:round/>
                <a:headEnd/>
                <a:tailEnd/>
              </a:ln>
            </p:spPr>
            <p:txBody>
              <a:bodyPr/>
              <a:lstStyle/>
              <a:p>
                <a:endParaRPr lang="en-GB"/>
              </a:p>
            </p:txBody>
          </p:sp>
        </p:grpSp>
        <p:grpSp>
          <p:nvGrpSpPr>
            <p:cNvPr id="4" name="Group 11"/>
            <p:cNvGrpSpPr>
              <a:grpSpLocks/>
            </p:cNvGrpSpPr>
            <p:nvPr/>
          </p:nvGrpSpPr>
          <p:grpSpPr bwMode="auto">
            <a:xfrm>
              <a:off x="3161" y="2968"/>
              <a:ext cx="193" cy="89"/>
              <a:chOff x="992" y="977"/>
              <a:chExt cx="249" cy="94"/>
            </a:xfrm>
          </p:grpSpPr>
          <p:sp>
            <p:nvSpPr>
              <p:cNvPr id="163852" name="Freeform 12"/>
              <p:cNvSpPr>
                <a:spLocks noEditPoints="1"/>
              </p:cNvSpPr>
              <p:nvPr/>
            </p:nvSpPr>
            <p:spPr bwMode="auto">
              <a:xfrm>
                <a:off x="1051" y="977"/>
                <a:ext cx="126" cy="94"/>
              </a:xfrm>
              <a:custGeom>
                <a:avLst/>
                <a:gdLst/>
                <a:ahLst/>
                <a:cxnLst>
                  <a:cxn ang="0">
                    <a:pos x="0" y="189"/>
                  </a:cxn>
                  <a:cxn ang="0">
                    <a:pos x="0" y="63"/>
                  </a:cxn>
                  <a:cxn ang="0">
                    <a:pos x="251" y="189"/>
                  </a:cxn>
                  <a:cxn ang="0">
                    <a:pos x="251" y="63"/>
                  </a:cxn>
                  <a:cxn ang="0">
                    <a:pos x="0" y="189"/>
                  </a:cxn>
                  <a:cxn ang="0">
                    <a:pos x="0" y="189"/>
                  </a:cxn>
                  <a:cxn ang="0">
                    <a:pos x="76" y="32"/>
                  </a:cxn>
                  <a:cxn ang="0">
                    <a:pos x="175" y="32"/>
                  </a:cxn>
                  <a:cxn ang="0">
                    <a:pos x="170" y="22"/>
                  </a:cxn>
                  <a:cxn ang="0">
                    <a:pos x="162" y="14"/>
                  </a:cxn>
                  <a:cxn ang="0">
                    <a:pos x="153" y="7"/>
                  </a:cxn>
                  <a:cxn ang="0">
                    <a:pos x="143" y="4"/>
                  </a:cxn>
                  <a:cxn ang="0">
                    <a:pos x="133" y="1"/>
                  </a:cxn>
                  <a:cxn ang="0">
                    <a:pos x="122" y="0"/>
                  </a:cxn>
                  <a:cxn ang="0">
                    <a:pos x="111" y="2"/>
                  </a:cxn>
                  <a:cxn ang="0">
                    <a:pos x="102" y="6"/>
                  </a:cxn>
                  <a:cxn ang="0">
                    <a:pos x="93" y="11"/>
                  </a:cxn>
                  <a:cxn ang="0">
                    <a:pos x="86" y="16"/>
                  </a:cxn>
                  <a:cxn ang="0">
                    <a:pos x="80" y="23"/>
                  </a:cxn>
                  <a:cxn ang="0">
                    <a:pos x="76" y="32"/>
                  </a:cxn>
                  <a:cxn ang="0">
                    <a:pos x="76" y="32"/>
                  </a:cxn>
                </a:cxnLst>
                <a:rect l="0" t="0" r="r" b="b"/>
                <a:pathLst>
                  <a:path w="251" h="189">
                    <a:moveTo>
                      <a:pt x="0" y="189"/>
                    </a:moveTo>
                    <a:lnTo>
                      <a:pt x="0" y="63"/>
                    </a:lnTo>
                    <a:lnTo>
                      <a:pt x="251" y="189"/>
                    </a:lnTo>
                    <a:lnTo>
                      <a:pt x="251" y="63"/>
                    </a:lnTo>
                    <a:lnTo>
                      <a:pt x="0" y="189"/>
                    </a:lnTo>
                    <a:lnTo>
                      <a:pt x="0" y="189"/>
                    </a:lnTo>
                    <a:close/>
                    <a:moveTo>
                      <a:pt x="76" y="32"/>
                    </a:moveTo>
                    <a:lnTo>
                      <a:pt x="175" y="32"/>
                    </a:lnTo>
                    <a:lnTo>
                      <a:pt x="170" y="22"/>
                    </a:lnTo>
                    <a:lnTo>
                      <a:pt x="162" y="14"/>
                    </a:lnTo>
                    <a:lnTo>
                      <a:pt x="153" y="7"/>
                    </a:lnTo>
                    <a:lnTo>
                      <a:pt x="143" y="4"/>
                    </a:lnTo>
                    <a:lnTo>
                      <a:pt x="133" y="1"/>
                    </a:lnTo>
                    <a:lnTo>
                      <a:pt x="122" y="0"/>
                    </a:lnTo>
                    <a:lnTo>
                      <a:pt x="111" y="2"/>
                    </a:lnTo>
                    <a:lnTo>
                      <a:pt x="102" y="6"/>
                    </a:lnTo>
                    <a:lnTo>
                      <a:pt x="93" y="11"/>
                    </a:lnTo>
                    <a:lnTo>
                      <a:pt x="86" y="16"/>
                    </a:lnTo>
                    <a:lnTo>
                      <a:pt x="80" y="23"/>
                    </a:lnTo>
                    <a:lnTo>
                      <a:pt x="76" y="32"/>
                    </a:lnTo>
                    <a:lnTo>
                      <a:pt x="76" y="32"/>
                    </a:lnTo>
                    <a:close/>
                  </a:path>
                </a:pathLst>
              </a:custGeom>
              <a:solidFill>
                <a:srgbClr val="FFFF00"/>
              </a:solidFill>
              <a:ln w="9525">
                <a:noFill/>
                <a:round/>
                <a:headEnd/>
                <a:tailEnd/>
              </a:ln>
            </p:spPr>
            <p:txBody>
              <a:bodyPr/>
              <a:lstStyle/>
              <a:p>
                <a:endParaRPr lang="en-GB"/>
              </a:p>
            </p:txBody>
          </p:sp>
          <p:sp>
            <p:nvSpPr>
              <p:cNvPr id="163853" name="Freeform 13"/>
              <p:cNvSpPr>
                <a:spLocks/>
              </p:cNvSpPr>
              <p:nvPr/>
            </p:nvSpPr>
            <p:spPr bwMode="auto">
              <a:xfrm>
                <a:off x="1051" y="1008"/>
                <a:ext cx="126" cy="63"/>
              </a:xfrm>
              <a:custGeom>
                <a:avLst/>
                <a:gdLst/>
                <a:ahLst/>
                <a:cxnLst>
                  <a:cxn ang="0">
                    <a:pos x="0" y="126"/>
                  </a:cxn>
                  <a:cxn ang="0">
                    <a:pos x="0" y="0"/>
                  </a:cxn>
                  <a:cxn ang="0">
                    <a:pos x="251" y="126"/>
                  </a:cxn>
                  <a:cxn ang="0">
                    <a:pos x="251" y="0"/>
                  </a:cxn>
                  <a:cxn ang="0">
                    <a:pos x="0" y="126"/>
                  </a:cxn>
                  <a:cxn ang="0">
                    <a:pos x="0" y="126"/>
                  </a:cxn>
                </a:cxnLst>
                <a:rect l="0" t="0" r="r" b="b"/>
                <a:pathLst>
                  <a:path w="251" h="126">
                    <a:moveTo>
                      <a:pt x="0" y="126"/>
                    </a:moveTo>
                    <a:lnTo>
                      <a:pt x="0" y="0"/>
                    </a:lnTo>
                    <a:lnTo>
                      <a:pt x="251" y="126"/>
                    </a:lnTo>
                    <a:lnTo>
                      <a:pt x="251" y="0"/>
                    </a:lnTo>
                    <a:lnTo>
                      <a:pt x="0" y="126"/>
                    </a:lnTo>
                    <a:lnTo>
                      <a:pt x="0" y="126"/>
                    </a:lnTo>
                  </a:path>
                </a:pathLst>
              </a:custGeom>
              <a:noFill/>
              <a:ln w="23813">
                <a:solidFill>
                  <a:srgbClr val="000000"/>
                </a:solidFill>
                <a:prstDash val="solid"/>
                <a:round/>
                <a:headEnd/>
                <a:tailEnd/>
              </a:ln>
            </p:spPr>
            <p:txBody>
              <a:bodyPr/>
              <a:lstStyle/>
              <a:p>
                <a:endParaRPr lang="en-GB"/>
              </a:p>
            </p:txBody>
          </p:sp>
          <p:sp>
            <p:nvSpPr>
              <p:cNvPr id="163854" name="Freeform 14"/>
              <p:cNvSpPr>
                <a:spLocks/>
              </p:cNvSpPr>
              <p:nvPr/>
            </p:nvSpPr>
            <p:spPr bwMode="auto">
              <a:xfrm>
                <a:off x="1089" y="977"/>
                <a:ext cx="50" cy="15"/>
              </a:xfrm>
              <a:custGeom>
                <a:avLst/>
                <a:gdLst/>
                <a:ahLst/>
                <a:cxnLst>
                  <a:cxn ang="0">
                    <a:pos x="0" y="32"/>
                  </a:cxn>
                  <a:cxn ang="0">
                    <a:pos x="99" y="32"/>
                  </a:cxn>
                  <a:cxn ang="0">
                    <a:pos x="94" y="22"/>
                  </a:cxn>
                  <a:cxn ang="0">
                    <a:pos x="86" y="14"/>
                  </a:cxn>
                  <a:cxn ang="0">
                    <a:pos x="77" y="7"/>
                  </a:cxn>
                  <a:cxn ang="0">
                    <a:pos x="67" y="4"/>
                  </a:cxn>
                  <a:cxn ang="0">
                    <a:pos x="57" y="1"/>
                  </a:cxn>
                  <a:cxn ang="0">
                    <a:pos x="46" y="0"/>
                  </a:cxn>
                  <a:cxn ang="0">
                    <a:pos x="35" y="2"/>
                  </a:cxn>
                  <a:cxn ang="0">
                    <a:pos x="26" y="6"/>
                  </a:cxn>
                  <a:cxn ang="0">
                    <a:pos x="17" y="11"/>
                  </a:cxn>
                  <a:cxn ang="0">
                    <a:pos x="10" y="16"/>
                  </a:cxn>
                  <a:cxn ang="0">
                    <a:pos x="4" y="23"/>
                  </a:cxn>
                  <a:cxn ang="0">
                    <a:pos x="0" y="32"/>
                  </a:cxn>
                  <a:cxn ang="0">
                    <a:pos x="0" y="32"/>
                  </a:cxn>
                </a:cxnLst>
                <a:rect l="0" t="0" r="r" b="b"/>
                <a:pathLst>
                  <a:path w="99" h="32">
                    <a:moveTo>
                      <a:pt x="0" y="32"/>
                    </a:moveTo>
                    <a:lnTo>
                      <a:pt x="99" y="32"/>
                    </a:lnTo>
                    <a:lnTo>
                      <a:pt x="94" y="22"/>
                    </a:lnTo>
                    <a:lnTo>
                      <a:pt x="86" y="14"/>
                    </a:lnTo>
                    <a:lnTo>
                      <a:pt x="77" y="7"/>
                    </a:lnTo>
                    <a:lnTo>
                      <a:pt x="67" y="4"/>
                    </a:lnTo>
                    <a:lnTo>
                      <a:pt x="57" y="1"/>
                    </a:lnTo>
                    <a:lnTo>
                      <a:pt x="46" y="0"/>
                    </a:lnTo>
                    <a:lnTo>
                      <a:pt x="35" y="2"/>
                    </a:lnTo>
                    <a:lnTo>
                      <a:pt x="26" y="6"/>
                    </a:lnTo>
                    <a:lnTo>
                      <a:pt x="17" y="11"/>
                    </a:lnTo>
                    <a:lnTo>
                      <a:pt x="10" y="16"/>
                    </a:lnTo>
                    <a:lnTo>
                      <a:pt x="4" y="23"/>
                    </a:lnTo>
                    <a:lnTo>
                      <a:pt x="0" y="32"/>
                    </a:lnTo>
                    <a:lnTo>
                      <a:pt x="0" y="32"/>
                    </a:lnTo>
                  </a:path>
                </a:pathLst>
              </a:custGeom>
              <a:noFill/>
              <a:ln w="23813">
                <a:solidFill>
                  <a:srgbClr val="000000"/>
                </a:solidFill>
                <a:prstDash val="solid"/>
                <a:round/>
                <a:headEnd/>
                <a:tailEnd/>
              </a:ln>
            </p:spPr>
            <p:txBody>
              <a:bodyPr/>
              <a:lstStyle/>
              <a:p>
                <a:endParaRPr lang="en-GB"/>
              </a:p>
            </p:txBody>
          </p:sp>
          <p:sp>
            <p:nvSpPr>
              <p:cNvPr id="163855" name="Line 15"/>
              <p:cNvSpPr>
                <a:spLocks noChangeShapeType="1"/>
              </p:cNvSpPr>
              <p:nvPr/>
            </p:nvSpPr>
            <p:spPr bwMode="auto">
              <a:xfrm flipV="1">
                <a:off x="1115" y="992"/>
                <a:ext cx="0" cy="47"/>
              </a:xfrm>
              <a:prstGeom prst="line">
                <a:avLst/>
              </a:prstGeom>
              <a:noFill/>
              <a:ln w="23813">
                <a:solidFill>
                  <a:srgbClr val="000000"/>
                </a:solidFill>
                <a:round/>
                <a:headEnd/>
                <a:tailEnd/>
              </a:ln>
            </p:spPr>
            <p:txBody>
              <a:bodyPr/>
              <a:lstStyle/>
              <a:p>
                <a:endParaRPr lang="en-GB"/>
              </a:p>
            </p:txBody>
          </p:sp>
          <p:sp>
            <p:nvSpPr>
              <p:cNvPr id="163856" name="Line 16"/>
              <p:cNvSpPr>
                <a:spLocks noChangeShapeType="1"/>
              </p:cNvSpPr>
              <p:nvPr/>
            </p:nvSpPr>
            <p:spPr bwMode="auto">
              <a:xfrm flipH="1">
                <a:off x="992" y="1039"/>
                <a:ext cx="59" cy="2"/>
              </a:xfrm>
              <a:prstGeom prst="line">
                <a:avLst/>
              </a:prstGeom>
              <a:noFill/>
              <a:ln w="25400">
                <a:solidFill>
                  <a:srgbClr val="000000"/>
                </a:solidFill>
                <a:round/>
                <a:headEnd/>
                <a:tailEnd/>
              </a:ln>
            </p:spPr>
            <p:txBody>
              <a:bodyPr/>
              <a:lstStyle/>
              <a:p>
                <a:endParaRPr lang="en-GB"/>
              </a:p>
            </p:txBody>
          </p:sp>
          <p:sp>
            <p:nvSpPr>
              <p:cNvPr id="163857" name="Line 17"/>
              <p:cNvSpPr>
                <a:spLocks noChangeShapeType="1"/>
              </p:cNvSpPr>
              <p:nvPr/>
            </p:nvSpPr>
            <p:spPr bwMode="auto">
              <a:xfrm>
                <a:off x="1177" y="1039"/>
                <a:ext cx="64" cy="0"/>
              </a:xfrm>
              <a:prstGeom prst="line">
                <a:avLst/>
              </a:prstGeom>
              <a:noFill/>
              <a:ln w="25400">
                <a:solidFill>
                  <a:srgbClr val="000000"/>
                </a:solidFill>
                <a:round/>
                <a:headEnd/>
                <a:tailEnd/>
              </a:ln>
            </p:spPr>
            <p:txBody>
              <a:bodyPr/>
              <a:lstStyle/>
              <a:p>
                <a:endParaRPr lang="en-GB"/>
              </a:p>
            </p:txBody>
          </p:sp>
        </p:grpSp>
      </p:grpSp>
      <p:sp>
        <p:nvSpPr>
          <p:cNvPr id="163858" name="Rectangle 18"/>
          <p:cNvSpPr>
            <a:spLocks noGrp="1" noChangeAspect="1" noChangeArrowheads="1"/>
          </p:cNvSpPr>
          <p:nvPr>
            <p:ph type="title"/>
          </p:nvPr>
        </p:nvSpPr>
        <p:spPr>
          <a:xfrm>
            <a:off x="609600" y="0"/>
            <a:ext cx="8001000" cy="596900"/>
          </a:xfrm>
        </p:spPr>
        <p:txBody>
          <a:bodyPr/>
          <a:lstStyle/>
          <a:p>
            <a:r>
              <a:rPr lang="en-US"/>
              <a:t>Coping with large pulsed heat loads</a:t>
            </a:r>
          </a:p>
        </p:txBody>
      </p:sp>
      <p:sp>
        <p:nvSpPr>
          <p:cNvPr id="163859" name="AutoShape 19"/>
          <p:cNvSpPr>
            <a:spLocks noChangeArrowheads="1"/>
          </p:cNvSpPr>
          <p:nvPr/>
        </p:nvSpPr>
        <p:spPr bwMode="auto">
          <a:xfrm>
            <a:off x="3117850" y="5583602"/>
            <a:ext cx="3079750" cy="425450"/>
          </a:xfrm>
          <a:prstGeom prst="roundRect">
            <a:avLst>
              <a:gd name="adj" fmla="val 16667"/>
            </a:avLst>
          </a:prstGeom>
          <a:solidFill>
            <a:srgbClr val="9999FF"/>
          </a:solidFill>
          <a:ln w="28575" algn="ctr">
            <a:solidFill>
              <a:srgbClr val="CC0000"/>
            </a:solidFill>
            <a:round/>
            <a:headEnd/>
            <a:tailEnd/>
          </a:ln>
          <a:effectLst/>
        </p:spPr>
        <p:txBody>
          <a:bodyPr lIns="91424" tIns="45712" rIns="91424" bIns="45712">
            <a:spAutoFit/>
          </a:bodyPr>
          <a:lstStyle/>
          <a:p>
            <a:pPr algn="ctr" eaLnBrk="1" hangingPunct="1">
              <a:spcBef>
                <a:spcPct val="50000"/>
              </a:spcBef>
            </a:pPr>
            <a:r>
              <a:rPr lang="en-US" sz="1800">
                <a:latin typeface="Arial" pitchFamily="34" charset="0"/>
              </a:rPr>
              <a:t>To/from Structures</a:t>
            </a:r>
            <a:endParaRPr lang="en-GB" sz="1800">
              <a:latin typeface="Arial" pitchFamily="34" charset="0"/>
            </a:endParaRPr>
          </a:p>
        </p:txBody>
      </p:sp>
      <p:sp>
        <p:nvSpPr>
          <p:cNvPr id="163860" name="AutoShape 20"/>
          <p:cNvSpPr>
            <a:spLocks noChangeArrowheads="1"/>
          </p:cNvSpPr>
          <p:nvPr/>
        </p:nvSpPr>
        <p:spPr bwMode="auto">
          <a:xfrm>
            <a:off x="3151188" y="4707302"/>
            <a:ext cx="906462" cy="700087"/>
          </a:xfrm>
          <a:prstGeom prst="roundRect">
            <a:avLst>
              <a:gd name="adj" fmla="val 16667"/>
            </a:avLst>
          </a:prstGeom>
          <a:noFill/>
          <a:ln w="9525" algn="ctr">
            <a:noFill/>
            <a:round/>
            <a:headEnd/>
            <a:tailEnd/>
          </a:ln>
          <a:effectLst/>
        </p:spPr>
        <p:txBody>
          <a:bodyPr lIns="91424" tIns="45712" rIns="91424" bIns="45712">
            <a:spAutoFit/>
          </a:bodyPr>
          <a:lstStyle/>
          <a:p>
            <a:pPr algn="ctr" eaLnBrk="1" hangingPunct="1">
              <a:spcBef>
                <a:spcPct val="50000"/>
              </a:spcBef>
            </a:pPr>
            <a:r>
              <a:rPr lang="en-US" sz="1800">
                <a:latin typeface="Arial" pitchFamily="34" charset="0"/>
              </a:rPr>
              <a:t>SHe Pump</a:t>
            </a:r>
            <a:endParaRPr lang="en-GB" sz="1800">
              <a:latin typeface="Arial" pitchFamily="34" charset="0"/>
            </a:endParaRPr>
          </a:p>
        </p:txBody>
      </p:sp>
      <p:sp>
        <p:nvSpPr>
          <p:cNvPr id="163861" name="AutoShape 21"/>
          <p:cNvSpPr>
            <a:spLocks noChangeArrowheads="1"/>
          </p:cNvSpPr>
          <p:nvPr/>
        </p:nvSpPr>
        <p:spPr bwMode="auto">
          <a:xfrm>
            <a:off x="4248150" y="1930764"/>
            <a:ext cx="563563" cy="396875"/>
          </a:xfrm>
          <a:prstGeom prst="roundRect">
            <a:avLst>
              <a:gd name="adj" fmla="val 16667"/>
            </a:avLst>
          </a:prstGeom>
          <a:noFill/>
          <a:ln w="9525" algn="ctr">
            <a:noFill/>
            <a:round/>
            <a:headEnd/>
            <a:tailEnd/>
          </a:ln>
          <a:effectLst/>
        </p:spPr>
        <p:txBody>
          <a:bodyPr lIns="91424" tIns="45712" rIns="91424" bIns="45712">
            <a:spAutoFit/>
          </a:bodyPr>
          <a:lstStyle/>
          <a:p>
            <a:pPr algn="ctr" eaLnBrk="1" hangingPunct="1">
              <a:spcBef>
                <a:spcPct val="50000"/>
              </a:spcBef>
            </a:pPr>
            <a:r>
              <a:rPr lang="en-US" sz="1800" dirty="0">
                <a:latin typeface="Arial" pitchFamily="34" charset="0"/>
              </a:rPr>
              <a:t>CC</a:t>
            </a:r>
            <a:endParaRPr lang="en-GB" sz="1800" dirty="0">
              <a:latin typeface="Arial" pitchFamily="34" charset="0"/>
            </a:endParaRPr>
          </a:p>
        </p:txBody>
      </p:sp>
      <p:pic>
        <p:nvPicPr>
          <p:cNvPr id="163862" name="Picture 22"/>
          <p:cNvPicPr>
            <a:picLocks noChangeAspect="1" noChangeArrowheads="1"/>
          </p:cNvPicPr>
          <p:nvPr/>
        </p:nvPicPr>
        <p:blipFill>
          <a:blip r:embed="rId4" cstate="print"/>
          <a:srcRect/>
          <a:stretch>
            <a:fillRect/>
          </a:stretch>
        </p:blipFill>
        <p:spPr bwMode="auto">
          <a:xfrm>
            <a:off x="209550" y="2694352"/>
            <a:ext cx="2940050" cy="2060575"/>
          </a:xfrm>
          <a:prstGeom prst="rect">
            <a:avLst/>
          </a:prstGeom>
          <a:solidFill>
            <a:srgbClr val="8CCBD0"/>
          </a:solidFill>
        </p:spPr>
      </p:pic>
      <p:pic>
        <p:nvPicPr>
          <p:cNvPr id="163863" name="Picture 23"/>
          <p:cNvPicPr>
            <a:picLocks noChangeAspect="1" noChangeArrowheads="1"/>
          </p:cNvPicPr>
          <p:nvPr/>
        </p:nvPicPr>
        <p:blipFill>
          <a:blip r:embed="rId5" cstate="print"/>
          <a:srcRect/>
          <a:stretch>
            <a:fillRect/>
          </a:stretch>
        </p:blipFill>
        <p:spPr bwMode="auto">
          <a:xfrm>
            <a:off x="6143625" y="2678477"/>
            <a:ext cx="2962275" cy="2076450"/>
          </a:xfrm>
          <a:prstGeom prst="rect">
            <a:avLst/>
          </a:prstGeom>
          <a:solidFill>
            <a:srgbClr val="8CCBD0"/>
          </a:solidFill>
        </p:spPr>
      </p:pic>
      <p:sp>
        <p:nvSpPr>
          <p:cNvPr id="163864" name="Text Box 24"/>
          <p:cNvSpPr txBox="1">
            <a:spLocks noChangeArrowheads="1"/>
          </p:cNvSpPr>
          <p:nvPr/>
        </p:nvSpPr>
        <p:spPr bwMode="auto">
          <a:xfrm>
            <a:off x="755650" y="1610089"/>
            <a:ext cx="1944688" cy="777875"/>
          </a:xfrm>
          <a:prstGeom prst="rect">
            <a:avLst/>
          </a:prstGeom>
          <a:noFill/>
          <a:ln w="12700">
            <a:noFill/>
            <a:miter lim="800000"/>
            <a:headEnd/>
            <a:tailEnd/>
          </a:ln>
          <a:effectLst/>
        </p:spPr>
        <p:txBody>
          <a:bodyPr lIns="91424" tIns="45712" rIns="91424" bIns="45712">
            <a:spAutoFit/>
          </a:bodyPr>
          <a:lstStyle/>
          <a:p>
            <a:pPr algn="ctr">
              <a:spcBef>
                <a:spcPct val="50000"/>
              </a:spcBef>
            </a:pPr>
            <a:r>
              <a:rPr lang="en-US" sz="1500" b="1">
                <a:solidFill>
                  <a:srgbClr val="003399"/>
                </a:solidFill>
                <a:latin typeface="Arial" pitchFamily="34" charset="0"/>
              </a:rPr>
              <a:t>Without active control of the cooling loop</a:t>
            </a:r>
          </a:p>
        </p:txBody>
      </p:sp>
      <p:sp>
        <p:nvSpPr>
          <p:cNvPr id="163865" name="Text Box 25"/>
          <p:cNvSpPr txBox="1">
            <a:spLocks noChangeArrowheads="1"/>
          </p:cNvSpPr>
          <p:nvPr/>
        </p:nvSpPr>
        <p:spPr bwMode="auto">
          <a:xfrm>
            <a:off x="6443663" y="1825989"/>
            <a:ext cx="1944687" cy="549275"/>
          </a:xfrm>
          <a:prstGeom prst="rect">
            <a:avLst/>
          </a:prstGeom>
          <a:noFill/>
          <a:ln w="12700">
            <a:noFill/>
            <a:miter lim="800000"/>
            <a:headEnd/>
            <a:tailEnd/>
          </a:ln>
          <a:effectLst/>
        </p:spPr>
        <p:txBody>
          <a:bodyPr lIns="91424" tIns="45712" rIns="91424" bIns="45712">
            <a:spAutoFit/>
          </a:bodyPr>
          <a:lstStyle/>
          <a:p>
            <a:pPr algn="ctr">
              <a:spcBef>
                <a:spcPct val="50000"/>
              </a:spcBef>
            </a:pPr>
            <a:r>
              <a:rPr lang="en-US" sz="1500" b="1">
                <a:solidFill>
                  <a:srgbClr val="003399"/>
                </a:solidFill>
                <a:latin typeface="Arial" pitchFamily="34" charset="0"/>
              </a:rPr>
              <a:t>With active control of the cooling loop</a:t>
            </a:r>
          </a:p>
        </p:txBody>
      </p:sp>
      <p:sp>
        <p:nvSpPr>
          <p:cNvPr id="163866" name="Text Box 26"/>
          <p:cNvSpPr txBox="1">
            <a:spLocks noChangeArrowheads="1"/>
          </p:cNvSpPr>
          <p:nvPr/>
        </p:nvSpPr>
        <p:spPr bwMode="auto">
          <a:xfrm>
            <a:off x="574675" y="5705839"/>
            <a:ext cx="8569325" cy="320675"/>
          </a:xfrm>
          <a:prstGeom prst="rect">
            <a:avLst/>
          </a:prstGeom>
          <a:noFill/>
          <a:ln w="12700">
            <a:noFill/>
            <a:miter lim="800000"/>
            <a:headEnd/>
            <a:tailEnd/>
          </a:ln>
          <a:effectLst/>
        </p:spPr>
        <p:txBody>
          <a:bodyPr lIns="91424" tIns="45712" rIns="91424" bIns="45712">
            <a:spAutoFit/>
          </a:bodyPr>
          <a:lstStyle/>
          <a:p>
            <a:pPr>
              <a:spcBef>
                <a:spcPct val="50000"/>
              </a:spcBef>
            </a:pPr>
            <a:r>
              <a:rPr lang="en-US" sz="1500" b="1">
                <a:solidFill>
                  <a:srgbClr val="CC0000"/>
                </a:solidFill>
                <a:latin typeface="Arial" pitchFamily="34" charset="0"/>
              </a:rPr>
              <a:t>~ 6000 t of Structures 				            used as thermal damper</a:t>
            </a:r>
          </a:p>
        </p:txBody>
      </p:sp>
    </p:spTree>
    <p:extLst>
      <p:ext uri="{BB962C8B-B14F-4D97-AF65-F5344CB8AC3E}">
        <p14:creationId xmlns:p14="http://schemas.microsoft.com/office/powerpoint/2010/main" val="59884033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8424" name="Picture 8"/>
          <p:cNvPicPr>
            <a:picLocks noChangeAspect="1" noChangeArrowheads="1"/>
          </p:cNvPicPr>
          <p:nvPr/>
        </p:nvPicPr>
        <p:blipFill>
          <a:blip r:embed="rId3" cstate="print"/>
          <a:srcRect/>
          <a:stretch>
            <a:fillRect/>
          </a:stretch>
        </p:blipFill>
        <p:spPr bwMode="auto">
          <a:xfrm>
            <a:off x="485775" y="876300"/>
            <a:ext cx="8383588" cy="5435600"/>
          </a:xfrm>
          <a:prstGeom prst="rect">
            <a:avLst/>
          </a:prstGeom>
          <a:noFill/>
          <a:ln w="9525">
            <a:noFill/>
            <a:miter lim="800000"/>
            <a:headEnd/>
            <a:tailEnd/>
          </a:ln>
          <a:effectLst/>
        </p:spPr>
      </p:pic>
      <p:sp>
        <p:nvSpPr>
          <p:cNvPr id="188418" name="Rectangle 2"/>
          <p:cNvSpPr>
            <a:spLocks noGrp="1" noChangeAspect="1" noChangeArrowheads="1"/>
          </p:cNvSpPr>
          <p:nvPr>
            <p:ph type="title"/>
          </p:nvPr>
        </p:nvSpPr>
        <p:spPr>
          <a:xfrm>
            <a:off x="0" y="0"/>
            <a:ext cx="9144000" cy="723900"/>
          </a:xfrm>
        </p:spPr>
        <p:txBody>
          <a:bodyPr/>
          <a:lstStyle/>
          <a:p>
            <a:r>
              <a:rPr lang="en-GB" sz="2800" dirty="0"/>
              <a:t>Layout of </a:t>
            </a:r>
            <a:r>
              <a:rPr lang="en-GB" sz="2800" dirty="0" err="1"/>
              <a:t>cryo</a:t>
            </a:r>
            <a:r>
              <a:rPr lang="en-GB" sz="2800" dirty="0"/>
              <a:t> distribution boxes </a:t>
            </a:r>
            <a:br>
              <a:rPr lang="en-GB" sz="2800" dirty="0"/>
            </a:br>
            <a:r>
              <a:rPr lang="en-GB" sz="2800" dirty="0"/>
              <a:t>and </a:t>
            </a:r>
            <a:r>
              <a:rPr lang="en-GB" sz="2800" dirty="0" err="1"/>
              <a:t>cryolines</a:t>
            </a:r>
            <a:r>
              <a:rPr lang="en-GB" sz="2800" dirty="0"/>
              <a:t> inside </a:t>
            </a:r>
            <a:r>
              <a:rPr lang="en-GB" sz="2800" dirty="0" err="1"/>
              <a:t>Tokamak</a:t>
            </a:r>
            <a:r>
              <a:rPr lang="en-GB" sz="2800" dirty="0"/>
              <a:t> building</a:t>
            </a:r>
          </a:p>
        </p:txBody>
      </p:sp>
      <p:pic>
        <p:nvPicPr>
          <p:cNvPr id="188420" name="Picture 4"/>
          <p:cNvPicPr>
            <a:picLocks noChangeAspect="1" noChangeArrowheads="1"/>
          </p:cNvPicPr>
          <p:nvPr/>
        </p:nvPicPr>
        <p:blipFill>
          <a:blip r:embed="rId4" cstate="print"/>
          <a:srcRect/>
          <a:stretch>
            <a:fillRect/>
          </a:stretch>
        </p:blipFill>
        <p:spPr bwMode="auto">
          <a:xfrm>
            <a:off x="5842000" y="5689600"/>
            <a:ext cx="160338" cy="279400"/>
          </a:xfrm>
          <a:prstGeom prst="rect">
            <a:avLst/>
          </a:prstGeom>
          <a:noFill/>
        </p:spPr>
      </p:pic>
    </p:spTree>
    <p:extLst>
      <p:ext uri="{BB962C8B-B14F-4D97-AF65-F5344CB8AC3E}">
        <p14:creationId xmlns:p14="http://schemas.microsoft.com/office/powerpoint/2010/main" val="2761414230"/>
      </p:ext>
    </p:extLst>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986" name="Rectangle 2"/>
          <p:cNvSpPr>
            <a:spLocks noGrp="1" noChangeAspect="1" noChangeArrowheads="1"/>
          </p:cNvSpPr>
          <p:nvPr>
            <p:ph type="title"/>
          </p:nvPr>
        </p:nvSpPr>
        <p:spPr>
          <a:xfrm>
            <a:off x="0" y="0"/>
            <a:ext cx="9144000" cy="593725"/>
          </a:xfrm>
        </p:spPr>
        <p:txBody>
          <a:bodyPr/>
          <a:lstStyle/>
          <a:p>
            <a:r>
              <a:rPr lang="en-US" dirty="0"/>
              <a:t>Layout of </a:t>
            </a:r>
            <a:r>
              <a:rPr lang="en-US" dirty="0" err="1"/>
              <a:t>cryoplant</a:t>
            </a:r>
            <a:r>
              <a:rPr lang="en-US" dirty="0"/>
              <a:t> </a:t>
            </a:r>
            <a:r>
              <a:rPr lang="en-US" dirty="0" smtClean="0"/>
              <a:t>building</a:t>
            </a:r>
            <a:endParaRPr lang="en-US" dirty="0"/>
          </a:p>
        </p:txBody>
      </p:sp>
      <p:pic>
        <p:nvPicPr>
          <p:cNvPr id="297988" name="Picture 4"/>
          <p:cNvPicPr>
            <a:picLocks noChangeAspect="1" noChangeArrowheads="1"/>
          </p:cNvPicPr>
          <p:nvPr/>
        </p:nvPicPr>
        <p:blipFill>
          <a:blip r:embed="rId2" cstate="print"/>
          <a:srcRect r="398"/>
          <a:stretch>
            <a:fillRect/>
          </a:stretch>
        </p:blipFill>
        <p:spPr bwMode="auto">
          <a:xfrm>
            <a:off x="0" y="660400"/>
            <a:ext cx="9144000" cy="5564188"/>
          </a:xfrm>
          <a:prstGeom prst="rect">
            <a:avLst/>
          </a:prstGeom>
          <a:solidFill>
            <a:schemeClr val="bg1"/>
          </a:solidFill>
          <a:ln w="9525" algn="ctr">
            <a:noFill/>
            <a:miter lim="800000"/>
            <a:headEnd/>
            <a:tailEnd/>
          </a:ln>
          <a:effectLst/>
        </p:spPr>
      </p:pic>
    </p:spTree>
    <p:extLst>
      <p:ext uri="{BB962C8B-B14F-4D97-AF65-F5344CB8AC3E}">
        <p14:creationId xmlns:p14="http://schemas.microsoft.com/office/powerpoint/2010/main" val="286708492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17"/>
          <p:cNvSpPr>
            <a:spLocks noChangeArrowheads="1"/>
          </p:cNvSpPr>
          <p:nvPr/>
        </p:nvSpPr>
        <p:spPr bwMode="auto">
          <a:xfrm>
            <a:off x="0" y="2133600"/>
            <a:ext cx="9144000" cy="2159000"/>
          </a:xfrm>
          <a:prstGeom prst="rect">
            <a:avLst/>
          </a:prstGeom>
          <a:solidFill>
            <a:srgbClr val="FFCC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457200" indent="-457200">
              <a:buFont typeface="Arial" pitchFamily="34" charset="0"/>
              <a:buChar char="•"/>
            </a:pPr>
            <a:r>
              <a:rPr lang="en-US" sz="2800" b="1" dirty="0" smtClean="0">
                <a:solidFill>
                  <a:srgbClr val="003399"/>
                </a:solidFill>
                <a:latin typeface="Arial" pitchFamily="34" charset="0"/>
              </a:rPr>
              <a:t>Status of ITER Construction </a:t>
            </a:r>
            <a:endParaRPr lang="en-US" sz="2800" b="1" dirty="0">
              <a:solidFill>
                <a:srgbClr val="003399"/>
              </a:solidFill>
              <a:latin typeface="Arial" pitchFamily="34" charset="0"/>
            </a:endParaRPr>
          </a:p>
        </p:txBody>
      </p:sp>
    </p:spTree>
    <p:extLst>
      <p:ext uri="{BB962C8B-B14F-4D97-AF65-F5344CB8AC3E}">
        <p14:creationId xmlns:p14="http://schemas.microsoft.com/office/powerpoint/2010/main" val="3997160267"/>
      </p:ext>
    </p:extLst>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ITER_insertion_aerienne_09"/>
          <p:cNvPicPr>
            <a:picLocks noChangeAspect="1" noChangeArrowheads="1"/>
          </p:cNvPicPr>
          <p:nvPr/>
        </p:nvPicPr>
        <p:blipFill>
          <a:blip r:embed="rId3" cstate="screen">
            <a:clrChange>
              <a:clrFrom>
                <a:srgbClr val="E2EEFA"/>
              </a:clrFrom>
              <a:clrTo>
                <a:srgbClr val="E2EEFA">
                  <a:alpha val="0"/>
                </a:srgbClr>
              </a:clrTo>
            </a:clrChange>
            <a:extLst>
              <a:ext uri="{28A0092B-C50C-407E-A947-70E740481C1C}">
                <a14:useLocalDpi xmlns:a14="http://schemas.microsoft.com/office/drawing/2010/main"/>
              </a:ext>
            </a:extLst>
          </a:blip>
          <a:srcRect/>
          <a:stretch>
            <a:fillRect/>
          </a:stretch>
        </p:blipFill>
        <p:spPr bwMode="auto">
          <a:xfrm>
            <a:off x="0" y="549275"/>
            <a:ext cx="9144000" cy="582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1" name="Rectangle 3"/>
          <p:cNvSpPr>
            <a:spLocks noChangeArrowheads="1"/>
          </p:cNvSpPr>
          <p:nvPr/>
        </p:nvSpPr>
        <p:spPr bwMode="auto">
          <a:xfrm>
            <a:off x="7085013" y="6373813"/>
            <a:ext cx="14922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5781" tIns="47890" rIns="95781" bIns="47890"/>
          <a:lstStyle/>
          <a:p>
            <a:pPr algn="r" defTabSz="957263"/>
            <a:endParaRPr lang="en-US" sz="1500">
              <a:latin typeface="Times" pitchFamily="18" charset="0"/>
            </a:endParaRPr>
          </a:p>
        </p:txBody>
      </p:sp>
      <p:sp>
        <p:nvSpPr>
          <p:cNvPr id="7172" name="Text Box 4"/>
          <p:cNvSpPr txBox="1">
            <a:spLocks noChangeArrowheads="1"/>
          </p:cNvSpPr>
          <p:nvPr/>
        </p:nvSpPr>
        <p:spPr bwMode="auto">
          <a:xfrm>
            <a:off x="8686800" y="6400800"/>
            <a:ext cx="4572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lgn="r" eaLnBrk="1" hangingPunct="1">
              <a:spcBef>
                <a:spcPct val="50000"/>
              </a:spcBef>
            </a:pPr>
            <a:r>
              <a:rPr lang="fr-FR" sz="1200">
                <a:solidFill>
                  <a:schemeClr val="bg2"/>
                </a:solidFill>
                <a:latin typeface="Arial" pitchFamily="34" charset="0"/>
              </a:rPr>
              <a:t>1</a:t>
            </a:r>
          </a:p>
        </p:txBody>
      </p:sp>
      <p:grpSp>
        <p:nvGrpSpPr>
          <p:cNvPr id="7173" name="Group 6"/>
          <p:cNvGrpSpPr>
            <a:grpSpLocks/>
          </p:cNvGrpSpPr>
          <p:nvPr/>
        </p:nvGrpSpPr>
        <p:grpSpPr bwMode="auto">
          <a:xfrm>
            <a:off x="755650" y="5805488"/>
            <a:ext cx="7620000" cy="457200"/>
            <a:chOff x="672" y="3456"/>
            <a:chExt cx="4800" cy="288"/>
          </a:xfrm>
        </p:grpSpPr>
        <p:pic>
          <p:nvPicPr>
            <p:cNvPr id="7179" name="Picture 7" descr="cn"/>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72" y="3466"/>
              <a:ext cx="403" cy="2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80" name="Picture 8" descr="eun"/>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325" y="3466"/>
              <a:ext cx="403" cy="2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81" name="Picture 9" descr="jp"/>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2016" y="3479"/>
              <a:ext cx="384" cy="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82" name="Picture 10" descr="kr"/>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2736" y="3466"/>
              <a:ext cx="403" cy="2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83" name="Picture 11" descr="ru"/>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3437" y="3466"/>
              <a:ext cx="403" cy="2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84" name="Picture 12" descr="us50"/>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4290" y="3456"/>
              <a:ext cx="414" cy="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85" name="Picture 13" descr="Inde"/>
            <p:cNvPicPr>
              <a:picLocks noChangeAspect="1" noChangeArrowheads="1"/>
            </p:cNvPicPr>
            <p:nvPr/>
          </p:nvPicPr>
          <p:blipFill>
            <a:blip r:embed="rId10" cstate="screen">
              <a:extLst>
                <a:ext uri="{28A0092B-C50C-407E-A947-70E740481C1C}">
                  <a14:useLocalDpi xmlns:a14="http://schemas.microsoft.com/office/drawing/2010/main"/>
                </a:ext>
              </a:extLst>
            </a:blip>
            <a:srcRect/>
            <a:stretch>
              <a:fillRect/>
            </a:stretch>
          </p:blipFill>
          <p:spPr bwMode="auto">
            <a:xfrm>
              <a:off x="5040" y="3457"/>
              <a:ext cx="432"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174" name="Text Box 14"/>
          <p:cNvSpPr txBox="1">
            <a:spLocks noChangeArrowheads="1"/>
          </p:cNvSpPr>
          <p:nvPr/>
        </p:nvSpPr>
        <p:spPr bwMode="auto">
          <a:xfrm>
            <a:off x="0" y="6400800"/>
            <a:ext cx="5638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eaLnBrk="1" hangingPunct="1">
              <a:spcBef>
                <a:spcPct val="50000"/>
              </a:spcBef>
            </a:pPr>
            <a:endParaRPr lang="fr-FR" sz="1400" b="1">
              <a:solidFill>
                <a:srgbClr val="FF6600"/>
              </a:solidFill>
              <a:latin typeface="Arial" pitchFamily="34" charset="0"/>
            </a:endParaRPr>
          </a:p>
        </p:txBody>
      </p:sp>
      <p:sp>
        <p:nvSpPr>
          <p:cNvPr id="7175" name="Rectangle 15"/>
          <p:cNvSpPr>
            <a:spLocks noChangeArrowheads="1"/>
          </p:cNvSpPr>
          <p:nvPr/>
        </p:nvSpPr>
        <p:spPr bwMode="auto">
          <a:xfrm>
            <a:off x="3563938" y="3500438"/>
            <a:ext cx="5580062" cy="2292350"/>
          </a:xfrm>
          <a:prstGeom prst="rect">
            <a:avLst/>
          </a:prstGeom>
          <a:solidFill>
            <a:schemeClr val="bg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sz="1600" b="1">
                <a:solidFill>
                  <a:srgbClr val="003399"/>
                </a:solidFill>
                <a:latin typeface="Arial" pitchFamily="34" charset="0"/>
              </a:rPr>
              <a:t>New baseline agreed at the IC meeting in July 28, 2010 </a:t>
            </a:r>
            <a:endParaRPr lang="en-US" sz="1600">
              <a:solidFill>
                <a:srgbClr val="003399"/>
              </a:solidFill>
              <a:latin typeface="Arial" pitchFamily="34" charset="0"/>
            </a:endParaRPr>
          </a:p>
          <a:p>
            <a:pPr eaLnBrk="1" hangingPunct="1">
              <a:buFontTx/>
              <a:buChar char="•"/>
            </a:pPr>
            <a:r>
              <a:rPr lang="en-US" sz="1600" b="1">
                <a:solidFill>
                  <a:srgbClr val="003399"/>
                </a:solidFill>
                <a:latin typeface="Arial" pitchFamily="34" charset="0"/>
              </a:rPr>
              <a:t> First plasma – November 2019</a:t>
            </a:r>
          </a:p>
          <a:p>
            <a:pPr eaLnBrk="1" hangingPunct="1">
              <a:buFontTx/>
              <a:buChar char="•"/>
            </a:pPr>
            <a:r>
              <a:rPr lang="en-US" sz="1600" b="1">
                <a:solidFill>
                  <a:srgbClr val="003399"/>
                </a:solidFill>
                <a:latin typeface="Arial" pitchFamily="34" charset="0"/>
              </a:rPr>
              <a:t> First DT – March 2027</a:t>
            </a:r>
            <a:endParaRPr lang="en-US" sz="1600">
              <a:solidFill>
                <a:srgbClr val="003399"/>
              </a:solidFill>
              <a:latin typeface="Arial" pitchFamily="34" charset="0"/>
            </a:endParaRPr>
          </a:p>
          <a:p>
            <a:pPr>
              <a:buFontTx/>
              <a:buChar char="•"/>
            </a:pPr>
            <a:r>
              <a:rPr lang="en-US" sz="1600" b="1">
                <a:solidFill>
                  <a:srgbClr val="003399"/>
                </a:solidFill>
                <a:latin typeface="Arial" pitchFamily="34" charset="0"/>
              </a:rPr>
              <a:t> Costs - New baseline of 4585 kIUA (~7100 M €)</a:t>
            </a:r>
          </a:p>
          <a:p>
            <a:pPr>
              <a:buFontTx/>
              <a:buChar char="•"/>
            </a:pPr>
            <a:r>
              <a:rPr lang="en-US" sz="1600" b="1">
                <a:solidFill>
                  <a:srgbClr val="003399"/>
                </a:solidFill>
                <a:latin typeface="Arial" pitchFamily="34" charset="0"/>
              </a:rPr>
              <a:t>Additional Reserve of 115 kIUA =&gt; </a:t>
            </a:r>
            <a:r>
              <a:rPr lang="en-US" sz="1600" b="1">
                <a:solidFill>
                  <a:srgbClr val="FF3300"/>
                </a:solidFill>
                <a:latin typeface="Arial" pitchFamily="34" charset="0"/>
              </a:rPr>
              <a:t>total = 4700 kIUA</a:t>
            </a:r>
          </a:p>
          <a:p>
            <a:r>
              <a:rPr lang="en-US" sz="1600">
                <a:solidFill>
                  <a:srgbClr val="003399"/>
                </a:solidFill>
                <a:latin typeface="Arial" pitchFamily="34" charset="0"/>
              </a:rPr>
              <a:t>                    Plus contributions of local area – 467 M €</a:t>
            </a:r>
          </a:p>
          <a:p>
            <a:pPr>
              <a:buFontTx/>
              <a:buChar char="•"/>
            </a:pPr>
            <a:r>
              <a:rPr lang="en-US" sz="1600" b="1">
                <a:solidFill>
                  <a:srgbClr val="003399"/>
                </a:solidFill>
                <a:latin typeface="Arial" pitchFamily="34" charset="0"/>
              </a:rPr>
              <a:t>Operation Cost 188 kIUA/year </a:t>
            </a:r>
            <a:r>
              <a:rPr lang="en-US" sz="1600">
                <a:solidFill>
                  <a:srgbClr val="003399"/>
                </a:solidFill>
                <a:latin typeface="Arial" pitchFamily="34" charset="0"/>
              </a:rPr>
              <a:t>– sharing will be different</a:t>
            </a:r>
          </a:p>
          <a:p>
            <a:pPr>
              <a:buFontTx/>
              <a:buChar char="•"/>
            </a:pPr>
            <a:r>
              <a:rPr lang="en-US" sz="1600">
                <a:solidFill>
                  <a:srgbClr val="003399"/>
                </a:solidFill>
                <a:latin typeface="Arial" pitchFamily="34" charset="0"/>
              </a:rPr>
              <a:t>Deactivation Cost 281 MEuro</a:t>
            </a:r>
          </a:p>
          <a:p>
            <a:pPr>
              <a:buFontTx/>
              <a:buChar char="•"/>
            </a:pPr>
            <a:r>
              <a:rPr lang="en-US" sz="1600">
                <a:solidFill>
                  <a:srgbClr val="003399"/>
                </a:solidFill>
                <a:latin typeface="Arial" pitchFamily="34" charset="0"/>
              </a:rPr>
              <a:t>Decommissioning Cost 530 MEuro</a:t>
            </a:r>
            <a:endParaRPr lang="en-US" sz="1600" b="1">
              <a:solidFill>
                <a:srgbClr val="003399"/>
              </a:solidFill>
              <a:latin typeface="Arial" pitchFamily="34" charset="0"/>
            </a:endParaRPr>
          </a:p>
        </p:txBody>
      </p:sp>
      <p:pic>
        <p:nvPicPr>
          <p:cNvPr id="7176" name="Picture 16" descr="ITER_TOKAMAK_COLOURING"/>
          <p:cNvPicPr>
            <a:picLocks noChangeAspect="1" noChangeArrowheads="1"/>
          </p:cNvPicPr>
          <p:nvPr/>
        </p:nvPicPr>
        <p:blipFill>
          <a:blip r:embed="rId11" cstate="screen">
            <a:extLst>
              <a:ext uri="{28A0092B-C50C-407E-A947-70E740481C1C}">
                <a14:useLocalDpi xmlns:a14="http://schemas.microsoft.com/office/drawing/2010/main"/>
              </a:ext>
            </a:extLst>
          </a:blip>
          <a:srcRect/>
          <a:stretch>
            <a:fillRect/>
          </a:stretch>
        </p:blipFill>
        <p:spPr bwMode="auto">
          <a:xfrm>
            <a:off x="6219825" y="803275"/>
            <a:ext cx="2924175" cy="267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7" name="Line 17"/>
          <p:cNvSpPr>
            <a:spLocks noChangeShapeType="1"/>
          </p:cNvSpPr>
          <p:nvPr/>
        </p:nvSpPr>
        <p:spPr bwMode="auto">
          <a:xfrm flipH="1">
            <a:off x="2268538" y="2306638"/>
            <a:ext cx="4022725" cy="1193800"/>
          </a:xfrm>
          <a:prstGeom prst="line">
            <a:avLst/>
          </a:prstGeom>
          <a:noFill/>
          <a:ln w="28575">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38309" name="Text Box 5"/>
          <p:cNvSpPr txBox="1">
            <a:spLocks noChangeArrowheads="1"/>
          </p:cNvSpPr>
          <p:nvPr/>
        </p:nvSpPr>
        <p:spPr bwMode="auto">
          <a:xfrm>
            <a:off x="0" y="0"/>
            <a:ext cx="9144000" cy="519113"/>
          </a:xfrm>
          <a:prstGeom prst="rect">
            <a:avLst/>
          </a:prstGeom>
          <a:solidFill>
            <a:srgbClr val="FFCC00">
              <a:alpha val="5000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defRPr/>
            </a:pPr>
            <a:r>
              <a:rPr lang="fr-FR" sz="2800" b="1">
                <a:solidFill>
                  <a:srgbClr val="000099"/>
                </a:solidFill>
                <a:effectLst>
                  <a:outerShdw blurRad="38100" dist="38100" dir="2700000" algn="tl">
                    <a:srgbClr val="000000"/>
                  </a:outerShdw>
                </a:effectLst>
                <a:latin typeface="Arial" pitchFamily="34" charset="0"/>
              </a:rPr>
              <a:t>New ITER Baseline</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733425"/>
            <a:ext cx="7451725" cy="544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195" name="Text Box 3"/>
          <p:cNvSpPr txBox="1">
            <a:spLocks noChangeArrowheads="1"/>
          </p:cNvSpPr>
          <p:nvPr/>
        </p:nvSpPr>
        <p:spPr bwMode="auto">
          <a:xfrm>
            <a:off x="0" y="0"/>
            <a:ext cx="9144000" cy="519113"/>
          </a:xfrm>
          <a:prstGeom prst="rect">
            <a:avLst/>
          </a:prstGeom>
          <a:solidFill>
            <a:srgbClr val="FFCC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lgn="ctr"/>
            <a:r>
              <a:rPr lang="en-US" sz="2800" b="1">
                <a:solidFill>
                  <a:schemeClr val="accent2"/>
                </a:solidFill>
                <a:latin typeface="Arial" pitchFamily="34" charset="0"/>
                <a:ea typeface="ＭＳ Ｐゴシック" charset="-128"/>
              </a:rPr>
              <a:t>ITER New Organization Structure</a:t>
            </a:r>
            <a:endParaRPr lang="en-GB" altLang="ja-JP" sz="2800" b="1">
              <a:solidFill>
                <a:schemeClr val="accent2"/>
              </a:solidFill>
              <a:latin typeface="Arial" pitchFamily="34" charset="0"/>
              <a:ea typeface="ＭＳ Ｐゴシック" charset="-128"/>
            </a:endParaRPr>
          </a:p>
        </p:txBody>
      </p:sp>
      <p:pic>
        <p:nvPicPr>
          <p:cNvPr id="8196" name="Picture 4"/>
          <p:cNvPicPr>
            <a:picLocks noChangeAspect="1" noChangeArrowheads="1"/>
          </p:cNvPicPr>
          <p:nvPr/>
        </p:nvPicPr>
        <p:blipFill>
          <a:blip r:embed="rId3" cstate="screen">
            <a:extLst>
              <a:ext uri="{28A0092B-C50C-407E-A947-70E740481C1C}">
                <a14:useLocalDpi xmlns:a14="http://schemas.microsoft.com/office/drawing/2010/main"/>
              </a:ext>
            </a:extLst>
          </a:blip>
          <a:srcRect l="11081" t="7402" r="20930" b="9624"/>
          <a:stretch>
            <a:fillRect/>
          </a:stretch>
        </p:blipFill>
        <p:spPr bwMode="auto">
          <a:xfrm>
            <a:off x="7156450" y="765175"/>
            <a:ext cx="1987550" cy="2014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197" name="Rectangle 3"/>
          <p:cNvSpPr>
            <a:spLocks noChangeArrowheads="1"/>
          </p:cNvSpPr>
          <p:nvPr/>
        </p:nvSpPr>
        <p:spPr bwMode="auto">
          <a:xfrm>
            <a:off x="7451725" y="2708275"/>
            <a:ext cx="1692275" cy="3600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lnSpc>
                <a:spcPct val="90000"/>
              </a:lnSpc>
              <a:spcBef>
                <a:spcPct val="35000"/>
              </a:spcBef>
            </a:pPr>
            <a:r>
              <a:rPr lang="en-US" altLang="ja-JP" sz="1800" b="1">
                <a:solidFill>
                  <a:schemeClr val="accent2"/>
                </a:solidFill>
                <a:latin typeface="Arial" pitchFamily="34" charset="0"/>
                <a:ea typeface="ＭＳ Ｐゴシック" charset="-128"/>
              </a:rPr>
              <a:t>As of end September 2010, the IO has </a:t>
            </a:r>
            <a:r>
              <a:rPr lang="en-US" altLang="ja-JP" sz="1800" b="1">
                <a:solidFill>
                  <a:srgbClr val="FF3300"/>
                </a:solidFill>
                <a:latin typeface="Arial" pitchFamily="34" charset="0"/>
                <a:ea typeface="ＭＳ Ｐゴシック" charset="-128"/>
              </a:rPr>
              <a:t>a total of 463 staff members</a:t>
            </a:r>
            <a:r>
              <a:rPr lang="en-US" altLang="ja-JP" sz="1800" b="1">
                <a:solidFill>
                  <a:schemeClr val="accent2"/>
                </a:solidFill>
                <a:latin typeface="Arial" pitchFamily="34" charset="0"/>
                <a:ea typeface="ＭＳ Ｐゴシック" charset="-128"/>
              </a:rPr>
              <a:t> with 296 professional and 167 technical support staff members</a:t>
            </a:r>
          </a:p>
          <a:p>
            <a:pPr eaLnBrk="1" hangingPunct="1">
              <a:lnSpc>
                <a:spcPct val="90000"/>
              </a:lnSpc>
              <a:spcBef>
                <a:spcPct val="35000"/>
              </a:spcBef>
            </a:pPr>
            <a:r>
              <a:rPr lang="en-US" altLang="ja-JP" sz="1800" b="1">
                <a:solidFill>
                  <a:srgbClr val="008000"/>
                </a:solidFill>
                <a:latin typeface="Arial" pitchFamily="34" charset="0"/>
                <a:ea typeface="ＭＳ Ｐゴシック" charset="-128"/>
              </a:rPr>
              <a:t>and &gt; 200 Contractors</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0" y="0"/>
            <a:ext cx="9144000" cy="519113"/>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spcBef>
                <a:spcPct val="50000"/>
              </a:spcBef>
            </a:pPr>
            <a:r>
              <a:rPr lang="en-US" sz="2800" b="1">
                <a:solidFill>
                  <a:schemeClr val="accent2"/>
                </a:solidFill>
                <a:latin typeface="Arial" pitchFamily="34" charset="0"/>
              </a:rPr>
              <a:t>Schedule for Construction Phase (</a:t>
            </a:r>
            <a:r>
              <a:rPr lang="en-US" b="1">
                <a:solidFill>
                  <a:schemeClr val="accent2"/>
                </a:solidFill>
                <a:latin typeface="Arial" pitchFamily="34" charset="0"/>
              </a:rPr>
              <a:t>2019 First Plasma</a:t>
            </a:r>
            <a:r>
              <a:rPr lang="en-US" sz="2800" b="1">
                <a:solidFill>
                  <a:schemeClr val="accent2"/>
                </a:solidFill>
                <a:latin typeface="Arial" pitchFamily="34" charset="0"/>
              </a:rPr>
              <a:t>)</a:t>
            </a:r>
            <a:endParaRPr lang="en-GB" sz="2800" b="1">
              <a:solidFill>
                <a:schemeClr val="accent2"/>
              </a:solidFill>
              <a:latin typeface="Arial" pitchFamily="34" charset="0"/>
            </a:endParaRPr>
          </a:p>
        </p:txBody>
      </p:sp>
      <p:sp>
        <p:nvSpPr>
          <p:cNvPr id="9219" name="Text Box 40"/>
          <p:cNvSpPr txBox="1">
            <a:spLocks noChangeArrowheads="1"/>
          </p:cNvSpPr>
          <p:nvPr/>
        </p:nvSpPr>
        <p:spPr bwMode="auto">
          <a:xfrm>
            <a:off x="5508625" y="490538"/>
            <a:ext cx="1439863"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lgn="ctr" eaLnBrk="1" hangingPunct="1">
              <a:spcBef>
                <a:spcPct val="50000"/>
              </a:spcBef>
            </a:pPr>
            <a:r>
              <a:rPr lang="en-US" sz="1200">
                <a:solidFill>
                  <a:srgbClr val="FF0000"/>
                </a:solidFill>
                <a:latin typeface="Times New Roman" pitchFamily="18" charset="0"/>
              </a:rPr>
              <a:t>First Plasma</a:t>
            </a:r>
            <a:endParaRPr lang="en-GB" sz="1200">
              <a:solidFill>
                <a:srgbClr val="FF0000"/>
              </a:solidFill>
              <a:latin typeface="Times New Roman" pitchFamily="18" charset="0"/>
            </a:endParaRPr>
          </a:p>
        </p:txBody>
      </p:sp>
      <p:sp>
        <p:nvSpPr>
          <p:cNvPr id="9220" name="Rectangle 61"/>
          <p:cNvSpPr>
            <a:spLocks noChangeArrowheads="1"/>
          </p:cNvSpPr>
          <p:nvPr/>
        </p:nvSpPr>
        <p:spPr bwMode="auto">
          <a:xfrm>
            <a:off x="179388" y="836613"/>
            <a:ext cx="215900" cy="5472112"/>
          </a:xfrm>
          <a:prstGeom prst="rect">
            <a:avLst/>
          </a:prstGeom>
          <a:solidFill>
            <a:srgbClr val="3366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grpSp>
        <p:nvGrpSpPr>
          <p:cNvPr id="9221" name="Group 5"/>
          <p:cNvGrpSpPr>
            <a:grpSpLocks/>
          </p:cNvGrpSpPr>
          <p:nvPr/>
        </p:nvGrpSpPr>
        <p:grpSpPr bwMode="auto">
          <a:xfrm>
            <a:off x="107950" y="549275"/>
            <a:ext cx="8712200" cy="5770563"/>
            <a:chOff x="158" y="448"/>
            <a:chExt cx="5307" cy="3533"/>
          </a:xfrm>
        </p:grpSpPr>
        <p:sp>
          <p:nvSpPr>
            <p:cNvPr id="9223" name="Rectangle 6"/>
            <p:cNvSpPr>
              <a:spLocks noChangeArrowheads="1"/>
            </p:cNvSpPr>
            <p:nvPr/>
          </p:nvSpPr>
          <p:spPr bwMode="auto">
            <a:xfrm>
              <a:off x="385" y="664"/>
              <a:ext cx="5058" cy="331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latin typeface="Times New Roman" pitchFamily="18" charset="0"/>
              </a:endParaRPr>
            </a:p>
          </p:txBody>
        </p:sp>
        <p:sp>
          <p:nvSpPr>
            <p:cNvPr id="9224" name="Rectangle 149"/>
            <p:cNvSpPr>
              <a:spLocks noChangeArrowheads="1"/>
            </p:cNvSpPr>
            <p:nvPr/>
          </p:nvSpPr>
          <p:spPr bwMode="auto">
            <a:xfrm>
              <a:off x="374" y="664"/>
              <a:ext cx="34" cy="3308"/>
            </a:xfrm>
            <a:prstGeom prst="rect">
              <a:avLst/>
            </a:prstGeom>
            <a:solidFill>
              <a:schemeClr val="bg2"/>
            </a:solidFill>
            <a:ln w="9525">
              <a:solidFill>
                <a:schemeClr val="tx1"/>
              </a:solidFill>
              <a:miter lim="800000"/>
              <a:headEnd/>
              <a:tailEnd/>
            </a:ln>
          </p:spPr>
          <p:txBody>
            <a:bodyPr wrap="none" anchor="ctr"/>
            <a:lstStyle/>
            <a:p>
              <a:endParaRPr lang="en-US"/>
            </a:p>
          </p:txBody>
        </p:sp>
        <p:sp>
          <p:nvSpPr>
            <p:cNvPr id="9225" name="Line 7"/>
            <p:cNvSpPr>
              <a:spLocks noChangeShapeType="1"/>
            </p:cNvSpPr>
            <p:nvPr/>
          </p:nvSpPr>
          <p:spPr bwMode="auto">
            <a:xfrm>
              <a:off x="1452" y="664"/>
              <a:ext cx="0" cy="3314"/>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226" name="Line 9"/>
            <p:cNvSpPr>
              <a:spLocks noChangeShapeType="1"/>
            </p:cNvSpPr>
            <p:nvPr/>
          </p:nvSpPr>
          <p:spPr bwMode="auto">
            <a:xfrm>
              <a:off x="1814" y="664"/>
              <a:ext cx="0" cy="3314"/>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227" name="Line 13"/>
            <p:cNvSpPr>
              <a:spLocks noChangeShapeType="1"/>
            </p:cNvSpPr>
            <p:nvPr/>
          </p:nvSpPr>
          <p:spPr bwMode="auto">
            <a:xfrm>
              <a:off x="2540" y="664"/>
              <a:ext cx="0" cy="3314"/>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228" name="Line 14"/>
            <p:cNvSpPr>
              <a:spLocks noChangeShapeType="1"/>
            </p:cNvSpPr>
            <p:nvPr/>
          </p:nvSpPr>
          <p:spPr bwMode="auto">
            <a:xfrm>
              <a:off x="2903" y="664"/>
              <a:ext cx="0" cy="3314"/>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229" name="Line 15"/>
            <p:cNvSpPr>
              <a:spLocks noChangeShapeType="1"/>
            </p:cNvSpPr>
            <p:nvPr/>
          </p:nvSpPr>
          <p:spPr bwMode="auto">
            <a:xfrm>
              <a:off x="3266" y="664"/>
              <a:ext cx="0" cy="3314"/>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230" name="Line 16"/>
            <p:cNvSpPr>
              <a:spLocks noChangeShapeType="1"/>
            </p:cNvSpPr>
            <p:nvPr/>
          </p:nvSpPr>
          <p:spPr bwMode="auto">
            <a:xfrm>
              <a:off x="3629" y="664"/>
              <a:ext cx="0" cy="3314"/>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231" name="Line 17"/>
            <p:cNvSpPr>
              <a:spLocks noChangeShapeType="1"/>
            </p:cNvSpPr>
            <p:nvPr/>
          </p:nvSpPr>
          <p:spPr bwMode="auto">
            <a:xfrm flipH="1">
              <a:off x="3991" y="664"/>
              <a:ext cx="0" cy="3314"/>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232" name="Line 18"/>
            <p:cNvSpPr>
              <a:spLocks noChangeShapeType="1"/>
            </p:cNvSpPr>
            <p:nvPr/>
          </p:nvSpPr>
          <p:spPr bwMode="auto">
            <a:xfrm>
              <a:off x="4355" y="664"/>
              <a:ext cx="0" cy="3314"/>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233" name="Line 19"/>
            <p:cNvSpPr>
              <a:spLocks noChangeShapeType="1"/>
            </p:cNvSpPr>
            <p:nvPr/>
          </p:nvSpPr>
          <p:spPr bwMode="auto">
            <a:xfrm>
              <a:off x="4717" y="664"/>
              <a:ext cx="0" cy="3314"/>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234" name="Line 20"/>
            <p:cNvSpPr>
              <a:spLocks noChangeShapeType="1"/>
            </p:cNvSpPr>
            <p:nvPr/>
          </p:nvSpPr>
          <p:spPr bwMode="auto">
            <a:xfrm>
              <a:off x="5080" y="664"/>
              <a:ext cx="0" cy="3314"/>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235" name="Line 21"/>
            <p:cNvSpPr>
              <a:spLocks noChangeShapeType="1"/>
            </p:cNvSpPr>
            <p:nvPr/>
          </p:nvSpPr>
          <p:spPr bwMode="auto">
            <a:xfrm>
              <a:off x="1089" y="664"/>
              <a:ext cx="0" cy="3314"/>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236" name="Line 22"/>
            <p:cNvSpPr>
              <a:spLocks noChangeShapeType="1"/>
            </p:cNvSpPr>
            <p:nvPr/>
          </p:nvSpPr>
          <p:spPr bwMode="auto">
            <a:xfrm>
              <a:off x="748" y="659"/>
              <a:ext cx="0" cy="3314"/>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237" name="Text Box 24"/>
            <p:cNvSpPr txBox="1">
              <a:spLocks noChangeArrowheads="1"/>
            </p:cNvSpPr>
            <p:nvPr/>
          </p:nvSpPr>
          <p:spPr bwMode="auto">
            <a:xfrm>
              <a:off x="385" y="659"/>
              <a:ext cx="408" cy="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eaLnBrk="1" hangingPunct="1">
                <a:spcBef>
                  <a:spcPct val="50000"/>
                </a:spcBef>
              </a:pPr>
              <a:r>
                <a:rPr lang="en-US" sz="1400">
                  <a:latin typeface="Times New Roman" pitchFamily="18" charset="0"/>
                </a:rPr>
                <a:t>2010</a:t>
              </a:r>
              <a:endParaRPr lang="en-GB" sz="1400">
                <a:latin typeface="Times New Roman" pitchFamily="18" charset="0"/>
              </a:endParaRPr>
            </a:p>
          </p:txBody>
        </p:sp>
        <p:sp>
          <p:nvSpPr>
            <p:cNvPr id="9238" name="Text Box 25"/>
            <p:cNvSpPr txBox="1">
              <a:spLocks noChangeArrowheads="1"/>
            </p:cNvSpPr>
            <p:nvPr/>
          </p:nvSpPr>
          <p:spPr bwMode="auto">
            <a:xfrm>
              <a:off x="748" y="659"/>
              <a:ext cx="408" cy="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eaLnBrk="1" hangingPunct="1">
                <a:spcBef>
                  <a:spcPct val="50000"/>
                </a:spcBef>
              </a:pPr>
              <a:r>
                <a:rPr lang="en-US" sz="1400">
                  <a:latin typeface="Times New Roman" pitchFamily="18" charset="0"/>
                </a:rPr>
                <a:t>2011</a:t>
              </a:r>
              <a:endParaRPr lang="en-GB" sz="1400">
                <a:latin typeface="Times New Roman" pitchFamily="18" charset="0"/>
              </a:endParaRPr>
            </a:p>
          </p:txBody>
        </p:sp>
        <p:sp>
          <p:nvSpPr>
            <p:cNvPr id="9239" name="Text Box 26"/>
            <p:cNvSpPr txBox="1">
              <a:spLocks noChangeArrowheads="1"/>
            </p:cNvSpPr>
            <p:nvPr/>
          </p:nvSpPr>
          <p:spPr bwMode="auto">
            <a:xfrm>
              <a:off x="1111" y="659"/>
              <a:ext cx="408" cy="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eaLnBrk="1" hangingPunct="1">
                <a:spcBef>
                  <a:spcPct val="50000"/>
                </a:spcBef>
              </a:pPr>
              <a:r>
                <a:rPr lang="en-US" sz="1400">
                  <a:latin typeface="Times New Roman" pitchFamily="18" charset="0"/>
                </a:rPr>
                <a:t>2012</a:t>
              </a:r>
              <a:endParaRPr lang="en-GB" sz="1400">
                <a:latin typeface="Times New Roman" pitchFamily="18" charset="0"/>
              </a:endParaRPr>
            </a:p>
          </p:txBody>
        </p:sp>
        <p:sp>
          <p:nvSpPr>
            <p:cNvPr id="9240" name="Text Box 27"/>
            <p:cNvSpPr txBox="1">
              <a:spLocks noChangeArrowheads="1"/>
            </p:cNvSpPr>
            <p:nvPr/>
          </p:nvSpPr>
          <p:spPr bwMode="auto">
            <a:xfrm>
              <a:off x="1474" y="659"/>
              <a:ext cx="408" cy="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eaLnBrk="1" hangingPunct="1">
                <a:spcBef>
                  <a:spcPct val="50000"/>
                </a:spcBef>
              </a:pPr>
              <a:r>
                <a:rPr lang="en-US" sz="1400">
                  <a:latin typeface="Times New Roman" pitchFamily="18" charset="0"/>
                </a:rPr>
                <a:t>2013</a:t>
              </a:r>
              <a:endParaRPr lang="en-GB" sz="1400">
                <a:latin typeface="Times New Roman" pitchFamily="18" charset="0"/>
              </a:endParaRPr>
            </a:p>
          </p:txBody>
        </p:sp>
        <p:sp>
          <p:nvSpPr>
            <p:cNvPr id="9241" name="Text Box 28"/>
            <p:cNvSpPr txBox="1">
              <a:spLocks noChangeArrowheads="1"/>
            </p:cNvSpPr>
            <p:nvPr/>
          </p:nvSpPr>
          <p:spPr bwMode="auto">
            <a:xfrm>
              <a:off x="1837" y="659"/>
              <a:ext cx="408" cy="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eaLnBrk="1" hangingPunct="1">
                <a:spcBef>
                  <a:spcPct val="50000"/>
                </a:spcBef>
              </a:pPr>
              <a:r>
                <a:rPr lang="en-US" sz="1400">
                  <a:latin typeface="Times New Roman" pitchFamily="18" charset="0"/>
                </a:rPr>
                <a:t>2014</a:t>
              </a:r>
              <a:endParaRPr lang="en-GB" sz="1400">
                <a:latin typeface="Times New Roman" pitchFamily="18" charset="0"/>
              </a:endParaRPr>
            </a:p>
          </p:txBody>
        </p:sp>
        <p:sp>
          <p:nvSpPr>
            <p:cNvPr id="9242" name="Text Box 29"/>
            <p:cNvSpPr txBox="1">
              <a:spLocks noChangeArrowheads="1"/>
            </p:cNvSpPr>
            <p:nvPr/>
          </p:nvSpPr>
          <p:spPr bwMode="auto">
            <a:xfrm>
              <a:off x="2200" y="659"/>
              <a:ext cx="408" cy="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eaLnBrk="1" hangingPunct="1">
                <a:spcBef>
                  <a:spcPct val="50000"/>
                </a:spcBef>
              </a:pPr>
              <a:r>
                <a:rPr lang="en-US" sz="1400">
                  <a:latin typeface="Times New Roman" pitchFamily="18" charset="0"/>
                </a:rPr>
                <a:t>2015</a:t>
              </a:r>
              <a:endParaRPr lang="en-GB" sz="1400">
                <a:latin typeface="Times New Roman" pitchFamily="18" charset="0"/>
              </a:endParaRPr>
            </a:p>
          </p:txBody>
        </p:sp>
        <p:sp>
          <p:nvSpPr>
            <p:cNvPr id="9243" name="Text Box 30"/>
            <p:cNvSpPr txBox="1">
              <a:spLocks noChangeArrowheads="1"/>
            </p:cNvSpPr>
            <p:nvPr/>
          </p:nvSpPr>
          <p:spPr bwMode="auto">
            <a:xfrm>
              <a:off x="2563" y="659"/>
              <a:ext cx="408" cy="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eaLnBrk="1" hangingPunct="1">
                <a:spcBef>
                  <a:spcPct val="50000"/>
                </a:spcBef>
              </a:pPr>
              <a:r>
                <a:rPr lang="en-US" sz="1400">
                  <a:latin typeface="Times New Roman" pitchFamily="18" charset="0"/>
                </a:rPr>
                <a:t>2016</a:t>
              </a:r>
              <a:endParaRPr lang="en-GB" sz="1400">
                <a:latin typeface="Times New Roman" pitchFamily="18" charset="0"/>
              </a:endParaRPr>
            </a:p>
          </p:txBody>
        </p:sp>
        <p:sp>
          <p:nvSpPr>
            <p:cNvPr id="9244" name="Text Box 31"/>
            <p:cNvSpPr txBox="1">
              <a:spLocks noChangeArrowheads="1"/>
            </p:cNvSpPr>
            <p:nvPr/>
          </p:nvSpPr>
          <p:spPr bwMode="auto">
            <a:xfrm>
              <a:off x="2926" y="659"/>
              <a:ext cx="408" cy="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eaLnBrk="1" hangingPunct="1">
                <a:spcBef>
                  <a:spcPct val="50000"/>
                </a:spcBef>
              </a:pPr>
              <a:r>
                <a:rPr lang="en-US" sz="1400">
                  <a:latin typeface="Times New Roman" pitchFamily="18" charset="0"/>
                </a:rPr>
                <a:t>2017</a:t>
              </a:r>
              <a:endParaRPr lang="en-GB" sz="1400">
                <a:latin typeface="Times New Roman" pitchFamily="18" charset="0"/>
              </a:endParaRPr>
            </a:p>
          </p:txBody>
        </p:sp>
        <p:sp>
          <p:nvSpPr>
            <p:cNvPr id="9245" name="Text Box 32"/>
            <p:cNvSpPr txBox="1">
              <a:spLocks noChangeArrowheads="1"/>
            </p:cNvSpPr>
            <p:nvPr/>
          </p:nvSpPr>
          <p:spPr bwMode="auto">
            <a:xfrm>
              <a:off x="3289" y="659"/>
              <a:ext cx="408" cy="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eaLnBrk="1" hangingPunct="1">
                <a:spcBef>
                  <a:spcPct val="50000"/>
                </a:spcBef>
              </a:pPr>
              <a:r>
                <a:rPr lang="en-US" sz="1400">
                  <a:latin typeface="Times New Roman" pitchFamily="18" charset="0"/>
                </a:rPr>
                <a:t>2018</a:t>
              </a:r>
              <a:endParaRPr lang="en-GB" sz="1400">
                <a:latin typeface="Times New Roman" pitchFamily="18" charset="0"/>
              </a:endParaRPr>
            </a:p>
          </p:txBody>
        </p:sp>
        <p:sp>
          <p:nvSpPr>
            <p:cNvPr id="9246" name="Text Box 33"/>
            <p:cNvSpPr txBox="1">
              <a:spLocks noChangeArrowheads="1"/>
            </p:cNvSpPr>
            <p:nvPr/>
          </p:nvSpPr>
          <p:spPr bwMode="auto">
            <a:xfrm>
              <a:off x="3651" y="659"/>
              <a:ext cx="408" cy="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eaLnBrk="1" hangingPunct="1">
                <a:spcBef>
                  <a:spcPct val="50000"/>
                </a:spcBef>
              </a:pPr>
              <a:r>
                <a:rPr lang="en-US" sz="1400">
                  <a:latin typeface="Times New Roman" pitchFamily="18" charset="0"/>
                </a:rPr>
                <a:t>2019</a:t>
              </a:r>
              <a:endParaRPr lang="en-GB" sz="1400">
                <a:latin typeface="Times New Roman" pitchFamily="18" charset="0"/>
              </a:endParaRPr>
            </a:p>
          </p:txBody>
        </p:sp>
        <p:sp>
          <p:nvSpPr>
            <p:cNvPr id="9247" name="Text Box 34"/>
            <p:cNvSpPr txBox="1">
              <a:spLocks noChangeArrowheads="1"/>
            </p:cNvSpPr>
            <p:nvPr/>
          </p:nvSpPr>
          <p:spPr bwMode="auto">
            <a:xfrm>
              <a:off x="4014" y="659"/>
              <a:ext cx="408" cy="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eaLnBrk="1" hangingPunct="1">
                <a:spcBef>
                  <a:spcPct val="50000"/>
                </a:spcBef>
              </a:pPr>
              <a:r>
                <a:rPr lang="en-US" sz="1400">
                  <a:latin typeface="Times New Roman" pitchFamily="18" charset="0"/>
                </a:rPr>
                <a:t>2020</a:t>
              </a:r>
              <a:endParaRPr lang="en-GB" sz="1400">
                <a:latin typeface="Times New Roman" pitchFamily="18" charset="0"/>
              </a:endParaRPr>
            </a:p>
          </p:txBody>
        </p:sp>
        <p:sp>
          <p:nvSpPr>
            <p:cNvPr id="9248" name="AutoShape 103"/>
            <p:cNvSpPr>
              <a:spLocks noChangeArrowheads="1"/>
            </p:cNvSpPr>
            <p:nvPr/>
          </p:nvSpPr>
          <p:spPr bwMode="auto">
            <a:xfrm rot="10800000">
              <a:off x="3878" y="448"/>
              <a:ext cx="136" cy="76"/>
            </a:xfrm>
            <a:prstGeom prst="triangle">
              <a:avLst>
                <a:gd name="adj" fmla="val 50000"/>
              </a:avLst>
            </a:prstGeom>
            <a:solidFill>
              <a:srgbClr val="FF0000"/>
            </a:solidFill>
            <a:ln w="9525">
              <a:solidFill>
                <a:schemeClr val="tx1"/>
              </a:solidFill>
              <a:miter lim="800000"/>
              <a:headEnd/>
              <a:tailEnd/>
            </a:ln>
          </p:spPr>
          <p:txBody>
            <a:bodyPr rot="10800000" wrap="none" anchor="ctr"/>
            <a:lstStyle/>
            <a:p>
              <a:endParaRPr lang="en-US">
                <a:latin typeface="Times New Roman" pitchFamily="18" charset="0"/>
              </a:endParaRPr>
            </a:p>
          </p:txBody>
        </p:sp>
        <p:sp>
          <p:nvSpPr>
            <p:cNvPr id="9249" name="Rectangle 62"/>
            <p:cNvSpPr>
              <a:spLocks noChangeArrowheads="1"/>
            </p:cNvSpPr>
            <p:nvPr/>
          </p:nvSpPr>
          <p:spPr bwMode="auto">
            <a:xfrm flipH="1">
              <a:off x="249" y="936"/>
              <a:ext cx="136" cy="3038"/>
            </a:xfrm>
            <a:prstGeom prst="rect">
              <a:avLst/>
            </a:prstGeom>
            <a:solidFill>
              <a:srgbClr val="6699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sz="1000">
                <a:solidFill>
                  <a:schemeClr val="bg1"/>
                </a:solidFill>
                <a:latin typeface="Times New Roman" pitchFamily="18" charset="0"/>
              </a:endParaRPr>
            </a:p>
          </p:txBody>
        </p:sp>
        <p:sp>
          <p:nvSpPr>
            <p:cNvPr id="9250" name="Rectangle 64"/>
            <p:cNvSpPr>
              <a:spLocks noChangeArrowheads="1"/>
            </p:cNvSpPr>
            <p:nvPr/>
          </p:nvSpPr>
          <p:spPr bwMode="auto">
            <a:xfrm>
              <a:off x="158" y="527"/>
              <a:ext cx="5284" cy="137"/>
            </a:xfrm>
            <a:prstGeom prst="rect">
              <a:avLst/>
            </a:prstGeom>
            <a:solidFill>
              <a:srgbClr val="3366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r>
                <a:rPr lang="en-US" sz="1400">
                  <a:solidFill>
                    <a:schemeClr val="bg1"/>
                  </a:solidFill>
                  <a:latin typeface="Times New Roman" pitchFamily="18" charset="0"/>
                </a:rPr>
                <a:t>   ITER Construction</a:t>
              </a:r>
              <a:endParaRPr lang="en-GB" sz="1400">
                <a:solidFill>
                  <a:schemeClr val="bg1"/>
                </a:solidFill>
                <a:latin typeface="Times New Roman" pitchFamily="18" charset="0"/>
              </a:endParaRPr>
            </a:p>
          </p:txBody>
        </p:sp>
        <p:sp>
          <p:nvSpPr>
            <p:cNvPr id="9251" name="Rectangle 80"/>
            <p:cNvSpPr>
              <a:spLocks noChangeArrowheads="1"/>
            </p:cNvSpPr>
            <p:nvPr/>
          </p:nvSpPr>
          <p:spPr bwMode="auto">
            <a:xfrm>
              <a:off x="249" y="844"/>
              <a:ext cx="5194" cy="159"/>
            </a:xfrm>
            <a:prstGeom prst="rect">
              <a:avLst/>
            </a:prstGeom>
            <a:solidFill>
              <a:srgbClr val="6699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r>
                <a:rPr lang="en-US" sz="1200">
                  <a:solidFill>
                    <a:schemeClr val="bg1"/>
                  </a:solidFill>
                  <a:latin typeface="Times New Roman" pitchFamily="18" charset="0"/>
                </a:rPr>
                <a:t>TF Coils (EU)</a:t>
              </a:r>
              <a:endParaRPr lang="en-GB" sz="1200">
                <a:solidFill>
                  <a:schemeClr val="bg1"/>
                </a:solidFill>
                <a:latin typeface="Times New Roman" pitchFamily="18" charset="0"/>
              </a:endParaRPr>
            </a:p>
          </p:txBody>
        </p:sp>
        <p:sp>
          <p:nvSpPr>
            <p:cNvPr id="9252" name="Rectangle 94"/>
            <p:cNvSpPr>
              <a:spLocks noChangeArrowheads="1"/>
            </p:cNvSpPr>
            <p:nvPr/>
          </p:nvSpPr>
          <p:spPr bwMode="auto">
            <a:xfrm>
              <a:off x="253" y="2522"/>
              <a:ext cx="5194" cy="159"/>
            </a:xfrm>
            <a:prstGeom prst="rect">
              <a:avLst/>
            </a:prstGeom>
            <a:solidFill>
              <a:srgbClr val="6699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r>
                <a:rPr lang="en-US" sz="1200">
                  <a:solidFill>
                    <a:schemeClr val="bg1"/>
                  </a:solidFill>
                  <a:latin typeface="Times New Roman" pitchFamily="18" charset="0"/>
                </a:rPr>
                <a:t>Tokamak Assembly</a:t>
              </a:r>
              <a:endParaRPr lang="en-GB" sz="1200">
                <a:solidFill>
                  <a:schemeClr val="bg1"/>
                </a:solidFill>
                <a:latin typeface="Times New Roman" pitchFamily="18" charset="0"/>
              </a:endParaRPr>
            </a:p>
          </p:txBody>
        </p:sp>
        <p:sp>
          <p:nvSpPr>
            <p:cNvPr id="9253" name="Line 4"/>
            <p:cNvSpPr>
              <a:spLocks noChangeShapeType="1"/>
            </p:cNvSpPr>
            <p:nvPr/>
          </p:nvSpPr>
          <p:spPr bwMode="auto">
            <a:xfrm>
              <a:off x="3136" y="2839"/>
              <a:ext cx="0" cy="182"/>
            </a:xfrm>
            <a:prstGeom prst="line">
              <a:avLst/>
            </a:prstGeom>
            <a:noFill/>
            <a:ln w="158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9254" name="Text Box 47"/>
            <p:cNvSpPr txBox="1">
              <a:spLocks noChangeArrowheads="1"/>
            </p:cNvSpPr>
            <p:nvPr/>
          </p:nvSpPr>
          <p:spPr bwMode="auto">
            <a:xfrm>
              <a:off x="3149" y="2739"/>
              <a:ext cx="1882" cy="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eaLnBrk="1" hangingPunct="1">
                <a:spcBef>
                  <a:spcPct val="50000"/>
                </a:spcBef>
              </a:pPr>
              <a:r>
                <a:rPr lang="en-US" sz="1000">
                  <a:latin typeface="Times New Roman" pitchFamily="18" charset="0"/>
                </a:rPr>
                <a:t>Tokamak Basic Machine Assembly</a:t>
              </a:r>
              <a:endParaRPr lang="en-GB" sz="1000">
                <a:latin typeface="Times New Roman" pitchFamily="18" charset="0"/>
              </a:endParaRPr>
            </a:p>
          </p:txBody>
        </p:sp>
        <p:sp>
          <p:nvSpPr>
            <p:cNvPr id="9255" name="Text Box 48"/>
            <p:cNvSpPr txBox="1">
              <a:spLocks noChangeArrowheads="1"/>
            </p:cNvSpPr>
            <p:nvPr/>
          </p:nvSpPr>
          <p:spPr bwMode="auto">
            <a:xfrm>
              <a:off x="3821" y="2966"/>
              <a:ext cx="998" cy="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eaLnBrk="1" hangingPunct="1">
                <a:spcBef>
                  <a:spcPct val="50000"/>
                </a:spcBef>
              </a:pPr>
              <a:r>
                <a:rPr lang="en-US" sz="1000">
                  <a:latin typeface="Times New Roman" pitchFamily="18" charset="0"/>
                </a:rPr>
                <a:t>Ex Vessel Assembly</a:t>
              </a:r>
              <a:endParaRPr lang="en-GB" sz="1000">
                <a:latin typeface="Times New Roman" pitchFamily="18" charset="0"/>
              </a:endParaRPr>
            </a:p>
          </p:txBody>
        </p:sp>
        <p:sp>
          <p:nvSpPr>
            <p:cNvPr id="9256" name="Text Box 49"/>
            <p:cNvSpPr txBox="1">
              <a:spLocks noChangeArrowheads="1"/>
            </p:cNvSpPr>
            <p:nvPr/>
          </p:nvSpPr>
          <p:spPr bwMode="auto">
            <a:xfrm>
              <a:off x="2427" y="3101"/>
              <a:ext cx="953" cy="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eaLnBrk="1" hangingPunct="1">
                <a:spcBef>
                  <a:spcPct val="50000"/>
                </a:spcBef>
              </a:pPr>
              <a:r>
                <a:rPr lang="en-US" sz="1000">
                  <a:latin typeface="Times New Roman" pitchFamily="18" charset="0"/>
                </a:rPr>
                <a:t>In Vessel Assembly</a:t>
              </a:r>
              <a:endParaRPr lang="en-GB" sz="1000">
                <a:latin typeface="Times New Roman" pitchFamily="18" charset="0"/>
              </a:endParaRPr>
            </a:p>
          </p:txBody>
        </p:sp>
        <p:sp>
          <p:nvSpPr>
            <p:cNvPr id="9257" name="Text Box 56"/>
            <p:cNvSpPr txBox="1">
              <a:spLocks noChangeArrowheads="1"/>
            </p:cNvSpPr>
            <p:nvPr/>
          </p:nvSpPr>
          <p:spPr bwMode="auto">
            <a:xfrm>
              <a:off x="3078" y="2873"/>
              <a:ext cx="1656" cy="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eaLnBrk="1" hangingPunct="1">
                <a:spcBef>
                  <a:spcPct val="50000"/>
                </a:spcBef>
              </a:pPr>
              <a:r>
                <a:rPr lang="en-US" sz="800">
                  <a:latin typeface="Times New Roman" pitchFamily="18" charset="0"/>
                </a:rPr>
                <a:t>  Start Install CS     Start Cryostat Closure</a:t>
              </a:r>
              <a:endParaRPr lang="en-GB" sz="800">
                <a:latin typeface="Times New Roman" pitchFamily="18" charset="0"/>
              </a:endParaRPr>
            </a:p>
          </p:txBody>
        </p:sp>
        <p:sp>
          <p:nvSpPr>
            <p:cNvPr id="9258" name="Text Box 60"/>
            <p:cNvSpPr txBox="1">
              <a:spLocks noChangeArrowheads="1"/>
            </p:cNvSpPr>
            <p:nvPr/>
          </p:nvSpPr>
          <p:spPr bwMode="auto">
            <a:xfrm>
              <a:off x="2308" y="3671"/>
              <a:ext cx="1496" cy="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eaLnBrk="1" hangingPunct="1">
                <a:spcBef>
                  <a:spcPct val="50000"/>
                </a:spcBef>
              </a:pPr>
              <a:r>
                <a:rPr lang="en-US" sz="1000">
                  <a:latin typeface="Times New Roman" pitchFamily="18" charset="0"/>
                </a:rPr>
                <a:t>Pump Down &amp; Integrated Commissioning</a:t>
              </a:r>
              <a:endParaRPr lang="en-GB" sz="1000">
                <a:latin typeface="Times New Roman" pitchFamily="18" charset="0"/>
              </a:endParaRPr>
            </a:p>
          </p:txBody>
        </p:sp>
        <p:sp>
          <p:nvSpPr>
            <p:cNvPr id="9259" name="Line 67"/>
            <p:cNvSpPr>
              <a:spLocks noChangeShapeType="1"/>
            </p:cNvSpPr>
            <p:nvPr/>
          </p:nvSpPr>
          <p:spPr bwMode="auto">
            <a:xfrm>
              <a:off x="3228" y="3067"/>
              <a:ext cx="0" cy="91"/>
            </a:xfrm>
            <a:prstGeom prst="line">
              <a:avLst/>
            </a:prstGeom>
            <a:noFill/>
            <a:ln w="9525">
              <a:solidFill>
                <a:srgbClr val="FFCC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9260" name="AutoShape 109"/>
            <p:cNvSpPr>
              <a:spLocks noChangeArrowheads="1"/>
            </p:cNvSpPr>
            <p:nvPr/>
          </p:nvSpPr>
          <p:spPr bwMode="auto">
            <a:xfrm>
              <a:off x="3136" y="3021"/>
              <a:ext cx="680" cy="46"/>
            </a:xfrm>
            <a:prstGeom prst="roundRect">
              <a:avLst>
                <a:gd name="adj" fmla="val 16667"/>
              </a:avLst>
            </a:prstGeom>
            <a:solidFill>
              <a:srgbClr val="FF0000"/>
            </a:solidFill>
            <a:ln w="9525">
              <a:solidFill>
                <a:schemeClr val="tx1"/>
              </a:solidFill>
              <a:round/>
              <a:headEnd/>
              <a:tailEnd/>
            </a:ln>
          </p:spPr>
          <p:txBody>
            <a:bodyPr wrap="none" anchor="ctr"/>
            <a:lstStyle/>
            <a:p>
              <a:endParaRPr lang="en-US">
                <a:latin typeface="Times New Roman" pitchFamily="18" charset="0"/>
              </a:endParaRPr>
            </a:p>
          </p:txBody>
        </p:sp>
        <p:sp>
          <p:nvSpPr>
            <p:cNvPr id="9261" name="AutoShape 110"/>
            <p:cNvSpPr>
              <a:spLocks noChangeArrowheads="1"/>
            </p:cNvSpPr>
            <p:nvPr/>
          </p:nvSpPr>
          <p:spPr bwMode="auto">
            <a:xfrm>
              <a:off x="3227" y="3158"/>
              <a:ext cx="408" cy="46"/>
            </a:xfrm>
            <a:prstGeom prst="roundRect">
              <a:avLst>
                <a:gd name="adj" fmla="val 16667"/>
              </a:avLst>
            </a:prstGeom>
            <a:solidFill>
              <a:srgbClr val="FFCC00"/>
            </a:solidFill>
            <a:ln w="9525">
              <a:solidFill>
                <a:schemeClr val="tx1"/>
              </a:solidFill>
              <a:round/>
              <a:headEnd/>
              <a:tailEnd/>
            </a:ln>
          </p:spPr>
          <p:txBody>
            <a:bodyPr wrap="none" anchor="ctr"/>
            <a:lstStyle/>
            <a:p>
              <a:endParaRPr lang="en-US">
                <a:latin typeface="Times New Roman" pitchFamily="18" charset="0"/>
              </a:endParaRPr>
            </a:p>
          </p:txBody>
        </p:sp>
        <p:sp>
          <p:nvSpPr>
            <p:cNvPr id="9262" name="AutoShape 111"/>
            <p:cNvSpPr>
              <a:spLocks noChangeArrowheads="1"/>
            </p:cNvSpPr>
            <p:nvPr/>
          </p:nvSpPr>
          <p:spPr bwMode="auto">
            <a:xfrm>
              <a:off x="3816" y="3728"/>
              <a:ext cx="271" cy="45"/>
            </a:xfrm>
            <a:prstGeom prst="roundRect">
              <a:avLst>
                <a:gd name="adj" fmla="val 16667"/>
              </a:avLst>
            </a:prstGeom>
            <a:solidFill>
              <a:schemeClr val="accent1">
                <a:alpha val="5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latin typeface="Times New Roman" pitchFamily="18" charset="0"/>
              </a:endParaRPr>
            </a:p>
          </p:txBody>
        </p:sp>
        <p:sp>
          <p:nvSpPr>
            <p:cNvPr id="9263" name="AutoShape 112"/>
            <p:cNvSpPr>
              <a:spLocks noChangeArrowheads="1"/>
            </p:cNvSpPr>
            <p:nvPr/>
          </p:nvSpPr>
          <p:spPr bwMode="auto">
            <a:xfrm rot="10800000">
              <a:off x="3430" y="2990"/>
              <a:ext cx="68" cy="68"/>
            </a:xfrm>
            <a:prstGeom prst="triangle">
              <a:avLst>
                <a:gd name="adj" fmla="val 50000"/>
              </a:avLst>
            </a:prstGeom>
            <a:solidFill>
              <a:srgbClr val="FFCC00"/>
            </a:solidFill>
            <a:ln w="9525" algn="ctr">
              <a:solidFill>
                <a:schemeClr val="tx1"/>
              </a:solidFill>
              <a:miter lim="800000"/>
              <a:headEnd/>
              <a:tailEnd/>
            </a:ln>
          </p:spPr>
          <p:txBody>
            <a:bodyPr rot="10800000" wrap="none" anchor="ctr"/>
            <a:lstStyle/>
            <a:p>
              <a:endParaRPr lang="en-US">
                <a:latin typeface="Times New Roman" pitchFamily="18" charset="0"/>
              </a:endParaRPr>
            </a:p>
          </p:txBody>
        </p:sp>
        <p:sp>
          <p:nvSpPr>
            <p:cNvPr id="9264" name="AutoShape 113"/>
            <p:cNvSpPr>
              <a:spLocks noChangeArrowheads="1"/>
            </p:cNvSpPr>
            <p:nvPr/>
          </p:nvSpPr>
          <p:spPr bwMode="auto">
            <a:xfrm rot="10800000">
              <a:off x="3657" y="2990"/>
              <a:ext cx="68" cy="68"/>
            </a:xfrm>
            <a:prstGeom prst="triangle">
              <a:avLst>
                <a:gd name="adj" fmla="val 50000"/>
              </a:avLst>
            </a:prstGeom>
            <a:solidFill>
              <a:srgbClr val="FF0000"/>
            </a:solidFill>
            <a:ln w="9525" algn="ctr">
              <a:solidFill>
                <a:schemeClr val="tx1"/>
              </a:solidFill>
              <a:miter lim="800000"/>
              <a:headEnd/>
              <a:tailEnd/>
            </a:ln>
          </p:spPr>
          <p:txBody>
            <a:bodyPr rot="10800000" wrap="none" anchor="ctr"/>
            <a:lstStyle/>
            <a:p>
              <a:endParaRPr lang="en-US">
                <a:latin typeface="Times New Roman" pitchFamily="18" charset="0"/>
              </a:endParaRPr>
            </a:p>
          </p:txBody>
        </p:sp>
        <p:sp>
          <p:nvSpPr>
            <p:cNvPr id="9265" name="Text Box 56"/>
            <p:cNvSpPr txBox="1">
              <a:spLocks noChangeArrowheads="1"/>
            </p:cNvSpPr>
            <p:nvPr/>
          </p:nvSpPr>
          <p:spPr bwMode="auto">
            <a:xfrm>
              <a:off x="1548" y="2661"/>
              <a:ext cx="984" cy="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eaLnBrk="1" hangingPunct="1">
                <a:spcBef>
                  <a:spcPct val="50000"/>
                </a:spcBef>
              </a:pPr>
              <a:r>
                <a:rPr lang="en-US" sz="800">
                  <a:latin typeface="Times New Roman" pitchFamily="18" charset="0"/>
                </a:rPr>
                <a:t>Start Machine Assembly</a:t>
              </a:r>
              <a:endParaRPr lang="en-GB" sz="800">
                <a:latin typeface="Times New Roman" pitchFamily="18" charset="0"/>
              </a:endParaRPr>
            </a:p>
          </p:txBody>
        </p:sp>
        <p:sp>
          <p:nvSpPr>
            <p:cNvPr id="9266" name="Line 67"/>
            <p:cNvSpPr>
              <a:spLocks noChangeShapeType="1"/>
            </p:cNvSpPr>
            <p:nvPr/>
          </p:nvSpPr>
          <p:spPr bwMode="auto">
            <a:xfrm>
              <a:off x="3635" y="3183"/>
              <a:ext cx="181" cy="0"/>
            </a:xfrm>
            <a:prstGeom prst="line">
              <a:avLst/>
            </a:prstGeom>
            <a:noFill/>
            <a:ln w="9525">
              <a:solidFill>
                <a:srgbClr val="FFCC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9267" name="Text Box 34"/>
            <p:cNvSpPr txBox="1">
              <a:spLocks noChangeArrowheads="1"/>
            </p:cNvSpPr>
            <p:nvPr/>
          </p:nvSpPr>
          <p:spPr bwMode="auto">
            <a:xfrm>
              <a:off x="4378" y="653"/>
              <a:ext cx="408" cy="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eaLnBrk="1" hangingPunct="1">
                <a:spcBef>
                  <a:spcPct val="50000"/>
                </a:spcBef>
              </a:pPr>
              <a:r>
                <a:rPr lang="en-US" sz="1400">
                  <a:latin typeface="Times New Roman" pitchFamily="18" charset="0"/>
                </a:rPr>
                <a:t>2021</a:t>
              </a:r>
              <a:endParaRPr lang="en-GB" sz="1400">
                <a:latin typeface="Times New Roman" pitchFamily="18" charset="0"/>
              </a:endParaRPr>
            </a:p>
          </p:txBody>
        </p:sp>
        <p:sp>
          <p:nvSpPr>
            <p:cNvPr id="9268" name="Text Box 34"/>
            <p:cNvSpPr txBox="1">
              <a:spLocks noChangeArrowheads="1"/>
            </p:cNvSpPr>
            <p:nvPr/>
          </p:nvSpPr>
          <p:spPr bwMode="auto">
            <a:xfrm>
              <a:off x="4741" y="652"/>
              <a:ext cx="408" cy="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eaLnBrk="1" hangingPunct="1">
                <a:spcBef>
                  <a:spcPct val="50000"/>
                </a:spcBef>
              </a:pPr>
              <a:r>
                <a:rPr lang="en-US" sz="1400">
                  <a:latin typeface="Times New Roman" pitchFamily="18" charset="0"/>
                </a:rPr>
                <a:t>2022</a:t>
              </a:r>
              <a:endParaRPr lang="en-GB" sz="1400">
                <a:latin typeface="Times New Roman" pitchFamily="18" charset="0"/>
              </a:endParaRPr>
            </a:p>
          </p:txBody>
        </p:sp>
        <p:sp>
          <p:nvSpPr>
            <p:cNvPr id="9269" name="Rectangle 64"/>
            <p:cNvSpPr>
              <a:spLocks noChangeArrowheads="1"/>
            </p:cNvSpPr>
            <p:nvPr/>
          </p:nvSpPr>
          <p:spPr bwMode="auto">
            <a:xfrm>
              <a:off x="158" y="3546"/>
              <a:ext cx="5284" cy="137"/>
            </a:xfrm>
            <a:prstGeom prst="rect">
              <a:avLst/>
            </a:prstGeom>
            <a:solidFill>
              <a:srgbClr val="3366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r>
                <a:rPr lang="en-US" sz="1400">
                  <a:solidFill>
                    <a:schemeClr val="bg1"/>
                  </a:solidFill>
                  <a:latin typeface="Times New Roman" pitchFamily="18" charset="0"/>
                </a:rPr>
                <a:t>   ITER Operations</a:t>
              </a:r>
              <a:endParaRPr lang="en-GB" sz="1400">
                <a:solidFill>
                  <a:schemeClr val="bg1"/>
                </a:solidFill>
                <a:latin typeface="Times New Roman" pitchFamily="18" charset="0"/>
              </a:endParaRPr>
            </a:p>
          </p:txBody>
        </p:sp>
        <p:sp>
          <p:nvSpPr>
            <p:cNvPr id="9270" name="Line 108"/>
            <p:cNvSpPr>
              <a:spLocks noChangeShapeType="1"/>
            </p:cNvSpPr>
            <p:nvPr/>
          </p:nvSpPr>
          <p:spPr bwMode="auto">
            <a:xfrm flipH="1">
              <a:off x="3815" y="3066"/>
              <a:ext cx="0" cy="662"/>
            </a:xfrm>
            <a:prstGeom prst="line">
              <a:avLst/>
            </a:prstGeom>
            <a:noFill/>
            <a:ln w="158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9271" name="AutoShape 111"/>
            <p:cNvSpPr>
              <a:spLocks noChangeArrowheads="1"/>
            </p:cNvSpPr>
            <p:nvPr/>
          </p:nvSpPr>
          <p:spPr bwMode="auto">
            <a:xfrm>
              <a:off x="4087" y="3293"/>
              <a:ext cx="589" cy="45"/>
            </a:xfrm>
            <a:prstGeom prst="roundRect">
              <a:avLst>
                <a:gd name="adj" fmla="val 16667"/>
              </a:avLst>
            </a:prstGeom>
            <a:solidFill>
              <a:srgbClr val="FF0000"/>
            </a:solidFill>
            <a:ln w="9525">
              <a:solidFill>
                <a:schemeClr val="tx1"/>
              </a:solidFill>
              <a:round/>
              <a:headEnd/>
              <a:tailEnd/>
            </a:ln>
          </p:spPr>
          <p:txBody>
            <a:bodyPr wrap="none" anchor="ctr"/>
            <a:lstStyle/>
            <a:p>
              <a:endParaRPr lang="en-US">
                <a:latin typeface="Times New Roman" pitchFamily="18" charset="0"/>
              </a:endParaRPr>
            </a:p>
          </p:txBody>
        </p:sp>
        <p:sp>
          <p:nvSpPr>
            <p:cNvPr id="9272" name="AutoShape 111"/>
            <p:cNvSpPr>
              <a:spLocks noChangeArrowheads="1"/>
            </p:cNvSpPr>
            <p:nvPr/>
          </p:nvSpPr>
          <p:spPr bwMode="auto">
            <a:xfrm>
              <a:off x="5176" y="3429"/>
              <a:ext cx="181" cy="45"/>
            </a:xfrm>
            <a:prstGeom prst="roundRect">
              <a:avLst>
                <a:gd name="adj" fmla="val 16667"/>
              </a:avLst>
            </a:prstGeom>
            <a:solidFill>
              <a:srgbClr val="FF0000"/>
            </a:solidFill>
            <a:ln w="9525">
              <a:solidFill>
                <a:schemeClr val="tx1"/>
              </a:solidFill>
              <a:round/>
              <a:headEnd/>
              <a:tailEnd/>
            </a:ln>
          </p:spPr>
          <p:txBody>
            <a:bodyPr wrap="none" anchor="ctr"/>
            <a:lstStyle/>
            <a:p>
              <a:endParaRPr lang="en-US">
                <a:latin typeface="Times New Roman" pitchFamily="18" charset="0"/>
              </a:endParaRPr>
            </a:p>
          </p:txBody>
        </p:sp>
        <p:sp>
          <p:nvSpPr>
            <p:cNvPr id="9273" name="Text Box 49"/>
            <p:cNvSpPr txBox="1">
              <a:spLocks noChangeArrowheads="1"/>
            </p:cNvSpPr>
            <p:nvPr/>
          </p:nvSpPr>
          <p:spPr bwMode="auto">
            <a:xfrm>
              <a:off x="3348" y="3238"/>
              <a:ext cx="725" cy="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eaLnBrk="1" hangingPunct="1">
                <a:spcBef>
                  <a:spcPct val="50000"/>
                </a:spcBef>
              </a:pPr>
              <a:r>
                <a:rPr lang="en-US" sz="1000">
                  <a:latin typeface="Times New Roman" pitchFamily="18" charset="0"/>
                </a:rPr>
                <a:t>Assembly Phase 2</a:t>
              </a:r>
              <a:endParaRPr lang="en-GB" sz="1000">
                <a:latin typeface="Times New Roman" pitchFamily="18" charset="0"/>
              </a:endParaRPr>
            </a:p>
          </p:txBody>
        </p:sp>
        <p:sp>
          <p:nvSpPr>
            <p:cNvPr id="9274" name="Text Box 49"/>
            <p:cNvSpPr txBox="1">
              <a:spLocks noChangeArrowheads="1"/>
            </p:cNvSpPr>
            <p:nvPr/>
          </p:nvSpPr>
          <p:spPr bwMode="auto">
            <a:xfrm>
              <a:off x="4442" y="3374"/>
              <a:ext cx="725" cy="1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eaLnBrk="1" hangingPunct="1">
                <a:spcBef>
                  <a:spcPct val="50000"/>
                </a:spcBef>
              </a:pPr>
              <a:r>
                <a:rPr lang="en-US" sz="1000">
                  <a:latin typeface="Times New Roman" pitchFamily="18" charset="0"/>
                </a:rPr>
                <a:t>Assembly Phase 3</a:t>
              </a:r>
              <a:endParaRPr lang="en-GB" sz="1000">
                <a:latin typeface="Times New Roman" pitchFamily="18" charset="0"/>
              </a:endParaRPr>
            </a:p>
          </p:txBody>
        </p:sp>
        <p:sp>
          <p:nvSpPr>
            <p:cNvPr id="9275" name="Line 108"/>
            <p:cNvSpPr>
              <a:spLocks noChangeShapeType="1"/>
            </p:cNvSpPr>
            <p:nvPr/>
          </p:nvSpPr>
          <p:spPr bwMode="auto">
            <a:xfrm flipH="1" flipV="1">
              <a:off x="4087" y="3338"/>
              <a:ext cx="0" cy="390"/>
            </a:xfrm>
            <a:prstGeom prst="line">
              <a:avLst/>
            </a:prstGeom>
            <a:noFill/>
            <a:ln w="158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9276" name="Line 108"/>
            <p:cNvSpPr>
              <a:spLocks noChangeShapeType="1"/>
            </p:cNvSpPr>
            <p:nvPr/>
          </p:nvSpPr>
          <p:spPr bwMode="auto">
            <a:xfrm flipH="1">
              <a:off x="4677" y="3338"/>
              <a:ext cx="0" cy="548"/>
            </a:xfrm>
            <a:prstGeom prst="line">
              <a:avLst/>
            </a:prstGeom>
            <a:noFill/>
            <a:ln w="158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9277" name="AutoShape 111"/>
            <p:cNvSpPr>
              <a:spLocks noChangeArrowheads="1"/>
            </p:cNvSpPr>
            <p:nvPr/>
          </p:nvSpPr>
          <p:spPr bwMode="auto">
            <a:xfrm>
              <a:off x="4677" y="3888"/>
              <a:ext cx="499" cy="45"/>
            </a:xfrm>
            <a:prstGeom prst="roundRect">
              <a:avLst>
                <a:gd name="adj" fmla="val 16667"/>
              </a:avLst>
            </a:prstGeom>
            <a:solidFill>
              <a:schemeClr val="accent1">
                <a:alpha val="5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latin typeface="Times New Roman" pitchFamily="18" charset="0"/>
              </a:endParaRPr>
            </a:p>
          </p:txBody>
        </p:sp>
        <p:sp>
          <p:nvSpPr>
            <p:cNvPr id="9278" name="Line 108"/>
            <p:cNvSpPr>
              <a:spLocks noChangeShapeType="1"/>
            </p:cNvSpPr>
            <p:nvPr/>
          </p:nvSpPr>
          <p:spPr bwMode="auto">
            <a:xfrm flipH="1" flipV="1">
              <a:off x="5176" y="3474"/>
              <a:ext cx="0" cy="412"/>
            </a:xfrm>
            <a:prstGeom prst="line">
              <a:avLst/>
            </a:prstGeom>
            <a:noFill/>
            <a:ln w="158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9279" name="Text Box 49"/>
            <p:cNvSpPr txBox="1">
              <a:spLocks noChangeArrowheads="1"/>
            </p:cNvSpPr>
            <p:nvPr/>
          </p:nvSpPr>
          <p:spPr bwMode="auto">
            <a:xfrm>
              <a:off x="3470" y="3792"/>
              <a:ext cx="1178" cy="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eaLnBrk="1" hangingPunct="1">
                <a:spcBef>
                  <a:spcPct val="50000"/>
                </a:spcBef>
              </a:pPr>
              <a:endParaRPr lang="en-US" sz="1000">
                <a:latin typeface="Times New Roman" pitchFamily="18" charset="0"/>
              </a:endParaRPr>
            </a:p>
          </p:txBody>
        </p:sp>
        <p:sp>
          <p:nvSpPr>
            <p:cNvPr id="9280" name="Text Box 60"/>
            <p:cNvSpPr txBox="1">
              <a:spLocks noChangeArrowheads="1"/>
            </p:cNvSpPr>
            <p:nvPr/>
          </p:nvSpPr>
          <p:spPr bwMode="auto">
            <a:xfrm>
              <a:off x="3894" y="3831"/>
              <a:ext cx="771" cy="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eaLnBrk="1" hangingPunct="1">
                <a:spcBef>
                  <a:spcPct val="50000"/>
                </a:spcBef>
              </a:pPr>
              <a:r>
                <a:rPr lang="en-US" sz="1000">
                  <a:latin typeface="Times New Roman" pitchFamily="18" charset="0"/>
                </a:rPr>
                <a:t>  Plasma Operations</a:t>
              </a:r>
              <a:endParaRPr lang="en-GB" sz="1000">
                <a:latin typeface="Times New Roman" pitchFamily="18" charset="0"/>
              </a:endParaRPr>
            </a:p>
          </p:txBody>
        </p:sp>
        <p:sp>
          <p:nvSpPr>
            <p:cNvPr id="9281" name="Text Box 34"/>
            <p:cNvSpPr txBox="1">
              <a:spLocks noChangeArrowheads="1"/>
            </p:cNvSpPr>
            <p:nvPr/>
          </p:nvSpPr>
          <p:spPr bwMode="auto">
            <a:xfrm>
              <a:off x="5057" y="653"/>
              <a:ext cx="408" cy="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eaLnBrk="1" hangingPunct="1">
                <a:spcBef>
                  <a:spcPct val="50000"/>
                </a:spcBef>
              </a:pPr>
              <a:r>
                <a:rPr lang="en-US" sz="1400">
                  <a:latin typeface="Times New Roman" pitchFamily="18" charset="0"/>
                </a:rPr>
                <a:t>2023</a:t>
              </a:r>
              <a:endParaRPr lang="en-GB" sz="1400">
                <a:latin typeface="Times New Roman" pitchFamily="18" charset="0"/>
              </a:endParaRPr>
            </a:p>
          </p:txBody>
        </p:sp>
        <p:sp>
          <p:nvSpPr>
            <p:cNvPr id="9282" name="Line 108"/>
            <p:cNvSpPr>
              <a:spLocks noChangeShapeType="1"/>
            </p:cNvSpPr>
            <p:nvPr/>
          </p:nvSpPr>
          <p:spPr bwMode="auto">
            <a:xfrm flipH="1">
              <a:off x="5357" y="3474"/>
              <a:ext cx="0" cy="500"/>
            </a:xfrm>
            <a:prstGeom prst="line">
              <a:avLst/>
            </a:prstGeom>
            <a:noFill/>
            <a:ln w="9525">
              <a:solidFill>
                <a:srgbClr val="FF0000"/>
              </a:solidFill>
              <a:prstDash val="dash"/>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9283" name="AutoShape 41"/>
            <p:cNvSpPr>
              <a:spLocks noChangeArrowheads="1"/>
            </p:cNvSpPr>
            <p:nvPr/>
          </p:nvSpPr>
          <p:spPr bwMode="auto">
            <a:xfrm>
              <a:off x="2278" y="2795"/>
              <a:ext cx="445" cy="45"/>
            </a:xfrm>
            <a:prstGeom prst="roundRect">
              <a:avLst>
                <a:gd name="adj" fmla="val 16667"/>
              </a:avLst>
            </a:prstGeom>
            <a:solidFill>
              <a:srgbClr val="FFCC00"/>
            </a:solidFill>
            <a:ln w="9525">
              <a:solidFill>
                <a:schemeClr val="tx1"/>
              </a:solidFill>
              <a:round/>
              <a:headEnd/>
              <a:tailEnd/>
            </a:ln>
          </p:spPr>
          <p:txBody>
            <a:bodyPr wrap="none" anchor="ctr"/>
            <a:lstStyle/>
            <a:p>
              <a:endParaRPr lang="en-US">
                <a:latin typeface="Times New Roman" pitchFamily="18" charset="0"/>
              </a:endParaRPr>
            </a:p>
          </p:txBody>
        </p:sp>
        <p:sp>
          <p:nvSpPr>
            <p:cNvPr id="9284" name="Line 10"/>
            <p:cNvSpPr>
              <a:spLocks noChangeShapeType="1"/>
            </p:cNvSpPr>
            <p:nvPr/>
          </p:nvSpPr>
          <p:spPr bwMode="auto">
            <a:xfrm>
              <a:off x="2173" y="664"/>
              <a:ext cx="0" cy="3314"/>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285" name="Rectangle 80"/>
            <p:cNvSpPr>
              <a:spLocks noChangeArrowheads="1"/>
            </p:cNvSpPr>
            <p:nvPr/>
          </p:nvSpPr>
          <p:spPr bwMode="auto">
            <a:xfrm>
              <a:off x="252" y="2097"/>
              <a:ext cx="5194" cy="159"/>
            </a:xfrm>
            <a:prstGeom prst="rect">
              <a:avLst/>
            </a:prstGeom>
            <a:solidFill>
              <a:srgbClr val="6699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r>
                <a:rPr lang="en-US" sz="1200">
                  <a:solidFill>
                    <a:schemeClr val="bg1"/>
                  </a:solidFill>
                  <a:latin typeface="Times New Roman" pitchFamily="18" charset="0"/>
                </a:rPr>
                <a:t>Buildings &amp; Site</a:t>
              </a:r>
              <a:endParaRPr lang="en-GB" sz="1200">
                <a:solidFill>
                  <a:schemeClr val="bg1"/>
                </a:solidFill>
                <a:latin typeface="Times New Roman" pitchFamily="18" charset="0"/>
              </a:endParaRPr>
            </a:p>
          </p:txBody>
        </p:sp>
        <p:sp>
          <p:nvSpPr>
            <p:cNvPr id="9286" name="Rectangle 80"/>
            <p:cNvSpPr>
              <a:spLocks noChangeArrowheads="1"/>
            </p:cNvSpPr>
            <p:nvPr/>
          </p:nvSpPr>
          <p:spPr bwMode="auto">
            <a:xfrm>
              <a:off x="252" y="1261"/>
              <a:ext cx="5194" cy="159"/>
            </a:xfrm>
            <a:prstGeom prst="rect">
              <a:avLst/>
            </a:prstGeom>
            <a:solidFill>
              <a:srgbClr val="6699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r>
                <a:rPr lang="en-US" sz="1200">
                  <a:solidFill>
                    <a:schemeClr val="bg1"/>
                  </a:solidFill>
                  <a:latin typeface="Times New Roman" pitchFamily="18" charset="0"/>
                </a:rPr>
                <a:t>CS Coil</a:t>
              </a:r>
              <a:endParaRPr lang="en-GB" sz="1200">
                <a:solidFill>
                  <a:schemeClr val="bg1"/>
                </a:solidFill>
                <a:latin typeface="Times New Roman" pitchFamily="18" charset="0"/>
              </a:endParaRPr>
            </a:p>
          </p:txBody>
        </p:sp>
        <p:sp>
          <p:nvSpPr>
            <p:cNvPr id="9287" name="AutoShape 46"/>
            <p:cNvSpPr>
              <a:spLocks noChangeArrowheads="1"/>
            </p:cNvSpPr>
            <p:nvPr/>
          </p:nvSpPr>
          <p:spPr bwMode="auto">
            <a:xfrm>
              <a:off x="402" y="1874"/>
              <a:ext cx="2426" cy="45"/>
            </a:xfrm>
            <a:prstGeom prst="roundRect">
              <a:avLst>
                <a:gd name="adj" fmla="val 16667"/>
              </a:avLst>
            </a:prstGeom>
            <a:solidFill>
              <a:srgbClr val="FF0000"/>
            </a:solidFill>
            <a:ln w="9525">
              <a:solidFill>
                <a:schemeClr val="tx1"/>
              </a:solidFill>
              <a:round/>
              <a:headEnd/>
              <a:tailEnd/>
            </a:ln>
          </p:spPr>
          <p:txBody>
            <a:bodyPr wrap="none" anchor="ctr"/>
            <a:lstStyle/>
            <a:p>
              <a:endParaRPr lang="en-US">
                <a:latin typeface="Times New Roman" pitchFamily="18" charset="0"/>
              </a:endParaRPr>
            </a:p>
          </p:txBody>
        </p:sp>
        <p:sp>
          <p:nvSpPr>
            <p:cNvPr id="9288" name="Line 108"/>
            <p:cNvSpPr>
              <a:spLocks noChangeShapeType="1"/>
            </p:cNvSpPr>
            <p:nvPr/>
          </p:nvSpPr>
          <p:spPr bwMode="auto">
            <a:xfrm>
              <a:off x="2728" y="1938"/>
              <a:ext cx="4" cy="850"/>
            </a:xfrm>
            <a:prstGeom prst="line">
              <a:avLst/>
            </a:prstGeom>
            <a:noFill/>
            <a:ln w="158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9289" name="Line 108"/>
            <p:cNvSpPr>
              <a:spLocks noChangeShapeType="1"/>
            </p:cNvSpPr>
            <p:nvPr/>
          </p:nvSpPr>
          <p:spPr bwMode="auto">
            <a:xfrm>
              <a:off x="2831" y="1937"/>
              <a:ext cx="0" cy="848"/>
            </a:xfrm>
            <a:prstGeom prst="line">
              <a:avLst/>
            </a:prstGeom>
            <a:noFill/>
            <a:ln w="9525">
              <a:solidFill>
                <a:srgbClr val="FFCC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9290" name="AutoShape 98"/>
            <p:cNvSpPr>
              <a:spLocks noChangeArrowheads="1"/>
            </p:cNvSpPr>
            <p:nvPr/>
          </p:nvSpPr>
          <p:spPr bwMode="auto">
            <a:xfrm>
              <a:off x="596" y="1875"/>
              <a:ext cx="68" cy="68"/>
            </a:xfrm>
            <a:prstGeom prst="triangle">
              <a:avLst>
                <a:gd name="adj" fmla="val 50000"/>
              </a:avLst>
            </a:prstGeom>
            <a:solidFill>
              <a:srgbClr val="FF0000"/>
            </a:solidFill>
            <a:ln w="9525" algn="ctr">
              <a:solidFill>
                <a:schemeClr val="tx1"/>
              </a:solidFill>
              <a:miter lim="800000"/>
              <a:headEnd/>
              <a:tailEnd/>
            </a:ln>
          </p:spPr>
          <p:txBody>
            <a:bodyPr wrap="none" anchor="ctr"/>
            <a:lstStyle/>
            <a:p>
              <a:endParaRPr lang="en-US">
                <a:latin typeface="Times New Roman" pitchFamily="18" charset="0"/>
              </a:endParaRPr>
            </a:p>
          </p:txBody>
        </p:sp>
        <p:sp>
          <p:nvSpPr>
            <p:cNvPr id="9291" name="AutoShape 46"/>
            <p:cNvSpPr>
              <a:spLocks noChangeArrowheads="1"/>
            </p:cNvSpPr>
            <p:nvPr/>
          </p:nvSpPr>
          <p:spPr bwMode="auto">
            <a:xfrm>
              <a:off x="413" y="1053"/>
              <a:ext cx="2369" cy="45"/>
            </a:xfrm>
            <a:prstGeom prst="roundRect">
              <a:avLst>
                <a:gd name="adj" fmla="val 16667"/>
              </a:avLst>
            </a:prstGeom>
            <a:solidFill>
              <a:srgbClr val="FFCC00"/>
            </a:solidFill>
            <a:ln w="9525">
              <a:solidFill>
                <a:schemeClr val="tx1"/>
              </a:solidFill>
              <a:round/>
              <a:headEnd/>
              <a:tailEnd/>
            </a:ln>
          </p:spPr>
          <p:txBody>
            <a:bodyPr wrap="none" anchor="ctr"/>
            <a:lstStyle/>
            <a:p>
              <a:endParaRPr lang="en-US">
                <a:latin typeface="Times New Roman" pitchFamily="18" charset="0"/>
              </a:endParaRPr>
            </a:p>
          </p:txBody>
        </p:sp>
        <p:sp>
          <p:nvSpPr>
            <p:cNvPr id="9292" name="AutoShape 98"/>
            <p:cNvSpPr>
              <a:spLocks noChangeArrowheads="1"/>
            </p:cNvSpPr>
            <p:nvPr/>
          </p:nvSpPr>
          <p:spPr bwMode="auto">
            <a:xfrm>
              <a:off x="859" y="1058"/>
              <a:ext cx="68" cy="68"/>
            </a:xfrm>
            <a:prstGeom prst="triangle">
              <a:avLst>
                <a:gd name="adj" fmla="val 50000"/>
              </a:avLst>
            </a:prstGeom>
            <a:solidFill>
              <a:srgbClr val="FFCC00"/>
            </a:solidFill>
            <a:ln w="9525" algn="ctr">
              <a:solidFill>
                <a:schemeClr val="tx1"/>
              </a:solidFill>
              <a:miter lim="800000"/>
              <a:headEnd/>
              <a:tailEnd/>
            </a:ln>
          </p:spPr>
          <p:txBody>
            <a:bodyPr wrap="none" anchor="ctr"/>
            <a:lstStyle/>
            <a:p>
              <a:endParaRPr lang="en-US">
                <a:latin typeface="Times New Roman" pitchFamily="18" charset="0"/>
              </a:endParaRPr>
            </a:p>
          </p:txBody>
        </p:sp>
        <p:sp>
          <p:nvSpPr>
            <p:cNvPr id="9293" name="AutoShape 46"/>
            <p:cNvSpPr>
              <a:spLocks noChangeArrowheads="1"/>
            </p:cNvSpPr>
            <p:nvPr/>
          </p:nvSpPr>
          <p:spPr bwMode="auto">
            <a:xfrm>
              <a:off x="2725" y="2795"/>
              <a:ext cx="416" cy="45"/>
            </a:xfrm>
            <a:prstGeom prst="roundRect">
              <a:avLst>
                <a:gd name="adj" fmla="val 16667"/>
              </a:avLst>
            </a:prstGeom>
            <a:solidFill>
              <a:srgbClr val="FF0000"/>
            </a:solidFill>
            <a:ln w="9525">
              <a:solidFill>
                <a:schemeClr val="tx1"/>
              </a:solidFill>
              <a:round/>
              <a:headEnd/>
              <a:tailEnd/>
            </a:ln>
          </p:spPr>
          <p:txBody>
            <a:bodyPr wrap="none" anchor="ctr"/>
            <a:lstStyle/>
            <a:p>
              <a:endParaRPr lang="en-US">
                <a:latin typeface="Times New Roman" pitchFamily="18" charset="0"/>
              </a:endParaRPr>
            </a:p>
          </p:txBody>
        </p:sp>
        <p:sp>
          <p:nvSpPr>
            <p:cNvPr id="9294" name="Line 108"/>
            <p:cNvSpPr>
              <a:spLocks noChangeShapeType="1"/>
            </p:cNvSpPr>
            <p:nvPr/>
          </p:nvSpPr>
          <p:spPr bwMode="auto">
            <a:xfrm>
              <a:off x="2286" y="1948"/>
              <a:ext cx="30" cy="842"/>
            </a:xfrm>
            <a:prstGeom prst="line">
              <a:avLst/>
            </a:prstGeom>
            <a:noFill/>
            <a:ln w="9525">
              <a:solidFill>
                <a:srgbClr val="FFCC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9295" name="Line 108"/>
            <p:cNvSpPr>
              <a:spLocks noChangeShapeType="1"/>
            </p:cNvSpPr>
            <p:nvPr/>
          </p:nvSpPr>
          <p:spPr bwMode="auto">
            <a:xfrm>
              <a:off x="2091" y="1119"/>
              <a:ext cx="230" cy="1658"/>
            </a:xfrm>
            <a:prstGeom prst="line">
              <a:avLst/>
            </a:prstGeom>
            <a:noFill/>
            <a:ln w="9525">
              <a:solidFill>
                <a:srgbClr val="FFCC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9296" name="Line 108"/>
            <p:cNvSpPr>
              <a:spLocks noChangeShapeType="1"/>
            </p:cNvSpPr>
            <p:nvPr/>
          </p:nvSpPr>
          <p:spPr bwMode="auto">
            <a:xfrm>
              <a:off x="2787" y="1117"/>
              <a:ext cx="38" cy="1670"/>
            </a:xfrm>
            <a:prstGeom prst="line">
              <a:avLst/>
            </a:prstGeom>
            <a:noFill/>
            <a:ln w="9525">
              <a:solidFill>
                <a:srgbClr val="FFCC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9297" name="Text Box 51"/>
            <p:cNvSpPr txBox="1">
              <a:spLocks noChangeArrowheads="1"/>
            </p:cNvSpPr>
            <p:nvPr/>
          </p:nvSpPr>
          <p:spPr bwMode="auto">
            <a:xfrm>
              <a:off x="357" y="1089"/>
              <a:ext cx="3511" cy="1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eaLnBrk="1" hangingPunct="1">
                <a:spcBef>
                  <a:spcPct val="50000"/>
                </a:spcBef>
              </a:pPr>
              <a:r>
                <a:rPr lang="en-US" sz="1000">
                  <a:latin typeface="Times New Roman" pitchFamily="18" charset="0"/>
                </a:rPr>
                <a:t>Case Winding Mockups Complete                               TF10                          TF15</a:t>
              </a:r>
              <a:endParaRPr lang="en-GB" sz="1000">
                <a:latin typeface="Times New Roman" pitchFamily="18" charset="0"/>
              </a:endParaRPr>
            </a:p>
          </p:txBody>
        </p:sp>
        <p:sp>
          <p:nvSpPr>
            <p:cNvPr id="9298" name="AutoShape 98"/>
            <p:cNvSpPr>
              <a:spLocks noChangeArrowheads="1"/>
            </p:cNvSpPr>
            <p:nvPr/>
          </p:nvSpPr>
          <p:spPr bwMode="auto">
            <a:xfrm rot="10800000">
              <a:off x="2242" y="2775"/>
              <a:ext cx="68" cy="68"/>
            </a:xfrm>
            <a:prstGeom prst="triangle">
              <a:avLst>
                <a:gd name="adj" fmla="val 50000"/>
              </a:avLst>
            </a:prstGeom>
            <a:solidFill>
              <a:srgbClr val="FFCC00"/>
            </a:solidFill>
            <a:ln w="9525" algn="ctr">
              <a:solidFill>
                <a:schemeClr val="tx1"/>
              </a:solidFill>
              <a:miter lim="800000"/>
              <a:headEnd/>
              <a:tailEnd/>
            </a:ln>
          </p:spPr>
          <p:txBody>
            <a:bodyPr rot="10800000" wrap="none" anchor="ctr"/>
            <a:lstStyle/>
            <a:p>
              <a:endParaRPr lang="en-US">
                <a:latin typeface="Times New Roman" pitchFamily="18" charset="0"/>
              </a:endParaRPr>
            </a:p>
          </p:txBody>
        </p:sp>
        <p:sp>
          <p:nvSpPr>
            <p:cNvPr id="9299" name="AutoShape 98"/>
            <p:cNvSpPr>
              <a:spLocks noChangeArrowheads="1"/>
            </p:cNvSpPr>
            <p:nvPr/>
          </p:nvSpPr>
          <p:spPr bwMode="auto">
            <a:xfrm>
              <a:off x="2255" y="1876"/>
              <a:ext cx="68" cy="68"/>
            </a:xfrm>
            <a:prstGeom prst="triangle">
              <a:avLst>
                <a:gd name="adj" fmla="val 50000"/>
              </a:avLst>
            </a:prstGeom>
            <a:solidFill>
              <a:srgbClr val="FFCC00"/>
            </a:solidFill>
            <a:ln w="9525" algn="ctr">
              <a:solidFill>
                <a:schemeClr val="tx1"/>
              </a:solidFill>
              <a:miter lim="800000"/>
              <a:headEnd/>
              <a:tailEnd/>
            </a:ln>
          </p:spPr>
          <p:txBody>
            <a:bodyPr wrap="none" anchor="ctr"/>
            <a:lstStyle/>
            <a:p>
              <a:endParaRPr lang="en-US">
                <a:latin typeface="Times New Roman" pitchFamily="18" charset="0"/>
              </a:endParaRPr>
            </a:p>
          </p:txBody>
        </p:sp>
        <p:sp>
          <p:nvSpPr>
            <p:cNvPr id="9300" name="AutoShape 98"/>
            <p:cNvSpPr>
              <a:spLocks noChangeArrowheads="1"/>
            </p:cNvSpPr>
            <p:nvPr/>
          </p:nvSpPr>
          <p:spPr bwMode="auto">
            <a:xfrm>
              <a:off x="2792" y="1874"/>
              <a:ext cx="68" cy="68"/>
            </a:xfrm>
            <a:prstGeom prst="triangle">
              <a:avLst>
                <a:gd name="adj" fmla="val 50000"/>
              </a:avLst>
            </a:prstGeom>
            <a:solidFill>
              <a:srgbClr val="FFCC00"/>
            </a:solidFill>
            <a:ln w="9525" algn="ctr">
              <a:solidFill>
                <a:schemeClr val="tx1"/>
              </a:solidFill>
              <a:miter lim="800000"/>
              <a:headEnd/>
              <a:tailEnd/>
            </a:ln>
          </p:spPr>
          <p:txBody>
            <a:bodyPr wrap="none" anchor="ctr"/>
            <a:lstStyle/>
            <a:p>
              <a:endParaRPr lang="en-US">
                <a:latin typeface="Times New Roman" pitchFamily="18" charset="0"/>
              </a:endParaRPr>
            </a:p>
          </p:txBody>
        </p:sp>
        <p:sp>
          <p:nvSpPr>
            <p:cNvPr id="9301" name="AutoShape 98"/>
            <p:cNvSpPr>
              <a:spLocks noChangeArrowheads="1"/>
            </p:cNvSpPr>
            <p:nvPr/>
          </p:nvSpPr>
          <p:spPr bwMode="auto">
            <a:xfrm>
              <a:off x="2697" y="1876"/>
              <a:ext cx="68" cy="68"/>
            </a:xfrm>
            <a:prstGeom prst="triangle">
              <a:avLst>
                <a:gd name="adj" fmla="val 50000"/>
              </a:avLst>
            </a:prstGeom>
            <a:solidFill>
              <a:srgbClr val="FF0000"/>
            </a:solidFill>
            <a:ln w="9525" algn="ctr">
              <a:solidFill>
                <a:schemeClr val="tx1"/>
              </a:solidFill>
              <a:miter lim="800000"/>
              <a:headEnd/>
              <a:tailEnd/>
            </a:ln>
          </p:spPr>
          <p:txBody>
            <a:bodyPr wrap="none" anchor="ctr"/>
            <a:lstStyle/>
            <a:p>
              <a:endParaRPr lang="en-US">
                <a:latin typeface="Times New Roman" pitchFamily="18" charset="0"/>
              </a:endParaRPr>
            </a:p>
          </p:txBody>
        </p:sp>
        <p:sp>
          <p:nvSpPr>
            <p:cNvPr id="9302" name="Text Box 51"/>
            <p:cNvSpPr txBox="1">
              <a:spLocks noChangeArrowheads="1"/>
            </p:cNvSpPr>
            <p:nvPr/>
          </p:nvSpPr>
          <p:spPr bwMode="auto">
            <a:xfrm>
              <a:off x="384" y="1916"/>
              <a:ext cx="2951" cy="1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eaLnBrk="1" hangingPunct="1">
                <a:spcBef>
                  <a:spcPct val="50000"/>
                </a:spcBef>
              </a:pPr>
              <a:r>
                <a:rPr lang="en-US" sz="1000">
                  <a:latin typeface="Times New Roman" pitchFamily="18" charset="0"/>
                </a:rPr>
                <a:t>VV Fabrication Contract Award                            VV 05            VV09         VV07 </a:t>
              </a:r>
              <a:endParaRPr lang="en-GB" sz="1000">
                <a:latin typeface="Times New Roman" pitchFamily="18" charset="0"/>
              </a:endParaRPr>
            </a:p>
          </p:txBody>
        </p:sp>
        <p:sp>
          <p:nvSpPr>
            <p:cNvPr id="9303" name="AutoShape 98"/>
            <p:cNvSpPr>
              <a:spLocks noChangeArrowheads="1"/>
            </p:cNvSpPr>
            <p:nvPr/>
          </p:nvSpPr>
          <p:spPr bwMode="auto">
            <a:xfrm>
              <a:off x="2749" y="1053"/>
              <a:ext cx="68" cy="68"/>
            </a:xfrm>
            <a:prstGeom prst="triangle">
              <a:avLst>
                <a:gd name="adj" fmla="val 50000"/>
              </a:avLst>
            </a:prstGeom>
            <a:solidFill>
              <a:srgbClr val="FFCC00"/>
            </a:solidFill>
            <a:ln w="9525" algn="ctr">
              <a:solidFill>
                <a:schemeClr val="tx1"/>
              </a:solidFill>
              <a:miter lim="800000"/>
              <a:headEnd/>
              <a:tailEnd/>
            </a:ln>
          </p:spPr>
          <p:txBody>
            <a:bodyPr wrap="none" anchor="ctr"/>
            <a:lstStyle/>
            <a:p>
              <a:endParaRPr lang="en-US">
                <a:latin typeface="Times New Roman" pitchFamily="18" charset="0"/>
              </a:endParaRPr>
            </a:p>
          </p:txBody>
        </p:sp>
        <p:sp>
          <p:nvSpPr>
            <p:cNvPr id="9304" name="AutoShape 98"/>
            <p:cNvSpPr>
              <a:spLocks noChangeArrowheads="1"/>
            </p:cNvSpPr>
            <p:nvPr/>
          </p:nvSpPr>
          <p:spPr bwMode="auto">
            <a:xfrm>
              <a:off x="2050" y="1055"/>
              <a:ext cx="68" cy="68"/>
            </a:xfrm>
            <a:prstGeom prst="triangle">
              <a:avLst>
                <a:gd name="adj" fmla="val 50000"/>
              </a:avLst>
            </a:prstGeom>
            <a:solidFill>
              <a:srgbClr val="FFCC00"/>
            </a:solidFill>
            <a:ln w="9525" algn="ctr">
              <a:solidFill>
                <a:schemeClr val="tx1"/>
              </a:solidFill>
              <a:miter lim="800000"/>
              <a:headEnd/>
              <a:tailEnd/>
            </a:ln>
          </p:spPr>
          <p:txBody>
            <a:bodyPr wrap="none" anchor="ctr"/>
            <a:lstStyle/>
            <a:p>
              <a:endParaRPr lang="en-US">
                <a:latin typeface="Times New Roman" pitchFamily="18" charset="0"/>
              </a:endParaRPr>
            </a:p>
          </p:txBody>
        </p:sp>
        <p:sp>
          <p:nvSpPr>
            <p:cNvPr id="9305" name="Rectangle 80"/>
            <p:cNvSpPr>
              <a:spLocks noChangeArrowheads="1"/>
            </p:cNvSpPr>
            <p:nvPr/>
          </p:nvSpPr>
          <p:spPr bwMode="auto">
            <a:xfrm>
              <a:off x="253" y="1646"/>
              <a:ext cx="5194" cy="159"/>
            </a:xfrm>
            <a:prstGeom prst="rect">
              <a:avLst/>
            </a:prstGeom>
            <a:solidFill>
              <a:srgbClr val="6699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r>
                <a:rPr lang="en-US" sz="1200">
                  <a:solidFill>
                    <a:schemeClr val="bg1"/>
                  </a:solidFill>
                  <a:latin typeface="Times New Roman" pitchFamily="18" charset="0"/>
                </a:rPr>
                <a:t>Vacuum Vessel (EU)</a:t>
              </a:r>
              <a:endParaRPr lang="en-GB" sz="1200">
                <a:solidFill>
                  <a:schemeClr val="bg1"/>
                </a:solidFill>
                <a:latin typeface="Times New Roman" pitchFamily="18" charset="0"/>
              </a:endParaRPr>
            </a:p>
          </p:txBody>
        </p:sp>
        <p:sp>
          <p:nvSpPr>
            <p:cNvPr id="9306" name="AutoShape 46"/>
            <p:cNvSpPr>
              <a:spLocks noChangeArrowheads="1"/>
            </p:cNvSpPr>
            <p:nvPr/>
          </p:nvSpPr>
          <p:spPr bwMode="auto">
            <a:xfrm>
              <a:off x="410" y="1466"/>
              <a:ext cx="2953" cy="45"/>
            </a:xfrm>
            <a:prstGeom prst="roundRect">
              <a:avLst>
                <a:gd name="adj" fmla="val 16667"/>
              </a:avLst>
            </a:prstGeom>
            <a:solidFill>
              <a:srgbClr val="FFCC00"/>
            </a:solidFill>
            <a:ln w="9525">
              <a:solidFill>
                <a:schemeClr val="tx1"/>
              </a:solidFill>
              <a:round/>
              <a:headEnd/>
              <a:tailEnd/>
            </a:ln>
          </p:spPr>
          <p:txBody>
            <a:bodyPr wrap="none" anchor="ctr"/>
            <a:lstStyle/>
            <a:p>
              <a:endParaRPr lang="en-US">
                <a:latin typeface="Times New Roman" pitchFamily="18" charset="0"/>
              </a:endParaRPr>
            </a:p>
          </p:txBody>
        </p:sp>
        <p:sp>
          <p:nvSpPr>
            <p:cNvPr id="9307" name="AutoShape 98"/>
            <p:cNvSpPr>
              <a:spLocks noChangeArrowheads="1"/>
            </p:cNvSpPr>
            <p:nvPr/>
          </p:nvSpPr>
          <p:spPr bwMode="auto">
            <a:xfrm>
              <a:off x="1744" y="1471"/>
              <a:ext cx="68" cy="68"/>
            </a:xfrm>
            <a:prstGeom prst="triangle">
              <a:avLst>
                <a:gd name="adj" fmla="val 50000"/>
              </a:avLst>
            </a:prstGeom>
            <a:solidFill>
              <a:srgbClr val="FFCC00"/>
            </a:solidFill>
            <a:ln w="9525" algn="ctr">
              <a:solidFill>
                <a:schemeClr val="tx1"/>
              </a:solidFill>
              <a:miter lim="800000"/>
              <a:headEnd/>
              <a:tailEnd/>
            </a:ln>
          </p:spPr>
          <p:txBody>
            <a:bodyPr wrap="none" anchor="ctr"/>
            <a:lstStyle/>
            <a:p>
              <a:endParaRPr lang="en-US">
                <a:latin typeface="Times New Roman" pitchFamily="18" charset="0"/>
              </a:endParaRPr>
            </a:p>
          </p:txBody>
        </p:sp>
        <p:sp>
          <p:nvSpPr>
            <p:cNvPr id="9308" name="AutoShape 98"/>
            <p:cNvSpPr>
              <a:spLocks noChangeArrowheads="1"/>
            </p:cNvSpPr>
            <p:nvPr/>
          </p:nvSpPr>
          <p:spPr bwMode="auto">
            <a:xfrm>
              <a:off x="2986" y="1466"/>
              <a:ext cx="68" cy="68"/>
            </a:xfrm>
            <a:prstGeom prst="triangle">
              <a:avLst>
                <a:gd name="adj" fmla="val 50000"/>
              </a:avLst>
            </a:prstGeom>
            <a:solidFill>
              <a:srgbClr val="FFCC00"/>
            </a:solidFill>
            <a:ln w="9525" algn="ctr">
              <a:solidFill>
                <a:schemeClr val="tx1"/>
              </a:solidFill>
              <a:miter lim="800000"/>
              <a:headEnd/>
              <a:tailEnd/>
            </a:ln>
          </p:spPr>
          <p:txBody>
            <a:bodyPr wrap="none" anchor="ctr"/>
            <a:lstStyle/>
            <a:p>
              <a:endParaRPr lang="en-US">
                <a:latin typeface="Times New Roman" pitchFamily="18" charset="0"/>
              </a:endParaRPr>
            </a:p>
          </p:txBody>
        </p:sp>
        <p:sp>
          <p:nvSpPr>
            <p:cNvPr id="9309" name="AutoShape 98"/>
            <p:cNvSpPr>
              <a:spLocks noChangeArrowheads="1"/>
            </p:cNvSpPr>
            <p:nvPr/>
          </p:nvSpPr>
          <p:spPr bwMode="auto">
            <a:xfrm>
              <a:off x="2483" y="1468"/>
              <a:ext cx="68" cy="68"/>
            </a:xfrm>
            <a:prstGeom prst="triangle">
              <a:avLst>
                <a:gd name="adj" fmla="val 50000"/>
              </a:avLst>
            </a:prstGeom>
            <a:solidFill>
              <a:srgbClr val="FFCC00"/>
            </a:solidFill>
            <a:ln w="9525" algn="ctr">
              <a:solidFill>
                <a:schemeClr val="tx1"/>
              </a:solidFill>
              <a:miter lim="800000"/>
              <a:headEnd/>
              <a:tailEnd/>
            </a:ln>
          </p:spPr>
          <p:txBody>
            <a:bodyPr wrap="none" anchor="ctr"/>
            <a:lstStyle/>
            <a:p>
              <a:endParaRPr lang="en-US">
                <a:latin typeface="Times New Roman" pitchFamily="18" charset="0"/>
              </a:endParaRPr>
            </a:p>
          </p:txBody>
        </p:sp>
        <p:sp>
          <p:nvSpPr>
            <p:cNvPr id="9310" name="AutoShape 98"/>
            <p:cNvSpPr>
              <a:spLocks noChangeArrowheads="1"/>
            </p:cNvSpPr>
            <p:nvPr/>
          </p:nvSpPr>
          <p:spPr bwMode="auto">
            <a:xfrm>
              <a:off x="3331" y="1471"/>
              <a:ext cx="68" cy="68"/>
            </a:xfrm>
            <a:prstGeom prst="triangle">
              <a:avLst>
                <a:gd name="adj" fmla="val 50000"/>
              </a:avLst>
            </a:prstGeom>
            <a:solidFill>
              <a:srgbClr val="FFCC00"/>
            </a:solidFill>
            <a:ln w="9525" algn="ctr">
              <a:solidFill>
                <a:schemeClr val="tx1"/>
              </a:solidFill>
              <a:miter lim="800000"/>
              <a:headEnd/>
              <a:tailEnd/>
            </a:ln>
          </p:spPr>
          <p:txBody>
            <a:bodyPr wrap="none" anchor="ctr"/>
            <a:lstStyle/>
            <a:p>
              <a:endParaRPr lang="en-US">
                <a:latin typeface="Times New Roman" pitchFamily="18" charset="0"/>
              </a:endParaRPr>
            </a:p>
          </p:txBody>
        </p:sp>
        <p:sp>
          <p:nvSpPr>
            <p:cNvPr id="9311" name="Text Box 51"/>
            <p:cNvSpPr txBox="1">
              <a:spLocks noChangeArrowheads="1"/>
            </p:cNvSpPr>
            <p:nvPr/>
          </p:nvSpPr>
          <p:spPr bwMode="auto">
            <a:xfrm>
              <a:off x="926" y="1502"/>
              <a:ext cx="3775" cy="1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eaLnBrk="1" hangingPunct="1">
                <a:spcBef>
                  <a:spcPct val="50000"/>
                </a:spcBef>
              </a:pPr>
              <a:r>
                <a:rPr lang="en-US" sz="1000">
                  <a:latin typeface="Times New Roman" pitchFamily="18" charset="0"/>
                </a:rPr>
                <a:t>CS Final Design Approved                             CS3L               CS3U                CS Ready for Machine Assembly</a:t>
              </a:r>
              <a:endParaRPr lang="en-GB" sz="1000">
                <a:latin typeface="Times New Roman" pitchFamily="18" charset="0"/>
              </a:endParaRPr>
            </a:p>
          </p:txBody>
        </p:sp>
        <p:sp>
          <p:nvSpPr>
            <p:cNvPr id="9312" name="Line 108"/>
            <p:cNvSpPr>
              <a:spLocks noChangeShapeType="1"/>
            </p:cNvSpPr>
            <p:nvPr/>
          </p:nvSpPr>
          <p:spPr bwMode="auto">
            <a:xfrm>
              <a:off x="3360" y="1530"/>
              <a:ext cx="102" cy="1450"/>
            </a:xfrm>
            <a:prstGeom prst="line">
              <a:avLst/>
            </a:prstGeom>
            <a:noFill/>
            <a:ln w="9525">
              <a:solidFill>
                <a:srgbClr val="FFCC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9313" name="AutoShape 46"/>
            <p:cNvSpPr>
              <a:spLocks noChangeArrowheads="1"/>
            </p:cNvSpPr>
            <p:nvPr/>
          </p:nvSpPr>
          <p:spPr bwMode="auto">
            <a:xfrm>
              <a:off x="402" y="2298"/>
              <a:ext cx="1870" cy="45"/>
            </a:xfrm>
            <a:prstGeom prst="roundRect">
              <a:avLst>
                <a:gd name="adj" fmla="val 16667"/>
              </a:avLst>
            </a:prstGeom>
            <a:solidFill>
              <a:srgbClr val="FFCC00"/>
            </a:solidFill>
            <a:ln w="9525">
              <a:solidFill>
                <a:schemeClr val="tx1"/>
              </a:solidFill>
              <a:round/>
              <a:headEnd/>
              <a:tailEnd/>
            </a:ln>
          </p:spPr>
          <p:txBody>
            <a:bodyPr wrap="none" anchor="ctr"/>
            <a:lstStyle/>
            <a:p>
              <a:endParaRPr lang="en-US">
                <a:latin typeface="Times New Roman" pitchFamily="18" charset="0"/>
              </a:endParaRPr>
            </a:p>
          </p:txBody>
        </p:sp>
        <p:sp>
          <p:nvSpPr>
            <p:cNvPr id="9314" name="AutoShape 98"/>
            <p:cNvSpPr>
              <a:spLocks noChangeArrowheads="1"/>
            </p:cNvSpPr>
            <p:nvPr/>
          </p:nvSpPr>
          <p:spPr bwMode="auto">
            <a:xfrm>
              <a:off x="1088" y="2303"/>
              <a:ext cx="68" cy="68"/>
            </a:xfrm>
            <a:prstGeom prst="triangle">
              <a:avLst>
                <a:gd name="adj" fmla="val 50000"/>
              </a:avLst>
            </a:prstGeom>
            <a:solidFill>
              <a:srgbClr val="FFCC00"/>
            </a:solidFill>
            <a:ln w="9525" algn="ctr">
              <a:solidFill>
                <a:schemeClr val="tx1"/>
              </a:solidFill>
              <a:miter lim="800000"/>
              <a:headEnd/>
              <a:tailEnd/>
            </a:ln>
          </p:spPr>
          <p:txBody>
            <a:bodyPr wrap="none" anchor="ctr"/>
            <a:lstStyle/>
            <a:p>
              <a:endParaRPr lang="en-US">
                <a:latin typeface="Times New Roman" pitchFamily="18" charset="0"/>
              </a:endParaRPr>
            </a:p>
          </p:txBody>
        </p:sp>
        <p:sp>
          <p:nvSpPr>
            <p:cNvPr id="9315" name="AutoShape 98"/>
            <p:cNvSpPr>
              <a:spLocks noChangeArrowheads="1"/>
            </p:cNvSpPr>
            <p:nvPr/>
          </p:nvSpPr>
          <p:spPr bwMode="auto">
            <a:xfrm>
              <a:off x="2226" y="2298"/>
              <a:ext cx="68" cy="68"/>
            </a:xfrm>
            <a:prstGeom prst="triangle">
              <a:avLst>
                <a:gd name="adj" fmla="val 50000"/>
              </a:avLst>
            </a:prstGeom>
            <a:solidFill>
              <a:srgbClr val="FFCC00"/>
            </a:solidFill>
            <a:ln w="9525" algn="ctr">
              <a:solidFill>
                <a:schemeClr val="tx1"/>
              </a:solidFill>
              <a:miter lim="800000"/>
              <a:headEnd/>
              <a:tailEnd/>
            </a:ln>
          </p:spPr>
          <p:txBody>
            <a:bodyPr wrap="none" anchor="ctr"/>
            <a:lstStyle/>
            <a:p>
              <a:endParaRPr lang="en-US">
                <a:latin typeface="Times New Roman" pitchFamily="18" charset="0"/>
              </a:endParaRPr>
            </a:p>
          </p:txBody>
        </p:sp>
        <p:sp>
          <p:nvSpPr>
            <p:cNvPr id="9316" name="Text Box 51"/>
            <p:cNvSpPr txBox="1">
              <a:spLocks noChangeArrowheads="1"/>
            </p:cNvSpPr>
            <p:nvPr/>
          </p:nvSpPr>
          <p:spPr bwMode="auto">
            <a:xfrm>
              <a:off x="373" y="2337"/>
              <a:ext cx="2951" cy="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eaLnBrk="1" hangingPunct="1">
                <a:spcBef>
                  <a:spcPct val="50000"/>
                </a:spcBef>
              </a:pPr>
              <a:r>
                <a:rPr lang="en-US" sz="1000">
                  <a:latin typeface="Times New Roman" pitchFamily="18" charset="0"/>
                </a:rPr>
                <a:t>Construction Contract Award    Tokamak Bldg 11 RFE</a:t>
              </a:r>
              <a:endParaRPr lang="en-GB" sz="1000">
                <a:latin typeface="Times New Roman" pitchFamily="18" charset="0"/>
              </a:endParaRPr>
            </a:p>
          </p:txBody>
        </p:sp>
        <p:sp>
          <p:nvSpPr>
            <p:cNvPr id="9317" name="Line 108"/>
            <p:cNvSpPr>
              <a:spLocks noChangeShapeType="1"/>
            </p:cNvSpPr>
            <p:nvPr/>
          </p:nvSpPr>
          <p:spPr bwMode="auto">
            <a:xfrm>
              <a:off x="2259" y="2369"/>
              <a:ext cx="14" cy="398"/>
            </a:xfrm>
            <a:prstGeom prst="line">
              <a:avLst/>
            </a:prstGeom>
            <a:noFill/>
            <a:ln w="9525">
              <a:solidFill>
                <a:srgbClr val="FFCC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grpSp>
      <p:sp>
        <p:nvSpPr>
          <p:cNvPr id="9222" name="Rectangle 3"/>
          <p:cNvSpPr>
            <a:spLocks noChangeArrowheads="1"/>
          </p:cNvSpPr>
          <p:nvPr/>
        </p:nvSpPr>
        <p:spPr bwMode="auto">
          <a:xfrm>
            <a:off x="5067300" y="2686050"/>
            <a:ext cx="3911600" cy="1539875"/>
          </a:xfrm>
          <a:prstGeom prst="rect">
            <a:avLst/>
          </a:prstGeom>
          <a:solidFill>
            <a:schemeClr val="bg1"/>
          </a:solidFill>
          <a:ln>
            <a:noFill/>
          </a:ln>
          <a:extLst>
            <a:ext uri="{91240B29-F687-4F45-9708-019B960494DF}">
              <a14:hiddenLine xmlns:a14="http://schemas.microsoft.com/office/drawing/2010/main" w="9525">
                <a:solidFill>
                  <a:schemeClr val="tx1"/>
                </a:solidFill>
                <a:miter lim="800000"/>
                <a:headEnd/>
                <a:tailEnd/>
              </a14:hiddenLine>
            </a:ext>
          </a:extLst>
        </p:spPr>
        <p:txBody>
          <a:bodyPr/>
          <a:lstStyle/>
          <a:p>
            <a:pPr marL="287338" indent="-287338" defTabSz="795338" eaLnBrk="1" hangingPunct="1">
              <a:spcBef>
                <a:spcPct val="20000"/>
              </a:spcBef>
            </a:pPr>
            <a:r>
              <a:rPr lang="en-US" sz="1800" b="1">
                <a:solidFill>
                  <a:schemeClr val="accent2"/>
                </a:solidFill>
                <a:latin typeface="Arial" pitchFamily="34" charset="0"/>
              </a:rPr>
              <a:t>New Project Baseline </a:t>
            </a:r>
          </a:p>
          <a:p>
            <a:pPr marL="287338" indent="-287338" defTabSz="795338" eaLnBrk="1" hangingPunct="1">
              <a:spcBef>
                <a:spcPct val="20000"/>
              </a:spcBef>
              <a:buFontTx/>
              <a:buChar char="•"/>
            </a:pPr>
            <a:r>
              <a:rPr lang="en-US" sz="1600" b="1">
                <a:solidFill>
                  <a:schemeClr val="accent2"/>
                </a:solidFill>
                <a:latin typeface="Arial" pitchFamily="34" charset="0"/>
              </a:rPr>
              <a:t>Approved by IC in July 2010</a:t>
            </a:r>
          </a:p>
          <a:p>
            <a:pPr marL="287338" indent="-287338" defTabSz="795338" eaLnBrk="1" hangingPunct="1">
              <a:spcBef>
                <a:spcPct val="20000"/>
              </a:spcBef>
              <a:buFontTx/>
              <a:buChar char="•"/>
            </a:pPr>
            <a:r>
              <a:rPr lang="en-US" sz="1600" b="1">
                <a:solidFill>
                  <a:schemeClr val="accent2"/>
                </a:solidFill>
                <a:latin typeface="Arial" pitchFamily="34" charset="0"/>
              </a:rPr>
              <a:t>First Plasma Date – Nov 2019</a:t>
            </a:r>
          </a:p>
          <a:p>
            <a:pPr marL="287338" indent="-287338" defTabSz="795338" eaLnBrk="1" hangingPunct="1">
              <a:spcBef>
                <a:spcPct val="20000"/>
              </a:spcBef>
              <a:buFontTx/>
              <a:buChar char="•"/>
            </a:pPr>
            <a:r>
              <a:rPr lang="en-US" sz="1600" b="1">
                <a:solidFill>
                  <a:schemeClr val="accent2"/>
                </a:solidFill>
                <a:latin typeface="Arial" pitchFamily="34" charset="0"/>
              </a:rPr>
              <a:t>DT operation to begin – March 2027</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spect="1" noChangeArrowheads="1"/>
          </p:cNvSpPr>
          <p:nvPr>
            <p:ph type="title" idx="4294967295"/>
          </p:nvPr>
        </p:nvSpPr>
        <p:spPr>
          <a:xfrm>
            <a:off x="0" y="0"/>
            <a:ext cx="9144000" cy="515938"/>
          </a:xfrm>
          <a:solidFill>
            <a:srgbClr val="FFCC00"/>
          </a:solidFill>
        </p:spPr>
        <p:txBody>
          <a:bodyPr/>
          <a:lstStyle/>
          <a:p>
            <a:pPr eaLnBrk="1" hangingPunct="1"/>
            <a:r>
              <a:rPr lang="en-US" sz="2800" b="1" smtClean="0"/>
              <a:t>Schedule – Initial Operation Phase</a:t>
            </a:r>
            <a:endParaRPr lang="en-GB" sz="2800" b="1" smtClean="0"/>
          </a:p>
        </p:txBody>
      </p:sp>
      <p:sp>
        <p:nvSpPr>
          <p:cNvPr id="10243" name="Rectangle 5"/>
          <p:cNvSpPr>
            <a:spLocks noChangeArrowheads="1"/>
          </p:cNvSpPr>
          <p:nvPr/>
        </p:nvSpPr>
        <p:spPr bwMode="auto">
          <a:xfrm>
            <a:off x="0" y="15763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ea typeface="ＭＳ Ｐゴシック" charset="-128"/>
            </a:endParaRPr>
          </a:p>
        </p:txBody>
      </p:sp>
      <p:grpSp>
        <p:nvGrpSpPr>
          <p:cNvPr id="10244" name="Group 6"/>
          <p:cNvGrpSpPr>
            <a:grpSpLocks noChangeAspect="1"/>
          </p:cNvGrpSpPr>
          <p:nvPr/>
        </p:nvGrpSpPr>
        <p:grpSpPr bwMode="auto">
          <a:xfrm>
            <a:off x="0" y="722313"/>
            <a:ext cx="9144000" cy="5443537"/>
            <a:chOff x="1134" y="3888"/>
            <a:chExt cx="9633" cy="6580"/>
          </a:xfrm>
        </p:grpSpPr>
        <p:sp>
          <p:nvSpPr>
            <p:cNvPr id="10247" name="AutoShape 7"/>
            <p:cNvSpPr>
              <a:spLocks noChangeAspect="1" noChangeArrowheads="1"/>
            </p:cNvSpPr>
            <p:nvPr/>
          </p:nvSpPr>
          <p:spPr bwMode="auto">
            <a:xfrm>
              <a:off x="1134" y="3888"/>
              <a:ext cx="9633" cy="6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ea typeface="ＭＳ Ｐゴシック" charset="-128"/>
              </a:endParaRPr>
            </a:p>
          </p:txBody>
        </p:sp>
        <p:sp>
          <p:nvSpPr>
            <p:cNvPr id="10248" name="Text Box 40"/>
            <p:cNvSpPr txBox="1">
              <a:spLocks noChangeArrowheads="1"/>
            </p:cNvSpPr>
            <p:nvPr/>
          </p:nvSpPr>
          <p:spPr bwMode="auto">
            <a:xfrm>
              <a:off x="1399" y="3894"/>
              <a:ext cx="1632" cy="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5837" tIns="32918" rIns="65837" bIns="32918"/>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lgn="ctr"/>
              <a:r>
                <a:rPr lang="en-US" sz="800">
                  <a:solidFill>
                    <a:srgbClr val="FF0000"/>
                  </a:solidFill>
                  <a:latin typeface="Times New Roman" pitchFamily="18" charset="0"/>
                  <a:ea typeface="ＭＳ Ｐゴシック" charset="-128"/>
                </a:rPr>
                <a:t>First Plasma</a:t>
              </a:r>
              <a:endParaRPr lang="en-GB">
                <a:ea typeface="ＭＳ Ｐゴシック" charset="-128"/>
              </a:endParaRPr>
            </a:p>
          </p:txBody>
        </p:sp>
        <p:sp>
          <p:nvSpPr>
            <p:cNvPr id="10249" name="Text Box 40"/>
            <p:cNvSpPr txBox="1">
              <a:spLocks noChangeArrowheads="1"/>
            </p:cNvSpPr>
            <p:nvPr/>
          </p:nvSpPr>
          <p:spPr bwMode="auto">
            <a:xfrm>
              <a:off x="2855" y="3896"/>
              <a:ext cx="1633" cy="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5837" tIns="32918" rIns="65837" bIns="32918"/>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lgn="ctr"/>
              <a:r>
                <a:rPr lang="en-US" sz="800">
                  <a:solidFill>
                    <a:srgbClr val="FF0000"/>
                  </a:solidFill>
                  <a:latin typeface="Times New Roman" pitchFamily="18" charset="0"/>
                  <a:ea typeface="ＭＳ Ｐゴシック" charset="-128"/>
                </a:rPr>
                <a:t>Nominal Plasma</a:t>
              </a:r>
              <a:endParaRPr lang="en-GB">
                <a:ea typeface="ＭＳ Ｐゴシック" charset="-128"/>
              </a:endParaRPr>
            </a:p>
          </p:txBody>
        </p:sp>
        <p:sp>
          <p:nvSpPr>
            <p:cNvPr id="10250" name="Rectangle 6"/>
            <p:cNvSpPr>
              <a:spLocks noChangeArrowheads="1"/>
            </p:cNvSpPr>
            <p:nvPr/>
          </p:nvSpPr>
          <p:spPr bwMode="auto">
            <a:xfrm>
              <a:off x="1623" y="4503"/>
              <a:ext cx="9104" cy="595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lIns="65837" tIns="32918" rIns="65837" bIns="32918" anchor="ctr"/>
            <a:lstStyle/>
            <a:p>
              <a:pPr algn="ctr"/>
              <a:endParaRPr lang="en-US">
                <a:ea typeface="ＭＳ Ｐゴシック" charset="-128"/>
              </a:endParaRPr>
            </a:p>
          </p:txBody>
        </p:sp>
        <p:sp>
          <p:nvSpPr>
            <p:cNvPr id="10251" name="Line 7"/>
            <p:cNvSpPr>
              <a:spLocks noChangeShapeType="1"/>
            </p:cNvSpPr>
            <p:nvPr/>
          </p:nvSpPr>
          <p:spPr bwMode="auto">
            <a:xfrm>
              <a:off x="3544" y="4503"/>
              <a:ext cx="0" cy="5965"/>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252" name="Line 9"/>
            <p:cNvSpPr>
              <a:spLocks noChangeShapeType="1"/>
            </p:cNvSpPr>
            <p:nvPr/>
          </p:nvSpPr>
          <p:spPr bwMode="auto">
            <a:xfrm>
              <a:off x="4196" y="4503"/>
              <a:ext cx="0" cy="5965"/>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253" name="Line 13"/>
            <p:cNvSpPr>
              <a:spLocks noChangeShapeType="1"/>
            </p:cNvSpPr>
            <p:nvPr/>
          </p:nvSpPr>
          <p:spPr bwMode="auto">
            <a:xfrm>
              <a:off x="5503" y="4503"/>
              <a:ext cx="0" cy="5965"/>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254" name="Line 14"/>
            <p:cNvSpPr>
              <a:spLocks noChangeShapeType="1"/>
            </p:cNvSpPr>
            <p:nvPr/>
          </p:nvSpPr>
          <p:spPr bwMode="auto">
            <a:xfrm>
              <a:off x="6156" y="4503"/>
              <a:ext cx="0" cy="5965"/>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255" name="Line 15"/>
            <p:cNvSpPr>
              <a:spLocks noChangeShapeType="1"/>
            </p:cNvSpPr>
            <p:nvPr/>
          </p:nvSpPr>
          <p:spPr bwMode="auto">
            <a:xfrm>
              <a:off x="6809" y="4503"/>
              <a:ext cx="0" cy="5965"/>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256" name="Line 16"/>
            <p:cNvSpPr>
              <a:spLocks noChangeShapeType="1"/>
            </p:cNvSpPr>
            <p:nvPr/>
          </p:nvSpPr>
          <p:spPr bwMode="auto">
            <a:xfrm>
              <a:off x="7463" y="4503"/>
              <a:ext cx="0" cy="5965"/>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257" name="Line 17"/>
            <p:cNvSpPr>
              <a:spLocks noChangeShapeType="1"/>
            </p:cNvSpPr>
            <p:nvPr/>
          </p:nvSpPr>
          <p:spPr bwMode="auto">
            <a:xfrm flipH="1">
              <a:off x="8114" y="4503"/>
              <a:ext cx="0" cy="5965"/>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258" name="Line 18"/>
            <p:cNvSpPr>
              <a:spLocks noChangeShapeType="1"/>
            </p:cNvSpPr>
            <p:nvPr/>
          </p:nvSpPr>
          <p:spPr bwMode="auto">
            <a:xfrm>
              <a:off x="8770" y="4503"/>
              <a:ext cx="0" cy="5965"/>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259" name="Line 19"/>
            <p:cNvSpPr>
              <a:spLocks noChangeShapeType="1"/>
            </p:cNvSpPr>
            <p:nvPr/>
          </p:nvSpPr>
          <p:spPr bwMode="auto">
            <a:xfrm>
              <a:off x="9421" y="4503"/>
              <a:ext cx="0" cy="5965"/>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260" name="Line 20"/>
            <p:cNvSpPr>
              <a:spLocks noChangeShapeType="1"/>
            </p:cNvSpPr>
            <p:nvPr/>
          </p:nvSpPr>
          <p:spPr bwMode="auto">
            <a:xfrm>
              <a:off x="10074" y="4503"/>
              <a:ext cx="0" cy="5965"/>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261" name="Line 21"/>
            <p:cNvSpPr>
              <a:spLocks noChangeShapeType="1"/>
            </p:cNvSpPr>
            <p:nvPr/>
          </p:nvSpPr>
          <p:spPr bwMode="auto">
            <a:xfrm>
              <a:off x="2891" y="4503"/>
              <a:ext cx="0" cy="5965"/>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262" name="Line 22"/>
            <p:cNvSpPr>
              <a:spLocks noChangeShapeType="1"/>
            </p:cNvSpPr>
            <p:nvPr/>
          </p:nvSpPr>
          <p:spPr bwMode="auto">
            <a:xfrm>
              <a:off x="2278" y="4495"/>
              <a:ext cx="0" cy="5964"/>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263" name="Text Box 24"/>
            <p:cNvSpPr txBox="1">
              <a:spLocks noChangeArrowheads="1"/>
            </p:cNvSpPr>
            <p:nvPr/>
          </p:nvSpPr>
          <p:spPr bwMode="auto">
            <a:xfrm>
              <a:off x="1623" y="4495"/>
              <a:ext cx="735" cy="3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5837" tIns="32918" rIns="65837" bIns="32918"/>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r>
                <a:rPr lang="en-US" sz="1000">
                  <a:solidFill>
                    <a:srgbClr val="000000"/>
                  </a:solidFill>
                  <a:latin typeface="Times New Roman" pitchFamily="18" charset="0"/>
                  <a:ea typeface="ＭＳ Ｐゴシック" charset="-128"/>
                </a:rPr>
                <a:t>2019</a:t>
              </a:r>
              <a:endParaRPr lang="en-GB">
                <a:ea typeface="ＭＳ Ｐゴシック" charset="-128"/>
              </a:endParaRPr>
            </a:p>
          </p:txBody>
        </p:sp>
        <p:sp>
          <p:nvSpPr>
            <p:cNvPr id="10264" name="Text Box 25"/>
            <p:cNvSpPr txBox="1">
              <a:spLocks noChangeArrowheads="1"/>
            </p:cNvSpPr>
            <p:nvPr/>
          </p:nvSpPr>
          <p:spPr bwMode="auto">
            <a:xfrm>
              <a:off x="2278" y="4495"/>
              <a:ext cx="733" cy="3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5837" tIns="32918" rIns="65837" bIns="32918"/>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r>
                <a:rPr lang="en-US" sz="1000">
                  <a:solidFill>
                    <a:srgbClr val="000000"/>
                  </a:solidFill>
                  <a:latin typeface="Times New Roman" pitchFamily="18" charset="0"/>
                  <a:ea typeface="ＭＳ Ｐゴシック" charset="-128"/>
                </a:rPr>
                <a:t>2020</a:t>
              </a:r>
              <a:endParaRPr lang="en-GB">
                <a:ea typeface="ＭＳ Ｐゴシック" charset="-128"/>
              </a:endParaRPr>
            </a:p>
          </p:txBody>
        </p:sp>
        <p:sp>
          <p:nvSpPr>
            <p:cNvPr id="10265" name="Text Box 26"/>
            <p:cNvSpPr txBox="1">
              <a:spLocks noChangeArrowheads="1"/>
            </p:cNvSpPr>
            <p:nvPr/>
          </p:nvSpPr>
          <p:spPr bwMode="auto">
            <a:xfrm>
              <a:off x="2930" y="4495"/>
              <a:ext cx="735" cy="3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5837" tIns="32918" rIns="65837" bIns="32918"/>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r>
                <a:rPr lang="en-US" sz="1000">
                  <a:solidFill>
                    <a:srgbClr val="000000"/>
                  </a:solidFill>
                  <a:latin typeface="Times New Roman" pitchFamily="18" charset="0"/>
                  <a:ea typeface="ＭＳ Ｐゴシック" charset="-128"/>
                </a:rPr>
                <a:t>2021</a:t>
              </a:r>
              <a:endParaRPr lang="en-GB">
                <a:ea typeface="ＭＳ Ｐゴシック" charset="-128"/>
              </a:endParaRPr>
            </a:p>
          </p:txBody>
        </p:sp>
        <p:sp>
          <p:nvSpPr>
            <p:cNvPr id="10266" name="Text Box 27"/>
            <p:cNvSpPr txBox="1">
              <a:spLocks noChangeArrowheads="1"/>
            </p:cNvSpPr>
            <p:nvPr/>
          </p:nvSpPr>
          <p:spPr bwMode="auto">
            <a:xfrm>
              <a:off x="3584" y="4495"/>
              <a:ext cx="734" cy="3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5837" tIns="32918" rIns="65837" bIns="32918"/>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r>
                <a:rPr lang="en-US" sz="1000">
                  <a:solidFill>
                    <a:srgbClr val="000000"/>
                  </a:solidFill>
                  <a:latin typeface="Times New Roman" pitchFamily="18" charset="0"/>
                  <a:ea typeface="ＭＳ Ｐゴシック" charset="-128"/>
                </a:rPr>
                <a:t>2022</a:t>
              </a:r>
              <a:endParaRPr lang="en-GB">
                <a:ea typeface="ＭＳ Ｐゴシック" charset="-128"/>
              </a:endParaRPr>
            </a:p>
          </p:txBody>
        </p:sp>
        <p:sp>
          <p:nvSpPr>
            <p:cNvPr id="10267" name="Text Box 28"/>
            <p:cNvSpPr txBox="1">
              <a:spLocks noChangeArrowheads="1"/>
            </p:cNvSpPr>
            <p:nvPr/>
          </p:nvSpPr>
          <p:spPr bwMode="auto">
            <a:xfrm>
              <a:off x="4237" y="4495"/>
              <a:ext cx="734" cy="3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5837" tIns="32918" rIns="65837" bIns="32918"/>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r>
                <a:rPr lang="en-US" sz="1000">
                  <a:solidFill>
                    <a:srgbClr val="000000"/>
                  </a:solidFill>
                  <a:latin typeface="Times New Roman" pitchFamily="18" charset="0"/>
                  <a:ea typeface="ＭＳ Ｐゴシック" charset="-128"/>
                </a:rPr>
                <a:t>2023</a:t>
              </a:r>
              <a:endParaRPr lang="en-GB">
                <a:ea typeface="ＭＳ Ｐゴシック" charset="-128"/>
              </a:endParaRPr>
            </a:p>
          </p:txBody>
        </p:sp>
        <p:sp>
          <p:nvSpPr>
            <p:cNvPr id="10268" name="Text Box 29"/>
            <p:cNvSpPr txBox="1">
              <a:spLocks noChangeArrowheads="1"/>
            </p:cNvSpPr>
            <p:nvPr/>
          </p:nvSpPr>
          <p:spPr bwMode="auto">
            <a:xfrm>
              <a:off x="4890" y="4495"/>
              <a:ext cx="735" cy="3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5837" tIns="32918" rIns="65837" bIns="32918"/>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r>
                <a:rPr lang="en-US" sz="1000">
                  <a:solidFill>
                    <a:srgbClr val="000000"/>
                  </a:solidFill>
                  <a:latin typeface="Times New Roman" pitchFamily="18" charset="0"/>
                  <a:ea typeface="ＭＳ Ｐゴシック" charset="-128"/>
                </a:rPr>
                <a:t>2024</a:t>
              </a:r>
              <a:endParaRPr lang="en-GB">
                <a:ea typeface="ＭＳ Ｐゴシック" charset="-128"/>
              </a:endParaRPr>
            </a:p>
          </p:txBody>
        </p:sp>
        <p:sp>
          <p:nvSpPr>
            <p:cNvPr id="10269" name="Text Box 30"/>
            <p:cNvSpPr txBox="1">
              <a:spLocks noChangeArrowheads="1"/>
            </p:cNvSpPr>
            <p:nvPr/>
          </p:nvSpPr>
          <p:spPr bwMode="auto">
            <a:xfrm>
              <a:off x="5544" y="4495"/>
              <a:ext cx="734" cy="3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5837" tIns="32918" rIns="65837" bIns="32918"/>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r>
                <a:rPr lang="en-US" sz="1000">
                  <a:solidFill>
                    <a:srgbClr val="000000"/>
                  </a:solidFill>
                  <a:latin typeface="Times New Roman" pitchFamily="18" charset="0"/>
                  <a:ea typeface="ＭＳ Ｐゴシック" charset="-128"/>
                </a:rPr>
                <a:t>2025</a:t>
              </a:r>
              <a:endParaRPr lang="en-GB">
                <a:ea typeface="ＭＳ Ｐゴシック" charset="-128"/>
              </a:endParaRPr>
            </a:p>
          </p:txBody>
        </p:sp>
        <p:sp>
          <p:nvSpPr>
            <p:cNvPr id="10270" name="Text Box 31"/>
            <p:cNvSpPr txBox="1">
              <a:spLocks noChangeArrowheads="1"/>
            </p:cNvSpPr>
            <p:nvPr/>
          </p:nvSpPr>
          <p:spPr bwMode="auto">
            <a:xfrm>
              <a:off x="6197" y="4495"/>
              <a:ext cx="735" cy="3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5837" tIns="32918" rIns="65837" bIns="32918"/>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r>
                <a:rPr lang="en-US" sz="1000">
                  <a:solidFill>
                    <a:srgbClr val="000000"/>
                  </a:solidFill>
                  <a:latin typeface="Times New Roman" pitchFamily="18" charset="0"/>
                  <a:ea typeface="ＭＳ Ｐゴシック" charset="-128"/>
                </a:rPr>
                <a:t>2026</a:t>
              </a:r>
              <a:endParaRPr lang="en-GB">
                <a:ea typeface="ＭＳ Ｐゴシック" charset="-128"/>
              </a:endParaRPr>
            </a:p>
          </p:txBody>
        </p:sp>
        <p:sp>
          <p:nvSpPr>
            <p:cNvPr id="10271" name="Text Box 32"/>
            <p:cNvSpPr txBox="1">
              <a:spLocks noChangeArrowheads="1"/>
            </p:cNvSpPr>
            <p:nvPr/>
          </p:nvSpPr>
          <p:spPr bwMode="auto">
            <a:xfrm>
              <a:off x="6850" y="4495"/>
              <a:ext cx="735" cy="3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5837" tIns="32918" rIns="65837" bIns="32918"/>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r>
                <a:rPr lang="en-US" sz="1000">
                  <a:solidFill>
                    <a:srgbClr val="000000"/>
                  </a:solidFill>
                  <a:latin typeface="Times New Roman" pitchFamily="18" charset="0"/>
                  <a:ea typeface="ＭＳ Ｐゴシック" charset="-128"/>
                </a:rPr>
                <a:t>2027</a:t>
              </a:r>
              <a:endParaRPr lang="en-GB">
                <a:ea typeface="ＭＳ Ｐゴシック" charset="-128"/>
              </a:endParaRPr>
            </a:p>
          </p:txBody>
        </p:sp>
        <p:sp>
          <p:nvSpPr>
            <p:cNvPr id="10272" name="Text Box 33"/>
            <p:cNvSpPr txBox="1">
              <a:spLocks noChangeArrowheads="1"/>
            </p:cNvSpPr>
            <p:nvPr/>
          </p:nvSpPr>
          <p:spPr bwMode="auto">
            <a:xfrm>
              <a:off x="7502" y="4495"/>
              <a:ext cx="734" cy="3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5837" tIns="32918" rIns="65837" bIns="32918"/>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r>
                <a:rPr lang="en-US" sz="1000">
                  <a:solidFill>
                    <a:srgbClr val="000000"/>
                  </a:solidFill>
                  <a:latin typeface="Times New Roman" pitchFamily="18" charset="0"/>
                  <a:ea typeface="ＭＳ Ｐゴシック" charset="-128"/>
                </a:rPr>
                <a:t>2028</a:t>
              </a:r>
              <a:endParaRPr lang="en-GB">
                <a:ea typeface="ＭＳ Ｐゴシック" charset="-128"/>
              </a:endParaRPr>
            </a:p>
          </p:txBody>
        </p:sp>
        <p:sp>
          <p:nvSpPr>
            <p:cNvPr id="10273" name="Text Box 34"/>
            <p:cNvSpPr txBox="1">
              <a:spLocks noChangeArrowheads="1"/>
            </p:cNvSpPr>
            <p:nvPr/>
          </p:nvSpPr>
          <p:spPr bwMode="auto">
            <a:xfrm>
              <a:off x="8155" y="4495"/>
              <a:ext cx="735" cy="3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5837" tIns="32918" rIns="65837" bIns="32918"/>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r>
                <a:rPr lang="en-US" sz="1000">
                  <a:solidFill>
                    <a:srgbClr val="000000"/>
                  </a:solidFill>
                  <a:latin typeface="Times New Roman" pitchFamily="18" charset="0"/>
                  <a:ea typeface="ＭＳ Ｐゴシック" charset="-128"/>
                </a:rPr>
                <a:t>2029</a:t>
              </a:r>
              <a:endParaRPr lang="en-GB">
                <a:ea typeface="ＭＳ Ｐゴシック" charset="-128"/>
              </a:endParaRPr>
            </a:p>
          </p:txBody>
        </p:sp>
        <p:sp>
          <p:nvSpPr>
            <p:cNvPr id="10274" name="Rectangle 61"/>
            <p:cNvSpPr>
              <a:spLocks noChangeArrowheads="1"/>
            </p:cNvSpPr>
            <p:nvPr/>
          </p:nvSpPr>
          <p:spPr bwMode="auto">
            <a:xfrm>
              <a:off x="1134" y="4258"/>
              <a:ext cx="245" cy="6202"/>
            </a:xfrm>
            <a:prstGeom prst="rect">
              <a:avLst/>
            </a:prstGeom>
            <a:solidFill>
              <a:srgbClr val="3366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5837" tIns="32918" rIns="65837" bIns="32918" anchor="ctr"/>
            <a:lstStyle/>
            <a:p>
              <a:pPr algn="ctr"/>
              <a:endParaRPr lang="en-US">
                <a:ea typeface="ＭＳ Ｐゴシック" charset="-128"/>
              </a:endParaRPr>
            </a:p>
          </p:txBody>
        </p:sp>
        <p:sp>
          <p:nvSpPr>
            <p:cNvPr id="10275" name="Rectangle 62"/>
            <p:cNvSpPr>
              <a:spLocks noChangeArrowheads="1"/>
            </p:cNvSpPr>
            <p:nvPr/>
          </p:nvSpPr>
          <p:spPr bwMode="auto">
            <a:xfrm flipH="1">
              <a:off x="1379" y="4993"/>
              <a:ext cx="244" cy="5467"/>
            </a:xfrm>
            <a:prstGeom prst="rect">
              <a:avLst/>
            </a:prstGeom>
            <a:solidFill>
              <a:srgbClr val="6699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5837" tIns="32918" rIns="65837" bIns="32918" anchor="ctr"/>
            <a:lstStyle/>
            <a:p>
              <a:pPr algn="ctr"/>
              <a:endParaRPr lang="en-US">
                <a:ea typeface="ＭＳ Ｐゴシック" charset="-128"/>
              </a:endParaRPr>
            </a:p>
          </p:txBody>
        </p:sp>
        <p:sp>
          <p:nvSpPr>
            <p:cNvPr id="10276" name="Rectangle 64"/>
            <p:cNvSpPr>
              <a:spLocks noChangeArrowheads="1"/>
            </p:cNvSpPr>
            <p:nvPr/>
          </p:nvSpPr>
          <p:spPr bwMode="auto">
            <a:xfrm>
              <a:off x="1215" y="4258"/>
              <a:ext cx="9510" cy="245"/>
            </a:xfrm>
            <a:prstGeom prst="rect">
              <a:avLst/>
            </a:prstGeom>
            <a:solidFill>
              <a:srgbClr val="3366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5837" tIns="32918" rIns="65837" bIns="32918" anchor="ctr"/>
            <a:lstStyle/>
            <a:p>
              <a:r>
                <a:rPr lang="en-US" sz="1000">
                  <a:solidFill>
                    <a:srgbClr val="FFFFFF"/>
                  </a:solidFill>
                  <a:latin typeface="Times New Roman" pitchFamily="18" charset="0"/>
                  <a:ea typeface="ＭＳ Ｐゴシック" charset="-128"/>
                </a:rPr>
                <a:t>   ITER Construction</a:t>
              </a:r>
              <a:endParaRPr lang="en-GB">
                <a:ea typeface="ＭＳ Ｐゴシック" charset="-128"/>
              </a:endParaRPr>
            </a:p>
          </p:txBody>
        </p:sp>
        <p:sp>
          <p:nvSpPr>
            <p:cNvPr id="10277" name="Rectangle 80"/>
            <p:cNvSpPr>
              <a:spLocks noChangeArrowheads="1"/>
            </p:cNvSpPr>
            <p:nvPr/>
          </p:nvSpPr>
          <p:spPr bwMode="auto">
            <a:xfrm>
              <a:off x="1379" y="4828"/>
              <a:ext cx="9348" cy="286"/>
            </a:xfrm>
            <a:prstGeom prst="rect">
              <a:avLst/>
            </a:prstGeom>
            <a:solidFill>
              <a:srgbClr val="6699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5837" tIns="32918" rIns="65837" bIns="32918" anchor="ctr"/>
            <a:lstStyle/>
            <a:p>
              <a:r>
                <a:rPr lang="en-US" sz="800">
                  <a:solidFill>
                    <a:srgbClr val="FFFFFF"/>
                  </a:solidFill>
                  <a:latin typeface="Times New Roman" pitchFamily="18" charset="0"/>
                  <a:ea typeface="ＭＳ Ｐゴシック" charset="-128"/>
                </a:rPr>
                <a:t>Assembly Phases II and III</a:t>
              </a:r>
              <a:endParaRPr lang="en-GB">
                <a:ea typeface="ＭＳ Ｐゴシック" charset="-128"/>
              </a:endParaRPr>
            </a:p>
          </p:txBody>
        </p:sp>
        <p:sp>
          <p:nvSpPr>
            <p:cNvPr id="10278" name="Text Box 34"/>
            <p:cNvSpPr txBox="1">
              <a:spLocks noChangeArrowheads="1"/>
            </p:cNvSpPr>
            <p:nvPr/>
          </p:nvSpPr>
          <p:spPr bwMode="auto">
            <a:xfrm>
              <a:off x="8811" y="4484"/>
              <a:ext cx="733" cy="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5837" tIns="32918" rIns="65837" bIns="32918"/>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r>
                <a:rPr lang="en-US" sz="1000">
                  <a:solidFill>
                    <a:srgbClr val="000000"/>
                  </a:solidFill>
                  <a:latin typeface="Times New Roman" pitchFamily="18" charset="0"/>
                  <a:ea typeface="ＭＳ Ｐゴシック" charset="-128"/>
                </a:rPr>
                <a:t>2030</a:t>
              </a:r>
              <a:endParaRPr lang="en-GB">
                <a:ea typeface="ＭＳ Ｐゴシック" charset="-128"/>
              </a:endParaRPr>
            </a:p>
          </p:txBody>
        </p:sp>
        <p:sp>
          <p:nvSpPr>
            <p:cNvPr id="10279" name="Text Box 34"/>
            <p:cNvSpPr txBox="1">
              <a:spLocks noChangeArrowheads="1"/>
            </p:cNvSpPr>
            <p:nvPr/>
          </p:nvSpPr>
          <p:spPr bwMode="auto">
            <a:xfrm>
              <a:off x="9464" y="4482"/>
              <a:ext cx="735" cy="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5837" tIns="32918" rIns="65837" bIns="32918"/>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r>
                <a:rPr lang="en-US" sz="1000">
                  <a:solidFill>
                    <a:srgbClr val="000000"/>
                  </a:solidFill>
                  <a:latin typeface="Times New Roman" pitchFamily="18" charset="0"/>
                  <a:ea typeface="ＭＳ Ｐゴシック" charset="-128"/>
                </a:rPr>
                <a:t>2031</a:t>
              </a:r>
              <a:endParaRPr lang="en-GB">
                <a:ea typeface="ＭＳ Ｐゴシック" charset="-128"/>
              </a:endParaRPr>
            </a:p>
          </p:txBody>
        </p:sp>
        <p:sp>
          <p:nvSpPr>
            <p:cNvPr id="10280" name="Text Box 34"/>
            <p:cNvSpPr txBox="1">
              <a:spLocks noChangeArrowheads="1"/>
            </p:cNvSpPr>
            <p:nvPr/>
          </p:nvSpPr>
          <p:spPr bwMode="auto">
            <a:xfrm>
              <a:off x="10033" y="4484"/>
              <a:ext cx="734" cy="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5837" tIns="32918" rIns="65837" bIns="32918"/>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r>
                <a:rPr lang="en-US" sz="1000">
                  <a:solidFill>
                    <a:srgbClr val="000000"/>
                  </a:solidFill>
                  <a:latin typeface="Times New Roman" pitchFamily="18" charset="0"/>
                  <a:ea typeface="ＭＳ Ｐゴシック" charset="-128"/>
                </a:rPr>
                <a:t>2032</a:t>
              </a:r>
              <a:endParaRPr lang="en-GB">
                <a:ea typeface="ＭＳ Ｐゴシック" charset="-128"/>
              </a:endParaRPr>
            </a:p>
          </p:txBody>
        </p:sp>
        <p:sp>
          <p:nvSpPr>
            <p:cNvPr id="10281" name="Line 10"/>
            <p:cNvSpPr>
              <a:spLocks noChangeShapeType="1"/>
            </p:cNvSpPr>
            <p:nvPr/>
          </p:nvSpPr>
          <p:spPr bwMode="auto">
            <a:xfrm>
              <a:off x="4842" y="4503"/>
              <a:ext cx="0" cy="5965"/>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282" name="Rectangle 64"/>
            <p:cNvSpPr>
              <a:spLocks noChangeArrowheads="1"/>
            </p:cNvSpPr>
            <p:nvPr/>
          </p:nvSpPr>
          <p:spPr bwMode="auto">
            <a:xfrm>
              <a:off x="1213" y="5773"/>
              <a:ext cx="9511" cy="246"/>
            </a:xfrm>
            <a:prstGeom prst="rect">
              <a:avLst/>
            </a:prstGeom>
            <a:solidFill>
              <a:srgbClr val="3366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5837" tIns="32918" rIns="65837" bIns="32918" anchor="ctr"/>
            <a:lstStyle/>
            <a:p>
              <a:r>
                <a:rPr lang="en-US" sz="1000">
                  <a:solidFill>
                    <a:srgbClr val="FFFFFF"/>
                  </a:solidFill>
                  <a:latin typeface="Times New Roman" pitchFamily="18" charset="0"/>
                  <a:ea typeface="ＭＳ Ｐゴシック" charset="-128"/>
                </a:rPr>
                <a:t>   ITER Operations</a:t>
              </a:r>
              <a:endParaRPr lang="en-GB">
                <a:ea typeface="ＭＳ Ｐゴシック" charset="-128"/>
              </a:endParaRPr>
            </a:p>
          </p:txBody>
        </p:sp>
        <p:sp>
          <p:nvSpPr>
            <p:cNvPr id="10283" name="Rectangle 80"/>
            <p:cNvSpPr>
              <a:spLocks noChangeArrowheads="1"/>
            </p:cNvSpPr>
            <p:nvPr/>
          </p:nvSpPr>
          <p:spPr bwMode="auto">
            <a:xfrm>
              <a:off x="1390" y="6014"/>
              <a:ext cx="9348" cy="285"/>
            </a:xfrm>
            <a:prstGeom prst="rect">
              <a:avLst/>
            </a:prstGeom>
            <a:solidFill>
              <a:srgbClr val="6699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5837" tIns="32918" rIns="65837" bIns="32918" anchor="ctr"/>
            <a:lstStyle/>
            <a:p>
              <a:r>
                <a:rPr lang="en-US" sz="800">
                  <a:solidFill>
                    <a:srgbClr val="FFFFFF"/>
                  </a:solidFill>
                  <a:latin typeface="Times New Roman" pitchFamily="18" charset="0"/>
                  <a:ea typeface="ＭＳ Ｐゴシック" charset="-128"/>
                </a:rPr>
                <a:t>Integrated Commissioning</a:t>
              </a:r>
              <a:endParaRPr lang="en-GB">
                <a:ea typeface="ＭＳ Ｐゴシック" charset="-128"/>
              </a:endParaRPr>
            </a:p>
          </p:txBody>
        </p:sp>
        <p:sp>
          <p:nvSpPr>
            <p:cNvPr id="10284" name="Rectangle 80"/>
            <p:cNvSpPr>
              <a:spLocks noChangeArrowheads="1"/>
            </p:cNvSpPr>
            <p:nvPr/>
          </p:nvSpPr>
          <p:spPr bwMode="auto">
            <a:xfrm>
              <a:off x="1382" y="7080"/>
              <a:ext cx="9349" cy="285"/>
            </a:xfrm>
            <a:prstGeom prst="rect">
              <a:avLst/>
            </a:prstGeom>
            <a:solidFill>
              <a:srgbClr val="6699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5837" tIns="32918" rIns="65837" bIns="32918" anchor="ctr"/>
            <a:lstStyle/>
            <a:p>
              <a:r>
                <a:rPr lang="en-US" sz="800">
                  <a:solidFill>
                    <a:srgbClr val="FFFFFF"/>
                  </a:solidFill>
                  <a:latin typeface="Times New Roman" pitchFamily="18" charset="0"/>
                  <a:ea typeface="ＭＳ Ｐゴシック" charset="-128"/>
                </a:rPr>
                <a:t>Hydrogen-Helium Operations Campaign</a:t>
              </a:r>
              <a:endParaRPr lang="en-GB">
                <a:ea typeface="ＭＳ Ｐゴシック" charset="-128"/>
              </a:endParaRPr>
            </a:p>
          </p:txBody>
        </p:sp>
        <p:sp>
          <p:nvSpPr>
            <p:cNvPr id="10285" name="Rectangle 80"/>
            <p:cNvSpPr>
              <a:spLocks noChangeArrowheads="1"/>
            </p:cNvSpPr>
            <p:nvPr/>
          </p:nvSpPr>
          <p:spPr bwMode="auto">
            <a:xfrm>
              <a:off x="1395" y="8433"/>
              <a:ext cx="9348" cy="285"/>
            </a:xfrm>
            <a:prstGeom prst="rect">
              <a:avLst/>
            </a:prstGeom>
            <a:solidFill>
              <a:srgbClr val="6699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5837" tIns="32918" rIns="65837" bIns="32918" anchor="ctr"/>
            <a:lstStyle/>
            <a:p>
              <a:r>
                <a:rPr lang="en-US" sz="800">
                  <a:solidFill>
                    <a:srgbClr val="FFFFFF"/>
                  </a:solidFill>
                  <a:latin typeface="Times New Roman" pitchFamily="18" charset="0"/>
                  <a:ea typeface="ＭＳ Ｐゴシック" charset="-128"/>
                </a:rPr>
                <a:t>Deuterium Operations Campaign</a:t>
              </a:r>
              <a:endParaRPr lang="en-GB">
                <a:ea typeface="ＭＳ Ｐゴシック" charset="-128"/>
              </a:endParaRPr>
            </a:p>
          </p:txBody>
        </p:sp>
        <p:sp>
          <p:nvSpPr>
            <p:cNvPr id="10286" name="Line 108"/>
            <p:cNvSpPr>
              <a:spLocks noChangeShapeType="1"/>
            </p:cNvSpPr>
            <p:nvPr/>
          </p:nvSpPr>
          <p:spPr bwMode="auto">
            <a:xfrm flipH="1">
              <a:off x="3369" y="5353"/>
              <a:ext cx="0" cy="2184"/>
            </a:xfrm>
            <a:prstGeom prst="line">
              <a:avLst/>
            </a:prstGeom>
            <a:noFill/>
            <a:ln w="158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10287" name="Text Box 49"/>
            <p:cNvSpPr txBox="1">
              <a:spLocks noChangeArrowheads="1"/>
            </p:cNvSpPr>
            <p:nvPr/>
          </p:nvSpPr>
          <p:spPr bwMode="auto">
            <a:xfrm>
              <a:off x="3409" y="5169"/>
              <a:ext cx="1305" cy="2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5837" tIns="32918" rIns="65837" bIns="32918"/>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r>
                <a:rPr lang="en-US" sz="800">
                  <a:solidFill>
                    <a:srgbClr val="000000"/>
                  </a:solidFill>
                  <a:latin typeface="Times New Roman" pitchFamily="18" charset="0"/>
                  <a:ea typeface="ＭＳ Ｐゴシック" charset="-128"/>
                </a:rPr>
                <a:t>Assembly Phase 2</a:t>
              </a:r>
              <a:endParaRPr lang="en-GB">
                <a:ea typeface="ＭＳ Ｐゴシック" charset="-128"/>
              </a:endParaRPr>
            </a:p>
          </p:txBody>
        </p:sp>
        <p:sp>
          <p:nvSpPr>
            <p:cNvPr id="10288" name="Text Box 49"/>
            <p:cNvSpPr txBox="1">
              <a:spLocks noChangeArrowheads="1"/>
            </p:cNvSpPr>
            <p:nvPr/>
          </p:nvSpPr>
          <p:spPr bwMode="auto">
            <a:xfrm>
              <a:off x="4640" y="5404"/>
              <a:ext cx="1305" cy="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5837" tIns="32918" rIns="65837" bIns="32918"/>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r>
                <a:rPr lang="en-US" sz="800">
                  <a:solidFill>
                    <a:srgbClr val="000000"/>
                  </a:solidFill>
                  <a:latin typeface="Times New Roman" pitchFamily="18" charset="0"/>
                  <a:ea typeface="ＭＳ Ｐゴシック" charset="-128"/>
                </a:rPr>
                <a:t>Assembly Phase 3</a:t>
              </a:r>
              <a:endParaRPr lang="en-GB">
                <a:ea typeface="ＭＳ Ｐゴシック" charset="-128"/>
              </a:endParaRPr>
            </a:p>
          </p:txBody>
        </p:sp>
        <p:sp>
          <p:nvSpPr>
            <p:cNvPr id="10289" name="Line 108"/>
            <p:cNvSpPr>
              <a:spLocks noChangeShapeType="1"/>
            </p:cNvSpPr>
            <p:nvPr/>
          </p:nvSpPr>
          <p:spPr bwMode="auto">
            <a:xfrm flipV="1">
              <a:off x="2388" y="5353"/>
              <a:ext cx="0" cy="1526"/>
            </a:xfrm>
            <a:prstGeom prst="line">
              <a:avLst/>
            </a:prstGeom>
            <a:noFill/>
            <a:ln w="158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10290" name="Line 108"/>
            <p:cNvSpPr>
              <a:spLocks noChangeShapeType="1"/>
            </p:cNvSpPr>
            <p:nvPr/>
          </p:nvSpPr>
          <p:spPr bwMode="auto">
            <a:xfrm flipH="1">
              <a:off x="4625" y="5605"/>
              <a:ext cx="0" cy="2397"/>
            </a:xfrm>
            <a:prstGeom prst="line">
              <a:avLst/>
            </a:prstGeom>
            <a:noFill/>
            <a:ln w="158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10291" name="Line 108"/>
            <p:cNvSpPr>
              <a:spLocks noChangeShapeType="1"/>
            </p:cNvSpPr>
            <p:nvPr/>
          </p:nvSpPr>
          <p:spPr bwMode="auto">
            <a:xfrm flipH="1" flipV="1">
              <a:off x="4307" y="5605"/>
              <a:ext cx="7" cy="2174"/>
            </a:xfrm>
            <a:prstGeom prst="line">
              <a:avLst/>
            </a:prstGeom>
            <a:noFill/>
            <a:ln w="158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10292" name="AutoShape 41"/>
            <p:cNvSpPr>
              <a:spLocks noChangeArrowheads="1"/>
            </p:cNvSpPr>
            <p:nvPr/>
          </p:nvSpPr>
          <p:spPr bwMode="auto">
            <a:xfrm>
              <a:off x="1809" y="6611"/>
              <a:ext cx="407" cy="81"/>
            </a:xfrm>
            <a:prstGeom prst="roundRect">
              <a:avLst>
                <a:gd name="adj" fmla="val 16667"/>
              </a:avLst>
            </a:prstGeom>
            <a:solidFill>
              <a:srgbClr val="FFCC00"/>
            </a:solidFill>
            <a:ln w="9525">
              <a:solidFill>
                <a:srgbClr val="000000"/>
              </a:solidFill>
              <a:round/>
              <a:headEnd/>
              <a:tailEnd/>
            </a:ln>
          </p:spPr>
          <p:txBody>
            <a:bodyPr lIns="65837" tIns="32918" rIns="65837" bIns="32918" anchor="ctr"/>
            <a:lstStyle/>
            <a:p>
              <a:pPr algn="ctr"/>
              <a:endParaRPr lang="en-US">
                <a:ea typeface="ＭＳ Ｐゴシック" charset="-128"/>
              </a:endParaRPr>
            </a:p>
          </p:txBody>
        </p:sp>
        <p:sp>
          <p:nvSpPr>
            <p:cNvPr id="10293" name="AutoShape 98"/>
            <p:cNvSpPr>
              <a:spLocks noChangeArrowheads="1"/>
            </p:cNvSpPr>
            <p:nvPr/>
          </p:nvSpPr>
          <p:spPr bwMode="auto">
            <a:xfrm rot="10800000">
              <a:off x="1755" y="6494"/>
              <a:ext cx="123" cy="122"/>
            </a:xfrm>
            <a:prstGeom prst="triangle">
              <a:avLst>
                <a:gd name="adj" fmla="val 50000"/>
              </a:avLst>
            </a:prstGeom>
            <a:solidFill>
              <a:srgbClr val="FFCC00"/>
            </a:solidFill>
            <a:ln w="9525" algn="ctr">
              <a:solidFill>
                <a:srgbClr val="000000"/>
              </a:solidFill>
              <a:miter lim="800000"/>
              <a:headEnd/>
              <a:tailEnd/>
            </a:ln>
          </p:spPr>
          <p:txBody>
            <a:bodyPr rot="10800000" lIns="65837" tIns="32918" rIns="65837" bIns="32918" anchor="ctr"/>
            <a:lstStyle/>
            <a:p>
              <a:pPr algn="ctr"/>
              <a:endParaRPr lang="en-US">
                <a:ea typeface="ＭＳ Ｐゴシック" charset="-128"/>
              </a:endParaRPr>
            </a:p>
          </p:txBody>
        </p:sp>
        <p:sp>
          <p:nvSpPr>
            <p:cNvPr id="10294" name="AutoShape 111"/>
            <p:cNvSpPr>
              <a:spLocks noChangeArrowheads="1"/>
            </p:cNvSpPr>
            <p:nvPr/>
          </p:nvSpPr>
          <p:spPr bwMode="auto">
            <a:xfrm>
              <a:off x="2388" y="5266"/>
              <a:ext cx="989" cy="82"/>
            </a:xfrm>
            <a:prstGeom prst="roundRect">
              <a:avLst>
                <a:gd name="adj" fmla="val 16667"/>
              </a:avLst>
            </a:prstGeom>
            <a:solidFill>
              <a:srgbClr val="FF0000">
                <a:alpha val="39999"/>
              </a:srgbClr>
            </a:solidFill>
            <a:ln>
              <a:noFill/>
            </a:ln>
            <a:extLst>
              <a:ext uri="{91240B29-F687-4F45-9708-019B960494DF}">
                <a14:hiddenLine xmlns:a14="http://schemas.microsoft.com/office/drawing/2010/main" w="9525">
                  <a:solidFill>
                    <a:srgbClr val="000000"/>
                  </a:solidFill>
                  <a:round/>
                  <a:headEnd/>
                  <a:tailEnd/>
                </a14:hiddenLine>
              </a:ext>
            </a:extLst>
          </p:spPr>
          <p:txBody>
            <a:bodyPr lIns="65837" tIns="32918" rIns="65837" bIns="32918" anchor="ctr"/>
            <a:lstStyle/>
            <a:p>
              <a:pPr algn="ctr"/>
              <a:endParaRPr lang="en-US">
                <a:ea typeface="ＭＳ Ｐゴシック" charset="-128"/>
              </a:endParaRPr>
            </a:p>
          </p:txBody>
        </p:sp>
        <p:sp>
          <p:nvSpPr>
            <p:cNvPr id="10295" name="AutoShape 111"/>
            <p:cNvSpPr>
              <a:spLocks noChangeArrowheads="1"/>
            </p:cNvSpPr>
            <p:nvPr/>
          </p:nvSpPr>
          <p:spPr bwMode="auto">
            <a:xfrm>
              <a:off x="4300" y="5521"/>
              <a:ext cx="329" cy="76"/>
            </a:xfrm>
            <a:prstGeom prst="roundRect">
              <a:avLst>
                <a:gd name="adj" fmla="val 16667"/>
              </a:avLst>
            </a:prstGeom>
            <a:solidFill>
              <a:srgbClr val="FF0000">
                <a:alpha val="39999"/>
              </a:srgbClr>
            </a:solidFill>
            <a:ln>
              <a:noFill/>
            </a:ln>
            <a:extLst>
              <a:ext uri="{91240B29-F687-4F45-9708-019B960494DF}">
                <a14:hiddenLine xmlns:a14="http://schemas.microsoft.com/office/drawing/2010/main" w="9525">
                  <a:solidFill>
                    <a:srgbClr val="000000"/>
                  </a:solidFill>
                  <a:round/>
                  <a:headEnd/>
                  <a:tailEnd/>
                </a14:hiddenLine>
              </a:ext>
            </a:extLst>
          </p:spPr>
          <p:txBody>
            <a:bodyPr lIns="65837" tIns="32918" rIns="65837" bIns="32918" anchor="ctr"/>
            <a:lstStyle/>
            <a:p>
              <a:pPr algn="ctr"/>
              <a:endParaRPr lang="en-US">
                <a:ea typeface="ＭＳ Ｐゴシック" charset="-128"/>
              </a:endParaRPr>
            </a:p>
          </p:txBody>
        </p:sp>
        <p:sp>
          <p:nvSpPr>
            <p:cNvPr id="10296" name="AutoShape 103"/>
            <p:cNvSpPr>
              <a:spLocks noChangeArrowheads="1"/>
            </p:cNvSpPr>
            <p:nvPr/>
          </p:nvSpPr>
          <p:spPr bwMode="auto">
            <a:xfrm rot="10800000">
              <a:off x="2069" y="4115"/>
              <a:ext cx="244" cy="137"/>
            </a:xfrm>
            <a:prstGeom prst="triangle">
              <a:avLst>
                <a:gd name="adj" fmla="val 50000"/>
              </a:avLst>
            </a:prstGeom>
            <a:solidFill>
              <a:srgbClr val="FF0000"/>
            </a:solidFill>
            <a:ln w="9525">
              <a:solidFill>
                <a:srgbClr val="000000"/>
              </a:solidFill>
              <a:miter lim="800000"/>
              <a:headEnd/>
              <a:tailEnd/>
            </a:ln>
          </p:spPr>
          <p:txBody>
            <a:bodyPr rot="10800000" lIns="65837" tIns="32918" rIns="65837" bIns="32918" anchor="ctr"/>
            <a:lstStyle/>
            <a:p>
              <a:pPr algn="ctr"/>
              <a:endParaRPr lang="en-US">
                <a:ea typeface="ＭＳ Ｐゴシック" charset="-128"/>
              </a:endParaRPr>
            </a:p>
          </p:txBody>
        </p:sp>
        <p:sp>
          <p:nvSpPr>
            <p:cNvPr id="10297" name="AutoShape 41"/>
            <p:cNvSpPr>
              <a:spLocks noChangeArrowheads="1"/>
            </p:cNvSpPr>
            <p:nvPr/>
          </p:nvSpPr>
          <p:spPr bwMode="auto">
            <a:xfrm>
              <a:off x="2218" y="6879"/>
              <a:ext cx="174" cy="86"/>
            </a:xfrm>
            <a:prstGeom prst="roundRect">
              <a:avLst>
                <a:gd name="adj" fmla="val 16667"/>
              </a:avLst>
            </a:prstGeom>
            <a:solidFill>
              <a:srgbClr val="FFCC00"/>
            </a:solidFill>
            <a:ln w="9525">
              <a:solidFill>
                <a:srgbClr val="000000"/>
              </a:solidFill>
              <a:round/>
              <a:headEnd/>
              <a:tailEnd/>
            </a:ln>
          </p:spPr>
          <p:txBody>
            <a:bodyPr lIns="65837" tIns="32918" rIns="65837" bIns="32918" anchor="ctr"/>
            <a:lstStyle/>
            <a:p>
              <a:pPr algn="ctr"/>
              <a:endParaRPr lang="en-US">
                <a:ea typeface="ＭＳ Ｐゴシック" charset="-128"/>
              </a:endParaRPr>
            </a:p>
          </p:txBody>
        </p:sp>
        <p:sp>
          <p:nvSpPr>
            <p:cNvPr id="10298" name="Line 108"/>
            <p:cNvSpPr>
              <a:spLocks noChangeShapeType="1"/>
            </p:cNvSpPr>
            <p:nvPr/>
          </p:nvSpPr>
          <p:spPr bwMode="auto">
            <a:xfrm flipH="1">
              <a:off x="2216" y="6699"/>
              <a:ext cx="0" cy="180"/>
            </a:xfrm>
            <a:prstGeom prst="line">
              <a:avLst/>
            </a:prstGeom>
            <a:noFill/>
            <a:ln w="158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10299" name="Text Box 49"/>
            <p:cNvSpPr txBox="1">
              <a:spLocks noChangeArrowheads="1"/>
            </p:cNvSpPr>
            <p:nvPr/>
          </p:nvSpPr>
          <p:spPr bwMode="auto">
            <a:xfrm>
              <a:off x="1582" y="6266"/>
              <a:ext cx="1754" cy="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5837" tIns="32918" rIns="65837" bIns="32918"/>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r>
                <a:rPr lang="en-US" sz="800">
                  <a:solidFill>
                    <a:srgbClr val="000000"/>
                  </a:solidFill>
                  <a:latin typeface="Times New Roman" pitchFamily="18" charset="0"/>
                  <a:ea typeface="ＭＳ Ｐゴシック" charset="-128"/>
                </a:rPr>
                <a:t>Start Torus Pump Down</a:t>
              </a:r>
              <a:endParaRPr lang="en-GB">
                <a:ea typeface="ＭＳ Ｐゴシック" charset="-128"/>
              </a:endParaRPr>
            </a:p>
          </p:txBody>
        </p:sp>
        <p:sp>
          <p:nvSpPr>
            <p:cNvPr id="10300" name="Text Box 49"/>
            <p:cNvSpPr txBox="1">
              <a:spLocks noChangeArrowheads="1"/>
            </p:cNvSpPr>
            <p:nvPr/>
          </p:nvSpPr>
          <p:spPr bwMode="auto">
            <a:xfrm>
              <a:off x="2223" y="6508"/>
              <a:ext cx="2741" cy="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5837" tIns="32918" rIns="65837" bIns="32918"/>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r>
                <a:rPr lang="en-US" sz="800">
                  <a:solidFill>
                    <a:srgbClr val="000000"/>
                  </a:solidFill>
                  <a:latin typeface="Times New Roman" pitchFamily="18" charset="0"/>
                  <a:ea typeface="ＭＳ Ｐゴシック" charset="-128"/>
                </a:rPr>
                <a:t>Pump Down &amp; Integrated Commissioning</a:t>
              </a:r>
              <a:endParaRPr lang="en-GB">
                <a:ea typeface="ＭＳ Ｐゴシック" charset="-128"/>
              </a:endParaRPr>
            </a:p>
          </p:txBody>
        </p:sp>
        <p:sp>
          <p:nvSpPr>
            <p:cNvPr id="10301" name="Text Box 49"/>
            <p:cNvSpPr txBox="1">
              <a:spLocks noChangeArrowheads="1"/>
            </p:cNvSpPr>
            <p:nvPr/>
          </p:nvSpPr>
          <p:spPr bwMode="auto">
            <a:xfrm>
              <a:off x="2421" y="6775"/>
              <a:ext cx="1682" cy="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5837" tIns="32918" rIns="65837" bIns="32918"/>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r>
                <a:rPr lang="en-US" sz="800">
                  <a:solidFill>
                    <a:srgbClr val="000000"/>
                  </a:solidFill>
                  <a:latin typeface="Times New Roman" pitchFamily="18" charset="0"/>
                  <a:ea typeface="ＭＳ Ｐゴシック" charset="-128"/>
                </a:rPr>
                <a:t>Magnet Commissioning</a:t>
              </a:r>
              <a:endParaRPr lang="en-GB">
                <a:ea typeface="ＭＳ Ｐゴシック" charset="-128"/>
              </a:endParaRPr>
            </a:p>
          </p:txBody>
        </p:sp>
        <p:sp>
          <p:nvSpPr>
            <p:cNvPr id="10302" name="AutoShape 41"/>
            <p:cNvSpPr>
              <a:spLocks noChangeArrowheads="1"/>
            </p:cNvSpPr>
            <p:nvPr/>
          </p:nvSpPr>
          <p:spPr bwMode="auto">
            <a:xfrm>
              <a:off x="3368" y="7533"/>
              <a:ext cx="325" cy="80"/>
            </a:xfrm>
            <a:prstGeom prst="roundRect">
              <a:avLst>
                <a:gd name="adj" fmla="val 16667"/>
              </a:avLst>
            </a:prstGeom>
            <a:solidFill>
              <a:srgbClr val="FFCC00"/>
            </a:solidFill>
            <a:ln w="9525">
              <a:solidFill>
                <a:srgbClr val="000000"/>
              </a:solidFill>
              <a:round/>
              <a:headEnd/>
              <a:tailEnd/>
            </a:ln>
          </p:spPr>
          <p:txBody>
            <a:bodyPr lIns="65837" tIns="32918" rIns="65837" bIns="32918" anchor="ctr"/>
            <a:lstStyle/>
            <a:p>
              <a:pPr algn="ctr"/>
              <a:endParaRPr lang="en-US">
                <a:ea typeface="ＭＳ Ｐゴシック" charset="-128"/>
              </a:endParaRPr>
            </a:p>
          </p:txBody>
        </p:sp>
        <p:sp>
          <p:nvSpPr>
            <p:cNvPr id="10303" name="Text Box 49"/>
            <p:cNvSpPr txBox="1">
              <a:spLocks noChangeArrowheads="1"/>
            </p:cNvSpPr>
            <p:nvPr/>
          </p:nvSpPr>
          <p:spPr bwMode="auto">
            <a:xfrm>
              <a:off x="3707" y="7429"/>
              <a:ext cx="2741" cy="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5837" tIns="32918" rIns="65837" bIns="32918"/>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r>
                <a:rPr lang="en-US" sz="800">
                  <a:solidFill>
                    <a:srgbClr val="000000"/>
                  </a:solidFill>
                  <a:latin typeface="Times New Roman" pitchFamily="18" charset="0"/>
                  <a:ea typeface="ＭＳ Ｐゴシック" charset="-128"/>
                </a:rPr>
                <a:t>Commission, Cool &amp; Vacuum</a:t>
              </a:r>
              <a:endParaRPr lang="en-GB">
                <a:ea typeface="ＭＳ Ｐゴシック" charset="-128"/>
              </a:endParaRPr>
            </a:p>
          </p:txBody>
        </p:sp>
        <p:sp>
          <p:nvSpPr>
            <p:cNvPr id="10304" name="AutoShape 41"/>
            <p:cNvSpPr>
              <a:spLocks noChangeArrowheads="1"/>
            </p:cNvSpPr>
            <p:nvPr/>
          </p:nvSpPr>
          <p:spPr bwMode="auto">
            <a:xfrm>
              <a:off x="3681" y="7786"/>
              <a:ext cx="645" cy="82"/>
            </a:xfrm>
            <a:prstGeom prst="roundRect">
              <a:avLst>
                <a:gd name="adj" fmla="val 16667"/>
              </a:avLst>
            </a:prstGeom>
            <a:solidFill>
              <a:srgbClr val="FFCC00"/>
            </a:solidFill>
            <a:ln w="9525">
              <a:solidFill>
                <a:srgbClr val="000000"/>
              </a:solidFill>
              <a:round/>
              <a:headEnd/>
              <a:tailEnd/>
            </a:ln>
          </p:spPr>
          <p:txBody>
            <a:bodyPr lIns="65837" tIns="32918" rIns="65837" bIns="32918" anchor="ctr"/>
            <a:lstStyle/>
            <a:p>
              <a:pPr algn="ctr"/>
              <a:endParaRPr lang="en-US">
                <a:ea typeface="ＭＳ Ｐゴシック" charset="-128"/>
              </a:endParaRPr>
            </a:p>
          </p:txBody>
        </p:sp>
        <p:sp>
          <p:nvSpPr>
            <p:cNvPr id="10305" name="Text Box 49"/>
            <p:cNvSpPr txBox="1">
              <a:spLocks noChangeArrowheads="1"/>
            </p:cNvSpPr>
            <p:nvPr/>
          </p:nvSpPr>
          <p:spPr bwMode="auto">
            <a:xfrm>
              <a:off x="4328" y="7682"/>
              <a:ext cx="2996" cy="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5837" tIns="32918" rIns="65837" bIns="32918"/>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r>
                <a:rPr lang="en-US" sz="800">
                  <a:solidFill>
                    <a:srgbClr val="000000"/>
                  </a:solidFill>
                  <a:latin typeface="Times New Roman" pitchFamily="18" charset="0"/>
                  <a:ea typeface="ＭＳ Ｐゴシック" charset="-128"/>
                </a:rPr>
                <a:t>Plasma Development &amp; H&amp;CD Commissioning</a:t>
              </a:r>
              <a:endParaRPr lang="en-GB">
                <a:ea typeface="ＭＳ Ｐゴシック" charset="-128"/>
              </a:endParaRPr>
            </a:p>
          </p:txBody>
        </p:sp>
        <p:sp>
          <p:nvSpPr>
            <p:cNvPr id="10306" name="Line 108"/>
            <p:cNvSpPr>
              <a:spLocks noChangeShapeType="1"/>
            </p:cNvSpPr>
            <p:nvPr/>
          </p:nvSpPr>
          <p:spPr bwMode="auto">
            <a:xfrm flipH="1">
              <a:off x="3688" y="7621"/>
              <a:ext cx="0" cy="165"/>
            </a:xfrm>
            <a:prstGeom prst="line">
              <a:avLst/>
            </a:prstGeom>
            <a:noFill/>
            <a:ln w="158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10307" name="AutoShape 41"/>
            <p:cNvSpPr>
              <a:spLocks noChangeArrowheads="1"/>
            </p:cNvSpPr>
            <p:nvPr/>
          </p:nvSpPr>
          <p:spPr bwMode="auto">
            <a:xfrm>
              <a:off x="4618" y="7997"/>
              <a:ext cx="1113" cy="88"/>
            </a:xfrm>
            <a:prstGeom prst="roundRect">
              <a:avLst>
                <a:gd name="adj" fmla="val 16667"/>
              </a:avLst>
            </a:prstGeom>
            <a:solidFill>
              <a:srgbClr val="FFCC00"/>
            </a:solidFill>
            <a:ln w="9525">
              <a:solidFill>
                <a:srgbClr val="000000"/>
              </a:solidFill>
              <a:round/>
              <a:headEnd/>
              <a:tailEnd/>
            </a:ln>
          </p:spPr>
          <p:txBody>
            <a:bodyPr lIns="65837" tIns="32918" rIns="65837" bIns="32918" anchor="ctr"/>
            <a:lstStyle/>
            <a:p>
              <a:pPr algn="ctr"/>
              <a:endParaRPr lang="en-US">
                <a:ea typeface="ＭＳ Ｐゴシック" charset="-128"/>
              </a:endParaRPr>
            </a:p>
          </p:txBody>
        </p:sp>
        <p:sp>
          <p:nvSpPr>
            <p:cNvPr id="10308" name="Text Box 49"/>
            <p:cNvSpPr txBox="1">
              <a:spLocks noChangeArrowheads="1"/>
            </p:cNvSpPr>
            <p:nvPr/>
          </p:nvSpPr>
          <p:spPr bwMode="auto">
            <a:xfrm>
              <a:off x="5727" y="7907"/>
              <a:ext cx="3204" cy="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5837" tIns="32918" rIns="65837" bIns="32918"/>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r>
                <a:rPr lang="en-US" sz="800">
                  <a:solidFill>
                    <a:srgbClr val="000000"/>
                  </a:solidFill>
                  <a:latin typeface="Times New Roman" pitchFamily="18" charset="0"/>
                  <a:ea typeface="ＭＳ Ｐゴシック" charset="-128"/>
                </a:rPr>
                <a:t>Full H&amp;CD, TBM &amp; Diagnostics Commissioning</a:t>
              </a:r>
              <a:endParaRPr lang="en-GB">
                <a:ea typeface="ＭＳ Ｐゴシック" charset="-128"/>
              </a:endParaRPr>
            </a:p>
          </p:txBody>
        </p:sp>
        <p:sp>
          <p:nvSpPr>
            <p:cNvPr id="10309" name="AutoShape 41"/>
            <p:cNvSpPr>
              <a:spLocks noChangeArrowheads="1"/>
            </p:cNvSpPr>
            <p:nvPr/>
          </p:nvSpPr>
          <p:spPr bwMode="auto">
            <a:xfrm>
              <a:off x="5729" y="8236"/>
              <a:ext cx="537" cy="89"/>
            </a:xfrm>
            <a:prstGeom prst="roundRect">
              <a:avLst>
                <a:gd name="adj" fmla="val 16667"/>
              </a:avLst>
            </a:prstGeom>
            <a:solidFill>
              <a:srgbClr val="000000"/>
            </a:solidFill>
            <a:ln w="9525">
              <a:solidFill>
                <a:srgbClr val="000000"/>
              </a:solidFill>
              <a:round/>
              <a:headEnd/>
              <a:tailEnd/>
            </a:ln>
          </p:spPr>
          <p:txBody>
            <a:bodyPr lIns="65837" tIns="32918" rIns="65837" bIns="32918" anchor="ctr"/>
            <a:lstStyle/>
            <a:p>
              <a:pPr algn="ctr"/>
              <a:endParaRPr lang="en-US">
                <a:ea typeface="ＭＳ Ｐゴシック" charset="-128"/>
              </a:endParaRPr>
            </a:p>
          </p:txBody>
        </p:sp>
        <p:sp>
          <p:nvSpPr>
            <p:cNvPr id="10310" name="Line 108"/>
            <p:cNvSpPr>
              <a:spLocks noChangeShapeType="1"/>
            </p:cNvSpPr>
            <p:nvPr/>
          </p:nvSpPr>
          <p:spPr bwMode="auto">
            <a:xfrm flipH="1">
              <a:off x="5734" y="8084"/>
              <a:ext cx="0" cy="165"/>
            </a:xfrm>
            <a:prstGeom prst="line">
              <a:avLst/>
            </a:prstGeom>
            <a:noFill/>
            <a:ln w="158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10311" name="Text Box 49"/>
            <p:cNvSpPr txBox="1">
              <a:spLocks noChangeArrowheads="1"/>
            </p:cNvSpPr>
            <p:nvPr/>
          </p:nvSpPr>
          <p:spPr bwMode="auto">
            <a:xfrm>
              <a:off x="6269" y="8139"/>
              <a:ext cx="2743" cy="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5837" tIns="32918" rIns="65837" bIns="32918"/>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r>
                <a:rPr lang="en-US" sz="800">
                  <a:solidFill>
                    <a:srgbClr val="000000"/>
                  </a:solidFill>
                  <a:latin typeface="Times New Roman" pitchFamily="18" charset="0"/>
                  <a:ea typeface="ＭＳ Ｐゴシック" charset="-128"/>
                </a:rPr>
                <a:t>Pre-Nuclear Shutdown &amp; Divertor Change</a:t>
              </a:r>
              <a:endParaRPr lang="en-GB">
                <a:ea typeface="ＭＳ Ｐゴシック" charset="-128"/>
              </a:endParaRPr>
            </a:p>
          </p:txBody>
        </p:sp>
        <p:sp>
          <p:nvSpPr>
            <p:cNvPr id="10312" name="AutoShape 41"/>
            <p:cNvSpPr>
              <a:spLocks noChangeArrowheads="1"/>
            </p:cNvSpPr>
            <p:nvPr/>
          </p:nvSpPr>
          <p:spPr bwMode="auto">
            <a:xfrm>
              <a:off x="6262" y="8849"/>
              <a:ext cx="918" cy="88"/>
            </a:xfrm>
            <a:prstGeom prst="roundRect">
              <a:avLst>
                <a:gd name="adj" fmla="val 16667"/>
              </a:avLst>
            </a:prstGeom>
            <a:solidFill>
              <a:srgbClr val="FFCC00"/>
            </a:solidFill>
            <a:ln w="9525">
              <a:solidFill>
                <a:srgbClr val="000000"/>
              </a:solidFill>
              <a:round/>
              <a:headEnd/>
              <a:tailEnd/>
            </a:ln>
          </p:spPr>
          <p:txBody>
            <a:bodyPr lIns="65837" tIns="32918" rIns="65837" bIns="32918" anchor="ctr"/>
            <a:lstStyle/>
            <a:p>
              <a:pPr algn="ctr"/>
              <a:endParaRPr lang="en-US">
                <a:ea typeface="ＭＳ Ｐゴシック" charset="-128"/>
              </a:endParaRPr>
            </a:p>
          </p:txBody>
        </p:sp>
        <p:sp>
          <p:nvSpPr>
            <p:cNvPr id="10313" name="Text Box 49"/>
            <p:cNvSpPr txBox="1">
              <a:spLocks noChangeArrowheads="1"/>
            </p:cNvSpPr>
            <p:nvPr/>
          </p:nvSpPr>
          <p:spPr bwMode="auto">
            <a:xfrm>
              <a:off x="7176" y="8664"/>
              <a:ext cx="1635" cy="2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5837" tIns="32918" rIns="65837" bIns="32918"/>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r>
                <a:rPr lang="en-US" sz="800">
                  <a:solidFill>
                    <a:srgbClr val="000000"/>
                  </a:solidFill>
                  <a:latin typeface="Times New Roman" pitchFamily="18" charset="0"/>
                  <a:ea typeface="ＭＳ Ｐゴシック" charset="-128"/>
                </a:rPr>
                <a:t>Q=10 Short Pulse</a:t>
              </a:r>
              <a:endParaRPr lang="en-GB">
                <a:ea typeface="ＭＳ Ｐゴシック" charset="-128"/>
              </a:endParaRPr>
            </a:p>
          </p:txBody>
        </p:sp>
        <p:sp>
          <p:nvSpPr>
            <p:cNvPr id="10314" name="Line 108"/>
            <p:cNvSpPr>
              <a:spLocks noChangeShapeType="1"/>
            </p:cNvSpPr>
            <p:nvPr/>
          </p:nvSpPr>
          <p:spPr bwMode="auto">
            <a:xfrm>
              <a:off x="6262" y="8330"/>
              <a:ext cx="0" cy="525"/>
            </a:xfrm>
            <a:prstGeom prst="line">
              <a:avLst/>
            </a:prstGeom>
            <a:noFill/>
            <a:ln w="158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10315" name="AutoShape 41"/>
            <p:cNvSpPr>
              <a:spLocks noChangeArrowheads="1"/>
            </p:cNvSpPr>
            <p:nvPr/>
          </p:nvSpPr>
          <p:spPr bwMode="auto">
            <a:xfrm>
              <a:off x="7179" y="9326"/>
              <a:ext cx="449" cy="87"/>
            </a:xfrm>
            <a:prstGeom prst="roundRect">
              <a:avLst>
                <a:gd name="adj" fmla="val 16667"/>
              </a:avLst>
            </a:prstGeom>
            <a:solidFill>
              <a:srgbClr val="000000"/>
            </a:solidFill>
            <a:ln w="9525">
              <a:solidFill>
                <a:srgbClr val="000000"/>
              </a:solidFill>
              <a:round/>
              <a:headEnd/>
              <a:tailEnd/>
            </a:ln>
          </p:spPr>
          <p:txBody>
            <a:bodyPr lIns="65837" tIns="32918" rIns="65837" bIns="32918" anchor="ctr"/>
            <a:lstStyle/>
            <a:p>
              <a:pPr algn="ctr"/>
              <a:endParaRPr lang="en-US">
                <a:ea typeface="ＭＳ Ｐゴシック" charset="-128"/>
              </a:endParaRPr>
            </a:p>
          </p:txBody>
        </p:sp>
        <p:sp>
          <p:nvSpPr>
            <p:cNvPr id="10316" name="Line 108"/>
            <p:cNvSpPr>
              <a:spLocks noChangeShapeType="1"/>
            </p:cNvSpPr>
            <p:nvPr/>
          </p:nvSpPr>
          <p:spPr bwMode="auto">
            <a:xfrm flipH="1">
              <a:off x="7176" y="8942"/>
              <a:ext cx="0" cy="395"/>
            </a:xfrm>
            <a:prstGeom prst="line">
              <a:avLst/>
            </a:prstGeom>
            <a:noFill/>
            <a:ln w="158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10317" name="Text Box 49"/>
            <p:cNvSpPr txBox="1">
              <a:spLocks noChangeArrowheads="1"/>
            </p:cNvSpPr>
            <p:nvPr/>
          </p:nvSpPr>
          <p:spPr bwMode="auto">
            <a:xfrm>
              <a:off x="7632" y="9229"/>
              <a:ext cx="1325" cy="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5837" tIns="32918" rIns="65837" bIns="32918"/>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r>
                <a:rPr lang="en-US" sz="800">
                  <a:solidFill>
                    <a:srgbClr val="000000"/>
                  </a:solidFill>
                  <a:latin typeface="Times New Roman" pitchFamily="18" charset="0"/>
                  <a:ea typeface="ＭＳ Ｐゴシック" charset="-128"/>
                </a:rPr>
                <a:t>Planned Shutdown</a:t>
              </a:r>
              <a:endParaRPr lang="en-GB">
                <a:ea typeface="ＭＳ Ｐゴシック" charset="-128"/>
              </a:endParaRPr>
            </a:p>
          </p:txBody>
        </p:sp>
        <p:sp>
          <p:nvSpPr>
            <p:cNvPr id="10318" name="AutoShape 98"/>
            <p:cNvSpPr>
              <a:spLocks noChangeArrowheads="1"/>
            </p:cNvSpPr>
            <p:nvPr/>
          </p:nvSpPr>
          <p:spPr bwMode="auto">
            <a:xfrm>
              <a:off x="6845" y="8944"/>
              <a:ext cx="123" cy="123"/>
            </a:xfrm>
            <a:prstGeom prst="triangle">
              <a:avLst>
                <a:gd name="adj" fmla="val 50000"/>
              </a:avLst>
            </a:prstGeom>
            <a:solidFill>
              <a:srgbClr val="FFCC00"/>
            </a:solidFill>
            <a:ln w="9525" algn="ctr">
              <a:solidFill>
                <a:srgbClr val="000000"/>
              </a:solidFill>
              <a:miter lim="800000"/>
              <a:headEnd/>
              <a:tailEnd/>
            </a:ln>
          </p:spPr>
          <p:txBody>
            <a:bodyPr lIns="65837" tIns="32918" rIns="65837" bIns="32918" anchor="ctr"/>
            <a:lstStyle/>
            <a:p>
              <a:pPr algn="ctr"/>
              <a:endParaRPr lang="en-US">
                <a:ea typeface="ＭＳ Ｐゴシック" charset="-128"/>
              </a:endParaRPr>
            </a:p>
          </p:txBody>
        </p:sp>
        <p:sp>
          <p:nvSpPr>
            <p:cNvPr id="10319" name="Text Box 49"/>
            <p:cNvSpPr txBox="1">
              <a:spLocks noChangeArrowheads="1"/>
            </p:cNvSpPr>
            <p:nvPr/>
          </p:nvSpPr>
          <p:spPr bwMode="auto">
            <a:xfrm>
              <a:off x="5870" y="8993"/>
              <a:ext cx="1338" cy="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5837" tIns="32918" rIns="65837" bIns="32918"/>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lgn="ctr"/>
              <a:r>
                <a:rPr lang="en-US" sz="800">
                  <a:solidFill>
                    <a:srgbClr val="000000"/>
                  </a:solidFill>
                  <a:latin typeface="Times New Roman" pitchFamily="18" charset="0"/>
                  <a:ea typeface="ＭＳ Ｐゴシック" charset="-128"/>
                </a:rPr>
                <a:t>Start DT</a:t>
              </a:r>
              <a:endParaRPr lang="en-GB">
                <a:ea typeface="ＭＳ Ｐゴシック" charset="-128"/>
              </a:endParaRPr>
            </a:p>
          </p:txBody>
        </p:sp>
        <p:sp>
          <p:nvSpPr>
            <p:cNvPr id="10320" name="Rectangle 80"/>
            <p:cNvSpPr>
              <a:spLocks noChangeArrowheads="1"/>
            </p:cNvSpPr>
            <p:nvPr/>
          </p:nvSpPr>
          <p:spPr bwMode="auto">
            <a:xfrm>
              <a:off x="1382" y="9557"/>
              <a:ext cx="9349" cy="287"/>
            </a:xfrm>
            <a:prstGeom prst="rect">
              <a:avLst/>
            </a:prstGeom>
            <a:solidFill>
              <a:srgbClr val="6699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5837" tIns="32918" rIns="65837" bIns="32918" anchor="ctr"/>
            <a:lstStyle/>
            <a:p>
              <a:r>
                <a:rPr lang="en-US" sz="800">
                  <a:solidFill>
                    <a:srgbClr val="FFFFFF"/>
                  </a:solidFill>
                  <a:latin typeface="Times New Roman" pitchFamily="18" charset="0"/>
                  <a:ea typeface="ＭＳ Ｐゴシック" charset="-128"/>
                </a:rPr>
                <a:t>Deuterium-Tritium Operations Campaign</a:t>
              </a:r>
              <a:endParaRPr lang="en-GB">
                <a:ea typeface="ＭＳ Ｐゴシック" charset="-128"/>
              </a:endParaRPr>
            </a:p>
          </p:txBody>
        </p:sp>
        <p:sp>
          <p:nvSpPr>
            <p:cNvPr id="10321" name="AutoShape 41"/>
            <p:cNvSpPr>
              <a:spLocks noChangeArrowheads="1"/>
            </p:cNvSpPr>
            <p:nvPr/>
          </p:nvSpPr>
          <p:spPr bwMode="auto">
            <a:xfrm>
              <a:off x="7625" y="9937"/>
              <a:ext cx="918" cy="88"/>
            </a:xfrm>
            <a:prstGeom prst="roundRect">
              <a:avLst>
                <a:gd name="adj" fmla="val 16667"/>
              </a:avLst>
            </a:prstGeom>
            <a:solidFill>
              <a:srgbClr val="FFCC00"/>
            </a:solidFill>
            <a:ln w="9525">
              <a:solidFill>
                <a:srgbClr val="000000"/>
              </a:solidFill>
              <a:round/>
              <a:headEnd/>
              <a:tailEnd/>
            </a:ln>
          </p:spPr>
          <p:txBody>
            <a:bodyPr lIns="65837" tIns="32918" rIns="65837" bIns="32918" anchor="ctr"/>
            <a:lstStyle/>
            <a:p>
              <a:pPr algn="ctr"/>
              <a:endParaRPr lang="en-US">
                <a:ea typeface="ＭＳ Ｐゴシック" charset="-128"/>
              </a:endParaRPr>
            </a:p>
          </p:txBody>
        </p:sp>
        <p:sp>
          <p:nvSpPr>
            <p:cNvPr id="10322" name="Text Box 49"/>
            <p:cNvSpPr txBox="1">
              <a:spLocks noChangeArrowheads="1"/>
            </p:cNvSpPr>
            <p:nvPr/>
          </p:nvSpPr>
          <p:spPr bwMode="auto">
            <a:xfrm>
              <a:off x="8532" y="9834"/>
              <a:ext cx="2160" cy="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5837" tIns="32918" rIns="65837" bIns="32918"/>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r>
                <a:rPr lang="en-US" sz="800">
                  <a:solidFill>
                    <a:srgbClr val="000000"/>
                  </a:solidFill>
                  <a:latin typeface="Times New Roman" pitchFamily="18" charset="0"/>
                  <a:ea typeface="ＭＳ Ｐゴシック" charset="-128"/>
                </a:rPr>
                <a:t>Deuterium-Tritium Operations</a:t>
              </a:r>
              <a:endParaRPr lang="en-GB">
                <a:ea typeface="ＭＳ Ｐゴシック" charset="-128"/>
              </a:endParaRPr>
            </a:p>
          </p:txBody>
        </p:sp>
        <p:sp>
          <p:nvSpPr>
            <p:cNvPr id="10323" name="Line 108"/>
            <p:cNvSpPr>
              <a:spLocks noChangeShapeType="1"/>
            </p:cNvSpPr>
            <p:nvPr/>
          </p:nvSpPr>
          <p:spPr bwMode="auto">
            <a:xfrm>
              <a:off x="7625" y="9419"/>
              <a:ext cx="0" cy="526"/>
            </a:xfrm>
            <a:prstGeom prst="line">
              <a:avLst/>
            </a:prstGeom>
            <a:noFill/>
            <a:ln w="158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10324" name="AutoShape 98"/>
            <p:cNvSpPr>
              <a:spLocks noChangeArrowheads="1"/>
            </p:cNvSpPr>
            <p:nvPr/>
          </p:nvSpPr>
          <p:spPr bwMode="auto">
            <a:xfrm>
              <a:off x="7992" y="10054"/>
              <a:ext cx="122" cy="122"/>
            </a:xfrm>
            <a:prstGeom prst="triangle">
              <a:avLst>
                <a:gd name="adj" fmla="val 50000"/>
              </a:avLst>
            </a:prstGeom>
            <a:solidFill>
              <a:srgbClr val="FFCC00"/>
            </a:solidFill>
            <a:ln w="9525" algn="ctr">
              <a:solidFill>
                <a:srgbClr val="000000"/>
              </a:solidFill>
              <a:miter lim="800000"/>
              <a:headEnd/>
              <a:tailEnd/>
            </a:ln>
          </p:spPr>
          <p:txBody>
            <a:bodyPr lIns="65837" tIns="32918" rIns="65837" bIns="32918" anchor="ctr"/>
            <a:lstStyle/>
            <a:p>
              <a:pPr algn="ctr"/>
              <a:endParaRPr lang="en-US">
                <a:ea typeface="ＭＳ Ｐゴシック" charset="-128"/>
              </a:endParaRPr>
            </a:p>
          </p:txBody>
        </p:sp>
        <p:sp>
          <p:nvSpPr>
            <p:cNvPr id="10325" name="Text Box 49"/>
            <p:cNvSpPr txBox="1">
              <a:spLocks noChangeArrowheads="1"/>
            </p:cNvSpPr>
            <p:nvPr/>
          </p:nvSpPr>
          <p:spPr bwMode="auto">
            <a:xfrm>
              <a:off x="6891" y="10108"/>
              <a:ext cx="1865" cy="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5837" tIns="32918" rIns="65837" bIns="32918"/>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r>
                <a:rPr lang="en-US" sz="800">
                  <a:solidFill>
                    <a:srgbClr val="000000"/>
                  </a:solidFill>
                  <a:latin typeface="Times New Roman" pitchFamily="18" charset="0"/>
                  <a:ea typeface="ＭＳ Ｐゴシック" charset="-128"/>
                </a:rPr>
                <a:t>Q=10 Long Pulse Achieved</a:t>
              </a:r>
              <a:endParaRPr lang="en-GB">
                <a:ea typeface="ＭＳ Ｐゴシック" charset="-128"/>
              </a:endParaRPr>
            </a:p>
          </p:txBody>
        </p:sp>
        <p:sp>
          <p:nvSpPr>
            <p:cNvPr id="10326" name="AutoShape 103"/>
            <p:cNvSpPr>
              <a:spLocks noChangeArrowheads="1"/>
            </p:cNvSpPr>
            <p:nvPr/>
          </p:nvSpPr>
          <p:spPr bwMode="auto">
            <a:xfrm rot="10800000">
              <a:off x="3582" y="4117"/>
              <a:ext cx="245" cy="137"/>
            </a:xfrm>
            <a:prstGeom prst="triangle">
              <a:avLst>
                <a:gd name="adj" fmla="val 50000"/>
              </a:avLst>
            </a:prstGeom>
            <a:solidFill>
              <a:srgbClr val="FF0000"/>
            </a:solidFill>
            <a:ln w="9525">
              <a:solidFill>
                <a:srgbClr val="000000"/>
              </a:solidFill>
              <a:miter lim="800000"/>
              <a:headEnd/>
              <a:tailEnd/>
            </a:ln>
          </p:spPr>
          <p:txBody>
            <a:bodyPr rot="10800000" lIns="65837" tIns="32918" rIns="65837" bIns="32918" anchor="ctr"/>
            <a:lstStyle/>
            <a:p>
              <a:pPr algn="ctr"/>
              <a:endParaRPr lang="en-US">
                <a:ea typeface="ＭＳ Ｐゴシック" charset="-128"/>
              </a:endParaRPr>
            </a:p>
          </p:txBody>
        </p:sp>
        <p:sp>
          <p:nvSpPr>
            <p:cNvPr id="10327" name="AutoShape 103"/>
            <p:cNvSpPr>
              <a:spLocks noChangeArrowheads="1"/>
            </p:cNvSpPr>
            <p:nvPr/>
          </p:nvSpPr>
          <p:spPr bwMode="auto">
            <a:xfrm rot="10800000">
              <a:off x="5576" y="4117"/>
              <a:ext cx="244" cy="137"/>
            </a:xfrm>
            <a:prstGeom prst="triangle">
              <a:avLst>
                <a:gd name="adj" fmla="val 50000"/>
              </a:avLst>
            </a:prstGeom>
            <a:solidFill>
              <a:srgbClr val="FF0000"/>
            </a:solidFill>
            <a:ln w="9525">
              <a:solidFill>
                <a:srgbClr val="000000"/>
              </a:solidFill>
              <a:miter lim="800000"/>
              <a:headEnd/>
              <a:tailEnd/>
            </a:ln>
          </p:spPr>
          <p:txBody>
            <a:bodyPr rot="10800000" lIns="65837" tIns="32918" rIns="65837" bIns="32918" anchor="ctr"/>
            <a:lstStyle/>
            <a:p>
              <a:pPr algn="ctr"/>
              <a:endParaRPr lang="en-US">
                <a:ea typeface="ＭＳ Ｐゴシック" charset="-128"/>
              </a:endParaRPr>
            </a:p>
          </p:txBody>
        </p:sp>
        <p:sp>
          <p:nvSpPr>
            <p:cNvPr id="10328" name="AutoShape 103"/>
            <p:cNvSpPr>
              <a:spLocks noChangeArrowheads="1"/>
            </p:cNvSpPr>
            <p:nvPr/>
          </p:nvSpPr>
          <p:spPr bwMode="auto">
            <a:xfrm rot="10800000">
              <a:off x="6767" y="4115"/>
              <a:ext cx="246" cy="137"/>
            </a:xfrm>
            <a:prstGeom prst="triangle">
              <a:avLst>
                <a:gd name="adj" fmla="val 50000"/>
              </a:avLst>
            </a:prstGeom>
            <a:solidFill>
              <a:srgbClr val="FF0000"/>
            </a:solidFill>
            <a:ln w="9525">
              <a:solidFill>
                <a:srgbClr val="000000"/>
              </a:solidFill>
              <a:miter lim="800000"/>
              <a:headEnd/>
              <a:tailEnd/>
            </a:ln>
          </p:spPr>
          <p:txBody>
            <a:bodyPr rot="10800000" lIns="65837" tIns="32918" rIns="65837" bIns="32918" anchor="ctr"/>
            <a:lstStyle/>
            <a:p>
              <a:pPr algn="ctr"/>
              <a:endParaRPr lang="en-US">
                <a:ea typeface="ＭＳ Ｐゴシック" charset="-128"/>
              </a:endParaRPr>
            </a:p>
          </p:txBody>
        </p:sp>
        <p:sp>
          <p:nvSpPr>
            <p:cNvPr id="10329" name="Text Box 40"/>
            <p:cNvSpPr txBox="1">
              <a:spLocks noChangeArrowheads="1"/>
            </p:cNvSpPr>
            <p:nvPr/>
          </p:nvSpPr>
          <p:spPr bwMode="auto">
            <a:xfrm>
              <a:off x="6034" y="3901"/>
              <a:ext cx="1862" cy="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5837" tIns="32918" rIns="65837" bIns="32918"/>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lgn="ctr"/>
              <a:r>
                <a:rPr lang="en-US" sz="800">
                  <a:solidFill>
                    <a:srgbClr val="FF0000"/>
                  </a:solidFill>
                  <a:latin typeface="Times New Roman" pitchFamily="18" charset="0"/>
                  <a:ea typeface="ＭＳ Ｐゴシック" charset="-128"/>
                </a:rPr>
                <a:t>Start Tritium </a:t>
              </a:r>
              <a:endParaRPr lang="en-GB">
                <a:ea typeface="ＭＳ Ｐゴシック" charset="-128"/>
              </a:endParaRPr>
            </a:p>
          </p:txBody>
        </p:sp>
        <p:sp>
          <p:nvSpPr>
            <p:cNvPr id="10330" name="AutoShape 103"/>
            <p:cNvSpPr>
              <a:spLocks noChangeArrowheads="1"/>
            </p:cNvSpPr>
            <p:nvPr/>
          </p:nvSpPr>
          <p:spPr bwMode="auto">
            <a:xfrm rot="10800000">
              <a:off x="7910" y="4115"/>
              <a:ext cx="245" cy="137"/>
            </a:xfrm>
            <a:prstGeom prst="triangle">
              <a:avLst>
                <a:gd name="adj" fmla="val 50000"/>
              </a:avLst>
            </a:prstGeom>
            <a:solidFill>
              <a:srgbClr val="FF0000"/>
            </a:solidFill>
            <a:ln w="9525">
              <a:solidFill>
                <a:srgbClr val="000000"/>
              </a:solidFill>
              <a:miter lim="800000"/>
              <a:headEnd/>
              <a:tailEnd/>
            </a:ln>
          </p:spPr>
          <p:txBody>
            <a:bodyPr rot="10800000" lIns="65837" tIns="32918" rIns="65837" bIns="32918" anchor="ctr"/>
            <a:lstStyle/>
            <a:p>
              <a:pPr algn="ctr"/>
              <a:endParaRPr lang="en-US">
                <a:ea typeface="ＭＳ Ｐゴシック" charset="-128"/>
              </a:endParaRPr>
            </a:p>
          </p:txBody>
        </p:sp>
        <p:sp>
          <p:nvSpPr>
            <p:cNvPr id="10331" name="Text Box 49"/>
            <p:cNvSpPr txBox="1">
              <a:spLocks noChangeArrowheads="1"/>
            </p:cNvSpPr>
            <p:nvPr/>
          </p:nvSpPr>
          <p:spPr bwMode="auto">
            <a:xfrm>
              <a:off x="4563" y="8748"/>
              <a:ext cx="1634" cy="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5837" tIns="32918" rIns="65837" bIns="32918"/>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lgn="r"/>
              <a:r>
                <a:rPr lang="en-US" sz="800">
                  <a:solidFill>
                    <a:srgbClr val="000000"/>
                  </a:solidFill>
                  <a:latin typeface="Times New Roman" pitchFamily="18" charset="0"/>
                  <a:ea typeface="ＭＳ Ｐゴシック" charset="-128"/>
                </a:rPr>
                <a:t>Deuterium Operations</a:t>
              </a:r>
              <a:endParaRPr lang="en-GB">
                <a:ea typeface="ＭＳ Ｐゴシック" charset="-128"/>
              </a:endParaRPr>
            </a:p>
          </p:txBody>
        </p:sp>
        <p:sp>
          <p:nvSpPr>
            <p:cNvPr id="10332" name="AutoShape 98"/>
            <p:cNvSpPr>
              <a:spLocks noChangeArrowheads="1"/>
            </p:cNvSpPr>
            <p:nvPr/>
          </p:nvSpPr>
          <p:spPr bwMode="auto">
            <a:xfrm rot="10800000">
              <a:off x="7094" y="8748"/>
              <a:ext cx="122" cy="122"/>
            </a:xfrm>
            <a:prstGeom prst="triangle">
              <a:avLst>
                <a:gd name="adj" fmla="val 50000"/>
              </a:avLst>
            </a:prstGeom>
            <a:solidFill>
              <a:srgbClr val="FFCC00"/>
            </a:solidFill>
            <a:ln w="9525" algn="ctr">
              <a:solidFill>
                <a:srgbClr val="000000"/>
              </a:solidFill>
              <a:miter lim="800000"/>
              <a:headEnd/>
              <a:tailEnd/>
            </a:ln>
          </p:spPr>
          <p:txBody>
            <a:bodyPr rot="10800000" lIns="65837" tIns="32918" rIns="65837" bIns="32918" anchor="ctr"/>
            <a:lstStyle/>
            <a:p>
              <a:pPr algn="ctr"/>
              <a:endParaRPr lang="en-US">
                <a:ea typeface="ＭＳ Ｐゴシック" charset="-128"/>
              </a:endParaRPr>
            </a:p>
          </p:txBody>
        </p:sp>
      </p:grpSp>
      <p:sp>
        <p:nvSpPr>
          <p:cNvPr id="10245" name="Text Box 40"/>
          <p:cNvSpPr txBox="1">
            <a:spLocks noChangeArrowheads="1"/>
          </p:cNvSpPr>
          <p:nvPr/>
        </p:nvSpPr>
        <p:spPr bwMode="auto">
          <a:xfrm>
            <a:off x="5356225" y="1341438"/>
            <a:ext cx="1447800" cy="17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5837" tIns="32918" rIns="65837" bIns="32918"/>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lgn="ctr"/>
            <a:r>
              <a:rPr lang="en-US" sz="800">
                <a:solidFill>
                  <a:srgbClr val="FF0000"/>
                </a:solidFill>
                <a:latin typeface="Times New Roman" pitchFamily="18" charset="0"/>
                <a:ea typeface="ＭＳ Ｐゴシック" charset="-128"/>
              </a:rPr>
              <a:t>Q=10 Long Pulse Achieved</a:t>
            </a:r>
            <a:endParaRPr lang="en-GB">
              <a:ea typeface="ＭＳ Ｐゴシック" charset="-128"/>
            </a:endParaRPr>
          </a:p>
        </p:txBody>
      </p:sp>
      <p:sp>
        <p:nvSpPr>
          <p:cNvPr id="10246" name="Text Box 40"/>
          <p:cNvSpPr txBox="1">
            <a:spLocks noChangeArrowheads="1"/>
          </p:cNvSpPr>
          <p:nvPr/>
        </p:nvSpPr>
        <p:spPr bwMode="auto">
          <a:xfrm>
            <a:off x="3433763" y="1341438"/>
            <a:ext cx="1425575" cy="17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5837" tIns="32918" rIns="65837" bIns="32918"/>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lgn="ctr"/>
            <a:r>
              <a:rPr lang="en-US" sz="800">
                <a:solidFill>
                  <a:srgbClr val="FF0000"/>
                </a:solidFill>
                <a:latin typeface="Times New Roman" pitchFamily="18" charset="0"/>
                <a:ea typeface="ＭＳ Ｐゴシック" charset="-128"/>
              </a:rPr>
              <a:t>Hydrogen-Helium Complete</a:t>
            </a:r>
            <a:endParaRPr lang="en-GB">
              <a:ea typeface="ＭＳ Ｐゴシック" charset="-128"/>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0" y="0"/>
            <a:ext cx="9144000" cy="488950"/>
          </a:xfrm>
          <a:prstGeom prst="rect">
            <a:avLst/>
          </a:prstGeom>
          <a:solidFill>
            <a:srgbClr val="FFCC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lgn="ctr" eaLnBrk="1" hangingPunct="1">
              <a:spcBef>
                <a:spcPct val="50000"/>
              </a:spcBef>
            </a:pPr>
            <a:r>
              <a:rPr lang="de-DE" sz="2600" b="1">
                <a:solidFill>
                  <a:srgbClr val="003399"/>
                </a:solidFill>
                <a:latin typeface="Arial" pitchFamily="34" charset="0"/>
                <a:ea typeface="ＭＳ Ｐゴシック" charset="-128"/>
              </a:rPr>
              <a:t>Main Buildings on the ITER Site</a:t>
            </a:r>
            <a:endParaRPr lang="de-DE" sz="1200">
              <a:latin typeface="Arial" pitchFamily="34" charset="0"/>
              <a:ea typeface="ＭＳ Ｐゴシック" charset="-128"/>
            </a:endParaRPr>
          </a:p>
        </p:txBody>
      </p:sp>
      <p:pic>
        <p:nvPicPr>
          <p:cNvPr id="14339" name="Picture 3" descr="BIRDSEYE VIEW ITER SITE HI-RES 1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187450" y="836613"/>
            <a:ext cx="6408738" cy="4487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0" name="Text Box 4"/>
          <p:cNvSpPr txBox="1">
            <a:spLocks noChangeArrowheads="1"/>
          </p:cNvSpPr>
          <p:nvPr/>
        </p:nvSpPr>
        <p:spPr bwMode="auto">
          <a:xfrm>
            <a:off x="323850" y="5445125"/>
            <a:ext cx="3744913" cy="82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177800" indent="-177800">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eaLnBrk="1" hangingPunct="1">
              <a:buFontTx/>
              <a:buChar char="•"/>
            </a:pPr>
            <a:r>
              <a:rPr lang="en-US" sz="1600" b="1">
                <a:solidFill>
                  <a:schemeClr val="accent2"/>
                </a:solidFill>
                <a:latin typeface="Arial" pitchFamily="34" charset="0"/>
                <a:ea typeface="ＭＳ Ｐゴシック" charset="-128"/>
              </a:rPr>
              <a:t>Will cover an area of about 60 ha</a:t>
            </a:r>
          </a:p>
          <a:p>
            <a:pPr eaLnBrk="1" hangingPunct="1">
              <a:buFontTx/>
              <a:buChar char="•"/>
            </a:pPr>
            <a:r>
              <a:rPr lang="en-US" sz="1600" b="1">
                <a:solidFill>
                  <a:schemeClr val="accent2"/>
                </a:solidFill>
                <a:latin typeface="Arial" pitchFamily="34" charset="0"/>
                <a:ea typeface="ＭＳ Ｐゴシック" charset="-128"/>
              </a:rPr>
              <a:t>Large buildings up to 250m long</a:t>
            </a:r>
          </a:p>
          <a:p>
            <a:pPr eaLnBrk="1" hangingPunct="1">
              <a:buFontTx/>
              <a:buChar char="•"/>
            </a:pPr>
            <a:r>
              <a:rPr lang="en-US" sz="1600" b="1">
                <a:solidFill>
                  <a:schemeClr val="accent2"/>
                </a:solidFill>
                <a:latin typeface="Arial" pitchFamily="34" charset="0"/>
                <a:ea typeface="ＭＳ Ｐゴシック" charset="-128"/>
              </a:rPr>
              <a:t>Large number of systems</a:t>
            </a:r>
            <a:endParaRPr lang="en-GB" sz="1600" b="1">
              <a:solidFill>
                <a:schemeClr val="accent2"/>
              </a:solidFill>
              <a:latin typeface="Arial" pitchFamily="34" charset="0"/>
              <a:ea typeface="ＭＳ Ｐゴシック" charset="-128"/>
            </a:endParaRPr>
          </a:p>
        </p:txBody>
      </p:sp>
      <p:sp>
        <p:nvSpPr>
          <p:cNvPr id="14341" name="Text Box 5"/>
          <p:cNvSpPr txBox="1">
            <a:spLocks noChangeArrowheads="1"/>
          </p:cNvSpPr>
          <p:nvPr/>
        </p:nvSpPr>
        <p:spPr bwMode="auto">
          <a:xfrm>
            <a:off x="0" y="2205038"/>
            <a:ext cx="12969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99"/>
                </a:solidFill>
                <a:miter lim="800000"/>
                <a:headEnd/>
                <a:tailEnd type="none" w="lg" len="lg"/>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lgn="ctr">
              <a:spcBef>
                <a:spcPct val="50000"/>
              </a:spcBef>
            </a:pPr>
            <a:r>
              <a:rPr lang="en-US" sz="1600" b="1">
                <a:solidFill>
                  <a:schemeClr val="accent2"/>
                </a:solidFill>
                <a:latin typeface="Arial" pitchFamily="34" charset="0"/>
                <a:ea typeface="ＭＳ Ｐゴシック" charset="-128"/>
              </a:rPr>
              <a:t>Tritium</a:t>
            </a:r>
            <a:endParaRPr lang="en-GB" sz="1600" b="1">
              <a:solidFill>
                <a:schemeClr val="accent2"/>
              </a:solidFill>
              <a:latin typeface="Arial" pitchFamily="34" charset="0"/>
              <a:ea typeface="ＭＳ Ｐゴシック" charset="-128"/>
            </a:endParaRPr>
          </a:p>
        </p:txBody>
      </p:sp>
      <p:sp>
        <p:nvSpPr>
          <p:cNvPr id="14342" name="Text Box 6"/>
          <p:cNvSpPr txBox="1">
            <a:spLocks noChangeArrowheads="1"/>
          </p:cNvSpPr>
          <p:nvPr/>
        </p:nvSpPr>
        <p:spPr bwMode="auto">
          <a:xfrm>
            <a:off x="7667625" y="1628775"/>
            <a:ext cx="12969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99"/>
                </a:solidFill>
                <a:miter lim="800000"/>
                <a:headEnd/>
                <a:tailEnd type="none" w="lg" len="lg"/>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lgn="ctr">
              <a:spcBef>
                <a:spcPct val="50000"/>
              </a:spcBef>
            </a:pPr>
            <a:r>
              <a:rPr lang="en-US" sz="1600" b="1">
                <a:solidFill>
                  <a:schemeClr val="accent2"/>
                </a:solidFill>
                <a:latin typeface="Arial" pitchFamily="34" charset="0"/>
                <a:ea typeface="ＭＳ Ｐゴシック" charset="-128"/>
              </a:rPr>
              <a:t>Cryoplant</a:t>
            </a:r>
            <a:endParaRPr lang="en-GB" sz="1600" b="1">
              <a:solidFill>
                <a:schemeClr val="accent2"/>
              </a:solidFill>
              <a:latin typeface="Arial" pitchFamily="34" charset="0"/>
              <a:ea typeface="ＭＳ Ｐゴシック" charset="-128"/>
            </a:endParaRPr>
          </a:p>
        </p:txBody>
      </p:sp>
      <p:sp>
        <p:nvSpPr>
          <p:cNvPr id="14343" name="Text Box 7"/>
          <p:cNvSpPr txBox="1">
            <a:spLocks noChangeArrowheads="1"/>
          </p:cNvSpPr>
          <p:nvPr/>
        </p:nvSpPr>
        <p:spPr bwMode="auto">
          <a:xfrm>
            <a:off x="7451725" y="2420938"/>
            <a:ext cx="1692275"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99"/>
                </a:solidFill>
                <a:miter lim="800000"/>
                <a:headEnd/>
                <a:tailEnd type="none" w="lg" len="lg"/>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lgn="ctr">
              <a:spcBef>
                <a:spcPct val="50000"/>
              </a:spcBef>
            </a:pPr>
            <a:r>
              <a:rPr lang="en-US" sz="1600" b="1">
                <a:solidFill>
                  <a:schemeClr val="accent2"/>
                </a:solidFill>
                <a:latin typeface="Arial" pitchFamily="34" charset="0"/>
                <a:ea typeface="ＭＳ Ｐゴシック" charset="-128"/>
              </a:rPr>
              <a:t>Magnet power convertor</a:t>
            </a:r>
            <a:endParaRPr lang="en-GB" sz="1600" b="1">
              <a:solidFill>
                <a:schemeClr val="accent2"/>
              </a:solidFill>
              <a:latin typeface="Arial" pitchFamily="34" charset="0"/>
              <a:ea typeface="ＭＳ Ｐゴシック" charset="-128"/>
            </a:endParaRPr>
          </a:p>
        </p:txBody>
      </p:sp>
      <p:sp>
        <p:nvSpPr>
          <p:cNvPr id="14344" name="Text Box 8"/>
          <p:cNvSpPr txBox="1">
            <a:spLocks noChangeArrowheads="1"/>
          </p:cNvSpPr>
          <p:nvPr/>
        </p:nvSpPr>
        <p:spPr bwMode="auto">
          <a:xfrm>
            <a:off x="0" y="3573463"/>
            <a:ext cx="1296988"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99"/>
                </a:solidFill>
                <a:miter lim="800000"/>
                <a:headEnd/>
                <a:tailEnd type="none" w="lg" len="lg"/>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lgn="ctr">
              <a:spcBef>
                <a:spcPct val="50000"/>
              </a:spcBef>
            </a:pPr>
            <a:r>
              <a:rPr lang="en-US" sz="1600" b="1">
                <a:solidFill>
                  <a:schemeClr val="accent2"/>
                </a:solidFill>
                <a:latin typeface="Arial" pitchFamily="34" charset="0"/>
                <a:ea typeface="ＭＳ Ｐゴシック" charset="-128"/>
              </a:rPr>
              <a:t>Cooling towers</a:t>
            </a:r>
            <a:endParaRPr lang="en-GB" sz="1600" b="1">
              <a:solidFill>
                <a:schemeClr val="accent2"/>
              </a:solidFill>
              <a:latin typeface="Arial" pitchFamily="34" charset="0"/>
              <a:ea typeface="ＭＳ Ｐゴシック" charset="-128"/>
            </a:endParaRPr>
          </a:p>
        </p:txBody>
      </p:sp>
      <p:sp>
        <p:nvSpPr>
          <p:cNvPr id="14345" name="Text Box 9"/>
          <p:cNvSpPr txBox="1">
            <a:spLocks noChangeArrowheads="1"/>
          </p:cNvSpPr>
          <p:nvPr/>
        </p:nvSpPr>
        <p:spPr bwMode="auto">
          <a:xfrm>
            <a:off x="7524750" y="4005263"/>
            <a:ext cx="12969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99"/>
                </a:solidFill>
                <a:miter lim="800000"/>
                <a:headEnd/>
                <a:tailEnd type="none" w="lg" len="lg"/>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lgn="ctr">
              <a:spcBef>
                <a:spcPct val="50000"/>
              </a:spcBef>
            </a:pPr>
            <a:r>
              <a:rPr lang="en-US" sz="1600" b="1">
                <a:solidFill>
                  <a:schemeClr val="accent2"/>
                </a:solidFill>
                <a:latin typeface="Arial" pitchFamily="34" charset="0"/>
                <a:ea typeface="ＭＳ Ｐゴシック" charset="-128"/>
              </a:rPr>
              <a:t>Hot cell</a:t>
            </a:r>
            <a:endParaRPr lang="en-GB" sz="1600" b="1">
              <a:solidFill>
                <a:schemeClr val="accent2"/>
              </a:solidFill>
              <a:latin typeface="Arial" pitchFamily="34" charset="0"/>
              <a:ea typeface="ＭＳ Ｐゴシック" charset="-128"/>
            </a:endParaRPr>
          </a:p>
        </p:txBody>
      </p:sp>
      <p:sp>
        <p:nvSpPr>
          <p:cNvPr id="14346" name="Text Box 10"/>
          <p:cNvSpPr txBox="1">
            <a:spLocks noChangeArrowheads="1"/>
          </p:cNvSpPr>
          <p:nvPr/>
        </p:nvSpPr>
        <p:spPr bwMode="auto">
          <a:xfrm>
            <a:off x="0" y="765175"/>
            <a:ext cx="12969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99"/>
                </a:solidFill>
                <a:miter lim="800000"/>
                <a:headEnd/>
                <a:tailEnd type="none" w="lg" len="lg"/>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lgn="ctr">
              <a:spcBef>
                <a:spcPct val="50000"/>
              </a:spcBef>
            </a:pPr>
            <a:r>
              <a:rPr lang="en-US" sz="1600" b="1">
                <a:solidFill>
                  <a:schemeClr val="accent2"/>
                </a:solidFill>
                <a:latin typeface="Arial" pitchFamily="34" charset="0"/>
                <a:ea typeface="ＭＳ Ｐゴシック" charset="-128"/>
              </a:rPr>
              <a:t>Tokamak</a:t>
            </a:r>
            <a:endParaRPr lang="en-GB" sz="1600" b="1">
              <a:solidFill>
                <a:schemeClr val="accent2"/>
              </a:solidFill>
              <a:latin typeface="Arial" pitchFamily="34" charset="0"/>
              <a:ea typeface="ＭＳ Ｐゴシック" charset="-128"/>
            </a:endParaRPr>
          </a:p>
        </p:txBody>
      </p:sp>
      <p:sp>
        <p:nvSpPr>
          <p:cNvPr id="14347" name="Line 11"/>
          <p:cNvSpPr>
            <a:spLocks noChangeShapeType="1"/>
          </p:cNvSpPr>
          <p:nvPr/>
        </p:nvSpPr>
        <p:spPr bwMode="auto">
          <a:xfrm>
            <a:off x="1116013" y="1196975"/>
            <a:ext cx="3600450" cy="1584325"/>
          </a:xfrm>
          <a:prstGeom prst="line">
            <a:avLst/>
          </a:prstGeom>
          <a:noFill/>
          <a:ln w="31750">
            <a:solidFill>
              <a:srgbClr val="FF0000"/>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14348" name="Line 12"/>
          <p:cNvSpPr>
            <a:spLocks noChangeShapeType="1"/>
          </p:cNvSpPr>
          <p:nvPr/>
        </p:nvSpPr>
        <p:spPr bwMode="auto">
          <a:xfrm>
            <a:off x="1042988" y="2565400"/>
            <a:ext cx="3168650" cy="792163"/>
          </a:xfrm>
          <a:prstGeom prst="line">
            <a:avLst/>
          </a:prstGeom>
          <a:noFill/>
          <a:ln w="31750">
            <a:solidFill>
              <a:srgbClr val="FF0000"/>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14349" name="Line 13"/>
          <p:cNvSpPr>
            <a:spLocks noChangeShapeType="1"/>
          </p:cNvSpPr>
          <p:nvPr/>
        </p:nvSpPr>
        <p:spPr bwMode="auto">
          <a:xfrm>
            <a:off x="1042988" y="3933825"/>
            <a:ext cx="1225550" cy="358775"/>
          </a:xfrm>
          <a:prstGeom prst="line">
            <a:avLst/>
          </a:prstGeom>
          <a:noFill/>
          <a:ln w="31750">
            <a:solidFill>
              <a:srgbClr val="FF0000"/>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14350" name="Line 14"/>
          <p:cNvSpPr>
            <a:spLocks noChangeShapeType="1"/>
          </p:cNvSpPr>
          <p:nvPr/>
        </p:nvSpPr>
        <p:spPr bwMode="auto">
          <a:xfrm flipH="1">
            <a:off x="5580063" y="1916113"/>
            <a:ext cx="2160587" cy="73025"/>
          </a:xfrm>
          <a:prstGeom prst="line">
            <a:avLst/>
          </a:prstGeom>
          <a:noFill/>
          <a:ln w="31750">
            <a:solidFill>
              <a:srgbClr val="FF0000"/>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14351" name="Line 15"/>
          <p:cNvSpPr>
            <a:spLocks noChangeShapeType="1"/>
          </p:cNvSpPr>
          <p:nvPr/>
        </p:nvSpPr>
        <p:spPr bwMode="auto">
          <a:xfrm flipH="1" flipV="1">
            <a:off x="6084888" y="2420938"/>
            <a:ext cx="1655762" cy="431800"/>
          </a:xfrm>
          <a:prstGeom prst="line">
            <a:avLst/>
          </a:prstGeom>
          <a:noFill/>
          <a:ln w="31750">
            <a:solidFill>
              <a:srgbClr val="FF0000"/>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14352" name="Line 16"/>
          <p:cNvSpPr>
            <a:spLocks noChangeShapeType="1"/>
          </p:cNvSpPr>
          <p:nvPr/>
        </p:nvSpPr>
        <p:spPr bwMode="auto">
          <a:xfrm flipH="1" flipV="1">
            <a:off x="6372225" y="2781300"/>
            <a:ext cx="1368425" cy="71438"/>
          </a:xfrm>
          <a:prstGeom prst="line">
            <a:avLst/>
          </a:prstGeom>
          <a:noFill/>
          <a:ln w="31750">
            <a:solidFill>
              <a:srgbClr val="FF0000"/>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14353" name="Line 17"/>
          <p:cNvSpPr>
            <a:spLocks noChangeShapeType="1"/>
          </p:cNvSpPr>
          <p:nvPr/>
        </p:nvSpPr>
        <p:spPr bwMode="auto">
          <a:xfrm flipH="1" flipV="1">
            <a:off x="5003800" y="3789363"/>
            <a:ext cx="2663825" cy="431800"/>
          </a:xfrm>
          <a:prstGeom prst="line">
            <a:avLst/>
          </a:prstGeom>
          <a:noFill/>
          <a:ln w="31750">
            <a:solidFill>
              <a:srgbClr val="FF0000"/>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14354" name="Line 18"/>
          <p:cNvSpPr>
            <a:spLocks noChangeShapeType="1"/>
          </p:cNvSpPr>
          <p:nvPr/>
        </p:nvSpPr>
        <p:spPr bwMode="auto">
          <a:xfrm flipH="1">
            <a:off x="5795963" y="908050"/>
            <a:ext cx="1800225" cy="290513"/>
          </a:xfrm>
          <a:prstGeom prst="line">
            <a:avLst/>
          </a:prstGeom>
          <a:noFill/>
          <a:ln w="31750">
            <a:solidFill>
              <a:srgbClr val="FF0000"/>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14355" name="Text Box 19"/>
          <p:cNvSpPr txBox="1">
            <a:spLocks noChangeArrowheads="1"/>
          </p:cNvSpPr>
          <p:nvPr/>
        </p:nvSpPr>
        <p:spPr bwMode="auto">
          <a:xfrm>
            <a:off x="7524750" y="476250"/>
            <a:ext cx="1296988"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99"/>
                </a:solidFill>
                <a:miter lim="800000"/>
                <a:headEnd/>
                <a:tailEnd type="none" w="lg" len="lg"/>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lgn="ctr">
              <a:spcBef>
                <a:spcPct val="50000"/>
              </a:spcBef>
            </a:pPr>
            <a:r>
              <a:rPr lang="en-US" sz="1600" b="1">
                <a:solidFill>
                  <a:schemeClr val="accent2"/>
                </a:solidFill>
                <a:latin typeface="Arial" pitchFamily="34" charset="0"/>
                <a:ea typeface="ＭＳ Ｐゴシック" charset="-128"/>
              </a:rPr>
              <a:t>PF Coils winding</a:t>
            </a:r>
            <a:endParaRPr lang="en-GB" sz="1600" b="1">
              <a:solidFill>
                <a:schemeClr val="accent2"/>
              </a:solidFill>
              <a:latin typeface="Arial" pitchFamily="34" charset="0"/>
              <a:ea typeface="ＭＳ Ｐゴシック" charset="-128"/>
            </a:endParaRPr>
          </a:p>
        </p:txBody>
      </p:sp>
      <p:sp>
        <p:nvSpPr>
          <p:cNvPr id="14356" name="Text Box 20"/>
          <p:cNvSpPr txBox="1">
            <a:spLocks noChangeArrowheads="1"/>
          </p:cNvSpPr>
          <p:nvPr/>
        </p:nvSpPr>
        <p:spPr bwMode="auto">
          <a:xfrm>
            <a:off x="7596188" y="5445125"/>
            <a:ext cx="154781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99"/>
                </a:solidFill>
                <a:miter lim="800000"/>
                <a:headEnd/>
                <a:tailEnd type="none" w="lg" len="lg"/>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lgn="ctr">
              <a:spcBef>
                <a:spcPct val="50000"/>
              </a:spcBef>
            </a:pPr>
            <a:r>
              <a:rPr lang="en-US" sz="1600" b="1">
                <a:solidFill>
                  <a:schemeClr val="accent2"/>
                </a:solidFill>
                <a:latin typeface="Arial" pitchFamily="34" charset="0"/>
                <a:ea typeface="ＭＳ Ｐゴシック" charset="-128"/>
              </a:rPr>
              <a:t>Main Office</a:t>
            </a:r>
            <a:endParaRPr lang="en-GB" sz="1600" b="1">
              <a:solidFill>
                <a:schemeClr val="accent2"/>
              </a:solidFill>
              <a:latin typeface="Arial" pitchFamily="34" charset="0"/>
              <a:ea typeface="ＭＳ Ｐゴシック" charset="-128"/>
            </a:endParaRPr>
          </a:p>
        </p:txBody>
      </p:sp>
      <p:sp>
        <p:nvSpPr>
          <p:cNvPr id="14357" name="Line 21"/>
          <p:cNvSpPr>
            <a:spLocks noChangeShapeType="1"/>
          </p:cNvSpPr>
          <p:nvPr/>
        </p:nvSpPr>
        <p:spPr bwMode="auto">
          <a:xfrm flipH="1" flipV="1">
            <a:off x="6877050" y="5013325"/>
            <a:ext cx="935038" cy="719138"/>
          </a:xfrm>
          <a:prstGeom prst="line">
            <a:avLst/>
          </a:prstGeom>
          <a:noFill/>
          <a:ln w="31750">
            <a:solidFill>
              <a:srgbClr val="FF0000"/>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14358" name="Text Box 22"/>
          <p:cNvSpPr txBox="1">
            <a:spLocks noChangeArrowheads="1"/>
          </p:cNvSpPr>
          <p:nvPr/>
        </p:nvSpPr>
        <p:spPr bwMode="auto">
          <a:xfrm>
            <a:off x="4787900" y="5516563"/>
            <a:ext cx="15478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99"/>
                </a:solidFill>
                <a:miter lim="800000"/>
                <a:headEnd/>
                <a:tailEnd type="none" w="lg" len="lg"/>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lgn="ctr">
              <a:spcBef>
                <a:spcPct val="50000"/>
              </a:spcBef>
            </a:pPr>
            <a:r>
              <a:rPr lang="en-US" sz="1600" b="1">
                <a:solidFill>
                  <a:schemeClr val="accent2"/>
                </a:solidFill>
                <a:latin typeface="Arial" pitchFamily="34" charset="0"/>
                <a:ea typeface="ＭＳ Ｐゴシック" charset="-128"/>
              </a:rPr>
              <a:t>Control</a:t>
            </a:r>
            <a:endParaRPr lang="en-GB" sz="1600" b="1">
              <a:solidFill>
                <a:schemeClr val="accent2"/>
              </a:solidFill>
              <a:latin typeface="Arial" pitchFamily="34" charset="0"/>
              <a:ea typeface="ＭＳ Ｐゴシック" charset="-128"/>
            </a:endParaRPr>
          </a:p>
        </p:txBody>
      </p:sp>
      <p:sp>
        <p:nvSpPr>
          <p:cNvPr id="14359" name="Line 23"/>
          <p:cNvSpPr>
            <a:spLocks noChangeShapeType="1"/>
          </p:cNvSpPr>
          <p:nvPr/>
        </p:nvSpPr>
        <p:spPr bwMode="auto">
          <a:xfrm flipH="1" flipV="1">
            <a:off x="3779838" y="5013325"/>
            <a:ext cx="1223962" cy="790575"/>
          </a:xfrm>
          <a:prstGeom prst="line">
            <a:avLst/>
          </a:prstGeom>
          <a:noFill/>
          <a:ln w="31750">
            <a:solidFill>
              <a:srgbClr val="FF0000"/>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5234" name="Picture 8" descr="038.png"/>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23850" y="3429000"/>
            <a:ext cx="5184775" cy="293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5235" name="TextBox 1"/>
          <p:cNvSpPr txBox="1">
            <a:spLocks noChangeArrowheads="1"/>
          </p:cNvSpPr>
          <p:nvPr/>
        </p:nvSpPr>
        <p:spPr bwMode="auto">
          <a:xfrm>
            <a:off x="0" y="0"/>
            <a:ext cx="4824413" cy="3570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eaLnBrk="1" hangingPunct="1"/>
            <a:r>
              <a:rPr lang="en-US" sz="2800" b="1">
                <a:solidFill>
                  <a:schemeClr val="accent2"/>
                </a:solidFill>
                <a:latin typeface="Arial" pitchFamily="34" charset="0"/>
              </a:rPr>
              <a:t>Integration and Maintenance inside the Cryostat Top part</a:t>
            </a:r>
          </a:p>
          <a:p>
            <a:pPr eaLnBrk="1" hangingPunct="1"/>
            <a:endParaRPr lang="en-US" sz="1800">
              <a:latin typeface="Arial" pitchFamily="34" charset="0"/>
            </a:endParaRPr>
          </a:p>
          <a:p>
            <a:pPr eaLnBrk="1" hangingPunct="1"/>
            <a:r>
              <a:rPr lang="en-US" sz="1800">
                <a:latin typeface="Arial" pitchFamily="34" charset="0"/>
              </a:rPr>
              <a:t>Hands-on maintenance operations to be performed from Cryostat top lid via access points (semi-remote tools needed to handle the components on top and at side walls) as well as on the bottom through openings in the cryostat lower section, tools supported on thermal shield base</a:t>
            </a:r>
          </a:p>
        </p:txBody>
      </p:sp>
      <p:pic>
        <p:nvPicPr>
          <p:cNvPr id="95236" name="Picture 7" descr="047.png"/>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708650" y="4437063"/>
            <a:ext cx="3435350" cy="194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5237" name="Picture 10" descr="046.png"/>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741988" y="2492375"/>
            <a:ext cx="3402012" cy="1922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5238" name="Picture 7" descr="032"/>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716463" y="0"/>
            <a:ext cx="4427537" cy="2503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7509850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0" y="0"/>
            <a:ext cx="9144000" cy="519113"/>
          </a:xfrm>
          <a:prstGeom prst="rect">
            <a:avLst/>
          </a:prstGeom>
          <a:solidFill>
            <a:srgbClr val="FFCC00"/>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lgn="ctr" eaLnBrk="1" hangingPunct="1"/>
            <a:r>
              <a:rPr lang="en-US" altLang="ja-JP" sz="2800" b="1">
                <a:solidFill>
                  <a:schemeClr val="accent2"/>
                </a:solidFill>
                <a:latin typeface="Arial" pitchFamily="34" charset="0"/>
                <a:ea typeface="ＭＳ Ｐゴシック" charset="-128"/>
              </a:rPr>
              <a:t>Present Construction on ITER Site</a:t>
            </a:r>
          </a:p>
        </p:txBody>
      </p:sp>
      <p:sp>
        <p:nvSpPr>
          <p:cNvPr id="746499" name="Text Box 3"/>
          <p:cNvSpPr txBox="1">
            <a:spLocks noChangeArrowheads="1"/>
          </p:cNvSpPr>
          <p:nvPr/>
        </p:nvSpPr>
        <p:spPr bwMode="auto">
          <a:xfrm>
            <a:off x="250825" y="3429000"/>
            <a:ext cx="4392613"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defRPr/>
            </a:pPr>
            <a:r>
              <a:rPr lang="en-GB" altLang="ja-JP" sz="1400" b="1">
                <a:solidFill>
                  <a:schemeClr val="accent2"/>
                </a:solidFill>
                <a:effectLst>
                  <a:outerShdw blurRad="38100" dist="38100" dir="2700000" algn="tl">
                    <a:srgbClr val="C0C0C0"/>
                  </a:outerShdw>
                </a:effectLst>
                <a:latin typeface="Arial" pitchFamily="34" charset="0"/>
                <a:ea typeface="ＭＳ Ｐゴシック" pitchFamily="50" charset="-128"/>
              </a:rPr>
              <a:t>The concrete foundation for the Poloidal Field Coil Winding Facility is being put in place </a:t>
            </a:r>
          </a:p>
        </p:txBody>
      </p:sp>
      <p:sp>
        <p:nvSpPr>
          <p:cNvPr id="746500" name="Text Box 4"/>
          <p:cNvSpPr txBox="1">
            <a:spLocks noChangeArrowheads="1"/>
          </p:cNvSpPr>
          <p:nvPr/>
        </p:nvSpPr>
        <p:spPr bwMode="auto">
          <a:xfrm>
            <a:off x="4932363" y="3573463"/>
            <a:ext cx="33782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defRPr/>
            </a:pPr>
            <a:r>
              <a:rPr lang="en-US" sz="1400" b="1">
                <a:solidFill>
                  <a:schemeClr val="accent2"/>
                </a:solidFill>
                <a:effectLst>
                  <a:outerShdw blurRad="38100" dist="38100" dir="2700000" algn="tl">
                    <a:srgbClr val="C0C0C0"/>
                  </a:outerShdw>
                </a:effectLst>
                <a:latin typeface="Arial" pitchFamily="34" charset="0"/>
                <a:ea typeface="ＭＳ Ｐゴシック" pitchFamily="50" charset="-128"/>
              </a:rPr>
              <a:t>Excavation of the Tokamak Building</a:t>
            </a:r>
            <a:endParaRPr lang="en-GB" altLang="ja-JP" sz="1400" b="1">
              <a:solidFill>
                <a:schemeClr val="accent2"/>
              </a:solidFill>
              <a:effectLst>
                <a:outerShdw blurRad="38100" dist="38100" dir="2700000" algn="tl">
                  <a:srgbClr val="C0C0C0"/>
                </a:outerShdw>
              </a:effectLst>
              <a:latin typeface="Arial" pitchFamily="34" charset="0"/>
              <a:ea typeface="ＭＳ Ｐゴシック" pitchFamily="50" charset="-128"/>
            </a:endParaRPr>
          </a:p>
        </p:txBody>
      </p:sp>
      <p:sp>
        <p:nvSpPr>
          <p:cNvPr id="746501" name="Text Box 5"/>
          <p:cNvSpPr txBox="1">
            <a:spLocks noChangeArrowheads="1"/>
          </p:cNvSpPr>
          <p:nvPr/>
        </p:nvSpPr>
        <p:spPr bwMode="auto">
          <a:xfrm>
            <a:off x="7596188" y="4508500"/>
            <a:ext cx="1352550" cy="942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defRPr/>
            </a:pPr>
            <a:r>
              <a:rPr lang="en-US" sz="1400" b="1">
                <a:solidFill>
                  <a:schemeClr val="accent2"/>
                </a:solidFill>
                <a:effectLst>
                  <a:outerShdw blurRad="38100" dist="38100" dir="2700000" algn="tl">
                    <a:srgbClr val="C0C0C0"/>
                  </a:outerShdw>
                </a:effectLst>
                <a:latin typeface="Arial" pitchFamily="34" charset="0"/>
                <a:ea typeface="ＭＳ Ｐゴシック" pitchFamily="50" charset="-128"/>
              </a:rPr>
              <a:t>Construction of the Annex Office </a:t>
            </a:r>
          </a:p>
          <a:p>
            <a:pPr eaLnBrk="1" hangingPunct="1">
              <a:defRPr/>
            </a:pPr>
            <a:r>
              <a:rPr lang="en-US" sz="1400" b="1">
                <a:solidFill>
                  <a:schemeClr val="accent2"/>
                </a:solidFill>
                <a:effectLst>
                  <a:outerShdw blurRad="38100" dist="38100" dir="2700000" algn="tl">
                    <a:srgbClr val="C0C0C0"/>
                  </a:outerShdw>
                </a:effectLst>
                <a:latin typeface="Arial" pitchFamily="34" charset="0"/>
                <a:ea typeface="ＭＳ Ｐゴシック" pitchFamily="50" charset="-128"/>
              </a:rPr>
              <a:t>Building</a:t>
            </a:r>
            <a:endParaRPr lang="en-GB" altLang="ja-JP" sz="1400" b="1">
              <a:solidFill>
                <a:schemeClr val="accent2"/>
              </a:solidFill>
              <a:effectLst>
                <a:outerShdw blurRad="38100" dist="38100" dir="2700000" algn="tl">
                  <a:srgbClr val="C0C0C0"/>
                </a:outerShdw>
              </a:effectLst>
              <a:latin typeface="Arial" pitchFamily="34" charset="0"/>
              <a:ea typeface="ＭＳ Ｐゴシック" pitchFamily="50" charset="-128"/>
            </a:endParaRPr>
          </a:p>
        </p:txBody>
      </p:sp>
      <p:pic>
        <p:nvPicPr>
          <p:cNvPr id="15366" name="Picture 6"/>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95288" y="3933825"/>
            <a:ext cx="3419475" cy="2289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367" name="Picture 7"/>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067175" y="4005263"/>
            <a:ext cx="3411538" cy="2281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368" name="Picture 8" descr="tok_pit5">
            <a:hlinkClick r:id="rId4"/>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4716463" y="692150"/>
            <a:ext cx="3959225" cy="283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9" name="Picture 9" descr="PF-Coil-Building-RIMG1160"/>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468313" y="549275"/>
            <a:ext cx="3890962" cy="291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5" descr="Pano3r.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513" y="908050"/>
            <a:ext cx="9180513" cy="2808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TextBox 9"/>
          <p:cNvSpPr txBox="1">
            <a:spLocks noChangeArrowheads="1"/>
          </p:cNvSpPr>
          <p:nvPr/>
        </p:nvSpPr>
        <p:spPr bwMode="auto">
          <a:xfrm>
            <a:off x="395288" y="6350"/>
            <a:ext cx="8351837" cy="614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algn="ctr" eaLnBrk="1" hangingPunct="1"/>
            <a:r>
              <a:rPr lang="en-GB" sz="3400" b="1" i="1" baseline="30000"/>
              <a:t>Construction work:</a:t>
            </a:r>
            <a:r>
              <a:rPr lang="en-GB" sz="3400" b="1" i="1"/>
              <a:t> </a:t>
            </a:r>
            <a:r>
              <a:rPr lang="fr-FR" sz="3400" b="1" i="1" baseline="30000"/>
              <a:t>39 buildings and</a:t>
            </a:r>
            <a:r>
              <a:rPr lang="fr-FR" sz="3400" b="1" i="1"/>
              <a:t> </a:t>
            </a:r>
            <a:r>
              <a:rPr lang="fr-FR" sz="3400" b="1" i="1" baseline="30000"/>
              <a:t>technical installations</a:t>
            </a:r>
            <a:endParaRPr lang="en-GB" sz="3400" b="1" i="1" baseline="30000"/>
          </a:p>
        </p:txBody>
      </p:sp>
      <p:sp>
        <p:nvSpPr>
          <p:cNvPr id="2052" name="TextBox 4"/>
          <p:cNvSpPr txBox="1">
            <a:spLocks noChangeArrowheads="1"/>
          </p:cNvSpPr>
          <p:nvPr/>
        </p:nvSpPr>
        <p:spPr bwMode="auto">
          <a:xfrm>
            <a:off x="-36513" y="3484563"/>
            <a:ext cx="1609726"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eaLnBrk="1" hangingPunct="1"/>
            <a:r>
              <a:rPr lang="en-US" sz="900">
                <a:solidFill>
                  <a:schemeClr val="bg1"/>
                </a:solidFill>
              </a:rPr>
              <a:t>Copyright video: AIF, F4E 2010</a:t>
            </a:r>
            <a:endParaRPr lang="en-GB" sz="900">
              <a:solidFill>
                <a:schemeClr val="bg1"/>
              </a:solidFill>
            </a:endParaRPr>
          </a:p>
        </p:txBody>
      </p:sp>
      <p:sp>
        <p:nvSpPr>
          <p:cNvPr id="2053" name="TextBox 13"/>
          <p:cNvSpPr txBox="1">
            <a:spLocks noChangeArrowheads="1"/>
          </p:cNvSpPr>
          <p:nvPr/>
        </p:nvSpPr>
        <p:spPr bwMode="auto">
          <a:xfrm>
            <a:off x="0" y="4005263"/>
            <a:ext cx="3203575" cy="1744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eaLnBrk="1" hangingPunct="1"/>
            <a:r>
              <a:rPr lang="en-US" sz="1400" b="1"/>
              <a:t>The ITER Headquarters</a:t>
            </a:r>
          </a:p>
          <a:p>
            <a:pPr eaLnBrk="1" hangingPunct="1"/>
            <a:endParaRPr lang="en-US" sz="1400" b="1" i="1"/>
          </a:p>
          <a:p>
            <a:pPr eaLnBrk="1" hangingPunct="1"/>
            <a:endParaRPr lang="fr-FR" sz="1400" b="1" i="1" baseline="30000"/>
          </a:p>
          <a:p>
            <a:pPr eaLnBrk="1" hangingPunct="1"/>
            <a:r>
              <a:rPr lang="fr-FR" sz="1400" b="1" i="1" baseline="30000"/>
              <a:t>AIF / as part of France’s commitments to ITER and on behalf of Europe</a:t>
            </a:r>
            <a:endParaRPr lang="en-GB" sz="1400" b="1" i="1" baseline="30000"/>
          </a:p>
          <a:p>
            <a:pPr eaLnBrk="1" hangingPunct="1"/>
            <a:endParaRPr lang="fr-FR" sz="1400" b="1" baseline="30000"/>
          </a:p>
          <a:p>
            <a:pPr eaLnBrk="1" hangingPunct="1"/>
            <a:r>
              <a:rPr lang="fr-FR" sz="1400" b="1" baseline="30000"/>
              <a:t>Dimensions : 	200 metre-long, 5 storeys, 460 staff</a:t>
            </a:r>
          </a:p>
          <a:p>
            <a:pPr eaLnBrk="1" hangingPunct="1"/>
            <a:r>
              <a:rPr lang="en-GB" sz="1400" b="1" baseline="30000"/>
              <a:t>Planning : 	2010-2012</a:t>
            </a:r>
          </a:p>
          <a:p>
            <a:pPr eaLnBrk="1" hangingPunct="1"/>
            <a:r>
              <a:rPr lang="fr-FR" sz="1400" b="1" baseline="30000"/>
              <a:t>Architects : 	Rudy Ricciotti, Laurent Bonhomme</a:t>
            </a:r>
          </a:p>
          <a:p>
            <a:pPr eaLnBrk="1" hangingPunct="1"/>
            <a:r>
              <a:rPr lang="en-US" sz="1400" b="1" i="1"/>
              <a:t> </a:t>
            </a:r>
            <a:endParaRPr lang="en-GB" sz="1400" b="1" i="1"/>
          </a:p>
        </p:txBody>
      </p:sp>
      <p:sp>
        <p:nvSpPr>
          <p:cNvPr id="2054" name="TextBox 15"/>
          <p:cNvSpPr txBox="1">
            <a:spLocks noChangeArrowheads="1"/>
          </p:cNvSpPr>
          <p:nvPr/>
        </p:nvSpPr>
        <p:spPr bwMode="auto">
          <a:xfrm>
            <a:off x="3168650" y="4005263"/>
            <a:ext cx="2843213" cy="2319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eaLnBrk="1" hangingPunct="1"/>
            <a:r>
              <a:rPr lang="en-US" sz="1400" b="1"/>
              <a:t>Tokamak Seismic Pit excavation</a:t>
            </a:r>
          </a:p>
          <a:p>
            <a:pPr eaLnBrk="1" hangingPunct="1"/>
            <a:endParaRPr lang="en-US" sz="1400" b="1" i="1"/>
          </a:p>
          <a:p>
            <a:pPr eaLnBrk="1" hangingPunct="1"/>
            <a:endParaRPr lang="fr-FR" sz="1400" b="1" i="1" baseline="30000"/>
          </a:p>
          <a:p>
            <a:pPr eaLnBrk="1" hangingPunct="1"/>
            <a:r>
              <a:rPr lang="fr-FR" sz="1400" b="1" i="1" baseline="30000"/>
              <a:t>Contracting Owner F4E</a:t>
            </a:r>
          </a:p>
          <a:p>
            <a:pPr eaLnBrk="1" hangingPunct="1"/>
            <a:endParaRPr lang="en-GB" sz="1400" b="1" baseline="30000"/>
          </a:p>
          <a:p>
            <a:pPr eaLnBrk="1" hangingPunct="1"/>
            <a:r>
              <a:rPr lang="fr-FR" sz="1400" b="1" baseline="30000"/>
              <a:t>Dimensions : 	120 m x 80 m x 22 m  </a:t>
            </a:r>
          </a:p>
          <a:p>
            <a:pPr eaLnBrk="1" hangingPunct="1"/>
            <a:r>
              <a:rPr lang="en-GB" sz="1400" b="1" baseline="30000"/>
              <a:t>Planning : 	2010-2011</a:t>
            </a:r>
          </a:p>
          <a:p>
            <a:pPr eaLnBrk="1" hangingPunct="1"/>
            <a:r>
              <a:rPr lang="fr-FR" sz="1400" b="1" baseline="30000"/>
              <a:t>Quantités : 	extraction of nearly 300,000 m</a:t>
            </a:r>
            <a:r>
              <a:rPr lang="fr-FR" sz="1400" b="1" baseline="50000"/>
              <a:t>3</a:t>
            </a:r>
            <a:endParaRPr lang="fr-FR" sz="1400" b="1" baseline="30000"/>
          </a:p>
          <a:p>
            <a:pPr eaLnBrk="1" hangingPunct="1"/>
            <a:r>
              <a:rPr lang="fr-FR" sz="1400" b="1" baseline="30000"/>
              <a:t>	of rock and soil</a:t>
            </a:r>
          </a:p>
          <a:p>
            <a:pPr eaLnBrk="1" hangingPunct="1"/>
            <a:r>
              <a:rPr lang="fr-FR" sz="1400" b="1" baseline="30000"/>
              <a:t>	Support structure</a:t>
            </a:r>
            <a:r>
              <a:rPr lang="fr-FR" sz="1400" b="1"/>
              <a:t> </a:t>
            </a:r>
            <a:r>
              <a:rPr lang="fr-FR" sz="1400" b="1" baseline="30000"/>
              <a:t>construction</a:t>
            </a:r>
          </a:p>
          <a:p>
            <a:pPr eaLnBrk="1" hangingPunct="1"/>
            <a:r>
              <a:rPr lang="fr-FR" sz="1400" b="1" baseline="30000"/>
              <a:t>	50,000</a:t>
            </a:r>
            <a:r>
              <a:rPr lang="fr-FR" sz="1400" b="1"/>
              <a:t> </a:t>
            </a:r>
            <a:r>
              <a:rPr lang="fr-FR" sz="1400" b="1" baseline="30000"/>
              <a:t>m</a:t>
            </a:r>
            <a:r>
              <a:rPr lang="fr-FR" sz="1400" b="1" baseline="50000"/>
              <a:t>3</a:t>
            </a:r>
            <a:r>
              <a:rPr lang="fr-FR" sz="1400" b="1" baseline="30000"/>
              <a:t> </a:t>
            </a:r>
            <a:r>
              <a:rPr lang="en-GB" sz="1400" b="1" baseline="30000"/>
              <a:t>of concrete</a:t>
            </a:r>
          </a:p>
          <a:p>
            <a:pPr eaLnBrk="1" hangingPunct="1"/>
            <a:endParaRPr lang="fr-FR" sz="1400" b="1" baseline="30000"/>
          </a:p>
          <a:p>
            <a:pPr eaLnBrk="1" hangingPunct="1"/>
            <a:r>
              <a:rPr lang="en-US" sz="1400" b="1" i="1"/>
              <a:t> </a:t>
            </a:r>
            <a:endParaRPr lang="en-GB" sz="1400" b="1" i="1"/>
          </a:p>
        </p:txBody>
      </p:sp>
      <p:sp>
        <p:nvSpPr>
          <p:cNvPr id="2055" name="TextBox 16"/>
          <p:cNvSpPr txBox="1">
            <a:spLocks noChangeArrowheads="1"/>
          </p:cNvSpPr>
          <p:nvPr/>
        </p:nvSpPr>
        <p:spPr bwMode="auto">
          <a:xfrm>
            <a:off x="6084888" y="4005263"/>
            <a:ext cx="3059112" cy="161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eaLnBrk="1" hangingPunct="1"/>
            <a:r>
              <a:rPr lang="en-US" sz="1400" b="1"/>
              <a:t>Construction of the Poloidal Field Coil Winding facility</a:t>
            </a:r>
          </a:p>
          <a:p>
            <a:pPr eaLnBrk="1" hangingPunct="1"/>
            <a:endParaRPr lang="en-US" sz="1000" b="1" i="1"/>
          </a:p>
          <a:p>
            <a:pPr eaLnBrk="1" hangingPunct="1"/>
            <a:r>
              <a:rPr lang="fr-FR" sz="1400" b="1" i="1" baseline="30000"/>
              <a:t>Contracting Owner F4E</a:t>
            </a:r>
          </a:p>
          <a:p>
            <a:pPr eaLnBrk="1" hangingPunct="1"/>
            <a:endParaRPr lang="en-GB" sz="1400" b="1" baseline="30000"/>
          </a:p>
          <a:p>
            <a:pPr eaLnBrk="1" hangingPunct="1"/>
            <a:r>
              <a:rPr lang="fr-FR" sz="1400" b="1" baseline="30000"/>
              <a:t>Dimensions : 	253 m x 45 m x 20 m  </a:t>
            </a:r>
          </a:p>
          <a:p>
            <a:pPr eaLnBrk="1" hangingPunct="1"/>
            <a:r>
              <a:rPr lang="en-GB" sz="1400" b="1" baseline="30000"/>
              <a:t>Planning : 	2010-2011</a:t>
            </a:r>
          </a:p>
          <a:p>
            <a:pPr eaLnBrk="1" hangingPunct="1"/>
            <a:endParaRPr lang="fr-FR" sz="1400" b="1" baseline="30000"/>
          </a:p>
          <a:p>
            <a:pPr eaLnBrk="1" hangingPunct="1"/>
            <a:r>
              <a:rPr lang="en-US" sz="1400" b="1" i="1"/>
              <a:t> </a:t>
            </a:r>
            <a:endParaRPr lang="en-GB" sz="1400" b="1" i="1"/>
          </a:p>
        </p:txBody>
      </p:sp>
      <p:sp>
        <p:nvSpPr>
          <p:cNvPr id="2056" name="TextBox 5">
            <a:hlinkClick r:id="rId4" action="ppaction://hlinkfile"/>
          </p:cNvPr>
          <p:cNvSpPr txBox="1">
            <a:spLocks noChangeArrowheads="1"/>
          </p:cNvSpPr>
          <p:nvPr/>
        </p:nvSpPr>
        <p:spPr bwMode="auto">
          <a:xfrm>
            <a:off x="1146175" y="2014538"/>
            <a:ext cx="19446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eaLnBrk="1" hangingPunct="1"/>
            <a:endParaRPr lang="en-GB" sz="4000" b="1">
              <a:latin typeface="Arial" charset="0"/>
            </a:endParaRPr>
          </a:p>
        </p:txBody>
      </p:sp>
      <p:sp>
        <p:nvSpPr>
          <p:cNvPr id="2057" name="TextBox 6">
            <a:hlinkClick r:id="rId5" action="ppaction://hlinkfile"/>
          </p:cNvPr>
          <p:cNvSpPr txBox="1">
            <a:spLocks noChangeArrowheads="1"/>
          </p:cNvSpPr>
          <p:nvPr/>
        </p:nvSpPr>
        <p:spPr bwMode="auto">
          <a:xfrm>
            <a:off x="5219700" y="2133600"/>
            <a:ext cx="936625"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eaLnBrk="1" hangingPunct="1"/>
            <a:endParaRPr lang="en-GB" sz="4000" b="1">
              <a:latin typeface="Arial" charset="0"/>
            </a:endParaRPr>
          </a:p>
        </p:txBody>
      </p:sp>
      <p:sp>
        <p:nvSpPr>
          <p:cNvPr id="2058" name="TextBox 7">
            <a:hlinkClick r:id="rId6" action="ppaction://hlinkfile"/>
          </p:cNvPr>
          <p:cNvSpPr txBox="1">
            <a:spLocks noChangeArrowheads="1"/>
          </p:cNvSpPr>
          <p:nvPr/>
        </p:nvSpPr>
        <p:spPr bwMode="auto">
          <a:xfrm>
            <a:off x="4572000" y="1754188"/>
            <a:ext cx="1277938"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eaLnBrk="1" hangingPunct="1"/>
            <a:endParaRPr lang="en-GB" sz="2800" b="1">
              <a:latin typeface="Arial" charset="0"/>
            </a:endParaRPr>
          </a:p>
        </p:txBody>
      </p:sp>
      <p:sp>
        <p:nvSpPr>
          <p:cNvPr id="2059" name="TextBox 1">
            <a:hlinkClick r:id="rId7" action="ppaction://hlinkfile"/>
          </p:cNvPr>
          <p:cNvSpPr txBox="1">
            <a:spLocks noChangeArrowheads="1"/>
          </p:cNvSpPr>
          <p:nvPr/>
        </p:nvSpPr>
        <p:spPr bwMode="auto">
          <a:xfrm>
            <a:off x="971550" y="1763713"/>
            <a:ext cx="2016125"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eaLnBrk="1" hangingPunct="1"/>
            <a:endParaRPr lang="en-GB" sz="3200"/>
          </a:p>
        </p:txBody>
      </p:sp>
      <p:sp>
        <p:nvSpPr>
          <p:cNvPr id="2060" name="TextBox 2">
            <a:hlinkClick r:id="rId8" action="ppaction://hlinkfile"/>
          </p:cNvPr>
          <p:cNvSpPr txBox="1">
            <a:spLocks noChangeArrowheads="1"/>
          </p:cNvSpPr>
          <p:nvPr/>
        </p:nvSpPr>
        <p:spPr bwMode="auto">
          <a:xfrm>
            <a:off x="4787900" y="1916113"/>
            <a:ext cx="151288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eaLnBrk="1" hangingPunct="1"/>
            <a:endParaRPr lang="en-GB" sz="2800"/>
          </a:p>
        </p:txBody>
      </p:sp>
      <p:sp>
        <p:nvSpPr>
          <p:cNvPr id="2061" name="TextBox 3">
            <a:hlinkClick r:id="rId9" action="ppaction://hlinkfile"/>
          </p:cNvPr>
          <p:cNvSpPr txBox="1">
            <a:spLocks noChangeArrowheads="1"/>
          </p:cNvSpPr>
          <p:nvPr/>
        </p:nvSpPr>
        <p:spPr bwMode="auto">
          <a:xfrm>
            <a:off x="4356100" y="1557338"/>
            <a:ext cx="149383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eaLnBrk="1" hangingPunct="1"/>
            <a:endParaRPr lang="en-GB"/>
          </a:p>
        </p:txBody>
      </p:sp>
    </p:spTree>
    <p:extLst>
      <p:ext uri="{BB962C8B-B14F-4D97-AF65-F5344CB8AC3E}">
        <p14:creationId xmlns:p14="http://schemas.microsoft.com/office/powerpoint/2010/main" val="2721221886"/>
      </p:ext>
    </p:extLst>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17"/>
          <p:cNvSpPr>
            <a:spLocks noChangeArrowheads="1"/>
          </p:cNvSpPr>
          <p:nvPr/>
        </p:nvSpPr>
        <p:spPr bwMode="auto">
          <a:xfrm>
            <a:off x="0" y="2133600"/>
            <a:ext cx="9144000" cy="2159000"/>
          </a:xfrm>
          <a:prstGeom prst="rect">
            <a:avLst/>
          </a:prstGeom>
          <a:solidFill>
            <a:srgbClr val="FFCC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457200" indent="-457200">
              <a:buFont typeface="Arial" pitchFamily="34" charset="0"/>
              <a:buChar char="•"/>
            </a:pPr>
            <a:r>
              <a:rPr lang="en-US" sz="2800" b="1" dirty="0" smtClean="0">
                <a:solidFill>
                  <a:srgbClr val="003399"/>
                </a:solidFill>
                <a:latin typeface="Arial" pitchFamily="34" charset="0"/>
              </a:rPr>
              <a:t>Technologies needed for DEMO</a:t>
            </a:r>
            <a:endParaRPr lang="en-US" sz="2800" b="1" dirty="0">
              <a:solidFill>
                <a:srgbClr val="003399"/>
              </a:solidFill>
              <a:latin typeface="Arial" pitchFamily="34" charset="0"/>
            </a:endParaRPr>
          </a:p>
        </p:txBody>
      </p:sp>
    </p:spTree>
    <p:extLst>
      <p:ext uri="{BB962C8B-B14F-4D97-AF65-F5344CB8AC3E}">
        <p14:creationId xmlns:p14="http://schemas.microsoft.com/office/powerpoint/2010/main" val="3997160267"/>
      </p:ext>
    </p:extLst>
  </p:cSld>
  <p:clrMapOvr>
    <a:masterClrMapping/>
  </p:clrMapOv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4050" name="Text Box 2"/>
          <p:cNvSpPr txBox="1">
            <a:spLocks noChangeArrowheads="1"/>
          </p:cNvSpPr>
          <p:nvPr/>
        </p:nvSpPr>
        <p:spPr bwMode="auto">
          <a:xfrm>
            <a:off x="633046" y="2438400"/>
            <a:ext cx="815926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eaLnBrk="0" hangingPunct="0">
              <a:lnSpc>
                <a:spcPct val="100000"/>
              </a:lnSpc>
              <a:spcBef>
                <a:spcPct val="50000"/>
              </a:spcBef>
            </a:pPr>
            <a:endParaRPr lang="en-US" sz="2400" b="0">
              <a:latin typeface="Arial" charset="0"/>
            </a:endParaRPr>
          </a:p>
        </p:txBody>
      </p:sp>
      <p:sp>
        <p:nvSpPr>
          <p:cNvPr id="2434051" name="Rectangle 3"/>
          <p:cNvSpPr>
            <a:spLocks noChangeArrowheads="1"/>
          </p:cNvSpPr>
          <p:nvPr/>
        </p:nvSpPr>
        <p:spPr bwMode="auto">
          <a:xfrm>
            <a:off x="6362700" y="3911600"/>
            <a:ext cx="7327" cy="396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2434052" name="Rectangle 4"/>
          <p:cNvSpPr>
            <a:spLocks noChangeArrowheads="1"/>
          </p:cNvSpPr>
          <p:nvPr/>
        </p:nvSpPr>
        <p:spPr bwMode="auto">
          <a:xfrm>
            <a:off x="3248758" y="1624013"/>
            <a:ext cx="91440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GB"/>
          </a:p>
        </p:txBody>
      </p:sp>
      <p:sp>
        <p:nvSpPr>
          <p:cNvPr id="2434053" name="Rectangle 5"/>
          <p:cNvSpPr>
            <a:spLocks noChangeArrowheads="1"/>
          </p:cNvSpPr>
          <p:nvPr/>
        </p:nvSpPr>
        <p:spPr bwMode="auto">
          <a:xfrm>
            <a:off x="3248758" y="1624013"/>
            <a:ext cx="91440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GB"/>
          </a:p>
        </p:txBody>
      </p:sp>
      <p:sp>
        <p:nvSpPr>
          <p:cNvPr id="2434054" name="Rectangle 6"/>
          <p:cNvSpPr>
            <a:spLocks noChangeArrowheads="1"/>
          </p:cNvSpPr>
          <p:nvPr/>
        </p:nvSpPr>
        <p:spPr bwMode="auto">
          <a:xfrm>
            <a:off x="3248758" y="1624013"/>
            <a:ext cx="91440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GB"/>
          </a:p>
        </p:txBody>
      </p:sp>
      <p:sp>
        <p:nvSpPr>
          <p:cNvPr id="2434055" name="Rectangle 7"/>
          <p:cNvSpPr>
            <a:spLocks noChangeArrowheads="1"/>
          </p:cNvSpPr>
          <p:nvPr/>
        </p:nvSpPr>
        <p:spPr bwMode="auto">
          <a:xfrm>
            <a:off x="3248758" y="1624013"/>
            <a:ext cx="91440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GB"/>
          </a:p>
        </p:txBody>
      </p:sp>
      <p:sp>
        <p:nvSpPr>
          <p:cNvPr id="2434056" name="Rectangle 8"/>
          <p:cNvSpPr>
            <a:spLocks noChangeArrowheads="1"/>
          </p:cNvSpPr>
          <p:nvPr/>
        </p:nvSpPr>
        <p:spPr bwMode="auto">
          <a:xfrm>
            <a:off x="3204797" y="1519238"/>
            <a:ext cx="91440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GB"/>
          </a:p>
        </p:txBody>
      </p:sp>
      <p:sp>
        <p:nvSpPr>
          <p:cNvPr id="2434057" name="Rectangle 9"/>
          <p:cNvSpPr>
            <a:spLocks noChangeArrowheads="1"/>
          </p:cNvSpPr>
          <p:nvPr/>
        </p:nvSpPr>
        <p:spPr bwMode="auto">
          <a:xfrm>
            <a:off x="3204797" y="1519238"/>
            <a:ext cx="91440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GB"/>
          </a:p>
        </p:txBody>
      </p:sp>
      <p:sp>
        <p:nvSpPr>
          <p:cNvPr id="2434058" name="Rectangle 10"/>
          <p:cNvSpPr>
            <a:spLocks noChangeArrowheads="1"/>
          </p:cNvSpPr>
          <p:nvPr/>
        </p:nvSpPr>
        <p:spPr bwMode="auto">
          <a:xfrm>
            <a:off x="3204797" y="1519238"/>
            <a:ext cx="91440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GB"/>
          </a:p>
        </p:txBody>
      </p:sp>
      <p:sp>
        <p:nvSpPr>
          <p:cNvPr id="2434059" name="Rectangle 11"/>
          <p:cNvSpPr>
            <a:spLocks noChangeArrowheads="1"/>
          </p:cNvSpPr>
          <p:nvPr/>
        </p:nvSpPr>
        <p:spPr bwMode="auto">
          <a:xfrm>
            <a:off x="3204797" y="1519238"/>
            <a:ext cx="91440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GB"/>
          </a:p>
        </p:txBody>
      </p:sp>
      <p:sp>
        <p:nvSpPr>
          <p:cNvPr id="2434060" name="Rectangle 12"/>
          <p:cNvSpPr>
            <a:spLocks noChangeArrowheads="1"/>
          </p:cNvSpPr>
          <p:nvPr/>
        </p:nvSpPr>
        <p:spPr bwMode="auto">
          <a:xfrm>
            <a:off x="3204797" y="1519238"/>
            <a:ext cx="91440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GB"/>
          </a:p>
        </p:txBody>
      </p:sp>
      <p:sp>
        <p:nvSpPr>
          <p:cNvPr id="2434061" name="Rectangle 13"/>
          <p:cNvSpPr>
            <a:spLocks noChangeArrowheads="1"/>
          </p:cNvSpPr>
          <p:nvPr/>
        </p:nvSpPr>
        <p:spPr bwMode="auto">
          <a:xfrm>
            <a:off x="3204797" y="1519238"/>
            <a:ext cx="91440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GB"/>
          </a:p>
        </p:txBody>
      </p:sp>
      <p:sp>
        <p:nvSpPr>
          <p:cNvPr id="2434062" name="Rectangle 14"/>
          <p:cNvSpPr>
            <a:spLocks noGrp="1" noChangeArrowheads="1"/>
          </p:cNvSpPr>
          <p:nvPr>
            <p:ph type="title"/>
          </p:nvPr>
        </p:nvSpPr>
        <p:spPr>
          <a:xfrm>
            <a:off x="1" y="0"/>
            <a:ext cx="9144000" cy="744538"/>
          </a:xfrm>
          <a:solidFill>
            <a:srgbClr val="FFCC00"/>
          </a:solidFill>
          <a:ln/>
        </p:spPr>
        <p:txBody>
          <a:bodyPr/>
          <a:lstStyle/>
          <a:p>
            <a:r>
              <a:rPr lang="en-US" sz="2700" b="0" dirty="0">
                <a:solidFill>
                  <a:srgbClr val="0000FF"/>
                </a:solidFill>
              </a:rPr>
              <a:t>Schematic View of a future Fusion Power Reactor</a:t>
            </a:r>
          </a:p>
        </p:txBody>
      </p:sp>
      <p:pic>
        <p:nvPicPr>
          <p:cNvPr id="2434063" name="Picture 15" descr="Deutsch"/>
          <p:cNvPicPr>
            <a:picLocks noGrp="1" noChangeAspect="1" noChangeArrowheads="1"/>
          </p:cNvPicPr>
          <p:nvPr>
            <p:ph sz="half" idx="1"/>
          </p:nvPr>
        </p:nvPicPr>
        <p:blipFill>
          <a:blip r:embed="rId3" cstate="print">
            <a:extLst>
              <a:ext uri="{28A0092B-C50C-407E-A947-70E740481C1C}">
                <a14:useLocalDpi xmlns:a14="http://schemas.microsoft.com/office/drawing/2010/main" val="0"/>
              </a:ext>
            </a:extLst>
          </a:blip>
          <a:srcRect/>
          <a:stretch>
            <a:fillRect/>
          </a:stretch>
        </p:blipFill>
        <p:spPr>
          <a:xfrm>
            <a:off x="489439" y="744539"/>
            <a:ext cx="6979627" cy="5343525"/>
          </a:xfrm>
          <a:noFill/>
          <a:ln/>
        </p:spPr>
      </p:pic>
      <p:sp>
        <p:nvSpPr>
          <p:cNvPr id="2434065" name="Text Box 17"/>
          <p:cNvSpPr txBox="1">
            <a:spLocks noChangeArrowheads="1"/>
          </p:cNvSpPr>
          <p:nvPr/>
        </p:nvSpPr>
        <p:spPr bwMode="auto">
          <a:xfrm>
            <a:off x="7297616" y="1916113"/>
            <a:ext cx="1674935" cy="2585323"/>
          </a:xfrm>
          <a:prstGeom prst="rect">
            <a:avLst/>
          </a:prstGeom>
          <a:noFill/>
          <a:ln>
            <a:noFill/>
          </a:ln>
          <a:effectLst/>
          <a:extLst>
            <a:ext uri="{909E8E84-426E-40DD-AFC4-6F175D3DCCD1}">
              <a14:hiddenFill xmlns:a14="http://schemas.microsoft.com/office/drawing/2010/main">
                <a:solidFill>
                  <a:srgbClr val="E3E3E3"/>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1588" algn="l">
              <a:defRPr sz="2400">
                <a:solidFill>
                  <a:schemeClr val="tx1"/>
                </a:solidFill>
                <a:latin typeface="Times New Roman" pitchFamily="18" charset="0"/>
              </a:defRPr>
            </a:lvl1pPr>
            <a:lvl2pPr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fontAlgn="base">
              <a:spcBef>
                <a:spcPct val="0"/>
              </a:spcBef>
              <a:spcAft>
                <a:spcPct val="0"/>
              </a:spcAft>
              <a:defRPr sz="2400">
                <a:solidFill>
                  <a:schemeClr val="tx1"/>
                </a:solidFill>
                <a:latin typeface="Times New Roman" pitchFamily="18" charset="0"/>
              </a:defRPr>
            </a:lvl6pPr>
            <a:lvl7pPr fontAlgn="base">
              <a:spcBef>
                <a:spcPct val="0"/>
              </a:spcBef>
              <a:spcAft>
                <a:spcPct val="0"/>
              </a:spcAft>
              <a:defRPr sz="2400">
                <a:solidFill>
                  <a:schemeClr val="tx1"/>
                </a:solidFill>
                <a:latin typeface="Times New Roman" pitchFamily="18" charset="0"/>
              </a:defRPr>
            </a:lvl7pPr>
            <a:lvl8pPr fontAlgn="base">
              <a:spcBef>
                <a:spcPct val="0"/>
              </a:spcBef>
              <a:spcAft>
                <a:spcPct val="0"/>
              </a:spcAft>
              <a:defRPr sz="2400">
                <a:solidFill>
                  <a:schemeClr val="tx1"/>
                </a:solidFill>
                <a:latin typeface="Times New Roman" pitchFamily="18" charset="0"/>
              </a:defRPr>
            </a:lvl8pPr>
            <a:lvl9pPr fontAlgn="base">
              <a:spcBef>
                <a:spcPct val="0"/>
              </a:spcBef>
              <a:spcAft>
                <a:spcPct val="0"/>
              </a:spcAft>
              <a:defRPr sz="2400">
                <a:solidFill>
                  <a:schemeClr val="tx1"/>
                </a:solidFill>
                <a:latin typeface="Times New Roman" pitchFamily="18" charset="0"/>
              </a:defRPr>
            </a:lvl9pPr>
          </a:lstStyle>
          <a:p>
            <a:pPr algn="ctr">
              <a:spcBef>
                <a:spcPct val="50000"/>
              </a:spcBef>
            </a:pPr>
            <a:r>
              <a:rPr lang="de-DE" sz="1800">
                <a:solidFill>
                  <a:srgbClr val="FF0000"/>
                </a:solidFill>
                <a:latin typeface="Verdana" pitchFamily="34" charset="0"/>
              </a:rPr>
              <a:t>Hot Gas – i.e. Plasma (&gt; 100 M°C)</a:t>
            </a:r>
          </a:p>
          <a:p>
            <a:pPr algn="ctr">
              <a:spcBef>
                <a:spcPct val="50000"/>
              </a:spcBef>
            </a:pPr>
            <a:endParaRPr lang="de-DE" sz="1800">
              <a:solidFill>
                <a:srgbClr val="FF0000"/>
              </a:solidFill>
              <a:latin typeface="Verdana" pitchFamily="34" charset="0"/>
            </a:endParaRPr>
          </a:p>
          <a:p>
            <a:pPr algn="ctr">
              <a:spcBef>
                <a:spcPct val="50000"/>
              </a:spcBef>
            </a:pPr>
            <a:r>
              <a:rPr lang="de-DE" sz="1800">
                <a:solidFill>
                  <a:srgbClr val="FF0000"/>
                </a:solidFill>
                <a:latin typeface="Verdana" pitchFamily="34" charset="0"/>
              </a:rPr>
              <a:t>Neutrons transport 4/5 of the energy</a:t>
            </a:r>
          </a:p>
        </p:txBody>
      </p:sp>
      <p:sp>
        <p:nvSpPr>
          <p:cNvPr id="2434066" name="Line 18"/>
          <p:cNvSpPr>
            <a:spLocks noChangeShapeType="1"/>
          </p:cNvSpPr>
          <p:nvPr/>
        </p:nvSpPr>
        <p:spPr bwMode="auto">
          <a:xfrm flipH="1">
            <a:off x="5967046" y="2895600"/>
            <a:ext cx="1502020" cy="1612900"/>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434067" name="Line 19"/>
          <p:cNvSpPr>
            <a:spLocks noChangeShapeType="1"/>
          </p:cNvSpPr>
          <p:nvPr/>
        </p:nvSpPr>
        <p:spPr bwMode="auto">
          <a:xfrm flipH="1">
            <a:off x="5967046" y="4221164"/>
            <a:ext cx="1502020" cy="287337"/>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Tree>
    <p:extLst>
      <p:ext uri="{BB962C8B-B14F-4D97-AF65-F5344CB8AC3E}">
        <p14:creationId xmlns:p14="http://schemas.microsoft.com/office/powerpoint/2010/main" val="2664352934"/>
      </p:ext>
    </p:extLst>
  </p:cSld>
  <p:clrMapOvr>
    <a:masterClrMapping/>
  </p:clrMapOv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DEMO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247775" y="1125538"/>
            <a:ext cx="5568950" cy="4959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7" name="Line 3"/>
          <p:cNvSpPr>
            <a:spLocks noChangeShapeType="1"/>
          </p:cNvSpPr>
          <p:nvPr/>
        </p:nvSpPr>
        <p:spPr bwMode="auto">
          <a:xfrm>
            <a:off x="1247775" y="2205038"/>
            <a:ext cx="2128838" cy="1079500"/>
          </a:xfrm>
          <a:prstGeom prst="line">
            <a:avLst/>
          </a:prstGeom>
          <a:noFill/>
          <a:ln w="63500">
            <a:solidFill>
              <a:srgbClr val="000080"/>
            </a:solidFill>
            <a:round/>
            <a:headEnd type="none" w="med" len="lg"/>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6388" name="Text Box 4"/>
          <p:cNvSpPr txBox="1">
            <a:spLocks noChangeArrowheads="1"/>
          </p:cNvSpPr>
          <p:nvPr/>
        </p:nvSpPr>
        <p:spPr bwMode="auto">
          <a:xfrm>
            <a:off x="119063" y="1412875"/>
            <a:ext cx="1155700" cy="1108075"/>
          </a:xfrm>
          <a:prstGeom prst="rect">
            <a:avLst/>
          </a:prstGeom>
          <a:solidFill>
            <a:srgbClr val="FFFF99"/>
          </a:solidFill>
          <a:ln w="38100">
            <a:solidFill>
              <a:srgbClr val="000080"/>
            </a:solidFill>
            <a:miter lim="800000"/>
            <a:headEnd type="none" w="med" len="lg"/>
            <a:tailEnd/>
          </a:ln>
          <a:effectLst>
            <a:outerShdw dist="107763" dir="2700000" algn="ctr" rotWithShape="0">
              <a:schemeClr val="bg2">
                <a:alpha val="50000"/>
              </a:schemeClr>
            </a:outerShdw>
          </a:effectLst>
        </p:spPr>
        <p:txBody>
          <a:bodyPr>
            <a:spAutoFit/>
          </a:bodyPr>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lgn="ctr"/>
            <a:r>
              <a:rPr lang="de-DE" sz="1600" b="1">
                <a:latin typeface="Arial" pitchFamily="34" charset="0"/>
              </a:rPr>
              <a:t>Pebble</a:t>
            </a:r>
            <a:br>
              <a:rPr lang="de-DE" sz="1600" b="1">
                <a:latin typeface="Arial" pitchFamily="34" charset="0"/>
              </a:rPr>
            </a:br>
            <a:r>
              <a:rPr lang="de-DE" sz="1600" b="1">
                <a:latin typeface="Arial" pitchFamily="34" charset="0"/>
              </a:rPr>
              <a:t>Bed Blanket </a:t>
            </a:r>
            <a:br>
              <a:rPr lang="de-DE" sz="1600" b="1">
                <a:latin typeface="Arial" pitchFamily="34" charset="0"/>
              </a:rPr>
            </a:br>
            <a:r>
              <a:rPr lang="de-DE" sz="1600">
                <a:latin typeface="Arial" pitchFamily="34" charset="0"/>
              </a:rPr>
              <a:t>400-550</a:t>
            </a:r>
            <a:r>
              <a:rPr lang="en-US" sz="1600">
                <a:latin typeface="Arial" pitchFamily="34" charset="0"/>
                <a:cs typeface="Arial" pitchFamily="34" charset="0"/>
              </a:rPr>
              <a:t>°</a:t>
            </a:r>
            <a:r>
              <a:rPr lang="de-DE" sz="1600">
                <a:latin typeface="Arial" pitchFamily="34" charset="0"/>
              </a:rPr>
              <a:t>C</a:t>
            </a:r>
          </a:p>
        </p:txBody>
      </p:sp>
      <p:sp>
        <p:nvSpPr>
          <p:cNvPr id="16389" name="Line 5"/>
          <p:cNvSpPr>
            <a:spLocks noChangeShapeType="1"/>
          </p:cNvSpPr>
          <p:nvPr/>
        </p:nvSpPr>
        <p:spPr bwMode="auto">
          <a:xfrm flipV="1">
            <a:off x="1182688" y="4437063"/>
            <a:ext cx="1462087" cy="863600"/>
          </a:xfrm>
          <a:prstGeom prst="line">
            <a:avLst/>
          </a:prstGeom>
          <a:noFill/>
          <a:ln w="63500">
            <a:solidFill>
              <a:srgbClr val="000080"/>
            </a:solidFill>
            <a:round/>
            <a:headEnd type="none" w="med" len="lg"/>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6390" name="Line 6"/>
          <p:cNvSpPr>
            <a:spLocks noChangeShapeType="1"/>
          </p:cNvSpPr>
          <p:nvPr/>
        </p:nvSpPr>
        <p:spPr bwMode="auto">
          <a:xfrm flipV="1">
            <a:off x="1182688" y="4076700"/>
            <a:ext cx="1462087" cy="144463"/>
          </a:xfrm>
          <a:prstGeom prst="line">
            <a:avLst/>
          </a:prstGeom>
          <a:noFill/>
          <a:ln w="63500">
            <a:solidFill>
              <a:srgbClr val="000080"/>
            </a:solidFill>
            <a:round/>
            <a:headEnd type="none" w="med" len="lg"/>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6391" name="Line 7"/>
          <p:cNvSpPr>
            <a:spLocks noChangeShapeType="1"/>
          </p:cNvSpPr>
          <p:nvPr/>
        </p:nvSpPr>
        <p:spPr bwMode="auto">
          <a:xfrm>
            <a:off x="1233488" y="3286125"/>
            <a:ext cx="2274887" cy="287338"/>
          </a:xfrm>
          <a:prstGeom prst="line">
            <a:avLst/>
          </a:prstGeom>
          <a:noFill/>
          <a:ln w="63500">
            <a:solidFill>
              <a:srgbClr val="000080"/>
            </a:solidFill>
            <a:round/>
            <a:headEnd type="none" w="med" len="lg"/>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6392" name="Text Box 8"/>
          <p:cNvSpPr txBox="1">
            <a:spLocks noChangeArrowheads="1"/>
          </p:cNvSpPr>
          <p:nvPr/>
        </p:nvSpPr>
        <p:spPr bwMode="auto">
          <a:xfrm>
            <a:off x="119063" y="4868863"/>
            <a:ext cx="1155700" cy="863600"/>
          </a:xfrm>
          <a:prstGeom prst="rect">
            <a:avLst/>
          </a:prstGeom>
          <a:solidFill>
            <a:srgbClr val="C0C0C0"/>
          </a:solidFill>
          <a:ln w="38100">
            <a:solidFill>
              <a:srgbClr val="000080"/>
            </a:solidFill>
            <a:miter lim="800000"/>
            <a:headEnd type="none" w="med" len="lg"/>
            <a:tailEnd/>
          </a:ln>
          <a:effectLst>
            <a:outerShdw dist="107763" dir="2700000" algn="ctr" rotWithShape="0">
              <a:schemeClr val="bg2">
                <a:alpha val="50000"/>
              </a:schemeClr>
            </a:outerShdw>
          </a:effectLst>
        </p:spPr>
        <p:txBody>
          <a:bodyPr>
            <a:spAutoFit/>
          </a:bodyPr>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lgn="ctr"/>
            <a:r>
              <a:rPr lang="de-DE" sz="1600" b="1">
                <a:latin typeface="Arial" pitchFamily="34" charset="0"/>
              </a:rPr>
              <a:t>Vacuum</a:t>
            </a:r>
            <a:br>
              <a:rPr lang="de-DE" sz="1600" b="1">
                <a:latin typeface="Arial" pitchFamily="34" charset="0"/>
              </a:rPr>
            </a:br>
            <a:r>
              <a:rPr lang="de-DE" sz="1600" b="1">
                <a:latin typeface="Arial" pitchFamily="34" charset="0"/>
              </a:rPr>
              <a:t>Vessel </a:t>
            </a:r>
            <a:r>
              <a:rPr lang="de-DE" sz="1600">
                <a:latin typeface="Arial" pitchFamily="34" charset="0"/>
              </a:rPr>
              <a:t>~100</a:t>
            </a:r>
            <a:r>
              <a:rPr lang="en-US" sz="1600">
                <a:latin typeface="Arial" pitchFamily="34" charset="0"/>
                <a:cs typeface="Arial" pitchFamily="34" charset="0"/>
              </a:rPr>
              <a:t>°</a:t>
            </a:r>
            <a:r>
              <a:rPr lang="de-DE" sz="1600">
                <a:latin typeface="Arial" pitchFamily="34" charset="0"/>
              </a:rPr>
              <a:t>C</a:t>
            </a:r>
          </a:p>
        </p:txBody>
      </p:sp>
      <p:sp>
        <p:nvSpPr>
          <p:cNvPr id="625673" name="Text Box 9"/>
          <p:cNvSpPr txBox="1">
            <a:spLocks noChangeArrowheads="1"/>
          </p:cNvSpPr>
          <p:nvPr/>
        </p:nvSpPr>
        <p:spPr bwMode="auto">
          <a:xfrm>
            <a:off x="1182688" y="6165850"/>
            <a:ext cx="6989762" cy="366713"/>
          </a:xfrm>
          <a:prstGeom prst="rect">
            <a:avLst/>
          </a:prstGeom>
          <a:solidFill>
            <a:schemeClr val="bg1"/>
          </a:solidFill>
          <a:ln>
            <a:noFill/>
          </a:ln>
          <a:effectLst/>
          <a:extLst>
            <a:ext uri="{91240B29-F687-4F45-9708-019B960494DF}">
              <a14:hiddenLine xmlns:a14="http://schemas.microsoft.com/office/drawing/2010/main" w="76200">
                <a:solidFill>
                  <a:schemeClr val="accent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defRPr/>
            </a:pPr>
            <a:r>
              <a:rPr lang="de-DE" sz="1800" b="1">
                <a:solidFill>
                  <a:schemeClr val="accent1"/>
                </a:solidFill>
                <a:effectLst>
                  <a:outerShdw blurRad="38100" dist="38100" dir="2700000" algn="tl">
                    <a:srgbClr val="C0C0C0"/>
                  </a:outerShdw>
                </a:effectLst>
                <a:latin typeface="Verdana" pitchFamily="34" charset="0"/>
              </a:rPr>
              <a:t>DEMO = Demonstration Fusion Reactor Plant</a:t>
            </a:r>
          </a:p>
        </p:txBody>
      </p:sp>
      <p:sp>
        <p:nvSpPr>
          <p:cNvPr id="16394" name="Rectangle 12"/>
          <p:cNvSpPr>
            <a:spLocks noGrp="1" noChangeAspect="1" noChangeArrowheads="1"/>
          </p:cNvSpPr>
          <p:nvPr>
            <p:ph type="title" sz="quarter"/>
          </p:nvPr>
        </p:nvSpPr>
        <p:spPr>
          <a:xfrm>
            <a:off x="0" y="0"/>
            <a:ext cx="8820150" cy="457200"/>
          </a:xfrm>
        </p:spPr>
        <p:txBody>
          <a:bodyPr/>
          <a:lstStyle/>
          <a:p>
            <a:pPr eaLnBrk="1" hangingPunct="1"/>
            <a:r>
              <a:rPr lang="en-GB" sz="2800" b="1" smtClean="0">
                <a:solidFill>
                  <a:srgbClr val="0000FF"/>
                </a:solidFill>
              </a:rPr>
              <a:t>Main Technology Developments needed for DEMO</a:t>
            </a:r>
          </a:p>
        </p:txBody>
      </p:sp>
      <p:sp>
        <p:nvSpPr>
          <p:cNvPr id="16395" name="Text Box 17"/>
          <p:cNvSpPr txBox="1">
            <a:spLocks noChangeArrowheads="1"/>
          </p:cNvSpPr>
          <p:nvPr/>
        </p:nvSpPr>
        <p:spPr bwMode="auto">
          <a:xfrm>
            <a:off x="119063" y="2636838"/>
            <a:ext cx="1155700" cy="863600"/>
          </a:xfrm>
          <a:prstGeom prst="rect">
            <a:avLst/>
          </a:prstGeom>
          <a:solidFill>
            <a:schemeClr val="hlink"/>
          </a:solidFill>
          <a:ln w="38100">
            <a:solidFill>
              <a:srgbClr val="000080"/>
            </a:solidFill>
            <a:miter lim="800000"/>
            <a:headEnd type="none" w="med" len="lg"/>
            <a:tailEnd/>
          </a:ln>
          <a:effectLst>
            <a:outerShdw dist="107763" dir="2700000" algn="ctr" rotWithShape="0">
              <a:schemeClr val="bg2">
                <a:alpha val="50000"/>
              </a:schemeClr>
            </a:outerShdw>
          </a:effectLst>
        </p:spPr>
        <p:txBody>
          <a:bodyPr>
            <a:spAutoFit/>
          </a:bodyPr>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lgn="ctr"/>
            <a:r>
              <a:rPr lang="de-DE" sz="1600" b="1">
                <a:latin typeface="Arial" pitchFamily="34" charset="0"/>
              </a:rPr>
              <a:t>Vertical</a:t>
            </a:r>
            <a:br>
              <a:rPr lang="de-DE" sz="1600" b="1">
                <a:latin typeface="Arial" pitchFamily="34" charset="0"/>
              </a:rPr>
            </a:br>
            <a:r>
              <a:rPr lang="de-DE" sz="1600" b="1">
                <a:latin typeface="Arial" pitchFamily="34" charset="0"/>
              </a:rPr>
              <a:t>Manifold </a:t>
            </a:r>
            <a:r>
              <a:rPr lang="de-DE" sz="1600">
                <a:latin typeface="Arial" pitchFamily="34" charset="0"/>
              </a:rPr>
              <a:t>~320</a:t>
            </a:r>
            <a:r>
              <a:rPr lang="en-US" sz="1600">
                <a:latin typeface="Arial" pitchFamily="34" charset="0"/>
                <a:cs typeface="Arial" pitchFamily="34" charset="0"/>
              </a:rPr>
              <a:t>°</a:t>
            </a:r>
            <a:r>
              <a:rPr lang="de-DE" sz="1600">
                <a:latin typeface="Arial" pitchFamily="34" charset="0"/>
              </a:rPr>
              <a:t>C</a:t>
            </a:r>
          </a:p>
        </p:txBody>
      </p:sp>
      <p:sp>
        <p:nvSpPr>
          <p:cNvPr id="16396" name="Text Box 18"/>
          <p:cNvSpPr txBox="1">
            <a:spLocks noChangeArrowheads="1"/>
          </p:cNvSpPr>
          <p:nvPr/>
        </p:nvSpPr>
        <p:spPr bwMode="auto">
          <a:xfrm>
            <a:off x="119063" y="3644900"/>
            <a:ext cx="1155700" cy="1108075"/>
          </a:xfrm>
          <a:prstGeom prst="rect">
            <a:avLst/>
          </a:prstGeom>
          <a:solidFill>
            <a:srgbClr val="FFCC00"/>
          </a:solidFill>
          <a:ln w="38100">
            <a:solidFill>
              <a:srgbClr val="000080"/>
            </a:solidFill>
            <a:miter lim="800000"/>
            <a:headEnd type="none" w="med" len="lg"/>
            <a:tailEnd/>
          </a:ln>
          <a:effectLst>
            <a:outerShdw dist="107763" dir="2700000" algn="ctr" rotWithShape="0">
              <a:schemeClr val="bg2">
                <a:alpha val="50000"/>
              </a:schemeClr>
            </a:outerShdw>
          </a:effectLst>
        </p:spPr>
        <p:txBody>
          <a:bodyPr>
            <a:spAutoFit/>
          </a:bodyPr>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lgn="ctr"/>
            <a:r>
              <a:rPr lang="de-DE" sz="1600" b="1">
                <a:latin typeface="Arial" pitchFamily="34" charset="0"/>
              </a:rPr>
              <a:t>Strong</a:t>
            </a:r>
            <a:br>
              <a:rPr lang="de-DE" sz="1600" b="1">
                <a:latin typeface="Arial" pitchFamily="34" charset="0"/>
              </a:rPr>
            </a:br>
            <a:r>
              <a:rPr lang="de-DE" sz="1600" b="1">
                <a:latin typeface="Arial" pitchFamily="34" charset="0"/>
              </a:rPr>
              <a:t>Ring</a:t>
            </a:r>
            <a:br>
              <a:rPr lang="de-DE" sz="1600" b="1">
                <a:latin typeface="Arial" pitchFamily="34" charset="0"/>
              </a:rPr>
            </a:br>
            <a:r>
              <a:rPr lang="de-DE" sz="1600" b="1">
                <a:latin typeface="Arial" pitchFamily="34" charset="0"/>
              </a:rPr>
              <a:t>Shield </a:t>
            </a:r>
            <a:r>
              <a:rPr lang="de-DE" sz="1600">
                <a:latin typeface="Arial" pitchFamily="34" charset="0"/>
              </a:rPr>
              <a:t>~320</a:t>
            </a:r>
            <a:r>
              <a:rPr lang="en-US" sz="1600">
                <a:latin typeface="Arial" pitchFamily="34" charset="0"/>
                <a:cs typeface="Arial" pitchFamily="34" charset="0"/>
              </a:rPr>
              <a:t>°</a:t>
            </a:r>
            <a:r>
              <a:rPr lang="de-DE" sz="1600">
                <a:latin typeface="Arial" pitchFamily="34" charset="0"/>
              </a:rPr>
              <a:t>C</a:t>
            </a:r>
          </a:p>
        </p:txBody>
      </p:sp>
      <p:pic>
        <p:nvPicPr>
          <p:cNvPr id="625683" name="Picture 19" descr="blanket_exploded-text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724525" y="476250"/>
            <a:ext cx="3260725" cy="267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25684" name="Text Box 20"/>
          <p:cNvSpPr txBox="1">
            <a:spLocks noChangeArrowheads="1"/>
          </p:cNvSpPr>
          <p:nvPr/>
        </p:nvSpPr>
        <p:spPr bwMode="auto">
          <a:xfrm>
            <a:off x="6732588" y="3141663"/>
            <a:ext cx="2411412" cy="1006475"/>
          </a:xfrm>
          <a:prstGeom prst="rect">
            <a:avLst/>
          </a:prstGeom>
          <a:solidFill>
            <a:srgbClr val="00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spcBef>
                <a:spcPct val="50000"/>
              </a:spcBef>
            </a:pPr>
            <a:r>
              <a:rPr lang="en-US" sz="2000">
                <a:latin typeface="Arial" pitchFamily="34" charset="0"/>
              </a:rPr>
              <a:t>He cooled Breeding Blanket and T-extraction</a:t>
            </a:r>
          </a:p>
        </p:txBody>
      </p:sp>
      <p:sp>
        <p:nvSpPr>
          <p:cNvPr id="625685" name="Line 21"/>
          <p:cNvSpPr>
            <a:spLocks noChangeShapeType="1"/>
          </p:cNvSpPr>
          <p:nvPr/>
        </p:nvSpPr>
        <p:spPr bwMode="auto">
          <a:xfrm flipH="1">
            <a:off x="4787900" y="2852738"/>
            <a:ext cx="1368425" cy="576262"/>
          </a:xfrm>
          <a:prstGeom prst="line">
            <a:avLst/>
          </a:prstGeom>
          <a:noFill/>
          <a:ln w="38100">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pic>
        <p:nvPicPr>
          <p:cNvPr id="625686" name="Picture 22" descr="diverto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867400" y="3357563"/>
            <a:ext cx="3276600" cy="2871787"/>
          </a:xfrm>
          <a:prstGeom prst="rect">
            <a:avLst/>
          </a:prstGeom>
          <a:noFill/>
          <a:ln w="12700">
            <a:solidFill>
              <a:srgbClr val="3366FF"/>
            </a:solidFill>
            <a:miter lim="800000"/>
            <a:headEnd/>
            <a:tailEnd/>
          </a:ln>
          <a:extLst>
            <a:ext uri="{909E8E84-426E-40DD-AFC4-6F175D3DCCD1}">
              <a14:hiddenFill xmlns:a14="http://schemas.microsoft.com/office/drawing/2010/main">
                <a:solidFill>
                  <a:srgbClr val="FFFFFF"/>
                </a:solidFill>
              </a14:hiddenFill>
            </a:ext>
          </a:extLst>
        </p:spPr>
      </p:pic>
      <p:sp>
        <p:nvSpPr>
          <p:cNvPr id="625687" name="Line 23"/>
          <p:cNvSpPr>
            <a:spLocks noChangeShapeType="1"/>
          </p:cNvSpPr>
          <p:nvPr/>
        </p:nvSpPr>
        <p:spPr bwMode="auto">
          <a:xfrm flipH="1">
            <a:off x="4787900" y="4365625"/>
            <a:ext cx="1368425" cy="431800"/>
          </a:xfrm>
          <a:prstGeom prst="line">
            <a:avLst/>
          </a:prstGeom>
          <a:noFill/>
          <a:ln w="38100">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5688" name="Text Box 24"/>
          <p:cNvSpPr txBox="1">
            <a:spLocks noChangeArrowheads="1"/>
          </p:cNvSpPr>
          <p:nvPr/>
        </p:nvSpPr>
        <p:spPr bwMode="auto">
          <a:xfrm>
            <a:off x="5292725" y="5876925"/>
            <a:ext cx="2411413" cy="396875"/>
          </a:xfrm>
          <a:prstGeom prst="rect">
            <a:avLst/>
          </a:prstGeom>
          <a:solidFill>
            <a:srgbClr val="00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spcBef>
                <a:spcPct val="50000"/>
              </a:spcBef>
            </a:pPr>
            <a:r>
              <a:rPr lang="en-US" sz="2000">
                <a:latin typeface="Arial" pitchFamily="34" charset="0"/>
              </a:rPr>
              <a:t>He cooled Divertor</a:t>
            </a:r>
          </a:p>
        </p:txBody>
      </p:sp>
      <p:sp>
        <p:nvSpPr>
          <p:cNvPr id="625689" name="Text Box 25"/>
          <p:cNvSpPr txBox="1">
            <a:spLocks noChangeArrowheads="1"/>
          </p:cNvSpPr>
          <p:nvPr/>
        </p:nvSpPr>
        <p:spPr bwMode="auto">
          <a:xfrm>
            <a:off x="6084888" y="549275"/>
            <a:ext cx="3059112" cy="3749675"/>
          </a:xfrm>
          <a:prstGeom prst="rect">
            <a:avLst/>
          </a:prstGeom>
          <a:solidFill>
            <a:srgbClr val="00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spcBef>
                <a:spcPct val="50000"/>
              </a:spcBef>
            </a:pPr>
            <a:r>
              <a:rPr lang="en-US" sz="2000">
                <a:latin typeface="Arial" pitchFamily="34" charset="0"/>
              </a:rPr>
              <a:t>Low Activation Structural Material for the “In Vessel” Components which can withstand the large neutron fluence (150 dpa end of life)</a:t>
            </a:r>
          </a:p>
          <a:p>
            <a:pPr>
              <a:spcBef>
                <a:spcPct val="50000"/>
              </a:spcBef>
            </a:pPr>
            <a:r>
              <a:rPr lang="en-US" sz="2000">
                <a:latin typeface="Arial" pitchFamily="34" charset="0"/>
              </a:rPr>
              <a:t>Allows 5 year lifetime for blanket</a:t>
            </a:r>
          </a:p>
          <a:p>
            <a:pPr>
              <a:spcBef>
                <a:spcPct val="50000"/>
              </a:spcBef>
            </a:pPr>
            <a:r>
              <a:rPr lang="en-US" sz="2000">
                <a:latin typeface="Arial" pitchFamily="34" charset="0"/>
              </a:rPr>
              <a:t>Erosion will determine lifetime for Divertor = 2 years</a:t>
            </a:r>
          </a:p>
        </p:txBody>
      </p:sp>
      <p:sp>
        <p:nvSpPr>
          <p:cNvPr id="625690" name="Line 26"/>
          <p:cNvSpPr>
            <a:spLocks noChangeShapeType="1"/>
          </p:cNvSpPr>
          <p:nvPr/>
        </p:nvSpPr>
        <p:spPr bwMode="auto">
          <a:xfrm flipH="1">
            <a:off x="4787900" y="2133600"/>
            <a:ext cx="1439863" cy="1223963"/>
          </a:xfrm>
          <a:prstGeom prst="line">
            <a:avLst/>
          </a:prstGeom>
          <a:noFill/>
          <a:ln w="38100">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5691" name="Line 27"/>
          <p:cNvSpPr>
            <a:spLocks noChangeShapeType="1"/>
          </p:cNvSpPr>
          <p:nvPr/>
        </p:nvSpPr>
        <p:spPr bwMode="auto">
          <a:xfrm flipH="1">
            <a:off x="4859338" y="2133600"/>
            <a:ext cx="1368425" cy="2232025"/>
          </a:xfrm>
          <a:prstGeom prst="line">
            <a:avLst/>
          </a:prstGeom>
          <a:noFill/>
          <a:ln w="38100">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5692" name="Text Box 28"/>
          <p:cNvSpPr txBox="1">
            <a:spLocks noChangeArrowheads="1"/>
          </p:cNvSpPr>
          <p:nvPr/>
        </p:nvSpPr>
        <p:spPr bwMode="auto">
          <a:xfrm>
            <a:off x="6084888" y="4149725"/>
            <a:ext cx="3059112" cy="1616075"/>
          </a:xfrm>
          <a:prstGeom prst="rect">
            <a:avLst/>
          </a:prstGeom>
          <a:solidFill>
            <a:srgbClr val="00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spcBef>
                <a:spcPct val="50000"/>
              </a:spcBef>
            </a:pPr>
            <a:r>
              <a:rPr lang="en-US" sz="2000">
                <a:latin typeface="Arial" pitchFamily="34" charset="0"/>
              </a:rPr>
              <a:t>Heating Systems extended to Steady state (ITER -&gt; 3000 sec) and high availability – a challenge today !!</a:t>
            </a:r>
          </a:p>
        </p:txBody>
      </p:sp>
      <p:sp>
        <p:nvSpPr>
          <p:cNvPr id="625693" name="Text Box 29"/>
          <p:cNvSpPr txBox="1">
            <a:spLocks noChangeArrowheads="1"/>
          </p:cNvSpPr>
          <p:nvPr/>
        </p:nvSpPr>
        <p:spPr bwMode="auto">
          <a:xfrm>
            <a:off x="6084888" y="549275"/>
            <a:ext cx="3059112" cy="1616075"/>
          </a:xfrm>
          <a:prstGeom prst="rect">
            <a:avLst/>
          </a:prstGeom>
          <a:solidFill>
            <a:srgbClr val="00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spcBef>
                <a:spcPct val="50000"/>
              </a:spcBef>
            </a:pPr>
            <a:r>
              <a:rPr lang="en-US" sz="2000">
                <a:latin typeface="Arial" pitchFamily="34" charset="0"/>
              </a:rPr>
              <a:t>Improved RH Systems which can act faster than presently foreseen in ITER have to be developed - </a:t>
            </a:r>
            <a:r>
              <a:rPr lang="en-US" sz="2000">
                <a:solidFill>
                  <a:srgbClr val="FF0000"/>
                </a:solidFill>
                <a:latin typeface="Arial" pitchFamily="34" charset="0"/>
              </a:rPr>
              <a:t>availability</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nodeType="clickEffect">
                                  <p:stCondLst>
                                    <p:cond delay="0"/>
                                  </p:stCondLst>
                                  <p:childTnLst>
                                    <p:set>
                                      <p:cBhvr>
                                        <p:cTn id="6" dur="1" fill="hold">
                                          <p:stCondLst>
                                            <p:cond delay="0"/>
                                          </p:stCondLst>
                                        </p:cTn>
                                        <p:tgtEl>
                                          <p:spTgt spid="625683"/>
                                        </p:tgtEl>
                                        <p:attrNameLst>
                                          <p:attrName>style.visibility</p:attrName>
                                        </p:attrNameLst>
                                      </p:cBhvr>
                                      <p:to>
                                        <p:strVal val="visible"/>
                                      </p:to>
                                    </p:set>
                                    <p:anim calcmode="lin" valueType="num">
                                      <p:cBhvr>
                                        <p:cTn id="7" dur="500" fill="hold"/>
                                        <p:tgtEl>
                                          <p:spTgt spid="625683"/>
                                        </p:tgtEl>
                                        <p:attrNameLst>
                                          <p:attrName>ppt_w</p:attrName>
                                        </p:attrNameLst>
                                      </p:cBhvr>
                                      <p:tavLst>
                                        <p:tav tm="0">
                                          <p:val>
                                            <p:fltVal val="0"/>
                                          </p:val>
                                        </p:tav>
                                        <p:tav tm="100000">
                                          <p:val>
                                            <p:strVal val="#ppt_w"/>
                                          </p:val>
                                        </p:tav>
                                      </p:tavLst>
                                    </p:anim>
                                    <p:anim calcmode="lin" valueType="num">
                                      <p:cBhvr>
                                        <p:cTn id="8" dur="500" fill="hold"/>
                                        <p:tgtEl>
                                          <p:spTgt spid="625683"/>
                                        </p:tgtEl>
                                        <p:attrNameLst>
                                          <p:attrName>ppt_h</p:attrName>
                                        </p:attrNameLst>
                                      </p:cBhvr>
                                      <p:tavLst>
                                        <p:tav tm="0">
                                          <p:val>
                                            <p:fltVal val="0"/>
                                          </p:val>
                                        </p:tav>
                                        <p:tav tm="100000">
                                          <p:val>
                                            <p:strVal val="#ppt_h"/>
                                          </p:val>
                                        </p:tav>
                                      </p:tavLst>
                                    </p:anim>
                                    <p:animEffect transition="in" filter="fade">
                                      <p:cBhvr>
                                        <p:cTn id="9" dur="500"/>
                                        <p:tgtEl>
                                          <p:spTgt spid="625683"/>
                                        </p:tgtEl>
                                      </p:cBhvr>
                                    </p:animEffect>
                                  </p:childTnLst>
                                </p:cTn>
                              </p:par>
                              <p:par>
                                <p:cTn id="10" presetID="53" presetClass="entr" presetSubtype="0" fill="hold" grpId="0" nodeType="withEffect">
                                  <p:stCondLst>
                                    <p:cond delay="0"/>
                                  </p:stCondLst>
                                  <p:childTnLst>
                                    <p:set>
                                      <p:cBhvr>
                                        <p:cTn id="11" dur="1" fill="hold">
                                          <p:stCondLst>
                                            <p:cond delay="0"/>
                                          </p:stCondLst>
                                        </p:cTn>
                                        <p:tgtEl>
                                          <p:spTgt spid="625684"/>
                                        </p:tgtEl>
                                        <p:attrNameLst>
                                          <p:attrName>style.visibility</p:attrName>
                                        </p:attrNameLst>
                                      </p:cBhvr>
                                      <p:to>
                                        <p:strVal val="visible"/>
                                      </p:to>
                                    </p:set>
                                    <p:anim calcmode="lin" valueType="num">
                                      <p:cBhvr>
                                        <p:cTn id="12" dur="500" fill="hold"/>
                                        <p:tgtEl>
                                          <p:spTgt spid="625684"/>
                                        </p:tgtEl>
                                        <p:attrNameLst>
                                          <p:attrName>ppt_w</p:attrName>
                                        </p:attrNameLst>
                                      </p:cBhvr>
                                      <p:tavLst>
                                        <p:tav tm="0">
                                          <p:val>
                                            <p:fltVal val="0"/>
                                          </p:val>
                                        </p:tav>
                                        <p:tav tm="100000">
                                          <p:val>
                                            <p:strVal val="#ppt_w"/>
                                          </p:val>
                                        </p:tav>
                                      </p:tavLst>
                                    </p:anim>
                                    <p:anim calcmode="lin" valueType="num">
                                      <p:cBhvr>
                                        <p:cTn id="13" dur="500" fill="hold"/>
                                        <p:tgtEl>
                                          <p:spTgt spid="625684"/>
                                        </p:tgtEl>
                                        <p:attrNameLst>
                                          <p:attrName>ppt_h</p:attrName>
                                        </p:attrNameLst>
                                      </p:cBhvr>
                                      <p:tavLst>
                                        <p:tav tm="0">
                                          <p:val>
                                            <p:fltVal val="0"/>
                                          </p:val>
                                        </p:tav>
                                        <p:tav tm="100000">
                                          <p:val>
                                            <p:strVal val="#ppt_h"/>
                                          </p:val>
                                        </p:tav>
                                      </p:tavLst>
                                    </p:anim>
                                    <p:animEffect transition="in" filter="fade">
                                      <p:cBhvr>
                                        <p:cTn id="14" dur="500"/>
                                        <p:tgtEl>
                                          <p:spTgt spid="625684"/>
                                        </p:tgtEl>
                                      </p:cBhvr>
                                    </p:animEffect>
                                  </p:childTnLst>
                                  <p:subTnLst>
                                    <p:set>
                                      <p:cBhvr override="childStyle">
                                        <p:cTn dur="1" fill="hold" display="0" masterRel="nextClick" afterEffect="1"/>
                                        <p:tgtEl>
                                          <p:spTgt spid="625684"/>
                                        </p:tgtEl>
                                        <p:attrNameLst>
                                          <p:attrName>style.visibility</p:attrName>
                                        </p:attrNameLst>
                                      </p:cBhvr>
                                      <p:to>
                                        <p:strVal val="hidden"/>
                                      </p:to>
                                    </p:set>
                                  </p:subTnLst>
                                </p:cTn>
                              </p:par>
                              <p:par>
                                <p:cTn id="15" presetID="3" presetClass="entr" presetSubtype="10" fill="hold" grpId="0" nodeType="withEffect">
                                  <p:stCondLst>
                                    <p:cond delay="0"/>
                                  </p:stCondLst>
                                  <p:childTnLst>
                                    <p:set>
                                      <p:cBhvr>
                                        <p:cTn id="16" dur="1" fill="hold">
                                          <p:stCondLst>
                                            <p:cond delay="0"/>
                                          </p:stCondLst>
                                        </p:cTn>
                                        <p:tgtEl>
                                          <p:spTgt spid="625685"/>
                                        </p:tgtEl>
                                        <p:attrNameLst>
                                          <p:attrName>style.visibility</p:attrName>
                                        </p:attrNameLst>
                                      </p:cBhvr>
                                      <p:to>
                                        <p:strVal val="visible"/>
                                      </p:to>
                                    </p:set>
                                    <p:animEffect transition="in" filter="blinds(horizontal)">
                                      <p:cBhvr>
                                        <p:cTn id="17" dur="500"/>
                                        <p:tgtEl>
                                          <p:spTgt spid="625685"/>
                                        </p:tgtEl>
                                      </p:cBhvr>
                                    </p:animEffect>
                                  </p:childTnLst>
                                  <p:subTnLst>
                                    <p:set>
                                      <p:cBhvr override="childStyle">
                                        <p:cTn dur="1" fill="hold" display="0" masterRel="nextClick" afterEffect="1"/>
                                        <p:tgtEl>
                                          <p:spTgt spid="625685"/>
                                        </p:tgtEl>
                                        <p:attrNameLst>
                                          <p:attrName>style.visibility</p:attrName>
                                        </p:attrNameLst>
                                      </p:cBhvr>
                                      <p:to>
                                        <p:strVal val="hidden"/>
                                      </p:to>
                                    </p:set>
                                  </p:subTnLst>
                                </p:cTn>
                              </p:par>
                            </p:childTnLst>
                          </p:cTn>
                        </p:par>
                      </p:childTnLst>
                    </p:cTn>
                  </p:par>
                  <p:par>
                    <p:cTn id="18" fill="hold" nodeType="clickPar">
                      <p:stCondLst>
                        <p:cond delay="indefinite"/>
                      </p:stCondLst>
                      <p:childTnLst>
                        <p:par>
                          <p:cTn id="19" fill="hold" nodeType="withGroup">
                            <p:stCondLst>
                              <p:cond delay="0"/>
                            </p:stCondLst>
                            <p:childTnLst>
                              <p:par>
                                <p:cTn id="20" presetID="53" presetClass="exit" presetSubtype="0" fill="hold" nodeType="clickEffect">
                                  <p:stCondLst>
                                    <p:cond delay="0"/>
                                  </p:stCondLst>
                                  <p:childTnLst>
                                    <p:anim calcmode="lin" valueType="num">
                                      <p:cBhvr>
                                        <p:cTn id="21" dur="500"/>
                                        <p:tgtEl>
                                          <p:spTgt spid="625683"/>
                                        </p:tgtEl>
                                        <p:attrNameLst>
                                          <p:attrName>ppt_w</p:attrName>
                                        </p:attrNameLst>
                                      </p:cBhvr>
                                      <p:tavLst>
                                        <p:tav tm="0">
                                          <p:val>
                                            <p:strVal val="ppt_w"/>
                                          </p:val>
                                        </p:tav>
                                        <p:tav tm="100000">
                                          <p:val>
                                            <p:fltVal val="0"/>
                                          </p:val>
                                        </p:tav>
                                      </p:tavLst>
                                    </p:anim>
                                    <p:anim calcmode="lin" valueType="num">
                                      <p:cBhvr>
                                        <p:cTn id="22" dur="500"/>
                                        <p:tgtEl>
                                          <p:spTgt spid="625683"/>
                                        </p:tgtEl>
                                        <p:attrNameLst>
                                          <p:attrName>ppt_h</p:attrName>
                                        </p:attrNameLst>
                                      </p:cBhvr>
                                      <p:tavLst>
                                        <p:tav tm="0">
                                          <p:val>
                                            <p:strVal val="ppt_h"/>
                                          </p:val>
                                        </p:tav>
                                        <p:tav tm="100000">
                                          <p:val>
                                            <p:fltVal val="0"/>
                                          </p:val>
                                        </p:tav>
                                      </p:tavLst>
                                    </p:anim>
                                    <p:animEffect transition="out" filter="fade">
                                      <p:cBhvr>
                                        <p:cTn id="23" dur="500"/>
                                        <p:tgtEl>
                                          <p:spTgt spid="625683"/>
                                        </p:tgtEl>
                                      </p:cBhvr>
                                    </p:animEffect>
                                    <p:set>
                                      <p:cBhvr>
                                        <p:cTn id="24" dur="1" fill="hold">
                                          <p:stCondLst>
                                            <p:cond delay="499"/>
                                          </p:stCondLst>
                                        </p:cTn>
                                        <p:tgtEl>
                                          <p:spTgt spid="625683"/>
                                        </p:tgtEl>
                                        <p:attrNameLst>
                                          <p:attrName>style.visibility</p:attrName>
                                        </p:attrNameLst>
                                      </p:cBhvr>
                                      <p:to>
                                        <p:strVal val="hidden"/>
                                      </p:to>
                                    </p:set>
                                  </p:childTnLst>
                                </p:cTn>
                              </p:par>
                              <p:par>
                                <p:cTn id="25" presetID="53" presetClass="exit" presetSubtype="0" fill="hold" grpId="1" nodeType="withEffect">
                                  <p:stCondLst>
                                    <p:cond delay="0"/>
                                  </p:stCondLst>
                                  <p:childTnLst>
                                    <p:anim calcmode="lin" valueType="num">
                                      <p:cBhvr>
                                        <p:cTn id="26" dur="500"/>
                                        <p:tgtEl>
                                          <p:spTgt spid="625684"/>
                                        </p:tgtEl>
                                        <p:attrNameLst>
                                          <p:attrName>ppt_w</p:attrName>
                                        </p:attrNameLst>
                                      </p:cBhvr>
                                      <p:tavLst>
                                        <p:tav tm="0">
                                          <p:val>
                                            <p:strVal val="ppt_w"/>
                                          </p:val>
                                        </p:tav>
                                        <p:tav tm="100000">
                                          <p:val>
                                            <p:fltVal val="0"/>
                                          </p:val>
                                        </p:tav>
                                      </p:tavLst>
                                    </p:anim>
                                    <p:anim calcmode="lin" valueType="num">
                                      <p:cBhvr>
                                        <p:cTn id="27" dur="500"/>
                                        <p:tgtEl>
                                          <p:spTgt spid="625684"/>
                                        </p:tgtEl>
                                        <p:attrNameLst>
                                          <p:attrName>ppt_h</p:attrName>
                                        </p:attrNameLst>
                                      </p:cBhvr>
                                      <p:tavLst>
                                        <p:tav tm="0">
                                          <p:val>
                                            <p:strVal val="ppt_h"/>
                                          </p:val>
                                        </p:tav>
                                        <p:tav tm="100000">
                                          <p:val>
                                            <p:fltVal val="0"/>
                                          </p:val>
                                        </p:tav>
                                      </p:tavLst>
                                    </p:anim>
                                    <p:animEffect transition="out" filter="fade">
                                      <p:cBhvr>
                                        <p:cTn id="28" dur="500"/>
                                        <p:tgtEl>
                                          <p:spTgt spid="625684"/>
                                        </p:tgtEl>
                                      </p:cBhvr>
                                    </p:animEffect>
                                    <p:set>
                                      <p:cBhvr>
                                        <p:cTn id="29" dur="1" fill="hold">
                                          <p:stCondLst>
                                            <p:cond delay="499"/>
                                          </p:stCondLst>
                                        </p:cTn>
                                        <p:tgtEl>
                                          <p:spTgt spid="625684"/>
                                        </p:tgtEl>
                                        <p:attrNameLst>
                                          <p:attrName>style.visibility</p:attrName>
                                        </p:attrNameLst>
                                      </p:cBhvr>
                                      <p:to>
                                        <p:strVal val="hidden"/>
                                      </p:to>
                                    </p:set>
                                  </p:childTnLst>
                                </p:cTn>
                              </p:par>
                              <p:par>
                                <p:cTn id="30" presetID="53" presetClass="exit" presetSubtype="0" fill="hold" grpId="1" nodeType="withEffect">
                                  <p:stCondLst>
                                    <p:cond delay="0"/>
                                  </p:stCondLst>
                                  <p:childTnLst>
                                    <p:anim calcmode="lin" valueType="num">
                                      <p:cBhvr>
                                        <p:cTn id="31" dur="500"/>
                                        <p:tgtEl>
                                          <p:spTgt spid="625685"/>
                                        </p:tgtEl>
                                        <p:attrNameLst>
                                          <p:attrName>ppt_w</p:attrName>
                                        </p:attrNameLst>
                                      </p:cBhvr>
                                      <p:tavLst>
                                        <p:tav tm="0">
                                          <p:val>
                                            <p:strVal val="ppt_w"/>
                                          </p:val>
                                        </p:tav>
                                        <p:tav tm="100000">
                                          <p:val>
                                            <p:fltVal val="0"/>
                                          </p:val>
                                        </p:tav>
                                      </p:tavLst>
                                    </p:anim>
                                    <p:anim calcmode="lin" valueType="num">
                                      <p:cBhvr>
                                        <p:cTn id="32" dur="500"/>
                                        <p:tgtEl>
                                          <p:spTgt spid="625685"/>
                                        </p:tgtEl>
                                        <p:attrNameLst>
                                          <p:attrName>ppt_h</p:attrName>
                                        </p:attrNameLst>
                                      </p:cBhvr>
                                      <p:tavLst>
                                        <p:tav tm="0">
                                          <p:val>
                                            <p:strVal val="ppt_h"/>
                                          </p:val>
                                        </p:tav>
                                        <p:tav tm="100000">
                                          <p:val>
                                            <p:fltVal val="0"/>
                                          </p:val>
                                        </p:tav>
                                      </p:tavLst>
                                    </p:anim>
                                    <p:animEffect transition="out" filter="fade">
                                      <p:cBhvr>
                                        <p:cTn id="33" dur="500"/>
                                        <p:tgtEl>
                                          <p:spTgt spid="625685"/>
                                        </p:tgtEl>
                                      </p:cBhvr>
                                    </p:animEffect>
                                    <p:set>
                                      <p:cBhvr>
                                        <p:cTn id="34" dur="1" fill="hold">
                                          <p:stCondLst>
                                            <p:cond delay="499"/>
                                          </p:stCondLst>
                                        </p:cTn>
                                        <p:tgtEl>
                                          <p:spTgt spid="625685"/>
                                        </p:tgtEl>
                                        <p:attrNameLst>
                                          <p:attrName>style.visibility</p:attrName>
                                        </p:attrNameLst>
                                      </p:cBhvr>
                                      <p:to>
                                        <p:strVal val="hidden"/>
                                      </p:to>
                                    </p:set>
                                  </p:childTnLst>
                                </p:cTn>
                              </p:par>
                              <p:par>
                                <p:cTn id="35" presetID="23" presetClass="entr" presetSubtype="16" fill="hold" nodeType="withEffect">
                                  <p:stCondLst>
                                    <p:cond delay="0"/>
                                  </p:stCondLst>
                                  <p:childTnLst>
                                    <p:set>
                                      <p:cBhvr>
                                        <p:cTn id="36" dur="1" fill="hold">
                                          <p:stCondLst>
                                            <p:cond delay="0"/>
                                          </p:stCondLst>
                                        </p:cTn>
                                        <p:tgtEl>
                                          <p:spTgt spid="625686"/>
                                        </p:tgtEl>
                                        <p:attrNameLst>
                                          <p:attrName>style.visibility</p:attrName>
                                        </p:attrNameLst>
                                      </p:cBhvr>
                                      <p:to>
                                        <p:strVal val="visible"/>
                                      </p:to>
                                    </p:set>
                                    <p:anim calcmode="lin" valueType="num">
                                      <p:cBhvr>
                                        <p:cTn id="37" dur="500" fill="hold"/>
                                        <p:tgtEl>
                                          <p:spTgt spid="625686"/>
                                        </p:tgtEl>
                                        <p:attrNameLst>
                                          <p:attrName>ppt_w</p:attrName>
                                        </p:attrNameLst>
                                      </p:cBhvr>
                                      <p:tavLst>
                                        <p:tav tm="0">
                                          <p:val>
                                            <p:fltVal val="0"/>
                                          </p:val>
                                        </p:tav>
                                        <p:tav tm="100000">
                                          <p:val>
                                            <p:strVal val="#ppt_w"/>
                                          </p:val>
                                        </p:tav>
                                      </p:tavLst>
                                    </p:anim>
                                    <p:anim calcmode="lin" valueType="num">
                                      <p:cBhvr>
                                        <p:cTn id="38" dur="500" fill="hold"/>
                                        <p:tgtEl>
                                          <p:spTgt spid="625686"/>
                                        </p:tgtEl>
                                        <p:attrNameLst>
                                          <p:attrName>ppt_h</p:attrName>
                                        </p:attrNameLst>
                                      </p:cBhvr>
                                      <p:tavLst>
                                        <p:tav tm="0">
                                          <p:val>
                                            <p:fltVal val="0"/>
                                          </p:val>
                                        </p:tav>
                                        <p:tav tm="100000">
                                          <p:val>
                                            <p:strVal val="#ppt_h"/>
                                          </p:val>
                                        </p:tav>
                                      </p:tavLst>
                                    </p:anim>
                                  </p:childTnLst>
                                  <p:subTnLst>
                                    <p:set>
                                      <p:cBhvr override="childStyle">
                                        <p:cTn dur="1" fill="hold" display="0" masterRel="nextClick" afterEffect="1"/>
                                        <p:tgtEl>
                                          <p:spTgt spid="625686"/>
                                        </p:tgtEl>
                                        <p:attrNameLst>
                                          <p:attrName>style.visibility</p:attrName>
                                        </p:attrNameLst>
                                      </p:cBhvr>
                                      <p:to>
                                        <p:strVal val="hidden"/>
                                      </p:to>
                                    </p:set>
                                  </p:subTnLst>
                                </p:cTn>
                              </p:par>
                              <p:par>
                                <p:cTn id="39" presetID="3" presetClass="entr" presetSubtype="10" fill="hold" grpId="0" nodeType="withEffect">
                                  <p:stCondLst>
                                    <p:cond delay="0"/>
                                  </p:stCondLst>
                                  <p:childTnLst>
                                    <p:set>
                                      <p:cBhvr>
                                        <p:cTn id="40" dur="1" fill="hold">
                                          <p:stCondLst>
                                            <p:cond delay="0"/>
                                          </p:stCondLst>
                                        </p:cTn>
                                        <p:tgtEl>
                                          <p:spTgt spid="625687"/>
                                        </p:tgtEl>
                                        <p:attrNameLst>
                                          <p:attrName>style.visibility</p:attrName>
                                        </p:attrNameLst>
                                      </p:cBhvr>
                                      <p:to>
                                        <p:strVal val="visible"/>
                                      </p:to>
                                    </p:set>
                                    <p:animEffect transition="in" filter="blinds(horizontal)">
                                      <p:cBhvr>
                                        <p:cTn id="41" dur="500"/>
                                        <p:tgtEl>
                                          <p:spTgt spid="625687"/>
                                        </p:tgtEl>
                                      </p:cBhvr>
                                    </p:animEffect>
                                  </p:childTnLst>
                                  <p:subTnLst>
                                    <p:set>
                                      <p:cBhvr override="childStyle">
                                        <p:cTn dur="1" fill="hold" display="0" masterRel="nextClick" afterEffect="1"/>
                                        <p:tgtEl>
                                          <p:spTgt spid="625687"/>
                                        </p:tgtEl>
                                        <p:attrNameLst>
                                          <p:attrName>style.visibility</p:attrName>
                                        </p:attrNameLst>
                                      </p:cBhvr>
                                      <p:to>
                                        <p:strVal val="hidden"/>
                                      </p:to>
                                    </p:set>
                                  </p:subTnLst>
                                </p:cTn>
                              </p:par>
                              <p:par>
                                <p:cTn id="42" presetID="53" presetClass="entr" presetSubtype="0" fill="hold" grpId="0" nodeType="withEffect">
                                  <p:stCondLst>
                                    <p:cond delay="0"/>
                                  </p:stCondLst>
                                  <p:childTnLst>
                                    <p:set>
                                      <p:cBhvr>
                                        <p:cTn id="43" dur="1" fill="hold">
                                          <p:stCondLst>
                                            <p:cond delay="0"/>
                                          </p:stCondLst>
                                        </p:cTn>
                                        <p:tgtEl>
                                          <p:spTgt spid="625688"/>
                                        </p:tgtEl>
                                        <p:attrNameLst>
                                          <p:attrName>style.visibility</p:attrName>
                                        </p:attrNameLst>
                                      </p:cBhvr>
                                      <p:to>
                                        <p:strVal val="visible"/>
                                      </p:to>
                                    </p:set>
                                    <p:anim calcmode="lin" valueType="num">
                                      <p:cBhvr>
                                        <p:cTn id="44" dur="500" fill="hold"/>
                                        <p:tgtEl>
                                          <p:spTgt spid="625688"/>
                                        </p:tgtEl>
                                        <p:attrNameLst>
                                          <p:attrName>ppt_w</p:attrName>
                                        </p:attrNameLst>
                                      </p:cBhvr>
                                      <p:tavLst>
                                        <p:tav tm="0">
                                          <p:val>
                                            <p:fltVal val="0"/>
                                          </p:val>
                                        </p:tav>
                                        <p:tav tm="100000">
                                          <p:val>
                                            <p:strVal val="#ppt_w"/>
                                          </p:val>
                                        </p:tav>
                                      </p:tavLst>
                                    </p:anim>
                                    <p:anim calcmode="lin" valueType="num">
                                      <p:cBhvr>
                                        <p:cTn id="45" dur="500" fill="hold"/>
                                        <p:tgtEl>
                                          <p:spTgt spid="625688"/>
                                        </p:tgtEl>
                                        <p:attrNameLst>
                                          <p:attrName>ppt_h</p:attrName>
                                        </p:attrNameLst>
                                      </p:cBhvr>
                                      <p:tavLst>
                                        <p:tav tm="0">
                                          <p:val>
                                            <p:fltVal val="0"/>
                                          </p:val>
                                        </p:tav>
                                        <p:tav tm="100000">
                                          <p:val>
                                            <p:strVal val="#ppt_h"/>
                                          </p:val>
                                        </p:tav>
                                      </p:tavLst>
                                    </p:anim>
                                    <p:animEffect transition="in" filter="fade">
                                      <p:cBhvr>
                                        <p:cTn id="46" dur="500"/>
                                        <p:tgtEl>
                                          <p:spTgt spid="625688"/>
                                        </p:tgtEl>
                                      </p:cBhvr>
                                    </p:animEffect>
                                  </p:childTnLst>
                                  <p:subTnLst>
                                    <p:set>
                                      <p:cBhvr override="childStyle">
                                        <p:cTn dur="1" fill="hold" display="0" masterRel="nextClick" afterEffect="1"/>
                                        <p:tgtEl>
                                          <p:spTgt spid="625688"/>
                                        </p:tgtEl>
                                        <p:attrNameLst>
                                          <p:attrName>style.visibility</p:attrName>
                                        </p:attrNameLst>
                                      </p:cBhvr>
                                      <p:to>
                                        <p:strVal val="hidden"/>
                                      </p:to>
                                    </p:set>
                                  </p:subTnLst>
                                </p:cTn>
                              </p:par>
                            </p:childTnLst>
                          </p:cTn>
                        </p:par>
                      </p:childTnLst>
                    </p:cTn>
                  </p:par>
                  <p:par>
                    <p:cTn id="47" fill="hold" nodeType="clickPar">
                      <p:stCondLst>
                        <p:cond delay="indefinite"/>
                      </p:stCondLst>
                      <p:childTnLst>
                        <p:par>
                          <p:cTn id="48" fill="hold" nodeType="withGroup">
                            <p:stCondLst>
                              <p:cond delay="0"/>
                            </p:stCondLst>
                            <p:childTnLst>
                              <p:par>
                                <p:cTn id="49" presetID="53" presetClass="exit" presetSubtype="0" fill="hold" nodeType="clickEffect">
                                  <p:stCondLst>
                                    <p:cond delay="0"/>
                                  </p:stCondLst>
                                  <p:childTnLst>
                                    <p:anim calcmode="lin" valueType="num">
                                      <p:cBhvr>
                                        <p:cTn id="50" dur="500"/>
                                        <p:tgtEl>
                                          <p:spTgt spid="625686"/>
                                        </p:tgtEl>
                                        <p:attrNameLst>
                                          <p:attrName>ppt_w</p:attrName>
                                        </p:attrNameLst>
                                      </p:cBhvr>
                                      <p:tavLst>
                                        <p:tav tm="0">
                                          <p:val>
                                            <p:strVal val="ppt_w"/>
                                          </p:val>
                                        </p:tav>
                                        <p:tav tm="100000">
                                          <p:val>
                                            <p:fltVal val="0"/>
                                          </p:val>
                                        </p:tav>
                                      </p:tavLst>
                                    </p:anim>
                                    <p:anim calcmode="lin" valueType="num">
                                      <p:cBhvr>
                                        <p:cTn id="51" dur="500"/>
                                        <p:tgtEl>
                                          <p:spTgt spid="625686"/>
                                        </p:tgtEl>
                                        <p:attrNameLst>
                                          <p:attrName>ppt_h</p:attrName>
                                        </p:attrNameLst>
                                      </p:cBhvr>
                                      <p:tavLst>
                                        <p:tav tm="0">
                                          <p:val>
                                            <p:strVal val="ppt_h"/>
                                          </p:val>
                                        </p:tav>
                                        <p:tav tm="100000">
                                          <p:val>
                                            <p:fltVal val="0"/>
                                          </p:val>
                                        </p:tav>
                                      </p:tavLst>
                                    </p:anim>
                                    <p:animEffect transition="out" filter="fade">
                                      <p:cBhvr>
                                        <p:cTn id="52" dur="500"/>
                                        <p:tgtEl>
                                          <p:spTgt spid="625686"/>
                                        </p:tgtEl>
                                      </p:cBhvr>
                                    </p:animEffect>
                                    <p:set>
                                      <p:cBhvr>
                                        <p:cTn id="53" dur="1" fill="hold">
                                          <p:stCondLst>
                                            <p:cond delay="499"/>
                                          </p:stCondLst>
                                        </p:cTn>
                                        <p:tgtEl>
                                          <p:spTgt spid="625686"/>
                                        </p:tgtEl>
                                        <p:attrNameLst>
                                          <p:attrName>style.visibility</p:attrName>
                                        </p:attrNameLst>
                                      </p:cBhvr>
                                      <p:to>
                                        <p:strVal val="hidden"/>
                                      </p:to>
                                    </p:set>
                                  </p:childTnLst>
                                </p:cTn>
                              </p:par>
                              <p:par>
                                <p:cTn id="54" presetID="53" presetClass="exit" presetSubtype="0" fill="hold" grpId="1" nodeType="withEffect">
                                  <p:stCondLst>
                                    <p:cond delay="0"/>
                                  </p:stCondLst>
                                  <p:childTnLst>
                                    <p:anim calcmode="lin" valueType="num">
                                      <p:cBhvr>
                                        <p:cTn id="55" dur="500"/>
                                        <p:tgtEl>
                                          <p:spTgt spid="625687"/>
                                        </p:tgtEl>
                                        <p:attrNameLst>
                                          <p:attrName>ppt_w</p:attrName>
                                        </p:attrNameLst>
                                      </p:cBhvr>
                                      <p:tavLst>
                                        <p:tav tm="0">
                                          <p:val>
                                            <p:strVal val="ppt_w"/>
                                          </p:val>
                                        </p:tav>
                                        <p:tav tm="100000">
                                          <p:val>
                                            <p:fltVal val="0"/>
                                          </p:val>
                                        </p:tav>
                                      </p:tavLst>
                                    </p:anim>
                                    <p:anim calcmode="lin" valueType="num">
                                      <p:cBhvr>
                                        <p:cTn id="56" dur="500"/>
                                        <p:tgtEl>
                                          <p:spTgt spid="625687"/>
                                        </p:tgtEl>
                                        <p:attrNameLst>
                                          <p:attrName>ppt_h</p:attrName>
                                        </p:attrNameLst>
                                      </p:cBhvr>
                                      <p:tavLst>
                                        <p:tav tm="0">
                                          <p:val>
                                            <p:strVal val="ppt_h"/>
                                          </p:val>
                                        </p:tav>
                                        <p:tav tm="100000">
                                          <p:val>
                                            <p:fltVal val="0"/>
                                          </p:val>
                                        </p:tav>
                                      </p:tavLst>
                                    </p:anim>
                                    <p:animEffect transition="out" filter="fade">
                                      <p:cBhvr>
                                        <p:cTn id="57" dur="500"/>
                                        <p:tgtEl>
                                          <p:spTgt spid="625687"/>
                                        </p:tgtEl>
                                      </p:cBhvr>
                                    </p:animEffect>
                                    <p:set>
                                      <p:cBhvr>
                                        <p:cTn id="58" dur="1" fill="hold">
                                          <p:stCondLst>
                                            <p:cond delay="499"/>
                                          </p:stCondLst>
                                        </p:cTn>
                                        <p:tgtEl>
                                          <p:spTgt spid="625687"/>
                                        </p:tgtEl>
                                        <p:attrNameLst>
                                          <p:attrName>style.visibility</p:attrName>
                                        </p:attrNameLst>
                                      </p:cBhvr>
                                      <p:to>
                                        <p:strVal val="hidden"/>
                                      </p:to>
                                    </p:set>
                                  </p:childTnLst>
                                </p:cTn>
                              </p:par>
                              <p:par>
                                <p:cTn id="59" presetID="53" presetClass="exit" presetSubtype="0" fill="hold" grpId="1" nodeType="withEffect">
                                  <p:stCondLst>
                                    <p:cond delay="0"/>
                                  </p:stCondLst>
                                  <p:childTnLst>
                                    <p:anim calcmode="lin" valueType="num">
                                      <p:cBhvr>
                                        <p:cTn id="60" dur="500"/>
                                        <p:tgtEl>
                                          <p:spTgt spid="625688"/>
                                        </p:tgtEl>
                                        <p:attrNameLst>
                                          <p:attrName>ppt_w</p:attrName>
                                        </p:attrNameLst>
                                      </p:cBhvr>
                                      <p:tavLst>
                                        <p:tav tm="0">
                                          <p:val>
                                            <p:strVal val="ppt_w"/>
                                          </p:val>
                                        </p:tav>
                                        <p:tav tm="100000">
                                          <p:val>
                                            <p:fltVal val="0"/>
                                          </p:val>
                                        </p:tav>
                                      </p:tavLst>
                                    </p:anim>
                                    <p:anim calcmode="lin" valueType="num">
                                      <p:cBhvr>
                                        <p:cTn id="61" dur="500"/>
                                        <p:tgtEl>
                                          <p:spTgt spid="625688"/>
                                        </p:tgtEl>
                                        <p:attrNameLst>
                                          <p:attrName>ppt_h</p:attrName>
                                        </p:attrNameLst>
                                      </p:cBhvr>
                                      <p:tavLst>
                                        <p:tav tm="0">
                                          <p:val>
                                            <p:strVal val="ppt_h"/>
                                          </p:val>
                                        </p:tav>
                                        <p:tav tm="100000">
                                          <p:val>
                                            <p:fltVal val="0"/>
                                          </p:val>
                                        </p:tav>
                                      </p:tavLst>
                                    </p:anim>
                                    <p:animEffect transition="out" filter="fade">
                                      <p:cBhvr>
                                        <p:cTn id="62" dur="500"/>
                                        <p:tgtEl>
                                          <p:spTgt spid="625688"/>
                                        </p:tgtEl>
                                      </p:cBhvr>
                                    </p:animEffect>
                                    <p:set>
                                      <p:cBhvr>
                                        <p:cTn id="63" dur="1" fill="hold">
                                          <p:stCondLst>
                                            <p:cond delay="499"/>
                                          </p:stCondLst>
                                        </p:cTn>
                                        <p:tgtEl>
                                          <p:spTgt spid="625688"/>
                                        </p:tgtEl>
                                        <p:attrNameLst>
                                          <p:attrName>style.visibility</p:attrName>
                                        </p:attrNameLst>
                                      </p:cBhvr>
                                      <p:to>
                                        <p:strVal val="hidden"/>
                                      </p:to>
                                    </p:set>
                                  </p:childTnLst>
                                </p:cTn>
                              </p:par>
                              <p:par>
                                <p:cTn id="64" presetID="53" presetClass="entr" presetSubtype="0" fill="hold" grpId="0" nodeType="withEffect">
                                  <p:stCondLst>
                                    <p:cond delay="0"/>
                                  </p:stCondLst>
                                  <p:childTnLst>
                                    <p:set>
                                      <p:cBhvr>
                                        <p:cTn id="65" dur="1" fill="hold">
                                          <p:stCondLst>
                                            <p:cond delay="0"/>
                                          </p:stCondLst>
                                        </p:cTn>
                                        <p:tgtEl>
                                          <p:spTgt spid="625693"/>
                                        </p:tgtEl>
                                        <p:attrNameLst>
                                          <p:attrName>style.visibility</p:attrName>
                                        </p:attrNameLst>
                                      </p:cBhvr>
                                      <p:to>
                                        <p:strVal val="visible"/>
                                      </p:to>
                                    </p:set>
                                    <p:anim calcmode="lin" valueType="num">
                                      <p:cBhvr>
                                        <p:cTn id="66" dur="500" fill="hold"/>
                                        <p:tgtEl>
                                          <p:spTgt spid="625693"/>
                                        </p:tgtEl>
                                        <p:attrNameLst>
                                          <p:attrName>ppt_w</p:attrName>
                                        </p:attrNameLst>
                                      </p:cBhvr>
                                      <p:tavLst>
                                        <p:tav tm="0">
                                          <p:val>
                                            <p:fltVal val="0"/>
                                          </p:val>
                                        </p:tav>
                                        <p:tav tm="100000">
                                          <p:val>
                                            <p:strVal val="#ppt_w"/>
                                          </p:val>
                                        </p:tav>
                                      </p:tavLst>
                                    </p:anim>
                                    <p:anim calcmode="lin" valueType="num">
                                      <p:cBhvr>
                                        <p:cTn id="67" dur="500" fill="hold"/>
                                        <p:tgtEl>
                                          <p:spTgt spid="625693"/>
                                        </p:tgtEl>
                                        <p:attrNameLst>
                                          <p:attrName>ppt_h</p:attrName>
                                        </p:attrNameLst>
                                      </p:cBhvr>
                                      <p:tavLst>
                                        <p:tav tm="0">
                                          <p:val>
                                            <p:fltVal val="0"/>
                                          </p:val>
                                        </p:tav>
                                        <p:tav tm="100000">
                                          <p:val>
                                            <p:strVal val="#ppt_h"/>
                                          </p:val>
                                        </p:tav>
                                      </p:tavLst>
                                    </p:anim>
                                    <p:animEffect transition="in" filter="fade">
                                      <p:cBhvr>
                                        <p:cTn id="68" dur="500"/>
                                        <p:tgtEl>
                                          <p:spTgt spid="625693"/>
                                        </p:tgtEl>
                                      </p:cBhvr>
                                    </p:animEffect>
                                  </p:childTnLst>
                                </p:cTn>
                              </p:par>
                            </p:childTnLst>
                          </p:cTn>
                        </p:par>
                      </p:childTnLst>
                    </p:cTn>
                  </p:par>
                  <p:par>
                    <p:cTn id="69" fill="hold" nodeType="clickPar">
                      <p:stCondLst>
                        <p:cond delay="indefinite"/>
                      </p:stCondLst>
                      <p:childTnLst>
                        <p:par>
                          <p:cTn id="70" fill="hold" nodeType="withGroup">
                            <p:stCondLst>
                              <p:cond delay="0"/>
                            </p:stCondLst>
                            <p:childTnLst>
                              <p:par>
                                <p:cTn id="71" presetID="53" presetClass="exit" presetSubtype="0" fill="hold" grpId="1" nodeType="clickEffect">
                                  <p:stCondLst>
                                    <p:cond delay="0"/>
                                  </p:stCondLst>
                                  <p:childTnLst>
                                    <p:anim calcmode="lin" valueType="num">
                                      <p:cBhvr>
                                        <p:cTn id="72" dur="500"/>
                                        <p:tgtEl>
                                          <p:spTgt spid="625693"/>
                                        </p:tgtEl>
                                        <p:attrNameLst>
                                          <p:attrName>ppt_w</p:attrName>
                                        </p:attrNameLst>
                                      </p:cBhvr>
                                      <p:tavLst>
                                        <p:tav tm="0">
                                          <p:val>
                                            <p:strVal val="ppt_w"/>
                                          </p:val>
                                        </p:tav>
                                        <p:tav tm="100000">
                                          <p:val>
                                            <p:fltVal val="0"/>
                                          </p:val>
                                        </p:tav>
                                      </p:tavLst>
                                    </p:anim>
                                    <p:anim calcmode="lin" valueType="num">
                                      <p:cBhvr>
                                        <p:cTn id="73" dur="500"/>
                                        <p:tgtEl>
                                          <p:spTgt spid="625693"/>
                                        </p:tgtEl>
                                        <p:attrNameLst>
                                          <p:attrName>ppt_h</p:attrName>
                                        </p:attrNameLst>
                                      </p:cBhvr>
                                      <p:tavLst>
                                        <p:tav tm="0">
                                          <p:val>
                                            <p:strVal val="ppt_h"/>
                                          </p:val>
                                        </p:tav>
                                        <p:tav tm="100000">
                                          <p:val>
                                            <p:fltVal val="0"/>
                                          </p:val>
                                        </p:tav>
                                      </p:tavLst>
                                    </p:anim>
                                    <p:animEffect transition="out" filter="fade">
                                      <p:cBhvr>
                                        <p:cTn id="74" dur="500"/>
                                        <p:tgtEl>
                                          <p:spTgt spid="625693"/>
                                        </p:tgtEl>
                                      </p:cBhvr>
                                    </p:animEffect>
                                    <p:set>
                                      <p:cBhvr>
                                        <p:cTn id="75" dur="1" fill="hold">
                                          <p:stCondLst>
                                            <p:cond delay="499"/>
                                          </p:stCondLst>
                                        </p:cTn>
                                        <p:tgtEl>
                                          <p:spTgt spid="625693"/>
                                        </p:tgtEl>
                                        <p:attrNameLst>
                                          <p:attrName>style.visibility</p:attrName>
                                        </p:attrNameLst>
                                      </p:cBhvr>
                                      <p:to>
                                        <p:strVal val="hidden"/>
                                      </p:to>
                                    </p:set>
                                  </p:childTnLst>
                                </p:cTn>
                              </p:par>
                              <p:par>
                                <p:cTn id="76" presetID="53" presetClass="entr" presetSubtype="0" fill="hold" nodeType="withEffect">
                                  <p:stCondLst>
                                    <p:cond delay="0"/>
                                  </p:stCondLst>
                                  <p:childTnLst>
                                    <p:set>
                                      <p:cBhvr>
                                        <p:cTn id="77" dur="1" fill="hold">
                                          <p:stCondLst>
                                            <p:cond delay="0"/>
                                          </p:stCondLst>
                                        </p:cTn>
                                        <p:tgtEl>
                                          <p:spTgt spid="625689"/>
                                        </p:tgtEl>
                                        <p:attrNameLst>
                                          <p:attrName>style.visibility</p:attrName>
                                        </p:attrNameLst>
                                      </p:cBhvr>
                                      <p:to>
                                        <p:strVal val="visible"/>
                                      </p:to>
                                    </p:set>
                                    <p:anim calcmode="lin" valueType="num">
                                      <p:cBhvr>
                                        <p:cTn id="78" dur="500" fill="hold"/>
                                        <p:tgtEl>
                                          <p:spTgt spid="625689"/>
                                        </p:tgtEl>
                                        <p:attrNameLst>
                                          <p:attrName>ppt_w</p:attrName>
                                        </p:attrNameLst>
                                      </p:cBhvr>
                                      <p:tavLst>
                                        <p:tav tm="0">
                                          <p:val>
                                            <p:fltVal val="0"/>
                                          </p:val>
                                        </p:tav>
                                        <p:tav tm="100000">
                                          <p:val>
                                            <p:strVal val="#ppt_w"/>
                                          </p:val>
                                        </p:tav>
                                      </p:tavLst>
                                    </p:anim>
                                    <p:anim calcmode="lin" valueType="num">
                                      <p:cBhvr>
                                        <p:cTn id="79" dur="500" fill="hold"/>
                                        <p:tgtEl>
                                          <p:spTgt spid="625689"/>
                                        </p:tgtEl>
                                        <p:attrNameLst>
                                          <p:attrName>ppt_h</p:attrName>
                                        </p:attrNameLst>
                                      </p:cBhvr>
                                      <p:tavLst>
                                        <p:tav tm="0">
                                          <p:val>
                                            <p:fltVal val="0"/>
                                          </p:val>
                                        </p:tav>
                                        <p:tav tm="100000">
                                          <p:val>
                                            <p:strVal val="#ppt_h"/>
                                          </p:val>
                                        </p:tav>
                                      </p:tavLst>
                                    </p:anim>
                                    <p:animEffect transition="in" filter="fade">
                                      <p:cBhvr>
                                        <p:cTn id="80" dur="500"/>
                                        <p:tgtEl>
                                          <p:spTgt spid="625689"/>
                                        </p:tgtEl>
                                      </p:cBhvr>
                                    </p:animEffect>
                                  </p:childTnLst>
                                </p:cTn>
                              </p:par>
                              <p:par>
                                <p:cTn id="81" presetID="53" presetClass="entr" presetSubtype="0" fill="hold" grpId="0" nodeType="withEffect">
                                  <p:stCondLst>
                                    <p:cond delay="0"/>
                                  </p:stCondLst>
                                  <p:childTnLst>
                                    <p:set>
                                      <p:cBhvr>
                                        <p:cTn id="82" dur="1" fill="hold">
                                          <p:stCondLst>
                                            <p:cond delay="0"/>
                                          </p:stCondLst>
                                        </p:cTn>
                                        <p:tgtEl>
                                          <p:spTgt spid="625690"/>
                                        </p:tgtEl>
                                        <p:attrNameLst>
                                          <p:attrName>style.visibility</p:attrName>
                                        </p:attrNameLst>
                                      </p:cBhvr>
                                      <p:to>
                                        <p:strVal val="visible"/>
                                      </p:to>
                                    </p:set>
                                    <p:anim calcmode="lin" valueType="num">
                                      <p:cBhvr>
                                        <p:cTn id="83" dur="500" fill="hold"/>
                                        <p:tgtEl>
                                          <p:spTgt spid="625690"/>
                                        </p:tgtEl>
                                        <p:attrNameLst>
                                          <p:attrName>ppt_w</p:attrName>
                                        </p:attrNameLst>
                                      </p:cBhvr>
                                      <p:tavLst>
                                        <p:tav tm="0">
                                          <p:val>
                                            <p:fltVal val="0"/>
                                          </p:val>
                                        </p:tav>
                                        <p:tav tm="100000">
                                          <p:val>
                                            <p:strVal val="#ppt_w"/>
                                          </p:val>
                                        </p:tav>
                                      </p:tavLst>
                                    </p:anim>
                                    <p:anim calcmode="lin" valueType="num">
                                      <p:cBhvr>
                                        <p:cTn id="84" dur="500" fill="hold"/>
                                        <p:tgtEl>
                                          <p:spTgt spid="625690"/>
                                        </p:tgtEl>
                                        <p:attrNameLst>
                                          <p:attrName>ppt_h</p:attrName>
                                        </p:attrNameLst>
                                      </p:cBhvr>
                                      <p:tavLst>
                                        <p:tav tm="0">
                                          <p:val>
                                            <p:fltVal val="0"/>
                                          </p:val>
                                        </p:tav>
                                        <p:tav tm="100000">
                                          <p:val>
                                            <p:strVal val="#ppt_h"/>
                                          </p:val>
                                        </p:tav>
                                      </p:tavLst>
                                    </p:anim>
                                    <p:animEffect transition="in" filter="fade">
                                      <p:cBhvr>
                                        <p:cTn id="85" dur="500"/>
                                        <p:tgtEl>
                                          <p:spTgt spid="625690"/>
                                        </p:tgtEl>
                                      </p:cBhvr>
                                    </p:animEffect>
                                  </p:childTnLst>
                                  <p:subTnLst>
                                    <p:set>
                                      <p:cBhvr override="childStyle">
                                        <p:cTn dur="1" fill="hold" display="0" masterRel="nextClick" afterEffect="1"/>
                                        <p:tgtEl>
                                          <p:spTgt spid="625690"/>
                                        </p:tgtEl>
                                        <p:attrNameLst>
                                          <p:attrName>style.visibility</p:attrName>
                                        </p:attrNameLst>
                                      </p:cBhvr>
                                      <p:to>
                                        <p:strVal val="hidden"/>
                                      </p:to>
                                    </p:set>
                                  </p:subTnLst>
                                </p:cTn>
                              </p:par>
                              <p:par>
                                <p:cTn id="86" presetID="53" presetClass="entr" presetSubtype="0" fill="hold" grpId="0" nodeType="withEffect">
                                  <p:stCondLst>
                                    <p:cond delay="0"/>
                                  </p:stCondLst>
                                  <p:childTnLst>
                                    <p:set>
                                      <p:cBhvr>
                                        <p:cTn id="87" dur="1" fill="hold">
                                          <p:stCondLst>
                                            <p:cond delay="0"/>
                                          </p:stCondLst>
                                        </p:cTn>
                                        <p:tgtEl>
                                          <p:spTgt spid="625691"/>
                                        </p:tgtEl>
                                        <p:attrNameLst>
                                          <p:attrName>style.visibility</p:attrName>
                                        </p:attrNameLst>
                                      </p:cBhvr>
                                      <p:to>
                                        <p:strVal val="visible"/>
                                      </p:to>
                                    </p:set>
                                    <p:anim calcmode="lin" valueType="num">
                                      <p:cBhvr>
                                        <p:cTn id="88" dur="500" fill="hold"/>
                                        <p:tgtEl>
                                          <p:spTgt spid="625691"/>
                                        </p:tgtEl>
                                        <p:attrNameLst>
                                          <p:attrName>ppt_w</p:attrName>
                                        </p:attrNameLst>
                                      </p:cBhvr>
                                      <p:tavLst>
                                        <p:tav tm="0">
                                          <p:val>
                                            <p:fltVal val="0"/>
                                          </p:val>
                                        </p:tav>
                                        <p:tav tm="100000">
                                          <p:val>
                                            <p:strVal val="#ppt_w"/>
                                          </p:val>
                                        </p:tav>
                                      </p:tavLst>
                                    </p:anim>
                                    <p:anim calcmode="lin" valueType="num">
                                      <p:cBhvr>
                                        <p:cTn id="89" dur="500" fill="hold"/>
                                        <p:tgtEl>
                                          <p:spTgt spid="625691"/>
                                        </p:tgtEl>
                                        <p:attrNameLst>
                                          <p:attrName>ppt_h</p:attrName>
                                        </p:attrNameLst>
                                      </p:cBhvr>
                                      <p:tavLst>
                                        <p:tav tm="0">
                                          <p:val>
                                            <p:fltVal val="0"/>
                                          </p:val>
                                        </p:tav>
                                        <p:tav tm="100000">
                                          <p:val>
                                            <p:strVal val="#ppt_h"/>
                                          </p:val>
                                        </p:tav>
                                      </p:tavLst>
                                    </p:anim>
                                    <p:animEffect transition="in" filter="fade">
                                      <p:cBhvr>
                                        <p:cTn id="90" dur="500"/>
                                        <p:tgtEl>
                                          <p:spTgt spid="625691"/>
                                        </p:tgtEl>
                                      </p:cBhvr>
                                    </p:animEffect>
                                  </p:childTnLst>
                                  <p:subTnLst>
                                    <p:set>
                                      <p:cBhvr override="childStyle">
                                        <p:cTn dur="1" fill="hold" display="0" masterRel="nextClick" afterEffect="1"/>
                                        <p:tgtEl>
                                          <p:spTgt spid="625691"/>
                                        </p:tgtEl>
                                        <p:attrNameLst>
                                          <p:attrName>style.visibility</p:attrName>
                                        </p:attrNameLst>
                                      </p:cBhvr>
                                      <p:to>
                                        <p:strVal val="hidden"/>
                                      </p:to>
                                    </p:set>
                                  </p:subTnLst>
                                </p:cTn>
                              </p:par>
                            </p:childTnLst>
                          </p:cTn>
                        </p:par>
                      </p:childTnLst>
                    </p:cTn>
                  </p:par>
                  <p:par>
                    <p:cTn id="91" fill="hold" nodeType="clickPar">
                      <p:stCondLst>
                        <p:cond delay="indefinite"/>
                      </p:stCondLst>
                      <p:childTnLst>
                        <p:par>
                          <p:cTn id="92" fill="hold" nodeType="withGroup">
                            <p:stCondLst>
                              <p:cond delay="0"/>
                            </p:stCondLst>
                            <p:childTnLst>
                              <p:par>
                                <p:cTn id="93" presetID="53" presetClass="exit" presetSubtype="0" fill="hold" grpId="0" nodeType="clickEffect">
                                  <p:stCondLst>
                                    <p:cond delay="0"/>
                                  </p:stCondLst>
                                  <p:childTnLst>
                                    <p:anim calcmode="lin" valueType="num">
                                      <p:cBhvr>
                                        <p:cTn id="94" dur="500"/>
                                        <p:tgtEl>
                                          <p:spTgt spid="625689"/>
                                        </p:tgtEl>
                                        <p:attrNameLst>
                                          <p:attrName>ppt_w</p:attrName>
                                        </p:attrNameLst>
                                      </p:cBhvr>
                                      <p:tavLst>
                                        <p:tav tm="0">
                                          <p:val>
                                            <p:strVal val="ppt_w"/>
                                          </p:val>
                                        </p:tav>
                                        <p:tav tm="100000">
                                          <p:val>
                                            <p:fltVal val="0"/>
                                          </p:val>
                                        </p:tav>
                                      </p:tavLst>
                                    </p:anim>
                                    <p:anim calcmode="lin" valueType="num">
                                      <p:cBhvr>
                                        <p:cTn id="95" dur="500"/>
                                        <p:tgtEl>
                                          <p:spTgt spid="625689"/>
                                        </p:tgtEl>
                                        <p:attrNameLst>
                                          <p:attrName>ppt_h</p:attrName>
                                        </p:attrNameLst>
                                      </p:cBhvr>
                                      <p:tavLst>
                                        <p:tav tm="0">
                                          <p:val>
                                            <p:strVal val="ppt_h"/>
                                          </p:val>
                                        </p:tav>
                                        <p:tav tm="100000">
                                          <p:val>
                                            <p:fltVal val="0"/>
                                          </p:val>
                                        </p:tav>
                                      </p:tavLst>
                                    </p:anim>
                                    <p:animEffect transition="out" filter="fade">
                                      <p:cBhvr>
                                        <p:cTn id="96" dur="500"/>
                                        <p:tgtEl>
                                          <p:spTgt spid="625689"/>
                                        </p:tgtEl>
                                      </p:cBhvr>
                                    </p:animEffect>
                                    <p:set>
                                      <p:cBhvr>
                                        <p:cTn id="97" dur="1" fill="hold">
                                          <p:stCondLst>
                                            <p:cond delay="499"/>
                                          </p:stCondLst>
                                        </p:cTn>
                                        <p:tgtEl>
                                          <p:spTgt spid="625689"/>
                                        </p:tgtEl>
                                        <p:attrNameLst>
                                          <p:attrName>style.visibility</p:attrName>
                                        </p:attrNameLst>
                                      </p:cBhvr>
                                      <p:to>
                                        <p:strVal val="hidden"/>
                                      </p:to>
                                    </p:set>
                                  </p:childTnLst>
                                </p:cTn>
                              </p:par>
                              <p:par>
                                <p:cTn id="98" presetID="53" presetClass="entr" presetSubtype="0" fill="hold" nodeType="withEffect">
                                  <p:stCondLst>
                                    <p:cond delay="0"/>
                                  </p:stCondLst>
                                  <p:childTnLst>
                                    <p:set>
                                      <p:cBhvr>
                                        <p:cTn id="99" dur="1" fill="hold">
                                          <p:stCondLst>
                                            <p:cond delay="0"/>
                                          </p:stCondLst>
                                        </p:cTn>
                                        <p:tgtEl>
                                          <p:spTgt spid="625692"/>
                                        </p:tgtEl>
                                        <p:attrNameLst>
                                          <p:attrName>style.visibility</p:attrName>
                                        </p:attrNameLst>
                                      </p:cBhvr>
                                      <p:to>
                                        <p:strVal val="visible"/>
                                      </p:to>
                                    </p:set>
                                    <p:anim calcmode="lin" valueType="num">
                                      <p:cBhvr>
                                        <p:cTn id="100" dur="500" fill="hold"/>
                                        <p:tgtEl>
                                          <p:spTgt spid="625692"/>
                                        </p:tgtEl>
                                        <p:attrNameLst>
                                          <p:attrName>ppt_w</p:attrName>
                                        </p:attrNameLst>
                                      </p:cBhvr>
                                      <p:tavLst>
                                        <p:tav tm="0">
                                          <p:val>
                                            <p:fltVal val="0"/>
                                          </p:val>
                                        </p:tav>
                                        <p:tav tm="100000">
                                          <p:val>
                                            <p:strVal val="#ppt_w"/>
                                          </p:val>
                                        </p:tav>
                                      </p:tavLst>
                                    </p:anim>
                                    <p:anim calcmode="lin" valueType="num">
                                      <p:cBhvr>
                                        <p:cTn id="101" dur="500" fill="hold"/>
                                        <p:tgtEl>
                                          <p:spTgt spid="625692"/>
                                        </p:tgtEl>
                                        <p:attrNameLst>
                                          <p:attrName>ppt_h</p:attrName>
                                        </p:attrNameLst>
                                      </p:cBhvr>
                                      <p:tavLst>
                                        <p:tav tm="0">
                                          <p:val>
                                            <p:fltVal val="0"/>
                                          </p:val>
                                        </p:tav>
                                        <p:tav tm="100000">
                                          <p:val>
                                            <p:strVal val="#ppt_h"/>
                                          </p:val>
                                        </p:tav>
                                      </p:tavLst>
                                    </p:anim>
                                    <p:animEffect transition="in" filter="fade">
                                      <p:cBhvr>
                                        <p:cTn id="102" dur="500"/>
                                        <p:tgtEl>
                                          <p:spTgt spid="6256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5684" grpId="0" animBg="1"/>
      <p:bldP spid="625684" grpId="1" animBg="1"/>
      <p:bldP spid="625685" grpId="0" animBg="1"/>
      <p:bldP spid="625685" grpId="1" animBg="1"/>
      <p:bldP spid="625687" grpId="0" animBg="1"/>
      <p:bldP spid="625687" grpId="1" animBg="1"/>
      <p:bldP spid="625688" grpId="0" animBg="1"/>
      <p:bldP spid="625688" grpId="1" animBg="1"/>
      <p:bldP spid="625689" grpId="0" animBg="1"/>
      <p:bldP spid="625690" grpId="0" animBg="1"/>
      <p:bldP spid="625691" grpId="0" animBg="1"/>
      <p:bldP spid="625693" grpId="0" animBg="1"/>
      <p:bldP spid="625693" grpId="1"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22" name="Titel 1"/>
          <p:cNvSpPr>
            <a:spLocks noGrp="1"/>
          </p:cNvSpPr>
          <p:nvPr>
            <p:ph type="title" idx="4294967295"/>
          </p:nvPr>
        </p:nvSpPr>
        <p:spPr>
          <a:xfrm>
            <a:off x="179388" y="0"/>
            <a:ext cx="8856662" cy="908050"/>
          </a:xfrm>
        </p:spPr>
        <p:txBody>
          <a:bodyPr lIns="0" tIns="0" rIns="0" bIns="0"/>
          <a:lstStyle/>
          <a:p>
            <a:r>
              <a:rPr lang="en-US" sz="2800" b="1"/>
              <a:t>High temperature SC coils – an opportunity to improve the efficiency of DEMO and for spin offs</a:t>
            </a:r>
          </a:p>
        </p:txBody>
      </p:sp>
      <p:sp>
        <p:nvSpPr>
          <p:cNvPr id="645123" name="Fußzeilenplatzhalter 3"/>
          <p:cNvSpPr txBox="1">
            <a:spLocks noGrp="1"/>
          </p:cNvSpPr>
          <p:nvPr/>
        </p:nvSpPr>
        <p:spPr bwMode="auto">
          <a:xfrm>
            <a:off x="1701800" y="6445250"/>
            <a:ext cx="5156200"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r>
              <a:rPr lang="en-US" sz="900"/>
              <a:t>G. Janeschitz</a:t>
            </a:r>
          </a:p>
          <a:p>
            <a:pPr eaLnBrk="1" hangingPunct="1"/>
            <a:r>
              <a:rPr lang="en-US" sz="900"/>
              <a:t> </a:t>
            </a:r>
          </a:p>
        </p:txBody>
      </p:sp>
      <p:graphicFrame>
        <p:nvGraphicFramePr>
          <p:cNvPr id="645163" name="Group 43"/>
          <p:cNvGraphicFramePr>
            <a:graphicFrameLocks noGrp="1"/>
          </p:cNvGraphicFramePr>
          <p:nvPr/>
        </p:nvGraphicFramePr>
        <p:xfrm>
          <a:off x="395288" y="981075"/>
          <a:ext cx="4143375" cy="2508056"/>
        </p:xfrm>
        <a:graphic>
          <a:graphicData uri="http://schemas.openxmlformats.org/drawingml/2006/table">
            <a:tbl>
              <a:tblPr/>
              <a:tblGrid>
                <a:gridCol w="1163637"/>
                <a:gridCol w="908050"/>
                <a:gridCol w="1143000"/>
                <a:gridCol w="928688"/>
              </a:tblGrid>
              <a:tr h="7905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accent2"/>
                          </a:solidFill>
                          <a:effectLst/>
                          <a:latin typeface="Arial" charset="0"/>
                          <a:cs typeface="Times New Roman" pitchFamily="18" charset="0"/>
                        </a:rPr>
                        <a:t>Strand</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accent2"/>
                          </a:solidFill>
                          <a:effectLst/>
                          <a:latin typeface="Arial" charset="0"/>
                          <a:cs typeface="Times New Roman" pitchFamily="18" charset="0"/>
                        </a:rPr>
                        <a:t>Samples</a:t>
                      </a:r>
                      <a:endParaRPr kumimoji="0" lang="en-US" sz="1600" b="1" i="0" u="none" strike="noStrike" cap="none" normalizeH="0" baseline="0" smtClean="0">
                        <a:ln>
                          <a:noFill/>
                        </a:ln>
                        <a:solidFill>
                          <a:schemeClr val="accent2"/>
                        </a:solidFill>
                        <a:effectLst/>
                        <a:latin typeface="Arial" charset="0"/>
                      </a:endParaRPr>
                    </a:p>
                  </a:txBody>
                  <a:tcPr marL="73888" marR="73888" marT="39187" marB="3918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2F2F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accent2"/>
                          </a:solidFill>
                          <a:effectLst/>
                          <a:latin typeface="Arial" charset="0"/>
                          <a:cs typeface="Times New Roman" pitchFamily="18" charset="0"/>
                        </a:rPr>
                        <a:t>No. of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accent2"/>
                          </a:solidFill>
                          <a:effectLst/>
                          <a:latin typeface="Arial" charset="0"/>
                          <a:cs typeface="Times New Roman" pitchFamily="18" charset="0"/>
                        </a:rPr>
                        <a:t>punched tapes</a:t>
                      </a:r>
                      <a:endParaRPr kumimoji="0" lang="en-US" sz="1600" b="1" i="0" u="none" strike="noStrike" cap="none" normalizeH="0" baseline="0" smtClean="0">
                        <a:ln>
                          <a:noFill/>
                        </a:ln>
                        <a:solidFill>
                          <a:schemeClr val="accent2"/>
                        </a:solidFill>
                        <a:effectLst/>
                        <a:latin typeface="Arial" charset="0"/>
                      </a:endParaRPr>
                    </a:p>
                  </a:txBody>
                  <a:tcPr marL="73888" marR="73888" marT="39187" marB="3918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2F2F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accent2"/>
                          </a:solidFill>
                          <a:effectLst/>
                          <a:latin typeface="Arial" charset="0"/>
                          <a:cs typeface="Times New Roman" pitchFamily="18" charset="0"/>
                        </a:rPr>
                        <a:t>Thickness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accent2"/>
                          </a:solidFill>
                          <a:effectLst/>
                          <a:latin typeface="Arial" charset="0"/>
                          <a:cs typeface="Times New Roman" pitchFamily="18" charset="0"/>
                        </a:rPr>
                        <a:t>(mm)</a:t>
                      </a:r>
                      <a:endParaRPr kumimoji="0" lang="en-US" sz="1600" b="1" i="0" u="none" strike="noStrike" cap="none" normalizeH="0" baseline="0" smtClean="0">
                        <a:ln>
                          <a:noFill/>
                        </a:ln>
                        <a:solidFill>
                          <a:schemeClr val="accent2"/>
                        </a:solidFill>
                        <a:effectLst/>
                        <a:latin typeface="Arial" charset="0"/>
                      </a:endParaRPr>
                    </a:p>
                  </a:txBody>
                  <a:tcPr marL="73888" marR="73888" marT="39187" marB="3918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2F2F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FF0000"/>
                          </a:solidFill>
                          <a:effectLst/>
                          <a:latin typeface="Arial" charset="0"/>
                          <a:cs typeface="Times New Roman" pitchFamily="18" charset="0"/>
                        </a:rPr>
                        <a:t>I</a:t>
                      </a:r>
                      <a:r>
                        <a:rPr kumimoji="0" lang="en-US" sz="1600" b="1" i="0" u="none" strike="noStrike" cap="none" normalizeH="0" baseline="-25000" smtClean="0">
                          <a:ln>
                            <a:noFill/>
                          </a:ln>
                          <a:solidFill>
                            <a:srgbClr val="FF0000"/>
                          </a:solidFill>
                          <a:effectLst/>
                          <a:latin typeface="Arial" charset="0"/>
                          <a:cs typeface="Times New Roman" pitchFamily="18" charset="0"/>
                        </a:rPr>
                        <a:t>c</a:t>
                      </a:r>
                      <a:r>
                        <a:rPr kumimoji="0" lang="en-US" sz="1600" b="1" i="0" u="none" strike="noStrike" cap="none" normalizeH="0" baseline="0" smtClean="0">
                          <a:ln>
                            <a:noFill/>
                          </a:ln>
                          <a:solidFill>
                            <a:srgbClr val="FF0000"/>
                          </a:solidFill>
                          <a:effectLst/>
                          <a:latin typeface="Arial" charset="0"/>
                          <a:cs typeface="Times New Roman" pitchFamily="18" charset="0"/>
                        </a:rPr>
                        <a:t>(A)</a:t>
                      </a:r>
                      <a:endParaRPr kumimoji="0" lang="en-US" sz="1600" b="1" i="0" u="none" strike="noStrike" cap="none" normalizeH="0" baseline="0" smtClean="0">
                        <a:ln>
                          <a:noFill/>
                        </a:ln>
                        <a:solidFill>
                          <a:schemeClr val="accent2"/>
                        </a:solidFill>
                        <a:effectLst/>
                        <a:latin typeface="Arial"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FF0000"/>
                          </a:solidFill>
                          <a:effectLst/>
                          <a:latin typeface="Arial" charset="0"/>
                          <a:cs typeface="Times New Roman" pitchFamily="18" charset="0"/>
                        </a:rPr>
                        <a:t>DC,s.f.</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FF0000"/>
                          </a:solidFill>
                          <a:effectLst/>
                          <a:latin typeface="Arial" charset="0"/>
                          <a:cs typeface="Times New Roman" pitchFamily="18" charset="0"/>
                        </a:rPr>
                        <a:t>77 K</a:t>
                      </a:r>
                      <a:endParaRPr kumimoji="0" lang="en-US" sz="1600" b="1" i="0" u="none" strike="noStrike" cap="none" normalizeH="0" baseline="0" smtClean="0">
                        <a:ln>
                          <a:noFill/>
                        </a:ln>
                        <a:solidFill>
                          <a:schemeClr val="accent2"/>
                        </a:solidFill>
                        <a:effectLst/>
                        <a:latin typeface="Arial" charset="0"/>
                      </a:endParaRPr>
                    </a:p>
                  </a:txBody>
                  <a:tcPr marL="73888" marR="73888" marT="39187" marB="3918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2F2F2"/>
                    </a:solidFill>
                  </a:tcPr>
                </a:tc>
              </a:tr>
              <a:tr h="49688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accent2"/>
                          </a:solidFill>
                          <a:effectLst/>
                          <a:latin typeface="Arial" charset="0"/>
                          <a:ea typeface="Times New Roman" pitchFamily="18" charset="0"/>
                          <a:cs typeface="Arial" charset="0"/>
                        </a:rPr>
                        <a:t>Roebel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accent2"/>
                          </a:solidFill>
                          <a:effectLst/>
                          <a:latin typeface="Arial" charset="0"/>
                          <a:ea typeface="Times New Roman" pitchFamily="18" charset="0"/>
                          <a:cs typeface="Arial" charset="0"/>
                        </a:rPr>
                        <a:t>(14x1)</a:t>
                      </a:r>
                    </a:p>
                  </a:txBody>
                  <a:tcPr marL="73888" marR="73888" marT="39187" marB="3918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2F2F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700" b="1" i="0" u="none" strike="noStrike" cap="none" normalizeH="0" baseline="0" smtClean="0">
                          <a:ln>
                            <a:noFill/>
                          </a:ln>
                          <a:solidFill>
                            <a:schemeClr val="accent2"/>
                          </a:solidFill>
                          <a:effectLst/>
                          <a:latin typeface="Arial" charset="0"/>
                          <a:ea typeface="Times New Roman" pitchFamily="18" charset="0"/>
                          <a:cs typeface="Arial" charset="0"/>
                        </a:rPr>
                        <a:t>14</a:t>
                      </a:r>
                    </a:p>
                  </a:txBody>
                  <a:tcPr marL="73888" marR="73888" marT="39187" marB="3918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700" b="1" i="0" u="none" strike="noStrike" cap="none" normalizeH="0" baseline="0" smtClean="0">
                          <a:ln>
                            <a:noFill/>
                          </a:ln>
                          <a:solidFill>
                            <a:schemeClr val="accent2"/>
                          </a:solidFill>
                          <a:effectLst/>
                          <a:latin typeface="Arial" charset="0"/>
                          <a:ea typeface="Times New Roman" pitchFamily="18" charset="0"/>
                          <a:cs typeface="Arial" charset="0"/>
                        </a:rPr>
                        <a:t>1</a:t>
                      </a:r>
                    </a:p>
                  </a:txBody>
                  <a:tcPr marL="73888" marR="73888" marT="39187" marB="3918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700" b="1" i="0" u="none" strike="noStrike" cap="none" normalizeH="0" baseline="0" smtClean="0">
                          <a:ln>
                            <a:noFill/>
                          </a:ln>
                          <a:solidFill>
                            <a:srgbClr val="FF0000"/>
                          </a:solidFill>
                          <a:effectLst/>
                          <a:latin typeface="Arial" charset="0"/>
                          <a:cs typeface="Times New Roman" pitchFamily="18" charset="0"/>
                        </a:rPr>
                        <a:t>465</a:t>
                      </a:r>
                      <a:endParaRPr kumimoji="0" lang="en-US" sz="1700" b="1" i="0" u="none" strike="noStrike" cap="none" normalizeH="0" baseline="0" smtClean="0">
                        <a:ln>
                          <a:noFill/>
                        </a:ln>
                        <a:solidFill>
                          <a:schemeClr val="accent2"/>
                        </a:solidFill>
                        <a:effectLst/>
                        <a:latin typeface="Arial" charset="0"/>
                      </a:endParaRPr>
                    </a:p>
                  </a:txBody>
                  <a:tcPr marL="73888" marR="73888" marT="39187" marB="3918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9688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accent2"/>
                          </a:solidFill>
                          <a:effectLst/>
                          <a:latin typeface="Arial" charset="0"/>
                          <a:ea typeface="Times New Roman" pitchFamily="18" charset="0"/>
                          <a:cs typeface="Arial" charset="0"/>
                        </a:rPr>
                        <a:t>Roebel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accent2"/>
                          </a:solidFill>
                          <a:effectLst/>
                          <a:latin typeface="Arial" charset="0"/>
                          <a:ea typeface="Times New Roman" pitchFamily="18" charset="0"/>
                          <a:cs typeface="Arial" charset="0"/>
                        </a:rPr>
                        <a:t>(13x3)</a:t>
                      </a:r>
                    </a:p>
                  </a:txBody>
                  <a:tcPr marL="73888" marR="73888" marT="39187" marB="3918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2F2F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700" b="1" i="0" u="none" strike="noStrike" cap="none" normalizeH="0" baseline="0" smtClean="0">
                          <a:ln>
                            <a:noFill/>
                          </a:ln>
                          <a:solidFill>
                            <a:schemeClr val="accent2"/>
                          </a:solidFill>
                          <a:effectLst/>
                          <a:latin typeface="Arial" charset="0"/>
                          <a:ea typeface="Times New Roman" pitchFamily="18" charset="0"/>
                          <a:cs typeface="Arial" charset="0"/>
                        </a:rPr>
                        <a:t>39</a:t>
                      </a:r>
                    </a:p>
                  </a:txBody>
                  <a:tcPr marL="73888" marR="73888" marT="39187" marB="3918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700" b="1" i="0" u="none" strike="noStrike" cap="none" normalizeH="0" baseline="0" smtClean="0">
                          <a:ln>
                            <a:noFill/>
                          </a:ln>
                          <a:solidFill>
                            <a:schemeClr val="accent2"/>
                          </a:solidFill>
                          <a:effectLst/>
                          <a:latin typeface="Arial" charset="0"/>
                          <a:ea typeface="Times New Roman" pitchFamily="18" charset="0"/>
                          <a:cs typeface="Arial" charset="0"/>
                        </a:rPr>
                        <a:t>2.7</a:t>
                      </a:r>
                    </a:p>
                  </a:txBody>
                  <a:tcPr marL="73888" marR="73888" marT="39187" marB="3918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700" b="1" i="0" u="none" strike="noStrike" cap="none" normalizeH="0" baseline="0" smtClean="0">
                          <a:ln>
                            <a:noFill/>
                          </a:ln>
                          <a:solidFill>
                            <a:srgbClr val="FF0000"/>
                          </a:solidFill>
                          <a:effectLst/>
                          <a:latin typeface="Arial" charset="0"/>
                          <a:cs typeface="Times New Roman" pitchFamily="18" charset="0"/>
                        </a:rPr>
                        <a:t>1120</a:t>
                      </a:r>
                      <a:endParaRPr kumimoji="0" lang="en-US" sz="1700" b="1" i="0" u="none" strike="noStrike" cap="none" normalizeH="0" baseline="0" smtClean="0">
                        <a:ln>
                          <a:noFill/>
                        </a:ln>
                        <a:solidFill>
                          <a:schemeClr val="accent2"/>
                        </a:solidFill>
                        <a:effectLst/>
                        <a:latin typeface="Arial" charset="0"/>
                      </a:endParaRPr>
                    </a:p>
                  </a:txBody>
                  <a:tcPr marL="73888" marR="73888" marT="39187" marB="3918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9688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accent2"/>
                          </a:solidFill>
                          <a:effectLst/>
                          <a:latin typeface="Arial" charset="0"/>
                          <a:ea typeface="Times New Roman" pitchFamily="18" charset="0"/>
                          <a:cs typeface="Arial" charset="0"/>
                        </a:rPr>
                        <a:t>Roebel</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accent2"/>
                          </a:solidFill>
                          <a:effectLst/>
                          <a:latin typeface="Arial" charset="0"/>
                          <a:ea typeface="Times New Roman" pitchFamily="18" charset="0"/>
                          <a:cs typeface="Arial" charset="0"/>
                        </a:rPr>
                        <a:t>(10x5) </a:t>
                      </a:r>
                    </a:p>
                  </a:txBody>
                  <a:tcPr marL="73888" marR="73888" marT="39187" marB="3918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2F2F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700" b="1" i="0" u="none" strike="noStrike" cap="none" normalizeH="0" baseline="0" smtClean="0">
                          <a:ln>
                            <a:noFill/>
                          </a:ln>
                          <a:solidFill>
                            <a:schemeClr val="accent2"/>
                          </a:solidFill>
                          <a:effectLst/>
                          <a:latin typeface="Arial" charset="0"/>
                          <a:ea typeface="Times New Roman" pitchFamily="18" charset="0"/>
                          <a:cs typeface="Arial" charset="0"/>
                        </a:rPr>
                        <a:t>50</a:t>
                      </a:r>
                    </a:p>
                  </a:txBody>
                  <a:tcPr marL="73888" marR="73888" marT="39187" marB="3918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700" b="1" i="0" u="none" strike="noStrike" cap="none" normalizeH="0" baseline="0" smtClean="0">
                          <a:ln>
                            <a:noFill/>
                          </a:ln>
                          <a:solidFill>
                            <a:schemeClr val="accent2"/>
                          </a:solidFill>
                          <a:effectLst/>
                          <a:latin typeface="Arial" charset="0"/>
                          <a:ea typeface="Times New Roman" pitchFamily="18" charset="0"/>
                          <a:cs typeface="Arial" charset="0"/>
                        </a:rPr>
                        <a:t>3.8</a:t>
                      </a:r>
                    </a:p>
                  </a:txBody>
                  <a:tcPr marL="73888" marR="73888" marT="39187" marB="3918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700" b="1" i="0" u="none" strike="noStrike" cap="none" normalizeH="0" baseline="0" smtClean="0">
                          <a:ln>
                            <a:noFill/>
                          </a:ln>
                          <a:solidFill>
                            <a:srgbClr val="FF0000"/>
                          </a:solidFill>
                          <a:effectLst/>
                          <a:latin typeface="Arial" charset="0"/>
                          <a:cs typeface="Times New Roman" pitchFamily="18" charset="0"/>
                        </a:rPr>
                        <a:t>1320</a:t>
                      </a:r>
                      <a:endParaRPr kumimoji="0" lang="en-US" sz="1700" b="1" i="0" u="none" strike="noStrike" cap="none" normalizeH="0" baseline="0" smtClean="0">
                        <a:ln>
                          <a:noFill/>
                        </a:ln>
                        <a:solidFill>
                          <a:schemeClr val="accent2"/>
                        </a:solidFill>
                        <a:effectLst/>
                        <a:latin typeface="Arial" charset="0"/>
                      </a:endParaRPr>
                    </a:p>
                  </a:txBody>
                  <a:tcPr marL="73888" marR="73888" marT="39187" marB="3918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grpSp>
        <p:nvGrpSpPr>
          <p:cNvPr id="645151" name="Group 45"/>
          <p:cNvGrpSpPr>
            <a:grpSpLocks/>
          </p:cNvGrpSpPr>
          <p:nvPr/>
        </p:nvGrpSpPr>
        <p:grpSpPr bwMode="auto">
          <a:xfrm>
            <a:off x="5003800" y="981075"/>
            <a:ext cx="3841750" cy="2592388"/>
            <a:chOff x="1554" y="21874"/>
            <a:chExt cx="3085" cy="2049"/>
          </a:xfrm>
        </p:grpSpPr>
        <p:pic>
          <p:nvPicPr>
            <p:cNvPr id="645152" name="Picture 46" descr="DSC_016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54" y="21874"/>
              <a:ext cx="3085" cy="20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47"/>
            <p:cNvSpPr txBox="1">
              <a:spLocks noChangeArrowheads="1"/>
            </p:cNvSpPr>
            <p:nvPr/>
          </p:nvSpPr>
          <p:spPr bwMode="auto">
            <a:xfrm>
              <a:off x="1600" y="21874"/>
              <a:ext cx="998" cy="231"/>
            </a:xfrm>
            <a:prstGeom prst="rect">
              <a:avLst/>
            </a:prstGeom>
            <a:noFill/>
            <a:ln w="9525">
              <a:noFill/>
              <a:miter lim="800000"/>
              <a:headEnd/>
              <a:tailEnd/>
            </a:ln>
          </p:spPr>
          <p:txBody>
            <a:bodyPr lIns="91437" tIns="45718" rIns="91437" bIns="45718">
              <a:spAutoFit/>
            </a:bodyPr>
            <a:lstStyle/>
            <a:p>
              <a:pPr defTabSz="3459989" eaLnBrk="1" hangingPunct="1">
                <a:spcBef>
                  <a:spcPct val="50000"/>
                </a:spcBef>
                <a:defRPr/>
              </a:pPr>
              <a:r>
                <a:rPr lang="en-US" sz="1300" b="1" dirty="0">
                  <a:solidFill>
                    <a:schemeClr val="bg1"/>
                  </a:solidFill>
                  <a:effectLst>
                    <a:outerShdw blurRad="38100" dist="38100" dir="2700000" algn="tl">
                      <a:srgbClr val="C0C0C0"/>
                    </a:outerShdw>
                  </a:effectLst>
                  <a:latin typeface="Arial" pitchFamily="34" charset="0"/>
                </a:rPr>
                <a:t>14 tapes</a:t>
              </a:r>
            </a:p>
          </p:txBody>
        </p:sp>
        <p:sp>
          <p:nvSpPr>
            <p:cNvPr id="9" name="Text Box 48"/>
            <p:cNvSpPr txBox="1">
              <a:spLocks noChangeArrowheads="1"/>
            </p:cNvSpPr>
            <p:nvPr/>
          </p:nvSpPr>
          <p:spPr bwMode="auto">
            <a:xfrm>
              <a:off x="1600" y="22464"/>
              <a:ext cx="771" cy="231"/>
            </a:xfrm>
            <a:prstGeom prst="rect">
              <a:avLst/>
            </a:prstGeom>
            <a:noFill/>
            <a:ln w="9525">
              <a:noFill/>
              <a:miter lim="800000"/>
              <a:headEnd/>
              <a:tailEnd/>
            </a:ln>
          </p:spPr>
          <p:txBody>
            <a:bodyPr lIns="91437" tIns="45718" rIns="91437" bIns="45718">
              <a:spAutoFit/>
            </a:bodyPr>
            <a:lstStyle/>
            <a:p>
              <a:pPr defTabSz="3459989" eaLnBrk="1" hangingPunct="1">
                <a:spcBef>
                  <a:spcPct val="50000"/>
                </a:spcBef>
                <a:defRPr/>
              </a:pPr>
              <a:r>
                <a:rPr lang="en-US" sz="1300" b="1" dirty="0">
                  <a:solidFill>
                    <a:schemeClr val="bg1"/>
                  </a:solidFill>
                  <a:effectLst>
                    <a:outerShdw blurRad="38100" dist="38100" dir="2700000" algn="tl">
                      <a:srgbClr val="C0C0C0"/>
                    </a:outerShdw>
                  </a:effectLst>
                  <a:latin typeface="Arial" pitchFamily="34" charset="0"/>
                </a:rPr>
                <a:t>39 tapes</a:t>
              </a:r>
            </a:p>
          </p:txBody>
        </p:sp>
        <p:sp>
          <p:nvSpPr>
            <p:cNvPr id="10" name="Text Box 49"/>
            <p:cNvSpPr txBox="1">
              <a:spLocks noChangeArrowheads="1"/>
            </p:cNvSpPr>
            <p:nvPr/>
          </p:nvSpPr>
          <p:spPr bwMode="auto">
            <a:xfrm>
              <a:off x="1600" y="23191"/>
              <a:ext cx="771" cy="231"/>
            </a:xfrm>
            <a:prstGeom prst="rect">
              <a:avLst/>
            </a:prstGeom>
            <a:noFill/>
            <a:ln w="9525">
              <a:noFill/>
              <a:miter lim="800000"/>
              <a:headEnd/>
              <a:tailEnd/>
            </a:ln>
          </p:spPr>
          <p:txBody>
            <a:bodyPr lIns="91437" tIns="45718" rIns="91437" bIns="45718">
              <a:spAutoFit/>
            </a:bodyPr>
            <a:lstStyle/>
            <a:p>
              <a:pPr defTabSz="3459989" eaLnBrk="1" hangingPunct="1">
                <a:spcBef>
                  <a:spcPct val="50000"/>
                </a:spcBef>
                <a:defRPr/>
              </a:pPr>
              <a:r>
                <a:rPr lang="en-US" sz="1300" b="1" dirty="0">
                  <a:solidFill>
                    <a:schemeClr val="bg1"/>
                  </a:solidFill>
                  <a:effectLst>
                    <a:outerShdw blurRad="38100" dist="38100" dir="2700000" algn="tl">
                      <a:srgbClr val="C0C0C0"/>
                    </a:outerShdw>
                  </a:effectLst>
                  <a:latin typeface="Arial" pitchFamily="34" charset="0"/>
                </a:rPr>
                <a:t>50 tapes</a:t>
              </a:r>
            </a:p>
          </p:txBody>
        </p:sp>
      </p:grpSp>
      <p:pic>
        <p:nvPicPr>
          <p:cNvPr id="645156" name="Picture 51" descr="DSC_017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86538" y="1557338"/>
            <a:ext cx="1944687" cy="1200150"/>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pic>
      <p:sp>
        <p:nvSpPr>
          <p:cNvPr id="12" name="Text Box 52"/>
          <p:cNvSpPr txBox="1">
            <a:spLocks noChangeArrowheads="1"/>
          </p:cNvSpPr>
          <p:nvPr/>
        </p:nvSpPr>
        <p:spPr bwMode="auto">
          <a:xfrm>
            <a:off x="6946900" y="2420938"/>
            <a:ext cx="1463675" cy="304800"/>
          </a:xfrm>
          <a:prstGeom prst="rect">
            <a:avLst/>
          </a:prstGeom>
          <a:noFill/>
          <a:ln w="9525">
            <a:noFill/>
            <a:miter lim="800000"/>
            <a:headEnd/>
            <a:tailEnd/>
          </a:ln>
        </p:spPr>
        <p:txBody>
          <a:bodyPr lIns="75746" tIns="37873" rIns="75746" bIns="37873">
            <a:spAutoFit/>
          </a:bodyPr>
          <a:lstStyle/>
          <a:p>
            <a:pPr defTabSz="3459989" eaLnBrk="1" hangingPunct="1">
              <a:spcBef>
                <a:spcPct val="50000"/>
              </a:spcBef>
              <a:defRPr/>
            </a:pPr>
            <a:r>
              <a:rPr lang="en-US" sz="1500" b="1" dirty="0">
                <a:solidFill>
                  <a:schemeClr val="bg1"/>
                </a:solidFill>
                <a:effectLst>
                  <a:outerShdw blurRad="38100" dist="38100" dir="2700000" algn="tl">
                    <a:srgbClr val="C0C0C0"/>
                  </a:outerShdw>
                </a:effectLst>
                <a:latin typeface="Arial" pitchFamily="34" charset="0"/>
              </a:rPr>
              <a:t>50 tapes</a:t>
            </a:r>
          </a:p>
        </p:txBody>
      </p:sp>
      <p:sp>
        <p:nvSpPr>
          <p:cNvPr id="645158" name="Line 68"/>
          <p:cNvSpPr>
            <a:spLocks noChangeShapeType="1"/>
          </p:cNvSpPr>
          <p:nvPr/>
        </p:nvSpPr>
        <p:spPr bwMode="auto">
          <a:xfrm flipH="1">
            <a:off x="6011863" y="2492375"/>
            <a:ext cx="574675" cy="503238"/>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txBody>
          <a:bodyPr lIns="75749" tIns="37874" rIns="75749" bIns="37874"/>
          <a:lstStyle/>
          <a:p>
            <a:endParaRPr lang="en-GB"/>
          </a:p>
        </p:txBody>
      </p:sp>
      <p:sp>
        <p:nvSpPr>
          <p:cNvPr id="645159" name="Oval 72"/>
          <p:cNvSpPr>
            <a:spLocks noChangeArrowheads="1"/>
          </p:cNvSpPr>
          <p:nvPr/>
        </p:nvSpPr>
        <p:spPr bwMode="auto">
          <a:xfrm>
            <a:off x="3635375" y="3000375"/>
            <a:ext cx="936625" cy="500063"/>
          </a:xfrm>
          <a:prstGeom prst="ellipse">
            <a:avLst/>
          </a:pr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lIns="91436" tIns="45719" rIns="91436" bIns="45719" anchor="ctr"/>
          <a:lstStyle/>
          <a:p>
            <a:pPr defTabSz="912813" eaLnBrk="1" hangingPunct="1"/>
            <a:endParaRPr lang="en-US" sz="1800">
              <a:latin typeface="Arial" charset="0"/>
            </a:endParaRPr>
          </a:p>
        </p:txBody>
      </p:sp>
      <p:pic>
        <p:nvPicPr>
          <p:cNvPr id="645160" name="Grafik 6" descr="Subsizemodell09.jpg"/>
          <p:cNvPicPr>
            <a:picLocks noChangeAspect="1"/>
          </p:cNvPicPr>
          <p:nvPr/>
        </p:nvPicPr>
        <p:blipFill>
          <a:blip r:embed="rId5">
            <a:extLst>
              <a:ext uri="{28A0092B-C50C-407E-A947-70E740481C1C}">
                <a14:useLocalDpi xmlns:a14="http://schemas.microsoft.com/office/drawing/2010/main" val="0"/>
              </a:ext>
            </a:extLst>
          </a:blip>
          <a:srcRect t="31573" b="42593"/>
          <a:stretch>
            <a:fillRect/>
          </a:stretch>
        </p:blipFill>
        <p:spPr bwMode="auto">
          <a:xfrm>
            <a:off x="395288" y="4581525"/>
            <a:ext cx="8429625" cy="1150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45161" name="Textfeld 16"/>
          <p:cNvSpPr txBox="1">
            <a:spLocks noChangeArrowheads="1"/>
          </p:cNvSpPr>
          <p:nvPr/>
        </p:nvSpPr>
        <p:spPr bwMode="auto">
          <a:xfrm>
            <a:off x="395288" y="3573463"/>
            <a:ext cx="6777037" cy="1144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spcAft>
                <a:spcPts val="1200"/>
              </a:spcAft>
            </a:pPr>
            <a:r>
              <a:rPr lang="en-US" sz="1800" b="1"/>
              <a:t>First approach for such a Rutherford cable (KIT):</a:t>
            </a:r>
          </a:p>
          <a:p>
            <a:pPr eaLnBrk="1" hangingPunct="1"/>
            <a:r>
              <a:rPr lang="en-US" sz="1800"/>
              <a:t>20 strands x 1320 A (77K, self field)</a:t>
            </a:r>
          </a:p>
          <a:p>
            <a:pPr eaLnBrk="1" hangingPunct="1">
              <a:spcBef>
                <a:spcPts val="600"/>
              </a:spcBef>
            </a:pPr>
            <a:r>
              <a:rPr lang="en-US" sz="1800">
                <a:sym typeface="Wingdings" pitchFamily="2" charset="2"/>
              </a:rPr>
              <a:t> </a:t>
            </a:r>
            <a:r>
              <a:rPr lang="en-US" sz="1800"/>
              <a:t>Expected current for cable: ~ </a:t>
            </a:r>
            <a:r>
              <a:rPr lang="en-US" sz="1800" b="1"/>
              <a:t>16.5 kA (T = 50 K and B = 10 T)</a:t>
            </a:r>
            <a:endParaRPr lang="en-US" sz="1800"/>
          </a:p>
        </p:txBody>
      </p:sp>
      <p:pic>
        <p:nvPicPr>
          <p:cNvPr id="645162" name="Picture 5" descr="DSC_001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380288" y="3573463"/>
            <a:ext cx="1646237" cy="1093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45164" name="Text Box 44"/>
          <p:cNvSpPr txBox="1">
            <a:spLocks noChangeArrowheads="1"/>
          </p:cNvSpPr>
          <p:nvPr/>
        </p:nvSpPr>
        <p:spPr bwMode="auto">
          <a:xfrm>
            <a:off x="395288" y="5661025"/>
            <a:ext cx="8569325"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2000">
                <a:solidFill>
                  <a:srgbClr val="FF0000"/>
                </a:solidFill>
              </a:rPr>
              <a:t>Facilities: Industry + ITER, KIT, CEA, CRPP, etc – existing capability for testing model coils – not full size</a:t>
            </a:r>
            <a:endParaRPr lang="en-GB" sz="2000">
              <a:solidFill>
                <a:srgbClr val="FF0000"/>
              </a:solidFill>
            </a:endParaRPr>
          </a:p>
        </p:txBody>
      </p:sp>
    </p:spTree>
    <p:extLst>
      <p:ext uri="{BB962C8B-B14F-4D97-AF65-F5344CB8AC3E}">
        <p14:creationId xmlns:p14="http://schemas.microsoft.com/office/powerpoint/2010/main" val="2469105594"/>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2834" name="Titel 1"/>
          <p:cNvSpPr>
            <a:spLocks noGrp="1"/>
          </p:cNvSpPr>
          <p:nvPr>
            <p:ph type="title" idx="4294967295"/>
          </p:nvPr>
        </p:nvSpPr>
        <p:spPr/>
        <p:txBody>
          <a:bodyPr lIns="0" tIns="0" rIns="0" bIns="0" anchor="b"/>
          <a:lstStyle/>
          <a:p>
            <a:r>
              <a:rPr lang="en-GB" sz="3200"/>
              <a:t>Fuel cycle for DEMO / Challenges</a:t>
            </a:r>
          </a:p>
        </p:txBody>
      </p:sp>
      <p:sp>
        <p:nvSpPr>
          <p:cNvPr id="632835" name="Inhaltsplatzhalter 2"/>
          <p:cNvSpPr>
            <a:spLocks noGrp="1"/>
          </p:cNvSpPr>
          <p:nvPr>
            <p:ph idx="4294967295"/>
          </p:nvPr>
        </p:nvSpPr>
        <p:spPr>
          <a:xfrm>
            <a:off x="323528" y="3356992"/>
            <a:ext cx="8353425" cy="2808312"/>
          </a:xfrm>
        </p:spPr>
        <p:txBody>
          <a:bodyPr lIns="0" tIns="0" rIns="0" bIns="0"/>
          <a:lstStyle/>
          <a:p>
            <a:pPr lvl="1">
              <a:spcBef>
                <a:spcPts val="1200"/>
              </a:spcBef>
              <a:buFontTx/>
              <a:buNone/>
            </a:pPr>
            <a:r>
              <a:rPr lang="en-GB" sz="1600" b="1" dirty="0"/>
              <a:t>Note: Tritium production in Breeder Blanket is fixed</a:t>
            </a:r>
            <a:r>
              <a:rPr lang="en-GB" sz="1600" dirty="0"/>
              <a:t>, </a:t>
            </a:r>
            <a:r>
              <a:rPr lang="en-GB" sz="1600" i="1" dirty="0"/>
              <a:t>other values are moving </a:t>
            </a:r>
            <a:br>
              <a:rPr lang="en-GB" sz="1600" i="1" dirty="0"/>
            </a:br>
            <a:r>
              <a:rPr lang="en-GB" sz="1600" i="1" dirty="0"/>
              <a:t>targets greatly depending on blanket design &amp; efficiency of tritium processing</a:t>
            </a:r>
          </a:p>
          <a:p>
            <a:pPr lvl="1">
              <a:spcBef>
                <a:spcPts val="1200"/>
              </a:spcBef>
              <a:buFontTx/>
              <a:buNone/>
            </a:pPr>
            <a:endParaRPr lang="en-GB" sz="1600" b="1" dirty="0"/>
          </a:p>
          <a:p>
            <a:pPr>
              <a:spcBef>
                <a:spcPts val="1200"/>
              </a:spcBef>
              <a:buSzPct val="100000"/>
              <a:buFont typeface="Wingdings" pitchFamily="2" charset="2"/>
              <a:buChar char=""/>
            </a:pPr>
            <a:r>
              <a:rPr lang="en-GB" sz="1800" b="1" dirty="0">
                <a:solidFill>
                  <a:srgbClr val="FF0000"/>
                </a:solidFill>
              </a:rPr>
              <a:t>Test Blanket Modules in ITER will not demonstrate DEMO tritium technology</a:t>
            </a:r>
          </a:p>
          <a:p>
            <a:pPr>
              <a:spcBef>
                <a:spcPts val="1200"/>
              </a:spcBef>
              <a:buSzPct val="100000"/>
              <a:buFont typeface="Wingdings" pitchFamily="2" charset="2"/>
              <a:buChar char=""/>
            </a:pPr>
            <a:r>
              <a:rPr lang="en-GB" sz="1800" b="1" dirty="0">
                <a:solidFill>
                  <a:srgbClr val="FF0000"/>
                </a:solidFill>
              </a:rPr>
              <a:t>Parallel R&amp;D program needed for DEMO</a:t>
            </a:r>
          </a:p>
          <a:p>
            <a:pPr>
              <a:spcBef>
                <a:spcPts val="1200"/>
              </a:spcBef>
              <a:buSzPct val="100000"/>
              <a:buFont typeface="Wingdings" pitchFamily="2" charset="2"/>
              <a:buChar char=""/>
            </a:pPr>
            <a:r>
              <a:rPr lang="en-US" sz="1800" b="1" dirty="0">
                <a:solidFill>
                  <a:srgbClr val="FF0000"/>
                </a:solidFill>
              </a:rPr>
              <a:t>Facilities: KIT-TLK, ITER, JET – however, enhancement of e.g. KIT-TLK needed to test DEMO relevant Fuel cycle</a:t>
            </a:r>
            <a:endParaRPr lang="en-GB" sz="1800" b="1" dirty="0">
              <a:solidFill>
                <a:srgbClr val="FF0000"/>
              </a:solidFill>
            </a:endParaRPr>
          </a:p>
        </p:txBody>
      </p:sp>
      <p:graphicFrame>
        <p:nvGraphicFramePr>
          <p:cNvPr id="632871" name="Group 39"/>
          <p:cNvGraphicFramePr>
            <a:graphicFrameLocks noGrp="1"/>
          </p:cNvGraphicFramePr>
          <p:nvPr>
            <p:extLst>
              <p:ext uri="{D42A27DB-BD31-4B8C-83A1-F6EECF244321}">
                <p14:modId xmlns:p14="http://schemas.microsoft.com/office/powerpoint/2010/main" val="784113480"/>
              </p:ext>
            </p:extLst>
          </p:nvPr>
        </p:nvGraphicFramePr>
        <p:xfrm>
          <a:off x="395536" y="908720"/>
          <a:ext cx="8324850" cy="2271600"/>
        </p:xfrm>
        <a:graphic>
          <a:graphicData uri="http://schemas.openxmlformats.org/drawingml/2006/table">
            <a:tbl>
              <a:tblPr/>
              <a:tblGrid>
                <a:gridCol w="2300288"/>
                <a:gridCol w="2446337"/>
                <a:gridCol w="2592388"/>
                <a:gridCol w="985837"/>
              </a:tblGrid>
              <a:tr h="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dirty="0" smtClean="0">
                          <a:ln>
                            <a:noFill/>
                          </a:ln>
                          <a:solidFill>
                            <a:schemeClr val="bg1"/>
                          </a:solidFill>
                          <a:effectLst/>
                          <a:latin typeface="Arial" charset="0"/>
                        </a:rPr>
                        <a:t>Parameter        </a:t>
                      </a:r>
                    </a:p>
                  </a:txBody>
                  <a:tcPr marT="90000" marB="90000" anchor="ctr" horzOverflow="overflow">
                    <a:lnL w="12700" cap="flat" cmpd="sng" algn="ctr">
                      <a:solidFill>
                        <a:srgbClr val="008080"/>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008080"/>
                      </a:solidFill>
                      <a:prstDash val="solid"/>
                      <a:round/>
                      <a:headEnd type="none" w="med" len="med"/>
                      <a:tailEnd type="none" w="med" len="med"/>
                    </a:lnT>
                    <a:lnB w="9525" cap="flat" cmpd="sng" algn="ctr">
                      <a:solidFill>
                        <a:srgbClr val="009682"/>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dirty="0" smtClean="0">
                          <a:ln>
                            <a:noFill/>
                          </a:ln>
                          <a:solidFill>
                            <a:schemeClr val="bg1"/>
                          </a:solidFill>
                          <a:effectLst/>
                          <a:latin typeface="Arial" charset="0"/>
                        </a:rPr>
                        <a:t>ITER</a:t>
                      </a:r>
                    </a:p>
                  </a:txBody>
                  <a:tcPr marT="90000" marB="900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008080"/>
                      </a:solidFill>
                      <a:prstDash val="solid"/>
                      <a:round/>
                      <a:headEnd type="none" w="med" len="med"/>
                      <a:tailEnd type="none" w="med" len="med"/>
                    </a:lnT>
                    <a:lnB w="9525" cap="flat" cmpd="sng" algn="ctr">
                      <a:solidFill>
                        <a:srgbClr val="009682"/>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smtClean="0">
                          <a:ln>
                            <a:noFill/>
                          </a:ln>
                          <a:solidFill>
                            <a:schemeClr val="bg1"/>
                          </a:solidFill>
                          <a:effectLst/>
                          <a:latin typeface="Arial" charset="0"/>
                        </a:rPr>
                        <a:t>DEMO</a:t>
                      </a:r>
                    </a:p>
                  </a:txBody>
                  <a:tcPr marT="90000" marB="900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008080"/>
                      </a:solidFill>
                      <a:prstDash val="solid"/>
                      <a:round/>
                      <a:headEnd type="none" w="med" len="med"/>
                      <a:tailEnd type="none" w="med" len="med"/>
                    </a:lnT>
                    <a:lnB w="9525" cap="flat" cmpd="sng" algn="ctr">
                      <a:solidFill>
                        <a:srgbClr val="009682"/>
                      </a:solidFill>
                      <a:prstDash val="solid"/>
                      <a:round/>
                      <a:headEnd type="none" w="med" len="med"/>
                      <a:tailEnd type="none" w="med" len="med"/>
                    </a:lnB>
                    <a:lnTlToBr>
                      <a:noFill/>
                    </a:lnTlToBr>
                    <a:lnBlToTr>
                      <a:noFill/>
                    </a:lnBlToTr>
                    <a:solidFill>
                      <a:srgbClr val="FF33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smtClean="0">
                          <a:ln>
                            <a:noFill/>
                          </a:ln>
                          <a:solidFill>
                            <a:schemeClr val="bg1"/>
                          </a:solidFill>
                          <a:effectLst/>
                          <a:latin typeface="Arial" charset="0"/>
                        </a:rPr>
                        <a:t>GAP</a:t>
                      </a:r>
                    </a:p>
                  </a:txBody>
                  <a:tcPr marT="90000" marB="90000" anchor="ctr" horzOverflow="overflow">
                    <a:lnL w="12700" cap="flat" cmpd="sng" algn="ctr">
                      <a:solidFill>
                        <a:schemeClr val="bg1"/>
                      </a:solidFill>
                      <a:prstDash val="solid"/>
                      <a:round/>
                      <a:headEnd type="none" w="med" len="med"/>
                      <a:tailEnd type="none" w="med" len="med"/>
                    </a:lnL>
                    <a:lnR w="12700" cap="flat" cmpd="sng" algn="ctr">
                      <a:solidFill>
                        <a:srgbClr val="008080"/>
                      </a:solidFill>
                      <a:prstDash val="solid"/>
                      <a:round/>
                      <a:headEnd type="none" w="med" len="med"/>
                      <a:tailEnd type="none" w="med" len="med"/>
                    </a:lnR>
                    <a:lnT w="12700" cap="flat" cmpd="sng" algn="ctr">
                      <a:solidFill>
                        <a:srgbClr val="008080"/>
                      </a:solidFill>
                      <a:prstDash val="solid"/>
                      <a:round/>
                      <a:headEnd type="none" w="med" len="med"/>
                      <a:tailEnd type="none" w="med" len="med"/>
                    </a:lnT>
                    <a:lnB w="9525" cap="flat" cmpd="sng" algn="ctr">
                      <a:solidFill>
                        <a:srgbClr val="009682"/>
                      </a:solidFill>
                      <a:prstDash val="solid"/>
                      <a:round/>
                      <a:headEnd type="none" w="med" len="med"/>
                      <a:tailEnd type="none" w="med" len="med"/>
                    </a:lnB>
                    <a:lnTlToBr>
                      <a:noFill/>
                    </a:lnTlToBr>
                    <a:lnBlToTr>
                      <a:noFill/>
                    </a:lnBlToTr>
                    <a:solidFill>
                      <a:srgbClr val="FF3300"/>
                    </a:solidFill>
                  </a:tcPr>
                </a:tc>
              </a:tr>
              <a:tr h="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smtClean="0">
                          <a:ln>
                            <a:noFill/>
                          </a:ln>
                          <a:solidFill>
                            <a:schemeClr val="accent2"/>
                          </a:solidFill>
                          <a:effectLst/>
                          <a:latin typeface="Arial" charset="0"/>
                        </a:rPr>
                        <a:t>Tritium production</a:t>
                      </a:r>
                    </a:p>
                  </a:txBody>
                  <a:tcPr marT="90000" marB="90000" anchor="ctr" horzOverflow="overflow">
                    <a:lnL w="12700" cap="flat" cmpd="sng" algn="ctr">
                      <a:solidFill>
                        <a:srgbClr val="008080"/>
                      </a:solidFill>
                      <a:prstDash val="solid"/>
                      <a:round/>
                      <a:headEnd type="none" w="med" len="med"/>
                      <a:tailEnd type="none" w="med" len="med"/>
                    </a:lnL>
                    <a:lnR w="12700" cap="flat" cmpd="sng" algn="ctr">
                      <a:solidFill>
                        <a:srgbClr val="008080"/>
                      </a:solidFill>
                      <a:prstDash val="solid"/>
                      <a:round/>
                      <a:headEnd type="none" w="med" len="med"/>
                      <a:tailEnd type="none" w="med" len="med"/>
                    </a:lnR>
                    <a:lnT w="9525" cap="flat" cmpd="sng" algn="ctr">
                      <a:solidFill>
                        <a:srgbClr val="009682"/>
                      </a:solidFill>
                      <a:prstDash val="solid"/>
                      <a:round/>
                      <a:headEnd type="none" w="med" len="med"/>
                      <a:tailEnd type="none" w="med" len="med"/>
                    </a:lnT>
                    <a:lnB w="12700" cap="flat" cmpd="sng" algn="ctr">
                      <a:solidFill>
                        <a:srgbClr val="00808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dirty="0" smtClean="0">
                          <a:ln>
                            <a:noFill/>
                          </a:ln>
                          <a:solidFill>
                            <a:schemeClr val="accent2"/>
                          </a:solidFill>
                          <a:effectLst/>
                          <a:latin typeface="Arial" charset="0"/>
                        </a:rPr>
                        <a:t>25 mg/day (module)</a:t>
                      </a:r>
                      <a:endParaRPr kumimoji="0" lang="en-GB" sz="1800" b="1" i="0" u="none" strike="noStrike" cap="none" normalizeH="0" baseline="-25000" dirty="0" smtClean="0">
                        <a:ln>
                          <a:noFill/>
                        </a:ln>
                        <a:solidFill>
                          <a:schemeClr val="accent2"/>
                        </a:solidFill>
                        <a:effectLst/>
                        <a:latin typeface="Arial" charset="0"/>
                      </a:endParaRPr>
                    </a:p>
                  </a:txBody>
                  <a:tcPr marT="90000" marB="90000" anchor="ctr" horzOverflow="overflow">
                    <a:lnL w="12700" cap="flat" cmpd="sng" algn="ctr">
                      <a:solidFill>
                        <a:srgbClr val="008080"/>
                      </a:solidFill>
                      <a:prstDash val="solid"/>
                      <a:round/>
                      <a:headEnd type="none" w="med" len="med"/>
                      <a:tailEnd type="none" w="med" len="med"/>
                    </a:lnL>
                    <a:lnR w="12700" cap="flat" cmpd="sng" algn="ctr">
                      <a:solidFill>
                        <a:srgbClr val="008080"/>
                      </a:solidFill>
                      <a:prstDash val="solid"/>
                      <a:round/>
                      <a:headEnd type="none" w="med" len="med"/>
                      <a:tailEnd type="none" w="med" len="med"/>
                    </a:lnR>
                    <a:lnT w="9525" cap="flat" cmpd="sng" algn="ctr">
                      <a:solidFill>
                        <a:srgbClr val="009682"/>
                      </a:solidFill>
                      <a:prstDash val="solid"/>
                      <a:round/>
                      <a:headEnd type="none" w="med" len="med"/>
                      <a:tailEnd type="none" w="med" len="med"/>
                    </a:lnT>
                    <a:lnB w="12700" cap="flat" cmpd="sng" algn="ctr">
                      <a:solidFill>
                        <a:srgbClr val="00808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dirty="0" smtClean="0">
                          <a:ln>
                            <a:noFill/>
                          </a:ln>
                          <a:solidFill>
                            <a:schemeClr val="accent2"/>
                          </a:solidFill>
                          <a:effectLst/>
                          <a:latin typeface="Arial" charset="0"/>
                        </a:rPr>
                        <a:t>~ 500 g/day (machine)</a:t>
                      </a:r>
                    </a:p>
                  </a:txBody>
                  <a:tcPr marT="90000" marB="90000" anchor="ctr" horzOverflow="overflow">
                    <a:lnL w="12700" cap="flat" cmpd="sng" algn="ctr">
                      <a:solidFill>
                        <a:srgbClr val="008080"/>
                      </a:solidFill>
                      <a:prstDash val="solid"/>
                      <a:round/>
                      <a:headEnd type="none" w="med" len="med"/>
                      <a:tailEnd type="none" w="med" len="med"/>
                    </a:lnL>
                    <a:lnR w="12700" cap="flat" cmpd="sng" algn="ctr">
                      <a:solidFill>
                        <a:srgbClr val="008080"/>
                      </a:solidFill>
                      <a:prstDash val="solid"/>
                      <a:round/>
                      <a:headEnd type="none" w="med" len="med"/>
                      <a:tailEnd type="none" w="med" len="med"/>
                    </a:lnR>
                    <a:lnT w="9525" cap="flat" cmpd="sng" algn="ctr">
                      <a:solidFill>
                        <a:srgbClr val="009682"/>
                      </a:solidFill>
                      <a:prstDash val="solid"/>
                      <a:round/>
                      <a:headEnd type="none" w="med" len="med"/>
                      <a:tailEnd type="none" w="med" len="med"/>
                    </a:lnT>
                    <a:lnB w="12700" cap="flat" cmpd="sng" algn="ctr">
                      <a:solidFill>
                        <a:srgbClr val="00808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smtClean="0">
                          <a:ln>
                            <a:noFill/>
                          </a:ln>
                          <a:solidFill>
                            <a:schemeClr val="accent2"/>
                          </a:solidFill>
                          <a:effectLst/>
                          <a:latin typeface="Arial" charset="0"/>
                        </a:rPr>
                        <a:t>2 x 10</a:t>
                      </a:r>
                      <a:r>
                        <a:rPr kumimoji="0" lang="en-GB" sz="1800" b="1" i="0" u="none" strike="noStrike" cap="none" normalizeH="0" baseline="30000" smtClean="0">
                          <a:ln>
                            <a:noFill/>
                          </a:ln>
                          <a:solidFill>
                            <a:schemeClr val="accent2"/>
                          </a:solidFill>
                          <a:effectLst/>
                          <a:latin typeface="Arial" charset="0"/>
                        </a:rPr>
                        <a:t>4</a:t>
                      </a:r>
                    </a:p>
                  </a:txBody>
                  <a:tcPr marT="90000" marB="90000" anchor="ctr" horzOverflow="overflow">
                    <a:lnL w="12700" cap="flat" cmpd="sng" algn="ctr">
                      <a:solidFill>
                        <a:srgbClr val="008080"/>
                      </a:solidFill>
                      <a:prstDash val="solid"/>
                      <a:round/>
                      <a:headEnd type="none" w="med" len="med"/>
                      <a:tailEnd type="none" w="med" len="med"/>
                    </a:lnL>
                    <a:lnR w="12700" cap="flat" cmpd="sng" algn="ctr">
                      <a:solidFill>
                        <a:srgbClr val="008080"/>
                      </a:solidFill>
                      <a:prstDash val="solid"/>
                      <a:round/>
                      <a:headEnd type="none" w="med" len="med"/>
                      <a:tailEnd type="none" w="med" len="med"/>
                    </a:lnR>
                    <a:lnT w="9525" cap="flat" cmpd="sng" algn="ctr">
                      <a:solidFill>
                        <a:srgbClr val="009682"/>
                      </a:solidFill>
                      <a:prstDash val="solid"/>
                      <a:round/>
                      <a:headEnd type="none" w="med" len="med"/>
                      <a:tailEnd type="none" w="med" len="med"/>
                    </a:lnT>
                    <a:lnB w="12700" cap="flat" cmpd="sng" algn="ctr">
                      <a:solidFill>
                        <a:srgbClr val="008080"/>
                      </a:solidFill>
                      <a:prstDash val="solid"/>
                      <a:round/>
                      <a:headEnd type="none" w="med" len="med"/>
                      <a:tailEnd type="none" w="med" len="med"/>
                    </a:lnB>
                    <a:lnTlToBr>
                      <a:noFill/>
                    </a:lnTlToBr>
                    <a:lnBlToTr>
                      <a:noFill/>
                    </a:lnBlToTr>
                    <a:noFill/>
                  </a:tcPr>
                </a:tc>
              </a:tr>
              <a:tr h="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0" i="1" u="none" strike="noStrike" cap="none" normalizeH="0" baseline="0" dirty="0" smtClean="0">
                          <a:ln>
                            <a:noFill/>
                          </a:ln>
                          <a:solidFill>
                            <a:schemeClr val="accent2"/>
                          </a:solidFill>
                          <a:effectLst/>
                          <a:latin typeface="Arial" charset="0"/>
                        </a:rPr>
                        <a:t>He flow rate in TES</a:t>
                      </a:r>
                    </a:p>
                  </a:txBody>
                  <a:tcPr marT="90000" marB="90000" anchor="ctr" horzOverflow="overflow">
                    <a:lnL w="12700" cap="flat" cmpd="sng" algn="ctr">
                      <a:solidFill>
                        <a:srgbClr val="008080"/>
                      </a:solidFill>
                      <a:prstDash val="solid"/>
                      <a:round/>
                      <a:headEnd type="none" w="med" len="med"/>
                      <a:tailEnd type="none" w="med" len="med"/>
                    </a:lnL>
                    <a:lnR w="12700" cap="flat" cmpd="sng" algn="ctr">
                      <a:solidFill>
                        <a:srgbClr val="008080"/>
                      </a:solidFill>
                      <a:prstDash val="solid"/>
                      <a:round/>
                      <a:headEnd type="none" w="med" len="med"/>
                      <a:tailEnd type="none" w="med" len="med"/>
                    </a:lnR>
                    <a:lnT w="12700" cap="flat" cmpd="sng" algn="ctr">
                      <a:solidFill>
                        <a:srgbClr val="008080"/>
                      </a:solidFill>
                      <a:prstDash val="solid"/>
                      <a:round/>
                      <a:headEnd type="none" w="med" len="med"/>
                      <a:tailEnd type="none" w="med" len="med"/>
                    </a:lnT>
                    <a:lnB w="12700" cap="flat" cmpd="sng" algn="ctr">
                      <a:solidFill>
                        <a:srgbClr val="00808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0" i="1" u="none" strike="noStrike" cap="none" normalizeH="0" baseline="0" smtClean="0">
                          <a:ln>
                            <a:noFill/>
                          </a:ln>
                          <a:solidFill>
                            <a:schemeClr val="accent2"/>
                          </a:solidFill>
                          <a:effectLst/>
                          <a:latin typeface="Arial" charset="0"/>
                        </a:rPr>
                        <a:t>~ 40 m</a:t>
                      </a:r>
                      <a:r>
                        <a:rPr kumimoji="0" lang="en-GB" sz="1800" b="0" i="1" u="none" strike="noStrike" cap="none" normalizeH="0" baseline="30000" smtClean="0">
                          <a:ln>
                            <a:noFill/>
                          </a:ln>
                          <a:solidFill>
                            <a:schemeClr val="accent2"/>
                          </a:solidFill>
                          <a:effectLst/>
                          <a:latin typeface="Arial" charset="0"/>
                        </a:rPr>
                        <a:t>3</a:t>
                      </a:r>
                      <a:r>
                        <a:rPr kumimoji="0" lang="en-GB" sz="1800" b="0" i="1" u="none" strike="noStrike" cap="none" normalizeH="0" baseline="0" smtClean="0">
                          <a:ln>
                            <a:noFill/>
                          </a:ln>
                          <a:solidFill>
                            <a:schemeClr val="accent2"/>
                          </a:solidFill>
                          <a:effectLst/>
                          <a:latin typeface="Arial" charset="0"/>
                        </a:rPr>
                        <a:t>/h</a:t>
                      </a:r>
                      <a:endParaRPr kumimoji="0" lang="en-GB" sz="1800" b="0" i="1" u="none" strike="noStrike" cap="none" normalizeH="0" baseline="-25000" smtClean="0">
                        <a:ln>
                          <a:noFill/>
                        </a:ln>
                        <a:solidFill>
                          <a:schemeClr val="accent2"/>
                        </a:solidFill>
                        <a:effectLst/>
                        <a:latin typeface="Arial" charset="0"/>
                      </a:endParaRPr>
                    </a:p>
                  </a:txBody>
                  <a:tcPr marT="90000" marB="90000" anchor="ctr" horzOverflow="overflow">
                    <a:lnL w="12700" cap="flat" cmpd="sng" algn="ctr">
                      <a:solidFill>
                        <a:srgbClr val="008080"/>
                      </a:solidFill>
                      <a:prstDash val="solid"/>
                      <a:round/>
                      <a:headEnd type="none" w="med" len="med"/>
                      <a:tailEnd type="none" w="med" len="med"/>
                    </a:lnL>
                    <a:lnR w="12700" cap="flat" cmpd="sng" algn="ctr">
                      <a:solidFill>
                        <a:srgbClr val="008080"/>
                      </a:solidFill>
                      <a:prstDash val="solid"/>
                      <a:round/>
                      <a:headEnd type="none" w="med" len="med"/>
                      <a:tailEnd type="none" w="med" len="med"/>
                    </a:lnR>
                    <a:lnT w="12700" cap="flat" cmpd="sng" algn="ctr">
                      <a:solidFill>
                        <a:srgbClr val="008080"/>
                      </a:solidFill>
                      <a:prstDash val="solid"/>
                      <a:round/>
                      <a:headEnd type="none" w="med" len="med"/>
                      <a:tailEnd type="none" w="med" len="med"/>
                    </a:lnT>
                    <a:lnB w="12700" cap="flat" cmpd="sng" algn="ctr">
                      <a:solidFill>
                        <a:srgbClr val="00808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0" i="1" u="none" strike="noStrike" cap="none" normalizeH="0" baseline="0" dirty="0" smtClean="0">
                          <a:ln>
                            <a:noFill/>
                          </a:ln>
                          <a:solidFill>
                            <a:schemeClr val="accent2"/>
                          </a:solidFill>
                          <a:effectLst/>
                          <a:latin typeface="Arial" charset="0"/>
                        </a:rPr>
                        <a:t>~ 10 000 m</a:t>
                      </a:r>
                      <a:r>
                        <a:rPr kumimoji="0" lang="en-GB" sz="1800" b="0" i="1" u="none" strike="noStrike" cap="none" normalizeH="0" baseline="30000" dirty="0" smtClean="0">
                          <a:ln>
                            <a:noFill/>
                          </a:ln>
                          <a:solidFill>
                            <a:schemeClr val="accent2"/>
                          </a:solidFill>
                          <a:effectLst/>
                          <a:latin typeface="Arial" charset="0"/>
                        </a:rPr>
                        <a:t>3</a:t>
                      </a:r>
                      <a:r>
                        <a:rPr kumimoji="0" lang="en-GB" sz="1800" b="0" i="1" u="none" strike="noStrike" cap="none" normalizeH="0" baseline="0" dirty="0" smtClean="0">
                          <a:ln>
                            <a:noFill/>
                          </a:ln>
                          <a:solidFill>
                            <a:schemeClr val="accent2"/>
                          </a:solidFill>
                          <a:effectLst/>
                          <a:latin typeface="Arial" charset="0"/>
                        </a:rPr>
                        <a:t>/h</a:t>
                      </a:r>
                    </a:p>
                  </a:txBody>
                  <a:tcPr marT="90000" marB="90000" anchor="ctr" horzOverflow="overflow">
                    <a:lnL w="12700" cap="flat" cmpd="sng" algn="ctr">
                      <a:solidFill>
                        <a:srgbClr val="008080"/>
                      </a:solidFill>
                      <a:prstDash val="solid"/>
                      <a:round/>
                      <a:headEnd type="none" w="med" len="med"/>
                      <a:tailEnd type="none" w="med" len="med"/>
                    </a:lnL>
                    <a:lnR w="12700" cap="flat" cmpd="sng" algn="ctr">
                      <a:solidFill>
                        <a:srgbClr val="008080"/>
                      </a:solidFill>
                      <a:prstDash val="solid"/>
                      <a:round/>
                      <a:headEnd type="none" w="med" len="med"/>
                      <a:tailEnd type="none" w="med" len="med"/>
                    </a:lnR>
                    <a:lnT w="12700" cap="flat" cmpd="sng" algn="ctr">
                      <a:solidFill>
                        <a:srgbClr val="008080"/>
                      </a:solidFill>
                      <a:prstDash val="solid"/>
                      <a:round/>
                      <a:headEnd type="none" w="med" len="med"/>
                      <a:tailEnd type="none" w="med" len="med"/>
                    </a:lnT>
                    <a:lnB w="12700" cap="flat" cmpd="sng" algn="ctr">
                      <a:solidFill>
                        <a:srgbClr val="00808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0" i="1" u="none" strike="noStrike" cap="none" normalizeH="0" baseline="0" smtClean="0">
                          <a:ln>
                            <a:noFill/>
                          </a:ln>
                          <a:solidFill>
                            <a:schemeClr val="accent2"/>
                          </a:solidFill>
                          <a:effectLst/>
                          <a:latin typeface="Arial" charset="0"/>
                        </a:rPr>
                        <a:t>~10</a:t>
                      </a:r>
                      <a:r>
                        <a:rPr kumimoji="0" lang="en-GB" sz="1800" b="0" i="1" u="none" strike="noStrike" cap="none" normalizeH="0" baseline="30000" smtClean="0">
                          <a:ln>
                            <a:noFill/>
                          </a:ln>
                          <a:solidFill>
                            <a:schemeClr val="accent2"/>
                          </a:solidFill>
                          <a:effectLst/>
                          <a:latin typeface="Arial" charset="0"/>
                        </a:rPr>
                        <a:t>3</a:t>
                      </a:r>
                    </a:p>
                  </a:txBody>
                  <a:tcPr marT="90000" marB="90000" anchor="ctr" horzOverflow="overflow">
                    <a:lnL w="12700" cap="flat" cmpd="sng" algn="ctr">
                      <a:solidFill>
                        <a:srgbClr val="008080"/>
                      </a:solidFill>
                      <a:prstDash val="solid"/>
                      <a:round/>
                      <a:headEnd type="none" w="med" len="med"/>
                      <a:tailEnd type="none" w="med" len="med"/>
                    </a:lnL>
                    <a:lnR w="12700" cap="flat" cmpd="sng" algn="ctr">
                      <a:solidFill>
                        <a:srgbClr val="008080"/>
                      </a:solidFill>
                      <a:prstDash val="solid"/>
                      <a:round/>
                      <a:headEnd type="none" w="med" len="med"/>
                      <a:tailEnd type="none" w="med" len="med"/>
                    </a:lnR>
                    <a:lnT w="12700" cap="flat" cmpd="sng" algn="ctr">
                      <a:solidFill>
                        <a:srgbClr val="008080"/>
                      </a:solidFill>
                      <a:prstDash val="solid"/>
                      <a:round/>
                      <a:headEnd type="none" w="med" len="med"/>
                      <a:tailEnd type="none" w="med" len="med"/>
                    </a:lnT>
                    <a:lnB w="12700" cap="flat" cmpd="sng" algn="ctr">
                      <a:solidFill>
                        <a:srgbClr val="008080"/>
                      </a:solidFill>
                      <a:prstDash val="solid"/>
                      <a:round/>
                      <a:headEnd type="none" w="med" len="med"/>
                      <a:tailEnd type="none" w="med" len="med"/>
                    </a:lnB>
                    <a:lnTlToBr>
                      <a:noFill/>
                    </a:lnTlToBr>
                    <a:lnBlToTr>
                      <a:noFill/>
                    </a:lnBlToTr>
                    <a:noFill/>
                  </a:tcPr>
                </a:tc>
              </a:tr>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0" i="1" u="none" strike="noStrike" cap="none" normalizeH="0" baseline="0" smtClean="0">
                          <a:ln>
                            <a:noFill/>
                          </a:ln>
                          <a:solidFill>
                            <a:schemeClr val="accent2"/>
                          </a:solidFill>
                          <a:effectLst/>
                          <a:latin typeface="Arial" charset="0"/>
                        </a:rPr>
                        <a:t>He flow rate in CPS</a:t>
                      </a:r>
                    </a:p>
                  </a:txBody>
                  <a:tcPr marT="90000" marB="90000" anchor="ctr" horzOverflow="overflow">
                    <a:lnL w="12700" cap="flat" cmpd="sng" algn="ctr">
                      <a:solidFill>
                        <a:srgbClr val="008080"/>
                      </a:solidFill>
                      <a:prstDash val="solid"/>
                      <a:round/>
                      <a:headEnd type="none" w="med" len="med"/>
                      <a:tailEnd type="none" w="med" len="med"/>
                    </a:lnL>
                    <a:lnR w="12700" cap="flat" cmpd="sng" algn="ctr">
                      <a:solidFill>
                        <a:srgbClr val="008080"/>
                      </a:solidFill>
                      <a:prstDash val="solid"/>
                      <a:round/>
                      <a:headEnd type="none" w="med" len="med"/>
                      <a:tailEnd type="none" w="med" len="med"/>
                    </a:lnR>
                    <a:lnT w="12700" cap="flat" cmpd="sng" algn="ctr">
                      <a:solidFill>
                        <a:srgbClr val="008080"/>
                      </a:solidFill>
                      <a:prstDash val="solid"/>
                      <a:round/>
                      <a:headEnd type="none" w="med" len="med"/>
                      <a:tailEnd type="none" w="med" len="med"/>
                    </a:lnT>
                    <a:lnB w="12700" cap="flat" cmpd="sng" algn="ctr">
                      <a:solidFill>
                        <a:srgbClr val="00808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0" i="1" u="none" strike="noStrike" cap="none" normalizeH="0" baseline="0" smtClean="0">
                          <a:ln>
                            <a:noFill/>
                          </a:ln>
                          <a:solidFill>
                            <a:schemeClr val="accent2"/>
                          </a:solidFill>
                          <a:effectLst/>
                          <a:latin typeface="Arial" charset="0"/>
                        </a:rPr>
                        <a:t>~ 10 m</a:t>
                      </a:r>
                      <a:r>
                        <a:rPr kumimoji="0" lang="en-GB" sz="1800" b="0" i="1" u="none" strike="noStrike" cap="none" normalizeH="0" baseline="30000" smtClean="0">
                          <a:ln>
                            <a:noFill/>
                          </a:ln>
                          <a:solidFill>
                            <a:schemeClr val="accent2"/>
                          </a:solidFill>
                          <a:effectLst/>
                          <a:latin typeface="Arial" charset="0"/>
                        </a:rPr>
                        <a:t>3</a:t>
                      </a:r>
                      <a:r>
                        <a:rPr kumimoji="0" lang="en-GB" sz="1800" b="0" i="1" u="none" strike="noStrike" cap="none" normalizeH="0" baseline="0" smtClean="0">
                          <a:ln>
                            <a:noFill/>
                          </a:ln>
                          <a:solidFill>
                            <a:schemeClr val="accent2"/>
                          </a:solidFill>
                          <a:effectLst/>
                          <a:latin typeface="Arial" charset="0"/>
                        </a:rPr>
                        <a:t>/h</a:t>
                      </a:r>
                      <a:endParaRPr kumimoji="0" lang="en-GB" sz="1800" b="0" i="1" u="none" strike="noStrike" cap="none" normalizeH="0" baseline="-25000" smtClean="0">
                        <a:ln>
                          <a:noFill/>
                        </a:ln>
                        <a:solidFill>
                          <a:schemeClr val="accent2"/>
                        </a:solidFill>
                        <a:effectLst/>
                        <a:latin typeface="Arial" charset="0"/>
                      </a:endParaRPr>
                    </a:p>
                  </a:txBody>
                  <a:tcPr marT="90000" marB="90000" anchor="ctr" horzOverflow="overflow">
                    <a:lnL w="12700" cap="flat" cmpd="sng" algn="ctr">
                      <a:solidFill>
                        <a:srgbClr val="008080"/>
                      </a:solidFill>
                      <a:prstDash val="solid"/>
                      <a:round/>
                      <a:headEnd type="none" w="med" len="med"/>
                      <a:tailEnd type="none" w="med" len="med"/>
                    </a:lnL>
                    <a:lnR w="12700" cap="flat" cmpd="sng" algn="ctr">
                      <a:solidFill>
                        <a:srgbClr val="008080"/>
                      </a:solidFill>
                      <a:prstDash val="solid"/>
                      <a:round/>
                      <a:headEnd type="none" w="med" len="med"/>
                      <a:tailEnd type="none" w="med" len="med"/>
                    </a:lnR>
                    <a:lnT w="12700" cap="flat" cmpd="sng" algn="ctr">
                      <a:solidFill>
                        <a:srgbClr val="008080"/>
                      </a:solidFill>
                      <a:prstDash val="solid"/>
                      <a:round/>
                      <a:headEnd type="none" w="med" len="med"/>
                      <a:tailEnd type="none" w="med" len="med"/>
                    </a:lnT>
                    <a:lnB w="12700" cap="flat" cmpd="sng" algn="ctr">
                      <a:solidFill>
                        <a:srgbClr val="00808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0" i="1" u="none" strike="noStrike" cap="none" normalizeH="0" baseline="0" dirty="0" smtClean="0">
                          <a:ln>
                            <a:noFill/>
                          </a:ln>
                          <a:solidFill>
                            <a:schemeClr val="accent2"/>
                          </a:solidFill>
                          <a:effectLst/>
                          <a:latin typeface="Arial" charset="0"/>
                        </a:rPr>
                        <a:t>~ 50 000 m</a:t>
                      </a:r>
                      <a:r>
                        <a:rPr kumimoji="0" lang="en-GB" sz="1800" b="0" i="1" u="none" strike="noStrike" cap="none" normalizeH="0" baseline="30000" dirty="0" smtClean="0">
                          <a:ln>
                            <a:noFill/>
                          </a:ln>
                          <a:solidFill>
                            <a:schemeClr val="accent2"/>
                          </a:solidFill>
                          <a:effectLst/>
                          <a:latin typeface="Arial" charset="0"/>
                        </a:rPr>
                        <a:t>3</a:t>
                      </a:r>
                      <a:r>
                        <a:rPr kumimoji="0" lang="en-GB" sz="1800" b="0" i="1" u="none" strike="noStrike" cap="none" normalizeH="0" baseline="0" dirty="0" smtClean="0">
                          <a:ln>
                            <a:noFill/>
                          </a:ln>
                          <a:solidFill>
                            <a:schemeClr val="accent2"/>
                          </a:solidFill>
                          <a:effectLst/>
                          <a:latin typeface="Arial" charset="0"/>
                        </a:rPr>
                        <a:t>/h</a:t>
                      </a:r>
                    </a:p>
                  </a:txBody>
                  <a:tcPr marT="90000" marB="90000" anchor="ctr" horzOverflow="overflow">
                    <a:lnL w="12700" cap="flat" cmpd="sng" algn="ctr">
                      <a:solidFill>
                        <a:srgbClr val="008080"/>
                      </a:solidFill>
                      <a:prstDash val="solid"/>
                      <a:round/>
                      <a:headEnd type="none" w="med" len="med"/>
                      <a:tailEnd type="none" w="med" len="med"/>
                    </a:lnL>
                    <a:lnR w="12700" cap="flat" cmpd="sng" algn="ctr">
                      <a:solidFill>
                        <a:srgbClr val="008080"/>
                      </a:solidFill>
                      <a:prstDash val="solid"/>
                      <a:round/>
                      <a:headEnd type="none" w="med" len="med"/>
                      <a:tailEnd type="none" w="med" len="med"/>
                    </a:lnR>
                    <a:lnT w="12700" cap="flat" cmpd="sng" algn="ctr">
                      <a:solidFill>
                        <a:srgbClr val="008080"/>
                      </a:solidFill>
                      <a:prstDash val="solid"/>
                      <a:round/>
                      <a:headEnd type="none" w="med" len="med"/>
                      <a:tailEnd type="none" w="med" len="med"/>
                    </a:lnT>
                    <a:lnB w="12700" cap="flat" cmpd="sng" algn="ctr">
                      <a:solidFill>
                        <a:srgbClr val="00808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0" i="1" u="none" strike="noStrike" cap="none" normalizeH="0" baseline="0" dirty="0" smtClean="0">
                          <a:ln>
                            <a:noFill/>
                          </a:ln>
                          <a:solidFill>
                            <a:schemeClr val="accent2"/>
                          </a:solidFill>
                          <a:effectLst/>
                          <a:latin typeface="Arial" charset="0"/>
                        </a:rPr>
                        <a:t>~5 x10</a:t>
                      </a:r>
                      <a:r>
                        <a:rPr kumimoji="0" lang="en-GB" sz="1800" b="0" i="1" u="none" strike="noStrike" cap="none" normalizeH="0" baseline="30000" dirty="0" smtClean="0">
                          <a:ln>
                            <a:noFill/>
                          </a:ln>
                          <a:solidFill>
                            <a:schemeClr val="accent2"/>
                          </a:solidFill>
                          <a:effectLst/>
                          <a:latin typeface="Arial" charset="0"/>
                        </a:rPr>
                        <a:t>3</a:t>
                      </a:r>
                    </a:p>
                  </a:txBody>
                  <a:tcPr marT="90000" marB="90000" anchor="ctr" horzOverflow="overflow">
                    <a:lnL w="12700" cap="flat" cmpd="sng" algn="ctr">
                      <a:solidFill>
                        <a:srgbClr val="008080"/>
                      </a:solidFill>
                      <a:prstDash val="solid"/>
                      <a:round/>
                      <a:headEnd type="none" w="med" len="med"/>
                      <a:tailEnd type="none" w="med" len="med"/>
                    </a:lnL>
                    <a:lnR w="12700" cap="flat" cmpd="sng" algn="ctr">
                      <a:solidFill>
                        <a:srgbClr val="008080"/>
                      </a:solidFill>
                      <a:prstDash val="solid"/>
                      <a:round/>
                      <a:headEnd type="none" w="med" len="med"/>
                      <a:tailEnd type="none" w="med" len="med"/>
                    </a:lnR>
                    <a:lnT w="12700" cap="flat" cmpd="sng" algn="ctr">
                      <a:solidFill>
                        <a:srgbClr val="008080"/>
                      </a:solidFill>
                      <a:prstDash val="solid"/>
                      <a:round/>
                      <a:headEnd type="none" w="med" len="med"/>
                      <a:tailEnd type="none" w="med" len="med"/>
                    </a:lnT>
                    <a:lnB w="12700" cap="flat" cmpd="sng" algn="ctr">
                      <a:solidFill>
                        <a:srgbClr val="008080"/>
                      </a:solidFill>
                      <a:prstDash val="solid"/>
                      <a:round/>
                      <a:headEnd type="none" w="med" len="med"/>
                      <a:tailEnd type="none" w="med" len="med"/>
                    </a:lnB>
                    <a:lnTlToBr>
                      <a:noFill/>
                    </a:lnTlToBr>
                    <a:lnBlToTr>
                      <a:noFill/>
                    </a:lnBlToTr>
                    <a:noFill/>
                  </a:tcPr>
                </a:tc>
              </a:tr>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0" i="1" u="none" strike="noStrike" cap="none" normalizeH="0" baseline="0" smtClean="0">
                          <a:ln>
                            <a:noFill/>
                          </a:ln>
                          <a:solidFill>
                            <a:schemeClr val="accent2"/>
                          </a:solidFill>
                          <a:effectLst/>
                          <a:latin typeface="Arial" charset="0"/>
                        </a:rPr>
                        <a:t>Tritium permeation</a:t>
                      </a:r>
                    </a:p>
                  </a:txBody>
                  <a:tcPr marT="90000" marB="90000" anchor="ctr" horzOverflow="overflow">
                    <a:lnL w="12700" cap="flat" cmpd="sng" algn="ctr">
                      <a:solidFill>
                        <a:srgbClr val="008080"/>
                      </a:solidFill>
                      <a:prstDash val="solid"/>
                      <a:round/>
                      <a:headEnd type="none" w="med" len="med"/>
                      <a:tailEnd type="none" w="med" len="med"/>
                    </a:lnL>
                    <a:lnR w="12700" cap="flat" cmpd="sng" algn="ctr">
                      <a:solidFill>
                        <a:srgbClr val="008080"/>
                      </a:solidFill>
                      <a:prstDash val="solid"/>
                      <a:round/>
                      <a:headEnd type="none" w="med" len="med"/>
                      <a:tailEnd type="none" w="med" len="med"/>
                    </a:lnR>
                    <a:lnT w="12700" cap="flat" cmpd="sng" algn="ctr">
                      <a:solidFill>
                        <a:srgbClr val="008080"/>
                      </a:solidFill>
                      <a:prstDash val="solid"/>
                      <a:round/>
                      <a:headEnd type="none" w="med" len="med"/>
                      <a:tailEnd type="none" w="med" len="med"/>
                    </a:lnT>
                    <a:lnB w="12700" cap="flat" cmpd="sng" algn="ctr">
                      <a:solidFill>
                        <a:srgbClr val="00808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0" i="1" u="none" strike="noStrike" cap="none" normalizeH="0" baseline="0" smtClean="0">
                          <a:ln>
                            <a:noFill/>
                          </a:ln>
                          <a:solidFill>
                            <a:schemeClr val="accent2"/>
                          </a:solidFill>
                          <a:effectLst/>
                          <a:latin typeface="Arial" charset="0"/>
                        </a:rPr>
                        <a:t>~ 10 mg/d</a:t>
                      </a:r>
                    </a:p>
                  </a:txBody>
                  <a:tcPr marT="90000" marB="90000" anchor="ctr" horzOverflow="overflow">
                    <a:lnL w="12700" cap="flat" cmpd="sng" algn="ctr">
                      <a:solidFill>
                        <a:srgbClr val="008080"/>
                      </a:solidFill>
                      <a:prstDash val="solid"/>
                      <a:round/>
                      <a:headEnd type="none" w="med" len="med"/>
                      <a:tailEnd type="none" w="med" len="med"/>
                    </a:lnL>
                    <a:lnR w="12700" cap="flat" cmpd="sng" algn="ctr">
                      <a:solidFill>
                        <a:srgbClr val="008080"/>
                      </a:solidFill>
                      <a:prstDash val="solid"/>
                      <a:round/>
                      <a:headEnd type="none" w="med" len="med"/>
                      <a:tailEnd type="none" w="med" len="med"/>
                    </a:lnR>
                    <a:lnT w="12700" cap="flat" cmpd="sng" algn="ctr">
                      <a:solidFill>
                        <a:srgbClr val="008080"/>
                      </a:solidFill>
                      <a:prstDash val="solid"/>
                      <a:round/>
                      <a:headEnd type="none" w="med" len="med"/>
                      <a:tailEnd type="none" w="med" len="med"/>
                    </a:lnT>
                    <a:lnB w="12700" cap="flat" cmpd="sng" algn="ctr">
                      <a:solidFill>
                        <a:srgbClr val="00808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0" i="1" u="none" strike="noStrike" cap="none" normalizeH="0" baseline="0" smtClean="0">
                          <a:ln>
                            <a:noFill/>
                          </a:ln>
                          <a:solidFill>
                            <a:schemeClr val="accent2"/>
                          </a:solidFill>
                          <a:effectLst/>
                          <a:latin typeface="Arial" charset="0"/>
                        </a:rPr>
                        <a:t>~ 10 g/d</a:t>
                      </a:r>
                    </a:p>
                  </a:txBody>
                  <a:tcPr marT="90000" marB="90000" anchor="ctr" horzOverflow="overflow">
                    <a:lnL w="12700" cap="flat" cmpd="sng" algn="ctr">
                      <a:solidFill>
                        <a:srgbClr val="008080"/>
                      </a:solidFill>
                      <a:prstDash val="solid"/>
                      <a:round/>
                      <a:headEnd type="none" w="med" len="med"/>
                      <a:tailEnd type="none" w="med" len="med"/>
                    </a:lnL>
                    <a:lnR w="12700" cap="flat" cmpd="sng" algn="ctr">
                      <a:solidFill>
                        <a:srgbClr val="008080"/>
                      </a:solidFill>
                      <a:prstDash val="solid"/>
                      <a:round/>
                      <a:headEnd type="none" w="med" len="med"/>
                      <a:tailEnd type="none" w="med" len="med"/>
                    </a:lnR>
                    <a:lnT w="12700" cap="flat" cmpd="sng" algn="ctr">
                      <a:solidFill>
                        <a:srgbClr val="008080"/>
                      </a:solidFill>
                      <a:prstDash val="solid"/>
                      <a:round/>
                      <a:headEnd type="none" w="med" len="med"/>
                      <a:tailEnd type="none" w="med" len="med"/>
                    </a:lnT>
                    <a:lnB w="12700" cap="flat" cmpd="sng" algn="ctr">
                      <a:solidFill>
                        <a:srgbClr val="00808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0" i="1" u="none" strike="noStrike" cap="none" normalizeH="0" baseline="0" dirty="0" smtClean="0">
                          <a:ln>
                            <a:noFill/>
                          </a:ln>
                          <a:solidFill>
                            <a:schemeClr val="accent2"/>
                          </a:solidFill>
                          <a:effectLst/>
                          <a:latin typeface="Arial" charset="0"/>
                        </a:rPr>
                        <a:t>~10</a:t>
                      </a:r>
                      <a:r>
                        <a:rPr kumimoji="0" lang="en-GB" sz="1800" b="0" i="1" u="none" strike="noStrike" cap="none" normalizeH="0" baseline="30000" dirty="0" smtClean="0">
                          <a:ln>
                            <a:noFill/>
                          </a:ln>
                          <a:solidFill>
                            <a:schemeClr val="accent2"/>
                          </a:solidFill>
                          <a:effectLst/>
                          <a:latin typeface="Arial" charset="0"/>
                        </a:rPr>
                        <a:t>3</a:t>
                      </a:r>
                    </a:p>
                  </a:txBody>
                  <a:tcPr marT="90000" marB="90000" anchor="ctr" horzOverflow="overflow">
                    <a:lnL w="12700" cap="flat" cmpd="sng" algn="ctr">
                      <a:solidFill>
                        <a:srgbClr val="008080"/>
                      </a:solidFill>
                      <a:prstDash val="solid"/>
                      <a:round/>
                      <a:headEnd type="none" w="med" len="med"/>
                      <a:tailEnd type="none" w="med" len="med"/>
                    </a:lnL>
                    <a:lnR w="12700" cap="flat" cmpd="sng" algn="ctr">
                      <a:solidFill>
                        <a:srgbClr val="008080"/>
                      </a:solidFill>
                      <a:prstDash val="solid"/>
                      <a:round/>
                      <a:headEnd type="none" w="med" len="med"/>
                      <a:tailEnd type="none" w="med" len="med"/>
                    </a:lnR>
                    <a:lnT w="12700" cap="flat" cmpd="sng" algn="ctr">
                      <a:solidFill>
                        <a:srgbClr val="008080"/>
                      </a:solidFill>
                      <a:prstDash val="solid"/>
                      <a:round/>
                      <a:headEnd type="none" w="med" len="med"/>
                      <a:tailEnd type="none" w="med" len="med"/>
                    </a:lnT>
                    <a:lnB w="12700" cap="flat" cmpd="sng" algn="ctr">
                      <a:solidFill>
                        <a:srgbClr val="008080"/>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1550557379"/>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2594" name="Rectangle 2"/>
          <p:cNvSpPr>
            <a:spLocks noGrp="1" noChangeArrowheads="1"/>
          </p:cNvSpPr>
          <p:nvPr>
            <p:ph type="body" sz="half" idx="1"/>
          </p:nvPr>
        </p:nvSpPr>
        <p:spPr>
          <a:xfrm>
            <a:off x="179388" y="692150"/>
            <a:ext cx="8964612" cy="5473700"/>
          </a:xfrm>
          <a:noFill/>
          <a:ln/>
          <a:extLst>
            <a:ext uri="{909E8E84-426E-40DD-AFC4-6F175D3DCCD1}">
              <a14:hiddenFill xmlns:a14="http://schemas.microsoft.com/office/drawing/2010/main">
                <a:solidFill>
                  <a:srgbClr val="CCFFFF">
                    <a:alpha val="50000"/>
                  </a:srgb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190500" indent="-190500">
              <a:lnSpc>
                <a:spcPct val="90000"/>
              </a:lnSpc>
              <a:spcBef>
                <a:spcPct val="50000"/>
              </a:spcBef>
            </a:pPr>
            <a:r>
              <a:rPr lang="en-US" sz="1800" b="1">
                <a:solidFill>
                  <a:srgbClr val="FF0000"/>
                </a:solidFill>
              </a:rPr>
              <a:t>All systems need to get more reliable &gt; 95% and should operate continuously up to 2 years before maintenance is required</a:t>
            </a:r>
          </a:p>
          <a:p>
            <a:pPr marL="190500" indent="-190500">
              <a:lnSpc>
                <a:spcPct val="90000"/>
              </a:lnSpc>
              <a:spcBef>
                <a:spcPct val="50000"/>
              </a:spcBef>
            </a:pPr>
            <a:r>
              <a:rPr lang="en-US" sz="1800" b="1"/>
              <a:t>ECRH:</a:t>
            </a:r>
            <a:r>
              <a:rPr lang="en-US" sz="1800" b="1">
                <a:solidFill>
                  <a:srgbClr val="FF0000"/>
                </a:solidFill>
              </a:rPr>
              <a:t> </a:t>
            </a:r>
            <a:endParaRPr lang="en-GB" sz="1800" b="1">
              <a:solidFill>
                <a:srgbClr val="FF0000"/>
              </a:solidFill>
            </a:endParaRPr>
          </a:p>
          <a:p>
            <a:pPr marL="571500" lvl="1" indent="-190500">
              <a:lnSpc>
                <a:spcPct val="90000"/>
              </a:lnSpc>
              <a:spcBef>
                <a:spcPct val="50000"/>
              </a:spcBef>
            </a:pPr>
            <a:r>
              <a:rPr lang="en-GB" sz="1600" b="1">
                <a:solidFill>
                  <a:srgbClr val="0000FF"/>
                </a:solidFill>
              </a:rPr>
              <a:t>Improve reliability of Gyrotrons, possibly develop 4 MW sources</a:t>
            </a:r>
          </a:p>
          <a:p>
            <a:pPr marL="571500" lvl="1" indent="-190500">
              <a:lnSpc>
                <a:spcPct val="90000"/>
              </a:lnSpc>
              <a:spcBef>
                <a:spcPct val="50000"/>
              </a:spcBef>
            </a:pPr>
            <a:r>
              <a:rPr lang="en-US" sz="1600" b="1">
                <a:solidFill>
                  <a:srgbClr val="0000FF"/>
                </a:solidFill>
              </a:rPr>
              <a:t>Launchers are a challenge (mirror steering), step Tunable gyrotrons would help</a:t>
            </a:r>
            <a:endParaRPr lang="en-GB" sz="1600" b="1">
              <a:solidFill>
                <a:srgbClr val="0000FF"/>
              </a:solidFill>
            </a:endParaRPr>
          </a:p>
          <a:p>
            <a:pPr marL="571500" lvl="1" indent="-190500">
              <a:lnSpc>
                <a:spcPct val="90000"/>
              </a:lnSpc>
              <a:spcBef>
                <a:spcPct val="50000"/>
              </a:spcBef>
            </a:pPr>
            <a:r>
              <a:rPr lang="en-US" sz="1600" b="1">
                <a:solidFill>
                  <a:srgbClr val="0000FF"/>
                </a:solidFill>
              </a:rPr>
              <a:t>Transmission lines are already at the limit in ITER (2MW)</a:t>
            </a:r>
          </a:p>
          <a:p>
            <a:pPr marL="190500" indent="-190500">
              <a:lnSpc>
                <a:spcPct val="90000"/>
              </a:lnSpc>
              <a:spcBef>
                <a:spcPct val="50000"/>
              </a:spcBef>
            </a:pPr>
            <a:r>
              <a:rPr lang="en-US" sz="1800" b="1"/>
              <a:t>NBI:</a:t>
            </a:r>
          </a:p>
          <a:p>
            <a:pPr marL="571500" lvl="1" indent="-190500">
              <a:lnSpc>
                <a:spcPct val="90000"/>
              </a:lnSpc>
              <a:spcBef>
                <a:spcPct val="50000"/>
              </a:spcBef>
            </a:pPr>
            <a:r>
              <a:rPr lang="en-US" sz="1600" b="1">
                <a:solidFill>
                  <a:srgbClr val="0000FF"/>
                </a:solidFill>
              </a:rPr>
              <a:t>Due to large openings a challenge in DEMO</a:t>
            </a:r>
          </a:p>
          <a:p>
            <a:pPr marL="571500" lvl="1" indent="-190500">
              <a:lnSpc>
                <a:spcPct val="90000"/>
              </a:lnSpc>
              <a:spcBef>
                <a:spcPct val="50000"/>
              </a:spcBef>
            </a:pPr>
            <a:r>
              <a:rPr lang="en-US" sz="1600" b="1">
                <a:solidFill>
                  <a:srgbClr val="0000FF"/>
                </a:solidFill>
              </a:rPr>
              <a:t>Neutraliser efficiency must improve – optical neutralisers – mirror quality</a:t>
            </a:r>
          </a:p>
          <a:p>
            <a:pPr marL="571500" lvl="1" indent="-190500">
              <a:lnSpc>
                <a:spcPct val="90000"/>
              </a:lnSpc>
              <a:spcBef>
                <a:spcPct val="50000"/>
              </a:spcBef>
            </a:pPr>
            <a:r>
              <a:rPr lang="en-US" sz="1600" b="1">
                <a:solidFill>
                  <a:srgbClr val="0000FF"/>
                </a:solidFill>
              </a:rPr>
              <a:t>Cs source must be improved: lower pressure, ions produced on surface, etc</a:t>
            </a:r>
          </a:p>
          <a:p>
            <a:pPr marL="571500" lvl="1" indent="-190500">
              <a:lnSpc>
                <a:spcPct val="90000"/>
              </a:lnSpc>
              <a:spcBef>
                <a:spcPct val="50000"/>
              </a:spcBef>
            </a:pPr>
            <a:r>
              <a:rPr lang="en-US" sz="1600" b="1">
                <a:solidFill>
                  <a:srgbClr val="0000FF"/>
                </a:solidFill>
              </a:rPr>
              <a:t>Accelerator should be improved - ESQ</a:t>
            </a:r>
          </a:p>
          <a:p>
            <a:pPr marL="190500" indent="-190500">
              <a:lnSpc>
                <a:spcPct val="90000"/>
              </a:lnSpc>
              <a:spcBef>
                <a:spcPct val="50000"/>
              </a:spcBef>
            </a:pPr>
            <a:r>
              <a:rPr lang="en-US" sz="1800" b="1"/>
              <a:t>ICRH:</a:t>
            </a:r>
          </a:p>
          <a:p>
            <a:pPr marL="571500" lvl="1" indent="-190500">
              <a:lnSpc>
                <a:spcPct val="90000"/>
              </a:lnSpc>
              <a:spcBef>
                <a:spcPct val="50000"/>
              </a:spcBef>
            </a:pPr>
            <a:r>
              <a:rPr lang="en-US" sz="1600" b="1">
                <a:solidFill>
                  <a:srgbClr val="0000FF"/>
                </a:solidFill>
              </a:rPr>
              <a:t>Coupling problems have to be overcome – to be demonstrated at ITER</a:t>
            </a:r>
          </a:p>
          <a:p>
            <a:pPr marL="190500" indent="-190500">
              <a:lnSpc>
                <a:spcPct val="90000"/>
              </a:lnSpc>
              <a:spcBef>
                <a:spcPct val="50000"/>
              </a:spcBef>
            </a:pPr>
            <a:r>
              <a:rPr lang="en-US" sz="1800" b="1"/>
              <a:t>LH:</a:t>
            </a:r>
          </a:p>
          <a:p>
            <a:pPr marL="571500" lvl="1" indent="-190500">
              <a:lnSpc>
                <a:spcPct val="90000"/>
              </a:lnSpc>
              <a:spcBef>
                <a:spcPct val="50000"/>
              </a:spcBef>
            </a:pPr>
            <a:r>
              <a:rPr lang="en-US" sz="1600" b="1">
                <a:solidFill>
                  <a:srgbClr val="0000FF"/>
                </a:solidFill>
              </a:rPr>
              <a:t>Coupling problems, wave penetration and source development needed</a:t>
            </a:r>
          </a:p>
        </p:txBody>
      </p:sp>
      <p:sp>
        <p:nvSpPr>
          <p:cNvPr id="622595" name="Rectangle 3"/>
          <p:cNvSpPr>
            <a:spLocks noGrp="1" noChangeArrowheads="1"/>
          </p:cNvSpPr>
          <p:nvPr>
            <p:ph type="title"/>
          </p:nvPr>
        </p:nvSpPr>
        <p:spPr>
          <a:xfrm>
            <a:off x="0" y="0"/>
            <a:ext cx="9144000" cy="620713"/>
          </a:xfrm>
          <a:solidFill>
            <a:srgbClr val="FFCC00"/>
          </a:solidFill>
          <a:ln/>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sz="2800" b="1">
                <a:solidFill>
                  <a:srgbClr val="0000FF"/>
                </a:solidFill>
              </a:rPr>
              <a:t>Heating System Developemnt for DEMO</a:t>
            </a:r>
          </a:p>
        </p:txBody>
      </p:sp>
    </p:spTree>
    <p:extLst>
      <p:ext uri="{BB962C8B-B14F-4D97-AF65-F5344CB8AC3E}">
        <p14:creationId xmlns:p14="http://schemas.microsoft.com/office/powerpoint/2010/main" val="1423893761"/>
      </p:ext>
    </p:extLst>
  </p:cSld>
  <p:clrMapOvr>
    <a:masterClrMapping/>
  </p:clrMapOv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4514" name="Rectangle 2"/>
          <p:cNvSpPr>
            <a:spLocks noGrp="1" noChangeArrowheads="1"/>
          </p:cNvSpPr>
          <p:nvPr>
            <p:ph type="title"/>
          </p:nvPr>
        </p:nvSpPr>
        <p:spPr>
          <a:solidFill>
            <a:srgbClr val="FFCC00"/>
          </a:solidFill>
          <a:ln/>
        </p:spPr>
        <p:txBody>
          <a:bodyPr/>
          <a:lstStyle/>
          <a:p>
            <a:r>
              <a:rPr lang="en-US" sz="2800" dirty="0" smtClean="0"/>
              <a:t>Solid </a:t>
            </a:r>
            <a:r>
              <a:rPr lang="en-US" sz="2800" dirty="0"/>
              <a:t>breeder concept</a:t>
            </a:r>
          </a:p>
        </p:txBody>
      </p:sp>
      <p:pic>
        <p:nvPicPr>
          <p:cNvPr id="2624515" name="Picture 3" descr="bed"/>
          <p:cNvPicPr>
            <a:picLocks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250582" y="908050"/>
            <a:ext cx="5904034" cy="532923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624516" name="Line 4"/>
          <p:cNvSpPr>
            <a:spLocks noChangeShapeType="1"/>
          </p:cNvSpPr>
          <p:nvPr/>
        </p:nvSpPr>
        <p:spPr bwMode="auto">
          <a:xfrm>
            <a:off x="383931" y="1341438"/>
            <a:ext cx="4853354" cy="0"/>
          </a:xfrm>
          <a:prstGeom prst="line">
            <a:avLst/>
          </a:prstGeom>
          <a:noFill/>
          <a:ln w="38100">
            <a:solidFill>
              <a:srgbClr val="33CCCC"/>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624517" name="Oval 5"/>
          <p:cNvSpPr>
            <a:spLocks noChangeArrowheads="1"/>
          </p:cNvSpPr>
          <p:nvPr/>
        </p:nvSpPr>
        <p:spPr bwMode="auto">
          <a:xfrm>
            <a:off x="1" y="1484313"/>
            <a:ext cx="783981" cy="4176712"/>
          </a:xfrm>
          <a:prstGeom prst="ellipse">
            <a:avLst/>
          </a:prstGeom>
          <a:gradFill rotWithShape="1">
            <a:gsLst>
              <a:gs pos="0">
                <a:srgbClr val="FFFF00"/>
              </a:gs>
              <a:gs pos="100000">
                <a:srgbClr val="FF0000"/>
              </a:gs>
            </a:gsLst>
            <a:path path="shape">
              <a:fillToRect l="50000" t="50000" r="50000" b="50000"/>
            </a:path>
          </a:gradFill>
          <a:ln>
            <a:noFill/>
          </a:ln>
          <a:effectLst/>
          <a:extLst>
            <a:ext uri="{91240B29-F687-4F45-9708-019B960494DF}">
              <a14:hiddenLine xmlns:a14="http://schemas.microsoft.com/office/drawing/2010/main" w="12700">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624518" name="Rectangle 6"/>
          <p:cNvSpPr>
            <a:spLocks noChangeArrowheads="1"/>
          </p:cNvSpPr>
          <p:nvPr/>
        </p:nvSpPr>
        <p:spPr bwMode="auto">
          <a:xfrm>
            <a:off x="783981" y="2852739"/>
            <a:ext cx="825867"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lnSpc>
                <a:spcPct val="100000"/>
              </a:lnSpc>
            </a:pPr>
            <a:r>
              <a:rPr lang="en-US" sz="2400">
                <a:solidFill>
                  <a:srgbClr val="FF0000"/>
                </a:solidFill>
                <a:latin typeface="Arial" charset="0"/>
                <a:sym typeface="Wingdings" pitchFamily="2" charset="2"/>
              </a:rPr>
              <a:t>n</a:t>
            </a:r>
          </a:p>
          <a:p>
            <a:pPr eaLnBrk="0" hangingPunct="0">
              <a:lnSpc>
                <a:spcPct val="100000"/>
              </a:lnSpc>
            </a:pPr>
            <a:r>
              <a:rPr lang="en-US" sz="1800">
                <a:solidFill>
                  <a:srgbClr val="FF0000"/>
                </a:solidFill>
                <a:latin typeface="Arial" charset="0"/>
                <a:sym typeface="Wingdings" pitchFamily="2" charset="2"/>
              </a:rPr>
              <a:t>14.08 </a:t>
            </a:r>
          </a:p>
          <a:p>
            <a:pPr eaLnBrk="0" hangingPunct="0">
              <a:lnSpc>
                <a:spcPct val="100000"/>
              </a:lnSpc>
            </a:pPr>
            <a:r>
              <a:rPr lang="en-US" sz="1800">
                <a:solidFill>
                  <a:srgbClr val="FF0000"/>
                </a:solidFill>
                <a:latin typeface="Arial" charset="0"/>
                <a:sym typeface="Wingdings" pitchFamily="2" charset="2"/>
              </a:rPr>
              <a:t>MeV</a:t>
            </a:r>
          </a:p>
        </p:txBody>
      </p:sp>
      <p:sp>
        <p:nvSpPr>
          <p:cNvPr id="2624519" name="Line 7"/>
          <p:cNvSpPr>
            <a:spLocks noChangeShapeType="1"/>
          </p:cNvSpPr>
          <p:nvPr/>
        </p:nvSpPr>
        <p:spPr bwMode="auto">
          <a:xfrm>
            <a:off x="1314451" y="3141663"/>
            <a:ext cx="1263162" cy="0"/>
          </a:xfrm>
          <a:prstGeom prst="line">
            <a:avLst/>
          </a:prstGeom>
          <a:noFill/>
          <a:ln w="76200">
            <a:solidFill>
              <a:srgbClr val="FF0000"/>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pic>
        <p:nvPicPr>
          <p:cNvPr id="2624520" name="Picture 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767754" y="3213100"/>
            <a:ext cx="3124200" cy="331628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624521"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01812" y="765176"/>
            <a:ext cx="3235569" cy="24479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624522" name="Text Box 10"/>
          <p:cNvSpPr txBox="1">
            <a:spLocks noChangeArrowheads="1"/>
          </p:cNvSpPr>
          <p:nvPr/>
        </p:nvSpPr>
        <p:spPr bwMode="auto">
          <a:xfrm>
            <a:off x="6676293" y="1392239"/>
            <a:ext cx="1332416" cy="4001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00000"/>
              </a:lnSpc>
            </a:pPr>
            <a:r>
              <a:rPr lang="en-US" sz="2000" baseline="30000">
                <a:solidFill>
                  <a:srgbClr val="FF0000"/>
                </a:solidFill>
                <a:latin typeface="Arial" charset="0"/>
              </a:rPr>
              <a:t>9</a:t>
            </a:r>
            <a:r>
              <a:rPr lang="en-US" sz="2000">
                <a:solidFill>
                  <a:srgbClr val="FF0000"/>
                </a:solidFill>
                <a:latin typeface="Arial" charset="0"/>
              </a:rPr>
              <a:t>Be (n,2n)</a:t>
            </a:r>
            <a:endParaRPr lang="it-IT" sz="2000">
              <a:solidFill>
                <a:srgbClr val="FF0000"/>
              </a:solidFill>
              <a:latin typeface="Arial" charset="0"/>
            </a:endParaRPr>
          </a:p>
        </p:txBody>
      </p:sp>
      <p:sp>
        <p:nvSpPr>
          <p:cNvPr id="2624523" name="Rectangle 11"/>
          <p:cNvSpPr>
            <a:spLocks noChangeArrowheads="1"/>
          </p:cNvSpPr>
          <p:nvPr/>
        </p:nvSpPr>
        <p:spPr bwMode="auto">
          <a:xfrm>
            <a:off x="6516566" y="1995488"/>
            <a:ext cx="205697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eaLnBrk="0" hangingPunct="0">
              <a:lnSpc>
                <a:spcPct val="100000"/>
              </a:lnSpc>
            </a:pPr>
            <a:r>
              <a:rPr lang="en-US" sz="1800">
                <a:latin typeface="Arial" charset="0"/>
              </a:rPr>
              <a:t>threshold 2.5 MeV</a:t>
            </a:r>
          </a:p>
        </p:txBody>
      </p:sp>
      <p:sp>
        <p:nvSpPr>
          <p:cNvPr id="2624524" name="Line 12"/>
          <p:cNvSpPr>
            <a:spLocks noChangeShapeType="1"/>
          </p:cNvSpPr>
          <p:nvPr/>
        </p:nvSpPr>
        <p:spPr bwMode="auto">
          <a:xfrm flipH="1">
            <a:off x="6368562" y="2406651"/>
            <a:ext cx="517281" cy="492125"/>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624525" name="Text Box 13"/>
          <p:cNvSpPr txBox="1">
            <a:spLocks noChangeArrowheads="1"/>
          </p:cNvSpPr>
          <p:nvPr/>
        </p:nvSpPr>
        <p:spPr bwMode="auto">
          <a:xfrm>
            <a:off x="7491046" y="4221164"/>
            <a:ext cx="1082348" cy="400110"/>
          </a:xfrm>
          <a:prstGeom prst="rect">
            <a:avLst/>
          </a:prstGeom>
          <a:solidFill>
            <a:schemeClr val="bg1"/>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00000"/>
              </a:lnSpc>
            </a:pPr>
            <a:r>
              <a:rPr lang="en-US" sz="2000" baseline="30000">
                <a:solidFill>
                  <a:srgbClr val="FF0000"/>
                </a:solidFill>
                <a:latin typeface="Arial" charset="0"/>
              </a:rPr>
              <a:t>6</a:t>
            </a:r>
            <a:r>
              <a:rPr lang="en-US" sz="2000">
                <a:solidFill>
                  <a:srgbClr val="FF0000"/>
                </a:solidFill>
                <a:latin typeface="Arial" charset="0"/>
              </a:rPr>
              <a:t>Li (n,</a:t>
            </a:r>
            <a:r>
              <a:rPr lang="el-GR" sz="2000">
                <a:solidFill>
                  <a:srgbClr val="FF0000"/>
                </a:solidFill>
                <a:latin typeface="Arial" charset="0"/>
                <a:cs typeface="Arial" charset="0"/>
              </a:rPr>
              <a:t>α</a:t>
            </a:r>
            <a:r>
              <a:rPr lang="en-US" sz="2000">
                <a:solidFill>
                  <a:srgbClr val="FF0000"/>
                </a:solidFill>
                <a:latin typeface="Arial" charset="0"/>
              </a:rPr>
              <a:t>)</a:t>
            </a:r>
            <a:endParaRPr lang="it-IT" sz="2000">
              <a:solidFill>
                <a:srgbClr val="FF0000"/>
              </a:solidFill>
              <a:latin typeface="Arial" charset="0"/>
            </a:endParaRPr>
          </a:p>
        </p:txBody>
      </p:sp>
      <p:sp>
        <p:nvSpPr>
          <p:cNvPr id="2624526" name="Text Box 14"/>
          <p:cNvSpPr txBox="1">
            <a:spLocks noChangeArrowheads="1"/>
          </p:cNvSpPr>
          <p:nvPr/>
        </p:nvSpPr>
        <p:spPr bwMode="auto">
          <a:xfrm>
            <a:off x="6635114" y="5300664"/>
            <a:ext cx="1295547" cy="707886"/>
          </a:xfrm>
          <a:prstGeom prst="rect">
            <a:avLst/>
          </a:prstGeom>
          <a:solidFill>
            <a:schemeClr val="bg1"/>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gn="r">
              <a:lnSpc>
                <a:spcPct val="100000"/>
              </a:lnSpc>
            </a:pPr>
            <a:r>
              <a:rPr lang="en-US" sz="2000" baseline="30000">
                <a:latin typeface="Arial" charset="0"/>
              </a:rPr>
              <a:t>7</a:t>
            </a:r>
            <a:r>
              <a:rPr lang="en-US" sz="2000">
                <a:latin typeface="Arial" charset="0"/>
              </a:rPr>
              <a:t>Li (n,n,</a:t>
            </a:r>
            <a:r>
              <a:rPr lang="el-GR" sz="2000">
                <a:latin typeface="Arial" charset="0"/>
                <a:cs typeface="Arial" charset="0"/>
              </a:rPr>
              <a:t>α</a:t>
            </a:r>
            <a:r>
              <a:rPr lang="en-US" sz="2000">
                <a:latin typeface="Arial" charset="0"/>
              </a:rPr>
              <a:t>)</a:t>
            </a:r>
            <a:br>
              <a:rPr lang="en-US" sz="2000">
                <a:latin typeface="Arial" charset="0"/>
              </a:rPr>
            </a:br>
            <a:r>
              <a:rPr lang="en-US" sz="2000">
                <a:latin typeface="Arial" charset="0"/>
              </a:rPr>
              <a:t>2.8 MeV</a:t>
            </a:r>
            <a:endParaRPr lang="it-IT" sz="2000">
              <a:latin typeface="Arial" charset="0"/>
            </a:endParaRPr>
          </a:p>
        </p:txBody>
      </p:sp>
      <p:sp>
        <p:nvSpPr>
          <p:cNvPr id="2624527" name="Line 15"/>
          <p:cNvSpPr>
            <a:spLocks noChangeShapeType="1"/>
          </p:cNvSpPr>
          <p:nvPr/>
        </p:nvSpPr>
        <p:spPr bwMode="auto">
          <a:xfrm>
            <a:off x="7895493" y="5805488"/>
            <a:ext cx="464527" cy="215900"/>
          </a:xfrm>
          <a:prstGeom prst="line">
            <a:avLst/>
          </a:prstGeom>
          <a:noFill/>
          <a:ln w="381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624528" name="Rectangle 16"/>
          <p:cNvSpPr>
            <a:spLocks noChangeArrowheads="1"/>
          </p:cNvSpPr>
          <p:nvPr/>
        </p:nvSpPr>
        <p:spPr bwMode="auto">
          <a:xfrm>
            <a:off x="5701812" y="3284539"/>
            <a:ext cx="3323492" cy="3240087"/>
          </a:xfrm>
          <a:prstGeom prst="rect">
            <a:avLst/>
          </a:prstGeom>
          <a:noFill/>
          <a:ln w="38100">
            <a:solidFill>
              <a:srgbClr val="FF6600"/>
            </a:solidFill>
            <a:prstDash val="sysDot"/>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624529" name="Rectangle 17"/>
          <p:cNvSpPr>
            <a:spLocks noChangeArrowheads="1"/>
          </p:cNvSpPr>
          <p:nvPr/>
        </p:nvSpPr>
        <p:spPr bwMode="auto">
          <a:xfrm>
            <a:off x="5701812" y="765176"/>
            <a:ext cx="3323492" cy="2447925"/>
          </a:xfrm>
          <a:prstGeom prst="rect">
            <a:avLst/>
          </a:prstGeom>
          <a:noFill/>
          <a:ln w="38100">
            <a:solidFill>
              <a:srgbClr val="FFFF00"/>
            </a:solidFill>
            <a:prstDash val="sysDot"/>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624530" name="Text Box 18"/>
          <p:cNvSpPr txBox="1">
            <a:spLocks noChangeArrowheads="1"/>
          </p:cNvSpPr>
          <p:nvPr/>
        </p:nvSpPr>
        <p:spPr bwMode="auto">
          <a:xfrm>
            <a:off x="184638" y="5661026"/>
            <a:ext cx="1531253" cy="369332"/>
          </a:xfrm>
          <a:prstGeom prst="rect">
            <a:avLst/>
          </a:prstGeom>
          <a:solidFill>
            <a:srgbClr val="C0C0C0"/>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eaLnBrk="0" hangingPunct="0">
              <a:lnSpc>
                <a:spcPct val="100000"/>
              </a:lnSpc>
            </a:pPr>
            <a:r>
              <a:rPr lang="de-DE" sz="1800">
                <a:latin typeface="Arial" charset="0"/>
              </a:rPr>
              <a:t>FIRST WALL</a:t>
            </a:r>
          </a:p>
        </p:txBody>
      </p:sp>
      <p:sp>
        <p:nvSpPr>
          <p:cNvPr id="2624531" name="Text Box 19"/>
          <p:cNvSpPr txBox="1">
            <a:spLocks noChangeArrowheads="1"/>
          </p:cNvSpPr>
          <p:nvPr/>
        </p:nvSpPr>
        <p:spPr bwMode="auto">
          <a:xfrm>
            <a:off x="2776905" y="4724401"/>
            <a:ext cx="1667608" cy="366713"/>
          </a:xfrm>
          <a:prstGeom prst="rect">
            <a:avLst/>
          </a:prstGeom>
          <a:solidFill>
            <a:srgbClr val="C0C0C0"/>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lnSpc>
                <a:spcPct val="100000"/>
              </a:lnSpc>
            </a:pPr>
            <a:r>
              <a:rPr lang="de-DE" sz="1800">
                <a:latin typeface="Arial" charset="0"/>
              </a:rPr>
              <a:t>Cooling plates</a:t>
            </a:r>
          </a:p>
        </p:txBody>
      </p:sp>
      <p:sp>
        <p:nvSpPr>
          <p:cNvPr id="2624532" name="Text Box 20"/>
          <p:cNvSpPr txBox="1">
            <a:spLocks noChangeArrowheads="1"/>
          </p:cNvSpPr>
          <p:nvPr/>
        </p:nvSpPr>
        <p:spPr bwMode="auto">
          <a:xfrm>
            <a:off x="2844312" y="3860801"/>
            <a:ext cx="1992923" cy="366713"/>
          </a:xfrm>
          <a:prstGeom prst="rect">
            <a:avLst/>
          </a:prstGeom>
          <a:solidFill>
            <a:srgbClr val="FFCC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lnSpc>
                <a:spcPct val="100000"/>
              </a:lnSpc>
            </a:pPr>
            <a:r>
              <a:rPr lang="de-DE" sz="1800">
                <a:latin typeface="Arial" charset="0"/>
              </a:rPr>
              <a:t>Lithium-Ceramics</a:t>
            </a:r>
          </a:p>
        </p:txBody>
      </p:sp>
      <p:sp>
        <p:nvSpPr>
          <p:cNvPr id="2624533" name="Text Box 21"/>
          <p:cNvSpPr txBox="1">
            <a:spLocks noChangeArrowheads="1"/>
          </p:cNvSpPr>
          <p:nvPr/>
        </p:nvSpPr>
        <p:spPr bwMode="auto">
          <a:xfrm rot="16200000">
            <a:off x="-499463" y="3326756"/>
            <a:ext cx="1790234"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eaLnBrk="0" hangingPunct="0">
              <a:lnSpc>
                <a:spcPct val="100000"/>
              </a:lnSpc>
            </a:pPr>
            <a:r>
              <a:rPr lang="de-DE" sz="2400" b="0">
                <a:latin typeface="Arial" charset="0"/>
              </a:rPr>
              <a:t>P L A S M A</a:t>
            </a:r>
          </a:p>
        </p:txBody>
      </p:sp>
      <p:sp>
        <p:nvSpPr>
          <p:cNvPr id="2624534" name="Line 22"/>
          <p:cNvSpPr>
            <a:spLocks noChangeShapeType="1"/>
          </p:cNvSpPr>
          <p:nvPr/>
        </p:nvSpPr>
        <p:spPr bwMode="auto">
          <a:xfrm flipH="1">
            <a:off x="3974123" y="2997200"/>
            <a:ext cx="464527" cy="0"/>
          </a:xfrm>
          <a:prstGeom prst="line">
            <a:avLst/>
          </a:prstGeom>
          <a:noFill/>
          <a:ln w="63500">
            <a:solidFill>
              <a:srgbClr val="33CCCC"/>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624535" name="Line 23"/>
          <p:cNvSpPr>
            <a:spLocks noChangeShapeType="1"/>
          </p:cNvSpPr>
          <p:nvPr/>
        </p:nvSpPr>
        <p:spPr bwMode="auto">
          <a:xfrm flipH="1">
            <a:off x="4040066" y="5229225"/>
            <a:ext cx="597877" cy="0"/>
          </a:xfrm>
          <a:prstGeom prst="line">
            <a:avLst/>
          </a:prstGeom>
          <a:noFill/>
          <a:ln w="63500">
            <a:solidFill>
              <a:srgbClr val="33CCCC"/>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624536" name="Line 24"/>
          <p:cNvSpPr>
            <a:spLocks noChangeShapeType="1"/>
          </p:cNvSpPr>
          <p:nvPr/>
        </p:nvSpPr>
        <p:spPr bwMode="auto">
          <a:xfrm>
            <a:off x="4904643" y="4005263"/>
            <a:ext cx="531934" cy="0"/>
          </a:xfrm>
          <a:prstGeom prst="line">
            <a:avLst/>
          </a:prstGeom>
          <a:noFill/>
          <a:ln w="63500">
            <a:solidFill>
              <a:srgbClr val="33CCCC"/>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624537" name="Line 25"/>
          <p:cNvSpPr>
            <a:spLocks noChangeShapeType="1"/>
          </p:cNvSpPr>
          <p:nvPr/>
        </p:nvSpPr>
        <p:spPr bwMode="auto">
          <a:xfrm>
            <a:off x="2312377" y="4005263"/>
            <a:ext cx="531935" cy="0"/>
          </a:xfrm>
          <a:prstGeom prst="line">
            <a:avLst/>
          </a:prstGeom>
          <a:noFill/>
          <a:ln w="63500">
            <a:solidFill>
              <a:srgbClr val="33CCCC"/>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624538" name="Text Box 26"/>
          <p:cNvSpPr txBox="1">
            <a:spLocks noChangeArrowheads="1"/>
          </p:cNvSpPr>
          <p:nvPr/>
        </p:nvSpPr>
        <p:spPr bwMode="auto">
          <a:xfrm>
            <a:off x="4372708" y="2805113"/>
            <a:ext cx="1165704" cy="338554"/>
          </a:xfrm>
          <a:prstGeom prst="rect">
            <a:avLst/>
          </a:prstGeom>
          <a:solidFill>
            <a:srgbClr val="33CCCC">
              <a:alpha val="73000"/>
            </a:srgbClr>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eaLnBrk="0" hangingPunct="0">
              <a:lnSpc>
                <a:spcPct val="100000"/>
              </a:lnSpc>
            </a:pPr>
            <a:r>
              <a:rPr lang="de-DE" sz="1600">
                <a:latin typeface="Arial" charset="0"/>
              </a:rPr>
              <a:t>Purge Gas</a:t>
            </a:r>
          </a:p>
        </p:txBody>
      </p:sp>
    </p:spTree>
    <p:extLst>
      <p:ext uri="{BB962C8B-B14F-4D97-AF65-F5344CB8AC3E}">
        <p14:creationId xmlns:p14="http://schemas.microsoft.com/office/powerpoint/2010/main" val="772459768"/>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9762" name="Rectangle 5"/>
          <p:cNvSpPr txBox="1">
            <a:spLocks noGrp="1" noChangeArrowheads="1"/>
          </p:cNvSpPr>
          <p:nvPr/>
        </p:nvSpPr>
        <p:spPr bwMode="auto">
          <a:xfrm>
            <a:off x="1763713" y="6381750"/>
            <a:ext cx="4464050"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spcBef>
                <a:spcPct val="50000"/>
              </a:spcBef>
            </a:pPr>
            <a:r>
              <a:rPr lang="de-DE" sz="900"/>
              <a:t>Fusion Industry Innovation Forum, 6</a:t>
            </a:r>
            <a:r>
              <a:rPr lang="de-DE" sz="900" baseline="30000"/>
              <a:t>th</a:t>
            </a:r>
            <a:r>
              <a:rPr lang="de-DE" sz="900"/>
              <a:t> July 2010, Brussels, P. Fritz </a:t>
            </a:r>
          </a:p>
        </p:txBody>
      </p:sp>
      <p:pic>
        <p:nvPicPr>
          <p:cNvPr id="629763" name="Picture 24" descr="vertical HCPB TBM"/>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4213" y="1125538"/>
            <a:ext cx="6911975" cy="456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29764" name="Rectangle 28"/>
          <p:cNvSpPr>
            <a:spLocks noChangeArrowheads="1"/>
          </p:cNvSpPr>
          <p:nvPr/>
        </p:nvSpPr>
        <p:spPr bwMode="auto">
          <a:xfrm>
            <a:off x="539750" y="1125538"/>
            <a:ext cx="1152525" cy="432276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en-US" sz="1800">
              <a:latin typeface="Arial" charset="0"/>
            </a:endParaRPr>
          </a:p>
        </p:txBody>
      </p:sp>
      <p:sp>
        <p:nvSpPr>
          <p:cNvPr id="629765" name="Rectangle 26"/>
          <p:cNvSpPr>
            <a:spLocks noChangeArrowheads="1"/>
          </p:cNvSpPr>
          <p:nvPr/>
        </p:nvSpPr>
        <p:spPr bwMode="auto">
          <a:xfrm>
            <a:off x="827088" y="1916113"/>
            <a:ext cx="1871662" cy="432276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en-US" sz="1800">
              <a:latin typeface="Arial" charset="0"/>
            </a:endParaRPr>
          </a:p>
        </p:txBody>
      </p:sp>
      <p:pic>
        <p:nvPicPr>
          <p:cNvPr id="629766" name="Picture 3" descr="Workpiece_S390_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5413" y="1304925"/>
            <a:ext cx="2125662" cy="185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29767" name="Rectangle 5"/>
          <p:cNvSpPr>
            <a:spLocks noGrp="1" noChangeArrowheads="1"/>
          </p:cNvSpPr>
          <p:nvPr>
            <p:ph type="title" idx="4294967295"/>
          </p:nvPr>
        </p:nvSpPr>
        <p:spPr>
          <a:xfrm>
            <a:off x="827088" y="1125538"/>
            <a:ext cx="1058862" cy="431800"/>
          </a:xfrm>
          <a:solidFill>
            <a:schemeClr val="bg1"/>
          </a:solidFill>
        </p:spPr>
        <p:txBody>
          <a:bodyPr lIns="0" tIns="0" rIns="0" bIns="0"/>
          <a:lstStyle/>
          <a:p>
            <a:r>
              <a:rPr lang="en-GB" sz="2100"/>
              <a:t>First Wall</a:t>
            </a:r>
          </a:p>
        </p:txBody>
      </p:sp>
      <p:pic>
        <p:nvPicPr>
          <p:cNvPr id="629768" name="Picture 6" descr="Auf Erodiermasch"/>
          <p:cNvPicPr>
            <a:picLocks noChangeAspect="1" noChangeArrowheads="1"/>
          </p:cNvPicPr>
          <p:nvPr/>
        </p:nvPicPr>
        <p:blipFill>
          <a:blip r:embed="rId6">
            <a:extLst>
              <a:ext uri="{28A0092B-C50C-407E-A947-70E740481C1C}">
                <a14:useLocalDpi xmlns:a14="http://schemas.microsoft.com/office/drawing/2010/main" val="0"/>
              </a:ext>
            </a:extLst>
          </a:blip>
          <a:srcRect l="38550" t="33749" r="38515" b="29553"/>
          <a:stretch>
            <a:fillRect/>
          </a:stretch>
        </p:blipFill>
        <p:spPr bwMode="auto">
          <a:xfrm>
            <a:off x="7356475" y="3141663"/>
            <a:ext cx="1679575" cy="1887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29769" name="Rectangle 7"/>
          <p:cNvSpPr>
            <a:spLocks noChangeArrowheads="1"/>
          </p:cNvSpPr>
          <p:nvPr/>
        </p:nvSpPr>
        <p:spPr bwMode="auto">
          <a:xfrm>
            <a:off x="7235825" y="1196975"/>
            <a:ext cx="1608138" cy="303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en-GB" sz="1800" b="1">
                <a:solidFill>
                  <a:schemeClr val="tx2"/>
                </a:solidFill>
                <a:latin typeface="Arial" charset="0"/>
              </a:rPr>
              <a:t>Breeder Unit</a:t>
            </a:r>
          </a:p>
        </p:txBody>
      </p:sp>
      <p:pic>
        <p:nvPicPr>
          <p:cNvPr id="629770"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3850" y="4292600"/>
            <a:ext cx="1989138" cy="203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29771" name="Rectangle 9"/>
          <p:cNvSpPr>
            <a:spLocks noChangeArrowheads="1"/>
          </p:cNvSpPr>
          <p:nvPr/>
        </p:nvSpPr>
        <p:spPr bwMode="auto">
          <a:xfrm>
            <a:off x="395288" y="5949950"/>
            <a:ext cx="1277937" cy="336550"/>
          </a:xfrm>
          <a:prstGeom prst="rect">
            <a:avLst/>
          </a:prstGeom>
          <a:solidFill>
            <a:srgbClr val="0000FF"/>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p>
            <a:pPr defTabSz="793750"/>
            <a:r>
              <a:rPr lang="en-US" sz="1600">
                <a:solidFill>
                  <a:schemeClr val="bg1"/>
                </a:solidFill>
                <a:latin typeface="Arial" charset="0"/>
              </a:rPr>
              <a:t>FW bending</a:t>
            </a:r>
          </a:p>
        </p:txBody>
      </p:sp>
      <p:pic>
        <p:nvPicPr>
          <p:cNvPr id="629772" name="Picture 10"/>
          <p:cNvPicPr>
            <a:picLocks noChangeAspect="1" noChangeArrowheads="1"/>
          </p:cNvPicPr>
          <p:nvPr/>
        </p:nvPicPr>
        <p:blipFill>
          <a:blip r:embed="rId8">
            <a:extLst>
              <a:ext uri="{28A0092B-C50C-407E-A947-70E740481C1C}">
                <a14:useLocalDpi xmlns:a14="http://schemas.microsoft.com/office/drawing/2010/main" val="0"/>
              </a:ext>
            </a:extLst>
          </a:blip>
          <a:srcRect l="21817" t="28123" r="24620" b="17894"/>
          <a:stretch>
            <a:fillRect/>
          </a:stretch>
        </p:blipFill>
        <p:spPr bwMode="auto">
          <a:xfrm>
            <a:off x="7308850" y="1844675"/>
            <a:ext cx="1609725" cy="1263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lg" len="lg"/>
              </a14:hiddenLine>
            </a:ext>
          </a:extLst>
        </p:spPr>
      </p:pic>
      <p:sp>
        <p:nvSpPr>
          <p:cNvPr id="629773" name="Rectangle 11"/>
          <p:cNvSpPr>
            <a:spLocks noChangeArrowheads="1"/>
          </p:cNvSpPr>
          <p:nvPr/>
        </p:nvSpPr>
        <p:spPr bwMode="auto">
          <a:xfrm>
            <a:off x="7812088" y="1773238"/>
            <a:ext cx="904875" cy="336550"/>
          </a:xfrm>
          <a:prstGeom prst="rect">
            <a:avLst/>
          </a:prstGeom>
          <a:solidFill>
            <a:srgbClr val="0000FF"/>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p>
            <a:pPr defTabSz="793750"/>
            <a:r>
              <a:rPr lang="en-US" sz="1600">
                <a:solidFill>
                  <a:schemeClr val="bg1"/>
                </a:solidFill>
                <a:latin typeface="Arial" charset="0"/>
              </a:rPr>
              <a:t>bending</a:t>
            </a:r>
          </a:p>
        </p:txBody>
      </p:sp>
      <p:sp>
        <p:nvSpPr>
          <p:cNvPr id="629774" name="Rectangle 13"/>
          <p:cNvSpPr>
            <a:spLocks noChangeArrowheads="1"/>
          </p:cNvSpPr>
          <p:nvPr/>
        </p:nvSpPr>
        <p:spPr bwMode="auto">
          <a:xfrm>
            <a:off x="539750" y="1628775"/>
            <a:ext cx="1550988" cy="257175"/>
          </a:xfrm>
          <a:prstGeom prst="rect">
            <a:avLst/>
          </a:prstGeom>
          <a:solidFill>
            <a:srgbClr val="00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r>
              <a:rPr lang="en-GB" sz="1600">
                <a:solidFill>
                  <a:schemeClr val="bg1"/>
                </a:solidFill>
                <a:latin typeface="Arial" charset="0"/>
              </a:rPr>
              <a:t>HIP</a:t>
            </a:r>
          </a:p>
        </p:txBody>
      </p:sp>
      <p:sp>
        <p:nvSpPr>
          <p:cNvPr id="629775" name="Rectangle 14"/>
          <p:cNvSpPr>
            <a:spLocks noChangeArrowheads="1"/>
          </p:cNvSpPr>
          <p:nvPr/>
        </p:nvSpPr>
        <p:spPr bwMode="auto">
          <a:xfrm>
            <a:off x="7500938" y="4581525"/>
            <a:ext cx="1476375" cy="360363"/>
          </a:xfrm>
          <a:prstGeom prst="rect">
            <a:avLst/>
          </a:prstGeom>
          <a:solidFill>
            <a:srgbClr val="00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r>
              <a:rPr lang="en-GB" sz="1600">
                <a:solidFill>
                  <a:schemeClr val="bg1"/>
                </a:solidFill>
                <a:latin typeface="Arial" charset="0"/>
              </a:rPr>
              <a:t>Spark Erosion</a:t>
            </a:r>
          </a:p>
        </p:txBody>
      </p:sp>
      <p:graphicFrame>
        <p:nvGraphicFramePr>
          <p:cNvPr id="629776" name="Object 15"/>
          <p:cNvGraphicFramePr>
            <a:graphicFrameLocks noGrp="1" noChangeAspect="1"/>
          </p:cNvGraphicFramePr>
          <p:nvPr>
            <p:ph idx="4294967295"/>
          </p:nvPr>
        </p:nvGraphicFramePr>
        <p:xfrm>
          <a:off x="323850" y="3111500"/>
          <a:ext cx="1944688" cy="1206500"/>
        </p:xfrm>
        <a:graphic>
          <a:graphicData uri="http://schemas.openxmlformats.org/presentationml/2006/ole">
            <mc:AlternateContent xmlns:mc="http://schemas.openxmlformats.org/markup-compatibility/2006">
              <mc:Choice xmlns:v="urn:schemas-microsoft-com:vml" Requires="v">
                <p:oleObj spid="_x0000_s45071" name="Bitmap" r:id="rId9" imgW="5723810" imgH="3277057" progId="Paint.Picture">
                  <p:embed/>
                </p:oleObj>
              </mc:Choice>
              <mc:Fallback>
                <p:oleObj name="Bitmap" r:id="rId9" imgW="5723810" imgH="3277057" progId="Paint.Picture">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23850" y="3111500"/>
                        <a:ext cx="1944688" cy="1206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629777" name="Picture 16"/>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900113" y="2205038"/>
            <a:ext cx="1368425" cy="809625"/>
          </a:xfrm>
          <a:prstGeom prst="rect">
            <a:avLst/>
          </a:prstGeom>
          <a:noFill/>
          <a:ln w="25400" algn="ctr">
            <a:solidFill>
              <a:schemeClr val="bg1"/>
            </a:solidFill>
            <a:miter lim="800000"/>
            <a:headEnd/>
            <a:tailEnd/>
          </a:ln>
          <a:extLst>
            <a:ext uri="{909E8E84-426E-40DD-AFC4-6F175D3DCCD1}">
              <a14:hiddenFill xmlns:a14="http://schemas.microsoft.com/office/drawing/2010/main">
                <a:solidFill>
                  <a:srgbClr val="FFFFFF"/>
                </a:solidFill>
              </a14:hiddenFill>
            </a:ext>
          </a:extLst>
        </p:spPr>
      </p:pic>
      <p:sp>
        <p:nvSpPr>
          <p:cNvPr id="629778" name="Rectangle 17"/>
          <p:cNvSpPr>
            <a:spLocks noChangeArrowheads="1"/>
          </p:cNvSpPr>
          <p:nvPr/>
        </p:nvSpPr>
        <p:spPr bwMode="auto">
          <a:xfrm>
            <a:off x="323850" y="3068638"/>
            <a:ext cx="1370013" cy="336550"/>
          </a:xfrm>
          <a:prstGeom prst="rect">
            <a:avLst/>
          </a:prstGeom>
          <a:solidFill>
            <a:srgbClr val="0000FF"/>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p>
            <a:pPr defTabSz="793750"/>
            <a:r>
              <a:rPr lang="en-US" sz="1600">
                <a:solidFill>
                  <a:schemeClr val="bg1"/>
                </a:solidFill>
                <a:latin typeface="Arial" charset="0"/>
              </a:rPr>
              <a:t>FW scale 1:4</a:t>
            </a:r>
          </a:p>
        </p:txBody>
      </p:sp>
      <p:sp>
        <p:nvSpPr>
          <p:cNvPr id="629779" name="Rectangle 18"/>
          <p:cNvSpPr>
            <a:spLocks noChangeArrowheads="1"/>
          </p:cNvSpPr>
          <p:nvPr/>
        </p:nvSpPr>
        <p:spPr bwMode="auto">
          <a:xfrm>
            <a:off x="179388" y="549275"/>
            <a:ext cx="842486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p>
            <a:pPr defTabSz="793750"/>
            <a:r>
              <a:rPr lang="en-US" sz="2000">
                <a:latin typeface="Arial" charset="0"/>
              </a:rPr>
              <a:t>Verification of manufacturing route of ITER Test blanket module (TBM)</a:t>
            </a:r>
          </a:p>
        </p:txBody>
      </p:sp>
      <p:sp>
        <p:nvSpPr>
          <p:cNvPr id="629780" name="Line 22"/>
          <p:cNvSpPr>
            <a:spLocks noChangeShapeType="1"/>
          </p:cNvSpPr>
          <p:nvPr/>
        </p:nvSpPr>
        <p:spPr bwMode="auto">
          <a:xfrm flipV="1">
            <a:off x="5940425" y="1758950"/>
            <a:ext cx="334963" cy="85725"/>
          </a:xfrm>
          <a:prstGeom prst="line">
            <a:avLst/>
          </a:prstGeom>
          <a:noFill/>
          <a:ln w="38100">
            <a:solidFill>
              <a:srgbClr val="FF3300"/>
            </a:solidFill>
            <a:round/>
            <a:headEnd/>
            <a:tailEnd type="stealth" w="med" len="med"/>
          </a:ln>
          <a:extLst>
            <a:ext uri="{909E8E84-426E-40DD-AFC4-6F175D3DCCD1}">
              <a14:hiddenFill xmlns:a14="http://schemas.microsoft.com/office/drawing/2010/main">
                <a:noFill/>
              </a14:hiddenFill>
            </a:ext>
          </a:extLst>
        </p:spPr>
        <p:txBody>
          <a:bodyPr/>
          <a:lstStyle/>
          <a:p>
            <a:endParaRPr lang="en-GB"/>
          </a:p>
        </p:txBody>
      </p:sp>
      <p:sp>
        <p:nvSpPr>
          <p:cNvPr id="629781" name="Rectangle 23"/>
          <p:cNvSpPr>
            <a:spLocks noChangeArrowheads="1"/>
          </p:cNvSpPr>
          <p:nvPr/>
        </p:nvSpPr>
        <p:spPr bwMode="auto">
          <a:xfrm>
            <a:off x="4787900" y="5013325"/>
            <a:ext cx="3929063" cy="131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p>
            <a:pPr defTabSz="793750"/>
            <a:r>
              <a:rPr lang="en-US" sz="1600" b="1">
                <a:latin typeface="Arial" charset="0"/>
              </a:rPr>
              <a:t>Main ideas (also for DEMO):</a:t>
            </a:r>
          </a:p>
          <a:p>
            <a:pPr defTabSz="793750">
              <a:buClr>
                <a:schemeClr val="accent1"/>
              </a:buClr>
              <a:buFont typeface="Wingdings" pitchFamily="2" charset="2"/>
              <a:buChar char="§"/>
            </a:pPr>
            <a:r>
              <a:rPr lang="en-US" sz="1600">
                <a:latin typeface="Arial" charset="0"/>
              </a:rPr>
              <a:t>Modular fabrication</a:t>
            </a:r>
          </a:p>
          <a:p>
            <a:pPr defTabSz="793750">
              <a:buClr>
                <a:schemeClr val="accent1"/>
              </a:buClr>
              <a:buFont typeface="Wingdings" pitchFamily="2" charset="2"/>
              <a:buChar char="§"/>
            </a:pPr>
            <a:r>
              <a:rPr lang="en-US" sz="1600">
                <a:latin typeface="Arial" charset="0"/>
              </a:rPr>
              <a:t>Automated welding (low distortion)</a:t>
            </a:r>
          </a:p>
          <a:p>
            <a:pPr defTabSz="793750">
              <a:buClr>
                <a:schemeClr val="accent1"/>
              </a:buClr>
              <a:buFont typeface="Wingdings" pitchFamily="2" charset="2"/>
              <a:buChar char="§"/>
            </a:pPr>
            <a:r>
              <a:rPr lang="en-US" sz="1600">
                <a:latin typeface="Arial" charset="0"/>
              </a:rPr>
              <a:t>Compatibility to RH –measures </a:t>
            </a:r>
          </a:p>
          <a:p>
            <a:pPr defTabSz="793750"/>
            <a:r>
              <a:rPr lang="en-US" sz="1600">
                <a:latin typeface="Arial" charset="0"/>
              </a:rPr>
              <a:t>+ Matching standards for nuclear facilities</a:t>
            </a:r>
          </a:p>
        </p:txBody>
      </p:sp>
      <p:sp>
        <p:nvSpPr>
          <p:cNvPr id="629782" name="Rectangle 25"/>
          <p:cNvSpPr>
            <a:spLocks noChangeArrowheads="1"/>
          </p:cNvSpPr>
          <p:nvPr/>
        </p:nvSpPr>
        <p:spPr bwMode="auto">
          <a:xfrm>
            <a:off x="250825" y="-26988"/>
            <a:ext cx="8497888" cy="503238"/>
          </a:xfrm>
          <a:prstGeom prst="rect">
            <a:avLst/>
          </a:prstGeom>
          <a:solidFill>
            <a:srgbClr val="FEE00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b"/>
          <a:lstStyle/>
          <a:p>
            <a:pPr algn="ctr"/>
            <a:r>
              <a:rPr lang="en-GB" b="1">
                <a:solidFill>
                  <a:srgbClr val="0000FF"/>
                </a:solidFill>
                <a:latin typeface="Arial" charset="0"/>
              </a:rPr>
              <a:t>A typical modular design for a DEMO blanket</a:t>
            </a:r>
          </a:p>
        </p:txBody>
      </p:sp>
      <p:pic>
        <p:nvPicPr>
          <p:cNvPr id="629783" name="Picture 27" descr="vertical HCPB TBM"/>
          <p:cNvPicPr>
            <a:picLocks noChangeAspect="1" noChangeArrowheads="1"/>
          </p:cNvPicPr>
          <p:nvPr/>
        </p:nvPicPr>
        <p:blipFill>
          <a:blip r:embed="rId4">
            <a:extLst>
              <a:ext uri="{28A0092B-C50C-407E-A947-70E740481C1C}">
                <a14:useLocalDpi xmlns:a14="http://schemas.microsoft.com/office/drawing/2010/main" val="0"/>
              </a:ext>
            </a:extLst>
          </a:blip>
          <a:srcRect l="5511" t="2087" r="78989" b="74477"/>
          <a:stretch>
            <a:fillRect/>
          </a:stretch>
        </p:blipFill>
        <p:spPr bwMode="auto">
          <a:xfrm>
            <a:off x="3924300" y="1268413"/>
            <a:ext cx="854075"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57062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TextBox 1"/>
          <p:cNvSpPr txBox="1">
            <a:spLocks noChangeArrowheads="1"/>
          </p:cNvSpPr>
          <p:nvPr/>
        </p:nvSpPr>
        <p:spPr bwMode="auto">
          <a:xfrm>
            <a:off x="250825" y="0"/>
            <a:ext cx="8642350" cy="519113"/>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eaLnBrk="1" hangingPunct="1"/>
            <a:r>
              <a:rPr lang="en-US" sz="2800" b="1">
                <a:solidFill>
                  <a:schemeClr val="accent2"/>
                </a:solidFill>
                <a:latin typeface="Arial" pitchFamily="34" charset="0"/>
              </a:rPr>
              <a:t>Maintenance concepts Equatorial Cryostat</a:t>
            </a:r>
            <a:endParaRPr lang="en-GB" sz="2800" b="1">
              <a:solidFill>
                <a:schemeClr val="accent2"/>
              </a:solidFill>
              <a:latin typeface="Arial" pitchFamily="34" charset="0"/>
            </a:endParaRPr>
          </a:p>
        </p:txBody>
      </p:sp>
      <p:pic>
        <p:nvPicPr>
          <p:cNvPr id="96259" name="Picture 3" descr="009.png"/>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700338" y="620713"/>
            <a:ext cx="6238875" cy="3525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6260" name="Picture 4" descr="014.png"/>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1052513"/>
            <a:ext cx="5518150" cy="311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6261" name="Picture 8" descr="tool01.png"/>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270750" y="4221163"/>
            <a:ext cx="1873250" cy="2033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6262" name="Picture 7" descr="tool04"/>
          <p:cNvPicPr>
            <a:picLocks noChangeAspect="1" noChangeArrowheads="1"/>
          </p:cNvPicPr>
          <p:nvPr/>
        </p:nvPicPr>
        <p:blipFill>
          <a:blip r:embed="rId5" cstate="screen">
            <a:extLst>
              <a:ext uri="{28A0092B-C50C-407E-A947-70E740481C1C}">
                <a14:useLocalDpi xmlns:a14="http://schemas.microsoft.com/office/drawing/2010/main"/>
              </a:ext>
            </a:extLst>
          </a:blip>
          <a:srcRect r="5914"/>
          <a:stretch>
            <a:fillRect/>
          </a:stretch>
        </p:blipFill>
        <p:spPr bwMode="auto">
          <a:xfrm>
            <a:off x="3203575" y="4292600"/>
            <a:ext cx="4008438" cy="191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6263" name="Picture 8" descr="tool03"/>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0" y="4292600"/>
            <a:ext cx="3144838" cy="1931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88818952"/>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6625" y="4271963"/>
            <a:ext cx="2954338" cy="184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47171" name="Rectangle 3"/>
          <p:cNvSpPr>
            <a:spLocks noChangeArrowheads="1"/>
          </p:cNvSpPr>
          <p:nvPr/>
        </p:nvSpPr>
        <p:spPr bwMode="auto">
          <a:xfrm>
            <a:off x="184150" y="1196975"/>
            <a:ext cx="5832475" cy="4606925"/>
          </a:xfrm>
          <a:prstGeom prst="rect">
            <a:avLst/>
          </a:prstGeom>
          <a:noFill/>
          <a:ln w="38100">
            <a:solidFill>
              <a:schemeClr val="hlink"/>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pPr eaLnBrk="1" hangingPunct="1"/>
            <a:endParaRPr lang="en-US" sz="1800">
              <a:latin typeface="Arial" charset="0"/>
            </a:endParaRPr>
          </a:p>
        </p:txBody>
      </p:sp>
      <p:graphicFrame>
        <p:nvGraphicFramePr>
          <p:cNvPr id="647172" name="Object 4"/>
          <p:cNvGraphicFramePr>
            <a:graphicFrameLocks noChangeAspect="1"/>
          </p:cNvGraphicFramePr>
          <p:nvPr/>
        </p:nvGraphicFramePr>
        <p:xfrm>
          <a:off x="2284413" y="2103438"/>
          <a:ext cx="1490662" cy="1400175"/>
        </p:xfrm>
        <a:graphic>
          <a:graphicData uri="http://schemas.openxmlformats.org/presentationml/2006/ole">
            <mc:AlternateContent xmlns:mc="http://schemas.openxmlformats.org/markup-compatibility/2006">
              <mc:Choice xmlns:v="urn:schemas-microsoft-com:vml" Requires="v">
                <p:oleObj spid="_x0000_s46130" name="Bitmap" r:id="rId4" imgW="4420217" imgH="4153480" progId="Paint.Picture">
                  <p:embed/>
                </p:oleObj>
              </mc:Choice>
              <mc:Fallback>
                <p:oleObj name="Bitmap" r:id="rId4" imgW="4420217" imgH="4153480"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84413" y="2103438"/>
                        <a:ext cx="1490662" cy="14001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47173" name="Object 5"/>
          <p:cNvGraphicFramePr>
            <a:graphicFrameLocks noChangeAspect="1"/>
          </p:cNvGraphicFramePr>
          <p:nvPr/>
        </p:nvGraphicFramePr>
        <p:xfrm>
          <a:off x="579438" y="2135188"/>
          <a:ext cx="876300" cy="995362"/>
        </p:xfrm>
        <a:graphic>
          <a:graphicData uri="http://schemas.openxmlformats.org/presentationml/2006/ole">
            <mc:AlternateContent xmlns:mc="http://schemas.openxmlformats.org/markup-compatibility/2006">
              <mc:Choice xmlns:v="urn:schemas-microsoft-com:vml" Requires="v">
                <p:oleObj spid="_x0000_s46131" name="Bitmap" r:id="rId6" imgW="1876190" imgH="2133898" progId="Paint.Picture">
                  <p:embed/>
                </p:oleObj>
              </mc:Choice>
              <mc:Fallback>
                <p:oleObj name="Bitmap" r:id="rId6" imgW="1876190" imgH="2133898" progId="Paint.Picture">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79438" y="2135188"/>
                        <a:ext cx="876300" cy="99536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47174" name="Object 6"/>
          <p:cNvGraphicFramePr>
            <a:graphicFrameLocks noChangeAspect="1"/>
          </p:cNvGraphicFramePr>
          <p:nvPr/>
        </p:nvGraphicFramePr>
        <p:xfrm>
          <a:off x="1774825" y="4083050"/>
          <a:ext cx="3171825" cy="1671638"/>
        </p:xfrm>
        <a:graphic>
          <a:graphicData uri="http://schemas.openxmlformats.org/presentationml/2006/ole">
            <mc:AlternateContent xmlns:mc="http://schemas.openxmlformats.org/markup-compatibility/2006">
              <mc:Choice xmlns:v="urn:schemas-microsoft-com:vml" Requires="v">
                <p:oleObj spid="_x0000_s46132" name="Bitmap" r:id="rId8" imgW="18580952" imgH="9790476" progId="Paint.Picture">
                  <p:embed/>
                </p:oleObj>
              </mc:Choice>
              <mc:Fallback>
                <p:oleObj name="Bitmap" r:id="rId8" imgW="18580952" imgH="9790476" progId="Paint.Picture">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774825" y="4083050"/>
                        <a:ext cx="3171825" cy="167163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47175" name="Line 7"/>
          <p:cNvSpPr>
            <a:spLocks noChangeShapeType="1"/>
          </p:cNvSpPr>
          <p:nvPr/>
        </p:nvSpPr>
        <p:spPr bwMode="auto">
          <a:xfrm flipH="1" flipV="1">
            <a:off x="1127125" y="4271963"/>
            <a:ext cx="1066800" cy="247650"/>
          </a:xfrm>
          <a:prstGeom prst="line">
            <a:avLst/>
          </a:prstGeom>
          <a:noFill/>
          <a:ln w="38100">
            <a:solidFill>
              <a:srgbClr val="339966"/>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GB"/>
          </a:p>
        </p:txBody>
      </p:sp>
      <p:sp>
        <p:nvSpPr>
          <p:cNvPr id="647176" name="Text Box 8"/>
          <p:cNvSpPr txBox="1">
            <a:spLocks noChangeArrowheads="1"/>
          </p:cNvSpPr>
          <p:nvPr/>
        </p:nvSpPr>
        <p:spPr bwMode="auto">
          <a:xfrm>
            <a:off x="184150" y="1397000"/>
            <a:ext cx="1616075"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a:r>
              <a:rPr lang="en-US" sz="1400" b="1"/>
              <a:t>Tritium Extraction </a:t>
            </a:r>
          </a:p>
          <a:p>
            <a:pPr algn="ctr"/>
            <a:r>
              <a:rPr lang="en-US" sz="1400" b="1"/>
              <a:t>System (TES)</a:t>
            </a:r>
          </a:p>
          <a:p>
            <a:pPr algn="ctr"/>
            <a:r>
              <a:rPr lang="en-US" sz="1400"/>
              <a:t>Tritium building</a:t>
            </a:r>
          </a:p>
        </p:txBody>
      </p:sp>
      <p:sp>
        <p:nvSpPr>
          <p:cNvPr id="647177" name="Line 9"/>
          <p:cNvSpPr>
            <a:spLocks noChangeShapeType="1"/>
          </p:cNvSpPr>
          <p:nvPr/>
        </p:nvSpPr>
        <p:spPr bwMode="auto">
          <a:xfrm>
            <a:off x="1087438" y="3136900"/>
            <a:ext cx="19050" cy="1143000"/>
          </a:xfrm>
          <a:prstGeom prst="line">
            <a:avLst/>
          </a:prstGeom>
          <a:noFill/>
          <a:ln w="38100">
            <a:solidFill>
              <a:srgbClr val="339966"/>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GB"/>
          </a:p>
        </p:txBody>
      </p:sp>
      <p:sp>
        <p:nvSpPr>
          <p:cNvPr id="647178" name="Text Box 10"/>
          <p:cNvSpPr txBox="1">
            <a:spLocks noChangeArrowheads="1"/>
          </p:cNvSpPr>
          <p:nvPr/>
        </p:nvSpPr>
        <p:spPr bwMode="auto">
          <a:xfrm>
            <a:off x="2379663" y="1395413"/>
            <a:ext cx="1416050"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a:r>
              <a:rPr lang="en-US" sz="1400" b="1"/>
              <a:t>Helium Cooling </a:t>
            </a:r>
          </a:p>
          <a:p>
            <a:pPr algn="ctr"/>
            <a:r>
              <a:rPr lang="en-US" sz="1400" b="1"/>
              <a:t>System (HCS)</a:t>
            </a:r>
          </a:p>
          <a:p>
            <a:pPr algn="ctr"/>
            <a:r>
              <a:rPr lang="en-US" sz="1400"/>
              <a:t>TCWS-Vault</a:t>
            </a:r>
          </a:p>
        </p:txBody>
      </p:sp>
      <p:sp>
        <p:nvSpPr>
          <p:cNvPr id="647179" name="Line 11"/>
          <p:cNvSpPr>
            <a:spLocks noChangeShapeType="1"/>
          </p:cNvSpPr>
          <p:nvPr/>
        </p:nvSpPr>
        <p:spPr bwMode="auto">
          <a:xfrm flipH="1">
            <a:off x="2400300" y="3163888"/>
            <a:ext cx="0" cy="1371600"/>
          </a:xfrm>
          <a:prstGeom prst="line">
            <a:avLst/>
          </a:prstGeom>
          <a:noFill/>
          <a:ln w="38100">
            <a:solidFill>
              <a:srgbClr val="FF00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GB"/>
          </a:p>
        </p:txBody>
      </p:sp>
      <p:sp>
        <p:nvSpPr>
          <p:cNvPr id="647180" name="Line 12"/>
          <p:cNvSpPr>
            <a:spLocks noChangeShapeType="1"/>
          </p:cNvSpPr>
          <p:nvPr/>
        </p:nvSpPr>
        <p:spPr bwMode="auto">
          <a:xfrm>
            <a:off x="2322513" y="3114675"/>
            <a:ext cx="9525" cy="1381125"/>
          </a:xfrm>
          <a:prstGeom prst="line">
            <a:avLst/>
          </a:prstGeom>
          <a:noFill/>
          <a:ln w="38100">
            <a:solidFill>
              <a:schemeClr val="accent2"/>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GB"/>
          </a:p>
        </p:txBody>
      </p:sp>
      <p:sp>
        <p:nvSpPr>
          <p:cNvPr id="647181" name="Line 13"/>
          <p:cNvSpPr>
            <a:spLocks noChangeShapeType="1"/>
          </p:cNvSpPr>
          <p:nvPr/>
        </p:nvSpPr>
        <p:spPr bwMode="auto">
          <a:xfrm>
            <a:off x="3054350" y="3703638"/>
            <a:ext cx="9525" cy="1009650"/>
          </a:xfrm>
          <a:prstGeom prst="line">
            <a:avLst/>
          </a:prstGeom>
          <a:noFill/>
          <a:ln w="38100">
            <a:solidFill>
              <a:srgbClr val="FFCC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GB"/>
          </a:p>
        </p:txBody>
      </p:sp>
      <p:sp>
        <p:nvSpPr>
          <p:cNvPr id="647182" name="Line 14"/>
          <p:cNvSpPr>
            <a:spLocks noChangeShapeType="1"/>
          </p:cNvSpPr>
          <p:nvPr/>
        </p:nvSpPr>
        <p:spPr bwMode="auto">
          <a:xfrm>
            <a:off x="3043238" y="3702050"/>
            <a:ext cx="2000250" cy="428625"/>
          </a:xfrm>
          <a:prstGeom prst="line">
            <a:avLst/>
          </a:prstGeom>
          <a:noFill/>
          <a:ln w="38100">
            <a:solidFill>
              <a:srgbClr val="FFCC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GB"/>
          </a:p>
        </p:txBody>
      </p:sp>
      <p:sp>
        <p:nvSpPr>
          <p:cNvPr id="647183" name="Line 15"/>
          <p:cNvSpPr>
            <a:spLocks noChangeShapeType="1"/>
          </p:cNvSpPr>
          <p:nvPr/>
        </p:nvSpPr>
        <p:spPr bwMode="auto">
          <a:xfrm flipH="1">
            <a:off x="5041900" y="2995613"/>
            <a:ext cx="9525" cy="1133475"/>
          </a:xfrm>
          <a:prstGeom prst="line">
            <a:avLst/>
          </a:prstGeom>
          <a:noFill/>
          <a:ln w="38100">
            <a:solidFill>
              <a:srgbClr val="FFCC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GB"/>
          </a:p>
        </p:txBody>
      </p:sp>
      <p:sp>
        <p:nvSpPr>
          <p:cNvPr id="647184" name="Text Box 16"/>
          <p:cNvSpPr txBox="1">
            <a:spLocks noChangeArrowheads="1"/>
          </p:cNvSpPr>
          <p:nvPr/>
        </p:nvSpPr>
        <p:spPr bwMode="auto">
          <a:xfrm>
            <a:off x="4330700" y="1384300"/>
            <a:ext cx="1460500"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a:r>
              <a:rPr lang="en-US" sz="1400" b="1"/>
              <a:t>Data Acquisition</a:t>
            </a:r>
          </a:p>
          <a:p>
            <a:pPr algn="ctr"/>
            <a:r>
              <a:rPr lang="en-US" sz="1400" b="1"/>
              <a:t>System (DAS)</a:t>
            </a:r>
          </a:p>
          <a:p>
            <a:pPr algn="ctr"/>
            <a:r>
              <a:rPr lang="en-US" sz="1400"/>
              <a:t>Tokamak-building</a:t>
            </a:r>
          </a:p>
        </p:txBody>
      </p:sp>
      <p:sp>
        <p:nvSpPr>
          <p:cNvPr id="647185" name="Text Box 17"/>
          <p:cNvSpPr txBox="1">
            <a:spLocks noChangeArrowheads="1"/>
          </p:cNvSpPr>
          <p:nvPr/>
        </p:nvSpPr>
        <p:spPr bwMode="auto">
          <a:xfrm>
            <a:off x="3084513" y="4084638"/>
            <a:ext cx="1138237"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a:r>
              <a:rPr lang="en-US" sz="1600" b="1"/>
              <a:t>Port Cell </a:t>
            </a:r>
            <a:br>
              <a:rPr lang="en-US" sz="1600" b="1"/>
            </a:br>
            <a:r>
              <a:rPr lang="en-US" sz="1600" b="1"/>
              <a:t>Equipment</a:t>
            </a:r>
          </a:p>
        </p:txBody>
      </p:sp>
      <p:sp>
        <p:nvSpPr>
          <p:cNvPr id="647186" name="Text Box 18"/>
          <p:cNvSpPr txBox="1">
            <a:spLocks noChangeArrowheads="1"/>
          </p:cNvSpPr>
          <p:nvPr/>
        </p:nvSpPr>
        <p:spPr bwMode="auto">
          <a:xfrm>
            <a:off x="4975225" y="4892675"/>
            <a:ext cx="57626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a:r>
              <a:rPr lang="en-US" sz="1600" b="1"/>
              <a:t>TBM</a:t>
            </a:r>
          </a:p>
        </p:txBody>
      </p:sp>
      <p:sp>
        <p:nvSpPr>
          <p:cNvPr id="647187" name="Line 19"/>
          <p:cNvSpPr>
            <a:spLocks noChangeShapeType="1"/>
          </p:cNvSpPr>
          <p:nvPr/>
        </p:nvSpPr>
        <p:spPr bwMode="auto">
          <a:xfrm flipH="1">
            <a:off x="4575175" y="5110163"/>
            <a:ext cx="419100" cy="114300"/>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en-GB"/>
          </a:p>
        </p:txBody>
      </p:sp>
      <p:sp>
        <p:nvSpPr>
          <p:cNvPr id="647188" name="Line 20"/>
          <p:cNvSpPr>
            <a:spLocks noChangeShapeType="1"/>
          </p:cNvSpPr>
          <p:nvPr/>
        </p:nvSpPr>
        <p:spPr bwMode="auto">
          <a:xfrm flipV="1">
            <a:off x="2320925" y="2798763"/>
            <a:ext cx="476250" cy="333375"/>
          </a:xfrm>
          <a:prstGeom prst="line">
            <a:avLst/>
          </a:prstGeom>
          <a:noFill/>
          <a:ln w="38100">
            <a:solidFill>
              <a:schemeClr val="accent2"/>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GB"/>
          </a:p>
        </p:txBody>
      </p:sp>
      <p:sp>
        <p:nvSpPr>
          <p:cNvPr id="647189" name="Line 21"/>
          <p:cNvSpPr>
            <a:spLocks noChangeShapeType="1"/>
          </p:cNvSpPr>
          <p:nvPr/>
        </p:nvSpPr>
        <p:spPr bwMode="auto">
          <a:xfrm flipV="1">
            <a:off x="2398713" y="2895600"/>
            <a:ext cx="390525" cy="266700"/>
          </a:xfrm>
          <a:prstGeom prst="line">
            <a:avLst/>
          </a:prstGeom>
          <a:noFill/>
          <a:ln w="38100">
            <a:solidFill>
              <a:srgbClr val="FF00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GB"/>
          </a:p>
        </p:txBody>
      </p:sp>
      <p:graphicFrame>
        <p:nvGraphicFramePr>
          <p:cNvPr id="647190" name="Object 22"/>
          <p:cNvGraphicFramePr>
            <a:graphicFrameLocks noChangeAspect="1"/>
          </p:cNvGraphicFramePr>
          <p:nvPr/>
        </p:nvGraphicFramePr>
        <p:xfrm>
          <a:off x="4471988" y="2144713"/>
          <a:ext cx="1222375" cy="855662"/>
        </p:xfrm>
        <a:graphic>
          <a:graphicData uri="http://schemas.openxmlformats.org/presentationml/2006/ole">
            <mc:AlternateContent xmlns:mc="http://schemas.openxmlformats.org/markup-compatibility/2006">
              <mc:Choice xmlns:v="urn:schemas-microsoft-com:vml" Requires="v">
                <p:oleObj spid="_x0000_s46133" name="Bitmap" r:id="rId10" imgW="2409524" imgH="1685714" progId="Paint.Picture">
                  <p:embed/>
                </p:oleObj>
              </mc:Choice>
              <mc:Fallback>
                <p:oleObj name="Bitmap" r:id="rId10" imgW="2409524" imgH="1685714" progId="Paint.Picture">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471988" y="2144713"/>
                        <a:ext cx="1222375" cy="85566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47191" name="Rectangle 23"/>
          <p:cNvSpPr>
            <a:spLocks noChangeArrowheads="1"/>
          </p:cNvSpPr>
          <p:nvPr/>
        </p:nvSpPr>
        <p:spPr bwMode="auto">
          <a:xfrm>
            <a:off x="107950" y="152400"/>
            <a:ext cx="8856663" cy="777875"/>
          </a:xfrm>
          <a:prstGeom prst="rect">
            <a:avLst/>
          </a:prstGeom>
          <a:solidFill>
            <a:srgbClr val="FEE00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GB" sz="2200" b="1">
                <a:solidFill>
                  <a:srgbClr val="0000FF"/>
                </a:solidFill>
                <a:latin typeface="Arial" charset="0"/>
              </a:rPr>
              <a:t>T-breeding Blanket modules (Pebble Bed as well as liquid metal) will be tested in ITER together with their infrastructure</a:t>
            </a:r>
            <a:endParaRPr lang="en-GB" sz="2200" b="1" u="sng">
              <a:solidFill>
                <a:srgbClr val="0000FF"/>
              </a:solidFill>
              <a:latin typeface="Arial" charset="0"/>
            </a:endParaRPr>
          </a:p>
        </p:txBody>
      </p:sp>
      <p:sp>
        <p:nvSpPr>
          <p:cNvPr id="647192" name="Rectangle 24"/>
          <p:cNvSpPr>
            <a:spLocks noChangeArrowheads="1"/>
          </p:cNvSpPr>
          <p:nvPr/>
        </p:nvSpPr>
        <p:spPr bwMode="auto">
          <a:xfrm>
            <a:off x="6248400" y="4205288"/>
            <a:ext cx="636588" cy="33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marL="1588" algn="ctr" eaLnBrk="1" hangingPunct="1">
              <a:lnSpc>
                <a:spcPct val="120000"/>
              </a:lnSpc>
            </a:pPr>
            <a:r>
              <a:rPr lang="de-DE" sz="1300" b="1">
                <a:latin typeface="Verdana" pitchFamily="34" charset="0"/>
              </a:rPr>
              <a:t>HCPB</a:t>
            </a:r>
          </a:p>
        </p:txBody>
      </p:sp>
      <p:pic>
        <p:nvPicPr>
          <p:cNvPr id="647193" name="Picture 25"/>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565900" y="1196975"/>
            <a:ext cx="2271713" cy="246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sp>
        <p:nvSpPr>
          <p:cNvPr id="647194" name="Text Box 26"/>
          <p:cNvSpPr txBox="1">
            <a:spLocks noChangeArrowheads="1"/>
          </p:cNvSpPr>
          <p:nvPr/>
        </p:nvSpPr>
        <p:spPr bwMode="auto">
          <a:xfrm>
            <a:off x="6799263" y="3925888"/>
            <a:ext cx="1893887" cy="2289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r"/>
            <a:r>
              <a:rPr lang="en-US" sz="1800" b="1"/>
              <a:t>HELIUM at 8 MPa</a:t>
            </a:r>
          </a:p>
          <a:p>
            <a:pPr algn="r"/>
            <a:endParaRPr lang="en-US" sz="1800" b="1"/>
          </a:p>
          <a:p>
            <a:pPr algn="r"/>
            <a:endParaRPr lang="en-US" sz="1800" b="1"/>
          </a:p>
          <a:p>
            <a:pPr algn="r"/>
            <a:endParaRPr lang="en-US" sz="1800" b="1"/>
          </a:p>
          <a:p>
            <a:pPr algn="r"/>
            <a:endParaRPr lang="en-US" sz="1800" b="1"/>
          </a:p>
          <a:p>
            <a:pPr algn="r"/>
            <a:endParaRPr lang="en-US" sz="1800" b="1"/>
          </a:p>
          <a:p>
            <a:pPr algn="r"/>
            <a:endParaRPr lang="en-US" sz="1800" b="1"/>
          </a:p>
          <a:p>
            <a:pPr algn="r"/>
            <a:r>
              <a:rPr lang="en-US" sz="1800" b="1"/>
              <a:t>300 to 500 °C</a:t>
            </a:r>
          </a:p>
        </p:txBody>
      </p:sp>
    </p:spTree>
    <p:extLst>
      <p:ext uri="{BB962C8B-B14F-4D97-AF65-F5344CB8AC3E}">
        <p14:creationId xmlns:p14="http://schemas.microsoft.com/office/powerpoint/2010/main" val="2049114474"/>
      </p:ext>
    </p:extLst>
  </p:cSld>
  <p:clrMapOvr>
    <a:masterClrMapping/>
  </p:clrMapOvr>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5668" name="Picture 3" descr="ReaktorGesamt_270Gra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76600" y="1169988"/>
            <a:ext cx="2808288" cy="2763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5669"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59113" y="4005263"/>
            <a:ext cx="3240087" cy="2354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5670"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5288" y="1690688"/>
            <a:ext cx="1543050" cy="3800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25671" name="Line 6"/>
          <p:cNvSpPr>
            <a:spLocks noChangeShapeType="1"/>
          </p:cNvSpPr>
          <p:nvPr/>
        </p:nvSpPr>
        <p:spPr bwMode="auto">
          <a:xfrm flipH="1">
            <a:off x="2411413" y="2781300"/>
            <a:ext cx="2089150" cy="287338"/>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625672" name="Text Box 7"/>
          <p:cNvSpPr txBox="1">
            <a:spLocks noChangeArrowheads="1"/>
          </p:cNvSpPr>
          <p:nvPr/>
        </p:nvSpPr>
        <p:spPr bwMode="auto">
          <a:xfrm>
            <a:off x="2051050" y="5938838"/>
            <a:ext cx="184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endParaRPr lang="en-US" sz="1800"/>
          </a:p>
        </p:txBody>
      </p:sp>
      <p:sp>
        <p:nvSpPr>
          <p:cNvPr id="625673" name="Text Box 8"/>
          <p:cNvSpPr txBox="1">
            <a:spLocks noChangeArrowheads="1"/>
          </p:cNvSpPr>
          <p:nvPr/>
        </p:nvSpPr>
        <p:spPr bwMode="auto">
          <a:xfrm>
            <a:off x="1547813" y="981075"/>
            <a:ext cx="1885950"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r>
              <a:rPr lang="it-IT" sz="1600" b="1">
                <a:solidFill>
                  <a:srgbClr val="008000"/>
                </a:solidFill>
              </a:rPr>
              <a:t>Poloidal </a:t>
            </a:r>
            <a:r>
              <a:rPr lang="it-IT" sz="1600" b="1">
                <a:solidFill>
                  <a:srgbClr val="008000"/>
                </a:solidFill>
                <a:cs typeface="Arial" charset="0"/>
              </a:rPr>
              <a:t>~</a:t>
            </a:r>
            <a:r>
              <a:rPr lang="it-IT" sz="1600" b="1">
                <a:solidFill>
                  <a:srgbClr val="008000"/>
                </a:solidFill>
              </a:rPr>
              <a:t>12 m</a:t>
            </a:r>
          </a:p>
          <a:p>
            <a:pPr eaLnBrk="1" hangingPunct="1"/>
            <a:r>
              <a:rPr lang="it-IT" sz="1600" b="1">
                <a:solidFill>
                  <a:srgbClr val="008000"/>
                </a:solidFill>
              </a:rPr>
              <a:t>Toroidal ~ 3 m</a:t>
            </a:r>
          </a:p>
          <a:p>
            <a:pPr eaLnBrk="1" hangingPunct="1"/>
            <a:r>
              <a:rPr lang="it-IT" sz="1600" b="1">
                <a:solidFill>
                  <a:srgbClr val="008000"/>
                </a:solidFill>
              </a:rPr>
              <a:t>Radial ~ 3 </a:t>
            </a:r>
            <a:r>
              <a:rPr lang="it-IT" sz="1600" b="1">
                <a:solidFill>
                  <a:srgbClr val="008000"/>
                </a:solidFill>
                <a:cs typeface="Arial" charset="0"/>
              </a:rPr>
              <a:t>÷</a:t>
            </a:r>
            <a:r>
              <a:rPr lang="it-IT" sz="1600" b="1">
                <a:solidFill>
                  <a:srgbClr val="008000"/>
                </a:solidFill>
              </a:rPr>
              <a:t> 4.5 m</a:t>
            </a:r>
            <a:endParaRPr lang="en-US" sz="1600" b="1">
              <a:solidFill>
                <a:srgbClr val="008000"/>
              </a:solidFill>
            </a:endParaRPr>
          </a:p>
        </p:txBody>
      </p:sp>
      <p:sp>
        <p:nvSpPr>
          <p:cNvPr id="625674" name="Text Box 9"/>
          <p:cNvSpPr txBox="1">
            <a:spLocks noChangeArrowheads="1"/>
          </p:cNvSpPr>
          <p:nvPr/>
        </p:nvSpPr>
        <p:spPr bwMode="auto">
          <a:xfrm>
            <a:off x="1547813" y="4149725"/>
            <a:ext cx="2044700" cy="8255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r>
              <a:rPr lang="it-IT" sz="1600" b="1">
                <a:solidFill>
                  <a:srgbClr val="FF0000"/>
                </a:solidFill>
              </a:rPr>
              <a:t>Radial ~ 29 MNm</a:t>
            </a:r>
          </a:p>
          <a:p>
            <a:pPr eaLnBrk="1" hangingPunct="1"/>
            <a:r>
              <a:rPr lang="it-IT" sz="1600" b="1">
                <a:solidFill>
                  <a:srgbClr val="FF0000"/>
                </a:solidFill>
              </a:rPr>
              <a:t>Toroidal ~ 5 MNm</a:t>
            </a:r>
          </a:p>
          <a:p>
            <a:pPr eaLnBrk="1" hangingPunct="1"/>
            <a:r>
              <a:rPr lang="it-IT" sz="1600" b="1">
                <a:solidFill>
                  <a:srgbClr val="FF0000"/>
                </a:solidFill>
              </a:rPr>
              <a:t>Poloidal ~ 1.2 MNm</a:t>
            </a:r>
          </a:p>
        </p:txBody>
      </p:sp>
      <p:sp>
        <p:nvSpPr>
          <p:cNvPr id="625675" name="Text Box 10"/>
          <p:cNvSpPr txBox="1">
            <a:spLocks noChangeArrowheads="1"/>
          </p:cNvSpPr>
          <p:nvPr/>
        </p:nvSpPr>
        <p:spPr bwMode="auto">
          <a:xfrm>
            <a:off x="900113" y="5805488"/>
            <a:ext cx="1935162" cy="457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r>
              <a:rPr lang="it-IT" sz="1200" b="1">
                <a:solidFill>
                  <a:srgbClr val="0000FF"/>
                </a:solidFill>
              </a:rPr>
              <a:t>Inboard MMS ~ 75 </a:t>
            </a:r>
            <a:r>
              <a:rPr lang="en-US" sz="1200" b="1">
                <a:solidFill>
                  <a:srgbClr val="0000FF"/>
                </a:solidFill>
              </a:rPr>
              <a:t>tons</a:t>
            </a:r>
          </a:p>
          <a:p>
            <a:pPr eaLnBrk="1" hangingPunct="1"/>
            <a:r>
              <a:rPr lang="it-IT" sz="1200" b="1">
                <a:solidFill>
                  <a:srgbClr val="0000FF"/>
                </a:solidFill>
              </a:rPr>
              <a:t>Outboard MMS ~35 </a:t>
            </a:r>
            <a:r>
              <a:rPr lang="en-US" sz="1200" b="1">
                <a:solidFill>
                  <a:srgbClr val="0000FF"/>
                </a:solidFill>
              </a:rPr>
              <a:t>tons</a:t>
            </a:r>
          </a:p>
        </p:txBody>
      </p:sp>
      <p:sp>
        <p:nvSpPr>
          <p:cNvPr id="625676" name="Rectangle 11"/>
          <p:cNvSpPr>
            <a:spLocks noChangeArrowheads="1"/>
          </p:cNvSpPr>
          <p:nvPr/>
        </p:nvSpPr>
        <p:spPr bwMode="auto">
          <a:xfrm>
            <a:off x="611188" y="4498975"/>
            <a:ext cx="717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it-IT" sz="1800" b="1">
                <a:latin typeface="Arial" charset="0"/>
              </a:rPr>
              <a:t>MMS</a:t>
            </a:r>
            <a:endParaRPr lang="en-US" sz="1800" b="1">
              <a:latin typeface="Arial" charset="0"/>
            </a:endParaRPr>
          </a:p>
        </p:txBody>
      </p:sp>
      <p:sp>
        <p:nvSpPr>
          <p:cNvPr id="625677" name="AutoShape 12"/>
          <p:cNvSpPr>
            <a:spLocks noChangeArrowheads="1"/>
          </p:cNvSpPr>
          <p:nvPr/>
        </p:nvSpPr>
        <p:spPr bwMode="auto">
          <a:xfrm rot="7374292">
            <a:off x="377032" y="2988469"/>
            <a:ext cx="1223962" cy="1619250"/>
          </a:xfrm>
          <a:custGeom>
            <a:avLst/>
            <a:gdLst>
              <a:gd name="T0" fmla="*/ 2147483647 w 21600"/>
              <a:gd name="T1" fmla="*/ 58136770 h 21600"/>
              <a:gd name="T2" fmla="*/ 340783650 w 21600"/>
              <a:gd name="T3" fmla="*/ 2147483647 h 21600"/>
              <a:gd name="T4" fmla="*/ 2147483647 w 21600"/>
              <a:gd name="T5" fmla="*/ 946636897 h 21600"/>
              <a:gd name="T6" fmla="*/ 2147483647 w 21600"/>
              <a:gd name="T7" fmla="*/ 2147483647 h 21600"/>
              <a:gd name="T8" fmla="*/ 2147483647 w 21600"/>
              <a:gd name="T9" fmla="*/ 2147483647 h 21600"/>
              <a:gd name="T10" fmla="*/ 2147483647 w 21600"/>
              <a:gd name="T11" fmla="*/ 2147483647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9429" y="10032"/>
                </a:moveTo>
                <a:cubicBezTo>
                  <a:pt x="19032" y="5562"/>
                  <a:pt x="15287" y="2136"/>
                  <a:pt x="10800" y="2136"/>
                </a:cubicBezTo>
                <a:cubicBezTo>
                  <a:pt x="7349" y="2135"/>
                  <a:pt x="4227" y="4183"/>
                  <a:pt x="2852" y="7349"/>
                </a:cubicBezTo>
                <a:lnTo>
                  <a:pt x="893" y="6498"/>
                </a:lnTo>
                <a:cubicBezTo>
                  <a:pt x="2606" y="2552"/>
                  <a:pt x="6498" y="-1"/>
                  <a:pt x="10800" y="0"/>
                </a:cubicBezTo>
                <a:cubicBezTo>
                  <a:pt x="16394" y="0"/>
                  <a:pt x="21062" y="4271"/>
                  <a:pt x="21557" y="9843"/>
                </a:cubicBezTo>
                <a:lnTo>
                  <a:pt x="24246" y="9604"/>
                </a:lnTo>
                <a:lnTo>
                  <a:pt x="20827" y="13691"/>
                </a:lnTo>
                <a:lnTo>
                  <a:pt x="16740" y="10272"/>
                </a:lnTo>
                <a:lnTo>
                  <a:pt x="19429" y="10032"/>
                </a:lnTo>
                <a:close/>
              </a:path>
            </a:pathLst>
          </a:custGeom>
          <a:solidFill>
            <a:srgbClr val="FF0000">
              <a:alpha val="50980"/>
            </a:srgbClr>
          </a:solidFill>
          <a:ln w="9525">
            <a:solidFill>
              <a:schemeClr val="tx1"/>
            </a:solidFill>
            <a:miter lim="800000"/>
            <a:headEnd/>
            <a:tailEnd/>
          </a:ln>
        </p:spPr>
        <p:txBody>
          <a:bodyPr wrap="none" anchor="ctr"/>
          <a:lstStyle/>
          <a:p>
            <a:endParaRPr lang="en-GB"/>
          </a:p>
        </p:txBody>
      </p:sp>
      <p:sp>
        <p:nvSpPr>
          <p:cNvPr id="625678" name="Line 13"/>
          <p:cNvSpPr>
            <a:spLocks noChangeShapeType="1"/>
          </p:cNvSpPr>
          <p:nvPr/>
        </p:nvSpPr>
        <p:spPr bwMode="auto">
          <a:xfrm flipH="1">
            <a:off x="4716463" y="3284538"/>
            <a:ext cx="0" cy="576262"/>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625679" name="AutoShape 14"/>
          <p:cNvSpPr>
            <a:spLocks noChangeArrowheads="1"/>
          </p:cNvSpPr>
          <p:nvPr/>
        </p:nvSpPr>
        <p:spPr bwMode="auto">
          <a:xfrm>
            <a:off x="684213" y="5445125"/>
            <a:ext cx="288925" cy="544513"/>
          </a:xfrm>
          <a:prstGeom prst="downArrow">
            <a:avLst>
              <a:gd name="adj1" fmla="val 50000"/>
              <a:gd name="adj2" fmla="val 47115"/>
            </a:avLst>
          </a:prstGeom>
          <a:solidFill>
            <a:srgbClr val="0000FF"/>
          </a:solidFill>
          <a:ln w="9525">
            <a:solidFill>
              <a:schemeClr val="tx1"/>
            </a:solidFill>
            <a:miter lim="800000"/>
            <a:headEnd/>
            <a:tailEnd/>
          </a:ln>
        </p:spPr>
        <p:txBody>
          <a:bodyPr vert="eaVert" wrap="none" anchor="ctr"/>
          <a:lstStyle/>
          <a:p>
            <a:pPr eaLnBrk="1" hangingPunct="1"/>
            <a:endParaRPr lang="en-US" sz="1800">
              <a:latin typeface="Arial" charset="0"/>
            </a:endParaRPr>
          </a:p>
        </p:txBody>
      </p:sp>
      <p:sp>
        <p:nvSpPr>
          <p:cNvPr id="625680" name="AutoShape 15"/>
          <p:cNvSpPr>
            <a:spLocks noChangeArrowheads="1"/>
          </p:cNvSpPr>
          <p:nvPr/>
        </p:nvSpPr>
        <p:spPr bwMode="auto">
          <a:xfrm>
            <a:off x="179388" y="1762125"/>
            <a:ext cx="215900" cy="3671888"/>
          </a:xfrm>
          <a:prstGeom prst="upDownArrow">
            <a:avLst>
              <a:gd name="adj1" fmla="val 50278"/>
              <a:gd name="adj2" fmla="val 89682"/>
            </a:avLst>
          </a:prstGeom>
          <a:solidFill>
            <a:srgbClr val="339966"/>
          </a:solidFill>
          <a:ln w="9525">
            <a:solidFill>
              <a:schemeClr val="tx1"/>
            </a:solidFill>
            <a:miter lim="800000"/>
            <a:headEnd/>
            <a:tailEnd/>
          </a:ln>
        </p:spPr>
        <p:txBody>
          <a:bodyPr vert="eaVert" wrap="none" anchor="ctr"/>
          <a:lstStyle/>
          <a:p>
            <a:pPr eaLnBrk="1" hangingPunct="1"/>
            <a:endParaRPr lang="en-US" sz="1800">
              <a:latin typeface="Arial" charset="0"/>
            </a:endParaRPr>
          </a:p>
        </p:txBody>
      </p:sp>
      <p:sp>
        <p:nvSpPr>
          <p:cNvPr id="625681" name="Text Box 16"/>
          <p:cNvSpPr txBox="1">
            <a:spLocks noChangeArrowheads="1"/>
          </p:cNvSpPr>
          <p:nvPr/>
        </p:nvSpPr>
        <p:spPr bwMode="auto">
          <a:xfrm>
            <a:off x="112713" y="1281113"/>
            <a:ext cx="1479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r>
              <a:rPr lang="en-US" sz="1800" b="1">
                <a:solidFill>
                  <a:srgbClr val="008000"/>
                </a:solidFill>
              </a:rPr>
              <a:t>Dimensions</a:t>
            </a:r>
          </a:p>
        </p:txBody>
      </p:sp>
      <p:sp>
        <p:nvSpPr>
          <p:cNvPr id="625682" name="Text Box 17"/>
          <p:cNvSpPr txBox="1">
            <a:spLocks noChangeArrowheads="1"/>
          </p:cNvSpPr>
          <p:nvPr/>
        </p:nvSpPr>
        <p:spPr bwMode="auto">
          <a:xfrm>
            <a:off x="1692275" y="3284538"/>
            <a:ext cx="2160588" cy="91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r>
              <a:rPr lang="en-US" sz="1800" b="1">
                <a:solidFill>
                  <a:srgbClr val="FF0000"/>
                </a:solidFill>
              </a:rPr>
              <a:t>Dynamic Electromagnetic Moments</a:t>
            </a:r>
          </a:p>
        </p:txBody>
      </p:sp>
      <p:sp>
        <p:nvSpPr>
          <p:cNvPr id="625683" name="Text Box 18"/>
          <p:cNvSpPr txBox="1">
            <a:spLocks noChangeArrowheads="1"/>
          </p:cNvSpPr>
          <p:nvPr/>
        </p:nvSpPr>
        <p:spPr bwMode="auto">
          <a:xfrm>
            <a:off x="1330325" y="5516563"/>
            <a:ext cx="946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r>
              <a:rPr lang="en-US" sz="1800" b="1">
                <a:solidFill>
                  <a:srgbClr val="0000FF"/>
                </a:solidFill>
              </a:rPr>
              <a:t>Weight</a:t>
            </a:r>
          </a:p>
        </p:txBody>
      </p:sp>
      <p:sp>
        <p:nvSpPr>
          <p:cNvPr id="625684" name="Line 19"/>
          <p:cNvSpPr>
            <a:spLocks noChangeShapeType="1"/>
          </p:cNvSpPr>
          <p:nvPr/>
        </p:nvSpPr>
        <p:spPr bwMode="auto">
          <a:xfrm flipV="1">
            <a:off x="1547813" y="2409825"/>
            <a:ext cx="0" cy="2159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625685" name="Line 20"/>
          <p:cNvSpPr>
            <a:spLocks noChangeShapeType="1"/>
          </p:cNvSpPr>
          <p:nvPr/>
        </p:nvSpPr>
        <p:spPr bwMode="auto">
          <a:xfrm flipH="1">
            <a:off x="1114425" y="3059113"/>
            <a:ext cx="215900" cy="14287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625686" name="Line 21"/>
          <p:cNvSpPr>
            <a:spLocks noChangeShapeType="1"/>
          </p:cNvSpPr>
          <p:nvPr/>
        </p:nvSpPr>
        <p:spPr bwMode="auto">
          <a:xfrm flipH="1">
            <a:off x="971550" y="2841625"/>
            <a:ext cx="2159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625687" name="Line 22"/>
          <p:cNvSpPr>
            <a:spLocks noChangeShapeType="1"/>
          </p:cNvSpPr>
          <p:nvPr/>
        </p:nvSpPr>
        <p:spPr bwMode="auto">
          <a:xfrm flipH="1" flipV="1">
            <a:off x="1330325" y="2409825"/>
            <a:ext cx="73025" cy="2159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pic>
        <p:nvPicPr>
          <p:cNvPr id="625688" name="Picture 2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77050" y="765175"/>
            <a:ext cx="1612900" cy="256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25689" name="Line 24"/>
          <p:cNvSpPr>
            <a:spLocks noChangeShapeType="1"/>
          </p:cNvSpPr>
          <p:nvPr/>
        </p:nvSpPr>
        <p:spPr bwMode="auto">
          <a:xfrm flipV="1">
            <a:off x="5148263" y="2708275"/>
            <a:ext cx="1728787" cy="144463"/>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625690" name="Text Box 25"/>
          <p:cNvSpPr txBox="1">
            <a:spLocks noChangeArrowheads="1"/>
          </p:cNvSpPr>
          <p:nvPr/>
        </p:nvSpPr>
        <p:spPr bwMode="auto">
          <a:xfrm>
            <a:off x="6300788" y="5229225"/>
            <a:ext cx="26987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r>
              <a:rPr lang="en-US" sz="1800" b="1">
                <a:solidFill>
                  <a:srgbClr val="4D4D4D"/>
                </a:solidFill>
              </a:rPr>
              <a:t>Thermal Mismatch</a:t>
            </a:r>
          </a:p>
          <a:p>
            <a:pPr eaLnBrk="1" hangingPunct="1"/>
            <a:r>
              <a:rPr lang="en-US" sz="1800" b="1">
                <a:solidFill>
                  <a:srgbClr val="4D4D4D"/>
                </a:solidFill>
              </a:rPr>
              <a:t>in supporting structure</a:t>
            </a:r>
          </a:p>
        </p:txBody>
      </p:sp>
      <p:sp>
        <p:nvSpPr>
          <p:cNvPr id="625691" name="Text Box 26"/>
          <p:cNvSpPr txBox="1">
            <a:spLocks noChangeArrowheads="1"/>
          </p:cNvSpPr>
          <p:nvPr/>
        </p:nvSpPr>
        <p:spPr bwMode="auto">
          <a:xfrm>
            <a:off x="6300788" y="5805488"/>
            <a:ext cx="270668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r>
              <a:rPr lang="it-IT" sz="1200" b="1">
                <a:solidFill>
                  <a:srgbClr val="4D4D4D"/>
                </a:solidFill>
              </a:rPr>
              <a:t>Bars before the shield </a:t>
            </a:r>
            <a:r>
              <a:rPr lang="el-GR" sz="1200" b="1">
                <a:solidFill>
                  <a:srgbClr val="4D4D4D"/>
                </a:solidFill>
                <a:cs typeface="Arial" charset="0"/>
              </a:rPr>
              <a:t>Δ</a:t>
            </a:r>
            <a:r>
              <a:rPr lang="it-IT" sz="1200" b="1">
                <a:solidFill>
                  <a:srgbClr val="4D4D4D"/>
                </a:solidFill>
                <a:cs typeface="Arial" charset="0"/>
              </a:rPr>
              <a:t>T</a:t>
            </a:r>
            <a:r>
              <a:rPr lang="it-IT" sz="1200" b="1">
                <a:solidFill>
                  <a:srgbClr val="4D4D4D"/>
                </a:solidFill>
              </a:rPr>
              <a:t> ~ 340 °C</a:t>
            </a:r>
          </a:p>
          <a:p>
            <a:pPr eaLnBrk="1" hangingPunct="1"/>
            <a:r>
              <a:rPr lang="it-IT" sz="1200" b="1">
                <a:solidFill>
                  <a:srgbClr val="4D4D4D"/>
                </a:solidFill>
              </a:rPr>
              <a:t>Bars behind the shield </a:t>
            </a:r>
            <a:r>
              <a:rPr lang="el-GR" sz="1200" b="1">
                <a:solidFill>
                  <a:srgbClr val="4D4D4D"/>
                </a:solidFill>
              </a:rPr>
              <a:t>Δ</a:t>
            </a:r>
            <a:r>
              <a:rPr lang="it-IT" sz="1200" b="1">
                <a:solidFill>
                  <a:srgbClr val="4D4D4D"/>
                </a:solidFill>
              </a:rPr>
              <a:t>T ~ 220 °C</a:t>
            </a:r>
          </a:p>
        </p:txBody>
      </p:sp>
      <p:pic>
        <p:nvPicPr>
          <p:cNvPr id="625692" name="Picture 2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451725" y="3141663"/>
            <a:ext cx="1163638" cy="2043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25693" name="Text Box 28"/>
          <p:cNvSpPr txBox="1">
            <a:spLocks noChangeArrowheads="1"/>
          </p:cNvSpPr>
          <p:nvPr/>
        </p:nvSpPr>
        <p:spPr bwMode="auto">
          <a:xfrm>
            <a:off x="8066088" y="3068638"/>
            <a:ext cx="606425"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r>
              <a:rPr lang="it-IT" sz="1200" b="1"/>
              <a:t>100°C</a:t>
            </a:r>
            <a:endParaRPr lang="en-US" sz="1200" b="1"/>
          </a:p>
        </p:txBody>
      </p:sp>
      <p:sp>
        <p:nvSpPr>
          <p:cNvPr id="625694" name="Text Box 29"/>
          <p:cNvSpPr txBox="1">
            <a:spLocks noChangeArrowheads="1"/>
          </p:cNvSpPr>
          <p:nvPr/>
        </p:nvSpPr>
        <p:spPr bwMode="auto">
          <a:xfrm>
            <a:off x="7308850" y="4797425"/>
            <a:ext cx="6064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r>
              <a:rPr lang="it-IT" sz="1200" b="1"/>
              <a:t>440°C</a:t>
            </a:r>
          </a:p>
          <a:p>
            <a:pPr eaLnBrk="1" hangingPunct="1"/>
            <a:r>
              <a:rPr lang="it-IT" sz="1200" b="1"/>
              <a:t>320°C</a:t>
            </a:r>
            <a:endParaRPr lang="en-US" sz="1200" b="1"/>
          </a:p>
        </p:txBody>
      </p:sp>
      <p:sp>
        <p:nvSpPr>
          <p:cNvPr id="625695" name="Line 30"/>
          <p:cNvSpPr>
            <a:spLocks noChangeShapeType="1"/>
          </p:cNvSpPr>
          <p:nvPr/>
        </p:nvSpPr>
        <p:spPr bwMode="auto">
          <a:xfrm flipH="1">
            <a:off x="8099425" y="2636838"/>
            <a:ext cx="1588" cy="1439862"/>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625696" name="Rectangle 31"/>
          <p:cNvSpPr>
            <a:spLocks noChangeArrowheads="1"/>
          </p:cNvSpPr>
          <p:nvPr/>
        </p:nvSpPr>
        <p:spPr bwMode="auto">
          <a:xfrm>
            <a:off x="3995738" y="1052513"/>
            <a:ext cx="13017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it-IT" sz="1800" b="1">
                <a:solidFill>
                  <a:schemeClr val="bg1"/>
                </a:solidFill>
                <a:latin typeface="Arial" charset="0"/>
              </a:rPr>
              <a:t>DEMO KIT</a:t>
            </a:r>
            <a:endParaRPr lang="en-US" sz="1800" b="1">
              <a:solidFill>
                <a:schemeClr val="bg1"/>
              </a:solidFill>
              <a:latin typeface="Arial" charset="0"/>
            </a:endParaRPr>
          </a:p>
        </p:txBody>
      </p:sp>
      <p:sp>
        <p:nvSpPr>
          <p:cNvPr id="625697" name="Text Box 32"/>
          <p:cNvSpPr txBox="1">
            <a:spLocks noChangeArrowheads="1"/>
          </p:cNvSpPr>
          <p:nvPr/>
        </p:nvSpPr>
        <p:spPr bwMode="auto">
          <a:xfrm>
            <a:off x="7634288" y="1428750"/>
            <a:ext cx="563562" cy="244475"/>
          </a:xfrm>
          <a:prstGeom prst="rect">
            <a:avLst/>
          </a:prstGeom>
          <a:solidFill>
            <a:srgbClr val="FF99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r>
              <a:rPr lang="it-IT" sz="1000" b="1"/>
              <a:t>Shield</a:t>
            </a:r>
            <a:endParaRPr lang="en-US" sz="1000" b="1"/>
          </a:p>
        </p:txBody>
      </p:sp>
      <p:sp>
        <p:nvSpPr>
          <p:cNvPr id="625698" name="Text Box 33"/>
          <p:cNvSpPr txBox="1">
            <a:spLocks noChangeArrowheads="1"/>
          </p:cNvSpPr>
          <p:nvPr/>
        </p:nvSpPr>
        <p:spPr bwMode="auto">
          <a:xfrm>
            <a:off x="6443663" y="3500438"/>
            <a:ext cx="920750"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r" eaLnBrk="1" hangingPunct="1"/>
            <a:r>
              <a:rPr lang="it-IT" sz="1000" b="1"/>
              <a:t>Flexible Bars holding shield or MMS</a:t>
            </a:r>
            <a:endParaRPr lang="en-US" sz="1000" b="1"/>
          </a:p>
        </p:txBody>
      </p:sp>
      <p:sp>
        <p:nvSpPr>
          <p:cNvPr id="625699" name="Text Box 34"/>
          <p:cNvSpPr txBox="1">
            <a:spLocks noChangeArrowheads="1"/>
          </p:cNvSpPr>
          <p:nvPr/>
        </p:nvSpPr>
        <p:spPr bwMode="auto">
          <a:xfrm>
            <a:off x="3779838" y="3789363"/>
            <a:ext cx="20637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r>
              <a:rPr lang="en-US" sz="1800" b="1">
                <a:solidFill>
                  <a:srgbClr val="800000"/>
                </a:solidFill>
              </a:rPr>
              <a:t>Remote Handling</a:t>
            </a:r>
          </a:p>
        </p:txBody>
      </p:sp>
      <p:sp>
        <p:nvSpPr>
          <p:cNvPr id="625700" name="Line 35"/>
          <p:cNvSpPr>
            <a:spLocks noChangeShapeType="1"/>
          </p:cNvSpPr>
          <p:nvPr/>
        </p:nvSpPr>
        <p:spPr bwMode="auto">
          <a:xfrm>
            <a:off x="5795963" y="4221163"/>
            <a:ext cx="0" cy="576262"/>
          </a:xfrm>
          <a:prstGeom prst="line">
            <a:avLst/>
          </a:prstGeom>
          <a:noFill/>
          <a:ln w="57150">
            <a:solidFill>
              <a:srgbClr val="800000"/>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625701" name="AutoShape 36"/>
          <p:cNvSpPr>
            <a:spLocks noChangeArrowheads="1"/>
          </p:cNvSpPr>
          <p:nvPr/>
        </p:nvSpPr>
        <p:spPr bwMode="auto">
          <a:xfrm rot="-9036099">
            <a:off x="3635375" y="4868863"/>
            <a:ext cx="1512888" cy="977900"/>
          </a:xfrm>
          <a:custGeom>
            <a:avLst/>
            <a:gdLst>
              <a:gd name="T0" fmla="*/ 1389536135 w 21600"/>
              <a:gd name="T1" fmla="*/ 220200817 h 21600"/>
              <a:gd name="T2" fmla="*/ 513343025 w 21600"/>
              <a:gd name="T3" fmla="*/ 902611877 h 21600"/>
              <a:gd name="T4" fmla="*/ 2005619767 w 21600"/>
              <a:gd name="T5" fmla="*/ 427782019 h 21600"/>
              <a:gd name="T6" fmla="*/ 2147483647 w 21600"/>
              <a:gd name="T7" fmla="*/ -243771820 h 21600"/>
              <a:gd name="T8" fmla="*/ 2147483647 w 21600"/>
              <a:gd name="T9" fmla="*/ 177701162 h 21600"/>
              <a:gd name="T10" fmla="*/ 2147483647 w 21600"/>
              <a:gd name="T11" fmla="*/ 519184126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1626" y="2910"/>
                </a:moveTo>
                <a:cubicBezTo>
                  <a:pt x="11352" y="2881"/>
                  <a:pt x="11076" y="2867"/>
                  <a:pt x="10800" y="2867"/>
                </a:cubicBezTo>
                <a:cubicBezTo>
                  <a:pt x="6770" y="2866"/>
                  <a:pt x="3380" y="5888"/>
                  <a:pt x="2919" y="9891"/>
                </a:cubicBezTo>
                <a:lnTo>
                  <a:pt x="71" y="9563"/>
                </a:lnTo>
                <a:cubicBezTo>
                  <a:pt x="699" y="4113"/>
                  <a:pt x="5313" y="-1"/>
                  <a:pt x="10800" y="0"/>
                </a:cubicBezTo>
                <a:cubicBezTo>
                  <a:pt x="11176" y="0"/>
                  <a:pt x="11551" y="19"/>
                  <a:pt x="11925" y="58"/>
                </a:cubicBezTo>
                <a:lnTo>
                  <a:pt x="12207" y="-2627"/>
                </a:lnTo>
                <a:lnTo>
                  <a:pt x="15887" y="1915"/>
                </a:lnTo>
                <a:lnTo>
                  <a:pt x="11345" y="5595"/>
                </a:lnTo>
                <a:lnTo>
                  <a:pt x="11626" y="2910"/>
                </a:lnTo>
                <a:close/>
              </a:path>
            </a:pathLst>
          </a:custGeom>
          <a:solidFill>
            <a:srgbClr val="800000"/>
          </a:solidFill>
          <a:ln w="9525">
            <a:solidFill>
              <a:schemeClr val="tx1"/>
            </a:solidFill>
            <a:miter lim="800000"/>
            <a:headEnd/>
            <a:tailEnd/>
          </a:ln>
        </p:spPr>
        <p:txBody>
          <a:bodyPr wrap="none" anchor="ctr"/>
          <a:lstStyle/>
          <a:p>
            <a:endParaRPr lang="en-GB"/>
          </a:p>
        </p:txBody>
      </p:sp>
      <p:sp>
        <p:nvSpPr>
          <p:cNvPr id="625702" name="Text Box 37"/>
          <p:cNvSpPr txBox="1">
            <a:spLocks noChangeArrowheads="1"/>
          </p:cNvSpPr>
          <p:nvPr/>
        </p:nvSpPr>
        <p:spPr bwMode="auto">
          <a:xfrm>
            <a:off x="7019925" y="1628775"/>
            <a:ext cx="481013"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r>
              <a:rPr lang="it-IT" sz="1000" b="1"/>
              <a:t>MMS</a:t>
            </a:r>
            <a:endParaRPr lang="en-US" sz="1000" b="1"/>
          </a:p>
        </p:txBody>
      </p:sp>
      <p:sp>
        <p:nvSpPr>
          <p:cNvPr id="625703" name="Rectangle 38"/>
          <p:cNvSpPr>
            <a:spLocks noChangeArrowheads="1"/>
          </p:cNvSpPr>
          <p:nvPr/>
        </p:nvSpPr>
        <p:spPr bwMode="auto">
          <a:xfrm>
            <a:off x="0" y="0"/>
            <a:ext cx="9036050" cy="822325"/>
          </a:xfrm>
          <a:prstGeom prst="rect">
            <a:avLst/>
          </a:prstGeom>
          <a:solidFill>
            <a:srgbClr val="FEE00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r>
              <a:rPr lang="de-DE" b="1">
                <a:solidFill>
                  <a:srgbClr val="0000FF"/>
                </a:solidFill>
                <a:latin typeface="Arial" charset="0"/>
              </a:rPr>
              <a:t>Blanket design and Remote maintenance for DEMO </a:t>
            </a:r>
          </a:p>
          <a:p>
            <a:pPr algn="ctr" eaLnBrk="1" hangingPunct="1"/>
            <a:r>
              <a:rPr lang="de-DE" b="1">
                <a:solidFill>
                  <a:srgbClr val="0000FF"/>
                </a:solidFill>
                <a:latin typeface="Arial" charset="0"/>
              </a:rPr>
              <a:t>an example</a:t>
            </a:r>
          </a:p>
        </p:txBody>
      </p:sp>
      <p:sp>
        <p:nvSpPr>
          <p:cNvPr id="625704" name="Text Box 40"/>
          <p:cNvSpPr txBox="1">
            <a:spLocks noChangeArrowheads="1"/>
          </p:cNvSpPr>
          <p:nvPr/>
        </p:nvSpPr>
        <p:spPr bwMode="auto">
          <a:xfrm>
            <a:off x="1908175" y="6308725"/>
            <a:ext cx="6119813" cy="366713"/>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800" b="1">
                <a:solidFill>
                  <a:srgbClr val="FF3300"/>
                </a:solidFill>
                <a:latin typeface="Arial" charset="0"/>
              </a:rPr>
              <a:t>Change all In Vessel Components within 2 to 3 month</a:t>
            </a:r>
            <a:endParaRPr lang="en-GB" sz="1800" b="1">
              <a:solidFill>
                <a:srgbClr val="FF3300"/>
              </a:solidFill>
              <a:latin typeface="Arial" charset="0"/>
            </a:endParaRPr>
          </a:p>
        </p:txBody>
      </p:sp>
    </p:spTree>
    <p:extLst>
      <p:ext uri="{BB962C8B-B14F-4D97-AF65-F5344CB8AC3E}">
        <p14:creationId xmlns:p14="http://schemas.microsoft.com/office/powerpoint/2010/main" val="2081162557"/>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4882" name="Picture 5" descr="Div 2-21 cut whit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575" y="1206500"/>
            <a:ext cx="3403600" cy="3536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4883" name="Picture 32" descr="module-col-c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02000" y="2846388"/>
            <a:ext cx="2667000" cy="309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34884" name="Text Box 34"/>
          <p:cNvSpPr txBox="1">
            <a:spLocks noChangeArrowheads="1"/>
          </p:cNvSpPr>
          <p:nvPr/>
        </p:nvSpPr>
        <p:spPr bwMode="auto">
          <a:xfrm>
            <a:off x="441325" y="4910138"/>
            <a:ext cx="20970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7278" tIns="43639" rIns="87278" bIns="43639"/>
          <a:lstStyle>
            <a:lvl1pPr defTabSz="757238">
              <a:defRPr sz="2400">
                <a:solidFill>
                  <a:schemeClr val="tx1"/>
                </a:solidFill>
                <a:latin typeface="Arial" charset="0"/>
              </a:defRPr>
            </a:lvl1pPr>
            <a:lvl2pPr marL="615950" indent="-236538" defTabSz="757238">
              <a:defRPr sz="2400">
                <a:solidFill>
                  <a:schemeClr val="tx1"/>
                </a:solidFill>
                <a:latin typeface="Arial" charset="0"/>
              </a:defRPr>
            </a:lvl2pPr>
            <a:lvl3pPr marL="946150" indent="-188913" defTabSz="757238">
              <a:defRPr sz="2400">
                <a:solidFill>
                  <a:schemeClr val="tx1"/>
                </a:solidFill>
                <a:latin typeface="Arial" charset="0"/>
              </a:defRPr>
            </a:lvl3pPr>
            <a:lvl4pPr marL="1325563" indent="-188913" defTabSz="757238">
              <a:defRPr sz="2400">
                <a:solidFill>
                  <a:schemeClr val="tx1"/>
                </a:solidFill>
                <a:latin typeface="Arial" charset="0"/>
              </a:defRPr>
            </a:lvl4pPr>
            <a:lvl5pPr marL="1704975" indent="-190500" defTabSz="757238">
              <a:defRPr sz="2400">
                <a:solidFill>
                  <a:schemeClr val="tx1"/>
                </a:solidFill>
                <a:latin typeface="Arial" charset="0"/>
              </a:defRPr>
            </a:lvl5pPr>
            <a:lvl6pPr marL="2162175" indent="-190500" defTabSz="757238" eaLnBrk="0" fontAlgn="base" hangingPunct="0">
              <a:spcBef>
                <a:spcPct val="0"/>
              </a:spcBef>
              <a:spcAft>
                <a:spcPct val="0"/>
              </a:spcAft>
              <a:defRPr sz="2400">
                <a:solidFill>
                  <a:schemeClr val="tx1"/>
                </a:solidFill>
                <a:latin typeface="Arial" charset="0"/>
              </a:defRPr>
            </a:lvl6pPr>
            <a:lvl7pPr marL="2619375" indent="-190500" defTabSz="757238" eaLnBrk="0" fontAlgn="base" hangingPunct="0">
              <a:spcBef>
                <a:spcPct val="0"/>
              </a:spcBef>
              <a:spcAft>
                <a:spcPct val="0"/>
              </a:spcAft>
              <a:defRPr sz="2400">
                <a:solidFill>
                  <a:schemeClr val="tx1"/>
                </a:solidFill>
                <a:latin typeface="Arial" charset="0"/>
              </a:defRPr>
            </a:lvl7pPr>
            <a:lvl8pPr marL="3076575" indent="-190500" defTabSz="757238" eaLnBrk="0" fontAlgn="base" hangingPunct="0">
              <a:spcBef>
                <a:spcPct val="0"/>
              </a:spcBef>
              <a:spcAft>
                <a:spcPct val="0"/>
              </a:spcAft>
              <a:defRPr sz="2400">
                <a:solidFill>
                  <a:schemeClr val="tx1"/>
                </a:solidFill>
                <a:latin typeface="Arial" charset="0"/>
              </a:defRPr>
            </a:lvl8pPr>
            <a:lvl9pPr marL="3533775" indent="-190500" defTabSz="757238" eaLnBrk="0" fontAlgn="base" hangingPunct="0">
              <a:spcBef>
                <a:spcPct val="0"/>
              </a:spcBef>
              <a:spcAft>
                <a:spcPct val="0"/>
              </a:spcAft>
              <a:defRPr sz="2400">
                <a:solidFill>
                  <a:schemeClr val="tx1"/>
                </a:solidFill>
                <a:latin typeface="Arial" charset="0"/>
              </a:defRPr>
            </a:lvl9pPr>
          </a:lstStyle>
          <a:p>
            <a:pPr algn="ctr" eaLnBrk="1" hangingPunct="1">
              <a:spcBef>
                <a:spcPts val="575"/>
              </a:spcBef>
              <a:spcAft>
                <a:spcPts val="575"/>
              </a:spcAft>
            </a:pPr>
            <a:r>
              <a:rPr lang="de-DE" sz="1700" b="1">
                <a:ea typeface="ＭＳ 明朝" charset="-128"/>
              </a:rPr>
              <a:t>divertor cassette</a:t>
            </a:r>
            <a:endParaRPr lang="de-DE" sz="1700"/>
          </a:p>
        </p:txBody>
      </p:sp>
      <p:sp>
        <p:nvSpPr>
          <p:cNvPr id="634885" name="Text Box 36"/>
          <p:cNvSpPr txBox="1">
            <a:spLocks noChangeArrowheads="1"/>
          </p:cNvSpPr>
          <p:nvPr/>
        </p:nvSpPr>
        <p:spPr bwMode="auto">
          <a:xfrm>
            <a:off x="3538538" y="5940425"/>
            <a:ext cx="2097087" cy="39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7278" tIns="43639" rIns="87278" bIns="43639"/>
          <a:lstStyle>
            <a:lvl1pPr defTabSz="757238">
              <a:defRPr sz="2400">
                <a:solidFill>
                  <a:schemeClr val="tx1"/>
                </a:solidFill>
                <a:latin typeface="Arial" charset="0"/>
              </a:defRPr>
            </a:lvl1pPr>
            <a:lvl2pPr marL="615950" indent="-236538" defTabSz="757238">
              <a:defRPr sz="2400">
                <a:solidFill>
                  <a:schemeClr val="tx1"/>
                </a:solidFill>
                <a:latin typeface="Arial" charset="0"/>
              </a:defRPr>
            </a:lvl2pPr>
            <a:lvl3pPr marL="946150" indent="-188913" defTabSz="757238">
              <a:defRPr sz="2400">
                <a:solidFill>
                  <a:schemeClr val="tx1"/>
                </a:solidFill>
                <a:latin typeface="Arial" charset="0"/>
              </a:defRPr>
            </a:lvl3pPr>
            <a:lvl4pPr marL="1325563" indent="-188913" defTabSz="757238">
              <a:defRPr sz="2400">
                <a:solidFill>
                  <a:schemeClr val="tx1"/>
                </a:solidFill>
                <a:latin typeface="Arial" charset="0"/>
              </a:defRPr>
            </a:lvl4pPr>
            <a:lvl5pPr marL="1704975" indent="-190500" defTabSz="757238">
              <a:defRPr sz="2400">
                <a:solidFill>
                  <a:schemeClr val="tx1"/>
                </a:solidFill>
                <a:latin typeface="Arial" charset="0"/>
              </a:defRPr>
            </a:lvl5pPr>
            <a:lvl6pPr marL="2162175" indent="-190500" defTabSz="757238" eaLnBrk="0" fontAlgn="base" hangingPunct="0">
              <a:spcBef>
                <a:spcPct val="0"/>
              </a:spcBef>
              <a:spcAft>
                <a:spcPct val="0"/>
              </a:spcAft>
              <a:defRPr sz="2400">
                <a:solidFill>
                  <a:schemeClr val="tx1"/>
                </a:solidFill>
                <a:latin typeface="Arial" charset="0"/>
              </a:defRPr>
            </a:lvl6pPr>
            <a:lvl7pPr marL="2619375" indent="-190500" defTabSz="757238" eaLnBrk="0" fontAlgn="base" hangingPunct="0">
              <a:spcBef>
                <a:spcPct val="0"/>
              </a:spcBef>
              <a:spcAft>
                <a:spcPct val="0"/>
              </a:spcAft>
              <a:defRPr sz="2400">
                <a:solidFill>
                  <a:schemeClr val="tx1"/>
                </a:solidFill>
                <a:latin typeface="Arial" charset="0"/>
              </a:defRPr>
            </a:lvl7pPr>
            <a:lvl8pPr marL="3076575" indent="-190500" defTabSz="757238" eaLnBrk="0" fontAlgn="base" hangingPunct="0">
              <a:spcBef>
                <a:spcPct val="0"/>
              </a:spcBef>
              <a:spcAft>
                <a:spcPct val="0"/>
              </a:spcAft>
              <a:defRPr sz="2400">
                <a:solidFill>
                  <a:schemeClr val="tx1"/>
                </a:solidFill>
                <a:latin typeface="Arial" charset="0"/>
              </a:defRPr>
            </a:lvl8pPr>
            <a:lvl9pPr marL="3533775" indent="-190500" defTabSz="757238" eaLnBrk="0" fontAlgn="base" hangingPunct="0">
              <a:spcBef>
                <a:spcPct val="0"/>
              </a:spcBef>
              <a:spcAft>
                <a:spcPct val="0"/>
              </a:spcAft>
              <a:defRPr sz="2400">
                <a:solidFill>
                  <a:schemeClr val="tx1"/>
                </a:solidFill>
                <a:latin typeface="Arial" charset="0"/>
              </a:defRPr>
            </a:lvl9pPr>
          </a:lstStyle>
          <a:p>
            <a:pPr algn="ctr" eaLnBrk="1" hangingPunct="1">
              <a:spcBef>
                <a:spcPts val="575"/>
              </a:spcBef>
              <a:spcAft>
                <a:spcPts val="575"/>
              </a:spcAft>
            </a:pPr>
            <a:r>
              <a:rPr lang="de-DE" sz="1700" b="1">
                <a:ea typeface="ＭＳ 明朝" charset="-128"/>
              </a:rPr>
              <a:t>9 finger module</a:t>
            </a:r>
            <a:endParaRPr lang="de-DE" sz="1700"/>
          </a:p>
        </p:txBody>
      </p:sp>
      <p:sp>
        <p:nvSpPr>
          <p:cNvPr id="634886" name="Text Box 37"/>
          <p:cNvSpPr txBox="1">
            <a:spLocks noChangeArrowheads="1"/>
          </p:cNvSpPr>
          <p:nvPr/>
        </p:nvSpPr>
        <p:spPr bwMode="auto">
          <a:xfrm>
            <a:off x="6434138" y="5940425"/>
            <a:ext cx="2095500" cy="39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7278" tIns="43639" rIns="87278" bIns="43639"/>
          <a:lstStyle>
            <a:lvl1pPr defTabSz="757238">
              <a:defRPr sz="2400">
                <a:solidFill>
                  <a:schemeClr val="tx1"/>
                </a:solidFill>
                <a:latin typeface="Arial" charset="0"/>
              </a:defRPr>
            </a:lvl1pPr>
            <a:lvl2pPr marL="615950" indent="-236538" defTabSz="757238">
              <a:defRPr sz="2400">
                <a:solidFill>
                  <a:schemeClr val="tx1"/>
                </a:solidFill>
                <a:latin typeface="Arial" charset="0"/>
              </a:defRPr>
            </a:lvl2pPr>
            <a:lvl3pPr marL="946150" indent="-188913" defTabSz="757238">
              <a:defRPr sz="2400">
                <a:solidFill>
                  <a:schemeClr val="tx1"/>
                </a:solidFill>
                <a:latin typeface="Arial" charset="0"/>
              </a:defRPr>
            </a:lvl3pPr>
            <a:lvl4pPr marL="1325563" indent="-188913" defTabSz="757238">
              <a:defRPr sz="2400">
                <a:solidFill>
                  <a:schemeClr val="tx1"/>
                </a:solidFill>
                <a:latin typeface="Arial" charset="0"/>
              </a:defRPr>
            </a:lvl4pPr>
            <a:lvl5pPr marL="1704975" indent="-190500" defTabSz="757238">
              <a:defRPr sz="2400">
                <a:solidFill>
                  <a:schemeClr val="tx1"/>
                </a:solidFill>
                <a:latin typeface="Arial" charset="0"/>
              </a:defRPr>
            </a:lvl5pPr>
            <a:lvl6pPr marL="2162175" indent="-190500" defTabSz="757238" eaLnBrk="0" fontAlgn="base" hangingPunct="0">
              <a:spcBef>
                <a:spcPct val="0"/>
              </a:spcBef>
              <a:spcAft>
                <a:spcPct val="0"/>
              </a:spcAft>
              <a:defRPr sz="2400">
                <a:solidFill>
                  <a:schemeClr val="tx1"/>
                </a:solidFill>
                <a:latin typeface="Arial" charset="0"/>
              </a:defRPr>
            </a:lvl6pPr>
            <a:lvl7pPr marL="2619375" indent="-190500" defTabSz="757238" eaLnBrk="0" fontAlgn="base" hangingPunct="0">
              <a:spcBef>
                <a:spcPct val="0"/>
              </a:spcBef>
              <a:spcAft>
                <a:spcPct val="0"/>
              </a:spcAft>
              <a:defRPr sz="2400">
                <a:solidFill>
                  <a:schemeClr val="tx1"/>
                </a:solidFill>
                <a:latin typeface="Arial" charset="0"/>
              </a:defRPr>
            </a:lvl7pPr>
            <a:lvl8pPr marL="3076575" indent="-190500" defTabSz="757238" eaLnBrk="0" fontAlgn="base" hangingPunct="0">
              <a:spcBef>
                <a:spcPct val="0"/>
              </a:spcBef>
              <a:spcAft>
                <a:spcPct val="0"/>
              </a:spcAft>
              <a:defRPr sz="2400">
                <a:solidFill>
                  <a:schemeClr val="tx1"/>
                </a:solidFill>
                <a:latin typeface="Arial" charset="0"/>
              </a:defRPr>
            </a:lvl8pPr>
            <a:lvl9pPr marL="3533775" indent="-190500" defTabSz="757238" eaLnBrk="0" fontAlgn="base" hangingPunct="0">
              <a:spcBef>
                <a:spcPct val="0"/>
              </a:spcBef>
              <a:spcAft>
                <a:spcPct val="0"/>
              </a:spcAft>
              <a:defRPr sz="2400">
                <a:solidFill>
                  <a:schemeClr val="tx1"/>
                </a:solidFill>
                <a:latin typeface="Arial" charset="0"/>
              </a:defRPr>
            </a:lvl9pPr>
          </a:lstStyle>
          <a:p>
            <a:pPr algn="ctr" eaLnBrk="1" hangingPunct="1">
              <a:spcBef>
                <a:spcPts val="575"/>
              </a:spcBef>
              <a:spcAft>
                <a:spcPts val="575"/>
              </a:spcAft>
            </a:pPr>
            <a:r>
              <a:rPr lang="de-DE" sz="1700" b="1">
                <a:ea typeface="ＭＳ 明朝" charset="-128"/>
              </a:rPr>
              <a:t>1 finger module</a:t>
            </a:r>
            <a:endParaRPr lang="de-DE" sz="1700"/>
          </a:p>
        </p:txBody>
      </p:sp>
      <p:sp>
        <p:nvSpPr>
          <p:cNvPr id="634887" name="Line 39"/>
          <p:cNvSpPr>
            <a:spLocks noChangeShapeType="1"/>
          </p:cNvSpPr>
          <p:nvPr/>
        </p:nvSpPr>
        <p:spPr bwMode="auto">
          <a:xfrm>
            <a:off x="4605338" y="2595563"/>
            <a:ext cx="0" cy="287337"/>
          </a:xfrm>
          <a:prstGeom prst="line">
            <a:avLst/>
          </a:prstGeom>
          <a:noFill/>
          <a:ln w="38100">
            <a:solidFill>
              <a:srgbClr val="FF9900"/>
            </a:solidFill>
            <a:round/>
            <a:headEnd type="none" w="sm" len="sm"/>
            <a:tailEnd type="triangle" w="lg" len="lg"/>
          </a:ln>
          <a:extLst>
            <a:ext uri="{909E8E84-426E-40DD-AFC4-6F175D3DCCD1}">
              <a14:hiddenFill xmlns:a14="http://schemas.microsoft.com/office/drawing/2010/main">
                <a:noFill/>
              </a14:hiddenFill>
            </a:ext>
          </a:extLst>
        </p:spPr>
        <p:txBody>
          <a:bodyPr lIns="105357" tIns="52679" rIns="105357" bIns="52679"/>
          <a:lstStyle/>
          <a:p>
            <a:endParaRPr lang="en-GB"/>
          </a:p>
        </p:txBody>
      </p:sp>
      <p:sp>
        <p:nvSpPr>
          <p:cNvPr id="634888" name="Text Box 40"/>
          <p:cNvSpPr txBox="1">
            <a:spLocks noChangeArrowheads="1"/>
          </p:cNvSpPr>
          <p:nvPr/>
        </p:nvSpPr>
        <p:spPr bwMode="auto">
          <a:xfrm>
            <a:off x="4173538" y="2327275"/>
            <a:ext cx="119538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lIns="87278" tIns="43639" rIns="87278" bIns="43639">
            <a:spAutoFit/>
          </a:bodyPr>
          <a:lstStyle>
            <a:lvl1pPr defTabSz="757238">
              <a:defRPr sz="2400">
                <a:solidFill>
                  <a:schemeClr val="tx1"/>
                </a:solidFill>
                <a:latin typeface="Arial" charset="0"/>
              </a:defRPr>
            </a:lvl1pPr>
            <a:lvl2pPr marL="615950" indent="-236538" defTabSz="757238">
              <a:defRPr sz="2400">
                <a:solidFill>
                  <a:schemeClr val="tx1"/>
                </a:solidFill>
                <a:latin typeface="Arial" charset="0"/>
              </a:defRPr>
            </a:lvl2pPr>
            <a:lvl3pPr marL="946150" indent="-188913" defTabSz="757238">
              <a:defRPr sz="2400">
                <a:solidFill>
                  <a:schemeClr val="tx1"/>
                </a:solidFill>
                <a:latin typeface="Arial" charset="0"/>
              </a:defRPr>
            </a:lvl3pPr>
            <a:lvl4pPr marL="1325563" indent="-188913" defTabSz="757238">
              <a:defRPr sz="2400">
                <a:solidFill>
                  <a:schemeClr val="tx1"/>
                </a:solidFill>
                <a:latin typeface="Arial" charset="0"/>
              </a:defRPr>
            </a:lvl4pPr>
            <a:lvl5pPr marL="1704975" indent="-190500" defTabSz="757238">
              <a:defRPr sz="2400">
                <a:solidFill>
                  <a:schemeClr val="tx1"/>
                </a:solidFill>
                <a:latin typeface="Arial" charset="0"/>
              </a:defRPr>
            </a:lvl5pPr>
            <a:lvl6pPr marL="2162175" indent="-190500" defTabSz="757238" eaLnBrk="0" fontAlgn="base" hangingPunct="0">
              <a:spcBef>
                <a:spcPct val="0"/>
              </a:spcBef>
              <a:spcAft>
                <a:spcPct val="0"/>
              </a:spcAft>
              <a:defRPr sz="2400">
                <a:solidFill>
                  <a:schemeClr val="tx1"/>
                </a:solidFill>
                <a:latin typeface="Arial" charset="0"/>
              </a:defRPr>
            </a:lvl6pPr>
            <a:lvl7pPr marL="2619375" indent="-190500" defTabSz="757238" eaLnBrk="0" fontAlgn="base" hangingPunct="0">
              <a:spcBef>
                <a:spcPct val="0"/>
              </a:spcBef>
              <a:spcAft>
                <a:spcPct val="0"/>
              </a:spcAft>
              <a:defRPr sz="2400">
                <a:solidFill>
                  <a:schemeClr val="tx1"/>
                </a:solidFill>
                <a:latin typeface="Arial" charset="0"/>
              </a:defRPr>
            </a:lvl7pPr>
            <a:lvl8pPr marL="3076575" indent="-190500" defTabSz="757238" eaLnBrk="0" fontAlgn="base" hangingPunct="0">
              <a:spcBef>
                <a:spcPct val="0"/>
              </a:spcBef>
              <a:spcAft>
                <a:spcPct val="0"/>
              </a:spcAft>
              <a:defRPr sz="2400">
                <a:solidFill>
                  <a:schemeClr val="tx1"/>
                </a:solidFill>
                <a:latin typeface="Arial" charset="0"/>
              </a:defRPr>
            </a:lvl8pPr>
            <a:lvl9pPr marL="3533775" indent="-190500" defTabSz="757238" eaLnBrk="0" fontAlgn="base" hangingPunct="0">
              <a:spcBef>
                <a:spcPct val="0"/>
              </a:spcBef>
              <a:spcAft>
                <a:spcPct val="0"/>
              </a:spcAft>
              <a:defRPr sz="2400">
                <a:solidFill>
                  <a:schemeClr val="tx1"/>
                </a:solidFill>
                <a:latin typeface="Arial" charset="0"/>
              </a:defRPr>
            </a:lvl9pPr>
          </a:lstStyle>
          <a:p>
            <a:pPr>
              <a:spcBef>
                <a:spcPct val="50000"/>
              </a:spcBef>
            </a:pPr>
            <a:r>
              <a:rPr lang="de-DE" sz="1300" b="1">
                <a:solidFill>
                  <a:srgbClr val="FF9900"/>
                </a:solidFill>
              </a:rPr>
              <a:t>10 MW/m</a:t>
            </a:r>
            <a:r>
              <a:rPr lang="de-DE" sz="1300" b="1" baseline="30000">
                <a:solidFill>
                  <a:srgbClr val="FF9900"/>
                </a:solidFill>
              </a:rPr>
              <a:t>2</a:t>
            </a:r>
          </a:p>
        </p:txBody>
      </p:sp>
      <p:sp>
        <p:nvSpPr>
          <p:cNvPr id="634889" name="Oval 42"/>
          <p:cNvSpPr>
            <a:spLocks noChangeArrowheads="1"/>
          </p:cNvSpPr>
          <p:nvPr/>
        </p:nvSpPr>
        <p:spPr bwMode="auto">
          <a:xfrm>
            <a:off x="1473200" y="2803525"/>
            <a:ext cx="433388" cy="468313"/>
          </a:xfrm>
          <a:prstGeom prst="ellipse">
            <a:avLst/>
          </a:prstGeom>
          <a:noFill/>
          <a:ln w="38100">
            <a:solidFill>
              <a:srgbClr val="9966FF"/>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lIns="87278" tIns="43639" rIns="87278" bIns="43639" anchor="ctr"/>
          <a:lstStyle/>
          <a:p>
            <a:pPr defTabSz="757238"/>
            <a:endParaRPr lang="en-US" sz="2000">
              <a:latin typeface="Arial" charset="0"/>
            </a:endParaRPr>
          </a:p>
        </p:txBody>
      </p:sp>
      <p:sp>
        <p:nvSpPr>
          <p:cNvPr id="634890" name="Line 43"/>
          <p:cNvSpPr>
            <a:spLocks noChangeShapeType="1"/>
          </p:cNvSpPr>
          <p:nvPr/>
        </p:nvSpPr>
        <p:spPr bwMode="auto">
          <a:xfrm>
            <a:off x="1874838" y="3127375"/>
            <a:ext cx="1428750" cy="503238"/>
          </a:xfrm>
          <a:prstGeom prst="line">
            <a:avLst/>
          </a:prstGeom>
          <a:noFill/>
          <a:ln w="28575">
            <a:solidFill>
              <a:srgbClr val="9966FF"/>
            </a:solidFill>
            <a:round/>
            <a:headEnd type="none" w="sm" len="sm"/>
            <a:tailEnd type="triangle" w="lg" len="lg"/>
          </a:ln>
          <a:extLst>
            <a:ext uri="{909E8E84-426E-40DD-AFC4-6F175D3DCCD1}">
              <a14:hiddenFill xmlns:a14="http://schemas.microsoft.com/office/drawing/2010/main">
                <a:noFill/>
              </a14:hiddenFill>
            </a:ext>
          </a:extLst>
        </p:spPr>
        <p:txBody>
          <a:bodyPr lIns="105357" tIns="52679" rIns="105357" bIns="52679"/>
          <a:lstStyle/>
          <a:p>
            <a:endParaRPr lang="en-GB"/>
          </a:p>
        </p:txBody>
      </p:sp>
      <p:sp>
        <p:nvSpPr>
          <p:cNvPr id="634891" name="Oval 44"/>
          <p:cNvSpPr>
            <a:spLocks noChangeArrowheads="1"/>
          </p:cNvSpPr>
          <p:nvPr/>
        </p:nvSpPr>
        <p:spPr bwMode="auto">
          <a:xfrm>
            <a:off x="5070475" y="2740025"/>
            <a:ext cx="830263" cy="865188"/>
          </a:xfrm>
          <a:prstGeom prst="ellipse">
            <a:avLst/>
          </a:prstGeom>
          <a:noFill/>
          <a:ln w="38100">
            <a:solidFill>
              <a:srgbClr val="9966FF"/>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lIns="87278" tIns="43639" rIns="87278" bIns="43639" anchor="ctr"/>
          <a:lstStyle/>
          <a:p>
            <a:pPr defTabSz="757238"/>
            <a:endParaRPr lang="en-US" sz="2000">
              <a:latin typeface="Arial" charset="0"/>
            </a:endParaRPr>
          </a:p>
        </p:txBody>
      </p:sp>
      <p:sp>
        <p:nvSpPr>
          <p:cNvPr id="634892" name="Line 45"/>
          <p:cNvSpPr>
            <a:spLocks noChangeShapeType="1"/>
          </p:cNvSpPr>
          <p:nvPr/>
        </p:nvSpPr>
        <p:spPr bwMode="auto">
          <a:xfrm>
            <a:off x="5900738" y="3279775"/>
            <a:ext cx="696912" cy="214313"/>
          </a:xfrm>
          <a:prstGeom prst="line">
            <a:avLst/>
          </a:prstGeom>
          <a:noFill/>
          <a:ln w="28575">
            <a:solidFill>
              <a:srgbClr val="9966FF"/>
            </a:solidFill>
            <a:round/>
            <a:headEnd type="none" w="sm" len="sm"/>
            <a:tailEnd type="triangle" w="lg" len="lg"/>
          </a:ln>
          <a:extLst>
            <a:ext uri="{909E8E84-426E-40DD-AFC4-6F175D3DCCD1}">
              <a14:hiddenFill xmlns:a14="http://schemas.microsoft.com/office/drawing/2010/main">
                <a:noFill/>
              </a14:hiddenFill>
            </a:ext>
          </a:extLst>
        </p:spPr>
        <p:txBody>
          <a:bodyPr lIns="105357" tIns="52679" rIns="105357" bIns="52679"/>
          <a:lstStyle/>
          <a:p>
            <a:endParaRPr lang="en-GB"/>
          </a:p>
        </p:txBody>
      </p:sp>
      <p:sp>
        <p:nvSpPr>
          <p:cNvPr id="634893" name="Line 46"/>
          <p:cNvSpPr>
            <a:spLocks noChangeShapeType="1"/>
          </p:cNvSpPr>
          <p:nvPr/>
        </p:nvSpPr>
        <p:spPr bwMode="auto">
          <a:xfrm>
            <a:off x="4240213" y="5405438"/>
            <a:ext cx="0" cy="539750"/>
          </a:xfrm>
          <a:prstGeom prst="line">
            <a:avLst/>
          </a:prstGeom>
          <a:noFill/>
          <a:ln w="38100">
            <a:solidFill>
              <a:srgbClr val="0000FF"/>
            </a:solidFill>
            <a:round/>
            <a:headEnd type="triangle" w="lg" len="lg"/>
            <a:tailEnd type="none" w="lg" len="lg"/>
          </a:ln>
          <a:extLst>
            <a:ext uri="{909E8E84-426E-40DD-AFC4-6F175D3DCCD1}">
              <a14:hiddenFill xmlns:a14="http://schemas.microsoft.com/office/drawing/2010/main">
                <a:noFill/>
              </a14:hiddenFill>
            </a:ext>
          </a:extLst>
        </p:spPr>
        <p:txBody>
          <a:bodyPr lIns="105357" tIns="52679" rIns="105357" bIns="52679"/>
          <a:lstStyle/>
          <a:p>
            <a:endParaRPr lang="en-GB"/>
          </a:p>
        </p:txBody>
      </p:sp>
      <p:sp>
        <p:nvSpPr>
          <p:cNvPr id="634894" name="Line 47"/>
          <p:cNvSpPr>
            <a:spLocks noChangeShapeType="1"/>
          </p:cNvSpPr>
          <p:nvPr/>
        </p:nvSpPr>
        <p:spPr bwMode="auto">
          <a:xfrm>
            <a:off x="5037138" y="5405438"/>
            <a:ext cx="0" cy="539750"/>
          </a:xfrm>
          <a:prstGeom prst="line">
            <a:avLst/>
          </a:prstGeom>
          <a:noFill/>
          <a:ln w="38100">
            <a:solidFill>
              <a:srgbClr val="FF3300"/>
            </a:solidFill>
            <a:round/>
            <a:headEnd type="none" w="sm" len="sm"/>
            <a:tailEnd type="triangle" w="lg" len="lg"/>
          </a:ln>
          <a:extLst>
            <a:ext uri="{909E8E84-426E-40DD-AFC4-6F175D3DCCD1}">
              <a14:hiddenFill xmlns:a14="http://schemas.microsoft.com/office/drawing/2010/main">
                <a:noFill/>
              </a14:hiddenFill>
            </a:ext>
          </a:extLst>
        </p:spPr>
        <p:txBody>
          <a:bodyPr lIns="105357" tIns="52679" rIns="105357" bIns="52679"/>
          <a:lstStyle/>
          <a:p>
            <a:endParaRPr lang="en-GB"/>
          </a:p>
        </p:txBody>
      </p:sp>
      <p:graphicFrame>
        <p:nvGraphicFramePr>
          <p:cNvPr id="634895" name="Object 3"/>
          <p:cNvGraphicFramePr>
            <a:graphicFrameLocks noChangeAspect="1"/>
          </p:cNvGraphicFramePr>
          <p:nvPr/>
        </p:nvGraphicFramePr>
        <p:xfrm>
          <a:off x="6499225" y="3117850"/>
          <a:ext cx="1927225" cy="2941638"/>
        </p:xfrm>
        <a:graphic>
          <a:graphicData uri="http://schemas.openxmlformats.org/presentationml/2006/ole">
            <mc:AlternateContent xmlns:mc="http://schemas.openxmlformats.org/markup-compatibility/2006">
              <mc:Choice xmlns:v="urn:schemas-microsoft-com:vml" Requires="v">
                <p:oleObj spid="_x0000_s47118" name="Document" r:id="rId5" imgW="5880988" imgH="5715794" progId="Word.Document.8">
                  <p:embed/>
                </p:oleObj>
              </mc:Choice>
              <mc:Fallback>
                <p:oleObj name="Document" r:id="rId5" imgW="5880988" imgH="5715794" progId="Word.Document.8">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l="31708"/>
                      <a:stretch>
                        <a:fillRect/>
                      </a:stretch>
                    </p:blipFill>
                    <p:spPr bwMode="auto">
                      <a:xfrm>
                        <a:off x="6499225" y="3117850"/>
                        <a:ext cx="1927225" cy="2941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34896" name="Line 50"/>
          <p:cNvSpPr>
            <a:spLocks noChangeShapeType="1"/>
          </p:cNvSpPr>
          <p:nvPr/>
        </p:nvSpPr>
        <p:spPr bwMode="auto">
          <a:xfrm flipH="1" flipV="1">
            <a:off x="7964488" y="4154488"/>
            <a:ext cx="365125" cy="146050"/>
          </a:xfrm>
          <a:prstGeom prst="line">
            <a:avLst/>
          </a:prstGeom>
          <a:noFill/>
          <a:ln w="38100">
            <a:solidFill>
              <a:srgbClr val="0000FF"/>
            </a:solidFill>
            <a:round/>
            <a:headEnd type="none" w="sm" len="sm"/>
            <a:tailEnd type="triangle" w="lg" len="lg"/>
          </a:ln>
          <a:extLst>
            <a:ext uri="{909E8E84-426E-40DD-AFC4-6F175D3DCCD1}">
              <a14:hiddenFill xmlns:a14="http://schemas.microsoft.com/office/drawing/2010/main">
                <a:noFill/>
              </a14:hiddenFill>
            </a:ext>
          </a:extLst>
        </p:spPr>
        <p:txBody>
          <a:bodyPr lIns="105357" tIns="52679" rIns="105357" bIns="52679"/>
          <a:lstStyle/>
          <a:p>
            <a:endParaRPr lang="en-GB"/>
          </a:p>
        </p:txBody>
      </p:sp>
      <p:sp>
        <p:nvSpPr>
          <p:cNvPr id="634897" name="Line 51"/>
          <p:cNvSpPr>
            <a:spLocks noChangeShapeType="1"/>
          </p:cNvSpPr>
          <p:nvPr/>
        </p:nvSpPr>
        <p:spPr bwMode="auto">
          <a:xfrm>
            <a:off x="7662863" y="3721100"/>
            <a:ext cx="334962" cy="179388"/>
          </a:xfrm>
          <a:prstGeom prst="line">
            <a:avLst/>
          </a:prstGeom>
          <a:noFill/>
          <a:ln w="38100">
            <a:solidFill>
              <a:srgbClr val="FF3300"/>
            </a:solidFill>
            <a:round/>
            <a:headEnd type="none" w="sm" len="sm"/>
            <a:tailEnd type="triangle" w="lg" len="lg"/>
          </a:ln>
          <a:extLst>
            <a:ext uri="{909E8E84-426E-40DD-AFC4-6F175D3DCCD1}">
              <a14:hiddenFill xmlns:a14="http://schemas.microsoft.com/office/drawing/2010/main">
                <a:noFill/>
              </a14:hiddenFill>
            </a:ext>
          </a:extLst>
        </p:spPr>
        <p:txBody>
          <a:bodyPr lIns="105357" tIns="52679" rIns="105357" bIns="52679"/>
          <a:lstStyle/>
          <a:p>
            <a:endParaRPr lang="en-GB"/>
          </a:p>
        </p:txBody>
      </p:sp>
      <p:sp>
        <p:nvSpPr>
          <p:cNvPr id="634898" name="Text Box 52"/>
          <p:cNvSpPr txBox="1">
            <a:spLocks noChangeArrowheads="1"/>
          </p:cNvSpPr>
          <p:nvPr/>
        </p:nvSpPr>
        <p:spPr bwMode="auto">
          <a:xfrm>
            <a:off x="7931150" y="3757613"/>
            <a:ext cx="65405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lIns="87278" tIns="43639" rIns="87278" bIns="43639">
            <a:spAutoFit/>
          </a:bodyPr>
          <a:lstStyle>
            <a:lvl1pPr defTabSz="757238">
              <a:defRPr sz="2400">
                <a:solidFill>
                  <a:schemeClr val="tx1"/>
                </a:solidFill>
                <a:latin typeface="Arial" charset="0"/>
              </a:defRPr>
            </a:lvl1pPr>
            <a:lvl2pPr marL="615950" indent="-236538" defTabSz="757238">
              <a:defRPr sz="2400">
                <a:solidFill>
                  <a:schemeClr val="tx1"/>
                </a:solidFill>
                <a:latin typeface="Arial" charset="0"/>
              </a:defRPr>
            </a:lvl2pPr>
            <a:lvl3pPr marL="946150" indent="-188913" defTabSz="757238">
              <a:defRPr sz="2400">
                <a:solidFill>
                  <a:schemeClr val="tx1"/>
                </a:solidFill>
                <a:latin typeface="Arial" charset="0"/>
              </a:defRPr>
            </a:lvl3pPr>
            <a:lvl4pPr marL="1325563" indent="-188913" defTabSz="757238">
              <a:defRPr sz="2400">
                <a:solidFill>
                  <a:schemeClr val="tx1"/>
                </a:solidFill>
                <a:latin typeface="Arial" charset="0"/>
              </a:defRPr>
            </a:lvl4pPr>
            <a:lvl5pPr marL="1704975" indent="-190500" defTabSz="757238">
              <a:defRPr sz="2400">
                <a:solidFill>
                  <a:schemeClr val="tx1"/>
                </a:solidFill>
                <a:latin typeface="Arial" charset="0"/>
              </a:defRPr>
            </a:lvl5pPr>
            <a:lvl6pPr marL="2162175" indent="-190500" defTabSz="757238" eaLnBrk="0" fontAlgn="base" hangingPunct="0">
              <a:spcBef>
                <a:spcPct val="0"/>
              </a:spcBef>
              <a:spcAft>
                <a:spcPct val="0"/>
              </a:spcAft>
              <a:defRPr sz="2400">
                <a:solidFill>
                  <a:schemeClr val="tx1"/>
                </a:solidFill>
                <a:latin typeface="Arial" charset="0"/>
              </a:defRPr>
            </a:lvl6pPr>
            <a:lvl7pPr marL="2619375" indent="-190500" defTabSz="757238" eaLnBrk="0" fontAlgn="base" hangingPunct="0">
              <a:spcBef>
                <a:spcPct val="0"/>
              </a:spcBef>
              <a:spcAft>
                <a:spcPct val="0"/>
              </a:spcAft>
              <a:defRPr sz="2400">
                <a:solidFill>
                  <a:schemeClr val="tx1"/>
                </a:solidFill>
                <a:latin typeface="Arial" charset="0"/>
              </a:defRPr>
            </a:lvl7pPr>
            <a:lvl8pPr marL="3076575" indent="-190500" defTabSz="757238" eaLnBrk="0" fontAlgn="base" hangingPunct="0">
              <a:spcBef>
                <a:spcPct val="0"/>
              </a:spcBef>
              <a:spcAft>
                <a:spcPct val="0"/>
              </a:spcAft>
              <a:defRPr sz="2400">
                <a:solidFill>
                  <a:schemeClr val="tx1"/>
                </a:solidFill>
                <a:latin typeface="Arial" charset="0"/>
              </a:defRPr>
            </a:lvl8pPr>
            <a:lvl9pPr marL="3533775" indent="-190500" defTabSz="757238" eaLnBrk="0" fontAlgn="base" hangingPunct="0">
              <a:spcBef>
                <a:spcPct val="0"/>
              </a:spcBef>
              <a:spcAft>
                <a:spcPct val="0"/>
              </a:spcAft>
              <a:defRPr sz="2400">
                <a:solidFill>
                  <a:schemeClr val="tx1"/>
                </a:solidFill>
                <a:latin typeface="Arial" charset="0"/>
              </a:defRPr>
            </a:lvl9pPr>
          </a:lstStyle>
          <a:p>
            <a:pPr>
              <a:spcBef>
                <a:spcPct val="50000"/>
              </a:spcBef>
            </a:pPr>
            <a:r>
              <a:rPr lang="de-DE" sz="1200" b="1"/>
              <a:t>700°C</a:t>
            </a:r>
          </a:p>
        </p:txBody>
      </p:sp>
      <p:sp>
        <p:nvSpPr>
          <p:cNvPr id="634899" name="Text Box 53"/>
          <p:cNvSpPr txBox="1">
            <a:spLocks noChangeArrowheads="1"/>
          </p:cNvSpPr>
          <p:nvPr/>
        </p:nvSpPr>
        <p:spPr bwMode="auto">
          <a:xfrm>
            <a:off x="7935913" y="4408488"/>
            <a:ext cx="9144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lIns="87278" tIns="43639" rIns="87278" bIns="43639">
            <a:spAutoFit/>
          </a:bodyPr>
          <a:lstStyle>
            <a:lvl1pPr defTabSz="757238">
              <a:defRPr sz="2400">
                <a:solidFill>
                  <a:schemeClr val="tx1"/>
                </a:solidFill>
                <a:latin typeface="Arial" charset="0"/>
              </a:defRPr>
            </a:lvl1pPr>
            <a:lvl2pPr marL="615950" indent="-236538" defTabSz="757238">
              <a:defRPr sz="2400">
                <a:solidFill>
                  <a:schemeClr val="tx1"/>
                </a:solidFill>
                <a:latin typeface="Arial" charset="0"/>
              </a:defRPr>
            </a:lvl2pPr>
            <a:lvl3pPr marL="946150" indent="-188913" defTabSz="757238">
              <a:defRPr sz="2400">
                <a:solidFill>
                  <a:schemeClr val="tx1"/>
                </a:solidFill>
                <a:latin typeface="Arial" charset="0"/>
              </a:defRPr>
            </a:lvl3pPr>
            <a:lvl4pPr marL="1325563" indent="-188913" defTabSz="757238">
              <a:defRPr sz="2400">
                <a:solidFill>
                  <a:schemeClr val="tx1"/>
                </a:solidFill>
                <a:latin typeface="Arial" charset="0"/>
              </a:defRPr>
            </a:lvl4pPr>
            <a:lvl5pPr marL="1704975" indent="-190500" defTabSz="757238">
              <a:defRPr sz="2400">
                <a:solidFill>
                  <a:schemeClr val="tx1"/>
                </a:solidFill>
                <a:latin typeface="Arial" charset="0"/>
              </a:defRPr>
            </a:lvl5pPr>
            <a:lvl6pPr marL="2162175" indent="-190500" defTabSz="757238" eaLnBrk="0" fontAlgn="base" hangingPunct="0">
              <a:spcBef>
                <a:spcPct val="0"/>
              </a:spcBef>
              <a:spcAft>
                <a:spcPct val="0"/>
              </a:spcAft>
              <a:defRPr sz="2400">
                <a:solidFill>
                  <a:schemeClr val="tx1"/>
                </a:solidFill>
                <a:latin typeface="Arial" charset="0"/>
              </a:defRPr>
            </a:lvl6pPr>
            <a:lvl7pPr marL="2619375" indent="-190500" defTabSz="757238" eaLnBrk="0" fontAlgn="base" hangingPunct="0">
              <a:spcBef>
                <a:spcPct val="0"/>
              </a:spcBef>
              <a:spcAft>
                <a:spcPct val="0"/>
              </a:spcAft>
              <a:defRPr sz="2400">
                <a:solidFill>
                  <a:schemeClr val="tx1"/>
                </a:solidFill>
                <a:latin typeface="Arial" charset="0"/>
              </a:defRPr>
            </a:lvl7pPr>
            <a:lvl8pPr marL="3076575" indent="-190500" defTabSz="757238" eaLnBrk="0" fontAlgn="base" hangingPunct="0">
              <a:spcBef>
                <a:spcPct val="0"/>
              </a:spcBef>
              <a:spcAft>
                <a:spcPct val="0"/>
              </a:spcAft>
              <a:defRPr sz="2400">
                <a:solidFill>
                  <a:schemeClr val="tx1"/>
                </a:solidFill>
                <a:latin typeface="Arial" charset="0"/>
              </a:defRPr>
            </a:lvl8pPr>
            <a:lvl9pPr marL="3533775" indent="-190500" defTabSz="757238" eaLnBrk="0" fontAlgn="base" hangingPunct="0">
              <a:spcBef>
                <a:spcPct val="0"/>
              </a:spcBef>
              <a:spcAft>
                <a:spcPct val="0"/>
              </a:spcAft>
              <a:defRPr sz="2400">
                <a:solidFill>
                  <a:schemeClr val="tx1"/>
                </a:solidFill>
                <a:latin typeface="Arial" charset="0"/>
              </a:defRPr>
            </a:lvl9pPr>
          </a:lstStyle>
          <a:p>
            <a:pPr>
              <a:spcBef>
                <a:spcPct val="50000"/>
              </a:spcBef>
            </a:pPr>
            <a:r>
              <a:rPr lang="de-DE" sz="1200" b="1"/>
              <a:t>He 600°C, 10 MPa</a:t>
            </a:r>
          </a:p>
        </p:txBody>
      </p:sp>
      <p:sp>
        <p:nvSpPr>
          <p:cNvPr id="634900" name="Text Box 54"/>
          <p:cNvSpPr txBox="1">
            <a:spLocks noChangeArrowheads="1"/>
          </p:cNvSpPr>
          <p:nvPr/>
        </p:nvSpPr>
        <p:spPr bwMode="auto">
          <a:xfrm>
            <a:off x="3273425" y="774700"/>
            <a:ext cx="3806825" cy="1277938"/>
          </a:xfrm>
          <a:prstGeom prst="rect">
            <a:avLst/>
          </a:prstGeom>
          <a:solidFill>
            <a:srgbClr val="FFFFCC"/>
          </a:solidFill>
          <a:ln w="12700">
            <a:solidFill>
              <a:srgbClr val="0070C0"/>
            </a:solidFill>
            <a:miter lim="800000"/>
            <a:headEnd type="none" w="sm" len="sm"/>
            <a:tailEnd type="none" w="sm" len="sm"/>
          </a:ln>
        </p:spPr>
        <p:txBody>
          <a:bodyPr lIns="87278" tIns="43639" rIns="87278" bIns="43639">
            <a:spAutoFit/>
          </a:bodyPr>
          <a:lstStyle>
            <a:lvl1pPr defTabSz="757238">
              <a:tabLst>
                <a:tab pos="173038" algn="l"/>
                <a:tab pos="254000" algn="l"/>
                <a:tab pos="425450" algn="l"/>
              </a:tabLst>
              <a:defRPr sz="2400">
                <a:solidFill>
                  <a:schemeClr val="tx1"/>
                </a:solidFill>
                <a:latin typeface="Arial" charset="0"/>
              </a:defRPr>
            </a:lvl1pPr>
            <a:lvl2pPr marL="615950" indent="-236538" defTabSz="757238">
              <a:tabLst>
                <a:tab pos="173038" algn="l"/>
                <a:tab pos="254000" algn="l"/>
                <a:tab pos="425450" algn="l"/>
              </a:tabLst>
              <a:defRPr sz="2400">
                <a:solidFill>
                  <a:schemeClr val="tx1"/>
                </a:solidFill>
                <a:latin typeface="Arial" charset="0"/>
              </a:defRPr>
            </a:lvl2pPr>
            <a:lvl3pPr marL="946150" indent="-188913" defTabSz="757238">
              <a:tabLst>
                <a:tab pos="173038" algn="l"/>
                <a:tab pos="254000" algn="l"/>
                <a:tab pos="425450" algn="l"/>
              </a:tabLst>
              <a:defRPr sz="2400">
                <a:solidFill>
                  <a:schemeClr val="tx1"/>
                </a:solidFill>
                <a:latin typeface="Arial" charset="0"/>
              </a:defRPr>
            </a:lvl3pPr>
            <a:lvl4pPr marL="1325563" indent="-188913" defTabSz="757238">
              <a:tabLst>
                <a:tab pos="173038" algn="l"/>
                <a:tab pos="254000" algn="l"/>
                <a:tab pos="425450" algn="l"/>
              </a:tabLst>
              <a:defRPr sz="2400">
                <a:solidFill>
                  <a:schemeClr val="tx1"/>
                </a:solidFill>
                <a:latin typeface="Arial" charset="0"/>
              </a:defRPr>
            </a:lvl4pPr>
            <a:lvl5pPr marL="1704975" indent="-190500" defTabSz="757238">
              <a:tabLst>
                <a:tab pos="173038" algn="l"/>
                <a:tab pos="254000" algn="l"/>
                <a:tab pos="425450" algn="l"/>
              </a:tabLst>
              <a:defRPr sz="2400">
                <a:solidFill>
                  <a:schemeClr val="tx1"/>
                </a:solidFill>
                <a:latin typeface="Arial" charset="0"/>
              </a:defRPr>
            </a:lvl5pPr>
            <a:lvl6pPr marL="2162175" indent="-190500" defTabSz="757238" eaLnBrk="0" fontAlgn="base" hangingPunct="0">
              <a:spcBef>
                <a:spcPct val="0"/>
              </a:spcBef>
              <a:spcAft>
                <a:spcPct val="0"/>
              </a:spcAft>
              <a:tabLst>
                <a:tab pos="173038" algn="l"/>
                <a:tab pos="254000" algn="l"/>
                <a:tab pos="425450" algn="l"/>
              </a:tabLst>
              <a:defRPr sz="2400">
                <a:solidFill>
                  <a:schemeClr val="tx1"/>
                </a:solidFill>
                <a:latin typeface="Arial" charset="0"/>
              </a:defRPr>
            </a:lvl6pPr>
            <a:lvl7pPr marL="2619375" indent="-190500" defTabSz="757238" eaLnBrk="0" fontAlgn="base" hangingPunct="0">
              <a:spcBef>
                <a:spcPct val="0"/>
              </a:spcBef>
              <a:spcAft>
                <a:spcPct val="0"/>
              </a:spcAft>
              <a:tabLst>
                <a:tab pos="173038" algn="l"/>
                <a:tab pos="254000" algn="l"/>
                <a:tab pos="425450" algn="l"/>
              </a:tabLst>
              <a:defRPr sz="2400">
                <a:solidFill>
                  <a:schemeClr val="tx1"/>
                </a:solidFill>
                <a:latin typeface="Arial" charset="0"/>
              </a:defRPr>
            </a:lvl7pPr>
            <a:lvl8pPr marL="3076575" indent="-190500" defTabSz="757238" eaLnBrk="0" fontAlgn="base" hangingPunct="0">
              <a:spcBef>
                <a:spcPct val="0"/>
              </a:spcBef>
              <a:spcAft>
                <a:spcPct val="0"/>
              </a:spcAft>
              <a:tabLst>
                <a:tab pos="173038" algn="l"/>
                <a:tab pos="254000" algn="l"/>
                <a:tab pos="425450" algn="l"/>
              </a:tabLst>
              <a:defRPr sz="2400">
                <a:solidFill>
                  <a:schemeClr val="tx1"/>
                </a:solidFill>
                <a:latin typeface="Arial" charset="0"/>
              </a:defRPr>
            </a:lvl8pPr>
            <a:lvl9pPr marL="3533775" indent="-190500" defTabSz="757238" eaLnBrk="0" fontAlgn="base" hangingPunct="0">
              <a:spcBef>
                <a:spcPct val="0"/>
              </a:spcBef>
              <a:spcAft>
                <a:spcPct val="0"/>
              </a:spcAft>
              <a:tabLst>
                <a:tab pos="173038" algn="l"/>
                <a:tab pos="254000" algn="l"/>
                <a:tab pos="425450" algn="l"/>
              </a:tabLst>
              <a:defRPr sz="2400">
                <a:solidFill>
                  <a:schemeClr val="tx1"/>
                </a:solidFill>
                <a:latin typeface="Arial" charset="0"/>
              </a:defRPr>
            </a:lvl9pPr>
          </a:lstStyle>
          <a:p>
            <a:pPr>
              <a:lnSpc>
                <a:spcPct val="90000"/>
              </a:lnSpc>
              <a:spcBef>
                <a:spcPct val="20000"/>
              </a:spcBef>
            </a:pPr>
            <a:r>
              <a:rPr lang="en-US" sz="1700"/>
              <a:t>Main work areas:</a:t>
            </a:r>
            <a:br>
              <a:rPr lang="en-US" sz="1700"/>
            </a:br>
            <a:r>
              <a:rPr lang="en-US" sz="1700"/>
              <a:t> - Design &amp; thermo-hydraulic layout</a:t>
            </a:r>
            <a:br>
              <a:rPr lang="en-US" sz="1700"/>
            </a:br>
            <a:r>
              <a:rPr lang="en-US" sz="1700"/>
              <a:t> - Development of material and 	manufacturing technology</a:t>
            </a:r>
            <a:br>
              <a:rPr lang="en-US" sz="1700"/>
            </a:br>
            <a:r>
              <a:rPr lang="en-US" sz="1700"/>
              <a:t> - Experiments</a:t>
            </a:r>
            <a:endParaRPr lang="de-DE" sz="1700"/>
          </a:p>
        </p:txBody>
      </p:sp>
      <p:sp>
        <p:nvSpPr>
          <p:cNvPr id="634901" name="Text Box 12"/>
          <p:cNvSpPr txBox="1">
            <a:spLocks noChangeArrowheads="1"/>
          </p:cNvSpPr>
          <p:nvPr/>
        </p:nvSpPr>
        <p:spPr bwMode="auto">
          <a:xfrm>
            <a:off x="1444625" y="1331913"/>
            <a:ext cx="1504950"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5749" tIns="37874" rIns="75749" bIns="37874"/>
          <a:lstStyle>
            <a:lvl1pPr defTabSz="757238">
              <a:defRPr sz="2400">
                <a:solidFill>
                  <a:schemeClr val="tx1"/>
                </a:solidFill>
                <a:latin typeface="Arial" charset="0"/>
              </a:defRPr>
            </a:lvl1pPr>
            <a:lvl2pPr marL="615950" indent="-236538" defTabSz="757238">
              <a:defRPr sz="2400">
                <a:solidFill>
                  <a:schemeClr val="tx1"/>
                </a:solidFill>
                <a:latin typeface="Arial" charset="0"/>
              </a:defRPr>
            </a:lvl2pPr>
            <a:lvl3pPr marL="946150" indent="-188913" defTabSz="757238">
              <a:defRPr sz="2400">
                <a:solidFill>
                  <a:schemeClr val="tx1"/>
                </a:solidFill>
                <a:latin typeface="Arial" charset="0"/>
              </a:defRPr>
            </a:lvl3pPr>
            <a:lvl4pPr marL="1325563" indent="-188913" defTabSz="757238">
              <a:defRPr sz="2400">
                <a:solidFill>
                  <a:schemeClr val="tx1"/>
                </a:solidFill>
                <a:latin typeface="Arial" charset="0"/>
              </a:defRPr>
            </a:lvl4pPr>
            <a:lvl5pPr marL="1704975" indent="-190500" defTabSz="757238">
              <a:defRPr sz="2400">
                <a:solidFill>
                  <a:schemeClr val="tx1"/>
                </a:solidFill>
                <a:latin typeface="Arial" charset="0"/>
              </a:defRPr>
            </a:lvl5pPr>
            <a:lvl6pPr marL="2162175" indent="-190500" defTabSz="757238" eaLnBrk="0" fontAlgn="base" hangingPunct="0">
              <a:spcBef>
                <a:spcPct val="0"/>
              </a:spcBef>
              <a:spcAft>
                <a:spcPct val="0"/>
              </a:spcAft>
              <a:defRPr sz="2400">
                <a:solidFill>
                  <a:schemeClr val="tx1"/>
                </a:solidFill>
                <a:latin typeface="Arial" charset="0"/>
              </a:defRPr>
            </a:lvl6pPr>
            <a:lvl7pPr marL="2619375" indent="-190500" defTabSz="757238" eaLnBrk="0" fontAlgn="base" hangingPunct="0">
              <a:spcBef>
                <a:spcPct val="0"/>
              </a:spcBef>
              <a:spcAft>
                <a:spcPct val="0"/>
              </a:spcAft>
              <a:defRPr sz="2400">
                <a:solidFill>
                  <a:schemeClr val="tx1"/>
                </a:solidFill>
                <a:latin typeface="Arial" charset="0"/>
              </a:defRPr>
            </a:lvl7pPr>
            <a:lvl8pPr marL="3076575" indent="-190500" defTabSz="757238" eaLnBrk="0" fontAlgn="base" hangingPunct="0">
              <a:spcBef>
                <a:spcPct val="0"/>
              </a:spcBef>
              <a:spcAft>
                <a:spcPct val="0"/>
              </a:spcAft>
              <a:defRPr sz="2400">
                <a:solidFill>
                  <a:schemeClr val="tx1"/>
                </a:solidFill>
                <a:latin typeface="Arial" charset="0"/>
              </a:defRPr>
            </a:lvl8pPr>
            <a:lvl9pPr marL="3533775" indent="-190500" defTabSz="757238" eaLnBrk="0" fontAlgn="base" hangingPunct="0">
              <a:spcBef>
                <a:spcPct val="0"/>
              </a:spcBef>
              <a:spcAft>
                <a:spcPct val="0"/>
              </a:spcAft>
              <a:defRPr sz="2400">
                <a:solidFill>
                  <a:schemeClr val="tx1"/>
                </a:solidFill>
                <a:latin typeface="Arial" charset="0"/>
              </a:defRPr>
            </a:lvl9pPr>
          </a:lstStyle>
          <a:p>
            <a:pPr>
              <a:spcBef>
                <a:spcPts val="500"/>
              </a:spcBef>
              <a:spcAft>
                <a:spcPts val="500"/>
              </a:spcAft>
            </a:pPr>
            <a:r>
              <a:rPr lang="de-DE" sz="1200"/>
              <a:t>Divertor target plates with modular thermal shield  (W alloy) </a:t>
            </a:r>
          </a:p>
        </p:txBody>
      </p:sp>
      <p:sp>
        <p:nvSpPr>
          <p:cNvPr id="634902" name="Text Box 14"/>
          <p:cNvSpPr txBox="1">
            <a:spLocks noChangeArrowheads="1"/>
          </p:cNvSpPr>
          <p:nvPr/>
        </p:nvSpPr>
        <p:spPr bwMode="auto">
          <a:xfrm>
            <a:off x="973138" y="3757613"/>
            <a:ext cx="147637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5749" tIns="37874" rIns="75749" bIns="37874"/>
          <a:lstStyle>
            <a:lvl1pPr defTabSz="757238">
              <a:defRPr sz="2400">
                <a:solidFill>
                  <a:schemeClr val="tx1"/>
                </a:solidFill>
                <a:latin typeface="Arial" charset="0"/>
              </a:defRPr>
            </a:lvl1pPr>
            <a:lvl2pPr marL="615950" indent="-236538" defTabSz="757238">
              <a:defRPr sz="2400">
                <a:solidFill>
                  <a:schemeClr val="tx1"/>
                </a:solidFill>
                <a:latin typeface="Arial" charset="0"/>
              </a:defRPr>
            </a:lvl2pPr>
            <a:lvl3pPr marL="946150" indent="-188913" defTabSz="757238">
              <a:defRPr sz="2400">
                <a:solidFill>
                  <a:schemeClr val="tx1"/>
                </a:solidFill>
                <a:latin typeface="Arial" charset="0"/>
              </a:defRPr>
            </a:lvl3pPr>
            <a:lvl4pPr marL="1325563" indent="-188913" defTabSz="757238">
              <a:defRPr sz="2400">
                <a:solidFill>
                  <a:schemeClr val="tx1"/>
                </a:solidFill>
                <a:latin typeface="Arial" charset="0"/>
              </a:defRPr>
            </a:lvl4pPr>
            <a:lvl5pPr marL="1704975" indent="-190500" defTabSz="757238">
              <a:defRPr sz="2400">
                <a:solidFill>
                  <a:schemeClr val="tx1"/>
                </a:solidFill>
                <a:latin typeface="Arial" charset="0"/>
              </a:defRPr>
            </a:lvl5pPr>
            <a:lvl6pPr marL="2162175" indent="-190500" defTabSz="757238" eaLnBrk="0" fontAlgn="base" hangingPunct="0">
              <a:spcBef>
                <a:spcPct val="0"/>
              </a:spcBef>
              <a:spcAft>
                <a:spcPct val="0"/>
              </a:spcAft>
              <a:defRPr sz="2400">
                <a:solidFill>
                  <a:schemeClr val="tx1"/>
                </a:solidFill>
                <a:latin typeface="Arial" charset="0"/>
              </a:defRPr>
            </a:lvl6pPr>
            <a:lvl7pPr marL="2619375" indent="-190500" defTabSz="757238" eaLnBrk="0" fontAlgn="base" hangingPunct="0">
              <a:spcBef>
                <a:spcPct val="0"/>
              </a:spcBef>
              <a:spcAft>
                <a:spcPct val="0"/>
              </a:spcAft>
              <a:defRPr sz="2400">
                <a:solidFill>
                  <a:schemeClr val="tx1"/>
                </a:solidFill>
                <a:latin typeface="Arial" charset="0"/>
              </a:defRPr>
            </a:lvl7pPr>
            <a:lvl8pPr marL="3076575" indent="-190500" defTabSz="757238" eaLnBrk="0" fontAlgn="base" hangingPunct="0">
              <a:spcBef>
                <a:spcPct val="0"/>
              </a:spcBef>
              <a:spcAft>
                <a:spcPct val="0"/>
              </a:spcAft>
              <a:defRPr sz="2400">
                <a:solidFill>
                  <a:schemeClr val="tx1"/>
                </a:solidFill>
                <a:latin typeface="Arial" charset="0"/>
              </a:defRPr>
            </a:lvl8pPr>
            <a:lvl9pPr marL="3533775" indent="-190500" defTabSz="757238" eaLnBrk="0" fontAlgn="base" hangingPunct="0">
              <a:spcBef>
                <a:spcPct val="0"/>
              </a:spcBef>
              <a:spcAft>
                <a:spcPct val="0"/>
              </a:spcAft>
              <a:defRPr sz="2400">
                <a:solidFill>
                  <a:schemeClr val="tx1"/>
                </a:solidFill>
                <a:latin typeface="Arial" charset="0"/>
              </a:defRPr>
            </a:lvl9pPr>
          </a:lstStyle>
          <a:p>
            <a:pPr>
              <a:spcBef>
                <a:spcPts val="500"/>
              </a:spcBef>
              <a:spcAft>
                <a:spcPts val="500"/>
              </a:spcAft>
            </a:pPr>
            <a:r>
              <a:rPr lang="de-DE" sz="1200"/>
              <a:t>Divertor cartridge (ODS RAFM steel)</a:t>
            </a:r>
          </a:p>
        </p:txBody>
      </p:sp>
      <p:sp>
        <p:nvSpPr>
          <p:cNvPr id="634903" name="Text Box 13"/>
          <p:cNvSpPr txBox="1">
            <a:spLocks noChangeArrowheads="1"/>
          </p:cNvSpPr>
          <p:nvPr/>
        </p:nvSpPr>
        <p:spPr bwMode="auto">
          <a:xfrm>
            <a:off x="912813" y="2149475"/>
            <a:ext cx="1416050" cy="59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5749" tIns="37874" rIns="75749" bIns="37874"/>
          <a:lstStyle>
            <a:lvl1pPr defTabSz="757238">
              <a:defRPr sz="2400">
                <a:solidFill>
                  <a:schemeClr val="tx1"/>
                </a:solidFill>
                <a:latin typeface="Arial" charset="0"/>
              </a:defRPr>
            </a:lvl1pPr>
            <a:lvl2pPr marL="615950" indent="-236538" defTabSz="757238">
              <a:defRPr sz="2400">
                <a:solidFill>
                  <a:schemeClr val="tx1"/>
                </a:solidFill>
                <a:latin typeface="Arial" charset="0"/>
              </a:defRPr>
            </a:lvl2pPr>
            <a:lvl3pPr marL="946150" indent="-188913" defTabSz="757238">
              <a:defRPr sz="2400">
                <a:solidFill>
                  <a:schemeClr val="tx1"/>
                </a:solidFill>
                <a:latin typeface="Arial" charset="0"/>
              </a:defRPr>
            </a:lvl3pPr>
            <a:lvl4pPr marL="1325563" indent="-188913" defTabSz="757238">
              <a:defRPr sz="2400">
                <a:solidFill>
                  <a:schemeClr val="tx1"/>
                </a:solidFill>
                <a:latin typeface="Arial" charset="0"/>
              </a:defRPr>
            </a:lvl4pPr>
            <a:lvl5pPr marL="1704975" indent="-190500" defTabSz="757238">
              <a:defRPr sz="2400">
                <a:solidFill>
                  <a:schemeClr val="tx1"/>
                </a:solidFill>
                <a:latin typeface="Arial" charset="0"/>
              </a:defRPr>
            </a:lvl5pPr>
            <a:lvl6pPr marL="2162175" indent="-190500" defTabSz="757238" eaLnBrk="0" fontAlgn="base" hangingPunct="0">
              <a:spcBef>
                <a:spcPct val="0"/>
              </a:spcBef>
              <a:spcAft>
                <a:spcPct val="0"/>
              </a:spcAft>
              <a:defRPr sz="2400">
                <a:solidFill>
                  <a:schemeClr val="tx1"/>
                </a:solidFill>
                <a:latin typeface="Arial" charset="0"/>
              </a:defRPr>
            </a:lvl6pPr>
            <a:lvl7pPr marL="2619375" indent="-190500" defTabSz="757238" eaLnBrk="0" fontAlgn="base" hangingPunct="0">
              <a:spcBef>
                <a:spcPct val="0"/>
              </a:spcBef>
              <a:spcAft>
                <a:spcPct val="0"/>
              </a:spcAft>
              <a:defRPr sz="2400">
                <a:solidFill>
                  <a:schemeClr val="tx1"/>
                </a:solidFill>
                <a:latin typeface="Arial" charset="0"/>
              </a:defRPr>
            </a:lvl7pPr>
            <a:lvl8pPr marL="3076575" indent="-190500" defTabSz="757238" eaLnBrk="0" fontAlgn="base" hangingPunct="0">
              <a:spcBef>
                <a:spcPct val="0"/>
              </a:spcBef>
              <a:spcAft>
                <a:spcPct val="0"/>
              </a:spcAft>
              <a:defRPr sz="2400">
                <a:solidFill>
                  <a:schemeClr val="tx1"/>
                </a:solidFill>
                <a:latin typeface="Arial" charset="0"/>
              </a:defRPr>
            </a:lvl8pPr>
            <a:lvl9pPr marL="3533775" indent="-190500" defTabSz="757238" eaLnBrk="0" fontAlgn="base" hangingPunct="0">
              <a:spcBef>
                <a:spcPct val="0"/>
              </a:spcBef>
              <a:spcAft>
                <a:spcPct val="0"/>
              </a:spcAft>
              <a:defRPr sz="2400">
                <a:solidFill>
                  <a:schemeClr val="tx1"/>
                </a:solidFill>
                <a:latin typeface="Arial" charset="0"/>
              </a:defRPr>
            </a:lvl9pPr>
          </a:lstStyle>
          <a:p>
            <a:pPr>
              <a:spcBef>
                <a:spcPts val="500"/>
              </a:spcBef>
              <a:spcAft>
                <a:spcPts val="500"/>
              </a:spcAft>
            </a:pPr>
            <a:r>
              <a:rPr lang="de-DE" sz="1200"/>
              <a:t>Dome &amp; structure (ODS RAFM)</a:t>
            </a:r>
          </a:p>
        </p:txBody>
      </p:sp>
      <p:sp>
        <p:nvSpPr>
          <p:cNvPr id="634904" name="Line 5"/>
          <p:cNvSpPr>
            <a:spLocks noChangeShapeType="1"/>
          </p:cNvSpPr>
          <p:nvPr/>
        </p:nvSpPr>
        <p:spPr bwMode="auto">
          <a:xfrm flipH="1">
            <a:off x="1001713" y="1863725"/>
            <a:ext cx="471487" cy="258763"/>
          </a:xfrm>
          <a:prstGeom prst="line">
            <a:avLst/>
          </a:prstGeom>
          <a:noFill/>
          <a:ln w="12700">
            <a:solidFill>
              <a:schemeClr val="tx1"/>
            </a:solidFill>
            <a:round/>
            <a:headEnd type="none" w="sm" len="sm"/>
            <a:tailEnd type="triangle" w="lg" len="med"/>
          </a:ln>
          <a:extLst>
            <a:ext uri="{909E8E84-426E-40DD-AFC4-6F175D3DCCD1}">
              <a14:hiddenFill xmlns:a14="http://schemas.microsoft.com/office/drawing/2010/main">
                <a:noFill/>
              </a14:hiddenFill>
            </a:ext>
          </a:extLst>
        </p:spPr>
        <p:txBody>
          <a:bodyPr/>
          <a:lstStyle/>
          <a:p>
            <a:endParaRPr lang="en-GB"/>
          </a:p>
        </p:txBody>
      </p:sp>
      <p:sp>
        <p:nvSpPr>
          <p:cNvPr id="634905" name="Line 5"/>
          <p:cNvSpPr>
            <a:spLocks noChangeShapeType="1"/>
          </p:cNvSpPr>
          <p:nvPr/>
        </p:nvSpPr>
        <p:spPr bwMode="auto">
          <a:xfrm>
            <a:off x="1473200" y="1863725"/>
            <a:ext cx="266700" cy="1095375"/>
          </a:xfrm>
          <a:prstGeom prst="line">
            <a:avLst/>
          </a:prstGeom>
          <a:noFill/>
          <a:ln w="12700">
            <a:solidFill>
              <a:schemeClr val="tx1"/>
            </a:solidFill>
            <a:round/>
            <a:headEnd type="none" w="sm" len="sm"/>
            <a:tailEnd type="triangle" w="lg" len="med"/>
          </a:ln>
          <a:extLst>
            <a:ext uri="{909E8E84-426E-40DD-AFC4-6F175D3DCCD1}">
              <a14:hiddenFill xmlns:a14="http://schemas.microsoft.com/office/drawing/2010/main">
                <a:noFill/>
              </a14:hiddenFill>
            </a:ext>
          </a:extLst>
        </p:spPr>
        <p:txBody>
          <a:bodyPr/>
          <a:lstStyle/>
          <a:p>
            <a:endParaRPr lang="en-GB"/>
          </a:p>
        </p:txBody>
      </p:sp>
      <p:sp>
        <p:nvSpPr>
          <p:cNvPr id="634906" name="Text Box 16"/>
          <p:cNvSpPr txBox="1">
            <a:spLocks noChangeArrowheads="1"/>
          </p:cNvSpPr>
          <p:nvPr/>
        </p:nvSpPr>
        <p:spPr bwMode="auto">
          <a:xfrm>
            <a:off x="176213" y="1927225"/>
            <a:ext cx="657225" cy="32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5749" tIns="37874" rIns="75749" bIns="37874"/>
          <a:lstStyle>
            <a:lvl1pPr defTabSz="757238">
              <a:defRPr sz="2400">
                <a:solidFill>
                  <a:schemeClr val="tx1"/>
                </a:solidFill>
                <a:latin typeface="Arial" charset="0"/>
              </a:defRPr>
            </a:lvl1pPr>
            <a:lvl2pPr marL="615950" indent="-236538" defTabSz="757238">
              <a:defRPr sz="2400">
                <a:solidFill>
                  <a:schemeClr val="tx1"/>
                </a:solidFill>
                <a:latin typeface="Arial" charset="0"/>
              </a:defRPr>
            </a:lvl2pPr>
            <a:lvl3pPr marL="946150" indent="-188913" defTabSz="757238">
              <a:defRPr sz="2400">
                <a:solidFill>
                  <a:schemeClr val="tx1"/>
                </a:solidFill>
                <a:latin typeface="Arial" charset="0"/>
              </a:defRPr>
            </a:lvl3pPr>
            <a:lvl4pPr marL="1325563" indent="-188913" defTabSz="757238">
              <a:defRPr sz="2400">
                <a:solidFill>
                  <a:schemeClr val="tx1"/>
                </a:solidFill>
                <a:latin typeface="Arial" charset="0"/>
              </a:defRPr>
            </a:lvl4pPr>
            <a:lvl5pPr marL="1704975" indent="-190500" defTabSz="757238">
              <a:defRPr sz="2400">
                <a:solidFill>
                  <a:schemeClr val="tx1"/>
                </a:solidFill>
                <a:latin typeface="Arial" charset="0"/>
              </a:defRPr>
            </a:lvl5pPr>
            <a:lvl6pPr marL="2162175" indent="-190500" defTabSz="757238" eaLnBrk="0" fontAlgn="base" hangingPunct="0">
              <a:spcBef>
                <a:spcPct val="0"/>
              </a:spcBef>
              <a:spcAft>
                <a:spcPct val="0"/>
              </a:spcAft>
              <a:defRPr sz="2400">
                <a:solidFill>
                  <a:schemeClr val="tx1"/>
                </a:solidFill>
                <a:latin typeface="Arial" charset="0"/>
              </a:defRPr>
            </a:lvl6pPr>
            <a:lvl7pPr marL="2619375" indent="-190500" defTabSz="757238" eaLnBrk="0" fontAlgn="base" hangingPunct="0">
              <a:spcBef>
                <a:spcPct val="0"/>
              </a:spcBef>
              <a:spcAft>
                <a:spcPct val="0"/>
              </a:spcAft>
              <a:defRPr sz="2400">
                <a:solidFill>
                  <a:schemeClr val="tx1"/>
                </a:solidFill>
                <a:latin typeface="Arial" charset="0"/>
              </a:defRPr>
            </a:lvl7pPr>
            <a:lvl8pPr marL="3076575" indent="-190500" defTabSz="757238" eaLnBrk="0" fontAlgn="base" hangingPunct="0">
              <a:spcBef>
                <a:spcPct val="0"/>
              </a:spcBef>
              <a:spcAft>
                <a:spcPct val="0"/>
              </a:spcAft>
              <a:defRPr sz="2400">
                <a:solidFill>
                  <a:schemeClr val="tx1"/>
                </a:solidFill>
                <a:latin typeface="Arial" charset="0"/>
              </a:defRPr>
            </a:lvl8pPr>
            <a:lvl9pPr marL="3533775" indent="-190500" defTabSz="757238" eaLnBrk="0" fontAlgn="base" hangingPunct="0">
              <a:spcBef>
                <a:spcPct val="0"/>
              </a:spcBef>
              <a:spcAft>
                <a:spcPct val="0"/>
              </a:spcAft>
              <a:defRPr sz="2400">
                <a:solidFill>
                  <a:schemeClr val="tx1"/>
                </a:solidFill>
                <a:latin typeface="Arial" charset="0"/>
              </a:defRPr>
            </a:lvl9pPr>
          </a:lstStyle>
          <a:p>
            <a:r>
              <a:rPr lang="de-DE" sz="1000" b="1">
                <a:solidFill>
                  <a:schemeClr val="bg2"/>
                </a:solidFill>
              </a:rPr>
              <a:t>inboard</a:t>
            </a:r>
            <a:endParaRPr lang="de-DE" sz="2000" b="1">
              <a:solidFill>
                <a:schemeClr val="bg2"/>
              </a:solidFill>
            </a:endParaRPr>
          </a:p>
        </p:txBody>
      </p:sp>
      <p:sp>
        <p:nvSpPr>
          <p:cNvPr id="634907" name="Text Box 17"/>
          <p:cNvSpPr txBox="1">
            <a:spLocks noChangeArrowheads="1"/>
          </p:cNvSpPr>
          <p:nvPr/>
        </p:nvSpPr>
        <p:spPr bwMode="auto">
          <a:xfrm>
            <a:off x="1809750" y="3367088"/>
            <a:ext cx="785813" cy="32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5749" tIns="37874" rIns="75749" bIns="37874"/>
          <a:lstStyle>
            <a:lvl1pPr defTabSz="757238">
              <a:defRPr sz="2400">
                <a:solidFill>
                  <a:schemeClr val="tx1"/>
                </a:solidFill>
                <a:latin typeface="Arial" charset="0"/>
              </a:defRPr>
            </a:lvl1pPr>
            <a:lvl2pPr marL="615950" indent="-236538" defTabSz="757238">
              <a:defRPr sz="2400">
                <a:solidFill>
                  <a:schemeClr val="tx1"/>
                </a:solidFill>
                <a:latin typeface="Arial" charset="0"/>
              </a:defRPr>
            </a:lvl2pPr>
            <a:lvl3pPr marL="946150" indent="-188913" defTabSz="757238">
              <a:defRPr sz="2400">
                <a:solidFill>
                  <a:schemeClr val="tx1"/>
                </a:solidFill>
                <a:latin typeface="Arial" charset="0"/>
              </a:defRPr>
            </a:lvl3pPr>
            <a:lvl4pPr marL="1325563" indent="-188913" defTabSz="757238">
              <a:defRPr sz="2400">
                <a:solidFill>
                  <a:schemeClr val="tx1"/>
                </a:solidFill>
                <a:latin typeface="Arial" charset="0"/>
              </a:defRPr>
            </a:lvl4pPr>
            <a:lvl5pPr marL="1704975" indent="-190500" defTabSz="757238">
              <a:defRPr sz="2400">
                <a:solidFill>
                  <a:schemeClr val="tx1"/>
                </a:solidFill>
                <a:latin typeface="Arial" charset="0"/>
              </a:defRPr>
            </a:lvl5pPr>
            <a:lvl6pPr marL="2162175" indent="-190500" defTabSz="757238" eaLnBrk="0" fontAlgn="base" hangingPunct="0">
              <a:spcBef>
                <a:spcPct val="0"/>
              </a:spcBef>
              <a:spcAft>
                <a:spcPct val="0"/>
              </a:spcAft>
              <a:defRPr sz="2400">
                <a:solidFill>
                  <a:schemeClr val="tx1"/>
                </a:solidFill>
                <a:latin typeface="Arial" charset="0"/>
              </a:defRPr>
            </a:lvl6pPr>
            <a:lvl7pPr marL="2619375" indent="-190500" defTabSz="757238" eaLnBrk="0" fontAlgn="base" hangingPunct="0">
              <a:spcBef>
                <a:spcPct val="0"/>
              </a:spcBef>
              <a:spcAft>
                <a:spcPct val="0"/>
              </a:spcAft>
              <a:defRPr sz="2400">
                <a:solidFill>
                  <a:schemeClr val="tx1"/>
                </a:solidFill>
                <a:latin typeface="Arial" charset="0"/>
              </a:defRPr>
            </a:lvl7pPr>
            <a:lvl8pPr marL="3076575" indent="-190500" defTabSz="757238" eaLnBrk="0" fontAlgn="base" hangingPunct="0">
              <a:spcBef>
                <a:spcPct val="0"/>
              </a:spcBef>
              <a:spcAft>
                <a:spcPct val="0"/>
              </a:spcAft>
              <a:defRPr sz="2400">
                <a:solidFill>
                  <a:schemeClr val="tx1"/>
                </a:solidFill>
                <a:latin typeface="Arial" charset="0"/>
              </a:defRPr>
            </a:lvl8pPr>
            <a:lvl9pPr marL="3533775" indent="-190500" defTabSz="757238" eaLnBrk="0" fontAlgn="base" hangingPunct="0">
              <a:spcBef>
                <a:spcPct val="0"/>
              </a:spcBef>
              <a:spcAft>
                <a:spcPct val="0"/>
              </a:spcAft>
              <a:defRPr sz="2400">
                <a:solidFill>
                  <a:schemeClr val="tx1"/>
                </a:solidFill>
                <a:latin typeface="Arial" charset="0"/>
              </a:defRPr>
            </a:lvl9pPr>
          </a:lstStyle>
          <a:p>
            <a:r>
              <a:rPr lang="de-DE" sz="1000" b="1">
                <a:solidFill>
                  <a:schemeClr val="bg2"/>
                </a:solidFill>
              </a:rPr>
              <a:t>outboard</a:t>
            </a:r>
            <a:endParaRPr lang="de-DE" sz="2000" b="1">
              <a:solidFill>
                <a:schemeClr val="bg2"/>
              </a:solidFill>
            </a:endParaRPr>
          </a:p>
        </p:txBody>
      </p:sp>
      <p:sp>
        <p:nvSpPr>
          <p:cNvPr id="634908" name="Rectangle 43"/>
          <p:cNvSpPr>
            <a:spLocks noChangeArrowheads="1"/>
          </p:cNvSpPr>
          <p:nvPr/>
        </p:nvSpPr>
        <p:spPr bwMode="auto">
          <a:xfrm>
            <a:off x="204788" y="80963"/>
            <a:ext cx="8543925" cy="531812"/>
          </a:xfrm>
          <a:prstGeom prst="rect">
            <a:avLst/>
          </a:prstGeom>
          <a:solidFill>
            <a:srgbClr val="FEE00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75743" tIns="37871" rIns="75743" bIns="37871" anchor="ctr"/>
          <a:lstStyle/>
          <a:p>
            <a:pPr algn="ctr" defTabSz="757238"/>
            <a:r>
              <a:rPr lang="de-DE" sz="2800" b="1">
                <a:solidFill>
                  <a:schemeClr val="accent2"/>
                </a:solidFill>
                <a:latin typeface="Arial" charset="0"/>
              </a:rPr>
              <a:t>A Helium cooled Divertor for DEMO</a:t>
            </a:r>
          </a:p>
        </p:txBody>
      </p:sp>
      <p:sp>
        <p:nvSpPr>
          <p:cNvPr id="634909" name="Text Box 54"/>
          <p:cNvSpPr txBox="1">
            <a:spLocks noChangeArrowheads="1"/>
          </p:cNvSpPr>
          <p:nvPr/>
        </p:nvSpPr>
        <p:spPr bwMode="auto">
          <a:xfrm>
            <a:off x="5870575" y="2239963"/>
            <a:ext cx="3127375" cy="565150"/>
          </a:xfrm>
          <a:prstGeom prst="rect">
            <a:avLst/>
          </a:prstGeom>
          <a:solidFill>
            <a:srgbClr val="FFFFCC"/>
          </a:solidFill>
          <a:ln w="12700">
            <a:solidFill>
              <a:srgbClr val="0070C0"/>
            </a:solidFill>
            <a:miter lim="800000"/>
            <a:headEnd type="none" w="sm" len="sm"/>
            <a:tailEnd type="none" w="sm" len="sm"/>
          </a:ln>
        </p:spPr>
        <p:txBody>
          <a:bodyPr lIns="87278" tIns="43639" rIns="87278" bIns="43639">
            <a:spAutoFit/>
          </a:bodyPr>
          <a:lstStyle>
            <a:lvl1pPr defTabSz="757238">
              <a:tabLst>
                <a:tab pos="173038" algn="l"/>
                <a:tab pos="254000" algn="l"/>
                <a:tab pos="425450" algn="l"/>
              </a:tabLst>
              <a:defRPr sz="2400">
                <a:solidFill>
                  <a:schemeClr val="tx1"/>
                </a:solidFill>
                <a:latin typeface="Arial" charset="0"/>
              </a:defRPr>
            </a:lvl1pPr>
            <a:lvl2pPr marL="615950" indent="-236538" defTabSz="757238">
              <a:tabLst>
                <a:tab pos="173038" algn="l"/>
                <a:tab pos="254000" algn="l"/>
                <a:tab pos="425450" algn="l"/>
              </a:tabLst>
              <a:defRPr sz="2400">
                <a:solidFill>
                  <a:schemeClr val="tx1"/>
                </a:solidFill>
                <a:latin typeface="Arial" charset="0"/>
              </a:defRPr>
            </a:lvl2pPr>
            <a:lvl3pPr marL="946150" indent="-188913" defTabSz="757238">
              <a:tabLst>
                <a:tab pos="173038" algn="l"/>
                <a:tab pos="254000" algn="l"/>
                <a:tab pos="425450" algn="l"/>
              </a:tabLst>
              <a:defRPr sz="2400">
                <a:solidFill>
                  <a:schemeClr val="tx1"/>
                </a:solidFill>
                <a:latin typeface="Arial" charset="0"/>
              </a:defRPr>
            </a:lvl3pPr>
            <a:lvl4pPr marL="1325563" indent="-188913" defTabSz="757238">
              <a:tabLst>
                <a:tab pos="173038" algn="l"/>
                <a:tab pos="254000" algn="l"/>
                <a:tab pos="425450" algn="l"/>
              </a:tabLst>
              <a:defRPr sz="2400">
                <a:solidFill>
                  <a:schemeClr val="tx1"/>
                </a:solidFill>
                <a:latin typeface="Arial" charset="0"/>
              </a:defRPr>
            </a:lvl4pPr>
            <a:lvl5pPr marL="1704975" indent="-190500" defTabSz="757238">
              <a:tabLst>
                <a:tab pos="173038" algn="l"/>
                <a:tab pos="254000" algn="l"/>
                <a:tab pos="425450" algn="l"/>
              </a:tabLst>
              <a:defRPr sz="2400">
                <a:solidFill>
                  <a:schemeClr val="tx1"/>
                </a:solidFill>
                <a:latin typeface="Arial" charset="0"/>
              </a:defRPr>
            </a:lvl5pPr>
            <a:lvl6pPr marL="2162175" indent="-190500" defTabSz="757238" eaLnBrk="0" fontAlgn="base" hangingPunct="0">
              <a:spcBef>
                <a:spcPct val="0"/>
              </a:spcBef>
              <a:spcAft>
                <a:spcPct val="0"/>
              </a:spcAft>
              <a:tabLst>
                <a:tab pos="173038" algn="l"/>
                <a:tab pos="254000" algn="l"/>
                <a:tab pos="425450" algn="l"/>
              </a:tabLst>
              <a:defRPr sz="2400">
                <a:solidFill>
                  <a:schemeClr val="tx1"/>
                </a:solidFill>
                <a:latin typeface="Arial" charset="0"/>
              </a:defRPr>
            </a:lvl6pPr>
            <a:lvl7pPr marL="2619375" indent="-190500" defTabSz="757238" eaLnBrk="0" fontAlgn="base" hangingPunct="0">
              <a:spcBef>
                <a:spcPct val="0"/>
              </a:spcBef>
              <a:spcAft>
                <a:spcPct val="0"/>
              </a:spcAft>
              <a:tabLst>
                <a:tab pos="173038" algn="l"/>
                <a:tab pos="254000" algn="l"/>
                <a:tab pos="425450" algn="l"/>
              </a:tabLst>
              <a:defRPr sz="2400">
                <a:solidFill>
                  <a:schemeClr val="tx1"/>
                </a:solidFill>
                <a:latin typeface="Arial" charset="0"/>
              </a:defRPr>
            </a:lvl7pPr>
            <a:lvl8pPr marL="3076575" indent="-190500" defTabSz="757238" eaLnBrk="0" fontAlgn="base" hangingPunct="0">
              <a:spcBef>
                <a:spcPct val="0"/>
              </a:spcBef>
              <a:spcAft>
                <a:spcPct val="0"/>
              </a:spcAft>
              <a:tabLst>
                <a:tab pos="173038" algn="l"/>
                <a:tab pos="254000" algn="l"/>
                <a:tab pos="425450" algn="l"/>
              </a:tabLst>
              <a:defRPr sz="2400">
                <a:solidFill>
                  <a:schemeClr val="tx1"/>
                </a:solidFill>
                <a:latin typeface="Arial" charset="0"/>
              </a:defRPr>
            </a:lvl8pPr>
            <a:lvl9pPr marL="3533775" indent="-190500" defTabSz="757238" eaLnBrk="0" fontAlgn="base" hangingPunct="0">
              <a:spcBef>
                <a:spcPct val="0"/>
              </a:spcBef>
              <a:spcAft>
                <a:spcPct val="0"/>
              </a:spcAft>
              <a:tabLst>
                <a:tab pos="173038" algn="l"/>
                <a:tab pos="254000" algn="l"/>
                <a:tab pos="425450" algn="l"/>
              </a:tabLst>
              <a:defRPr sz="2400">
                <a:solidFill>
                  <a:schemeClr val="tx1"/>
                </a:solidFill>
                <a:latin typeface="Arial" charset="0"/>
              </a:defRPr>
            </a:lvl9pPr>
          </a:lstStyle>
          <a:p>
            <a:pPr algn="ctr">
              <a:lnSpc>
                <a:spcPct val="90000"/>
              </a:lnSpc>
              <a:spcBef>
                <a:spcPct val="20000"/>
              </a:spcBef>
            </a:pPr>
            <a:r>
              <a:rPr lang="en-US" altLang="ja-JP" sz="1700">
                <a:ea typeface="MS PGothic" pitchFamily="34" charset="-128"/>
              </a:rPr>
              <a:t>He-cooled modular divertor with multiple-jet cooling (HEMJ)</a:t>
            </a:r>
            <a:endParaRPr lang="de-DE" sz="1700"/>
          </a:p>
        </p:txBody>
      </p:sp>
    </p:spTree>
    <p:extLst>
      <p:ext uri="{BB962C8B-B14F-4D97-AF65-F5344CB8AC3E}">
        <p14:creationId xmlns:p14="http://schemas.microsoft.com/office/powerpoint/2010/main" val="2758226046"/>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36930" name="Object 5"/>
          <p:cNvGraphicFramePr>
            <a:graphicFrameLocks noChangeAspect="1"/>
          </p:cNvGraphicFramePr>
          <p:nvPr/>
        </p:nvGraphicFramePr>
        <p:xfrm>
          <a:off x="234950" y="744538"/>
          <a:ext cx="4303713" cy="3497262"/>
        </p:xfrm>
        <a:graphic>
          <a:graphicData uri="http://schemas.openxmlformats.org/presentationml/2006/ole">
            <mc:AlternateContent xmlns:mc="http://schemas.openxmlformats.org/markup-compatibility/2006">
              <mc:Choice xmlns:v="urn:schemas-microsoft-com:vml" Requires="v">
                <p:oleObj spid="_x0000_s48154" name="Picture" r:id="rId5" imgW="5791320" imgH="4343400" progId="Word.Picture.8">
                  <p:embed/>
                </p:oleObj>
              </mc:Choice>
              <mc:Fallback>
                <p:oleObj name="Picture" r:id="rId5" imgW="5791320" imgH="4343400" progId="Word.Picture.8">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4950" y="744538"/>
                        <a:ext cx="4303713" cy="3497262"/>
                      </a:xfrm>
                      <a:prstGeom prst="rect">
                        <a:avLst/>
                      </a:prstGeom>
                      <a:solidFill>
                        <a:srgbClr val="FFFFFF"/>
                      </a:solidFill>
                    </p:spPr>
                  </p:pic>
                </p:oleObj>
              </mc:Fallback>
            </mc:AlternateContent>
          </a:graphicData>
        </a:graphic>
      </p:graphicFrame>
      <p:pic>
        <p:nvPicPr>
          <p:cNvPr id="636931" name="Picture 6" descr="DSCN3908"/>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949825" y="746125"/>
            <a:ext cx="3702050" cy="277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36932" name="Text Box 8"/>
          <p:cNvSpPr txBox="1">
            <a:spLocks noChangeArrowheads="1"/>
          </p:cNvSpPr>
          <p:nvPr/>
        </p:nvSpPr>
        <p:spPr bwMode="auto">
          <a:xfrm rot="-5400000">
            <a:off x="7689057" y="1662906"/>
            <a:ext cx="2527300" cy="258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lIns="87278" tIns="43639" rIns="87278" bIns="43639">
            <a:spAutoFit/>
          </a:bodyPr>
          <a:lstStyle>
            <a:lvl1pPr defTabSz="873125">
              <a:defRPr sz="2400">
                <a:solidFill>
                  <a:schemeClr val="tx1"/>
                </a:solidFill>
                <a:latin typeface="Arial" charset="0"/>
              </a:defRPr>
            </a:lvl1pPr>
            <a:lvl2pPr marL="615950" indent="-236538" defTabSz="873125">
              <a:defRPr sz="2400">
                <a:solidFill>
                  <a:schemeClr val="tx1"/>
                </a:solidFill>
                <a:latin typeface="Arial" charset="0"/>
              </a:defRPr>
            </a:lvl2pPr>
            <a:lvl3pPr marL="946150" indent="-188913" defTabSz="873125">
              <a:defRPr sz="2400">
                <a:solidFill>
                  <a:schemeClr val="tx1"/>
                </a:solidFill>
                <a:latin typeface="Arial" charset="0"/>
              </a:defRPr>
            </a:lvl3pPr>
            <a:lvl4pPr marL="1325563" indent="-188913" defTabSz="873125">
              <a:defRPr sz="2400">
                <a:solidFill>
                  <a:schemeClr val="tx1"/>
                </a:solidFill>
                <a:latin typeface="Arial" charset="0"/>
              </a:defRPr>
            </a:lvl4pPr>
            <a:lvl5pPr marL="1704975" indent="-190500" defTabSz="873125">
              <a:defRPr sz="2400">
                <a:solidFill>
                  <a:schemeClr val="tx1"/>
                </a:solidFill>
                <a:latin typeface="Arial" charset="0"/>
              </a:defRPr>
            </a:lvl5pPr>
            <a:lvl6pPr marL="2162175" indent="-190500" defTabSz="873125" eaLnBrk="0" fontAlgn="base" hangingPunct="0">
              <a:spcBef>
                <a:spcPct val="0"/>
              </a:spcBef>
              <a:spcAft>
                <a:spcPct val="0"/>
              </a:spcAft>
              <a:defRPr sz="2400">
                <a:solidFill>
                  <a:schemeClr val="tx1"/>
                </a:solidFill>
                <a:latin typeface="Arial" charset="0"/>
              </a:defRPr>
            </a:lvl6pPr>
            <a:lvl7pPr marL="2619375" indent="-190500" defTabSz="873125" eaLnBrk="0" fontAlgn="base" hangingPunct="0">
              <a:spcBef>
                <a:spcPct val="0"/>
              </a:spcBef>
              <a:spcAft>
                <a:spcPct val="0"/>
              </a:spcAft>
              <a:defRPr sz="2400">
                <a:solidFill>
                  <a:schemeClr val="tx1"/>
                </a:solidFill>
                <a:latin typeface="Arial" charset="0"/>
              </a:defRPr>
            </a:lvl7pPr>
            <a:lvl8pPr marL="3076575" indent="-190500" defTabSz="873125" eaLnBrk="0" fontAlgn="base" hangingPunct="0">
              <a:spcBef>
                <a:spcPct val="0"/>
              </a:spcBef>
              <a:spcAft>
                <a:spcPct val="0"/>
              </a:spcAft>
              <a:defRPr sz="2400">
                <a:solidFill>
                  <a:schemeClr val="tx1"/>
                </a:solidFill>
                <a:latin typeface="Arial" charset="0"/>
              </a:defRPr>
            </a:lvl8pPr>
            <a:lvl9pPr marL="3533775" indent="-190500" defTabSz="873125" eaLnBrk="0" fontAlgn="base" hangingPunct="0">
              <a:spcBef>
                <a:spcPct val="0"/>
              </a:spcBef>
              <a:spcAft>
                <a:spcPct val="0"/>
              </a:spcAft>
              <a:defRPr sz="2400">
                <a:solidFill>
                  <a:schemeClr val="tx1"/>
                </a:solidFill>
                <a:latin typeface="Arial" charset="0"/>
              </a:defRPr>
            </a:lvl9pPr>
          </a:lstStyle>
          <a:p>
            <a:pPr>
              <a:spcBef>
                <a:spcPct val="50000"/>
              </a:spcBef>
            </a:pPr>
            <a:r>
              <a:rPr lang="en-GB" sz="1200" b="1"/>
              <a:t>EFREMOV under KIT contract</a:t>
            </a:r>
          </a:p>
        </p:txBody>
      </p:sp>
      <p:graphicFrame>
        <p:nvGraphicFramePr>
          <p:cNvPr id="636933" name="Object 12"/>
          <p:cNvGraphicFramePr>
            <a:graphicFrameLocks noChangeAspect="1"/>
          </p:cNvGraphicFramePr>
          <p:nvPr/>
        </p:nvGraphicFramePr>
        <p:xfrm>
          <a:off x="157163" y="4370388"/>
          <a:ext cx="3771900" cy="1970087"/>
        </p:xfrm>
        <a:graphic>
          <a:graphicData uri="http://schemas.openxmlformats.org/presentationml/2006/ole">
            <mc:AlternateContent xmlns:mc="http://schemas.openxmlformats.org/markup-compatibility/2006">
              <mc:Choice xmlns:v="urn:schemas-microsoft-com:vml" Requires="v">
                <p:oleObj spid="_x0000_s48155" name="Diagramm" r:id="rId8" imgW="7848633" imgH="3848216" progId="Excel.Chart.8">
                  <p:embed/>
                </p:oleObj>
              </mc:Choice>
              <mc:Fallback>
                <p:oleObj name="Diagramm" r:id="rId8" imgW="7848633" imgH="3848216" progId="Excel.Chart.8">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l="2223" t="13216" r="13335" b="3667"/>
                      <a:stretch>
                        <a:fillRect/>
                      </a:stretch>
                    </p:blipFill>
                    <p:spPr bwMode="auto">
                      <a:xfrm>
                        <a:off x="157163" y="4370388"/>
                        <a:ext cx="3771900" cy="1970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36934" name="Text Box 13"/>
          <p:cNvSpPr txBox="1">
            <a:spLocks noChangeArrowheads="1"/>
          </p:cNvSpPr>
          <p:nvPr/>
        </p:nvSpPr>
        <p:spPr bwMode="auto">
          <a:xfrm>
            <a:off x="1857375" y="4430713"/>
            <a:ext cx="1711325"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lIns="75749" tIns="37874" rIns="75749" bIns="37874">
            <a:spAutoFit/>
          </a:bodyPr>
          <a:lstStyle>
            <a:lvl1pPr defTabSz="757238">
              <a:tabLst>
                <a:tab pos="296863" algn="l"/>
              </a:tabLst>
              <a:defRPr sz="2400">
                <a:solidFill>
                  <a:schemeClr val="tx1"/>
                </a:solidFill>
                <a:latin typeface="Arial" charset="0"/>
              </a:defRPr>
            </a:lvl1pPr>
            <a:lvl2pPr marL="615950" indent="-236538" defTabSz="757238">
              <a:tabLst>
                <a:tab pos="296863" algn="l"/>
              </a:tabLst>
              <a:defRPr sz="2400">
                <a:solidFill>
                  <a:schemeClr val="tx1"/>
                </a:solidFill>
                <a:latin typeface="Arial" charset="0"/>
              </a:defRPr>
            </a:lvl2pPr>
            <a:lvl3pPr marL="946150" indent="-188913" defTabSz="757238">
              <a:tabLst>
                <a:tab pos="296863" algn="l"/>
              </a:tabLst>
              <a:defRPr sz="2400">
                <a:solidFill>
                  <a:schemeClr val="tx1"/>
                </a:solidFill>
                <a:latin typeface="Arial" charset="0"/>
              </a:defRPr>
            </a:lvl3pPr>
            <a:lvl4pPr marL="1325563" indent="-188913" defTabSz="757238">
              <a:tabLst>
                <a:tab pos="296863" algn="l"/>
              </a:tabLst>
              <a:defRPr sz="2400">
                <a:solidFill>
                  <a:schemeClr val="tx1"/>
                </a:solidFill>
                <a:latin typeface="Arial" charset="0"/>
              </a:defRPr>
            </a:lvl4pPr>
            <a:lvl5pPr marL="1704975" indent="-190500" defTabSz="757238">
              <a:tabLst>
                <a:tab pos="296863" algn="l"/>
              </a:tabLst>
              <a:defRPr sz="2400">
                <a:solidFill>
                  <a:schemeClr val="tx1"/>
                </a:solidFill>
                <a:latin typeface="Arial" charset="0"/>
              </a:defRPr>
            </a:lvl5pPr>
            <a:lvl6pPr marL="2162175" indent="-190500" defTabSz="757238" eaLnBrk="0" fontAlgn="base" hangingPunct="0">
              <a:spcBef>
                <a:spcPct val="0"/>
              </a:spcBef>
              <a:spcAft>
                <a:spcPct val="0"/>
              </a:spcAft>
              <a:tabLst>
                <a:tab pos="296863" algn="l"/>
              </a:tabLst>
              <a:defRPr sz="2400">
                <a:solidFill>
                  <a:schemeClr val="tx1"/>
                </a:solidFill>
                <a:latin typeface="Arial" charset="0"/>
              </a:defRPr>
            </a:lvl6pPr>
            <a:lvl7pPr marL="2619375" indent="-190500" defTabSz="757238" eaLnBrk="0" fontAlgn="base" hangingPunct="0">
              <a:spcBef>
                <a:spcPct val="0"/>
              </a:spcBef>
              <a:spcAft>
                <a:spcPct val="0"/>
              </a:spcAft>
              <a:tabLst>
                <a:tab pos="296863" algn="l"/>
              </a:tabLst>
              <a:defRPr sz="2400">
                <a:solidFill>
                  <a:schemeClr val="tx1"/>
                </a:solidFill>
                <a:latin typeface="Arial" charset="0"/>
              </a:defRPr>
            </a:lvl7pPr>
            <a:lvl8pPr marL="3076575" indent="-190500" defTabSz="757238" eaLnBrk="0" fontAlgn="base" hangingPunct="0">
              <a:spcBef>
                <a:spcPct val="0"/>
              </a:spcBef>
              <a:spcAft>
                <a:spcPct val="0"/>
              </a:spcAft>
              <a:tabLst>
                <a:tab pos="296863" algn="l"/>
              </a:tabLst>
              <a:defRPr sz="2400">
                <a:solidFill>
                  <a:schemeClr val="tx1"/>
                </a:solidFill>
                <a:latin typeface="Arial" charset="0"/>
              </a:defRPr>
            </a:lvl8pPr>
            <a:lvl9pPr marL="3533775" indent="-190500" defTabSz="757238" eaLnBrk="0" fontAlgn="base" hangingPunct="0">
              <a:spcBef>
                <a:spcPct val="0"/>
              </a:spcBef>
              <a:spcAft>
                <a:spcPct val="0"/>
              </a:spcAft>
              <a:tabLst>
                <a:tab pos="296863" algn="l"/>
              </a:tabLst>
              <a:defRPr sz="2400">
                <a:solidFill>
                  <a:schemeClr val="tx1"/>
                </a:solidFill>
                <a:latin typeface="Arial" charset="0"/>
              </a:defRPr>
            </a:lvl9pPr>
          </a:lstStyle>
          <a:p>
            <a:pPr>
              <a:spcBef>
                <a:spcPct val="50000"/>
              </a:spcBef>
            </a:pPr>
            <a:r>
              <a:rPr lang="de-DE" sz="1300"/>
              <a:t>30s/30s sharp ramp</a:t>
            </a:r>
          </a:p>
        </p:txBody>
      </p:sp>
      <p:sp>
        <p:nvSpPr>
          <p:cNvPr id="636935" name="Text Box 14"/>
          <p:cNvSpPr txBox="1">
            <a:spLocks noChangeArrowheads="1"/>
          </p:cNvSpPr>
          <p:nvPr/>
        </p:nvSpPr>
        <p:spPr bwMode="auto">
          <a:xfrm>
            <a:off x="5386388" y="1824038"/>
            <a:ext cx="582612"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lIns="75749" tIns="37874" rIns="75749" bIns="37874">
            <a:spAutoFit/>
          </a:bodyPr>
          <a:lstStyle>
            <a:lvl1pPr defTabSz="757238">
              <a:defRPr sz="2400">
                <a:solidFill>
                  <a:schemeClr val="tx1"/>
                </a:solidFill>
                <a:latin typeface="Arial" charset="0"/>
              </a:defRPr>
            </a:lvl1pPr>
            <a:lvl2pPr marL="615950" indent="-236538" defTabSz="757238">
              <a:defRPr sz="2400">
                <a:solidFill>
                  <a:schemeClr val="tx1"/>
                </a:solidFill>
                <a:latin typeface="Arial" charset="0"/>
              </a:defRPr>
            </a:lvl2pPr>
            <a:lvl3pPr marL="946150" indent="-188913" defTabSz="757238">
              <a:defRPr sz="2400">
                <a:solidFill>
                  <a:schemeClr val="tx1"/>
                </a:solidFill>
                <a:latin typeface="Arial" charset="0"/>
              </a:defRPr>
            </a:lvl3pPr>
            <a:lvl4pPr marL="1325563" indent="-188913" defTabSz="757238">
              <a:defRPr sz="2400">
                <a:solidFill>
                  <a:schemeClr val="tx1"/>
                </a:solidFill>
                <a:latin typeface="Arial" charset="0"/>
              </a:defRPr>
            </a:lvl4pPr>
            <a:lvl5pPr marL="1704975" indent="-190500" defTabSz="757238">
              <a:defRPr sz="2400">
                <a:solidFill>
                  <a:schemeClr val="tx1"/>
                </a:solidFill>
                <a:latin typeface="Arial" charset="0"/>
              </a:defRPr>
            </a:lvl5pPr>
            <a:lvl6pPr marL="2162175" indent="-190500" defTabSz="757238" eaLnBrk="0" fontAlgn="base" hangingPunct="0">
              <a:spcBef>
                <a:spcPct val="0"/>
              </a:spcBef>
              <a:spcAft>
                <a:spcPct val="0"/>
              </a:spcAft>
              <a:defRPr sz="2400">
                <a:solidFill>
                  <a:schemeClr val="tx1"/>
                </a:solidFill>
                <a:latin typeface="Arial" charset="0"/>
              </a:defRPr>
            </a:lvl6pPr>
            <a:lvl7pPr marL="2619375" indent="-190500" defTabSz="757238" eaLnBrk="0" fontAlgn="base" hangingPunct="0">
              <a:spcBef>
                <a:spcPct val="0"/>
              </a:spcBef>
              <a:spcAft>
                <a:spcPct val="0"/>
              </a:spcAft>
              <a:defRPr sz="2400">
                <a:solidFill>
                  <a:schemeClr val="tx1"/>
                </a:solidFill>
                <a:latin typeface="Arial" charset="0"/>
              </a:defRPr>
            </a:lvl7pPr>
            <a:lvl8pPr marL="3076575" indent="-190500" defTabSz="757238" eaLnBrk="0" fontAlgn="base" hangingPunct="0">
              <a:spcBef>
                <a:spcPct val="0"/>
              </a:spcBef>
              <a:spcAft>
                <a:spcPct val="0"/>
              </a:spcAft>
              <a:defRPr sz="2400">
                <a:solidFill>
                  <a:schemeClr val="tx1"/>
                </a:solidFill>
                <a:latin typeface="Arial" charset="0"/>
              </a:defRPr>
            </a:lvl8pPr>
            <a:lvl9pPr marL="3533775" indent="-190500" defTabSz="757238" eaLnBrk="0" fontAlgn="base" hangingPunct="0">
              <a:spcBef>
                <a:spcPct val="0"/>
              </a:spcBef>
              <a:spcAft>
                <a:spcPct val="0"/>
              </a:spcAft>
              <a:defRPr sz="2400">
                <a:solidFill>
                  <a:schemeClr val="tx1"/>
                </a:solidFill>
                <a:latin typeface="Arial" charset="0"/>
              </a:defRPr>
            </a:lvl9pPr>
          </a:lstStyle>
          <a:p>
            <a:pPr>
              <a:spcBef>
                <a:spcPct val="50000"/>
              </a:spcBef>
            </a:pPr>
            <a:r>
              <a:rPr lang="de-DE" sz="1300">
                <a:solidFill>
                  <a:srgbClr val="CCFFFF"/>
                </a:solidFill>
              </a:rPr>
              <a:t>He loop</a:t>
            </a:r>
          </a:p>
        </p:txBody>
      </p:sp>
      <p:sp>
        <p:nvSpPr>
          <p:cNvPr id="636936" name="Text Box 15"/>
          <p:cNvSpPr txBox="1">
            <a:spLocks noChangeArrowheads="1"/>
          </p:cNvSpPr>
          <p:nvPr/>
        </p:nvSpPr>
        <p:spPr bwMode="auto">
          <a:xfrm>
            <a:off x="7219950" y="1206500"/>
            <a:ext cx="727075"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lIns="75749" tIns="37874" rIns="75749" bIns="37874">
            <a:spAutoFit/>
          </a:bodyPr>
          <a:lstStyle>
            <a:lvl1pPr defTabSz="757238">
              <a:defRPr sz="2400">
                <a:solidFill>
                  <a:schemeClr val="tx1"/>
                </a:solidFill>
                <a:latin typeface="Arial" charset="0"/>
              </a:defRPr>
            </a:lvl1pPr>
            <a:lvl2pPr marL="615950" indent="-236538" defTabSz="757238">
              <a:defRPr sz="2400">
                <a:solidFill>
                  <a:schemeClr val="tx1"/>
                </a:solidFill>
                <a:latin typeface="Arial" charset="0"/>
              </a:defRPr>
            </a:lvl2pPr>
            <a:lvl3pPr marL="946150" indent="-188913" defTabSz="757238">
              <a:defRPr sz="2400">
                <a:solidFill>
                  <a:schemeClr val="tx1"/>
                </a:solidFill>
                <a:latin typeface="Arial" charset="0"/>
              </a:defRPr>
            </a:lvl3pPr>
            <a:lvl4pPr marL="1325563" indent="-188913" defTabSz="757238">
              <a:defRPr sz="2400">
                <a:solidFill>
                  <a:schemeClr val="tx1"/>
                </a:solidFill>
                <a:latin typeface="Arial" charset="0"/>
              </a:defRPr>
            </a:lvl4pPr>
            <a:lvl5pPr marL="1704975" indent="-190500" defTabSz="757238">
              <a:defRPr sz="2400">
                <a:solidFill>
                  <a:schemeClr val="tx1"/>
                </a:solidFill>
                <a:latin typeface="Arial" charset="0"/>
              </a:defRPr>
            </a:lvl5pPr>
            <a:lvl6pPr marL="2162175" indent="-190500" defTabSz="757238" eaLnBrk="0" fontAlgn="base" hangingPunct="0">
              <a:spcBef>
                <a:spcPct val="0"/>
              </a:spcBef>
              <a:spcAft>
                <a:spcPct val="0"/>
              </a:spcAft>
              <a:defRPr sz="2400">
                <a:solidFill>
                  <a:schemeClr val="tx1"/>
                </a:solidFill>
                <a:latin typeface="Arial" charset="0"/>
              </a:defRPr>
            </a:lvl6pPr>
            <a:lvl7pPr marL="2619375" indent="-190500" defTabSz="757238" eaLnBrk="0" fontAlgn="base" hangingPunct="0">
              <a:spcBef>
                <a:spcPct val="0"/>
              </a:spcBef>
              <a:spcAft>
                <a:spcPct val="0"/>
              </a:spcAft>
              <a:defRPr sz="2400">
                <a:solidFill>
                  <a:schemeClr val="tx1"/>
                </a:solidFill>
                <a:latin typeface="Arial" charset="0"/>
              </a:defRPr>
            </a:lvl7pPr>
            <a:lvl8pPr marL="3076575" indent="-190500" defTabSz="757238" eaLnBrk="0" fontAlgn="base" hangingPunct="0">
              <a:spcBef>
                <a:spcPct val="0"/>
              </a:spcBef>
              <a:spcAft>
                <a:spcPct val="0"/>
              </a:spcAft>
              <a:defRPr sz="2400">
                <a:solidFill>
                  <a:schemeClr val="tx1"/>
                </a:solidFill>
                <a:latin typeface="Arial" charset="0"/>
              </a:defRPr>
            </a:lvl8pPr>
            <a:lvl9pPr marL="3533775" indent="-190500" defTabSz="757238" eaLnBrk="0" fontAlgn="base" hangingPunct="0">
              <a:spcBef>
                <a:spcPct val="0"/>
              </a:spcBef>
              <a:spcAft>
                <a:spcPct val="0"/>
              </a:spcAft>
              <a:defRPr sz="2400">
                <a:solidFill>
                  <a:schemeClr val="tx1"/>
                </a:solidFill>
                <a:latin typeface="Arial" charset="0"/>
              </a:defRPr>
            </a:lvl9pPr>
          </a:lstStyle>
          <a:p>
            <a:pPr>
              <a:spcBef>
                <a:spcPct val="50000"/>
              </a:spcBef>
            </a:pPr>
            <a:r>
              <a:rPr lang="de-DE" sz="1300">
                <a:solidFill>
                  <a:srgbClr val="CCFFFF"/>
                </a:solidFill>
              </a:rPr>
              <a:t>EB</a:t>
            </a:r>
          </a:p>
        </p:txBody>
      </p:sp>
      <p:sp>
        <p:nvSpPr>
          <p:cNvPr id="636937" name="Text Box 18"/>
          <p:cNvSpPr txBox="1">
            <a:spLocks noChangeArrowheads="1"/>
          </p:cNvSpPr>
          <p:nvPr/>
        </p:nvSpPr>
        <p:spPr bwMode="auto">
          <a:xfrm>
            <a:off x="2681288" y="1966913"/>
            <a:ext cx="727075"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lIns="75749" tIns="37874" rIns="75749" bIns="37874">
            <a:spAutoFit/>
          </a:bodyPr>
          <a:lstStyle>
            <a:lvl1pPr defTabSz="757238">
              <a:defRPr sz="2400">
                <a:solidFill>
                  <a:schemeClr val="tx1"/>
                </a:solidFill>
                <a:latin typeface="Arial" charset="0"/>
              </a:defRPr>
            </a:lvl1pPr>
            <a:lvl2pPr marL="615950" indent="-236538" defTabSz="757238">
              <a:defRPr sz="2400">
                <a:solidFill>
                  <a:schemeClr val="tx1"/>
                </a:solidFill>
                <a:latin typeface="Arial" charset="0"/>
              </a:defRPr>
            </a:lvl2pPr>
            <a:lvl3pPr marL="946150" indent="-188913" defTabSz="757238">
              <a:defRPr sz="2400">
                <a:solidFill>
                  <a:schemeClr val="tx1"/>
                </a:solidFill>
                <a:latin typeface="Arial" charset="0"/>
              </a:defRPr>
            </a:lvl3pPr>
            <a:lvl4pPr marL="1325563" indent="-188913" defTabSz="757238">
              <a:defRPr sz="2400">
                <a:solidFill>
                  <a:schemeClr val="tx1"/>
                </a:solidFill>
                <a:latin typeface="Arial" charset="0"/>
              </a:defRPr>
            </a:lvl4pPr>
            <a:lvl5pPr marL="1704975" indent="-190500" defTabSz="757238">
              <a:defRPr sz="2400">
                <a:solidFill>
                  <a:schemeClr val="tx1"/>
                </a:solidFill>
                <a:latin typeface="Arial" charset="0"/>
              </a:defRPr>
            </a:lvl5pPr>
            <a:lvl6pPr marL="2162175" indent="-190500" defTabSz="757238" eaLnBrk="0" fontAlgn="base" hangingPunct="0">
              <a:spcBef>
                <a:spcPct val="0"/>
              </a:spcBef>
              <a:spcAft>
                <a:spcPct val="0"/>
              </a:spcAft>
              <a:defRPr sz="2400">
                <a:solidFill>
                  <a:schemeClr val="tx1"/>
                </a:solidFill>
                <a:latin typeface="Arial" charset="0"/>
              </a:defRPr>
            </a:lvl6pPr>
            <a:lvl7pPr marL="2619375" indent="-190500" defTabSz="757238" eaLnBrk="0" fontAlgn="base" hangingPunct="0">
              <a:spcBef>
                <a:spcPct val="0"/>
              </a:spcBef>
              <a:spcAft>
                <a:spcPct val="0"/>
              </a:spcAft>
              <a:defRPr sz="2400">
                <a:solidFill>
                  <a:schemeClr val="tx1"/>
                </a:solidFill>
                <a:latin typeface="Arial" charset="0"/>
              </a:defRPr>
            </a:lvl7pPr>
            <a:lvl8pPr marL="3076575" indent="-190500" defTabSz="757238" eaLnBrk="0" fontAlgn="base" hangingPunct="0">
              <a:spcBef>
                <a:spcPct val="0"/>
              </a:spcBef>
              <a:spcAft>
                <a:spcPct val="0"/>
              </a:spcAft>
              <a:defRPr sz="2400">
                <a:solidFill>
                  <a:schemeClr val="tx1"/>
                </a:solidFill>
                <a:latin typeface="Arial" charset="0"/>
              </a:defRPr>
            </a:lvl8pPr>
            <a:lvl9pPr marL="3533775" indent="-190500" defTabSz="757238" eaLnBrk="0" fontAlgn="base" hangingPunct="0">
              <a:spcBef>
                <a:spcPct val="0"/>
              </a:spcBef>
              <a:spcAft>
                <a:spcPct val="0"/>
              </a:spcAft>
              <a:defRPr sz="2400">
                <a:solidFill>
                  <a:schemeClr val="tx1"/>
                </a:solidFill>
                <a:latin typeface="Arial" charset="0"/>
              </a:defRPr>
            </a:lvl9pPr>
          </a:lstStyle>
          <a:p>
            <a:pPr>
              <a:spcBef>
                <a:spcPct val="50000"/>
              </a:spcBef>
            </a:pPr>
            <a:r>
              <a:rPr lang="de-DE" sz="1300">
                <a:solidFill>
                  <a:schemeClr val="accent1"/>
                </a:solidFill>
              </a:rPr>
              <a:t>EB</a:t>
            </a:r>
          </a:p>
        </p:txBody>
      </p:sp>
      <p:sp>
        <p:nvSpPr>
          <p:cNvPr id="636938" name="Text Box 19"/>
          <p:cNvSpPr txBox="1">
            <a:spLocks noChangeArrowheads="1"/>
          </p:cNvSpPr>
          <p:nvPr/>
        </p:nvSpPr>
        <p:spPr bwMode="auto">
          <a:xfrm>
            <a:off x="585788" y="2157413"/>
            <a:ext cx="727075"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lIns="75749" tIns="37874" rIns="75749" bIns="37874">
            <a:spAutoFit/>
          </a:bodyPr>
          <a:lstStyle>
            <a:lvl1pPr defTabSz="757238">
              <a:defRPr sz="2400">
                <a:solidFill>
                  <a:schemeClr val="tx1"/>
                </a:solidFill>
                <a:latin typeface="Arial" charset="0"/>
              </a:defRPr>
            </a:lvl1pPr>
            <a:lvl2pPr marL="615950" indent="-236538" defTabSz="757238">
              <a:defRPr sz="2400">
                <a:solidFill>
                  <a:schemeClr val="tx1"/>
                </a:solidFill>
                <a:latin typeface="Arial" charset="0"/>
              </a:defRPr>
            </a:lvl2pPr>
            <a:lvl3pPr marL="946150" indent="-188913" defTabSz="757238">
              <a:defRPr sz="2400">
                <a:solidFill>
                  <a:schemeClr val="tx1"/>
                </a:solidFill>
                <a:latin typeface="Arial" charset="0"/>
              </a:defRPr>
            </a:lvl3pPr>
            <a:lvl4pPr marL="1325563" indent="-188913" defTabSz="757238">
              <a:defRPr sz="2400">
                <a:solidFill>
                  <a:schemeClr val="tx1"/>
                </a:solidFill>
                <a:latin typeface="Arial" charset="0"/>
              </a:defRPr>
            </a:lvl4pPr>
            <a:lvl5pPr marL="1704975" indent="-190500" defTabSz="757238">
              <a:defRPr sz="2400">
                <a:solidFill>
                  <a:schemeClr val="tx1"/>
                </a:solidFill>
                <a:latin typeface="Arial" charset="0"/>
              </a:defRPr>
            </a:lvl5pPr>
            <a:lvl6pPr marL="2162175" indent="-190500" defTabSz="757238" eaLnBrk="0" fontAlgn="base" hangingPunct="0">
              <a:spcBef>
                <a:spcPct val="0"/>
              </a:spcBef>
              <a:spcAft>
                <a:spcPct val="0"/>
              </a:spcAft>
              <a:defRPr sz="2400">
                <a:solidFill>
                  <a:schemeClr val="tx1"/>
                </a:solidFill>
                <a:latin typeface="Arial" charset="0"/>
              </a:defRPr>
            </a:lvl6pPr>
            <a:lvl7pPr marL="2619375" indent="-190500" defTabSz="757238" eaLnBrk="0" fontAlgn="base" hangingPunct="0">
              <a:spcBef>
                <a:spcPct val="0"/>
              </a:spcBef>
              <a:spcAft>
                <a:spcPct val="0"/>
              </a:spcAft>
              <a:defRPr sz="2400">
                <a:solidFill>
                  <a:schemeClr val="tx1"/>
                </a:solidFill>
                <a:latin typeface="Arial" charset="0"/>
              </a:defRPr>
            </a:lvl7pPr>
            <a:lvl8pPr marL="3076575" indent="-190500" defTabSz="757238" eaLnBrk="0" fontAlgn="base" hangingPunct="0">
              <a:spcBef>
                <a:spcPct val="0"/>
              </a:spcBef>
              <a:spcAft>
                <a:spcPct val="0"/>
              </a:spcAft>
              <a:defRPr sz="2400">
                <a:solidFill>
                  <a:schemeClr val="tx1"/>
                </a:solidFill>
                <a:latin typeface="Arial" charset="0"/>
              </a:defRPr>
            </a:lvl8pPr>
            <a:lvl9pPr marL="3533775" indent="-190500" defTabSz="757238" eaLnBrk="0" fontAlgn="base" hangingPunct="0">
              <a:spcBef>
                <a:spcPct val="0"/>
              </a:spcBef>
              <a:spcAft>
                <a:spcPct val="0"/>
              </a:spcAft>
              <a:defRPr sz="2400">
                <a:solidFill>
                  <a:schemeClr val="tx1"/>
                </a:solidFill>
                <a:latin typeface="Arial" charset="0"/>
              </a:defRPr>
            </a:lvl9pPr>
          </a:lstStyle>
          <a:p>
            <a:pPr>
              <a:spcBef>
                <a:spcPct val="50000"/>
              </a:spcBef>
            </a:pPr>
            <a:r>
              <a:rPr lang="de-DE" sz="1300">
                <a:solidFill>
                  <a:schemeClr val="accent1"/>
                </a:solidFill>
              </a:rPr>
              <a:t>He loop</a:t>
            </a:r>
          </a:p>
        </p:txBody>
      </p:sp>
      <p:sp>
        <p:nvSpPr>
          <p:cNvPr id="636939" name="Rectangle 43"/>
          <p:cNvSpPr>
            <a:spLocks noChangeArrowheads="1"/>
          </p:cNvSpPr>
          <p:nvPr/>
        </p:nvSpPr>
        <p:spPr bwMode="auto">
          <a:xfrm>
            <a:off x="250825" y="0"/>
            <a:ext cx="8513763" cy="560388"/>
          </a:xfrm>
          <a:prstGeom prst="rect">
            <a:avLst/>
          </a:prstGeom>
          <a:solidFill>
            <a:srgbClr val="FEE00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75743" tIns="37871" rIns="75743" bIns="37871" anchor="ctr"/>
          <a:lstStyle/>
          <a:p>
            <a:pPr algn="ctr" defTabSz="1160463"/>
            <a:r>
              <a:rPr lang="de-DE" sz="2000" b="1">
                <a:solidFill>
                  <a:schemeClr val="accent2"/>
                </a:solidFill>
                <a:latin typeface="Arial" charset="0"/>
              </a:rPr>
              <a:t>HHF performance tests in a combined He loop &amp; Tsefey EB facility (60 kW, 27 keV) at EFREMOV - KIT </a:t>
            </a:r>
            <a:endParaRPr lang="en-GB" sz="2000" b="1">
              <a:solidFill>
                <a:schemeClr val="accent2"/>
              </a:solidFill>
              <a:latin typeface="Arial" charset="0"/>
            </a:endParaRPr>
          </a:p>
        </p:txBody>
      </p:sp>
      <p:graphicFrame>
        <p:nvGraphicFramePr>
          <p:cNvPr id="19" name="Diagramm 18"/>
          <p:cNvGraphicFramePr/>
          <p:nvPr/>
        </p:nvGraphicFramePr>
        <p:xfrm>
          <a:off x="4277424" y="3647447"/>
          <a:ext cx="4661706" cy="501512"/>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pic>
        <p:nvPicPr>
          <p:cNvPr id="636941" name="Picture 13" descr="F:\Disk_F\D i v e r t o r\HHF-Tests\2010\IMG_2395.jpg"/>
          <p:cNvPicPr>
            <a:picLocks noChangeAspect="1" noChangeArrowheads="1"/>
          </p:cNvPicPr>
          <p:nvPr/>
        </p:nvPicPr>
        <p:blipFill>
          <a:blip r:embed="rId15">
            <a:extLst>
              <a:ext uri="{28A0092B-C50C-407E-A947-70E740481C1C}">
                <a14:useLocalDpi xmlns:a14="http://schemas.microsoft.com/office/drawing/2010/main" val="0"/>
              </a:ext>
            </a:extLst>
          </a:blip>
          <a:srcRect l="19640" t="16817" r="7973" b="11620"/>
          <a:stretch>
            <a:fillRect/>
          </a:stretch>
        </p:blipFill>
        <p:spPr bwMode="auto">
          <a:xfrm>
            <a:off x="4260850" y="4284663"/>
            <a:ext cx="1403350" cy="1960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6942" name="Picture 14" descr="Z:\Norajitra\#temp scansnap - zu übertragen\#S1500\To Disk_F!\#18 HHF\IMG_2668.jpg"/>
          <p:cNvPicPr>
            <a:picLocks noChangeAspect="1" noChangeArrowheads="1"/>
          </p:cNvPicPr>
          <p:nvPr/>
        </p:nvPicPr>
        <p:blipFill>
          <a:blip r:embed="rId16">
            <a:extLst>
              <a:ext uri="{28A0092B-C50C-407E-A947-70E740481C1C}">
                <a14:useLocalDpi xmlns:a14="http://schemas.microsoft.com/office/drawing/2010/main" val="0"/>
              </a:ext>
            </a:extLst>
          </a:blip>
          <a:srcRect l="30389" t="12086" r="26425" b="5655"/>
          <a:stretch>
            <a:fillRect/>
          </a:stretch>
        </p:blipFill>
        <p:spPr bwMode="auto">
          <a:xfrm>
            <a:off x="7551738" y="4273550"/>
            <a:ext cx="1339850" cy="2030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HHF-10MW-IR--kurz.wmv">
            <a:hlinkClick r:id="" action="ppaction://media"/>
          </p:cNvPr>
          <p:cNvPicPr>
            <a:picLocks noRot="1" noChangeAspect="1" noChangeArrowheads="1"/>
          </p:cNvPicPr>
          <p:nvPr>
            <a:videoFile r:link="rId2"/>
          </p:nvPr>
        </p:nvPicPr>
        <p:blipFill>
          <a:blip r:embed="rId17">
            <a:extLst>
              <a:ext uri="{28A0092B-C50C-407E-A947-70E740481C1C}">
                <a14:useLocalDpi xmlns:a14="http://schemas.microsoft.com/office/drawing/2010/main" val="0"/>
              </a:ext>
            </a:extLst>
          </a:blip>
          <a:srcRect l="16000" t="6667" r="14667" b="17778"/>
          <a:stretch>
            <a:fillRect/>
          </a:stretch>
        </p:blipFill>
        <p:spPr bwMode="auto">
          <a:xfrm>
            <a:off x="5818188" y="4524375"/>
            <a:ext cx="1557337" cy="143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20767771"/>
      </p:ext>
    </p:extLst>
  </p:cSld>
  <p:clrMapOvr>
    <a:masterClrMapping/>
  </p:clrMapOvr>
  <p:transition/>
  <p:timing>
    <p:tnLst>
      <p:par>
        <p:cTn id="1" dur="indefinite" restart="never" nodeType="tmRoot">
          <p:childTnLst>
            <p:video>
              <p:cMediaNode>
                <p:cTn id="2" fill="hold" display="0">
                  <p:stCondLst>
                    <p:cond delay="indefinite"/>
                  </p:stCondLst>
                  <p:endCondLst>
                    <p:cond evt="onNext" delay="0">
                      <p:tgtEl>
                        <p:sldTgt/>
                      </p:tgtEl>
                    </p:cond>
                    <p:cond evt="onPrev" delay="0">
                      <p:tgtEl>
                        <p:sldTgt/>
                      </p:tgtEl>
                    </p:cond>
                  </p:endCondLst>
                </p:cTn>
                <p:tgtEl>
                  <p:spTgt spid="17"/>
                </p:tgtEl>
              </p:cMediaNode>
            </p:video>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9224" name="Picture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7313" y="836613"/>
            <a:ext cx="2606675" cy="3889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49218" name="Foliennummernplatzhalter 4"/>
          <p:cNvSpPr txBox="1">
            <a:spLocks noGrp="1"/>
          </p:cNvSpPr>
          <p:nvPr/>
        </p:nvSpPr>
        <p:spPr bwMode="auto">
          <a:xfrm>
            <a:off x="107950" y="6438900"/>
            <a:ext cx="398463" cy="176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fld id="{78FF6408-035B-47A6-B0DA-E7251DAB4663}" type="slidenum">
              <a:rPr lang="de-DE" sz="900" b="1"/>
              <a:pPr eaLnBrk="1" hangingPunct="1"/>
              <a:t>64</a:t>
            </a:fld>
            <a:endParaRPr lang="de-DE" sz="900" b="1"/>
          </a:p>
        </p:txBody>
      </p:sp>
      <p:sp>
        <p:nvSpPr>
          <p:cNvPr id="649219" name="Rectangle 2"/>
          <p:cNvSpPr>
            <a:spLocks noGrp="1" noChangeArrowheads="1"/>
          </p:cNvSpPr>
          <p:nvPr>
            <p:ph type="title" idx="4294967295"/>
          </p:nvPr>
        </p:nvSpPr>
        <p:spPr>
          <a:xfrm>
            <a:off x="0" y="0"/>
            <a:ext cx="9144000" cy="836613"/>
          </a:xfrm>
        </p:spPr>
        <p:txBody>
          <a:bodyPr lIns="0" tIns="0" rIns="0" bIns="0" anchor="b"/>
          <a:lstStyle/>
          <a:p>
            <a:pPr algn="l"/>
            <a:r>
              <a:rPr lang="en-US" sz="2800"/>
              <a:t>Development of He cooling Technology for Blanket and Divertor – KIT: liquid Metal loop in ENEA</a:t>
            </a:r>
          </a:p>
        </p:txBody>
      </p:sp>
      <p:pic>
        <p:nvPicPr>
          <p:cNvPr id="649220" name="Picture 4" descr="HELOKA-HP_TBM_TDM_v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92725" y="2609850"/>
            <a:ext cx="3851275" cy="288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49221" name="Text Box 10"/>
          <p:cNvSpPr txBox="1">
            <a:spLocks noChangeArrowheads="1"/>
          </p:cNvSpPr>
          <p:nvPr/>
        </p:nvSpPr>
        <p:spPr bwMode="auto">
          <a:xfrm>
            <a:off x="4716463" y="5273675"/>
            <a:ext cx="4427537" cy="1584325"/>
          </a:xfrm>
          <a:prstGeom prst="rect">
            <a:avLst/>
          </a:prstGeom>
          <a:solidFill>
            <a:srgbClr val="FFFF00"/>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lIns="0" tIns="0" rIns="0" bIns="0"/>
          <a:lstStyle>
            <a:lvl1pPr marL="342900" indent="-342900">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spcBef>
                <a:spcPct val="20000"/>
              </a:spcBef>
              <a:buSzPct val="70000"/>
            </a:pPr>
            <a:r>
              <a:rPr lang="en-US" sz="1800">
                <a:solidFill>
                  <a:srgbClr val="0000FF"/>
                </a:solidFill>
              </a:rPr>
              <a:t>HELOKA Stage 2 for He cooled Divertor</a:t>
            </a:r>
          </a:p>
          <a:p>
            <a:pPr eaLnBrk="1" hangingPunct="1">
              <a:spcBef>
                <a:spcPct val="20000"/>
              </a:spcBef>
              <a:buSzPct val="70000"/>
              <a:buFontTx/>
              <a:buChar char="•"/>
            </a:pPr>
            <a:r>
              <a:rPr lang="en-US" sz="1800">
                <a:solidFill>
                  <a:srgbClr val="0000FF"/>
                </a:solidFill>
              </a:rPr>
              <a:t> Extension of the HELOKA loop</a:t>
            </a:r>
          </a:p>
          <a:p>
            <a:pPr eaLnBrk="1" hangingPunct="1">
              <a:spcBef>
                <a:spcPct val="20000"/>
              </a:spcBef>
              <a:buSzPct val="70000"/>
              <a:buFontTx/>
              <a:buChar char="•"/>
            </a:pPr>
            <a:r>
              <a:rPr lang="en-US" sz="1800">
                <a:solidFill>
                  <a:srgbClr val="0000FF"/>
                </a:solidFill>
              </a:rPr>
              <a:t>1 kg/s: test a fraction of an </a:t>
            </a:r>
            <a:br>
              <a:rPr lang="en-US" sz="1800">
                <a:solidFill>
                  <a:srgbClr val="0000FF"/>
                </a:solidFill>
              </a:rPr>
            </a:br>
            <a:r>
              <a:rPr lang="en-US" sz="1800">
                <a:solidFill>
                  <a:srgbClr val="0000FF"/>
                </a:solidFill>
              </a:rPr>
              <a:t>outboard target</a:t>
            </a:r>
          </a:p>
          <a:p>
            <a:pPr eaLnBrk="1" hangingPunct="1">
              <a:spcBef>
                <a:spcPct val="20000"/>
              </a:spcBef>
              <a:buSzPct val="70000"/>
              <a:buFontTx/>
              <a:buChar char="•"/>
            </a:pPr>
            <a:r>
              <a:rPr lang="en-US" sz="1800">
                <a:solidFill>
                  <a:srgbClr val="0000FF"/>
                </a:solidFill>
              </a:rPr>
              <a:t>Temperature: 750°C or higher (900°C)</a:t>
            </a:r>
            <a:endParaRPr lang="de-DE" sz="1800">
              <a:solidFill>
                <a:srgbClr val="0000FF"/>
              </a:solidFill>
            </a:endParaRPr>
          </a:p>
        </p:txBody>
      </p:sp>
      <p:sp>
        <p:nvSpPr>
          <p:cNvPr id="649222" name="Rectangle 11"/>
          <p:cNvSpPr>
            <a:spLocks noChangeArrowheads="1"/>
          </p:cNvSpPr>
          <p:nvPr/>
        </p:nvSpPr>
        <p:spPr bwMode="auto">
          <a:xfrm>
            <a:off x="5508625" y="765175"/>
            <a:ext cx="3635375" cy="1871663"/>
          </a:xfrm>
          <a:prstGeom prst="rect">
            <a:avLst/>
          </a:prstGeom>
          <a:solidFill>
            <a:srgbClr val="FFFF00"/>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lIns="0" tIns="0" rIns="0" bIns="0"/>
          <a:lstStyle/>
          <a:p>
            <a:pPr marL="342900" indent="-342900" eaLnBrk="1" hangingPunct="1">
              <a:spcBef>
                <a:spcPct val="20000"/>
              </a:spcBef>
              <a:buSzPct val="70000"/>
            </a:pPr>
            <a:r>
              <a:rPr lang="en-US" sz="1800">
                <a:solidFill>
                  <a:srgbClr val="0000FF"/>
                </a:solidFill>
                <a:latin typeface="Arial" charset="0"/>
              </a:rPr>
              <a:t>HELOKA Stage 1 – for Blanket – starts operation in 2010</a:t>
            </a:r>
          </a:p>
          <a:p>
            <a:pPr marL="342900" indent="-342900" eaLnBrk="1" hangingPunct="1">
              <a:spcBef>
                <a:spcPct val="20000"/>
              </a:spcBef>
              <a:buSzPct val="70000"/>
              <a:buFontTx/>
              <a:buChar char="•"/>
            </a:pPr>
            <a:r>
              <a:rPr lang="de-DE" sz="1800">
                <a:solidFill>
                  <a:srgbClr val="0000FF"/>
                </a:solidFill>
                <a:latin typeface="Arial" charset="0"/>
              </a:rPr>
              <a:t>550 C at 8 MPa Pressure</a:t>
            </a:r>
          </a:p>
          <a:p>
            <a:pPr marL="342900" indent="-342900" eaLnBrk="1" hangingPunct="1">
              <a:spcBef>
                <a:spcPct val="20000"/>
              </a:spcBef>
              <a:buSzPct val="70000"/>
              <a:buFontTx/>
              <a:buChar char="•"/>
            </a:pPr>
            <a:r>
              <a:rPr lang="de-DE" sz="1800">
                <a:solidFill>
                  <a:srgbClr val="0000FF"/>
                </a:solidFill>
                <a:latin typeface="Arial" charset="0"/>
              </a:rPr>
              <a:t>1.3 kg/sec throughput</a:t>
            </a:r>
          </a:p>
          <a:p>
            <a:pPr marL="342900" indent="-342900" eaLnBrk="1" hangingPunct="1">
              <a:spcBef>
                <a:spcPct val="20000"/>
              </a:spcBef>
              <a:buSzPct val="70000"/>
              <a:buFontTx/>
              <a:buChar char="•"/>
            </a:pPr>
            <a:r>
              <a:rPr lang="de-DE" sz="1800">
                <a:solidFill>
                  <a:srgbClr val="0000FF"/>
                </a:solidFill>
                <a:latin typeface="Arial" charset="0"/>
              </a:rPr>
              <a:t>He leak tightness </a:t>
            </a:r>
            <a:r>
              <a:rPr lang="en-GB" sz="1800">
                <a:solidFill>
                  <a:srgbClr val="0000FF"/>
                </a:solidFill>
                <a:latin typeface="Arial" charset="0"/>
              </a:rPr>
              <a:t>10</a:t>
            </a:r>
            <a:r>
              <a:rPr lang="en-GB" sz="1800" baseline="30000">
                <a:solidFill>
                  <a:srgbClr val="0000FF"/>
                </a:solidFill>
                <a:latin typeface="Arial" charset="0"/>
              </a:rPr>
              <a:t>-6</a:t>
            </a:r>
            <a:r>
              <a:rPr lang="en-GB" sz="1800">
                <a:solidFill>
                  <a:srgbClr val="0000FF"/>
                </a:solidFill>
                <a:latin typeface="Arial" charset="0"/>
              </a:rPr>
              <a:t> Pa.m</a:t>
            </a:r>
            <a:r>
              <a:rPr lang="en-GB" sz="1800" baseline="30000">
                <a:solidFill>
                  <a:srgbClr val="0000FF"/>
                </a:solidFill>
                <a:latin typeface="Arial" charset="0"/>
              </a:rPr>
              <a:t>3</a:t>
            </a:r>
            <a:r>
              <a:rPr lang="en-GB" sz="1800">
                <a:solidFill>
                  <a:srgbClr val="0000FF"/>
                </a:solidFill>
                <a:latin typeface="Arial" charset="0"/>
              </a:rPr>
              <a:t>/s</a:t>
            </a:r>
          </a:p>
          <a:p>
            <a:pPr marL="342900" indent="-342900" eaLnBrk="1" hangingPunct="1">
              <a:spcBef>
                <a:spcPct val="20000"/>
              </a:spcBef>
              <a:buSzPct val="70000"/>
              <a:buFontTx/>
              <a:buChar char="•"/>
            </a:pPr>
            <a:r>
              <a:rPr lang="en-US" sz="1800">
                <a:solidFill>
                  <a:srgbClr val="0000FF"/>
                </a:solidFill>
                <a:latin typeface="Arial" charset="0"/>
              </a:rPr>
              <a:t>Can test full size TBM</a:t>
            </a:r>
            <a:endParaRPr lang="de-DE" sz="1800">
              <a:solidFill>
                <a:srgbClr val="0000FF"/>
              </a:solidFill>
              <a:latin typeface="Arial" charset="0"/>
            </a:endParaRPr>
          </a:p>
        </p:txBody>
      </p:sp>
      <p:pic>
        <p:nvPicPr>
          <p:cNvPr id="649225" name="Picture 9" descr="DSC_016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908050"/>
            <a:ext cx="3203575" cy="2130425"/>
          </a:xfrm>
          <a:prstGeom prst="rect">
            <a:avLst/>
          </a:prstGeom>
          <a:noFill/>
          <a:extLst>
            <a:ext uri="{909E8E84-426E-40DD-AFC4-6F175D3DCCD1}">
              <a14:hiddenFill xmlns:a14="http://schemas.microsoft.com/office/drawing/2010/main">
                <a:solidFill>
                  <a:srgbClr val="FFFFFF"/>
                </a:solidFill>
              </a14:hiddenFill>
            </a:ext>
          </a:extLst>
        </p:spPr>
      </p:pic>
      <p:pic>
        <p:nvPicPr>
          <p:cNvPr id="649226" name="Picture 10" descr="DSC_057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3068638"/>
            <a:ext cx="2693988" cy="3529012"/>
          </a:xfrm>
          <a:prstGeom prst="rect">
            <a:avLst/>
          </a:prstGeom>
          <a:noFill/>
          <a:extLst>
            <a:ext uri="{909E8E84-426E-40DD-AFC4-6F175D3DCCD1}">
              <a14:hiddenFill xmlns:a14="http://schemas.microsoft.com/office/drawing/2010/main">
                <a:solidFill>
                  <a:srgbClr val="FFFFFF"/>
                </a:solidFill>
              </a14:hiddenFill>
            </a:ext>
          </a:extLst>
        </p:spPr>
      </p:pic>
      <p:sp>
        <p:nvSpPr>
          <p:cNvPr id="649227" name="Line 11"/>
          <p:cNvSpPr>
            <a:spLocks noChangeShapeType="1"/>
          </p:cNvSpPr>
          <p:nvPr/>
        </p:nvSpPr>
        <p:spPr bwMode="auto">
          <a:xfrm flipH="1">
            <a:off x="2195513" y="1341438"/>
            <a:ext cx="1081087" cy="71437"/>
          </a:xfrm>
          <a:prstGeom prst="line">
            <a:avLst/>
          </a:prstGeom>
          <a:noFill/>
          <a:ln w="38100">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49228" name="Line 12"/>
          <p:cNvSpPr>
            <a:spLocks noChangeShapeType="1"/>
          </p:cNvSpPr>
          <p:nvPr/>
        </p:nvSpPr>
        <p:spPr bwMode="auto">
          <a:xfrm flipH="1">
            <a:off x="1763713" y="2636838"/>
            <a:ext cx="1584325" cy="1368425"/>
          </a:xfrm>
          <a:prstGeom prst="line">
            <a:avLst/>
          </a:prstGeom>
          <a:noFill/>
          <a:ln w="38100">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49229" name="Line 13"/>
          <p:cNvSpPr>
            <a:spLocks noChangeShapeType="1"/>
          </p:cNvSpPr>
          <p:nvPr/>
        </p:nvSpPr>
        <p:spPr bwMode="auto">
          <a:xfrm>
            <a:off x="5076825" y="2133600"/>
            <a:ext cx="2951163" cy="1079500"/>
          </a:xfrm>
          <a:prstGeom prst="line">
            <a:avLst/>
          </a:prstGeom>
          <a:noFill/>
          <a:ln w="38100">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49230" name="Line 14"/>
          <p:cNvSpPr>
            <a:spLocks noChangeShapeType="1"/>
          </p:cNvSpPr>
          <p:nvPr/>
        </p:nvSpPr>
        <p:spPr bwMode="auto">
          <a:xfrm flipH="1">
            <a:off x="5003800" y="1052513"/>
            <a:ext cx="720725" cy="504825"/>
          </a:xfrm>
          <a:prstGeom prst="line">
            <a:avLst/>
          </a:prstGeom>
          <a:noFill/>
          <a:ln w="38100">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49231" name="Line 15"/>
          <p:cNvSpPr>
            <a:spLocks noChangeShapeType="1"/>
          </p:cNvSpPr>
          <p:nvPr/>
        </p:nvSpPr>
        <p:spPr bwMode="auto">
          <a:xfrm flipV="1">
            <a:off x="5581650" y="4292600"/>
            <a:ext cx="285750" cy="1008063"/>
          </a:xfrm>
          <a:prstGeom prst="line">
            <a:avLst/>
          </a:prstGeom>
          <a:noFill/>
          <a:ln w="38100">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Tree>
    <p:extLst>
      <p:ext uri="{BB962C8B-B14F-4D97-AF65-F5344CB8AC3E}">
        <p14:creationId xmlns:p14="http://schemas.microsoft.com/office/powerpoint/2010/main" val="1900938447"/>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7715" name="Picture 2" descr="DEMO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95963" y="1268413"/>
            <a:ext cx="2979737" cy="2449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Group 41"/>
          <p:cNvGrpSpPr>
            <a:grpSpLocks/>
          </p:cNvGrpSpPr>
          <p:nvPr/>
        </p:nvGrpSpPr>
        <p:grpSpPr bwMode="auto">
          <a:xfrm>
            <a:off x="250825" y="1268413"/>
            <a:ext cx="6400800" cy="2012950"/>
            <a:chOff x="180" y="1039"/>
            <a:chExt cx="4032" cy="1268"/>
          </a:xfrm>
        </p:grpSpPr>
        <p:sp>
          <p:nvSpPr>
            <p:cNvPr id="627717" name="Freeform 5"/>
            <p:cNvSpPr>
              <a:spLocks/>
            </p:cNvSpPr>
            <p:nvPr/>
          </p:nvSpPr>
          <p:spPr bwMode="auto">
            <a:xfrm flipV="1">
              <a:off x="3460" y="1949"/>
              <a:ext cx="752" cy="103"/>
            </a:xfrm>
            <a:custGeom>
              <a:avLst/>
              <a:gdLst>
                <a:gd name="T0" fmla="*/ 0 w 652"/>
                <a:gd name="T1" fmla="*/ 0 h 38"/>
                <a:gd name="T2" fmla="*/ 1000 w 652"/>
                <a:gd name="T3" fmla="*/ 756 h 38"/>
                <a:gd name="T4" fmla="*/ 0 60000 65536"/>
                <a:gd name="T5" fmla="*/ 0 60000 65536"/>
                <a:gd name="T6" fmla="*/ 0 w 652"/>
                <a:gd name="T7" fmla="*/ 0 h 38"/>
                <a:gd name="T8" fmla="*/ 652 w 652"/>
                <a:gd name="T9" fmla="*/ 38 h 38"/>
              </a:gdLst>
              <a:ahLst/>
              <a:cxnLst>
                <a:cxn ang="T4">
                  <a:pos x="T0" y="T1"/>
                </a:cxn>
                <a:cxn ang="T5">
                  <a:pos x="T2" y="T3"/>
                </a:cxn>
              </a:cxnLst>
              <a:rect l="T6" t="T7" r="T8" b="T9"/>
              <a:pathLst>
                <a:path w="652" h="38">
                  <a:moveTo>
                    <a:pt x="0" y="0"/>
                  </a:moveTo>
                  <a:lnTo>
                    <a:pt x="652" y="38"/>
                  </a:lnTo>
                </a:path>
              </a:pathLst>
            </a:custGeom>
            <a:noFill/>
            <a:ln w="38100" cmpd="sng">
              <a:pattFill prst="pct90">
                <a:fgClr>
                  <a:srgbClr val="FFFF00"/>
                </a:fgClr>
                <a:bgClr>
                  <a:schemeClr val="bg2"/>
                </a:bgClr>
              </a:patt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627718" name="Text Box 6"/>
            <p:cNvSpPr txBox="1">
              <a:spLocks noChangeArrowheads="1"/>
            </p:cNvSpPr>
            <p:nvPr/>
          </p:nvSpPr>
          <p:spPr bwMode="auto">
            <a:xfrm>
              <a:off x="180" y="1039"/>
              <a:ext cx="3281" cy="1268"/>
            </a:xfrm>
            <a:prstGeom prst="rect">
              <a:avLst/>
            </a:prstGeom>
            <a:solidFill>
              <a:srgbClr val="FFFFCC"/>
            </a:solidFill>
            <a:ln w="19050">
              <a:pattFill prst="pct80">
                <a:fgClr>
                  <a:srgbClr val="FFFF00"/>
                </a:fgClr>
                <a:bgClr>
                  <a:schemeClr val="bg2"/>
                </a:bgClr>
              </a:pattFill>
              <a:miter lim="800000"/>
              <a:headEnd/>
              <a:tailEnd/>
            </a:ln>
          </p:spPr>
          <p:txBody>
            <a:bodyPr lIns="90000" tIns="50791" rIns="90000" bIns="50791">
              <a:spAutoFit/>
            </a:bodyPr>
            <a:lstStyle>
              <a:lvl1pPr defTabSz="1016000">
                <a:defRPr sz="2400">
                  <a:solidFill>
                    <a:schemeClr val="tx1"/>
                  </a:solidFill>
                  <a:latin typeface="Arial" charset="0"/>
                </a:defRPr>
              </a:lvl1pPr>
              <a:lvl2pPr marL="742950" indent="-285750" defTabSz="1016000">
                <a:defRPr sz="2400">
                  <a:solidFill>
                    <a:schemeClr val="tx1"/>
                  </a:solidFill>
                  <a:latin typeface="Arial" charset="0"/>
                </a:defRPr>
              </a:lvl2pPr>
              <a:lvl3pPr marL="1143000" indent="-228600" defTabSz="1016000">
                <a:defRPr sz="2400">
                  <a:solidFill>
                    <a:schemeClr val="tx1"/>
                  </a:solidFill>
                  <a:latin typeface="Arial" charset="0"/>
                </a:defRPr>
              </a:lvl3pPr>
              <a:lvl4pPr marL="1600200" indent="-228600" defTabSz="1016000">
                <a:defRPr sz="2400">
                  <a:solidFill>
                    <a:schemeClr val="tx1"/>
                  </a:solidFill>
                  <a:latin typeface="Arial" charset="0"/>
                </a:defRPr>
              </a:lvl4pPr>
              <a:lvl5pPr marL="2057400" indent="-228600" defTabSz="1016000">
                <a:defRPr sz="2400">
                  <a:solidFill>
                    <a:schemeClr val="tx1"/>
                  </a:solidFill>
                  <a:latin typeface="Arial" charset="0"/>
                </a:defRPr>
              </a:lvl5pPr>
              <a:lvl6pPr marL="2514600" indent="-228600" defTabSz="1016000" eaLnBrk="0" fontAlgn="base" hangingPunct="0">
                <a:spcBef>
                  <a:spcPct val="0"/>
                </a:spcBef>
                <a:spcAft>
                  <a:spcPct val="0"/>
                </a:spcAft>
                <a:defRPr sz="2400">
                  <a:solidFill>
                    <a:schemeClr val="tx1"/>
                  </a:solidFill>
                  <a:latin typeface="Arial" charset="0"/>
                </a:defRPr>
              </a:lvl6pPr>
              <a:lvl7pPr marL="2971800" indent="-228600" defTabSz="1016000" eaLnBrk="0" fontAlgn="base" hangingPunct="0">
                <a:spcBef>
                  <a:spcPct val="0"/>
                </a:spcBef>
                <a:spcAft>
                  <a:spcPct val="0"/>
                </a:spcAft>
                <a:defRPr sz="2400">
                  <a:solidFill>
                    <a:schemeClr val="tx1"/>
                  </a:solidFill>
                  <a:latin typeface="Arial" charset="0"/>
                </a:defRPr>
              </a:lvl7pPr>
              <a:lvl8pPr marL="3429000" indent="-228600" defTabSz="1016000" eaLnBrk="0" fontAlgn="base" hangingPunct="0">
                <a:spcBef>
                  <a:spcPct val="0"/>
                </a:spcBef>
                <a:spcAft>
                  <a:spcPct val="0"/>
                </a:spcAft>
                <a:defRPr sz="2400">
                  <a:solidFill>
                    <a:schemeClr val="tx1"/>
                  </a:solidFill>
                  <a:latin typeface="Arial" charset="0"/>
                </a:defRPr>
              </a:lvl8pPr>
              <a:lvl9pPr marL="3886200" indent="-228600" defTabSz="1016000" eaLnBrk="0" fontAlgn="base" hangingPunct="0">
                <a:spcBef>
                  <a:spcPct val="0"/>
                </a:spcBef>
                <a:spcAft>
                  <a:spcPct val="0"/>
                </a:spcAft>
                <a:defRPr sz="2400">
                  <a:solidFill>
                    <a:schemeClr val="tx1"/>
                  </a:solidFill>
                  <a:latin typeface="Arial" charset="0"/>
                </a:defRPr>
              </a:lvl9pPr>
            </a:lstStyle>
            <a:p>
              <a:r>
                <a:rPr lang="de-DE" sz="2000" b="1"/>
                <a:t>Blanket: </a:t>
              </a:r>
              <a:r>
                <a:rPr lang="de-DE" sz="2000" b="1">
                  <a:sym typeface="Symbol" pitchFamily="18" charset="2"/>
                </a:rPr>
                <a:t>30 dpa/yr,  2.5MW/m</a:t>
              </a:r>
              <a:r>
                <a:rPr lang="de-DE" sz="2000" b="1" baseline="30000">
                  <a:sym typeface="Symbol" pitchFamily="18" charset="2"/>
                </a:rPr>
                <a:t>2</a:t>
              </a:r>
            </a:p>
            <a:p>
              <a:pPr eaLnBrk="1" hangingPunct="1">
                <a:lnSpc>
                  <a:spcPct val="90000"/>
                </a:lnSpc>
                <a:spcBef>
                  <a:spcPct val="40000"/>
                </a:spcBef>
                <a:buClr>
                  <a:schemeClr val="accent1"/>
                </a:buClr>
                <a:buFont typeface="Webdings" pitchFamily="18" charset="2"/>
                <a:buChar char="&lt;"/>
              </a:pPr>
              <a:r>
                <a:rPr lang="en-US" sz="2000">
                  <a:latin typeface="Calibri" pitchFamily="34" charset="0"/>
                  <a:sym typeface="Webdings" pitchFamily="18" charset="2"/>
                </a:rPr>
                <a:t> </a:t>
              </a:r>
              <a:r>
                <a:rPr lang="en-US" sz="2000">
                  <a:sym typeface="Webdings" pitchFamily="18" charset="2"/>
                </a:rPr>
                <a:t>Plasma Facing Materials</a:t>
              </a:r>
            </a:p>
            <a:p>
              <a:pPr eaLnBrk="1" hangingPunct="1">
                <a:lnSpc>
                  <a:spcPct val="90000"/>
                </a:lnSpc>
                <a:spcBef>
                  <a:spcPct val="40000"/>
                </a:spcBef>
                <a:buClr>
                  <a:schemeClr val="accent1"/>
                </a:buClr>
                <a:buFont typeface="Webdings" pitchFamily="18" charset="2"/>
                <a:buChar char="&lt;"/>
              </a:pPr>
              <a:r>
                <a:rPr lang="en-US" sz="2000">
                  <a:sym typeface="Webdings" pitchFamily="18" charset="2"/>
                </a:rPr>
                <a:t> </a:t>
              </a:r>
              <a:r>
                <a:rPr lang="en-US" sz="2000"/>
                <a:t>Reduced Activation Structural Materials </a:t>
              </a:r>
            </a:p>
            <a:p>
              <a:pPr lvl="1" eaLnBrk="1" hangingPunct="1">
                <a:lnSpc>
                  <a:spcPct val="90000"/>
                </a:lnSpc>
                <a:spcBef>
                  <a:spcPct val="40000"/>
                </a:spcBef>
                <a:buClr>
                  <a:schemeClr val="accent1"/>
                </a:buClr>
                <a:buFont typeface="Webdings" pitchFamily="18" charset="2"/>
                <a:buChar char="&lt;"/>
              </a:pPr>
              <a:r>
                <a:rPr lang="en-US" sz="2000"/>
                <a:t>RAFM-steels (EUROFER) 250-550°C</a:t>
              </a:r>
            </a:p>
            <a:p>
              <a:pPr eaLnBrk="1" hangingPunct="1">
                <a:lnSpc>
                  <a:spcPct val="90000"/>
                </a:lnSpc>
                <a:spcBef>
                  <a:spcPct val="40000"/>
                </a:spcBef>
                <a:buClr>
                  <a:schemeClr val="accent1"/>
                </a:buClr>
                <a:buFont typeface="Webdings" pitchFamily="18" charset="2"/>
                <a:buChar char="&lt;"/>
              </a:pPr>
              <a:r>
                <a:rPr lang="en-US" sz="2000"/>
                <a:t> Functional Materials (Be, Li</a:t>
              </a:r>
              <a:r>
                <a:rPr lang="en-US" sz="2000" baseline="-25000"/>
                <a:t>4</a:t>
              </a:r>
              <a:r>
                <a:rPr lang="en-US" sz="2000"/>
                <a:t>SiO</a:t>
              </a:r>
              <a:r>
                <a:rPr lang="en-US" sz="2000" baseline="-25000"/>
                <a:t>4</a:t>
              </a:r>
              <a:r>
                <a:rPr lang="en-US" sz="2000"/>
                <a:t>,…)     </a:t>
              </a:r>
              <a:endParaRPr lang="de-DE" sz="2000"/>
            </a:p>
          </p:txBody>
        </p:sp>
      </p:grpSp>
      <p:grpSp>
        <p:nvGrpSpPr>
          <p:cNvPr id="627745" name="Group 33"/>
          <p:cNvGrpSpPr>
            <a:grpSpLocks/>
          </p:cNvGrpSpPr>
          <p:nvPr/>
        </p:nvGrpSpPr>
        <p:grpSpPr bwMode="auto">
          <a:xfrm>
            <a:off x="250825" y="3068638"/>
            <a:ext cx="6645275" cy="2571750"/>
            <a:chOff x="181" y="2338"/>
            <a:chExt cx="4186" cy="1620"/>
          </a:xfrm>
        </p:grpSpPr>
        <p:sp>
          <p:nvSpPr>
            <p:cNvPr id="627719" name="Text Box 9"/>
            <p:cNvSpPr txBox="1">
              <a:spLocks noChangeArrowheads="1"/>
            </p:cNvSpPr>
            <p:nvPr/>
          </p:nvSpPr>
          <p:spPr bwMode="auto">
            <a:xfrm>
              <a:off x="181" y="2511"/>
              <a:ext cx="3311" cy="1447"/>
            </a:xfrm>
            <a:prstGeom prst="rect">
              <a:avLst/>
            </a:prstGeom>
            <a:solidFill>
              <a:srgbClr val="CCECFF">
                <a:alpha val="89803"/>
              </a:srgbClr>
            </a:solidFill>
            <a:ln>
              <a:noFill/>
            </a:ln>
            <a:extLst>
              <a:ext uri="{91240B29-F687-4F45-9708-019B960494DF}">
                <a14:hiddenLine xmlns:a14="http://schemas.microsoft.com/office/drawing/2010/main" w="19050">
                  <a:solidFill>
                    <a:srgbClr val="000000"/>
                  </a:solidFill>
                  <a:miter lim="800000"/>
                  <a:headEnd/>
                  <a:tailEnd/>
                </a14:hiddenLine>
              </a:ext>
            </a:extLst>
          </p:spPr>
          <p:txBody>
            <a:bodyPr lIns="90000" tIns="50791" rIns="90000" bIns="50791">
              <a:spAutoFit/>
            </a:bodyPr>
            <a:lstStyle>
              <a:lvl1pPr defTabSz="1016000">
                <a:defRPr sz="2400">
                  <a:solidFill>
                    <a:schemeClr val="tx1"/>
                  </a:solidFill>
                  <a:latin typeface="Arial" charset="0"/>
                </a:defRPr>
              </a:lvl1pPr>
              <a:lvl2pPr marL="742950" indent="-285750" defTabSz="1016000">
                <a:defRPr sz="2400">
                  <a:solidFill>
                    <a:schemeClr val="tx1"/>
                  </a:solidFill>
                  <a:latin typeface="Arial" charset="0"/>
                </a:defRPr>
              </a:lvl2pPr>
              <a:lvl3pPr marL="1143000" indent="-228600" defTabSz="1016000">
                <a:defRPr sz="2400">
                  <a:solidFill>
                    <a:schemeClr val="tx1"/>
                  </a:solidFill>
                  <a:latin typeface="Arial" charset="0"/>
                </a:defRPr>
              </a:lvl3pPr>
              <a:lvl4pPr marL="1600200" indent="-228600" defTabSz="1016000">
                <a:defRPr sz="2400">
                  <a:solidFill>
                    <a:schemeClr val="tx1"/>
                  </a:solidFill>
                  <a:latin typeface="Arial" charset="0"/>
                </a:defRPr>
              </a:lvl4pPr>
              <a:lvl5pPr marL="2057400" indent="-228600" defTabSz="1016000">
                <a:defRPr sz="2400">
                  <a:solidFill>
                    <a:schemeClr val="tx1"/>
                  </a:solidFill>
                  <a:latin typeface="Arial" charset="0"/>
                </a:defRPr>
              </a:lvl5pPr>
              <a:lvl6pPr marL="2514600" indent="-228600" defTabSz="1016000" eaLnBrk="0" fontAlgn="base" hangingPunct="0">
                <a:spcBef>
                  <a:spcPct val="0"/>
                </a:spcBef>
                <a:spcAft>
                  <a:spcPct val="0"/>
                </a:spcAft>
                <a:defRPr sz="2400">
                  <a:solidFill>
                    <a:schemeClr val="tx1"/>
                  </a:solidFill>
                  <a:latin typeface="Arial" charset="0"/>
                </a:defRPr>
              </a:lvl6pPr>
              <a:lvl7pPr marL="2971800" indent="-228600" defTabSz="1016000" eaLnBrk="0" fontAlgn="base" hangingPunct="0">
                <a:spcBef>
                  <a:spcPct val="0"/>
                </a:spcBef>
                <a:spcAft>
                  <a:spcPct val="0"/>
                </a:spcAft>
                <a:defRPr sz="2400">
                  <a:solidFill>
                    <a:schemeClr val="tx1"/>
                  </a:solidFill>
                  <a:latin typeface="Arial" charset="0"/>
                </a:defRPr>
              </a:lvl7pPr>
              <a:lvl8pPr marL="3429000" indent="-228600" defTabSz="1016000" eaLnBrk="0" fontAlgn="base" hangingPunct="0">
                <a:spcBef>
                  <a:spcPct val="0"/>
                </a:spcBef>
                <a:spcAft>
                  <a:spcPct val="0"/>
                </a:spcAft>
                <a:defRPr sz="2400">
                  <a:solidFill>
                    <a:schemeClr val="tx1"/>
                  </a:solidFill>
                  <a:latin typeface="Arial" charset="0"/>
                </a:defRPr>
              </a:lvl8pPr>
              <a:lvl9pPr marL="3886200" indent="-228600" defTabSz="1016000" eaLnBrk="0" fontAlgn="base" hangingPunct="0">
                <a:spcBef>
                  <a:spcPct val="0"/>
                </a:spcBef>
                <a:spcAft>
                  <a:spcPct val="0"/>
                </a:spcAft>
                <a:defRPr sz="2400">
                  <a:solidFill>
                    <a:schemeClr val="tx1"/>
                  </a:solidFill>
                  <a:latin typeface="Arial" charset="0"/>
                </a:defRPr>
              </a:lvl9pPr>
            </a:lstStyle>
            <a:p>
              <a:r>
                <a:rPr lang="en-US" sz="2000" b="1"/>
                <a:t>Divertor: </a:t>
              </a:r>
              <a:r>
                <a:rPr lang="en-US" sz="2000" b="1">
                  <a:sym typeface="Symbol" pitchFamily="18" charset="2"/>
                </a:rPr>
                <a:t>10 dpa/yr, 10-15 MW/m</a:t>
              </a:r>
              <a:r>
                <a:rPr lang="en-US" sz="2000" b="1" baseline="30000">
                  <a:sym typeface="Symbol" pitchFamily="18" charset="2"/>
                </a:rPr>
                <a:t>2</a:t>
              </a:r>
            </a:p>
            <a:p>
              <a:endParaRPr lang="en-US" baseline="30000">
                <a:latin typeface="Calibri" pitchFamily="34" charset="0"/>
                <a:sym typeface="Symbol" pitchFamily="18" charset="2"/>
              </a:endParaRPr>
            </a:p>
            <a:p>
              <a:pPr>
                <a:spcBef>
                  <a:spcPct val="40000"/>
                </a:spcBef>
                <a:buClr>
                  <a:schemeClr val="accent1"/>
                </a:buClr>
                <a:buFont typeface="Webdings" pitchFamily="18" charset="2"/>
                <a:buChar char="&lt;"/>
              </a:pPr>
              <a:r>
                <a:rPr lang="en-US" sz="2000"/>
                <a:t>Refractory alloys (e.g. W-ODS)</a:t>
              </a:r>
              <a:r>
                <a:rPr lang="en-US" sz="2000">
                  <a:solidFill>
                    <a:srgbClr val="5F5F5F"/>
                  </a:solidFill>
                </a:rPr>
                <a:t/>
              </a:r>
              <a:br>
                <a:rPr lang="en-US" sz="2000">
                  <a:solidFill>
                    <a:srgbClr val="5F5F5F"/>
                  </a:solidFill>
                </a:rPr>
              </a:br>
              <a:r>
                <a:rPr lang="en-US" sz="2000">
                  <a:solidFill>
                    <a:srgbClr val="5F5F5F"/>
                  </a:solidFill>
                </a:rPr>
                <a:t>    	</a:t>
              </a:r>
            </a:p>
            <a:p>
              <a:pPr>
                <a:buClr>
                  <a:schemeClr val="accent1"/>
                </a:buClr>
                <a:buFont typeface="Webdings" pitchFamily="18" charset="2"/>
                <a:buChar char="&lt;"/>
              </a:pPr>
              <a:r>
                <a:rPr lang="en-US" sz="2000"/>
                <a:t> Nano-scaled RAF(M)-ODS Steels</a:t>
              </a:r>
            </a:p>
            <a:p>
              <a:pPr>
                <a:buFont typeface="Webdings" pitchFamily="18" charset="2"/>
                <a:buChar char="&lt;"/>
              </a:pPr>
              <a:endParaRPr lang="en-US" sz="2000">
                <a:solidFill>
                  <a:srgbClr val="5F5F5F"/>
                </a:solidFill>
              </a:endParaRPr>
            </a:p>
            <a:p>
              <a:pPr>
                <a:buFont typeface="Webdings" pitchFamily="18" charset="2"/>
                <a:buNone/>
              </a:pPr>
              <a:r>
                <a:rPr lang="en-US" sz="2000">
                  <a:solidFill>
                    <a:srgbClr val="3A5B91"/>
                  </a:solidFill>
                  <a:latin typeface="Calibri" pitchFamily="34" charset="0"/>
                </a:rPr>
                <a:t>    </a:t>
              </a:r>
            </a:p>
          </p:txBody>
        </p:sp>
        <p:sp>
          <p:nvSpPr>
            <p:cNvPr id="627720" name="Freeform 10"/>
            <p:cNvSpPr>
              <a:spLocks/>
            </p:cNvSpPr>
            <p:nvPr/>
          </p:nvSpPr>
          <p:spPr bwMode="auto">
            <a:xfrm flipV="1">
              <a:off x="3492" y="2338"/>
              <a:ext cx="875" cy="729"/>
            </a:xfrm>
            <a:custGeom>
              <a:avLst/>
              <a:gdLst>
                <a:gd name="T0" fmla="*/ 0 w 292"/>
                <a:gd name="T1" fmla="*/ 0 h 226"/>
                <a:gd name="T2" fmla="*/ 2147483647 w 292"/>
                <a:gd name="T3" fmla="*/ 2147483647 h 226"/>
                <a:gd name="T4" fmla="*/ 0 60000 65536"/>
                <a:gd name="T5" fmla="*/ 0 60000 65536"/>
                <a:gd name="T6" fmla="*/ 0 w 292"/>
                <a:gd name="T7" fmla="*/ 0 h 226"/>
                <a:gd name="T8" fmla="*/ 292 w 292"/>
                <a:gd name="T9" fmla="*/ 226 h 226"/>
              </a:gdLst>
              <a:ahLst/>
              <a:cxnLst>
                <a:cxn ang="T4">
                  <a:pos x="T0" y="T1"/>
                </a:cxn>
                <a:cxn ang="T5">
                  <a:pos x="T2" y="T3"/>
                </a:cxn>
              </a:cxnLst>
              <a:rect l="T6" t="T7" r="T8" b="T9"/>
              <a:pathLst>
                <a:path w="292" h="226">
                  <a:moveTo>
                    <a:pt x="0" y="0"/>
                  </a:moveTo>
                  <a:lnTo>
                    <a:pt x="292" y="226"/>
                  </a:lnTo>
                </a:path>
              </a:pathLst>
            </a:custGeom>
            <a:noFill/>
            <a:ln w="38100" cmpd="sng">
              <a:solidFill>
                <a:srgbClr val="3A5B91"/>
              </a:solidFill>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627721" name="Rectangle 15"/>
            <p:cNvSpPr>
              <a:spLocks noChangeArrowheads="1"/>
            </p:cNvSpPr>
            <p:nvPr/>
          </p:nvSpPr>
          <p:spPr bwMode="auto">
            <a:xfrm>
              <a:off x="2649" y="3203"/>
              <a:ext cx="505" cy="166"/>
            </a:xfrm>
            <a:prstGeom prst="rect">
              <a:avLst/>
            </a:prstGeom>
            <a:solidFill>
              <a:srgbClr val="3A5B9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eaLnBrk="1" hangingPunct="1"/>
              <a:endParaRPr lang="en-US" sz="1800">
                <a:latin typeface="Calibri" pitchFamily="34" charset="0"/>
              </a:endParaRPr>
            </a:p>
          </p:txBody>
        </p:sp>
        <p:sp>
          <p:nvSpPr>
            <p:cNvPr id="627722" name="AutoShape 16"/>
            <p:cNvSpPr>
              <a:spLocks noChangeArrowheads="1"/>
            </p:cNvSpPr>
            <p:nvPr/>
          </p:nvSpPr>
          <p:spPr bwMode="auto">
            <a:xfrm>
              <a:off x="3112" y="3203"/>
              <a:ext cx="336" cy="166"/>
            </a:xfrm>
            <a:prstGeom prst="homePlate">
              <a:avLst>
                <a:gd name="adj" fmla="val 50602"/>
              </a:avLst>
            </a:prstGeom>
            <a:solidFill>
              <a:srgbClr val="3A5B9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eaLnBrk="1" hangingPunct="1"/>
              <a:endParaRPr lang="en-US" sz="1800">
                <a:latin typeface="Calibri" pitchFamily="34" charset="0"/>
              </a:endParaRPr>
            </a:p>
          </p:txBody>
        </p:sp>
        <p:sp>
          <p:nvSpPr>
            <p:cNvPr id="627723" name="AutoShape 17"/>
            <p:cNvSpPr>
              <a:spLocks noChangeArrowheads="1"/>
            </p:cNvSpPr>
            <p:nvPr/>
          </p:nvSpPr>
          <p:spPr bwMode="auto">
            <a:xfrm rot="10800000">
              <a:off x="2314" y="3203"/>
              <a:ext cx="336" cy="166"/>
            </a:xfrm>
            <a:prstGeom prst="homePlate">
              <a:avLst>
                <a:gd name="adj" fmla="val 50602"/>
              </a:avLst>
            </a:prstGeom>
            <a:solidFill>
              <a:srgbClr val="3A5B9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rot="10800000" wrap="none" anchor="ctr"/>
            <a:lstStyle/>
            <a:p>
              <a:pPr eaLnBrk="1" hangingPunct="1"/>
              <a:endParaRPr lang="en-US" sz="1800">
                <a:latin typeface="Calibri" pitchFamily="34" charset="0"/>
              </a:endParaRPr>
            </a:p>
          </p:txBody>
        </p:sp>
        <p:sp>
          <p:nvSpPr>
            <p:cNvPr id="627724" name="Text Box 18"/>
            <p:cNvSpPr txBox="1">
              <a:spLocks noChangeArrowheads="1"/>
            </p:cNvSpPr>
            <p:nvPr/>
          </p:nvSpPr>
          <p:spPr bwMode="auto">
            <a:xfrm>
              <a:off x="2369" y="3152"/>
              <a:ext cx="1091"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marL="1588">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r>
                <a:rPr lang="de-DE" sz="1800">
                  <a:solidFill>
                    <a:schemeClr val="bg1"/>
                  </a:solidFill>
                  <a:latin typeface="Arial Unicode MS" pitchFamily="34" charset="-128"/>
                </a:rPr>
                <a:t>~600 - 1300 °C</a:t>
              </a:r>
            </a:p>
          </p:txBody>
        </p:sp>
        <p:sp>
          <p:nvSpPr>
            <p:cNvPr id="627725" name="Line 19"/>
            <p:cNvSpPr>
              <a:spLocks noChangeShapeType="1"/>
            </p:cNvSpPr>
            <p:nvPr/>
          </p:nvSpPr>
          <p:spPr bwMode="auto">
            <a:xfrm>
              <a:off x="1724" y="3248"/>
              <a:ext cx="363" cy="0"/>
            </a:xfrm>
            <a:prstGeom prst="line">
              <a:avLst/>
            </a:prstGeom>
            <a:noFill/>
            <a:ln w="76200">
              <a:solidFill>
                <a:srgbClr val="3A5B91"/>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en-GB"/>
            </a:p>
          </p:txBody>
        </p:sp>
        <p:sp>
          <p:nvSpPr>
            <p:cNvPr id="627726" name="Rectangle 20"/>
            <p:cNvSpPr>
              <a:spLocks noChangeArrowheads="1"/>
            </p:cNvSpPr>
            <p:nvPr/>
          </p:nvSpPr>
          <p:spPr bwMode="auto">
            <a:xfrm>
              <a:off x="2599" y="3597"/>
              <a:ext cx="505" cy="166"/>
            </a:xfrm>
            <a:prstGeom prst="rect">
              <a:avLst/>
            </a:prstGeom>
            <a:solidFill>
              <a:srgbClr val="3A5B9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eaLnBrk="1" hangingPunct="1"/>
              <a:endParaRPr lang="en-US" sz="1800">
                <a:latin typeface="Calibri" pitchFamily="34" charset="0"/>
              </a:endParaRPr>
            </a:p>
          </p:txBody>
        </p:sp>
        <p:sp>
          <p:nvSpPr>
            <p:cNvPr id="627727" name="AutoShape 21"/>
            <p:cNvSpPr>
              <a:spLocks noChangeArrowheads="1"/>
            </p:cNvSpPr>
            <p:nvPr/>
          </p:nvSpPr>
          <p:spPr bwMode="auto">
            <a:xfrm>
              <a:off x="3062" y="3597"/>
              <a:ext cx="336" cy="166"/>
            </a:xfrm>
            <a:prstGeom prst="homePlate">
              <a:avLst>
                <a:gd name="adj" fmla="val 50602"/>
              </a:avLst>
            </a:prstGeom>
            <a:solidFill>
              <a:srgbClr val="3A5B9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eaLnBrk="1" hangingPunct="1"/>
              <a:endParaRPr lang="en-US" sz="1800">
                <a:latin typeface="Calibri" pitchFamily="34" charset="0"/>
              </a:endParaRPr>
            </a:p>
          </p:txBody>
        </p:sp>
        <p:sp>
          <p:nvSpPr>
            <p:cNvPr id="627728" name="AutoShape 22"/>
            <p:cNvSpPr>
              <a:spLocks noChangeArrowheads="1"/>
            </p:cNvSpPr>
            <p:nvPr/>
          </p:nvSpPr>
          <p:spPr bwMode="auto">
            <a:xfrm rot="10800000">
              <a:off x="2264" y="3597"/>
              <a:ext cx="336" cy="166"/>
            </a:xfrm>
            <a:prstGeom prst="homePlate">
              <a:avLst>
                <a:gd name="adj" fmla="val 50602"/>
              </a:avLst>
            </a:prstGeom>
            <a:solidFill>
              <a:srgbClr val="3A5B9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rot="10800000" wrap="none" anchor="ctr"/>
            <a:lstStyle/>
            <a:p>
              <a:pPr eaLnBrk="1" hangingPunct="1"/>
              <a:endParaRPr lang="en-US" sz="1800">
                <a:latin typeface="Calibri" pitchFamily="34" charset="0"/>
              </a:endParaRPr>
            </a:p>
          </p:txBody>
        </p:sp>
        <p:sp>
          <p:nvSpPr>
            <p:cNvPr id="627729" name="Text Box 23"/>
            <p:cNvSpPr txBox="1">
              <a:spLocks noChangeArrowheads="1"/>
            </p:cNvSpPr>
            <p:nvPr/>
          </p:nvSpPr>
          <p:spPr bwMode="auto">
            <a:xfrm>
              <a:off x="2364" y="3552"/>
              <a:ext cx="1011"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marL="1588">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r>
                <a:rPr lang="de-DE" sz="1800">
                  <a:solidFill>
                    <a:schemeClr val="bg1"/>
                  </a:solidFill>
                  <a:latin typeface="Arial Unicode MS" pitchFamily="34" charset="-128"/>
                </a:rPr>
                <a:t>~250 - 750 °C</a:t>
              </a:r>
            </a:p>
          </p:txBody>
        </p:sp>
        <p:sp>
          <p:nvSpPr>
            <p:cNvPr id="627730" name="Line 24"/>
            <p:cNvSpPr>
              <a:spLocks noChangeShapeType="1"/>
            </p:cNvSpPr>
            <p:nvPr/>
          </p:nvSpPr>
          <p:spPr bwMode="auto">
            <a:xfrm>
              <a:off x="1688" y="3648"/>
              <a:ext cx="362" cy="0"/>
            </a:xfrm>
            <a:prstGeom prst="line">
              <a:avLst/>
            </a:prstGeom>
            <a:noFill/>
            <a:ln w="76200">
              <a:solidFill>
                <a:srgbClr val="3A5B91"/>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en-GB"/>
            </a:p>
          </p:txBody>
        </p:sp>
        <p:sp>
          <p:nvSpPr>
            <p:cNvPr id="627731" name="Rectangle 25"/>
            <p:cNvSpPr>
              <a:spLocks noChangeArrowheads="1"/>
            </p:cNvSpPr>
            <p:nvPr/>
          </p:nvSpPr>
          <p:spPr bwMode="auto">
            <a:xfrm>
              <a:off x="950" y="3595"/>
              <a:ext cx="241" cy="176"/>
            </a:xfrm>
            <a:prstGeom prst="rect">
              <a:avLst/>
            </a:prstGeom>
            <a:solidFill>
              <a:srgbClr val="3A5B9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eaLnBrk="1" hangingPunct="1"/>
              <a:endParaRPr lang="en-US" sz="1800">
                <a:latin typeface="Calibri" pitchFamily="34" charset="0"/>
              </a:endParaRPr>
            </a:p>
          </p:txBody>
        </p:sp>
        <p:sp>
          <p:nvSpPr>
            <p:cNvPr id="627732" name="AutoShape 26"/>
            <p:cNvSpPr>
              <a:spLocks noChangeArrowheads="1"/>
            </p:cNvSpPr>
            <p:nvPr/>
          </p:nvSpPr>
          <p:spPr bwMode="auto">
            <a:xfrm>
              <a:off x="1184" y="3595"/>
              <a:ext cx="301" cy="176"/>
            </a:xfrm>
            <a:prstGeom prst="homePlate">
              <a:avLst>
                <a:gd name="adj" fmla="val 42756"/>
              </a:avLst>
            </a:prstGeom>
            <a:solidFill>
              <a:srgbClr val="3A5B9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eaLnBrk="1" hangingPunct="1"/>
              <a:endParaRPr lang="en-US" sz="1800">
                <a:latin typeface="Calibri" pitchFamily="34" charset="0"/>
              </a:endParaRPr>
            </a:p>
          </p:txBody>
        </p:sp>
        <p:sp>
          <p:nvSpPr>
            <p:cNvPr id="627733" name="AutoShape 27"/>
            <p:cNvSpPr>
              <a:spLocks noChangeArrowheads="1"/>
            </p:cNvSpPr>
            <p:nvPr/>
          </p:nvSpPr>
          <p:spPr bwMode="auto">
            <a:xfrm rot="10800000">
              <a:off x="549" y="3595"/>
              <a:ext cx="406" cy="176"/>
            </a:xfrm>
            <a:prstGeom prst="homePlate">
              <a:avLst>
                <a:gd name="adj" fmla="val 57670"/>
              </a:avLst>
            </a:prstGeom>
            <a:solidFill>
              <a:srgbClr val="3A5B9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rot="10800000" wrap="none" anchor="ctr"/>
            <a:lstStyle/>
            <a:p>
              <a:pPr eaLnBrk="1" hangingPunct="1"/>
              <a:endParaRPr lang="en-US" sz="1800">
                <a:latin typeface="Calibri" pitchFamily="34" charset="0"/>
              </a:endParaRPr>
            </a:p>
          </p:txBody>
        </p:sp>
        <p:sp>
          <p:nvSpPr>
            <p:cNvPr id="627734" name="Text Box 28"/>
            <p:cNvSpPr txBox="1">
              <a:spLocks noChangeArrowheads="1"/>
            </p:cNvSpPr>
            <p:nvPr/>
          </p:nvSpPr>
          <p:spPr bwMode="auto">
            <a:xfrm>
              <a:off x="604" y="3562"/>
              <a:ext cx="927"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1588">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r>
                <a:rPr lang="de-DE" sz="1800">
                  <a:solidFill>
                    <a:schemeClr val="bg1"/>
                  </a:solidFill>
                  <a:latin typeface="Arial Unicode MS" pitchFamily="34" charset="-128"/>
                </a:rPr>
                <a:t>300-650 °C</a:t>
              </a:r>
            </a:p>
          </p:txBody>
        </p:sp>
        <p:sp>
          <p:nvSpPr>
            <p:cNvPr id="627735" name="Rectangle 29"/>
            <p:cNvSpPr>
              <a:spLocks noChangeArrowheads="1"/>
            </p:cNvSpPr>
            <p:nvPr/>
          </p:nvSpPr>
          <p:spPr bwMode="auto">
            <a:xfrm>
              <a:off x="953" y="3179"/>
              <a:ext cx="241" cy="176"/>
            </a:xfrm>
            <a:prstGeom prst="rect">
              <a:avLst/>
            </a:prstGeom>
            <a:solidFill>
              <a:srgbClr val="3A5B9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eaLnBrk="1" hangingPunct="1"/>
              <a:endParaRPr lang="en-US" sz="1800">
                <a:latin typeface="Calibri" pitchFamily="34" charset="0"/>
              </a:endParaRPr>
            </a:p>
          </p:txBody>
        </p:sp>
        <p:sp>
          <p:nvSpPr>
            <p:cNvPr id="627736" name="AutoShape 30"/>
            <p:cNvSpPr>
              <a:spLocks noChangeArrowheads="1"/>
            </p:cNvSpPr>
            <p:nvPr/>
          </p:nvSpPr>
          <p:spPr bwMode="auto">
            <a:xfrm>
              <a:off x="1187" y="3179"/>
              <a:ext cx="301" cy="176"/>
            </a:xfrm>
            <a:prstGeom prst="homePlate">
              <a:avLst>
                <a:gd name="adj" fmla="val 42756"/>
              </a:avLst>
            </a:prstGeom>
            <a:solidFill>
              <a:srgbClr val="3A5B9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eaLnBrk="1" hangingPunct="1"/>
              <a:endParaRPr lang="en-US" sz="1800">
                <a:latin typeface="Calibri" pitchFamily="34" charset="0"/>
              </a:endParaRPr>
            </a:p>
          </p:txBody>
        </p:sp>
        <p:sp>
          <p:nvSpPr>
            <p:cNvPr id="627737" name="AutoShape 31"/>
            <p:cNvSpPr>
              <a:spLocks noChangeArrowheads="1"/>
            </p:cNvSpPr>
            <p:nvPr/>
          </p:nvSpPr>
          <p:spPr bwMode="auto">
            <a:xfrm rot="10800000">
              <a:off x="552" y="3179"/>
              <a:ext cx="406" cy="176"/>
            </a:xfrm>
            <a:prstGeom prst="homePlate">
              <a:avLst>
                <a:gd name="adj" fmla="val 57670"/>
              </a:avLst>
            </a:prstGeom>
            <a:solidFill>
              <a:srgbClr val="3A5B9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rot="10800000" wrap="none" anchor="ctr"/>
            <a:lstStyle/>
            <a:p>
              <a:pPr eaLnBrk="1" hangingPunct="1"/>
              <a:endParaRPr lang="en-US" sz="1800">
                <a:latin typeface="Calibri" pitchFamily="34" charset="0"/>
              </a:endParaRPr>
            </a:p>
          </p:txBody>
        </p:sp>
        <p:sp>
          <p:nvSpPr>
            <p:cNvPr id="627738" name="Text Box 14"/>
            <p:cNvSpPr txBox="1">
              <a:spLocks noChangeArrowheads="1"/>
            </p:cNvSpPr>
            <p:nvPr/>
          </p:nvSpPr>
          <p:spPr bwMode="auto">
            <a:xfrm>
              <a:off x="576" y="3138"/>
              <a:ext cx="927"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marL="1588">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r>
                <a:rPr lang="de-DE" sz="1800">
                  <a:solidFill>
                    <a:schemeClr val="bg1"/>
                  </a:solidFill>
                  <a:latin typeface="Arial Unicode MS" pitchFamily="34" charset="-128"/>
                </a:rPr>
                <a:t>850-1200 °C</a:t>
              </a:r>
            </a:p>
          </p:txBody>
        </p:sp>
      </p:grpSp>
      <p:sp>
        <p:nvSpPr>
          <p:cNvPr id="627739" name="Text Box 32"/>
          <p:cNvSpPr txBox="1">
            <a:spLocks noChangeArrowheads="1"/>
          </p:cNvSpPr>
          <p:nvPr/>
        </p:nvSpPr>
        <p:spPr bwMode="auto">
          <a:xfrm>
            <a:off x="6300788" y="549275"/>
            <a:ext cx="2474912"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marL="1588">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eaLnBrk="1" hangingPunct="1"/>
            <a:r>
              <a:rPr lang="en-US">
                <a:solidFill>
                  <a:srgbClr val="003399"/>
                </a:solidFill>
              </a:rPr>
              <a:t>DEMOnstration</a:t>
            </a:r>
          </a:p>
          <a:p>
            <a:pPr algn="ctr" eaLnBrk="1" hangingPunct="1"/>
            <a:r>
              <a:rPr lang="en-US">
                <a:solidFill>
                  <a:srgbClr val="003399"/>
                </a:solidFill>
              </a:rPr>
              <a:t>Reactor Concept</a:t>
            </a:r>
            <a:endParaRPr lang="en-GB">
              <a:solidFill>
                <a:srgbClr val="003399"/>
              </a:solidFill>
            </a:endParaRPr>
          </a:p>
        </p:txBody>
      </p:sp>
      <p:sp>
        <p:nvSpPr>
          <p:cNvPr id="627740" name="Text Box 36"/>
          <p:cNvSpPr txBox="1">
            <a:spLocks noChangeArrowheads="1"/>
          </p:cNvSpPr>
          <p:nvPr/>
        </p:nvSpPr>
        <p:spPr bwMode="auto">
          <a:xfrm>
            <a:off x="3276600" y="549275"/>
            <a:ext cx="293687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marL="1588">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r>
              <a:rPr lang="en-US" sz="2000"/>
              <a:t>Power: 	         1.30 GW</a:t>
            </a:r>
            <a:r>
              <a:rPr lang="en-US" sz="2000" baseline="-25000"/>
              <a:t>e</a:t>
            </a:r>
          </a:p>
          <a:p>
            <a:pPr eaLnBrk="1" hangingPunct="1"/>
            <a:r>
              <a:rPr lang="en-US" sz="2000"/>
              <a:t>Plant Efficiency: 37-45%</a:t>
            </a:r>
            <a:endParaRPr lang="en-GB" sz="2000"/>
          </a:p>
        </p:txBody>
      </p:sp>
      <p:sp>
        <p:nvSpPr>
          <p:cNvPr id="627741" name="Line 37"/>
          <p:cNvSpPr>
            <a:spLocks noChangeShapeType="1"/>
          </p:cNvSpPr>
          <p:nvPr/>
        </p:nvSpPr>
        <p:spPr bwMode="auto">
          <a:xfrm>
            <a:off x="7470775" y="3817938"/>
            <a:ext cx="828675" cy="0"/>
          </a:xfrm>
          <a:prstGeom prst="line">
            <a:avLst/>
          </a:prstGeom>
          <a:noFill/>
          <a:ln w="12700">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627742" name="Text Box 38"/>
          <p:cNvSpPr txBox="1">
            <a:spLocks noChangeArrowheads="1"/>
          </p:cNvSpPr>
          <p:nvPr/>
        </p:nvSpPr>
        <p:spPr bwMode="auto">
          <a:xfrm>
            <a:off x="7667625" y="3716338"/>
            <a:ext cx="49688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marL="1588">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r>
              <a:rPr lang="en-GB" sz="1600">
                <a:latin typeface="Calibri" pitchFamily="34" charset="0"/>
              </a:rPr>
              <a:t>5 m</a:t>
            </a:r>
          </a:p>
        </p:txBody>
      </p:sp>
      <p:sp>
        <p:nvSpPr>
          <p:cNvPr id="627744" name="Rectangle 32"/>
          <p:cNvSpPr>
            <a:spLocks noChangeArrowheads="1"/>
          </p:cNvSpPr>
          <p:nvPr/>
        </p:nvSpPr>
        <p:spPr bwMode="auto">
          <a:xfrm>
            <a:off x="395288" y="0"/>
            <a:ext cx="8497887" cy="457200"/>
          </a:xfrm>
          <a:prstGeom prst="rect">
            <a:avLst/>
          </a:prstGeom>
          <a:solidFill>
            <a:srgbClr val="FEE00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GB" b="1">
                <a:solidFill>
                  <a:srgbClr val="0000FF"/>
                </a:solidFill>
                <a:latin typeface="Arial" charset="0"/>
              </a:rPr>
              <a:t>Materials Development for DEMO In Vessel Components</a:t>
            </a:r>
            <a:endParaRPr lang="de-DE" b="1">
              <a:solidFill>
                <a:srgbClr val="0000FF"/>
              </a:solidFill>
              <a:latin typeface="Arial" charset="0"/>
            </a:endParaRPr>
          </a:p>
        </p:txBody>
      </p:sp>
    </p:spTree>
    <p:extLst>
      <p:ext uri="{BB962C8B-B14F-4D97-AF65-F5344CB8AC3E}">
        <p14:creationId xmlns:p14="http://schemas.microsoft.com/office/powerpoint/2010/main" val="283286684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5"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0" y="0"/>
            <a:ext cx="9144000" cy="692150"/>
          </a:xfrm>
          <a:solidFill>
            <a:srgbClr val="F4E152"/>
          </a:solidFill>
        </p:spPr>
        <p:txBody>
          <a:bodyPr/>
          <a:lstStyle/>
          <a:p>
            <a:pPr eaLnBrk="1" hangingPunct="1"/>
            <a:r>
              <a:rPr lang="de-DE" altLang="ja-JP" sz="2700" smtClean="0">
                <a:solidFill>
                  <a:srgbClr val="0000FF"/>
                </a:solidFill>
                <a:ea typeface="ＭＳ Ｐゴシック" charset="-128"/>
              </a:rPr>
              <a:t>Low activation Structuiral Material Development</a:t>
            </a:r>
          </a:p>
        </p:txBody>
      </p:sp>
      <p:pic>
        <p:nvPicPr>
          <p:cNvPr id="2446339" name="Picture 3" descr="44_7_1"/>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1196975"/>
            <a:ext cx="4660900" cy="532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46340" name="Text Box 4"/>
          <p:cNvSpPr txBox="1">
            <a:spLocks noChangeArrowheads="1"/>
          </p:cNvSpPr>
          <p:nvPr/>
        </p:nvSpPr>
        <p:spPr bwMode="auto">
          <a:xfrm>
            <a:off x="4871712" y="767331"/>
            <a:ext cx="4254500" cy="21852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spcBef>
                <a:spcPct val="50000"/>
              </a:spcBef>
            </a:pPr>
            <a:r>
              <a:rPr lang="de-DE" sz="2000" dirty="0" smtClean="0">
                <a:solidFill>
                  <a:schemeClr val="accent2"/>
                </a:solidFill>
                <a:latin typeface="Arial" pitchFamily="34" charset="0"/>
              </a:rPr>
              <a:t>Behaviour </a:t>
            </a:r>
            <a:r>
              <a:rPr lang="de-DE" sz="2000" dirty="0">
                <a:solidFill>
                  <a:schemeClr val="accent2"/>
                </a:solidFill>
                <a:latin typeface="Arial" pitchFamily="34" charset="0"/>
              </a:rPr>
              <a:t>of the γ-Dosisrate over time after neutron irradiation of up to  12.5 MWa/m</a:t>
            </a:r>
            <a:r>
              <a:rPr lang="de-DE" sz="2000" baseline="30000" dirty="0">
                <a:solidFill>
                  <a:schemeClr val="accent2"/>
                </a:solidFill>
                <a:latin typeface="Arial" pitchFamily="34" charset="0"/>
              </a:rPr>
              <a:t>2</a:t>
            </a:r>
            <a:r>
              <a:rPr lang="de-DE" dirty="0">
                <a:solidFill>
                  <a:schemeClr val="accent2"/>
                </a:solidFill>
                <a:latin typeface="Arial" pitchFamily="34" charset="0"/>
              </a:rPr>
              <a:t> </a:t>
            </a:r>
          </a:p>
          <a:p>
            <a:pPr>
              <a:spcBef>
                <a:spcPct val="50000"/>
              </a:spcBef>
            </a:pPr>
            <a:r>
              <a:rPr lang="en-GB" sz="1800" dirty="0" smtClean="0">
                <a:solidFill>
                  <a:srgbClr val="FF0000"/>
                </a:solidFill>
              </a:rPr>
              <a:t>R</a:t>
            </a:r>
          </a:p>
          <a:p>
            <a:pPr>
              <a:spcBef>
                <a:spcPct val="50000"/>
              </a:spcBef>
            </a:pPr>
            <a:r>
              <a:rPr lang="en-GB" sz="1800" dirty="0" err="1" smtClean="0">
                <a:solidFill>
                  <a:srgbClr val="FF0000"/>
                </a:solidFill>
              </a:rPr>
              <a:t>ecovery</a:t>
            </a:r>
            <a:r>
              <a:rPr lang="en-GB" sz="1800" dirty="0" smtClean="0">
                <a:solidFill>
                  <a:srgbClr val="FF0000"/>
                </a:solidFill>
              </a:rPr>
              <a:t> </a:t>
            </a:r>
            <a:r>
              <a:rPr lang="en-GB" sz="1800" dirty="0">
                <a:solidFill>
                  <a:srgbClr val="FF0000"/>
                </a:solidFill>
              </a:rPr>
              <a:t>of irradiation induced </a:t>
            </a:r>
            <a:r>
              <a:rPr lang="en-GB" sz="1800" dirty="0" err="1">
                <a:solidFill>
                  <a:srgbClr val="FF0000"/>
                </a:solidFill>
              </a:rPr>
              <a:t>embrittlement</a:t>
            </a:r>
            <a:r>
              <a:rPr lang="en-GB" sz="1800" dirty="0">
                <a:solidFill>
                  <a:srgbClr val="FF0000"/>
                </a:solidFill>
              </a:rPr>
              <a:t> </a:t>
            </a:r>
          </a:p>
        </p:txBody>
      </p:sp>
      <p:grpSp>
        <p:nvGrpSpPr>
          <p:cNvPr id="5" name="Group 5"/>
          <p:cNvGrpSpPr>
            <a:grpSpLocks noChangeAspect="1"/>
          </p:cNvGrpSpPr>
          <p:nvPr/>
        </p:nvGrpSpPr>
        <p:grpSpPr bwMode="auto">
          <a:xfrm>
            <a:off x="4660900" y="3355746"/>
            <a:ext cx="4342248" cy="3110294"/>
            <a:chOff x="11107" y="19001"/>
            <a:chExt cx="4747" cy="3400"/>
          </a:xfrm>
        </p:grpSpPr>
        <p:pic>
          <p:nvPicPr>
            <p:cNvPr id="6"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107" y="19001"/>
              <a:ext cx="4747" cy="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7"/>
            <p:cNvSpPr>
              <a:spLocks noChangeAspect="1" noChangeArrowheads="1"/>
            </p:cNvSpPr>
            <p:nvPr/>
          </p:nvSpPr>
          <p:spPr bwMode="auto">
            <a:xfrm>
              <a:off x="12229" y="19140"/>
              <a:ext cx="907" cy="227"/>
            </a:xfrm>
            <a:prstGeom prst="rect">
              <a:avLst/>
            </a:prstGeom>
            <a:solidFill>
              <a:srgbClr val="FF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1400" b="1" i="1">
                  <a:solidFill>
                    <a:srgbClr val="5F5F5F"/>
                  </a:solidFill>
                  <a:latin typeface="Arial" charset="0"/>
                </a:rPr>
                <a:t>Unirradiated</a:t>
              </a:r>
              <a:endParaRPr lang="en-GB" sz="1400" b="1" i="1">
                <a:solidFill>
                  <a:srgbClr val="5F5F5F"/>
                </a:solidFill>
                <a:latin typeface="Arial" charset="0"/>
              </a:endParaRPr>
            </a:p>
          </p:txBody>
        </p:sp>
        <p:sp>
          <p:nvSpPr>
            <p:cNvPr id="8" name="Rectangle 8"/>
            <p:cNvSpPr>
              <a:spLocks noChangeAspect="1" noChangeArrowheads="1"/>
            </p:cNvSpPr>
            <p:nvPr/>
          </p:nvSpPr>
          <p:spPr bwMode="auto">
            <a:xfrm>
              <a:off x="14616" y="20497"/>
              <a:ext cx="998" cy="363"/>
            </a:xfrm>
            <a:prstGeom prst="rect">
              <a:avLst/>
            </a:prstGeom>
            <a:solidFill>
              <a:srgbClr val="FF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46800" bIns="46800" anchor="ctr"/>
            <a:lstStyle/>
            <a:p>
              <a:pPr algn="ctr"/>
              <a:r>
                <a:rPr lang="en-US" sz="1400" b="1" i="1">
                  <a:solidFill>
                    <a:srgbClr val="FF0000"/>
                  </a:solidFill>
                  <a:latin typeface="Arial" charset="0"/>
                </a:rPr>
                <a:t>Irradiated </a:t>
              </a:r>
            </a:p>
            <a:p>
              <a:pPr algn="ctr"/>
              <a:r>
                <a:rPr lang="en-US" sz="1400" b="1" i="1">
                  <a:solidFill>
                    <a:srgbClr val="FF0000"/>
                  </a:solidFill>
                  <a:latin typeface="Arial" charset="0"/>
                </a:rPr>
                <a:t>70 dpa/ 335</a:t>
              </a:r>
              <a:r>
                <a:rPr lang="en-US" sz="1400" b="1" i="1">
                  <a:solidFill>
                    <a:srgbClr val="FF0000"/>
                  </a:solidFill>
                  <a:latin typeface="Arial" charset="0"/>
                  <a:cs typeface="Arial" charset="0"/>
                </a:rPr>
                <a:t>°</a:t>
              </a:r>
              <a:r>
                <a:rPr lang="en-US" sz="1400" b="1" i="1">
                  <a:solidFill>
                    <a:srgbClr val="FF0000"/>
                  </a:solidFill>
                  <a:latin typeface="Arial" charset="0"/>
                </a:rPr>
                <a:t>C</a:t>
              </a:r>
              <a:endParaRPr lang="en-GB" sz="1400" b="1" i="1">
                <a:solidFill>
                  <a:srgbClr val="FF0000"/>
                </a:solidFill>
                <a:latin typeface="Arial" charset="0"/>
              </a:endParaRPr>
            </a:p>
          </p:txBody>
        </p:sp>
        <p:sp>
          <p:nvSpPr>
            <p:cNvPr id="9" name="Rectangle 9"/>
            <p:cNvSpPr>
              <a:spLocks noChangeAspect="1" noChangeArrowheads="1"/>
            </p:cNvSpPr>
            <p:nvPr/>
          </p:nvSpPr>
          <p:spPr bwMode="auto">
            <a:xfrm>
              <a:off x="13626" y="19654"/>
              <a:ext cx="1044" cy="34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1400" b="1" i="1">
                  <a:solidFill>
                    <a:srgbClr val="006600"/>
                  </a:solidFill>
                  <a:latin typeface="Arial" charset="0"/>
                </a:rPr>
                <a:t>Irradiated and</a:t>
              </a:r>
            </a:p>
            <a:p>
              <a:pPr algn="ctr"/>
              <a:r>
                <a:rPr lang="en-US" sz="1400" b="1" i="1">
                  <a:solidFill>
                    <a:srgbClr val="006600"/>
                  </a:solidFill>
                  <a:latin typeface="Arial" charset="0"/>
                </a:rPr>
                <a:t>annealed</a:t>
              </a:r>
              <a:endParaRPr lang="en-GB" sz="1400" b="1" i="1">
                <a:solidFill>
                  <a:srgbClr val="006600"/>
                </a:solidFill>
                <a:latin typeface="Arial" charset="0"/>
              </a:endParaRPr>
            </a:p>
          </p:txBody>
        </p:sp>
        <p:sp>
          <p:nvSpPr>
            <p:cNvPr id="10" name="AutoShape 10"/>
            <p:cNvSpPr>
              <a:spLocks noChangeAspect="1" noChangeArrowheads="1"/>
            </p:cNvSpPr>
            <p:nvPr/>
          </p:nvSpPr>
          <p:spPr bwMode="auto">
            <a:xfrm rot="21600000">
              <a:off x="12169" y="20632"/>
              <a:ext cx="2268" cy="227"/>
            </a:xfrm>
            <a:prstGeom prst="notchedRightArrow">
              <a:avLst>
                <a:gd name="adj1" fmla="val 50000"/>
                <a:gd name="adj2" fmla="val 249780"/>
              </a:avLst>
            </a:prstGeom>
            <a:solidFill>
              <a:srgbClr val="FF0000"/>
            </a:solidFill>
            <a:ln>
              <a:noFill/>
            </a:ln>
            <a:effectLst/>
            <a:extLst>
              <a:ext uri="{91240B29-F687-4F45-9708-019B960494DF}">
                <a14:hiddenLine xmlns:a14="http://schemas.microsoft.com/office/drawing/2010/main" w="9525">
                  <a:solidFill>
                    <a:srgbClr val="CC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 name="AutoShape 11"/>
            <p:cNvSpPr>
              <a:spLocks noChangeAspect="1" noChangeArrowheads="1"/>
            </p:cNvSpPr>
            <p:nvPr/>
          </p:nvSpPr>
          <p:spPr bwMode="auto">
            <a:xfrm rot="33141797">
              <a:off x="12801" y="20284"/>
              <a:ext cx="1724" cy="227"/>
            </a:xfrm>
            <a:prstGeom prst="notchedRightArrow">
              <a:avLst>
                <a:gd name="adj1" fmla="val 50000"/>
                <a:gd name="adj2" fmla="val 189868"/>
              </a:avLst>
            </a:prstGeom>
            <a:solidFill>
              <a:srgbClr val="339933"/>
            </a:solidFill>
            <a:ln>
              <a:noFill/>
            </a:ln>
            <a:effectLst/>
            <a:extLst>
              <a:ext uri="{91240B29-F687-4F45-9708-019B960494DF}">
                <a14:hiddenLine xmlns:a14="http://schemas.microsoft.com/office/drawing/2010/main" w="9525">
                  <a:solidFill>
                    <a:srgbClr val="CC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 name="Text Box 12"/>
            <p:cNvSpPr txBox="1">
              <a:spLocks noChangeAspect="1" noChangeArrowheads="1"/>
            </p:cNvSpPr>
            <p:nvPr/>
          </p:nvSpPr>
          <p:spPr bwMode="auto">
            <a:xfrm>
              <a:off x="14343" y="19306"/>
              <a:ext cx="1278" cy="3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5457825">
                <a:defRPr sz="2400">
                  <a:solidFill>
                    <a:schemeClr val="tx1"/>
                  </a:solidFill>
                  <a:latin typeface="Arial" charset="0"/>
                </a:defRPr>
              </a:lvl1pPr>
              <a:lvl2pPr defTabSz="5457825">
                <a:defRPr sz="2400">
                  <a:solidFill>
                    <a:schemeClr val="tx1"/>
                  </a:solidFill>
                  <a:latin typeface="Arial" charset="0"/>
                </a:defRPr>
              </a:lvl2pPr>
              <a:lvl3pPr defTabSz="5457825">
                <a:defRPr sz="2400">
                  <a:solidFill>
                    <a:schemeClr val="tx1"/>
                  </a:solidFill>
                  <a:latin typeface="Arial" charset="0"/>
                </a:defRPr>
              </a:lvl3pPr>
              <a:lvl4pPr defTabSz="5457825">
                <a:defRPr sz="2400">
                  <a:solidFill>
                    <a:schemeClr val="tx1"/>
                  </a:solidFill>
                  <a:latin typeface="Arial" charset="0"/>
                </a:defRPr>
              </a:lvl4pPr>
              <a:lvl5pPr defTabSz="5457825">
                <a:defRPr sz="2400">
                  <a:solidFill>
                    <a:schemeClr val="tx1"/>
                  </a:solidFill>
                  <a:latin typeface="Arial" charset="0"/>
                </a:defRPr>
              </a:lvl5pPr>
              <a:lvl6pPr defTabSz="5457825" eaLnBrk="0" fontAlgn="base" hangingPunct="0">
                <a:spcBef>
                  <a:spcPct val="0"/>
                </a:spcBef>
                <a:spcAft>
                  <a:spcPct val="0"/>
                </a:spcAft>
                <a:defRPr sz="2400">
                  <a:solidFill>
                    <a:schemeClr val="tx1"/>
                  </a:solidFill>
                  <a:latin typeface="Arial" charset="0"/>
                </a:defRPr>
              </a:lvl6pPr>
              <a:lvl7pPr defTabSz="5457825" eaLnBrk="0" fontAlgn="base" hangingPunct="0">
                <a:spcBef>
                  <a:spcPct val="0"/>
                </a:spcBef>
                <a:spcAft>
                  <a:spcPct val="0"/>
                </a:spcAft>
                <a:defRPr sz="2400">
                  <a:solidFill>
                    <a:schemeClr val="tx1"/>
                  </a:solidFill>
                  <a:latin typeface="Arial" charset="0"/>
                </a:defRPr>
              </a:lvl7pPr>
              <a:lvl8pPr defTabSz="5457825" eaLnBrk="0" fontAlgn="base" hangingPunct="0">
                <a:spcBef>
                  <a:spcPct val="0"/>
                </a:spcBef>
                <a:spcAft>
                  <a:spcPct val="0"/>
                </a:spcAft>
                <a:defRPr sz="2400">
                  <a:solidFill>
                    <a:schemeClr val="tx1"/>
                  </a:solidFill>
                  <a:latin typeface="Arial" charset="0"/>
                </a:defRPr>
              </a:lvl8pPr>
              <a:lvl9pPr defTabSz="5457825" eaLnBrk="0" fontAlgn="base" hangingPunct="0">
                <a:spcBef>
                  <a:spcPct val="0"/>
                </a:spcBef>
                <a:spcAft>
                  <a:spcPct val="0"/>
                </a:spcAft>
                <a:defRPr sz="2400">
                  <a:solidFill>
                    <a:schemeClr val="tx1"/>
                  </a:solidFill>
                  <a:latin typeface="Arial" charset="0"/>
                </a:defRPr>
              </a:lvl9pPr>
            </a:lstStyle>
            <a:p>
              <a:pPr eaLnBrk="1" hangingPunct="1"/>
              <a:r>
                <a:rPr lang="en-GB" sz="1800"/>
                <a:t>EUROFER97</a:t>
              </a:r>
            </a:p>
          </p:txBody>
        </p:sp>
      </p:grpSp>
      <p:cxnSp>
        <p:nvCxnSpPr>
          <p:cNvPr id="3" name="Straight Arrow Connector 2"/>
          <p:cNvCxnSpPr/>
          <p:nvPr/>
        </p:nvCxnSpPr>
        <p:spPr bwMode="auto">
          <a:xfrm flipH="1">
            <a:off x="3419872" y="1052736"/>
            <a:ext cx="1451840" cy="1872208"/>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2446339"/>
                                        </p:tgtEl>
                                        <p:attrNameLst>
                                          <p:attrName>style.visibility</p:attrName>
                                        </p:attrNameLst>
                                      </p:cBhvr>
                                      <p:to>
                                        <p:strVal val="visible"/>
                                      </p:to>
                                    </p:set>
                                    <p:anim calcmode="lin" valueType="num">
                                      <p:cBhvr additive="base">
                                        <p:cTn id="7" dur="500" fill="hold"/>
                                        <p:tgtEl>
                                          <p:spTgt spid="2446339"/>
                                        </p:tgtEl>
                                        <p:attrNameLst>
                                          <p:attrName>ppt_x</p:attrName>
                                        </p:attrNameLst>
                                      </p:cBhvr>
                                      <p:tavLst>
                                        <p:tav tm="0">
                                          <p:val>
                                            <p:strVal val="#ppt_x"/>
                                          </p:val>
                                        </p:tav>
                                        <p:tav tm="100000">
                                          <p:val>
                                            <p:strVal val="#ppt_x"/>
                                          </p:val>
                                        </p:tav>
                                      </p:tavLst>
                                    </p:anim>
                                    <p:anim calcmode="lin" valueType="num">
                                      <p:cBhvr additive="base">
                                        <p:cTn id="8" dur="500" fill="hold"/>
                                        <p:tgtEl>
                                          <p:spTgt spid="2446339"/>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446340"/>
                                        </p:tgtEl>
                                        <p:attrNameLst>
                                          <p:attrName>style.visibility</p:attrName>
                                        </p:attrNameLst>
                                      </p:cBhvr>
                                      <p:to>
                                        <p:strVal val="visible"/>
                                      </p:to>
                                    </p:set>
                                    <p:anim calcmode="lin" valueType="num">
                                      <p:cBhvr additive="base">
                                        <p:cTn id="11" dur="500" fill="hold"/>
                                        <p:tgtEl>
                                          <p:spTgt spid="2446340"/>
                                        </p:tgtEl>
                                        <p:attrNameLst>
                                          <p:attrName>ppt_x</p:attrName>
                                        </p:attrNameLst>
                                      </p:cBhvr>
                                      <p:tavLst>
                                        <p:tav tm="0">
                                          <p:val>
                                            <p:strVal val="#ppt_x"/>
                                          </p:val>
                                        </p:tav>
                                        <p:tav tm="100000">
                                          <p:val>
                                            <p:strVal val="#ppt_x"/>
                                          </p:val>
                                        </p:tav>
                                      </p:tavLst>
                                    </p:anim>
                                    <p:anim calcmode="lin" valueType="num">
                                      <p:cBhvr additive="base">
                                        <p:cTn id="12" dur="500" fill="hold"/>
                                        <p:tgtEl>
                                          <p:spTgt spid="244634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46340"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434" name="Group 2"/>
          <p:cNvGrpSpPr>
            <a:grpSpLocks/>
          </p:cNvGrpSpPr>
          <p:nvPr/>
        </p:nvGrpSpPr>
        <p:grpSpPr bwMode="auto">
          <a:xfrm>
            <a:off x="0" y="1196975"/>
            <a:ext cx="6699250" cy="4608513"/>
            <a:chOff x="2016" y="1104"/>
            <a:chExt cx="3958" cy="2301"/>
          </a:xfrm>
        </p:grpSpPr>
        <p:sp>
          <p:nvSpPr>
            <p:cNvPr id="18459" name="Rectangle 3"/>
            <p:cNvSpPr>
              <a:spLocks noChangeArrowheads="1"/>
            </p:cNvSpPr>
            <p:nvPr/>
          </p:nvSpPr>
          <p:spPr bwMode="auto">
            <a:xfrm>
              <a:off x="2208" y="3017"/>
              <a:ext cx="78" cy="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nvGrpSpPr>
            <p:cNvPr id="18460" name="Group 4"/>
            <p:cNvGrpSpPr>
              <a:grpSpLocks/>
            </p:cNvGrpSpPr>
            <p:nvPr/>
          </p:nvGrpSpPr>
          <p:grpSpPr bwMode="auto">
            <a:xfrm>
              <a:off x="2016" y="1104"/>
              <a:ext cx="3958" cy="2301"/>
              <a:chOff x="2112" y="1776"/>
              <a:chExt cx="3958" cy="2301"/>
            </a:xfrm>
          </p:grpSpPr>
          <p:pic>
            <p:nvPicPr>
              <p:cNvPr id="18487" name="Picture 5"/>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112" y="1776"/>
                <a:ext cx="3958" cy="2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8488" name="Group 6"/>
              <p:cNvGrpSpPr>
                <a:grpSpLocks/>
              </p:cNvGrpSpPr>
              <p:nvPr/>
            </p:nvGrpSpPr>
            <p:grpSpPr bwMode="auto">
              <a:xfrm>
                <a:off x="3494" y="2610"/>
                <a:ext cx="1161" cy="455"/>
                <a:chOff x="3494" y="2610"/>
                <a:chExt cx="1161" cy="455"/>
              </a:xfrm>
            </p:grpSpPr>
            <p:sp>
              <p:nvSpPr>
                <p:cNvPr id="18492" name="Freeform 7"/>
                <p:cNvSpPr>
                  <a:spLocks/>
                </p:cNvSpPr>
                <p:nvPr/>
              </p:nvSpPr>
              <p:spPr bwMode="auto">
                <a:xfrm>
                  <a:off x="3556" y="2610"/>
                  <a:ext cx="1099" cy="428"/>
                </a:xfrm>
                <a:custGeom>
                  <a:avLst/>
                  <a:gdLst>
                    <a:gd name="T0" fmla="*/ 1099 w 1099"/>
                    <a:gd name="T1" fmla="*/ 16 h 428"/>
                    <a:gd name="T2" fmla="*/ 1090 w 1099"/>
                    <a:gd name="T3" fmla="*/ 0 h 428"/>
                    <a:gd name="T4" fmla="*/ 800 w 1099"/>
                    <a:gd name="T5" fmla="*/ 154 h 428"/>
                    <a:gd name="T6" fmla="*/ 804 w 1099"/>
                    <a:gd name="T7" fmla="*/ 161 h 428"/>
                    <a:gd name="T8" fmla="*/ 806 w 1099"/>
                    <a:gd name="T9" fmla="*/ 153 h 428"/>
                    <a:gd name="T10" fmla="*/ 581 w 1099"/>
                    <a:gd name="T11" fmla="*/ 144 h 428"/>
                    <a:gd name="T12" fmla="*/ 580 w 1099"/>
                    <a:gd name="T13" fmla="*/ 144 h 428"/>
                    <a:gd name="T14" fmla="*/ 576 w 1099"/>
                    <a:gd name="T15" fmla="*/ 144 h 428"/>
                    <a:gd name="T16" fmla="*/ 576 w 1099"/>
                    <a:gd name="T17" fmla="*/ 145 h 428"/>
                    <a:gd name="T18" fmla="*/ 84 w 1099"/>
                    <a:gd name="T19" fmla="*/ 384 h 428"/>
                    <a:gd name="T20" fmla="*/ 88 w 1099"/>
                    <a:gd name="T21" fmla="*/ 392 h 428"/>
                    <a:gd name="T22" fmla="*/ 85 w 1099"/>
                    <a:gd name="T23" fmla="*/ 383 h 428"/>
                    <a:gd name="T24" fmla="*/ 0 w 1099"/>
                    <a:gd name="T25" fmla="*/ 410 h 428"/>
                    <a:gd name="T26" fmla="*/ 6 w 1099"/>
                    <a:gd name="T27" fmla="*/ 428 h 428"/>
                    <a:gd name="T28" fmla="*/ 91 w 1099"/>
                    <a:gd name="T29" fmla="*/ 400 h 428"/>
                    <a:gd name="T30" fmla="*/ 92 w 1099"/>
                    <a:gd name="T31" fmla="*/ 400 h 428"/>
                    <a:gd name="T32" fmla="*/ 584 w 1099"/>
                    <a:gd name="T33" fmla="*/ 161 h 428"/>
                    <a:gd name="T34" fmla="*/ 580 w 1099"/>
                    <a:gd name="T35" fmla="*/ 153 h 428"/>
                    <a:gd name="T36" fmla="*/ 580 w 1099"/>
                    <a:gd name="T37" fmla="*/ 162 h 428"/>
                    <a:gd name="T38" fmla="*/ 804 w 1099"/>
                    <a:gd name="T39" fmla="*/ 171 h 428"/>
                    <a:gd name="T40" fmla="*/ 804 w 1099"/>
                    <a:gd name="T41" fmla="*/ 170 h 428"/>
                    <a:gd name="T42" fmla="*/ 808 w 1099"/>
                    <a:gd name="T43" fmla="*/ 170 h 428"/>
                    <a:gd name="T44" fmla="*/ 809 w 1099"/>
                    <a:gd name="T45" fmla="*/ 170 h 428"/>
                    <a:gd name="T46" fmla="*/ 1099 w 1099"/>
                    <a:gd name="T47" fmla="*/ 16 h 428"/>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1099" h="428">
                      <a:moveTo>
                        <a:pt x="1099" y="16"/>
                      </a:moveTo>
                      <a:lnTo>
                        <a:pt x="1090" y="0"/>
                      </a:lnTo>
                      <a:lnTo>
                        <a:pt x="800" y="154"/>
                      </a:lnTo>
                      <a:lnTo>
                        <a:pt x="804" y="161"/>
                      </a:lnTo>
                      <a:lnTo>
                        <a:pt x="806" y="153"/>
                      </a:lnTo>
                      <a:lnTo>
                        <a:pt x="581" y="144"/>
                      </a:lnTo>
                      <a:lnTo>
                        <a:pt x="580" y="144"/>
                      </a:lnTo>
                      <a:lnTo>
                        <a:pt x="576" y="144"/>
                      </a:lnTo>
                      <a:lnTo>
                        <a:pt x="576" y="145"/>
                      </a:lnTo>
                      <a:lnTo>
                        <a:pt x="84" y="384"/>
                      </a:lnTo>
                      <a:lnTo>
                        <a:pt x="88" y="392"/>
                      </a:lnTo>
                      <a:lnTo>
                        <a:pt x="85" y="383"/>
                      </a:lnTo>
                      <a:lnTo>
                        <a:pt x="0" y="410"/>
                      </a:lnTo>
                      <a:lnTo>
                        <a:pt x="6" y="428"/>
                      </a:lnTo>
                      <a:lnTo>
                        <a:pt x="91" y="400"/>
                      </a:lnTo>
                      <a:lnTo>
                        <a:pt x="92" y="400"/>
                      </a:lnTo>
                      <a:lnTo>
                        <a:pt x="584" y="161"/>
                      </a:lnTo>
                      <a:lnTo>
                        <a:pt x="580" y="153"/>
                      </a:lnTo>
                      <a:lnTo>
                        <a:pt x="580" y="162"/>
                      </a:lnTo>
                      <a:lnTo>
                        <a:pt x="804" y="171"/>
                      </a:lnTo>
                      <a:lnTo>
                        <a:pt x="804" y="170"/>
                      </a:lnTo>
                      <a:lnTo>
                        <a:pt x="808" y="170"/>
                      </a:lnTo>
                      <a:lnTo>
                        <a:pt x="809" y="170"/>
                      </a:lnTo>
                      <a:lnTo>
                        <a:pt x="1099" y="16"/>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8493" name="Freeform 8"/>
                <p:cNvSpPr>
                  <a:spLocks/>
                </p:cNvSpPr>
                <p:nvPr/>
              </p:nvSpPr>
              <p:spPr bwMode="auto">
                <a:xfrm>
                  <a:off x="3494" y="2972"/>
                  <a:ext cx="114" cy="93"/>
                </a:xfrm>
                <a:custGeom>
                  <a:avLst/>
                  <a:gdLst>
                    <a:gd name="T0" fmla="*/ 80 w 114"/>
                    <a:gd name="T1" fmla="*/ 0 h 93"/>
                    <a:gd name="T2" fmla="*/ 0 w 114"/>
                    <a:gd name="T3" fmla="*/ 79 h 93"/>
                    <a:gd name="T4" fmla="*/ 114 w 114"/>
                    <a:gd name="T5" fmla="*/ 93 h 93"/>
                    <a:gd name="T6" fmla="*/ 67 w 114"/>
                    <a:gd name="T7" fmla="*/ 57 h 93"/>
                    <a:gd name="T8" fmla="*/ 80 w 114"/>
                    <a:gd name="T9" fmla="*/ 0 h 9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4" h="93">
                      <a:moveTo>
                        <a:pt x="80" y="0"/>
                      </a:moveTo>
                      <a:lnTo>
                        <a:pt x="0" y="79"/>
                      </a:lnTo>
                      <a:lnTo>
                        <a:pt x="114" y="93"/>
                      </a:lnTo>
                      <a:lnTo>
                        <a:pt x="67" y="57"/>
                      </a:lnTo>
                      <a:lnTo>
                        <a:pt x="80" y="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grpSp>
          <p:grpSp>
            <p:nvGrpSpPr>
              <p:cNvPr id="18489" name="Group 9"/>
              <p:cNvGrpSpPr>
                <a:grpSpLocks/>
              </p:cNvGrpSpPr>
              <p:nvPr/>
            </p:nvGrpSpPr>
            <p:grpSpPr bwMode="auto">
              <a:xfrm>
                <a:off x="3471" y="2448"/>
                <a:ext cx="1048" cy="554"/>
                <a:chOff x="3471" y="2448"/>
                <a:chExt cx="1048" cy="554"/>
              </a:xfrm>
            </p:grpSpPr>
            <p:sp>
              <p:nvSpPr>
                <p:cNvPr id="18490" name="Freeform 10"/>
                <p:cNvSpPr>
                  <a:spLocks/>
                </p:cNvSpPr>
                <p:nvPr/>
              </p:nvSpPr>
              <p:spPr bwMode="auto">
                <a:xfrm>
                  <a:off x="3521" y="2448"/>
                  <a:ext cx="998" cy="526"/>
                </a:xfrm>
                <a:custGeom>
                  <a:avLst/>
                  <a:gdLst>
                    <a:gd name="T0" fmla="*/ 998 w 998"/>
                    <a:gd name="T1" fmla="*/ 16 h 526"/>
                    <a:gd name="T2" fmla="*/ 990 w 998"/>
                    <a:gd name="T3" fmla="*/ 0 h 526"/>
                    <a:gd name="T4" fmla="*/ 629 w 998"/>
                    <a:gd name="T5" fmla="*/ 167 h 526"/>
                    <a:gd name="T6" fmla="*/ 626 w 998"/>
                    <a:gd name="T7" fmla="*/ 169 h 526"/>
                    <a:gd name="T8" fmla="*/ 552 w 998"/>
                    <a:gd name="T9" fmla="*/ 240 h 526"/>
                    <a:gd name="T10" fmla="*/ 559 w 998"/>
                    <a:gd name="T11" fmla="*/ 246 h 526"/>
                    <a:gd name="T12" fmla="*/ 555 w 998"/>
                    <a:gd name="T13" fmla="*/ 239 h 526"/>
                    <a:gd name="T14" fmla="*/ 63 w 998"/>
                    <a:gd name="T15" fmla="*/ 469 h 526"/>
                    <a:gd name="T16" fmla="*/ 62 w 998"/>
                    <a:gd name="T17" fmla="*/ 469 h 526"/>
                    <a:gd name="T18" fmla="*/ 0 w 998"/>
                    <a:gd name="T19" fmla="*/ 511 h 526"/>
                    <a:gd name="T20" fmla="*/ 10 w 998"/>
                    <a:gd name="T21" fmla="*/ 526 h 526"/>
                    <a:gd name="T22" fmla="*/ 72 w 998"/>
                    <a:gd name="T23" fmla="*/ 485 h 526"/>
                    <a:gd name="T24" fmla="*/ 67 w 998"/>
                    <a:gd name="T25" fmla="*/ 477 h 526"/>
                    <a:gd name="T26" fmla="*/ 71 w 998"/>
                    <a:gd name="T27" fmla="*/ 486 h 526"/>
                    <a:gd name="T28" fmla="*/ 563 w 998"/>
                    <a:gd name="T29" fmla="*/ 255 h 526"/>
                    <a:gd name="T30" fmla="*/ 565 w 998"/>
                    <a:gd name="T31" fmla="*/ 253 h 526"/>
                    <a:gd name="T32" fmla="*/ 640 w 998"/>
                    <a:gd name="T33" fmla="*/ 182 h 526"/>
                    <a:gd name="T34" fmla="*/ 633 w 998"/>
                    <a:gd name="T35" fmla="*/ 175 h 526"/>
                    <a:gd name="T36" fmla="*/ 637 w 998"/>
                    <a:gd name="T37" fmla="*/ 184 h 526"/>
                    <a:gd name="T38" fmla="*/ 998 w 998"/>
                    <a:gd name="T39" fmla="*/ 16 h 52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998" h="526">
                      <a:moveTo>
                        <a:pt x="998" y="16"/>
                      </a:moveTo>
                      <a:lnTo>
                        <a:pt x="990" y="0"/>
                      </a:lnTo>
                      <a:lnTo>
                        <a:pt x="629" y="167"/>
                      </a:lnTo>
                      <a:lnTo>
                        <a:pt x="626" y="169"/>
                      </a:lnTo>
                      <a:lnTo>
                        <a:pt x="552" y="240"/>
                      </a:lnTo>
                      <a:lnTo>
                        <a:pt x="559" y="246"/>
                      </a:lnTo>
                      <a:lnTo>
                        <a:pt x="555" y="239"/>
                      </a:lnTo>
                      <a:lnTo>
                        <a:pt x="63" y="469"/>
                      </a:lnTo>
                      <a:lnTo>
                        <a:pt x="62" y="469"/>
                      </a:lnTo>
                      <a:lnTo>
                        <a:pt x="0" y="511"/>
                      </a:lnTo>
                      <a:lnTo>
                        <a:pt x="10" y="526"/>
                      </a:lnTo>
                      <a:lnTo>
                        <a:pt x="72" y="485"/>
                      </a:lnTo>
                      <a:lnTo>
                        <a:pt x="67" y="477"/>
                      </a:lnTo>
                      <a:lnTo>
                        <a:pt x="71" y="486"/>
                      </a:lnTo>
                      <a:lnTo>
                        <a:pt x="563" y="255"/>
                      </a:lnTo>
                      <a:lnTo>
                        <a:pt x="565" y="253"/>
                      </a:lnTo>
                      <a:lnTo>
                        <a:pt x="640" y="182"/>
                      </a:lnTo>
                      <a:lnTo>
                        <a:pt x="633" y="175"/>
                      </a:lnTo>
                      <a:lnTo>
                        <a:pt x="637" y="184"/>
                      </a:lnTo>
                      <a:lnTo>
                        <a:pt x="998" y="16"/>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8491" name="Freeform 11"/>
                <p:cNvSpPr>
                  <a:spLocks/>
                </p:cNvSpPr>
                <p:nvPr/>
              </p:nvSpPr>
              <p:spPr bwMode="auto">
                <a:xfrm>
                  <a:off x="3471" y="2906"/>
                  <a:ext cx="112" cy="96"/>
                </a:xfrm>
                <a:custGeom>
                  <a:avLst/>
                  <a:gdLst>
                    <a:gd name="T0" fmla="*/ 55 w 112"/>
                    <a:gd name="T1" fmla="*/ 0 h 96"/>
                    <a:gd name="T2" fmla="*/ 0 w 112"/>
                    <a:gd name="T3" fmla="*/ 96 h 96"/>
                    <a:gd name="T4" fmla="*/ 112 w 112"/>
                    <a:gd name="T5" fmla="*/ 81 h 96"/>
                    <a:gd name="T6" fmla="*/ 57 w 112"/>
                    <a:gd name="T7" fmla="*/ 58 h 96"/>
                    <a:gd name="T8" fmla="*/ 55 w 112"/>
                    <a:gd name="T9" fmla="*/ 0 h 9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2" h="96">
                      <a:moveTo>
                        <a:pt x="55" y="0"/>
                      </a:moveTo>
                      <a:lnTo>
                        <a:pt x="0" y="96"/>
                      </a:lnTo>
                      <a:lnTo>
                        <a:pt x="112" y="81"/>
                      </a:lnTo>
                      <a:lnTo>
                        <a:pt x="57" y="58"/>
                      </a:lnTo>
                      <a:lnTo>
                        <a:pt x="55" y="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grpSp>
        </p:grpSp>
        <p:grpSp>
          <p:nvGrpSpPr>
            <p:cNvPr id="18461" name="Group 12"/>
            <p:cNvGrpSpPr>
              <a:grpSpLocks/>
            </p:cNvGrpSpPr>
            <p:nvPr/>
          </p:nvGrpSpPr>
          <p:grpSpPr bwMode="auto">
            <a:xfrm>
              <a:off x="5040" y="2160"/>
              <a:ext cx="865" cy="281"/>
              <a:chOff x="4941" y="3601"/>
              <a:chExt cx="865" cy="281"/>
            </a:xfrm>
          </p:grpSpPr>
          <p:sp>
            <p:nvSpPr>
              <p:cNvPr id="18468" name="Rectangle 13"/>
              <p:cNvSpPr>
                <a:spLocks noChangeArrowheads="1"/>
              </p:cNvSpPr>
              <p:nvPr/>
            </p:nvSpPr>
            <p:spPr bwMode="auto">
              <a:xfrm>
                <a:off x="4941" y="3601"/>
                <a:ext cx="857" cy="281"/>
              </a:xfrm>
              <a:prstGeom prst="rect">
                <a:avLst/>
              </a:prstGeom>
              <a:solidFill>
                <a:srgbClr val="FFFFFF"/>
              </a:solidFill>
              <a:ln w="11113">
                <a:solidFill>
                  <a:srgbClr val="000000"/>
                </a:solidFill>
                <a:miter lim="800000"/>
                <a:headEnd/>
                <a:tailEnd/>
              </a:ln>
            </p:spPr>
            <p:txBody>
              <a:bodyPr/>
              <a:lstStyle/>
              <a:p>
                <a:endParaRPr lang="en-US"/>
              </a:p>
            </p:txBody>
          </p:sp>
          <p:grpSp>
            <p:nvGrpSpPr>
              <p:cNvPr id="18469" name="Group 14"/>
              <p:cNvGrpSpPr>
                <a:grpSpLocks/>
              </p:cNvGrpSpPr>
              <p:nvPr/>
            </p:nvGrpSpPr>
            <p:grpSpPr bwMode="auto">
              <a:xfrm>
                <a:off x="5000" y="3691"/>
                <a:ext cx="164" cy="59"/>
                <a:chOff x="5000" y="3691"/>
                <a:chExt cx="164" cy="59"/>
              </a:xfrm>
            </p:grpSpPr>
            <p:sp>
              <p:nvSpPr>
                <p:cNvPr id="18485" name="Freeform 15"/>
                <p:cNvSpPr>
                  <a:spLocks/>
                </p:cNvSpPr>
                <p:nvPr/>
              </p:nvSpPr>
              <p:spPr bwMode="auto">
                <a:xfrm>
                  <a:off x="5006" y="3691"/>
                  <a:ext cx="151" cy="52"/>
                </a:xfrm>
                <a:custGeom>
                  <a:avLst/>
                  <a:gdLst>
                    <a:gd name="T0" fmla="*/ 0 w 151"/>
                    <a:gd name="T1" fmla="*/ 2 h 52"/>
                    <a:gd name="T2" fmla="*/ 0 w 151"/>
                    <a:gd name="T3" fmla="*/ 52 h 52"/>
                    <a:gd name="T4" fmla="*/ 151 w 151"/>
                    <a:gd name="T5" fmla="*/ 52 h 52"/>
                    <a:gd name="T6" fmla="*/ 151 w 151"/>
                    <a:gd name="T7" fmla="*/ 0 h 52"/>
                    <a:gd name="T8" fmla="*/ 0 w 151"/>
                    <a:gd name="T9" fmla="*/ 2 h 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1" h="52">
                      <a:moveTo>
                        <a:pt x="0" y="2"/>
                      </a:moveTo>
                      <a:lnTo>
                        <a:pt x="0" y="52"/>
                      </a:lnTo>
                      <a:lnTo>
                        <a:pt x="151" y="52"/>
                      </a:lnTo>
                      <a:lnTo>
                        <a:pt x="151" y="0"/>
                      </a:lnTo>
                      <a:lnTo>
                        <a:pt x="0"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8486" name="Freeform 16"/>
                <p:cNvSpPr>
                  <a:spLocks/>
                </p:cNvSpPr>
                <p:nvPr/>
              </p:nvSpPr>
              <p:spPr bwMode="auto">
                <a:xfrm>
                  <a:off x="5000" y="3691"/>
                  <a:ext cx="164" cy="59"/>
                </a:xfrm>
                <a:custGeom>
                  <a:avLst/>
                  <a:gdLst>
                    <a:gd name="T0" fmla="*/ 13 w 164"/>
                    <a:gd name="T1" fmla="*/ 2 h 59"/>
                    <a:gd name="T2" fmla="*/ 0 w 164"/>
                    <a:gd name="T3" fmla="*/ 2 h 59"/>
                    <a:gd name="T4" fmla="*/ 0 w 164"/>
                    <a:gd name="T5" fmla="*/ 52 h 59"/>
                    <a:gd name="T6" fmla="*/ 0 w 164"/>
                    <a:gd name="T7" fmla="*/ 52 h 59"/>
                    <a:gd name="T8" fmla="*/ 2 w 164"/>
                    <a:gd name="T9" fmla="*/ 57 h 59"/>
                    <a:gd name="T10" fmla="*/ 4 w 164"/>
                    <a:gd name="T11" fmla="*/ 58 h 59"/>
                    <a:gd name="T12" fmla="*/ 6 w 164"/>
                    <a:gd name="T13" fmla="*/ 59 h 59"/>
                    <a:gd name="T14" fmla="*/ 157 w 164"/>
                    <a:gd name="T15" fmla="*/ 59 h 59"/>
                    <a:gd name="T16" fmla="*/ 157 w 164"/>
                    <a:gd name="T17" fmla="*/ 59 h 59"/>
                    <a:gd name="T18" fmla="*/ 159 w 164"/>
                    <a:gd name="T19" fmla="*/ 58 h 59"/>
                    <a:gd name="T20" fmla="*/ 161 w 164"/>
                    <a:gd name="T21" fmla="*/ 57 h 59"/>
                    <a:gd name="T22" fmla="*/ 164 w 164"/>
                    <a:gd name="T23" fmla="*/ 52 h 59"/>
                    <a:gd name="T24" fmla="*/ 164 w 164"/>
                    <a:gd name="T25" fmla="*/ 0 h 59"/>
                    <a:gd name="T26" fmla="*/ 150 w 164"/>
                    <a:gd name="T27" fmla="*/ 0 h 59"/>
                    <a:gd name="T28" fmla="*/ 150 w 164"/>
                    <a:gd name="T29" fmla="*/ 52 h 59"/>
                    <a:gd name="T30" fmla="*/ 157 w 164"/>
                    <a:gd name="T31" fmla="*/ 46 h 59"/>
                    <a:gd name="T32" fmla="*/ 155 w 164"/>
                    <a:gd name="T33" fmla="*/ 47 h 59"/>
                    <a:gd name="T34" fmla="*/ 153 w 164"/>
                    <a:gd name="T35" fmla="*/ 48 h 59"/>
                    <a:gd name="T36" fmla="*/ 150 w 164"/>
                    <a:gd name="T37" fmla="*/ 52 h 59"/>
                    <a:gd name="T38" fmla="*/ 157 w 164"/>
                    <a:gd name="T39" fmla="*/ 52 h 59"/>
                    <a:gd name="T40" fmla="*/ 157 w 164"/>
                    <a:gd name="T41" fmla="*/ 46 h 59"/>
                    <a:gd name="T42" fmla="*/ 6 w 164"/>
                    <a:gd name="T43" fmla="*/ 46 h 59"/>
                    <a:gd name="T44" fmla="*/ 13 w 164"/>
                    <a:gd name="T45" fmla="*/ 52 h 59"/>
                    <a:gd name="T46" fmla="*/ 11 w 164"/>
                    <a:gd name="T47" fmla="*/ 48 h 59"/>
                    <a:gd name="T48" fmla="*/ 9 w 164"/>
                    <a:gd name="T49" fmla="*/ 47 h 59"/>
                    <a:gd name="T50" fmla="*/ 6 w 164"/>
                    <a:gd name="T51" fmla="*/ 52 h 59"/>
                    <a:gd name="T52" fmla="*/ 13 w 164"/>
                    <a:gd name="T53" fmla="*/ 52 h 59"/>
                    <a:gd name="T54" fmla="*/ 13 w 164"/>
                    <a:gd name="T55" fmla="*/ 2 h 59"/>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164" h="59">
                      <a:moveTo>
                        <a:pt x="13" y="2"/>
                      </a:moveTo>
                      <a:lnTo>
                        <a:pt x="0" y="2"/>
                      </a:lnTo>
                      <a:lnTo>
                        <a:pt x="0" y="52"/>
                      </a:lnTo>
                      <a:lnTo>
                        <a:pt x="2" y="57"/>
                      </a:lnTo>
                      <a:lnTo>
                        <a:pt x="4" y="58"/>
                      </a:lnTo>
                      <a:lnTo>
                        <a:pt x="6" y="59"/>
                      </a:lnTo>
                      <a:lnTo>
                        <a:pt x="157" y="59"/>
                      </a:lnTo>
                      <a:lnTo>
                        <a:pt x="159" y="58"/>
                      </a:lnTo>
                      <a:lnTo>
                        <a:pt x="161" y="57"/>
                      </a:lnTo>
                      <a:lnTo>
                        <a:pt x="164" y="52"/>
                      </a:lnTo>
                      <a:lnTo>
                        <a:pt x="164" y="0"/>
                      </a:lnTo>
                      <a:lnTo>
                        <a:pt x="150" y="0"/>
                      </a:lnTo>
                      <a:lnTo>
                        <a:pt x="150" y="52"/>
                      </a:lnTo>
                      <a:lnTo>
                        <a:pt x="157" y="46"/>
                      </a:lnTo>
                      <a:lnTo>
                        <a:pt x="155" y="47"/>
                      </a:lnTo>
                      <a:lnTo>
                        <a:pt x="153" y="48"/>
                      </a:lnTo>
                      <a:lnTo>
                        <a:pt x="150" y="52"/>
                      </a:lnTo>
                      <a:lnTo>
                        <a:pt x="157" y="52"/>
                      </a:lnTo>
                      <a:lnTo>
                        <a:pt x="157" y="46"/>
                      </a:lnTo>
                      <a:lnTo>
                        <a:pt x="6" y="46"/>
                      </a:lnTo>
                      <a:lnTo>
                        <a:pt x="13" y="52"/>
                      </a:lnTo>
                      <a:lnTo>
                        <a:pt x="11" y="48"/>
                      </a:lnTo>
                      <a:lnTo>
                        <a:pt x="9" y="47"/>
                      </a:lnTo>
                      <a:lnTo>
                        <a:pt x="6" y="52"/>
                      </a:lnTo>
                      <a:lnTo>
                        <a:pt x="13" y="52"/>
                      </a:lnTo>
                      <a:lnTo>
                        <a:pt x="13"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grpSp>
          <p:grpSp>
            <p:nvGrpSpPr>
              <p:cNvPr id="18470" name="Group 17"/>
              <p:cNvGrpSpPr>
                <a:grpSpLocks/>
              </p:cNvGrpSpPr>
              <p:nvPr/>
            </p:nvGrpSpPr>
            <p:grpSpPr bwMode="auto">
              <a:xfrm>
                <a:off x="5149" y="3691"/>
                <a:ext cx="164" cy="59"/>
                <a:chOff x="5149" y="3691"/>
                <a:chExt cx="164" cy="59"/>
              </a:xfrm>
            </p:grpSpPr>
            <p:sp>
              <p:nvSpPr>
                <p:cNvPr id="18483" name="Freeform 18"/>
                <p:cNvSpPr>
                  <a:spLocks/>
                </p:cNvSpPr>
                <p:nvPr/>
              </p:nvSpPr>
              <p:spPr bwMode="auto">
                <a:xfrm>
                  <a:off x="5156" y="3691"/>
                  <a:ext cx="150" cy="52"/>
                </a:xfrm>
                <a:custGeom>
                  <a:avLst/>
                  <a:gdLst>
                    <a:gd name="T0" fmla="*/ 0 w 150"/>
                    <a:gd name="T1" fmla="*/ 2 h 52"/>
                    <a:gd name="T2" fmla="*/ 0 w 150"/>
                    <a:gd name="T3" fmla="*/ 52 h 52"/>
                    <a:gd name="T4" fmla="*/ 150 w 150"/>
                    <a:gd name="T5" fmla="*/ 52 h 52"/>
                    <a:gd name="T6" fmla="*/ 150 w 150"/>
                    <a:gd name="T7" fmla="*/ 0 h 52"/>
                    <a:gd name="T8" fmla="*/ 0 w 150"/>
                    <a:gd name="T9" fmla="*/ 2 h 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0" h="52">
                      <a:moveTo>
                        <a:pt x="0" y="2"/>
                      </a:moveTo>
                      <a:lnTo>
                        <a:pt x="0" y="52"/>
                      </a:lnTo>
                      <a:lnTo>
                        <a:pt x="150" y="52"/>
                      </a:lnTo>
                      <a:lnTo>
                        <a:pt x="150" y="0"/>
                      </a:lnTo>
                      <a:lnTo>
                        <a:pt x="0"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8484" name="Freeform 19"/>
                <p:cNvSpPr>
                  <a:spLocks/>
                </p:cNvSpPr>
                <p:nvPr/>
              </p:nvSpPr>
              <p:spPr bwMode="auto">
                <a:xfrm>
                  <a:off x="5149" y="3691"/>
                  <a:ext cx="164" cy="59"/>
                </a:xfrm>
                <a:custGeom>
                  <a:avLst/>
                  <a:gdLst>
                    <a:gd name="T0" fmla="*/ 14 w 164"/>
                    <a:gd name="T1" fmla="*/ 2 h 59"/>
                    <a:gd name="T2" fmla="*/ 0 w 164"/>
                    <a:gd name="T3" fmla="*/ 2 h 59"/>
                    <a:gd name="T4" fmla="*/ 0 w 164"/>
                    <a:gd name="T5" fmla="*/ 52 h 59"/>
                    <a:gd name="T6" fmla="*/ 0 w 164"/>
                    <a:gd name="T7" fmla="*/ 52 h 59"/>
                    <a:gd name="T8" fmla="*/ 2 w 164"/>
                    <a:gd name="T9" fmla="*/ 57 h 59"/>
                    <a:gd name="T10" fmla="*/ 5 w 164"/>
                    <a:gd name="T11" fmla="*/ 58 h 59"/>
                    <a:gd name="T12" fmla="*/ 7 w 164"/>
                    <a:gd name="T13" fmla="*/ 59 h 59"/>
                    <a:gd name="T14" fmla="*/ 157 w 164"/>
                    <a:gd name="T15" fmla="*/ 59 h 59"/>
                    <a:gd name="T16" fmla="*/ 157 w 164"/>
                    <a:gd name="T17" fmla="*/ 59 h 59"/>
                    <a:gd name="T18" fmla="*/ 160 w 164"/>
                    <a:gd name="T19" fmla="*/ 58 h 59"/>
                    <a:gd name="T20" fmla="*/ 162 w 164"/>
                    <a:gd name="T21" fmla="*/ 57 h 59"/>
                    <a:gd name="T22" fmla="*/ 164 w 164"/>
                    <a:gd name="T23" fmla="*/ 52 h 59"/>
                    <a:gd name="T24" fmla="*/ 164 w 164"/>
                    <a:gd name="T25" fmla="*/ 0 h 59"/>
                    <a:gd name="T26" fmla="*/ 151 w 164"/>
                    <a:gd name="T27" fmla="*/ 0 h 59"/>
                    <a:gd name="T28" fmla="*/ 151 w 164"/>
                    <a:gd name="T29" fmla="*/ 52 h 59"/>
                    <a:gd name="T30" fmla="*/ 157 w 164"/>
                    <a:gd name="T31" fmla="*/ 46 h 59"/>
                    <a:gd name="T32" fmla="*/ 155 w 164"/>
                    <a:gd name="T33" fmla="*/ 47 h 59"/>
                    <a:gd name="T34" fmla="*/ 153 w 164"/>
                    <a:gd name="T35" fmla="*/ 48 h 59"/>
                    <a:gd name="T36" fmla="*/ 151 w 164"/>
                    <a:gd name="T37" fmla="*/ 52 h 59"/>
                    <a:gd name="T38" fmla="*/ 157 w 164"/>
                    <a:gd name="T39" fmla="*/ 52 h 59"/>
                    <a:gd name="T40" fmla="*/ 157 w 164"/>
                    <a:gd name="T41" fmla="*/ 46 h 59"/>
                    <a:gd name="T42" fmla="*/ 7 w 164"/>
                    <a:gd name="T43" fmla="*/ 46 h 59"/>
                    <a:gd name="T44" fmla="*/ 14 w 164"/>
                    <a:gd name="T45" fmla="*/ 52 h 59"/>
                    <a:gd name="T46" fmla="*/ 11 w 164"/>
                    <a:gd name="T47" fmla="*/ 48 h 59"/>
                    <a:gd name="T48" fmla="*/ 9 w 164"/>
                    <a:gd name="T49" fmla="*/ 47 h 59"/>
                    <a:gd name="T50" fmla="*/ 7 w 164"/>
                    <a:gd name="T51" fmla="*/ 52 h 59"/>
                    <a:gd name="T52" fmla="*/ 14 w 164"/>
                    <a:gd name="T53" fmla="*/ 52 h 59"/>
                    <a:gd name="T54" fmla="*/ 14 w 164"/>
                    <a:gd name="T55" fmla="*/ 2 h 59"/>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164" h="59">
                      <a:moveTo>
                        <a:pt x="14" y="2"/>
                      </a:moveTo>
                      <a:lnTo>
                        <a:pt x="0" y="2"/>
                      </a:lnTo>
                      <a:lnTo>
                        <a:pt x="0" y="52"/>
                      </a:lnTo>
                      <a:lnTo>
                        <a:pt x="2" y="57"/>
                      </a:lnTo>
                      <a:lnTo>
                        <a:pt x="5" y="58"/>
                      </a:lnTo>
                      <a:lnTo>
                        <a:pt x="7" y="59"/>
                      </a:lnTo>
                      <a:lnTo>
                        <a:pt x="157" y="59"/>
                      </a:lnTo>
                      <a:lnTo>
                        <a:pt x="160" y="58"/>
                      </a:lnTo>
                      <a:lnTo>
                        <a:pt x="162" y="57"/>
                      </a:lnTo>
                      <a:lnTo>
                        <a:pt x="164" y="52"/>
                      </a:lnTo>
                      <a:lnTo>
                        <a:pt x="164" y="0"/>
                      </a:lnTo>
                      <a:lnTo>
                        <a:pt x="151" y="0"/>
                      </a:lnTo>
                      <a:lnTo>
                        <a:pt x="151" y="52"/>
                      </a:lnTo>
                      <a:lnTo>
                        <a:pt x="157" y="46"/>
                      </a:lnTo>
                      <a:lnTo>
                        <a:pt x="155" y="47"/>
                      </a:lnTo>
                      <a:lnTo>
                        <a:pt x="153" y="48"/>
                      </a:lnTo>
                      <a:lnTo>
                        <a:pt x="151" y="52"/>
                      </a:lnTo>
                      <a:lnTo>
                        <a:pt x="157" y="52"/>
                      </a:lnTo>
                      <a:lnTo>
                        <a:pt x="157" y="46"/>
                      </a:lnTo>
                      <a:lnTo>
                        <a:pt x="7" y="46"/>
                      </a:lnTo>
                      <a:lnTo>
                        <a:pt x="14" y="52"/>
                      </a:lnTo>
                      <a:lnTo>
                        <a:pt x="11" y="48"/>
                      </a:lnTo>
                      <a:lnTo>
                        <a:pt x="9" y="47"/>
                      </a:lnTo>
                      <a:lnTo>
                        <a:pt x="7" y="52"/>
                      </a:lnTo>
                      <a:lnTo>
                        <a:pt x="14" y="52"/>
                      </a:lnTo>
                      <a:lnTo>
                        <a:pt x="14"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grpSp>
          <p:grpSp>
            <p:nvGrpSpPr>
              <p:cNvPr id="18471" name="Group 20"/>
              <p:cNvGrpSpPr>
                <a:grpSpLocks/>
              </p:cNvGrpSpPr>
              <p:nvPr/>
            </p:nvGrpSpPr>
            <p:grpSpPr bwMode="auto">
              <a:xfrm>
                <a:off x="5297" y="3691"/>
                <a:ext cx="164" cy="59"/>
                <a:chOff x="5297" y="3691"/>
                <a:chExt cx="164" cy="59"/>
              </a:xfrm>
            </p:grpSpPr>
            <p:sp>
              <p:nvSpPr>
                <p:cNvPr id="18481" name="Freeform 21"/>
                <p:cNvSpPr>
                  <a:spLocks/>
                </p:cNvSpPr>
                <p:nvPr/>
              </p:nvSpPr>
              <p:spPr bwMode="auto">
                <a:xfrm>
                  <a:off x="5304" y="3691"/>
                  <a:ext cx="151" cy="52"/>
                </a:xfrm>
                <a:custGeom>
                  <a:avLst/>
                  <a:gdLst>
                    <a:gd name="T0" fmla="*/ 0 w 151"/>
                    <a:gd name="T1" fmla="*/ 2 h 52"/>
                    <a:gd name="T2" fmla="*/ 0 w 151"/>
                    <a:gd name="T3" fmla="*/ 52 h 52"/>
                    <a:gd name="T4" fmla="*/ 151 w 151"/>
                    <a:gd name="T5" fmla="*/ 52 h 52"/>
                    <a:gd name="T6" fmla="*/ 151 w 151"/>
                    <a:gd name="T7" fmla="*/ 0 h 52"/>
                    <a:gd name="T8" fmla="*/ 0 w 151"/>
                    <a:gd name="T9" fmla="*/ 2 h 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1" h="52">
                      <a:moveTo>
                        <a:pt x="0" y="2"/>
                      </a:moveTo>
                      <a:lnTo>
                        <a:pt x="0" y="52"/>
                      </a:lnTo>
                      <a:lnTo>
                        <a:pt x="151" y="52"/>
                      </a:lnTo>
                      <a:lnTo>
                        <a:pt x="151" y="0"/>
                      </a:lnTo>
                      <a:lnTo>
                        <a:pt x="0"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8482" name="Freeform 22"/>
                <p:cNvSpPr>
                  <a:spLocks/>
                </p:cNvSpPr>
                <p:nvPr/>
              </p:nvSpPr>
              <p:spPr bwMode="auto">
                <a:xfrm>
                  <a:off x="5297" y="3691"/>
                  <a:ext cx="164" cy="59"/>
                </a:xfrm>
                <a:custGeom>
                  <a:avLst/>
                  <a:gdLst>
                    <a:gd name="T0" fmla="*/ 14 w 164"/>
                    <a:gd name="T1" fmla="*/ 2 h 59"/>
                    <a:gd name="T2" fmla="*/ 0 w 164"/>
                    <a:gd name="T3" fmla="*/ 2 h 59"/>
                    <a:gd name="T4" fmla="*/ 0 w 164"/>
                    <a:gd name="T5" fmla="*/ 52 h 59"/>
                    <a:gd name="T6" fmla="*/ 0 w 164"/>
                    <a:gd name="T7" fmla="*/ 52 h 59"/>
                    <a:gd name="T8" fmla="*/ 3 w 164"/>
                    <a:gd name="T9" fmla="*/ 57 h 59"/>
                    <a:gd name="T10" fmla="*/ 5 w 164"/>
                    <a:gd name="T11" fmla="*/ 58 h 59"/>
                    <a:gd name="T12" fmla="*/ 7 w 164"/>
                    <a:gd name="T13" fmla="*/ 59 h 59"/>
                    <a:gd name="T14" fmla="*/ 158 w 164"/>
                    <a:gd name="T15" fmla="*/ 59 h 59"/>
                    <a:gd name="T16" fmla="*/ 158 w 164"/>
                    <a:gd name="T17" fmla="*/ 59 h 59"/>
                    <a:gd name="T18" fmla="*/ 160 w 164"/>
                    <a:gd name="T19" fmla="*/ 58 h 59"/>
                    <a:gd name="T20" fmla="*/ 162 w 164"/>
                    <a:gd name="T21" fmla="*/ 57 h 59"/>
                    <a:gd name="T22" fmla="*/ 164 w 164"/>
                    <a:gd name="T23" fmla="*/ 52 h 59"/>
                    <a:gd name="T24" fmla="*/ 164 w 164"/>
                    <a:gd name="T25" fmla="*/ 0 h 59"/>
                    <a:gd name="T26" fmla="*/ 151 w 164"/>
                    <a:gd name="T27" fmla="*/ 0 h 59"/>
                    <a:gd name="T28" fmla="*/ 151 w 164"/>
                    <a:gd name="T29" fmla="*/ 52 h 59"/>
                    <a:gd name="T30" fmla="*/ 158 w 164"/>
                    <a:gd name="T31" fmla="*/ 46 h 59"/>
                    <a:gd name="T32" fmla="*/ 155 w 164"/>
                    <a:gd name="T33" fmla="*/ 47 h 59"/>
                    <a:gd name="T34" fmla="*/ 153 w 164"/>
                    <a:gd name="T35" fmla="*/ 48 h 59"/>
                    <a:gd name="T36" fmla="*/ 151 w 164"/>
                    <a:gd name="T37" fmla="*/ 52 h 59"/>
                    <a:gd name="T38" fmla="*/ 158 w 164"/>
                    <a:gd name="T39" fmla="*/ 52 h 59"/>
                    <a:gd name="T40" fmla="*/ 158 w 164"/>
                    <a:gd name="T41" fmla="*/ 46 h 59"/>
                    <a:gd name="T42" fmla="*/ 7 w 164"/>
                    <a:gd name="T43" fmla="*/ 46 h 59"/>
                    <a:gd name="T44" fmla="*/ 14 w 164"/>
                    <a:gd name="T45" fmla="*/ 52 h 59"/>
                    <a:gd name="T46" fmla="*/ 12 w 164"/>
                    <a:gd name="T47" fmla="*/ 48 h 59"/>
                    <a:gd name="T48" fmla="*/ 9 w 164"/>
                    <a:gd name="T49" fmla="*/ 47 h 59"/>
                    <a:gd name="T50" fmla="*/ 7 w 164"/>
                    <a:gd name="T51" fmla="*/ 52 h 59"/>
                    <a:gd name="T52" fmla="*/ 14 w 164"/>
                    <a:gd name="T53" fmla="*/ 52 h 59"/>
                    <a:gd name="T54" fmla="*/ 14 w 164"/>
                    <a:gd name="T55" fmla="*/ 2 h 59"/>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164" h="59">
                      <a:moveTo>
                        <a:pt x="14" y="2"/>
                      </a:moveTo>
                      <a:lnTo>
                        <a:pt x="0" y="2"/>
                      </a:lnTo>
                      <a:lnTo>
                        <a:pt x="0" y="52"/>
                      </a:lnTo>
                      <a:lnTo>
                        <a:pt x="3" y="57"/>
                      </a:lnTo>
                      <a:lnTo>
                        <a:pt x="5" y="58"/>
                      </a:lnTo>
                      <a:lnTo>
                        <a:pt x="7" y="59"/>
                      </a:lnTo>
                      <a:lnTo>
                        <a:pt x="158" y="59"/>
                      </a:lnTo>
                      <a:lnTo>
                        <a:pt x="160" y="58"/>
                      </a:lnTo>
                      <a:lnTo>
                        <a:pt x="162" y="57"/>
                      </a:lnTo>
                      <a:lnTo>
                        <a:pt x="164" y="52"/>
                      </a:lnTo>
                      <a:lnTo>
                        <a:pt x="164" y="0"/>
                      </a:lnTo>
                      <a:lnTo>
                        <a:pt x="151" y="0"/>
                      </a:lnTo>
                      <a:lnTo>
                        <a:pt x="151" y="52"/>
                      </a:lnTo>
                      <a:lnTo>
                        <a:pt x="158" y="46"/>
                      </a:lnTo>
                      <a:lnTo>
                        <a:pt x="155" y="47"/>
                      </a:lnTo>
                      <a:lnTo>
                        <a:pt x="153" y="48"/>
                      </a:lnTo>
                      <a:lnTo>
                        <a:pt x="151" y="52"/>
                      </a:lnTo>
                      <a:lnTo>
                        <a:pt x="158" y="52"/>
                      </a:lnTo>
                      <a:lnTo>
                        <a:pt x="158" y="46"/>
                      </a:lnTo>
                      <a:lnTo>
                        <a:pt x="7" y="46"/>
                      </a:lnTo>
                      <a:lnTo>
                        <a:pt x="14" y="52"/>
                      </a:lnTo>
                      <a:lnTo>
                        <a:pt x="12" y="48"/>
                      </a:lnTo>
                      <a:lnTo>
                        <a:pt x="9" y="47"/>
                      </a:lnTo>
                      <a:lnTo>
                        <a:pt x="7" y="52"/>
                      </a:lnTo>
                      <a:lnTo>
                        <a:pt x="14" y="52"/>
                      </a:lnTo>
                      <a:lnTo>
                        <a:pt x="14"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grpSp>
          <p:grpSp>
            <p:nvGrpSpPr>
              <p:cNvPr id="18472" name="Group 23"/>
              <p:cNvGrpSpPr>
                <a:grpSpLocks/>
              </p:cNvGrpSpPr>
              <p:nvPr/>
            </p:nvGrpSpPr>
            <p:grpSpPr bwMode="auto">
              <a:xfrm>
                <a:off x="5447" y="3691"/>
                <a:ext cx="164" cy="59"/>
                <a:chOff x="5447" y="3691"/>
                <a:chExt cx="164" cy="59"/>
              </a:xfrm>
            </p:grpSpPr>
            <p:sp>
              <p:nvSpPr>
                <p:cNvPr id="18479" name="Freeform 24"/>
                <p:cNvSpPr>
                  <a:spLocks/>
                </p:cNvSpPr>
                <p:nvPr/>
              </p:nvSpPr>
              <p:spPr bwMode="auto">
                <a:xfrm>
                  <a:off x="5454" y="3691"/>
                  <a:ext cx="150" cy="52"/>
                </a:xfrm>
                <a:custGeom>
                  <a:avLst/>
                  <a:gdLst>
                    <a:gd name="T0" fmla="*/ 0 w 150"/>
                    <a:gd name="T1" fmla="*/ 2 h 52"/>
                    <a:gd name="T2" fmla="*/ 0 w 150"/>
                    <a:gd name="T3" fmla="*/ 52 h 52"/>
                    <a:gd name="T4" fmla="*/ 150 w 150"/>
                    <a:gd name="T5" fmla="*/ 52 h 52"/>
                    <a:gd name="T6" fmla="*/ 150 w 150"/>
                    <a:gd name="T7" fmla="*/ 0 h 52"/>
                    <a:gd name="T8" fmla="*/ 0 w 150"/>
                    <a:gd name="T9" fmla="*/ 2 h 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0" h="52">
                      <a:moveTo>
                        <a:pt x="0" y="2"/>
                      </a:moveTo>
                      <a:lnTo>
                        <a:pt x="0" y="52"/>
                      </a:lnTo>
                      <a:lnTo>
                        <a:pt x="150" y="52"/>
                      </a:lnTo>
                      <a:lnTo>
                        <a:pt x="150" y="0"/>
                      </a:lnTo>
                      <a:lnTo>
                        <a:pt x="0"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8480" name="Freeform 25"/>
                <p:cNvSpPr>
                  <a:spLocks/>
                </p:cNvSpPr>
                <p:nvPr/>
              </p:nvSpPr>
              <p:spPr bwMode="auto">
                <a:xfrm>
                  <a:off x="5447" y="3691"/>
                  <a:ext cx="164" cy="59"/>
                </a:xfrm>
                <a:custGeom>
                  <a:avLst/>
                  <a:gdLst>
                    <a:gd name="T0" fmla="*/ 13 w 164"/>
                    <a:gd name="T1" fmla="*/ 2 h 59"/>
                    <a:gd name="T2" fmla="*/ 0 w 164"/>
                    <a:gd name="T3" fmla="*/ 2 h 59"/>
                    <a:gd name="T4" fmla="*/ 0 w 164"/>
                    <a:gd name="T5" fmla="*/ 52 h 59"/>
                    <a:gd name="T6" fmla="*/ 0 w 164"/>
                    <a:gd name="T7" fmla="*/ 52 h 59"/>
                    <a:gd name="T8" fmla="*/ 2 w 164"/>
                    <a:gd name="T9" fmla="*/ 57 h 59"/>
                    <a:gd name="T10" fmla="*/ 4 w 164"/>
                    <a:gd name="T11" fmla="*/ 58 h 59"/>
                    <a:gd name="T12" fmla="*/ 7 w 164"/>
                    <a:gd name="T13" fmla="*/ 59 h 59"/>
                    <a:gd name="T14" fmla="*/ 157 w 164"/>
                    <a:gd name="T15" fmla="*/ 59 h 59"/>
                    <a:gd name="T16" fmla="*/ 157 w 164"/>
                    <a:gd name="T17" fmla="*/ 59 h 59"/>
                    <a:gd name="T18" fmla="*/ 159 w 164"/>
                    <a:gd name="T19" fmla="*/ 58 h 59"/>
                    <a:gd name="T20" fmla="*/ 162 w 164"/>
                    <a:gd name="T21" fmla="*/ 57 h 59"/>
                    <a:gd name="T22" fmla="*/ 164 w 164"/>
                    <a:gd name="T23" fmla="*/ 52 h 59"/>
                    <a:gd name="T24" fmla="*/ 164 w 164"/>
                    <a:gd name="T25" fmla="*/ 0 h 59"/>
                    <a:gd name="T26" fmla="*/ 150 w 164"/>
                    <a:gd name="T27" fmla="*/ 0 h 59"/>
                    <a:gd name="T28" fmla="*/ 150 w 164"/>
                    <a:gd name="T29" fmla="*/ 52 h 59"/>
                    <a:gd name="T30" fmla="*/ 157 w 164"/>
                    <a:gd name="T31" fmla="*/ 46 h 59"/>
                    <a:gd name="T32" fmla="*/ 155 w 164"/>
                    <a:gd name="T33" fmla="*/ 47 h 59"/>
                    <a:gd name="T34" fmla="*/ 153 w 164"/>
                    <a:gd name="T35" fmla="*/ 48 h 59"/>
                    <a:gd name="T36" fmla="*/ 150 w 164"/>
                    <a:gd name="T37" fmla="*/ 52 h 59"/>
                    <a:gd name="T38" fmla="*/ 157 w 164"/>
                    <a:gd name="T39" fmla="*/ 52 h 59"/>
                    <a:gd name="T40" fmla="*/ 157 w 164"/>
                    <a:gd name="T41" fmla="*/ 46 h 59"/>
                    <a:gd name="T42" fmla="*/ 7 w 164"/>
                    <a:gd name="T43" fmla="*/ 46 h 59"/>
                    <a:gd name="T44" fmla="*/ 13 w 164"/>
                    <a:gd name="T45" fmla="*/ 52 h 59"/>
                    <a:gd name="T46" fmla="*/ 11 w 164"/>
                    <a:gd name="T47" fmla="*/ 48 h 59"/>
                    <a:gd name="T48" fmla="*/ 9 w 164"/>
                    <a:gd name="T49" fmla="*/ 47 h 59"/>
                    <a:gd name="T50" fmla="*/ 7 w 164"/>
                    <a:gd name="T51" fmla="*/ 52 h 59"/>
                    <a:gd name="T52" fmla="*/ 13 w 164"/>
                    <a:gd name="T53" fmla="*/ 52 h 59"/>
                    <a:gd name="T54" fmla="*/ 13 w 164"/>
                    <a:gd name="T55" fmla="*/ 2 h 59"/>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164" h="59">
                      <a:moveTo>
                        <a:pt x="13" y="2"/>
                      </a:moveTo>
                      <a:lnTo>
                        <a:pt x="0" y="2"/>
                      </a:lnTo>
                      <a:lnTo>
                        <a:pt x="0" y="52"/>
                      </a:lnTo>
                      <a:lnTo>
                        <a:pt x="2" y="57"/>
                      </a:lnTo>
                      <a:lnTo>
                        <a:pt x="4" y="58"/>
                      </a:lnTo>
                      <a:lnTo>
                        <a:pt x="7" y="59"/>
                      </a:lnTo>
                      <a:lnTo>
                        <a:pt x="157" y="59"/>
                      </a:lnTo>
                      <a:lnTo>
                        <a:pt x="159" y="58"/>
                      </a:lnTo>
                      <a:lnTo>
                        <a:pt x="162" y="57"/>
                      </a:lnTo>
                      <a:lnTo>
                        <a:pt x="164" y="52"/>
                      </a:lnTo>
                      <a:lnTo>
                        <a:pt x="164" y="0"/>
                      </a:lnTo>
                      <a:lnTo>
                        <a:pt x="150" y="0"/>
                      </a:lnTo>
                      <a:lnTo>
                        <a:pt x="150" y="52"/>
                      </a:lnTo>
                      <a:lnTo>
                        <a:pt x="157" y="46"/>
                      </a:lnTo>
                      <a:lnTo>
                        <a:pt x="155" y="47"/>
                      </a:lnTo>
                      <a:lnTo>
                        <a:pt x="153" y="48"/>
                      </a:lnTo>
                      <a:lnTo>
                        <a:pt x="150" y="52"/>
                      </a:lnTo>
                      <a:lnTo>
                        <a:pt x="157" y="52"/>
                      </a:lnTo>
                      <a:lnTo>
                        <a:pt x="157" y="46"/>
                      </a:lnTo>
                      <a:lnTo>
                        <a:pt x="7" y="46"/>
                      </a:lnTo>
                      <a:lnTo>
                        <a:pt x="13" y="52"/>
                      </a:lnTo>
                      <a:lnTo>
                        <a:pt x="11" y="48"/>
                      </a:lnTo>
                      <a:lnTo>
                        <a:pt x="9" y="47"/>
                      </a:lnTo>
                      <a:lnTo>
                        <a:pt x="7" y="52"/>
                      </a:lnTo>
                      <a:lnTo>
                        <a:pt x="13" y="52"/>
                      </a:lnTo>
                      <a:lnTo>
                        <a:pt x="13"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grpSp>
          <p:sp>
            <p:nvSpPr>
              <p:cNvPr id="18473" name="Rectangle 26"/>
              <p:cNvSpPr>
                <a:spLocks noChangeArrowheads="1"/>
              </p:cNvSpPr>
              <p:nvPr/>
            </p:nvSpPr>
            <p:spPr bwMode="auto">
              <a:xfrm>
                <a:off x="4991" y="3720"/>
                <a:ext cx="111" cy="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474" name="Rectangle 27"/>
              <p:cNvSpPr>
                <a:spLocks noChangeArrowheads="1"/>
              </p:cNvSpPr>
              <p:nvPr/>
            </p:nvSpPr>
            <p:spPr bwMode="auto">
              <a:xfrm>
                <a:off x="4991" y="3736"/>
                <a:ext cx="38" cy="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Arial" pitchFamily="34" charset="0"/>
                  </a:rPr>
                  <a:t>0</a:t>
                </a:r>
                <a:endParaRPr lang="en-US">
                  <a:latin typeface="Arial" pitchFamily="34" charset="0"/>
                </a:endParaRPr>
              </a:p>
            </p:txBody>
          </p:sp>
          <p:sp>
            <p:nvSpPr>
              <p:cNvPr id="18475" name="Rectangle 28"/>
              <p:cNvSpPr>
                <a:spLocks noChangeArrowheads="1"/>
              </p:cNvSpPr>
              <p:nvPr/>
            </p:nvSpPr>
            <p:spPr bwMode="auto">
              <a:xfrm>
                <a:off x="5270" y="3720"/>
                <a:ext cx="112" cy="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476" name="Rectangle 29"/>
              <p:cNvSpPr>
                <a:spLocks noChangeArrowheads="1"/>
              </p:cNvSpPr>
              <p:nvPr/>
            </p:nvSpPr>
            <p:spPr bwMode="auto">
              <a:xfrm>
                <a:off x="5270" y="3736"/>
                <a:ext cx="76" cy="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Arial" pitchFamily="34" charset="0"/>
                  </a:rPr>
                  <a:t>20</a:t>
                </a:r>
                <a:endParaRPr lang="en-US">
                  <a:latin typeface="Arial" pitchFamily="34" charset="0"/>
                </a:endParaRPr>
              </a:p>
            </p:txBody>
          </p:sp>
          <p:sp>
            <p:nvSpPr>
              <p:cNvPr id="18477" name="Rectangle 30"/>
              <p:cNvSpPr>
                <a:spLocks noChangeArrowheads="1"/>
              </p:cNvSpPr>
              <p:nvPr/>
            </p:nvSpPr>
            <p:spPr bwMode="auto">
              <a:xfrm>
                <a:off x="5574" y="3720"/>
                <a:ext cx="232" cy="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478" name="Rectangle 31"/>
              <p:cNvSpPr>
                <a:spLocks noChangeArrowheads="1"/>
              </p:cNvSpPr>
              <p:nvPr/>
            </p:nvSpPr>
            <p:spPr bwMode="auto">
              <a:xfrm>
                <a:off x="5574" y="3736"/>
                <a:ext cx="134" cy="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Arial" pitchFamily="34" charset="0"/>
                  </a:rPr>
                  <a:t>40m</a:t>
                </a:r>
                <a:endParaRPr lang="en-US">
                  <a:latin typeface="Arial" pitchFamily="34" charset="0"/>
                </a:endParaRPr>
              </a:p>
            </p:txBody>
          </p:sp>
        </p:grpSp>
        <p:sp>
          <p:nvSpPr>
            <p:cNvPr id="18462" name="Text Box 32"/>
            <p:cNvSpPr txBox="1">
              <a:spLocks noChangeArrowheads="1"/>
            </p:cNvSpPr>
            <p:nvPr/>
          </p:nvSpPr>
          <p:spPr bwMode="auto">
            <a:xfrm>
              <a:off x="2256" y="2592"/>
              <a:ext cx="482" cy="152"/>
            </a:xfrm>
            <a:prstGeom prst="rect">
              <a:avLst/>
            </a:prstGeom>
            <a:solidFill>
              <a:srgbClr val="FFFF00"/>
            </a:solidFill>
            <a:ln>
              <a:noFill/>
            </a:ln>
            <a:effectLst/>
            <a:extLst>
              <a:ext uri="{91240B29-F687-4F45-9708-019B960494DF}">
                <a14:hiddenLine xmlns:a14="http://schemas.microsoft.com/office/drawing/2010/main" w="12700">
                  <a:solidFill>
                    <a:srgbClr val="FFFF00"/>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r>
                <a:rPr lang="en-US" sz="1400">
                  <a:latin typeface="Arial" pitchFamily="34" charset="0"/>
                </a:rPr>
                <a:t>Test Cell</a:t>
              </a:r>
              <a:endParaRPr lang="en-US">
                <a:latin typeface="Arial" pitchFamily="34" charset="0"/>
              </a:endParaRPr>
            </a:p>
          </p:txBody>
        </p:sp>
        <p:sp>
          <p:nvSpPr>
            <p:cNvPr id="18463" name="Line 33"/>
            <p:cNvSpPr>
              <a:spLocks noChangeShapeType="1"/>
            </p:cNvSpPr>
            <p:nvPr/>
          </p:nvSpPr>
          <p:spPr bwMode="auto">
            <a:xfrm flipV="1">
              <a:off x="2784" y="2544"/>
              <a:ext cx="336" cy="144"/>
            </a:xfrm>
            <a:prstGeom prst="line">
              <a:avLst/>
            </a:prstGeom>
            <a:noFill/>
            <a:ln w="28575">
              <a:solidFill>
                <a:srgbClr val="FFFF00"/>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8464" name="Text Box 34"/>
            <p:cNvSpPr txBox="1">
              <a:spLocks noChangeArrowheads="1"/>
            </p:cNvSpPr>
            <p:nvPr/>
          </p:nvSpPr>
          <p:spPr bwMode="auto">
            <a:xfrm>
              <a:off x="3072" y="1169"/>
              <a:ext cx="661" cy="152"/>
            </a:xfrm>
            <a:prstGeom prst="rect">
              <a:avLst/>
            </a:prstGeom>
            <a:solidFill>
              <a:srgbClr val="FFFF00"/>
            </a:solidFill>
            <a:ln>
              <a:noFill/>
            </a:ln>
            <a:effectLst/>
            <a:extLst>
              <a:ext uri="{91240B29-F687-4F45-9708-019B960494DF}">
                <a14:hiddenLine xmlns:a14="http://schemas.microsoft.com/office/drawing/2010/main" w="12700">
                  <a:solidFill>
                    <a:srgbClr val="FFFF00"/>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r>
                <a:rPr lang="en-US" sz="1400">
                  <a:latin typeface="Arial" pitchFamily="34" charset="0"/>
                </a:rPr>
                <a:t>PIE Facilities</a:t>
              </a:r>
              <a:endParaRPr lang="en-US">
                <a:latin typeface="Arial" pitchFamily="34" charset="0"/>
              </a:endParaRPr>
            </a:p>
          </p:txBody>
        </p:sp>
        <p:sp>
          <p:nvSpPr>
            <p:cNvPr id="18465" name="Line 35"/>
            <p:cNvSpPr>
              <a:spLocks noChangeShapeType="1"/>
            </p:cNvSpPr>
            <p:nvPr/>
          </p:nvSpPr>
          <p:spPr bwMode="auto">
            <a:xfrm>
              <a:off x="3361" y="1344"/>
              <a:ext cx="191" cy="288"/>
            </a:xfrm>
            <a:prstGeom prst="line">
              <a:avLst/>
            </a:prstGeom>
            <a:noFill/>
            <a:ln w="28575">
              <a:solidFill>
                <a:srgbClr val="FFFF00"/>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8466" name="Text Box 36"/>
            <p:cNvSpPr txBox="1">
              <a:spLocks noChangeArrowheads="1"/>
            </p:cNvSpPr>
            <p:nvPr/>
          </p:nvSpPr>
          <p:spPr bwMode="auto">
            <a:xfrm>
              <a:off x="2113" y="1344"/>
              <a:ext cx="616" cy="168"/>
            </a:xfrm>
            <a:prstGeom prst="rect">
              <a:avLst/>
            </a:prstGeom>
            <a:solidFill>
              <a:srgbClr val="FFFF00"/>
            </a:solidFill>
            <a:ln>
              <a:noFill/>
            </a:ln>
            <a:effectLst/>
            <a:extLst>
              <a:ext uri="{91240B29-F687-4F45-9708-019B960494DF}">
                <a14:hiddenLine xmlns:a14="http://schemas.microsoft.com/office/drawing/2010/main" w="12700">
                  <a:solidFill>
                    <a:srgbClr val="FFFF00"/>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r>
                <a:rPr lang="en-US" sz="1400">
                  <a:latin typeface="Arial" pitchFamily="34" charset="0"/>
                </a:rPr>
                <a:t>Access cell</a:t>
              </a:r>
              <a:r>
                <a:rPr lang="en-US" sz="1600">
                  <a:latin typeface="Arial" pitchFamily="34" charset="0"/>
                </a:rPr>
                <a:t> </a:t>
              </a:r>
              <a:endParaRPr lang="en-US">
                <a:latin typeface="Arial" pitchFamily="34" charset="0"/>
              </a:endParaRPr>
            </a:p>
          </p:txBody>
        </p:sp>
        <p:sp>
          <p:nvSpPr>
            <p:cNvPr id="18467" name="Line 37"/>
            <p:cNvSpPr>
              <a:spLocks noChangeShapeType="1"/>
            </p:cNvSpPr>
            <p:nvPr/>
          </p:nvSpPr>
          <p:spPr bwMode="auto">
            <a:xfrm>
              <a:off x="2688" y="1536"/>
              <a:ext cx="336" cy="480"/>
            </a:xfrm>
            <a:prstGeom prst="line">
              <a:avLst/>
            </a:prstGeom>
            <a:noFill/>
            <a:ln w="28575">
              <a:solidFill>
                <a:srgbClr val="FFFF00"/>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18435" name="Text Box 38"/>
          <p:cNvSpPr txBox="1">
            <a:spLocks noChangeArrowheads="1"/>
          </p:cNvSpPr>
          <p:nvPr/>
        </p:nvSpPr>
        <p:spPr bwMode="auto">
          <a:xfrm>
            <a:off x="633413" y="2438400"/>
            <a:ext cx="815816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spcBef>
                <a:spcPct val="50000"/>
              </a:spcBef>
            </a:pPr>
            <a:endParaRPr lang="en-US">
              <a:latin typeface="Arial" pitchFamily="34" charset="0"/>
            </a:endParaRPr>
          </a:p>
        </p:txBody>
      </p:sp>
      <p:sp>
        <p:nvSpPr>
          <p:cNvPr id="18436" name="Rectangle 39"/>
          <p:cNvSpPr>
            <a:spLocks noChangeArrowheads="1"/>
          </p:cNvSpPr>
          <p:nvPr/>
        </p:nvSpPr>
        <p:spPr bwMode="auto">
          <a:xfrm>
            <a:off x="6362700" y="3911600"/>
            <a:ext cx="7938" cy="396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437" name="Rectangle 40"/>
          <p:cNvSpPr>
            <a:spLocks noChangeArrowheads="1"/>
          </p:cNvSpPr>
          <p:nvPr/>
        </p:nvSpPr>
        <p:spPr bwMode="auto">
          <a:xfrm>
            <a:off x="3248025" y="16240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8438" name="Rectangle 41"/>
          <p:cNvSpPr>
            <a:spLocks noChangeArrowheads="1"/>
          </p:cNvSpPr>
          <p:nvPr/>
        </p:nvSpPr>
        <p:spPr bwMode="auto">
          <a:xfrm>
            <a:off x="3248025" y="16240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8439" name="Rectangle 42"/>
          <p:cNvSpPr>
            <a:spLocks noChangeArrowheads="1"/>
          </p:cNvSpPr>
          <p:nvPr/>
        </p:nvSpPr>
        <p:spPr bwMode="auto">
          <a:xfrm>
            <a:off x="3248025" y="16240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8440" name="Rectangle 43"/>
          <p:cNvSpPr>
            <a:spLocks noChangeArrowheads="1"/>
          </p:cNvSpPr>
          <p:nvPr/>
        </p:nvSpPr>
        <p:spPr bwMode="auto">
          <a:xfrm>
            <a:off x="3205163" y="15192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8441" name="Rectangle 44"/>
          <p:cNvSpPr>
            <a:spLocks noChangeArrowheads="1"/>
          </p:cNvSpPr>
          <p:nvPr/>
        </p:nvSpPr>
        <p:spPr bwMode="auto">
          <a:xfrm>
            <a:off x="3205163" y="15192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8442" name="Rectangle 45"/>
          <p:cNvSpPr>
            <a:spLocks noChangeArrowheads="1"/>
          </p:cNvSpPr>
          <p:nvPr/>
        </p:nvSpPr>
        <p:spPr bwMode="auto">
          <a:xfrm>
            <a:off x="3205163" y="15192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8443" name="Rectangle 46"/>
          <p:cNvSpPr>
            <a:spLocks noChangeArrowheads="1"/>
          </p:cNvSpPr>
          <p:nvPr/>
        </p:nvSpPr>
        <p:spPr bwMode="auto">
          <a:xfrm>
            <a:off x="3205163" y="15192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8444" name="Rectangle 47"/>
          <p:cNvSpPr>
            <a:spLocks noChangeArrowheads="1"/>
          </p:cNvSpPr>
          <p:nvPr/>
        </p:nvSpPr>
        <p:spPr bwMode="auto">
          <a:xfrm>
            <a:off x="3205163" y="15192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8445" name="Rectangle 48"/>
          <p:cNvSpPr>
            <a:spLocks noChangeArrowheads="1"/>
          </p:cNvSpPr>
          <p:nvPr/>
        </p:nvSpPr>
        <p:spPr bwMode="auto">
          <a:xfrm>
            <a:off x="3205163" y="15192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8446" name="Text Box 49"/>
          <p:cNvSpPr txBox="1">
            <a:spLocks noChangeArrowheads="1"/>
          </p:cNvSpPr>
          <p:nvPr/>
        </p:nvSpPr>
        <p:spPr bwMode="auto">
          <a:xfrm>
            <a:off x="179388" y="0"/>
            <a:ext cx="8801100" cy="1068388"/>
          </a:xfrm>
          <a:prstGeom prst="rect">
            <a:avLst/>
          </a:prstGeom>
          <a:solidFill>
            <a:srgbClr val="FFCC00"/>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algn="ctr">
              <a:spcBef>
                <a:spcPct val="50000"/>
              </a:spcBef>
            </a:pPr>
            <a:r>
              <a:rPr lang="de-DE" sz="2800" b="1">
                <a:solidFill>
                  <a:srgbClr val="0000FF"/>
                </a:solidFill>
                <a:latin typeface="Arial" pitchFamily="34" charset="0"/>
              </a:rPr>
              <a:t>International Fusion Materials Irradiation Facility</a:t>
            </a:r>
            <a:r>
              <a:rPr lang="de-DE" b="1">
                <a:solidFill>
                  <a:schemeClr val="accent2"/>
                </a:solidFill>
                <a:latin typeface="Arial" pitchFamily="34" charset="0"/>
              </a:rPr>
              <a:t>         </a:t>
            </a:r>
            <a:r>
              <a:rPr lang="de-DE" b="1">
                <a:solidFill>
                  <a:srgbClr val="006666"/>
                </a:solidFill>
                <a:latin typeface="Arial" pitchFamily="34" charset="0"/>
              </a:rPr>
              <a:t> </a:t>
            </a:r>
            <a:r>
              <a:rPr lang="de-DE" sz="3600" b="1">
                <a:solidFill>
                  <a:srgbClr val="FF3300"/>
                </a:solidFill>
                <a:latin typeface="Arial" pitchFamily="34" charset="0"/>
              </a:rPr>
              <a:t>IFMIF </a:t>
            </a:r>
            <a:r>
              <a:rPr lang="de-DE" sz="2000" b="1">
                <a:solidFill>
                  <a:srgbClr val="FF3300"/>
                </a:solidFill>
                <a:latin typeface="Arial" pitchFamily="34" charset="0"/>
              </a:rPr>
              <a:t>– needed for Material development and Qualification</a:t>
            </a:r>
          </a:p>
        </p:txBody>
      </p:sp>
      <p:pic>
        <p:nvPicPr>
          <p:cNvPr id="632882" name="Picture 50" descr="IFMIF_Test_Zelle_291003"/>
          <p:cNvPicPr>
            <a:picLocks noGrp="1" noChangeAspect="1" noChangeArrowheads="1"/>
          </p:cNvPicPr>
          <p:nvPr>
            <p:ph sz="half" idx="2"/>
          </p:nvPr>
        </p:nvPicPr>
        <p:blipFill>
          <a:blip r:embed="rId4" cstate="screen">
            <a:extLst>
              <a:ext uri="{28A0092B-C50C-407E-A947-70E740481C1C}">
                <a14:useLocalDpi xmlns:a14="http://schemas.microsoft.com/office/drawing/2010/main"/>
              </a:ext>
            </a:extLst>
          </a:blip>
          <a:srcRect/>
          <a:stretch>
            <a:fillRect/>
          </a:stretch>
        </p:blipFill>
        <p:spPr>
          <a:xfrm>
            <a:off x="6153150" y="1773238"/>
            <a:ext cx="2990850" cy="4824412"/>
          </a:xfrm>
          <a:noFill/>
        </p:spPr>
      </p:pic>
      <p:pic>
        <p:nvPicPr>
          <p:cNvPr id="632883" name="Picture 51" descr="Hochfluss_Modul_Schnitt 311003"/>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308350" y="3048000"/>
            <a:ext cx="2503488" cy="3752850"/>
          </a:xfrm>
          <a:prstGeom prst="rect">
            <a:avLst/>
          </a:prstGeom>
          <a:solidFill>
            <a:schemeClr val="bg1"/>
          </a:solidFill>
          <a:ln w="28575">
            <a:solidFill>
              <a:schemeClr val="hlink"/>
            </a:solidFill>
            <a:miter lim="800000"/>
            <a:headEnd/>
            <a:tailEnd/>
          </a:ln>
        </p:spPr>
      </p:pic>
      <p:sp>
        <p:nvSpPr>
          <p:cNvPr id="18449" name="Text Box 52"/>
          <p:cNvSpPr txBox="1">
            <a:spLocks noChangeArrowheads="1"/>
          </p:cNvSpPr>
          <p:nvPr/>
        </p:nvSpPr>
        <p:spPr bwMode="auto">
          <a:xfrm>
            <a:off x="4751388" y="6491288"/>
            <a:ext cx="12763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r>
              <a:rPr lang="en-US" sz="1800">
                <a:latin typeface="Arial" pitchFamily="34" charset="0"/>
              </a:rPr>
              <a:t>KIT design</a:t>
            </a:r>
          </a:p>
        </p:txBody>
      </p:sp>
      <p:sp>
        <p:nvSpPr>
          <p:cNvPr id="632885" name="Freeform 53"/>
          <p:cNvSpPr>
            <a:spLocks/>
          </p:cNvSpPr>
          <p:nvPr/>
        </p:nvSpPr>
        <p:spPr bwMode="auto">
          <a:xfrm>
            <a:off x="4592638" y="4441825"/>
            <a:ext cx="709612" cy="269875"/>
          </a:xfrm>
          <a:custGeom>
            <a:avLst/>
            <a:gdLst>
              <a:gd name="T0" fmla="*/ 0 w 558"/>
              <a:gd name="T1" fmla="*/ 2147483647 h 231"/>
              <a:gd name="T2" fmla="*/ 2147483647 w 558"/>
              <a:gd name="T3" fmla="*/ 0 h 231"/>
              <a:gd name="T4" fmla="*/ 2147483647 w 558"/>
              <a:gd name="T5" fmla="*/ 2147483647 h 231"/>
              <a:gd name="T6" fmla="*/ 2147483647 w 558"/>
              <a:gd name="T7" fmla="*/ 2147483647 h 231"/>
              <a:gd name="T8" fmla="*/ 0 w 558"/>
              <a:gd name="T9" fmla="*/ 2147483647 h 2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58" h="231">
                <a:moveTo>
                  <a:pt x="0" y="30"/>
                </a:moveTo>
                <a:lnTo>
                  <a:pt x="555" y="0"/>
                </a:lnTo>
                <a:lnTo>
                  <a:pt x="558" y="195"/>
                </a:lnTo>
                <a:lnTo>
                  <a:pt x="3" y="231"/>
                </a:lnTo>
                <a:lnTo>
                  <a:pt x="0" y="30"/>
                </a:lnTo>
                <a:close/>
              </a:path>
            </a:pathLst>
          </a:custGeom>
          <a:noFill/>
          <a:ln w="19050" cmpd="sng">
            <a:solidFill>
              <a:srgbClr val="FFFF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32886" name="AutoShape 54"/>
          <p:cNvSpPr>
            <a:spLocks noChangeArrowheads="1"/>
          </p:cNvSpPr>
          <p:nvPr/>
        </p:nvSpPr>
        <p:spPr bwMode="auto">
          <a:xfrm>
            <a:off x="3770313" y="3208338"/>
            <a:ext cx="115887" cy="317500"/>
          </a:xfrm>
          <a:prstGeom prst="downArrow">
            <a:avLst>
              <a:gd name="adj1" fmla="val 50000"/>
              <a:gd name="adj2" fmla="val 68493"/>
            </a:avLst>
          </a:prstGeom>
          <a:solidFill>
            <a:srgbClr val="66CCFF"/>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sz="1800">
              <a:solidFill>
                <a:srgbClr val="66CCFF"/>
              </a:solidFill>
              <a:latin typeface="Arial" pitchFamily="34" charset="0"/>
            </a:endParaRPr>
          </a:p>
        </p:txBody>
      </p:sp>
      <p:sp>
        <p:nvSpPr>
          <p:cNvPr id="18452" name="Text Box 55"/>
          <p:cNvSpPr txBox="1">
            <a:spLocks noChangeArrowheads="1"/>
          </p:cNvSpPr>
          <p:nvPr/>
        </p:nvSpPr>
        <p:spPr bwMode="auto">
          <a:xfrm>
            <a:off x="3308350" y="3013075"/>
            <a:ext cx="7635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r>
              <a:rPr lang="de-DE" sz="1600">
                <a:solidFill>
                  <a:schemeClr val="accent2"/>
                </a:solidFill>
                <a:latin typeface="Arial" pitchFamily="34" charset="0"/>
              </a:rPr>
              <a:t>He gas</a:t>
            </a:r>
          </a:p>
        </p:txBody>
      </p:sp>
      <p:sp>
        <p:nvSpPr>
          <p:cNvPr id="632888" name="AutoShape 56"/>
          <p:cNvSpPr>
            <a:spLocks noChangeArrowheads="1"/>
          </p:cNvSpPr>
          <p:nvPr/>
        </p:nvSpPr>
        <p:spPr bwMode="auto">
          <a:xfrm>
            <a:off x="3770313" y="5537200"/>
            <a:ext cx="115887" cy="317500"/>
          </a:xfrm>
          <a:prstGeom prst="downArrow">
            <a:avLst>
              <a:gd name="adj1" fmla="val 50000"/>
              <a:gd name="adj2" fmla="val 68493"/>
            </a:avLst>
          </a:prstGeom>
          <a:solidFill>
            <a:srgbClr val="66CCFF"/>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sz="1800">
              <a:solidFill>
                <a:srgbClr val="66CCFF"/>
              </a:solidFill>
              <a:latin typeface="Arial" pitchFamily="34" charset="0"/>
            </a:endParaRPr>
          </a:p>
        </p:txBody>
      </p:sp>
      <p:sp>
        <p:nvSpPr>
          <p:cNvPr id="632889" name="AutoShape 57"/>
          <p:cNvSpPr>
            <a:spLocks noChangeArrowheads="1"/>
          </p:cNvSpPr>
          <p:nvPr/>
        </p:nvSpPr>
        <p:spPr bwMode="auto">
          <a:xfrm rot="-10003630">
            <a:off x="5038725" y="5273675"/>
            <a:ext cx="114300" cy="317500"/>
          </a:xfrm>
          <a:prstGeom prst="downArrow">
            <a:avLst>
              <a:gd name="adj1" fmla="val 50000"/>
              <a:gd name="adj2" fmla="val 69444"/>
            </a:avLst>
          </a:prstGeom>
          <a:solidFill>
            <a:srgbClr val="66CCFF"/>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lgn="ctr"/>
            <a:endParaRPr lang="en-US" sz="1800">
              <a:solidFill>
                <a:srgbClr val="66CCFF"/>
              </a:solidFill>
              <a:latin typeface="Arial" pitchFamily="34" charset="0"/>
            </a:endParaRPr>
          </a:p>
        </p:txBody>
      </p:sp>
      <p:sp>
        <p:nvSpPr>
          <p:cNvPr id="632890" name="AutoShape 58"/>
          <p:cNvSpPr>
            <a:spLocks noChangeArrowheads="1"/>
          </p:cNvSpPr>
          <p:nvPr/>
        </p:nvSpPr>
        <p:spPr bwMode="auto">
          <a:xfrm rot="10101152">
            <a:off x="4633913" y="5273675"/>
            <a:ext cx="117475" cy="317500"/>
          </a:xfrm>
          <a:prstGeom prst="downArrow">
            <a:avLst>
              <a:gd name="adj1" fmla="val 50000"/>
              <a:gd name="adj2" fmla="val 67568"/>
            </a:avLst>
          </a:prstGeom>
          <a:solidFill>
            <a:srgbClr val="66CCFF"/>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lgn="ctr"/>
            <a:endParaRPr lang="en-US" sz="1800">
              <a:solidFill>
                <a:srgbClr val="66CCFF"/>
              </a:solidFill>
              <a:latin typeface="Arial" pitchFamily="34" charset="0"/>
            </a:endParaRPr>
          </a:p>
        </p:txBody>
      </p:sp>
      <p:sp>
        <p:nvSpPr>
          <p:cNvPr id="632891" name="Line 59"/>
          <p:cNvSpPr>
            <a:spLocks noChangeShapeType="1"/>
          </p:cNvSpPr>
          <p:nvPr/>
        </p:nvSpPr>
        <p:spPr bwMode="auto">
          <a:xfrm flipH="1">
            <a:off x="4905375" y="4581525"/>
            <a:ext cx="2881313" cy="1943100"/>
          </a:xfrm>
          <a:prstGeom prst="line">
            <a:avLst/>
          </a:prstGeom>
          <a:noFill/>
          <a:ln w="38100">
            <a:solidFill>
              <a:srgbClr val="CC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32892" name="Line 60"/>
          <p:cNvSpPr>
            <a:spLocks noChangeShapeType="1"/>
          </p:cNvSpPr>
          <p:nvPr/>
        </p:nvSpPr>
        <p:spPr bwMode="auto">
          <a:xfrm flipH="1">
            <a:off x="5368925" y="2420938"/>
            <a:ext cx="2087563" cy="647700"/>
          </a:xfrm>
          <a:prstGeom prst="line">
            <a:avLst/>
          </a:prstGeom>
          <a:noFill/>
          <a:ln w="38100">
            <a:solidFill>
              <a:srgbClr val="CC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8458" name="Text Box 61"/>
          <p:cNvSpPr txBox="1">
            <a:spLocks noChangeArrowheads="1"/>
          </p:cNvSpPr>
          <p:nvPr/>
        </p:nvSpPr>
        <p:spPr bwMode="auto">
          <a:xfrm>
            <a:off x="0" y="5661025"/>
            <a:ext cx="3243263" cy="1190625"/>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eaLnBrk="1" hangingPunct="1">
              <a:spcBef>
                <a:spcPct val="50000"/>
              </a:spcBef>
            </a:pPr>
            <a:r>
              <a:rPr lang="de-DE" sz="1800">
                <a:latin typeface="Arial" pitchFamily="34" charset="0"/>
              </a:rPr>
              <a:t>Irradiation of DEMO-relevant structural materials by 14 MeV neutrons – neutron flux twice of DEMO </a:t>
            </a:r>
            <a:endParaRPr lang="de-DE" sz="1400">
              <a:solidFill>
                <a:srgbClr val="006666"/>
              </a:solidFill>
              <a:latin typeface="Arial"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32891"/>
                                        </p:tgtEl>
                                        <p:attrNameLst>
                                          <p:attrName>style.visibility</p:attrName>
                                        </p:attrNameLst>
                                      </p:cBhvr>
                                      <p:to>
                                        <p:strVal val="visible"/>
                                      </p:to>
                                    </p:set>
                                    <p:animEffect transition="in" filter="blinds(horizontal)">
                                      <p:cBhvr>
                                        <p:cTn id="7" dur="500"/>
                                        <p:tgtEl>
                                          <p:spTgt spid="632891"/>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632892"/>
                                        </p:tgtEl>
                                        <p:attrNameLst>
                                          <p:attrName>style.visibility</p:attrName>
                                        </p:attrNameLst>
                                      </p:cBhvr>
                                      <p:to>
                                        <p:strVal val="visible"/>
                                      </p:to>
                                    </p:set>
                                    <p:animEffect transition="in" filter="blinds(horizontal)">
                                      <p:cBhvr>
                                        <p:cTn id="10" dur="500"/>
                                        <p:tgtEl>
                                          <p:spTgt spid="632892"/>
                                        </p:tgtEl>
                                      </p:cBhvr>
                                    </p:animEffect>
                                  </p:childTnLst>
                                </p:cTn>
                              </p:par>
                              <p:par>
                                <p:cTn id="11" presetID="3" presetClass="entr" presetSubtype="10" fill="hold" nodeType="withEffect">
                                  <p:stCondLst>
                                    <p:cond delay="0"/>
                                  </p:stCondLst>
                                  <p:childTnLst>
                                    <p:set>
                                      <p:cBhvr>
                                        <p:cTn id="12" dur="1" fill="hold">
                                          <p:stCondLst>
                                            <p:cond delay="0"/>
                                          </p:stCondLst>
                                        </p:cTn>
                                        <p:tgtEl>
                                          <p:spTgt spid="632882"/>
                                        </p:tgtEl>
                                        <p:attrNameLst>
                                          <p:attrName>style.visibility</p:attrName>
                                        </p:attrNameLst>
                                      </p:cBhvr>
                                      <p:to>
                                        <p:strVal val="visible"/>
                                      </p:to>
                                    </p:set>
                                    <p:animEffect transition="in" filter="blinds(horizontal)">
                                      <p:cBhvr>
                                        <p:cTn id="13" dur="500"/>
                                        <p:tgtEl>
                                          <p:spTgt spid="632882"/>
                                        </p:tgtEl>
                                      </p:cBhvr>
                                    </p:animEffect>
                                  </p:childTnLst>
                                </p:cTn>
                              </p:par>
                              <p:par>
                                <p:cTn id="14" presetID="3" presetClass="entr" presetSubtype="10" fill="hold" grpId="1" nodeType="withEffect">
                                  <p:stCondLst>
                                    <p:cond delay="0"/>
                                  </p:stCondLst>
                                  <p:childTnLst>
                                    <p:set>
                                      <p:cBhvr>
                                        <p:cTn id="15" dur="1" fill="hold">
                                          <p:stCondLst>
                                            <p:cond delay="0"/>
                                          </p:stCondLst>
                                        </p:cTn>
                                        <p:tgtEl>
                                          <p:spTgt spid="632892"/>
                                        </p:tgtEl>
                                        <p:attrNameLst>
                                          <p:attrName>style.visibility</p:attrName>
                                        </p:attrNameLst>
                                      </p:cBhvr>
                                      <p:to>
                                        <p:strVal val="visible"/>
                                      </p:to>
                                    </p:set>
                                    <p:animEffect transition="in" filter="blinds(horizontal)">
                                      <p:cBhvr>
                                        <p:cTn id="16" dur="500"/>
                                        <p:tgtEl>
                                          <p:spTgt spid="632892"/>
                                        </p:tgtEl>
                                      </p:cBhvr>
                                    </p:animEffect>
                                  </p:childTnLst>
                                </p:cTn>
                              </p:par>
                              <p:par>
                                <p:cTn id="17" presetID="3" presetClass="entr" presetSubtype="10" fill="hold" grpId="1" nodeType="withEffect">
                                  <p:stCondLst>
                                    <p:cond delay="0"/>
                                  </p:stCondLst>
                                  <p:childTnLst>
                                    <p:set>
                                      <p:cBhvr>
                                        <p:cTn id="18" dur="1" fill="hold">
                                          <p:stCondLst>
                                            <p:cond delay="0"/>
                                          </p:stCondLst>
                                        </p:cTn>
                                        <p:tgtEl>
                                          <p:spTgt spid="632891"/>
                                        </p:tgtEl>
                                        <p:attrNameLst>
                                          <p:attrName>style.visibility</p:attrName>
                                        </p:attrNameLst>
                                      </p:cBhvr>
                                      <p:to>
                                        <p:strVal val="visible"/>
                                      </p:to>
                                    </p:set>
                                    <p:animEffect transition="in" filter="blinds(horizontal)">
                                      <p:cBhvr>
                                        <p:cTn id="19" dur="500"/>
                                        <p:tgtEl>
                                          <p:spTgt spid="632891"/>
                                        </p:tgtEl>
                                      </p:cBhvr>
                                    </p:animEffect>
                                  </p:childTnLst>
                                </p:cTn>
                              </p:par>
                              <p:par>
                                <p:cTn id="20" presetID="3" presetClass="entr" presetSubtype="10" fill="hold" nodeType="withEffect">
                                  <p:stCondLst>
                                    <p:cond delay="0"/>
                                  </p:stCondLst>
                                  <p:childTnLst>
                                    <p:set>
                                      <p:cBhvr>
                                        <p:cTn id="21" dur="1" fill="hold">
                                          <p:stCondLst>
                                            <p:cond delay="0"/>
                                          </p:stCondLst>
                                        </p:cTn>
                                        <p:tgtEl>
                                          <p:spTgt spid="632883"/>
                                        </p:tgtEl>
                                        <p:attrNameLst>
                                          <p:attrName>style.visibility</p:attrName>
                                        </p:attrNameLst>
                                      </p:cBhvr>
                                      <p:to>
                                        <p:strVal val="visible"/>
                                      </p:to>
                                    </p:set>
                                    <p:animEffect transition="in" filter="blinds(horizontal)">
                                      <p:cBhvr>
                                        <p:cTn id="22" dur="500"/>
                                        <p:tgtEl>
                                          <p:spTgt spid="632883"/>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632885"/>
                                        </p:tgtEl>
                                        <p:attrNameLst>
                                          <p:attrName>style.visibility</p:attrName>
                                        </p:attrNameLst>
                                      </p:cBhvr>
                                      <p:to>
                                        <p:strVal val="visible"/>
                                      </p:to>
                                    </p:set>
                                    <p:animEffect transition="in" filter="blinds(horizontal)">
                                      <p:cBhvr>
                                        <p:cTn id="25" dur="500"/>
                                        <p:tgtEl>
                                          <p:spTgt spid="632885"/>
                                        </p:tgtEl>
                                      </p:cBhvr>
                                    </p:animEffect>
                                  </p:childTnLst>
                                </p:cTn>
                              </p:par>
                              <p:par>
                                <p:cTn id="26" presetID="3" presetClass="entr" presetSubtype="10" fill="hold" grpId="0" nodeType="withEffect">
                                  <p:stCondLst>
                                    <p:cond delay="0"/>
                                  </p:stCondLst>
                                  <p:childTnLst>
                                    <p:set>
                                      <p:cBhvr>
                                        <p:cTn id="27" dur="1" fill="hold">
                                          <p:stCondLst>
                                            <p:cond delay="0"/>
                                          </p:stCondLst>
                                        </p:cTn>
                                        <p:tgtEl>
                                          <p:spTgt spid="632889"/>
                                        </p:tgtEl>
                                        <p:attrNameLst>
                                          <p:attrName>style.visibility</p:attrName>
                                        </p:attrNameLst>
                                      </p:cBhvr>
                                      <p:to>
                                        <p:strVal val="visible"/>
                                      </p:to>
                                    </p:set>
                                    <p:animEffect transition="in" filter="blinds(horizontal)">
                                      <p:cBhvr>
                                        <p:cTn id="28" dur="500"/>
                                        <p:tgtEl>
                                          <p:spTgt spid="632889"/>
                                        </p:tgtEl>
                                      </p:cBhvr>
                                    </p:animEffect>
                                  </p:childTnLst>
                                </p:cTn>
                              </p:par>
                              <p:par>
                                <p:cTn id="29" presetID="3" presetClass="entr" presetSubtype="10" fill="hold" grpId="0" nodeType="withEffect">
                                  <p:stCondLst>
                                    <p:cond delay="0"/>
                                  </p:stCondLst>
                                  <p:childTnLst>
                                    <p:set>
                                      <p:cBhvr>
                                        <p:cTn id="30" dur="1" fill="hold">
                                          <p:stCondLst>
                                            <p:cond delay="0"/>
                                          </p:stCondLst>
                                        </p:cTn>
                                        <p:tgtEl>
                                          <p:spTgt spid="632890"/>
                                        </p:tgtEl>
                                        <p:attrNameLst>
                                          <p:attrName>style.visibility</p:attrName>
                                        </p:attrNameLst>
                                      </p:cBhvr>
                                      <p:to>
                                        <p:strVal val="visible"/>
                                      </p:to>
                                    </p:set>
                                    <p:animEffect transition="in" filter="blinds(horizontal)">
                                      <p:cBhvr>
                                        <p:cTn id="31" dur="500"/>
                                        <p:tgtEl>
                                          <p:spTgt spid="632890"/>
                                        </p:tgtEl>
                                      </p:cBhvr>
                                    </p:animEffect>
                                  </p:childTnLst>
                                </p:cTn>
                              </p:par>
                              <p:par>
                                <p:cTn id="32" presetID="3" presetClass="entr" presetSubtype="10" fill="hold" grpId="0" nodeType="withEffect">
                                  <p:stCondLst>
                                    <p:cond delay="0"/>
                                  </p:stCondLst>
                                  <p:childTnLst>
                                    <p:set>
                                      <p:cBhvr>
                                        <p:cTn id="33" dur="1" fill="hold">
                                          <p:stCondLst>
                                            <p:cond delay="0"/>
                                          </p:stCondLst>
                                        </p:cTn>
                                        <p:tgtEl>
                                          <p:spTgt spid="632888"/>
                                        </p:tgtEl>
                                        <p:attrNameLst>
                                          <p:attrName>style.visibility</p:attrName>
                                        </p:attrNameLst>
                                      </p:cBhvr>
                                      <p:to>
                                        <p:strVal val="visible"/>
                                      </p:to>
                                    </p:set>
                                    <p:animEffect transition="in" filter="blinds(horizontal)">
                                      <p:cBhvr>
                                        <p:cTn id="34" dur="500"/>
                                        <p:tgtEl>
                                          <p:spTgt spid="632888"/>
                                        </p:tgtEl>
                                      </p:cBhvr>
                                    </p:animEffect>
                                  </p:childTnLst>
                                </p:cTn>
                              </p:par>
                              <p:par>
                                <p:cTn id="35" presetID="3" presetClass="entr" presetSubtype="10" fill="hold" grpId="0" nodeType="withEffect">
                                  <p:stCondLst>
                                    <p:cond delay="0"/>
                                  </p:stCondLst>
                                  <p:childTnLst>
                                    <p:set>
                                      <p:cBhvr>
                                        <p:cTn id="36" dur="1" fill="hold">
                                          <p:stCondLst>
                                            <p:cond delay="0"/>
                                          </p:stCondLst>
                                        </p:cTn>
                                        <p:tgtEl>
                                          <p:spTgt spid="632886"/>
                                        </p:tgtEl>
                                        <p:attrNameLst>
                                          <p:attrName>style.visibility</p:attrName>
                                        </p:attrNameLst>
                                      </p:cBhvr>
                                      <p:to>
                                        <p:strVal val="visible"/>
                                      </p:to>
                                    </p:set>
                                    <p:animEffect transition="in" filter="blinds(horizontal)">
                                      <p:cBhvr>
                                        <p:cTn id="37" dur="500"/>
                                        <p:tgtEl>
                                          <p:spTgt spid="6328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2885" grpId="0" animBg="1"/>
      <p:bldP spid="632886" grpId="0" animBg="1"/>
      <p:bldP spid="632888" grpId="0" animBg="1"/>
      <p:bldP spid="632889" grpId="0" animBg="1"/>
      <p:bldP spid="632890" grpId="0" animBg="1"/>
      <p:bldP spid="632891" grpId="0" animBg="1"/>
      <p:bldP spid="632891" grpId="1" animBg="1"/>
      <p:bldP spid="632892" grpId="0" animBg="1"/>
      <p:bldP spid="632892" grpId="1" animBg="1"/>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17"/>
          <p:cNvSpPr>
            <a:spLocks noChangeArrowheads="1"/>
          </p:cNvSpPr>
          <p:nvPr/>
        </p:nvSpPr>
        <p:spPr bwMode="auto">
          <a:xfrm>
            <a:off x="0" y="2133600"/>
            <a:ext cx="9144000" cy="2159000"/>
          </a:xfrm>
          <a:prstGeom prst="rect">
            <a:avLst/>
          </a:prstGeom>
          <a:solidFill>
            <a:srgbClr val="FFCC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457200" indent="-457200">
              <a:buFont typeface="Arial" pitchFamily="34" charset="0"/>
              <a:buChar char="•"/>
            </a:pPr>
            <a:r>
              <a:rPr lang="en-US" sz="2800" b="1" dirty="0" smtClean="0">
                <a:solidFill>
                  <a:srgbClr val="003399"/>
                </a:solidFill>
                <a:latin typeface="Arial" pitchFamily="34" charset="0"/>
              </a:rPr>
              <a:t>What if Fusion is needed earlier</a:t>
            </a:r>
          </a:p>
          <a:p>
            <a:pPr marL="914400" lvl="1" indent="-457200">
              <a:buFont typeface="Arial" pitchFamily="34" charset="0"/>
              <a:buChar char="•"/>
            </a:pPr>
            <a:r>
              <a:rPr lang="en-US" sz="2800" b="1" dirty="0" smtClean="0">
                <a:solidFill>
                  <a:srgbClr val="003399"/>
                </a:solidFill>
                <a:latin typeface="Arial" pitchFamily="34" charset="0"/>
              </a:rPr>
              <a:t>An Apollo like Program</a:t>
            </a:r>
          </a:p>
          <a:p>
            <a:pPr marL="914400" lvl="1" indent="-457200">
              <a:buFont typeface="Arial" pitchFamily="34" charset="0"/>
              <a:buChar char="•"/>
            </a:pPr>
            <a:r>
              <a:rPr lang="en-US" sz="2800" b="1" dirty="0" smtClean="0">
                <a:solidFill>
                  <a:srgbClr val="003399"/>
                </a:solidFill>
                <a:latin typeface="Arial" pitchFamily="34" charset="0"/>
              </a:rPr>
              <a:t>The Ultra Fast Track</a:t>
            </a:r>
            <a:endParaRPr lang="en-US" sz="2800" b="1" dirty="0">
              <a:solidFill>
                <a:srgbClr val="003399"/>
              </a:solidFill>
              <a:latin typeface="Arial" pitchFamily="34" charset="0"/>
            </a:endParaRPr>
          </a:p>
        </p:txBody>
      </p:sp>
    </p:spTree>
    <p:extLst>
      <p:ext uri="{BB962C8B-B14F-4D97-AF65-F5344CB8AC3E}">
        <p14:creationId xmlns:p14="http://schemas.microsoft.com/office/powerpoint/2010/main" val="3997160267"/>
      </p:ext>
    </p:extLst>
  </p:cSld>
  <p:clrMapOvr>
    <a:masterClrMapping/>
  </p:clrMapOvr>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2308" name="Rectangle 52"/>
          <p:cNvSpPr>
            <a:spLocks noChangeArrowheads="1"/>
          </p:cNvSpPr>
          <p:nvPr/>
        </p:nvSpPr>
        <p:spPr bwMode="auto">
          <a:xfrm>
            <a:off x="4239357" y="734226"/>
            <a:ext cx="1729154" cy="4752975"/>
          </a:xfrm>
          <a:prstGeom prst="rect">
            <a:avLst/>
          </a:prstGeom>
          <a:solidFill>
            <a:srgbClr val="FF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92258" name="AutoShape 2"/>
          <p:cNvSpPr>
            <a:spLocks noChangeArrowheads="1"/>
          </p:cNvSpPr>
          <p:nvPr/>
        </p:nvSpPr>
        <p:spPr bwMode="auto">
          <a:xfrm flipV="1">
            <a:off x="886557" y="3448851"/>
            <a:ext cx="398585" cy="935038"/>
          </a:xfrm>
          <a:prstGeom prst="upDownArrow">
            <a:avLst>
              <a:gd name="adj1" fmla="val 50000"/>
              <a:gd name="adj2" fmla="val 43309"/>
            </a:avLst>
          </a:prstGeom>
          <a:gradFill rotWithShape="1">
            <a:gsLst>
              <a:gs pos="0">
                <a:srgbClr val="33CC33"/>
              </a:gs>
              <a:gs pos="100000">
                <a:srgbClr val="FFFF00"/>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92259" name="AutoShape 3"/>
          <p:cNvSpPr>
            <a:spLocks noChangeArrowheads="1"/>
          </p:cNvSpPr>
          <p:nvPr/>
        </p:nvSpPr>
        <p:spPr bwMode="auto">
          <a:xfrm rot="5400000">
            <a:off x="2930769" y="1986276"/>
            <a:ext cx="1295400" cy="331177"/>
          </a:xfrm>
          <a:custGeom>
            <a:avLst/>
            <a:gdLst>
              <a:gd name="G0" fmla="+- 14045 0 0"/>
              <a:gd name="G1" fmla="+- 3345 0 0"/>
              <a:gd name="G2" fmla="+- 12158 0 3345"/>
              <a:gd name="G3" fmla="+- G2 0 3345"/>
              <a:gd name="G4" fmla="*/ G3 32768 32059"/>
              <a:gd name="G5" fmla="*/ G4 1 2"/>
              <a:gd name="G6" fmla="+- 21600 0 14045"/>
              <a:gd name="G7" fmla="*/ G6 3345 6079"/>
              <a:gd name="G8" fmla="+- G7 14045 0"/>
              <a:gd name="T0" fmla="*/ 14045 w 21600"/>
              <a:gd name="T1" fmla="*/ 0 h 21600"/>
              <a:gd name="T2" fmla="*/ 14045 w 21600"/>
              <a:gd name="T3" fmla="*/ 12158 h 21600"/>
              <a:gd name="T4" fmla="*/ 2795 w 21600"/>
              <a:gd name="T5" fmla="*/ 21600 h 21600"/>
              <a:gd name="T6" fmla="*/ 21600 w 21600"/>
              <a:gd name="T7" fmla="*/ 6079 h 21600"/>
              <a:gd name="T8" fmla="*/ 17694720 60000 65536"/>
              <a:gd name="T9" fmla="*/ 5898240 60000 65536"/>
              <a:gd name="T10" fmla="*/ 5898240 60000 65536"/>
              <a:gd name="T11" fmla="*/ 0 60000 65536"/>
              <a:gd name="T12" fmla="*/ 12427 w 21600"/>
              <a:gd name="T13" fmla="*/ G1 h 21600"/>
              <a:gd name="T14" fmla="*/ G8 w 21600"/>
              <a:gd name="T15" fmla="*/ G2 h 21600"/>
            </a:gdLst>
            <a:ahLst/>
            <a:cxnLst>
              <a:cxn ang="T8">
                <a:pos x="T0" y="T1"/>
              </a:cxn>
              <a:cxn ang="T9">
                <a:pos x="T2" y="T3"/>
              </a:cxn>
              <a:cxn ang="T10">
                <a:pos x="T4" y="T5"/>
              </a:cxn>
              <a:cxn ang="T11">
                <a:pos x="T6" y="T7"/>
              </a:cxn>
            </a:cxnLst>
            <a:rect l="T12" t="T13" r="T14" b="T15"/>
            <a:pathLst>
              <a:path w="21600" h="21600">
                <a:moveTo>
                  <a:pt x="21600" y="6079"/>
                </a:moveTo>
                <a:lnTo>
                  <a:pt x="14045" y="0"/>
                </a:lnTo>
                <a:lnTo>
                  <a:pt x="14045" y="3345"/>
                </a:lnTo>
                <a:lnTo>
                  <a:pt x="12427" y="3345"/>
                </a:lnTo>
                <a:cubicBezTo>
                  <a:pt x="5564" y="3345"/>
                  <a:pt x="0" y="7291"/>
                  <a:pt x="0" y="12158"/>
                </a:cubicBezTo>
                <a:lnTo>
                  <a:pt x="0" y="21600"/>
                </a:lnTo>
                <a:lnTo>
                  <a:pt x="5589" y="21600"/>
                </a:lnTo>
                <a:lnTo>
                  <a:pt x="5589" y="12158"/>
                </a:lnTo>
                <a:cubicBezTo>
                  <a:pt x="5589" y="10311"/>
                  <a:pt x="8650" y="8813"/>
                  <a:pt x="12427" y="8813"/>
                </a:cubicBezTo>
                <a:lnTo>
                  <a:pt x="14045" y="8813"/>
                </a:lnTo>
                <a:lnTo>
                  <a:pt x="14045" y="12158"/>
                </a:lnTo>
                <a:close/>
              </a:path>
            </a:pathLst>
          </a:custGeom>
          <a:solidFill>
            <a:srgbClr val="00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92260" name="AutoShape 4"/>
          <p:cNvSpPr>
            <a:spLocks noChangeArrowheads="1"/>
          </p:cNvSpPr>
          <p:nvPr/>
        </p:nvSpPr>
        <p:spPr bwMode="auto">
          <a:xfrm>
            <a:off x="619858" y="1864526"/>
            <a:ext cx="1063869" cy="935038"/>
          </a:xfrm>
          <a:prstGeom prst="upDownArrow">
            <a:avLst>
              <a:gd name="adj1" fmla="val 50000"/>
              <a:gd name="adj2" fmla="val 20000"/>
            </a:avLst>
          </a:prstGeom>
          <a:gradFill rotWithShape="1">
            <a:gsLst>
              <a:gs pos="0">
                <a:srgbClr val="00CCFF"/>
              </a:gs>
              <a:gs pos="100000">
                <a:srgbClr val="FFFF00"/>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92261" name="AutoShape 5"/>
          <p:cNvSpPr>
            <a:spLocks noChangeArrowheads="1"/>
          </p:cNvSpPr>
          <p:nvPr/>
        </p:nvSpPr>
        <p:spPr bwMode="auto">
          <a:xfrm rot="16200000" flipV="1">
            <a:off x="5722327" y="3946838"/>
            <a:ext cx="1295400" cy="331177"/>
          </a:xfrm>
          <a:custGeom>
            <a:avLst/>
            <a:gdLst>
              <a:gd name="G0" fmla="+- 14055 0 0"/>
              <a:gd name="G1" fmla="+- 3440 0 0"/>
              <a:gd name="G2" fmla="+- 12158 0 3440"/>
              <a:gd name="G3" fmla="+- G2 0 3440"/>
              <a:gd name="G4" fmla="*/ G3 32768 32059"/>
              <a:gd name="G5" fmla="*/ G4 1 2"/>
              <a:gd name="G6" fmla="+- 21600 0 14055"/>
              <a:gd name="G7" fmla="*/ G6 3440 6079"/>
              <a:gd name="G8" fmla="+- G7 14055 0"/>
              <a:gd name="T0" fmla="*/ 14055 w 21600"/>
              <a:gd name="T1" fmla="*/ 0 h 21600"/>
              <a:gd name="T2" fmla="*/ 14055 w 21600"/>
              <a:gd name="T3" fmla="*/ 12158 h 21600"/>
              <a:gd name="T4" fmla="*/ 2698 w 21600"/>
              <a:gd name="T5" fmla="*/ 21600 h 21600"/>
              <a:gd name="T6" fmla="*/ 21600 w 21600"/>
              <a:gd name="T7" fmla="*/ 6079 h 21600"/>
              <a:gd name="T8" fmla="*/ 17694720 60000 65536"/>
              <a:gd name="T9" fmla="*/ 5898240 60000 65536"/>
              <a:gd name="T10" fmla="*/ 5898240 60000 65536"/>
              <a:gd name="T11" fmla="*/ 0 60000 65536"/>
              <a:gd name="T12" fmla="*/ 12427 w 21600"/>
              <a:gd name="T13" fmla="*/ G1 h 21600"/>
              <a:gd name="T14" fmla="*/ G8 w 21600"/>
              <a:gd name="T15" fmla="*/ G2 h 21600"/>
            </a:gdLst>
            <a:ahLst/>
            <a:cxnLst>
              <a:cxn ang="T8">
                <a:pos x="T0" y="T1"/>
              </a:cxn>
              <a:cxn ang="T9">
                <a:pos x="T2" y="T3"/>
              </a:cxn>
              <a:cxn ang="T10">
                <a:pos x="T4" y="T5"/>
              </a:cxn>
              <a:cxn ang="T11">
                <a:pos x="T6" y="T7"/>
              </a:cxn>
            </a:cxnLst>
            <a:rect l="T12" t="T13" r="T14" b="T15"/>
            <a:pathLst>
              <a:path w="21600" h="21600">
                <a:moveTo>
                  <a:pt x="21600" y="6079"/>
                </a:moveTo>
                <a:lnTo>
                  <a:pt x="14055" y="0"/>
                </a:lnTo>
                <a:lnTo>
                  <a:pt x="14055" y="3440"/>
                </a:lnTo>
                <a:lnTo>
                  <a:pt x="12427" y="3440"/>
                </a:lnTo>
                <a:cubicBezTo>
                  <a:pt x="5564" y="3440"/>
                  <a:pt x="0" y="7343"/>
                  <a:pt x="0" y="12158"/>
                </a:cubicBezTo>
                <a:lnTo>
                  <a:pt x="0" y="21600"/>
                </a:lnTo>
                <a:lnTo>
                  <a:pt x="5395" y="21600"/>
                </a:lnTo>
                <a:lnTo>
                  <a:pt x="5395" y="12158"/>
                </a:lnTo>
                <a:cubicBezTo>
                  <a:pt x="5395" y="10258"/>
                  <a:pt x="8543" y="8718"/>
                  <a:pt x="12427" y="8718"/>
                </a:cubicBezTo>
                <a:lnTo>
                  <a:pt x="14055" y="8718"/>
                </a:lnTo>
                <a:lnTo>
                  <a:pt x="14055" y="12158"/>
                </a:lnTo>
                <a:close/>
              </a:path>
            </a:pathLst>
          </a:custGeom>
          <a:solidFill>
            <a:srgbClr val="33CC3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92262" name="AutoShape 6"/>
          <p:cNvSpPr>
            <a:spLocks noChangeArrowheads="1"/>
          </p:cNvSpPr>
          <p:nvPr/>
        </p:nvSpPr>
        <p:spPr bwMode="auto">
          <a:xfrm flipV="1">
            <a:off x="2480896" y="3448851"/>
            <a:ext cx="731226" cy="935038"/>
          </a:xfrm>
          <a:prstGeom prst="upDownArrow">
            <a:avLst>
              <a:gd name="adj1" fmla="val 50000"/>
              <a:gd name="adj2" fmla="val 23607"/>
            </a:avLst>
          </a:prstGeom>
          <a:gradFill rotWithShape="1">
            <a:gsLst>
              <a:gs pos="0">
                <a:srgbClr val="33CC33"/>
              </a:gs>
              <a:gs pos="100000">
                <a:srgbClr val="FFFF00"/>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92263" name="Text Box 7"/>
          <p:cNvSpPr txBox="1">
            <a:spLocks noChangeArrowheads="1"/>
          </p:cNvSpPr>
          <p:nvPr/>
        </p:nvSpPr>
        <p:spPr bwMode="auto">
          <a:xfrm>
            <a:off x="3146181" y="2842426"/>
            <a:ext cx="4951534" cy="533400"/>
          </a:xfrm>
          <a:prstGeom prst="rect">
            <a:avLst/>
          </a:prstGeom>
          <a:gradFill rotWithShape="1">
            <a:gsLst>
              <a:gs pos="0">
                <a:srgbClr val="FFFFFF"/>
              </a:gs>
              <a:gs pos="100000">
                <a:srgbClr val="FFFF00"/>
              </a:gs>
            </a:gsLst>
            <a:lin ang="0" scaled="1"/>
          </a:gradFill>
          <a:ln w="9525">
            <a:solidFill>
              <a:srgbClr val="FF0000"/>
            </a:solidFill>
            <a:miter lim="800000"/>
            <a:headEnd/>
            <a:tailEnd/>
          </a:ln>
        </p:spPr>
        <p:txBody>
          <a:bodyPr anchor="ctr" anchorCtr="1"/>
          <a:lstStyle/>
          <a:p>
            <a:r>
              <a:rPr lang="de-DE" sz="2000" b="1">
                <a:solidFill>
                  <a:schemeClr val="tx1"/>
                </a:solidFill>
              </a:rPr>
              <a:t>                </a:t>
            </a:r>
          </a:p>
        </p:txBody>
      </p:sp>
      <p:sp>
        <p:nvSpPr>
          <p:cNvPr id="992264" name="Text Box 8"/>
          <p:cNvSpPr txBox="1">
            <a:spLocks noChangeArrowheads="1"/>
          </p:cNvSpPr>
          <p:nvPr/>
        </p:nvSpPr>
        <p:spPr bwMode="auto">
          <a:xfrm>
            <a:off x="156796" y="5647540"/>
            <a:ext cx="7444154" cy="46166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12700">
                <a:solidFill>
                  <a:srgbClr val="FFFF00"/>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de-DE" sz="1200" b="1">
                <a:solidFill>
                  <a:schemeClr val="tx1"/>
                </a:solidFill>
              </a:rPr>
              <a:t>2005           2010            2015          2020            2025            2030            2035           2040          2045             2050</a:t>
            </a:r>
          </a:p>
        </p:txBody>
      </p:sp>
      <p:sp>
        <p:nvSpPr>
          <p:cNvPr id="992265" name="Text Box 9"/>
          <p:cNvSpPr txBox="1">
            <a:spLocks noChangeArrowheads="1"/>
          </p:cNvSpPr>
          <p:nvPr/>
        </p:nvSpPr>
        <p:spPr bwMode="auto">
          <a:xfrm>
            <a:off x="849923" y="2842426"/>
            <a:ext cx="3292720" cy="533400"/>
          </a:xfrm>
          <a:prstGeom prst="rect">
            <a:avLst/>
          </a:prstGeom>
          <a:gradFill rotWithShape="1">
            <a:gsLst>
              <a:gs pos="0">
                <a:srgbClr val="FFFFFF"/>
              </a:gs>
              <a:gs pos="100000">
                <a:srgbClr val="FFFF00"/>
              </a:gs>
            </a:gsLst>
            <a:lin ang="0" scaled="1"/>
          </a:gradFill>
          <a:ln w="9525">
            <a:solidFill>
              <a:srgbClr val="FF0000"/>
            </a:solidFill>
            <a:miter lim="800000"/>
            <a:headEnd/>
            <a:tailEnd/>
          </a:ln>
        </p:spPr>
        <p:txBody>
          <a:bodyPr anchor="ctr" anchorCtr="1"/>
          <a:lstStyle/>
          <a:p>
            <a:r>
              <a:rPr lang="de-DE" sz="2000" b="1">
                <a:solidFill>
                  <a:schemeClr val="tx1"/>
                </a:solidFill>
              </a:rPr>
              <a:t>                </a:t>
            </a:r>
          </a:p>
        </p:txBody>
      </p:sp>
      <p:sp>
        <p:nvSpPr>
          <p:cNvPr id="992266" name="Text Box 10"/>
          <p:cNvSpPr txBox="1">
            <a:spLocks noChangeArrowheads="1"/>
          </p:cNvSpPr>
          <p:nvPr/>
        </p:nvSpPr>
        <p:spPr bwMode="auto">
          <a:xfrm>
            <a:off x="983273" y="3758414"/>
            <a:ext cx="2857500" cy="398462"/>
          </a:xfrm>
          <a:prstGeom prst="rect">
            <a:avLst/>
          </a:prstGeom>
          <a:solidFill>
            <a:srgbClr val="FFFF00"/>
          </a:solidFill>
          <a:ln w="9525">
            <a:solidFill>
              <a:srgbClr val="FF0000"/>
            </a:solidFill>
            <a:miter lim="800000"/>
            <a:headEnd/>
            <a:tailEnd/>
          </a:ln>
        </p:spPr>
        <p:txBody>
          <a:bodyPr/>
          <a:lstStyle/>
          <a:p>
            <a:pPr algn="ctr"/>
            <a:r>
              <a:rPr lang="de-DE" sz="1400" b="1">
                <a:solidFill>
                  <a:schemeClr val="tx1"/>
                </a:solidFill>
              </a:rPr>
              <a:t>14-MeV-Neutronsource IFMIF</a:t>
            </a:r>
            <a:r>
              <a:rPr lang="de-DE" sz="1200" b="1">
                <a:solidFill>
                  <a:schemeClr val="tx1"/>
                </a:solidFill>
              </a:rPr>
              <a:t> </a:t>
            </a:r>
          </a:p>
        </p:txBody>
      </p:sp>
      <p:sp>
        <p:nvSpPr>
          <p:cNvPr id="992267" name="Line 11"/>
          <p:cNvSpPr>
            <a:spLocks noChangeShapeType="1"/>
          </p:cNvSpPr>
          <p:nvPr/>
        </p:nvSpPr>
        <p:spPr bwMode="auto">
          <a:xfrm>
            <a:off x="599342" y="5577689"/>
            <a:ext cx="6888773" cy="4762"/>
          </a:xfrm>
          <a:prstGeom prst="line">
            <a:avLst/>
          </a:prstGeom>
          <a:noFill/>
          <a:ln w="381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2268" name="Line 12"/>
          <p:cNvSpPr>
            <a:spLocks noChangeShapeType="1"/>
          </p:cNvSpPr>
          <p:nvPr/>
        </p:nvSpPr>
        <p:spPr bwMode="auto">
          <a:xfrm>
            <a:off x="2162907" y="5512601"/>
            <a:ext cx="1466" cy="260350"/>
          </a:xfrm>
          <a:prstGeom prst="line">
            <a:avLst/>
          </a:prstGeom>
          <a:noFill/>
          <a:ln w="381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2269" name="Line 13"/>
          <p:cNvSpPr>
            <a:spLocks noChangeShapeType="1"/>
          </p:cNvSpPr>
          <p:nvPr/>
        </p:nvSpPr>
        <p:spPr bwMode="auto">
          <a:xfrm>
            <a:off x="3664927" y="5512601"/>
            <a:ext cx="1465" cy="260350"/>
          </a:xfrm>
          <a:prstGeom prst="line">
            <a:avLst/>
          </a:prstGeom>
          <a:noFill/>
          <a:ln w="381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2270" name="Line 14"/>
          <p:cNvSpPr>
            <a:spLocks noChangeShapeType="1"/>
          </p:cNvSpPr>
          <p:nvPr/>
        </p:nvSpPr>
        <p:spPr bwMode="auto">
          <a:xfrm>
            <a:off x="5205045" y="5512601"/>
            <a:ext cx="1466" cy="260350"/>
          </a:xfrm>
          <a:prstGeom prst="line">
            <a:avLst/>
          </a:prstGeom>
          <a:noFill/>
          <a:ln w="381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2271" name="Line 15"/>
          <p:cNvSpPr>
            <a:spLocks noChangeShapeType="1"/>
          </p:cNvSpPr>
          <p:nvPr/>
        </p:nvSpPr>
        <p:spPr bwMode="auto">
          <a:xfrm>
            <a:off x="6671896" y="5512601"/>
            <a:ext cx="1465" cy="260350"/>
          </a:xfrm>
          <a:prstGeom prst="line">
            <a:avLst/>
          </a:prstGeom>
          <a:noFill/>
          <a:ln w="381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2272" name="Text Box 16"/>
          <p:cNvSpPr txBox="1">
            <a:spLocks noChangeArrowheads="1"/>
          </p:cNvSpPr>
          <p:nvPr/>
        </p:nvSpPr>
        <p:spPr bwMode="auto">
          <a:xfrm>
            <a:off x="4343399" y="1381927"/>
            <a:ext cx="3735266" cy="481013"/>
          </a:xfrm>
          <a:prstGeom prst="rect">
            <a:avLst/>
          </a:prstGeom>
          <a:gradFill rotWithShape="0">
            <a:gsLst>
              <a:gs pos="0">
                <a:srgbClr val="00CCFF"/>
              </a:gs>
              <a:gs pos="100000">
                <a:srgbClr val="00CCFF">
                  <a:gamma/>
                  <a:tint val="0"/>
                  <a:invGamma/>
                </a:srgbClr>
              </a:gs>
            </a:gsLst>
            <a:lin ang="0" scaled="1"/>
          </a:gradFill>
          <a:ln>
            <a:noFill/>
          </a:ln>
          <a:extLst>
            <a:ext uri="{91240B29-F687-4F45-9708-019B960494DF}">
              <a14:hiddenLine xmlns:a14="http://schemas.microsoft.com/office/drawing/2010/main" w="9525">
                <a:solidFill>
                  <a:schemeClr val="tx1"/>
                </a:solidFill>
                <a:miter lim="800000"/>
                <a:headEnd/>
                <a:tailEnd/>
              </a14:hiddenLine>
            </a:ext>
          </a:extLst>
        </p:spPr>
        <p:txBody>
          <a:bodyPr anchor="ctr" anchorCtr="1"/>
          <a:lstStyle/>
          <a:p>
            <a:pPr algn="ctr"/>
            <a:endParaRPr lang="en-US" sz="1400" b="1">
              <a:solidFill>
                <a:schemeClr val="tx1"/>
              </a:solidFill>
            </a:endParaRPr>
          </a:p>
        </p:txBody>
      </p:sp>
      <p:sp>
        <p:nvSpPr>
          <p:cNvPr id="992273" name="Text Box 17"/>
          <p:cNvSpPr txBox="1">
            <a:spLocks noChangeArrowheads="1"/>
          </p:cNvSpPr>
          <p:nvPr/>
        </p:nvSpPr>
        <p:spPr bwMode="auto">
          <a:xfrm>
            <a:off x="650630" y="1381926"/>
            <a:ext cx="4489938" cy="482600"/>
          </a:xfrm>
          <a:prstGeom prst="rect">
            <a:avLst/>
          </a:prstGeom>
          <a:solidFill>
            <a:srgbClr val="00CCFF"/>
          </a:solidFill>
          <a:ln>
            <a:noFill/>
          </a:ln>
          <a:extLst>
            <a:ext uri="{91240B29-F687-4F45-9708-019B960494DF}">
              <a14:hiddenLine xmlns:a14="http://schemas.microsoft.com/office/drawing/2010/main" w="9525">
                <a:solidFill>
                  <a:srgbClr val="333399"/>
                </a:solidFill>
                <a:miter lim="800000"/>
                <a:headEnd/>
                <a:tailEnd/>
              </a14:hiddenLine>
            </a:ext>
          </a:extLst>
        </p:spPr>
        <p:txBody>
          <a:bodyPr anchor="ctr" anchorCtr="1"/>
          <a:lstStyle/>
          <a:p>
            <a:pPr algn="ctr"/>
            <a:r>
              <a:rPr lang="de-DE" sz="1400" b="1">
                <a:solidFill>
                  <a:schemeClr val="tx1"/>
                </a:solidFill>
              </a:rPr>
              <a:t>Plasmaphysics – Tokamak, Stellarator</a:t>
            </a:r>
          </a:p>
        </p:txBody>
      </p:sp>
      <p:sp>
        <p:nvSpPr>
          <p:cNvPr id="992274" name="Text Box 18"/>
          <p:cNvSpPr txBox="1">
            <a:spLocks noChangeArrowheads="1"/>
          </p:cNvSpPr>
          <p:nvPr/>
        </p:nvSpPr>
        <p:spPr bwMode="auto">
          <a:xfrm>
            <a:off x="3508130" y="3758414"/>
            <a:ext cx="2168769" cy="398462"/>
          </a:xfrm>
          <a:prstGeom prst="rect">
            <a:avLst/>
          </a:prstGeom>
          <a:gradFill rotWithShape="0">
            <a:gsLst>
              <a:gs pos="0">
                <a:srgbClr val="FFFF00"/>
              </a:gs>
              <a:gs pos="100000">
                <a:srgbClr val="FFFF00">
                  <a:gamma/>
                  <a:tint val="39216"/>
                  <a:invGamma/>
                </a:srgbClr>
              </a:gs>
            </a:gsLst>
            <a:lin ang="0" scaled="1"/>
          </a:gradFill>
          <a:ln>
            <a:noFill/>
          </a:ln>
          <a:extLst>
            <a:ext uri="{91240B29-F687-4F45-9708-019B960494DF}">
              <a14:hiddenLine xmlns:a14="http://schemas.microsoft.com/office/drawing/2010/main" w="9525">
                <a:solidFill>
                  <a:srgbClr val="FF0000"/>
                </a:solidFill>
                <a:miter lim="800000"/>
                <a:headEnd/>
                <a:tailEnd/>
              </a14:hiddenLine>
            </a:ext>
          </a:extLst>
        </p:spPr>
        <p:txBody>
          <a:bodyPr/>
          <a:lstStyle/>
          <a:p>
            <a:pPr algn="ctr"/>
            <a:endParaRPr lang="en-US" sz="1400" b="1">
              <a:solidFill>
                <a:schemeClr val="tx1"/>
              </a:solidFill>
            </a:endParaRPr>
          </a:p>
        </p:txBody>
      </p:sp>
      <p:sp>
        <p:nvSpPr>
          <p:cNvPr id="992275" name="Text Box 19"/>
          <p:cNvSpPr txBox="1">
            <a:spLocks noChangeArrowheads="1"/>
          </p:cNvSpPr>
          <p:nvPr/>
        </p:nvSpPr>
        <p:spPr bwMode="auto">
          <a:xfrm>
            <a:off x="5539153" y="4429926"/>
            <a:ext cx="2558562" cy="458788"/>
          </a:xfrm>
          <a:prstGeom prst="rect">
            <a:avLst/>
          </a:prstGeom>
          <a:gradFill rotWithShape="0">
            <a:gsLst>
              <a:gs pos="0">
                <a:srgbClr val="33CC33"/>
              </a:gs>
              <a:gs pos="100000">
                <a:srgbClr val="33CC33">
                  <a:gamma/>
                  <a:tint val="0"/>
                  <a:invGamma/>
                </a:srgbClr>
              </a:gs>
            </a:gsLst>
            <a:lin ang="0" scaled="1"/>
          </a:gradFill>
          <a:ln>
            <a:noFill/>
          </a:ln>
          <a:extLst>
            <a:ext uri="{91240B29-F687-4F45-9708-019B960494DF}">
              <a14:hiddenLine xmlns:a14="http://schemas.microsoft.com/office/drawing/2010/main" w="9525">
                <a:solidFill>
                  <a:schemeClr val="tx1"/>
                </a:solidFill>
                <a:miter lim="800000"/>
                <a:headEnd/>
                <a:tailEnd/>
              </a14:hiddenLine>
            </a:ext>
          </a:extLst>
        </p:spPr>
        <p:txBody>
          <a:bodyPr anchor="ctr" anchorCtr="1"/>
          <a:lstStyle/>
          <a:p>
            <a:pPr algn="ctr"/>
            <a:endParaRPr lang="en-US" sz="1400" b="1">
              <a:solidFill>
                <a:schemeClr val="tx1"/>
              </a:solidFill>
            </a:endParaRPr>
          </a:p>
        </p:txBody>
      </p:sp>
      <p:sp>
        <p:nvSpPr>
          <p:cNvPr id="992276" name="Text Box 20"/>
          <p:cNvSpPr txBox="1">
            <a:spLocks noChangeArrowheads="1"/>
          </p:cNvSpPr>
          <p:nvPr/>
        </p:nvSpPr>
        <p:spPr bwMode="auto">
          <a:xfrm>
            <a:off x="4142642" y="2845601"/>
            <a:ext cx="1462454" cy="533400"/>
          </a:xfrm>
          <a:prstGeom prst="rect">
            <a:avLst/>
          </a:prstGeom>
          <a:noFill/>
          <a:ln>
            <a:noFill/>
          </a:ln>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9525">
                <a:solidFill>
                  <a:srgbClr val="FF0000"/>
                </a:solidFill>
                <a:miter lim="800000"/>
                <a:headEnd/>
                <a:tailEnd/>
              </a14:hiddenLine>
            </a:ext>
          </a:extLst>
        </p:spPr>
        <p:txBody>
          <a:bodyPr anchor="ctr" anchorCtr="1"/>
          <a:lstStyle/>
          <a:p>
            <a:pPr algn="ctr"/>
            <a:r>
              <a:rPr lang="de-DE" sz="2000" b="1">
                <a:solidFill>
                  <a:schemeClr val="tx1"/>
                </a:solidFill>
              </a:rPr>
              <a:t>DEMO</a:t>
            </a:r>
          </a:p>
        </p:txBody>
      </p:sp>
      <p:sp>
        <p:nvSpPr>
          <p:cNvPr id="992277" name="Line 21"/>
          <p:cNvSpPr>
            <a:spLocks noChangeShapeType="1"/>
          </p:cNvSpPr>
          <p:nvPr/>
        </p:nvSpPr>
        <p:spPr bwMode="auto">
          <a:xfrm>
            <a:off x="4425461" y="5512601"/>
            <a:ext cx="1466" cy="260350"/>
          </a:xfrm>
          <a:prstGeom prst="line">
            <a:avLst/>
          </a:prstGeom>
          <a:noFill/>
          <a:ln w="381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2278" name="Line 22"/>
          <p:cNvSpPr>
            <a:spLocks noChangeShapeType="1"/>
          </p:cNvSpPr>
          <p:nvPr/>
        </p:nvSpPr>
        <p:spPr bwMode="auto">
          <a:xfrm>
            <a:off x="2886807" y="5512601"/>
            <a:ext cx="1466" cy="260350"/>
          </a:xfrm>
          <a:prstGeom prst="line">
            <a:avLst/>
          </a:prstGeom>
          <a:noFill/>
          <a:ln w="381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2279" name="Line 23"/>
          <p:cNvSpPr>
            <a:spLocks noChangeShapeType="1"/>
          </p:cNvSpPr>
          <p:nvPr/>
        </p:nvSpPr>
        <p:spPr bwMode="auto">
          <a:xfrm>
            <a:off x="5959719" y="5512601"/>
            <a:ext cx="1465" cy="260350"/>
          </a:xfrm>
          <a:prstGeom prst="line">
            <a:avLst/>
          </a:prstGeom>
          <a:noFill/>
          <a:ln w="381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2280" name="Line 24"/>
          <p:cNvSpPr>
            <a:spLocks noChangeShapeType="1"/>
          </p:cNvSpPr>
          <p:nvPr/>
        </p:nvSpPr>
        <p:spPr bwMode="auto">
          <a:xfrm>
            <a:off x="1378927" y="5512601"/>
            <a:ext cx="1465" cy="260350"/>
          </a:xfrm>
          <a:prstGeom prst="line">
            <a:avLst/>
          </a:prstGeom>
          <a:noFill/>
          <a:ln w="381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2281" name="Line 25"/>
          <p:cNvSpPr>
            <a:spLocks noChangeShapeType="1"/>
          </p:cNvSpPr>
          <p:nvPr/>
        </p:nvSpPr>
        <p:spPr bwMode="auto">
          <a:xfrm>
            <a:off x="615461" y="5512601"/>
            <a:ext cx="1466" cy="260350"/>
          </a:xfrm>
          <a:prstGeom prst="line">
            <a:avLst/>
          </a:prstGeom>
          <a:noFill/>
          <a:ln w="381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2282" name="Line 26"/>
          <p:cNvSpPr>
            <a:spLocks noChangeShapeType="1"/>
          </p:cNvSpPr>
          <p:nvPr/>
        </p:nvSpPr>
        <p:spPr bwMode="auto">
          <a:xfrm>
            <a:off x="7470530" y="5517364"/>
            <a:ext cx="1466" cy="260350"/>
          </a:xfrm>
          <a:prstGeom prst="line">
            <a:avLst/>
          </a:prstGeom>
          <a:noFill/>
          <a:ln w="381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2283" name="Text Box 27"/>
          <p:cNvSpPr txBox="1">
            <a:spLocks noChangeArrowheads="1"/>
          </p:cNvSpPr>
          <p:nvPr/>
        </p:nvSpPr>
        <p:spPr bwMode="auto">
          <a:xfrm>
            <a:off x="1950427" y="2909102"/>
            <a:ext cx="901211" cy="402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eaLnBrk="1" hangingPunct="1"/>
            <a:r>
              <a:rPr lang="de-DE" sz="2000" b="1">
                <a:solidFill>
                  <a:schemeClr val="tx1"/>
                </a:solidFill>
              </a:rPr>
              <a:t>ITER</a:t>
            </a:r>
          </a:p>
        </p:txBody>
      </p:sp>
      <p:sp>
        <p:nvSpPr>
          <p:cNvPr id="992284" name="Text Box 28"/>
          <p:cNvSpPr txBox="1">
            <a:spLocks noChangeArrowheads="1"/>
          </p:cNvSpPr>
          <p:nvPr/>
        </p:nvSpPr>
        <p:spPr bwMode="auto">
          <a:xfrm>
            <a:off x="4875335" y="758040"/>
            <a:ext cx="1554773" cy="523220"/>
          </a:xfrm>
          <a:prstGeom prst="rect">
            <a:avLst/>
          </a:prstGeom>
          <a:noFill/>
          <a:ln>
            <a:noFill/>
          </a:ln>
          <a:effectLst/>
          <a:extLst>
            <a:ext uri="{909E8E84-426E-40DD-AFC4-6F175D3DCCD1}">
              <a14:hiddenFill xmlns:a14="http://schemas.microsoft.com/office/drawing/2010/main">
                <a:solidFill>
                  <a:srgbClr val="FF9966"/>
                </a:solidFill>
              </a14:hiddenFill>
            </a:ex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de-DE" sz="1400" b="1">
                <a:solidFill>
                  <a:schemeClr val="accent2"/>
                </a:solidFill>
              </a:rPr>
              <a:t>Electrical Power Production</a:t>
            </a:r>
          </a:p>
        </p:txBody>
      </p:sp>
      <p:sp>
        <p:nvSpPr>
          <p:cNvPr id="992285" name="Text Box 29"/>
          <p:cNvSpPr txBox="1">
            <a:spLocks noChangeArrowheads="1"/>
          </p:cNvSpPr>
          <p:nvPr/>
        </p:nvSpPr>
        <p:spPr bwMode="auto">
          <a:xfrm>
            <a:off x="584688" y="1454952"/>
            <a:ext cx="545640" cy="402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pPr eaLnBrk="1" hangingPunct="1"/>
            <a:r>
              <a:rPr lang="de-DE" sz="2000" b="1">
                <a:solidFill>
                  <a:schemeClr val="tx1"/>
                </a:solidFill>
              </a:rPr>
              <a:t>JET</a:t>
            </a:r>
          </a:p>
        </p:txBody>
      </p:sp>
      <p:sp>
        <p:nvSpPr>
          <p:cNvPr id="992286" name="AutoShape 30"/>
          <p:cNvSpPr>
            <a:spLocks noChangeArrowheads="1"/>
          </p:cNvSpPr>
          <p:nvPr/>
        </p:nvSpPr>
        <p:spPr bwMode="auto">
          <a:xfrm>
            <a:off x="2480896" y="1864526"/>
            <a:ext cx="731226" cy="935038"/>
          </a:xfrm>
          <a:prstGeom prst="upDownArrow">
            <a:avLst>
              <a:gd name="adj1" fmla="val 50000"/>
              <a:gd name="adj2" fmla="val 23607"/>
            </a:avLst>
          </a:prstGeom>
          <a:gradFill rotWithShape="1">
            <a:gsLst>
              <a:gs pos="0">
                <a:srgbClr val="00CCFF"/>
              </a:gs>
              <a:gs pos="100000">
                <a:srgbClr val="FFFF00"/>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92287" name="AutoShape 31"/>
          <p:cNvSpPr>
            <a:spLocks noChangeArrowheads="1"/>
          </p:cNvSpPr>
          <p:nvPr/>
        </p:nvSpPr>
        <p:spPr bwMode="auto">
          <a:xfrm>
            <a:off x="4475285" y="1864526"/>
            <a:ext cx="731227" cy="935038"/>
          </a:xfrm>
          <a:prstGeom prst="upDownArrow">
            <a:avLst>
              <a:gd name="adj1" fmla="val 50000"/>
              <a:gd name="adj2" fmla="val 23607"/>
            </a:avLst>
          </a:prstGeom>
          <a:gradFill rotWithShape="1">
            <a:gsLst>
              <a:gs pos="0">
                <a:srgbClr val="00CCFF"/>
              </a:gs>
              <a:gs pos="100000">
                <a:srgbClr val="FFFF00"/>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92288" name="AutoShape 32"/>
          <p:cNvSpPr>
            <a:spLocks noChangeArrowheads="1"/>
          </p:cNvSpPr>
          <p:nvPr/>
        </p:nvSpPr>
        <p:spPr bwMode="auto">
          <a:xfrm flipV="1">
            <a:off x="4676042" y="3448851"/>
            <a:ext cx="1528396" cy="935038"/>
          </a:xfrm>
          <a:prstGeom prst="upDownArrow">
            <a:avLst>
              <a:gd name="adj1" fmla="val 50000"/>
              <a:gd name="adj2" fmla="val 20000"/>
            </a:avLst>
          </a:prstGeom>
          <a:gradFill rotWithShape="1">
            <a:gsLst>
              <a:gs pos="0">
                <a:srgbClr val="33CC33"/>
              </a:gs>
              <a:gs pos="100000">
                <a:srgbClr val="FFFF00"/>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92289" name="AutoShape 33"/>
          <p:cNvSpPr>
            <a:spLocks noChangeArrowheads="1"/>
          </p:cNvSpPr>
          <p:nvPr/>
        </p:nvSpPr>
        <p:spPr bwMode="auto">
          <a:xfrm rot="16200000" flipV="1">
            <a:off x="2929304" y="3946838"/>
            <a:ext cx="1295400" cy="331177"/>
          </a:xfrm>
          <a:custGeom>
            <a:avLst/>
            <a:gdLst>
              <a:gd name="G0" fmla="+- 14055 0 0"/>
              <a:gd name="G1" fmla="+- 3440 0 0"/>
              <a:gd name="G2" fmla="+- 12158 0 3440"/>
              <a:gd name="G3" fmla="+- G2 0 3440"/>
              <a:gd name="G4" fmla="*/ G3 32768 32059"/>
              <a:gd name="G5" fmla="*/ G4 1 2"/>
              <a:gd name="G6" fmla="+- 21600 0 14055"/>
              <a:gd name="G7" fmla="*/ G6 3440 6079"/>
              <a:gd name="G8" fmla="+- G7 14055 0"/>
              <a:gd name="T0" fmla="*/ 14055 w 21600"/>
              <a:gd name="T1" fmla="*/ 0 h 21600"/>
              <a:gd name="T2" fmla="*/ 14055 w 21600"/>
              <a:gd name="T3" fmla="*/ 12158 h 21600"/>
              <a:gd name="T4" fmla="*/ 2698 w 21600"/>
              <a:gd name="T5" fmla="*/ 21600 h 21600"/>
              <a:gd name="T6" fmla="*/ 21600 w 21600"/>
              <a:gd name="T7" fmla="*/ 6079 h 21600"/>
              <a:gd name="T8" fmla="*/ 17694720 60000 65536"/>
              <a:gd name="T9" fmla="*/ 5898240 60000 65536"/>
              <a:gd name="T10" fmla="*/ 5898240 60000 65536"/>
              <a:gd name="T11" fmla="*/ 0 60000 65536"/>
              <a:gd name="T12" fmla="*/ 12427 w 21600"/>
              <a:gd name="T13" fmla="*/ G1 h 21600"/>
              <a:gd name="T14" fmla="*/ G8 w 21600"/>
              <a:gd name="T15" fmla="*/ G2 h 21600"/>
            </a:gdLst>
            <a:ahLst/>
            <a:cxnLst>
              <a:cxn ang="T8">
                <a:pos x="T0" y="T1"/>
              </a:cxn>
              <a:cxn ang="T9">
                <a:pos x="T2" y="T3"/>
              </a:cxn>
              <a:cxn ang="T10">
                <a:pos x="T4" y="T5"/>
              </a:cxn>
              <a:cxn ang="T11">
                <a:pos x="T6" y="T7"/>
              </a:cxn>
            </a:cxnLst>
            <a:rect l="T12" t="T13" r="T14" b="T15"/>
            <a:pathLst>
              <a:path w="21600" h="21600">
                <a:moveTo>
                  <a:pt x="21600" y="6079"/>
                </a:moveTo>
                <a:lnTo>
                  <a:pt x="14055" y="0"/>
                </a:lnTo>
                <a:lnTo>
                  <a:pt x="14055" y="3440"/>
                </a:lnTo>
                <a:lnTo>
                  <a:pt x="12427" y="3440"/>
                </a:lnTo>
                <a:cubicBezTo>
                  <a:pt x="5564" y="3440"/>
                  <a:pt x="0" y="7343"/>
                  <a:pt x="0" y="12158"/>
                </a:cubicBezTo>
                <a:lnTo>
                  <a:pt x="0" y="21600"/>
                </a:lnTo>
                <a:lnTo>
                  <a:pt x="5395" y="21600"/>
                </a:lnTo>
                <a:lnTo>
                  <a:pt x="5395" y="12158"/>
                </a:lnTo>
                <a:cubicBezTo>
                  <a:pt x="5395" y="10258"/>
                  <a:pt x="8543" y="8718"/>
                  <a:pt x="12427" y="8718"/>
                </a:cubicBezTo>
                <a:lnTo>
                  <a:pt x="14055" y="8718"/>
                </a:lnTo>
                <a:lnTo>
                  <a:pt x="14055" y="12158"/>
                </a:lnTo>
                <a:close/>
              </a:path>
            </a:pathLst>
          </a:custGeom>
          <a:solidFill>
            <a:srgbClr val="33CC3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92290" name="Freeform 34"/>
          <p:cNvSpPr>
            <a:spLocks/>
          </p:cNvSpPr>
          <p:nvPr/>
        </p:nvSpPr>
        <p:spPr bwMode="auto">
          <a:xfrm>
            <a:off x="3657600" y="2842427"/>
            <a:ext cx="485043" cy="246063"/>
          </a:xfrm>
          <a:custGeom>
            <a:avLst/>
            <a:gdLst>
              <a:gd name="T0" fmla="*/ 0 w 1012"/>
              <a:gd name="T1" fmla="*/ 0 h 636"/>
              <a:gd name="T2" fmla="*/ 100 w 1012"/>
              <a:gd name="T3" fmla="*/ 355 h 636"/>
              <a:gd name="T4" fmla="*/ 494 w 1012"/>
              <a:gd name="T5" fmla="*/ 567 h 636"/>
              <a:gd name="T6" fmla="*/ 1012 w 1012"/>
              <a:gd name="T7" fmla="*/ 636 h 636"/>
            </a:gdLst>
            <a:ahLst/>
            <a:cxnLst>
              <a:cxn ang="0">
                <a:pos x="T0" y="T1"/>
              </a:cxn>
              <a:cxn ang="0">
                <a:pos x="T2" y="T3"/>
              </a:cxn>
              <a:cxn ang="0">
                <a:pos x="T4" y="T5"/>
              </a:cxn>
              <a:cxn ang="0">
                <a:pos x="T6" y="T7"/>
              </a:cxn>
            </a:cxnLst>
            <a:rect l="0" t="0" r="r" b="b"/>
            <a:pathLst>
              <a:path w="1012" h="636">
                <a:moveTo>
                  <a:pt x="0" y="0"/>
                </a:moveTo>
                <a:cubicBezTo>
                  <a:pt x="17" y="59"/>
                  <a:pt x="18" y="261"/>
                  <a:pt x="100" y="355"/>
                </a:cubicBezTo>
                <a:cubicBezTo>
                  <a:pt x="182" y="449"/>
                  <a:pt x="342" y="520"/>
                  <a:pt x="494" y="567"/>
                </a:cubicBezTo>
                <a:cubicBezTo>
                  <a:pt x="646" y="614"/>
                  <a:pt x="904" y="622"/>
                  <a:pt x="1012" y="636"/>
                </a:cubicBezTo>
              </a:path>
            </a:pathLst>
          </a:custGeom>
          <a:noFill/>
          <a:ln w="38100" cmpd="sng">
            <a:solidFill>
              <a:srgbClr val="FF0000"/>
            </a:solidFill>
            <a:round/>
            <a:headEn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2291" name="Freeform 35"/>
          <p:cNvSpPr>
            <a:spLocks/>
          </p:cNvSpPr>
          <p:nvPr/>
        </p:nvSpPr>
        <p:spPr bwMode="auto">
          <a:xfrm flipV="1">
            <a:off x="3657600" y="3129764"/>
            <a:ext cx="485043" cy="246062"/>
          </a:xfrm>
          <a:custGeom>
            <a:avLst/>
            <a:gdLst>
              <a:gd name="T0" fmla="*/ 0 w 1012"/>
              <a:gd name="T1" fmla="*/ 0 h 636"/>
              <a:gd name="T2" fmla="*/ 100 w 1012"/>
              <a:gd name="T3" fmla="*/ 355 h 636"/>
              <a:gd name="T4" fmla="*/ 494 w 1012"/>
              <a:gd name="T5" fmla="*/ 567 h 636"/>
              <a:gd name="T6" fmla="*/ 1012 w 1012"/>
              <a:gd name="T7" fmla="*/ 636 h 636"/>
            </a:gdLst>
            <a:ahLst/>
            <a:cxnLst>
              <a:cxn ang="0">
                <a:pos x="T0" y="T1"/>
              </a:cxn>
              <a:cxn ang="0">
                <a:pos x="T2" y="T3"/>
              </a:cxn>
              <a:cxn ang="0">
                <a:pos x="T4" y="T5"/>
              </a:cxn>
              <a:cxn ang="0">
                <a:pos x="T6" y="T7"/>
              </a:cxn>
            </a:cxnLst>
            <a:rect l="0" t="0" r="r" b="b"/>
            <a:pathLst>
              <a:path w="1012" h="636">
                <a:moveTo>
                  <a:pt x="0" y="0"/>
                </a:moveTo>
                <a:cubicBezTo>
                  <a:pt x="17" y="59"/>
                  <a:pt x="18" y="261"/>
                  <a:pt x="100" y="355"/>
                </a:cubicBezTo>
                <a:cubicBezTo>
                  <a:pt x="182" y="449"/>
                  <a:pt x="342" y="520"/>
                  <a:pt x="494" y="567"/>
                </a:cubicBezTo>
                <a:cubicBezTo>
                  <a:pt x="646" y="614"/>
                  <a:pt x="904" y="622"/>
                  <a:pt x="1012" y="636"/>
                </a:cubicBezTo>
              </a:path>
            </a:pathLst>
          </a:custGeom>
          <a:noFill/>
          <a:ln w="38100" cmpd="sng">
            <a:solidFill>
              <a:srgbClr val="FF0000"/>
            </a:solidFill>
            <a:round/>
            <a:headEn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2292" name="Text Box 36"/>
          <p:cNvSpPr txBox="1">
            <a:spLocks noChangeArrowheads="1"/>
          </p:cNvSpPr>
          <p:nvPr/>
        </p:nvSpPr>
        <p:spPr bwMode="auto">
          <a:xfrm>
            <a:off x="593480" y="4429926"/>
            <a:ext cx="4945673" cy="458788"/>
          </a:xfrm>
          <a:prstGeom prst="rect">
            <a:avLst/>
          </a:prstGeom>
          <a:solidFill>
            <a:srgbClr val="33CC33"/>
          </a:solidFill>
          <a:ln>
            <a:noFill/>
          </a:ln>
          <a:extLst>
            <a:ext uri="{91240B29-F687-4F45-9708-019B960494DF}">
              <a14:hiddenLine xmlns:a14="http://schemas.microsoft.com/office/drawing/2010/main" w="9525">
                <a:solidFill>
                  <a:srgbClr val="333399"/>
                </a:solidFill>
                <a:miter lim="800000"/>
                <a:headEnd/>
                <a:tailEnd/>
              </a14:hiddenLine>
            </a:ext>
          </a:extLst>
        </p:spPr>
        <p:txBody>
          <a:bodyPr anchor="ctr" anchorCtr="1"/>
          <a:lstStyle/>
          <a:p>
            <a:pPr algn="ctr"/>
            <a:r>
              <a:rPr lang="de-DE" sz="1400" b="1">
                <a:solidFill>
                  <a:schemeClr val="tx1"/>
                </a:solidFill>
              </a:rPr>
              <a:t>Fusion Technology</a:t>
            </a:r>
          </a:p>
        </p:txBody>
      </p:sp>
      <p:sp>
        <p:nvSpPr>
          <p:cNvPr id="992293" name="Line 37"/>
          <p:cNvSpPr>
            <a:spLocks noChangeShapeType="1"/>
          </p:cNvSpPr>
          <p:nvPr/>
        </p:nvSpPr>
        <p:spPr bwMode="auto">
          <a:xfrm flipH="1">
            <a:off x="8160727" y="1310489"/>
            <a:ext cx="0" cy="4248150"/>
          </a:xfrm>
          <a:prstGeom prst="line">
            <a:avLst/>
          </a:prstGeom>
          <a:noFill/>
          <a:ln w="28575">
            <a:solidFill>
              <a:schemeClr val="accent2"/>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2294" name="Text Box 38"/>
          <p:cNvSpPr txBox="1">
            <a:spLocks noChangeArrowheads="1"/>
          </p:cNvSpPr>
          <p:nvPr/>
        </p:nvSpPr>
        <p:spPr bwMode="auto">
          <a:xfrm>
            <a:off x="6233746" y="878689"/>
            <a:ext cx="2577612" cy="336550"/>
          </a:xfrm>
          <a:prstGeom prst="rect">
            <a:avLst/>
          </a:prstGeom>
          <a:noFill/>
          <a:ln>
            <a:noFill/>
          </a:ln>
          <a:effectLst/>
          <a:extLst>
            <a:ext uri="{909E8E84-426E-40DD-AFC4-6F175D3DCCD1}">
              <a14:hiddenFill xmlns:a14="http://schemas.microsoft.com/office/drawing/2010/main">
                <a:solidFill>
                  <a:srgbClr val="FF9966"/>
                </a:solidFill>
              </a14:hiddenFill>
            </a:ex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de-DE" sz="1600" b="1">
                <a:solidFill>
                  <a:schemeClr val="accent2"/>
                </a:solidFill>
              </a:rPr>
              <a:t>Comercial Fusion Power</a:t>
            </a:r>
          </a:p>
        </p:txBody>
      </p:sp>
      <p:sp>
        <p:nvSpPr>
          <p:cNvPr id="992295" name="Rectangle 39"/>
          <p:cNvSpPr>
            <a:spLocks noGrp="1" noChangeArrowheads="1"/>
          </p:cNvSpPr>
          <p:nvPr>
            <p:ph type="title"/>
          </p:nvPr>
        </p:nvSpPr>
        <p:spPr bwMode="auto">
          <a:xfrm>
            <a:off x="0" y="0"/>
            <a:ext cx="9143999" cy="504825"/>
          </a:xfrm>
          <a:solidFill>
            <a:srgbClr val="FFCC00"/>
          </a:solidFill>
          <a:ln/>
        </p:spPr>
        <p:txBody>
          <a:bodyPr vert="horz" wrap="square" lIns="91440" tIns="45720" rIns="91440" bIns="45720" numCol="1" anchor="ctr" anchorCtr="0" compatLnSpc="1">
            <a:prstTxWarp prst="textNoShape">
              <a:avLst/>
            </a:prstTxWarp>
          </a:bodyPr>
          <a:lstStyle/>
          <a:p>
            <a:pPr>
              <a:lnSpc>
                <a:spcPct val="90000"/>
              </a:lnSpc>
            </a:pPr>
            <a:r>
              <a:rPr lang="en-US" sz="2400" b="1" dirty="0">
                <a:solidFill>
                  <a:schemeClr val="accent2"/>
                </a:solidFill>
              </a:rPr>
              <a:t>Road Map to the Fusion Reactor (</a:t>
            </a:r>
            <a:r>
              <a:rPr lang="en-US" sz="2400" b="1" dirty="0">
                <a:solidFill>
                  <a:srgbClr val="FF3300"/>
                </a:solidFill>
              </a:rPr>
              <a:t>can we accelerate this?</a:t>
            </a:r>
            <a:r>
              <a:rPr lang="en-US" sz="2400" b="1" dirty="0">
                <a:solidFill>
                  <a:schemeClr val="accent2"/>
                </a:solidFill>
              </a:rPr>
              <a:t>)</a:t>
            </a:r>
          </a:p>
        </p:txBody>
      </p:sp>
      <p:sp>
        <p:nvSpPr>
          <p:cNvPr id="992296" name="AutoShape 40"/>
          <p:cNvSpPr>
            <a:spLocks noChangeArrowheads="1"/>
          </p:cNvSpPr>
          <p:nvPr/>
        </p:nvSpPr>
        <p:spPr bwMode="auto">
          <a:xfrm>
            <a:off x="7615604" y="1310489"/>
            <a:ext cx="1329103" cy="609600"/>
          </a:xfrm>
          <a:prstGeom prst="wedgeRectCallout">
            <a:avLst>
              <a:gd name="adj1" fmla="val -87926"/>
              <a:gd name="adj2" fmla="val 117190"/>
            </a:avLst>
          </a:prstGeom>
          <a:solidFill>
            <a:srgbClr val="FF3300"/>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de-DE" sz="1800" b="1" dirty="0">
                <a:solidFill>
                  <a:srgbClr val="FFFF00"/>
                </a:solidFill>
              </a:rPr>
              <a:t>Ultra Fast Track</a:t>
            </a:r>
          </a:p>
        </p:txBody>
      </p:sp>
      <p:sp>
        <p:nvSpPr>
          <p:cNvPr id="992297" name="AutoShape 41"/>
          <p:cNvSpPr>
            <a:spLocks noChangeArrowheads="1"/>
          </p:cNvSpPr>
          <p:nvPr/>
        </p:nvSpPr>
        <p:spPr bwMode="auto">
          <a:xfrm>
            <a:off x="2179027" y="2605889"/>
            <a:ext cx="1994388" cy="215900"/>
          </a:xfrm>
          <a:prstGeom prst="leftArrow">
            <a:avLst>
              <a:gd name="adj1" fmla="val 50000"/>
              <a:gd name="adj2" fmla="val 250184"/>
            </a:avLst>
          </a:prstGeom>
          <a:solidFill>
            <a:srgbClr val="FF3300"/>
          </a:solidFill>
          <a:ln w="12700">
            <a:solidFill>
              <a:srgbClr val="FF3300"/>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92298" name="Line 42"/>
          <p:cNvSpPr>
            <a:spLocks noChangeShapeType="1"/>
          </p:cNvSpPr>
          <p:nvPr/>
        </p:nvSpPr>
        <p:spPr bwMode="auto">
          <a:xfrm flipH="1">
            <a:off x="2113084" y="662789"/>
            <a:ext cx="0" cy="4824412"/>
          </a:xfrm>
          <a:prstGeom prst="line">
            <a:avLst/>
          </a:prstGeom>
          <a:noFill/>
          <a:ln w="38100">
            <a:solidFill>
              <a:srgbClr val="FF33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2299" name="AutoShape 43"/>
          <p:cNvSpPr>
            <a:spLocks noChangeArrowheads="1"/>
          </p:cNvSpPr>
          <p:nvPr/>
        </p:nvSpPr>
        <p:spPr bwMode="auto">
          <a:xfrm>
            <a:off x="2511669" y="662789"/>
            <a:ext cx="1329104" cy="609600"/>
          </a:xfrm>
          <a:prstGeom prst="wedgeRectCallout">
            <a:avLst>
              <a:gd name="adj1" fmla="val -56727"/>
              <a:gd name="adj2" fmla="val 275523"/>
            </a:avLst>
          </a:prstGeom>
          <a:solidFill>
            <a:srgbClr val="FF3300"/>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de-DE" sz="1800" b="1" dirty="0">
                <a:solidFill>
                  <a:srgbClr val="FFFF00"/>
                </a:solidFill>
              </a:rPr>
              <a:t>Ultra Fast Track</a:t>
            </a:r>
          </a:p>
        </p:txBody>
      </p:sp>
      <p:sp>
        <p:nvSpPr>
          <p:cNvPr id="992300" name="Line 44"/>
          <p:cNvSpPr>
            <a:spLocks noChangeShapeType="1"/>
          </p:cNvSpPr>
          <p:nvPr/>
        </p:nvSpPr>
        <p:spPr bwMode="auto">
          <a:xfrm>
            <a:off x="4239357" y="662789"/>
            <a:ext cx="0" cy="4895850"/>
          </a:xfrm>
          <a:prstGeom prst="line">
            <a:avLst/>
          </a:prstGeom>
          <a:noFill/>
          <a:ln w="38100">
            <a:solidFill>
              <a:srgbClr val="FF33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2301" name="Line 45"/>
          <p:cNvSpPr>
            <a:spLocks noChangeShapeType="1"/>
          </p:cNvSpPr>
          <p:nvPr/>
        </p:nvSpPr>
        <p:spPr bwMode="auto">
          <a:xfrm flipH="1">
            <a:off x="5405804" y="1261277"/>
            <a:ext cx="0" cy="4321175"/>
          </a:xfrm>
          <a:prstGeom prst="line">
            <a:avLst/>
          </a:prstGeom>
          <a:noFill/>
          <a:ln w="25400">
            <a:solidFill>
              <a:schemeClr val="accent2"/>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2302" name="AutoShape 46"/>
          <p:cNvSpPr>
            <a:spLocks noChangeArrowheads="1"/>
          </p:cNvSpPr>
          <p:nvPr/>
        </p:nvSpPr>
        <p:spPr bwMode="auto">
          <a:xfrm>
            <a:off x="2577611" y="4910939"/>
            <a:ext cx="3382107" cy="609600"/>
          </a:xfrm>
          <a:prstGeom prst="wedgeRectCallout">
            <a:avLst>
              <a:gd name="adj1" fmla="val -63315"/>
              <a:gd name="adj2" fmla="val -33852"/>
            </a:avLst>
          </a:prstGeom>
          <a:solidFill>
            <a:srgbClr val="FF3300"/>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de-DE" sz="1800" b="1" dirty="0">
                <a:solidFill>
                  <a:srgbClr val="FFFF00"/>
                </a:solidFill>
              </a:rPr>
              <a:t>Ultra Fast Track – Start of DEMO / PROTO Construction</a:t>
            </a:r>
          </a:p>
        </p:txBody>
      </p:sp>
      <p:sp>
        <p:nvSpPr>
          <p:cNvPr id="992303" name="AutoShape 47"/>
          <p:cNvSpPr>
            <a:spLocks noChangeArrowheads="1"/>
          </p:cNvSpPr>
          <p:nvPr/>
        </p:nvSpPr>
        <p:spPr bwMode="auto">
          <a:xfrm>
            <a:off x="5968512" y="2245526"/>
            <a:ext cx="2192215" cy="217488"/>
          </a:xfrm>
          <a:prstGeom prst="leftArrow">
            <a:avLst>
              <a:gd name="adj1" fmla="val 50000"/>
              <a:gd name="adj2" fmla="val 272992"/>
            </a:avLst>
          </a:prstGeom>
          <a:solidFill>
            <a:srgbClr val="FF3300"/>
          </a:solidFill>
          <a:ln w="12700">
            <a:solidFill>
              <a:srgbClr val="FF3300"/>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92304" name="Text Box 48"/>
          <p:cNvSpPr txBox="1">
            <a:spLocks noChangeArrowheads="1"/>
          </p:cNvSpPr>
          <p:nvPr/>
        </p:nvSpPr>
        <p:spPr bwMode="auto">
          <a:xfrm>
            <a:off x="-14654" y="589765"/>
            <a:ext cx="1926981" cy="701675"/>
          </a:xfrm>
          <a:prstGeom prst="rect">
            <a:avLst/>
          </a:prstGeom>
          <a:solidFill>
            <a:srgbClr val="FF3300"/>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de-DE" sz="2000" b="1"/>
              <a:t>My personal opinion</a:t>
            </a:r>
          </a:p>
        </p:txBody>
      </p:sp>
      <p:sp>
        <p:nvSpPr>
          <p:cNvPr id="992305" name="Line 49"/>
          <p:cNvSpPr>
            <a:spLocks noChangeShapeType="1"/>
          </p:cNvSpPr>
          <p:nvPr/>
        </p:nvSpPr>
        <p:spPr bwMode="auto">
          <a:xfrm>
            <a:off x="5968511" y="662789"/>
            <a:ext cx="0" cy="4895850"/>
          </a:xfrm>
          <a:prstGeom prst="line">
            <a:avLst/>
          </a:prstGeom>
          <a:noFill/>
          <a:ln w="38100">
            <a:solidFill>
              <a:srgbClr val="FF33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2306" name="AutoShape 50"/>
          <p:cNvSpPr>
            <a:spLocks noChangeArrowheads="1"/>
          </p:cNvSpPr>
          <p:nvPr/>
        </p:nvSpPr>
        <p:spPr bwMode="auto">
          <a:xfrm>
            <a:off x="4239358" y="2245526"/>
            <a:ext cx="1197219" cy="217488"/>
          </a:xfrm>
          <a:prstGeom prst="leftArrow">
            <a:avLst>
              <a:gd name="adj1" fmla="val 50000"/>
              <a:gd name="adj2" fmla="val 149087"/>
            </a:avLst>
          </a:prstGeom>
          <a:solidFill>
            <a:srgbClr val="FF3300"/>
          </a:solidFill>
          <a:ln w="12700">
            <a:solidFill>
              <a:srgbClr val="FF3300"/>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92307" name="AutoShape 51"/>
          <p:cNvSpPr>
            <a:spLocks noChangeArrowheads="1"/>
          </p:cNvSpPr>
          <p:nvPr/>
        </p:nvSpPr>
        <p:spPr bwMode="auto">
          <a:xfrm>
            <a:off x="5436577" y="1310489"/>
            <a:ext cx="1329104" cy="609600"/>
          </a:xfrm>
          <a:prstGeom prst="wedgeRectCallout">
            <a:avLst>
              <a:gd name="adj1" fmla="val -94102"/>
              <a:gd name="adj2" fmla="val 109634"/>
            </a:avLst>
          </a:prstGeom>
          <a:solidFill>
            <a:srgbClr val="FF3300"/>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de-DE" sz="1800" b="1" dirty="0">
                <a:solidFill>
                  <a:srgbClr val="FFFF00"/>
                </a:solidFill>
              </a:rPr>
              <a:t>Ultra Fast Track</a:t>
            </a:r>
          </a:p>
        </p:txBody>
      </p:sp>
      <p:sp>
        <p:nvSpPr>
          <p:cNvPr id="992310" name="AutoShape 54"/>
          <p:cNvSpPr>
            <a:spLocks noChangeArrowheads="1"/>
          </p:cNvSpPr>
          <p:nvPr/>
        </p:nvSpPr>
        <p:spPr bwMode="auto">
          <a:xfrm>
            <a:off x="6964973" y="3471077"/>
            <a:ext cx="1979734" cy="2016125"/>
          </a:xfrm>
          <a:prstGeom prst="wedgeRectCallout">
            <a:avLst>
              <a:gd name="adj1" fmla="val -117801"/>
              <a:gd name="adj2" fmla="val -90866"/>
            </a:avLst>
          </a:prstGeom>
          <a:solidFill>
            <a:srgbClr val="FFFF99"/>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de-DE" sz="1800" b="1" dirty="0">
                <a:solidFill>
                  <a:srgbClr val="FF3300"/>
                </a:solidFill>
              </a:rPr>
              <a:t>Commercial power delivery starts</a:t>
            </a:r>
          </a:p>
          <a:p>
            <a:pPr algn="ctr"/>
            <a:r>
              <a:rPr lang="de-DE" sz="1800" b="1" dirty="0">
                <a:solidFill>
                  <a:srgbClr val="FF3300"/>
                </a:solidFill>
              </a:rPr>
              <a:t>Transtion from demostration to commercial power</a:t>
            </a:r>
          </a:p>
        </p:txBody>
      </p:sp>
    </p:spTree>
    <p:extLst>
      <p:ext uri="{BB962C8B-B14F-4D97-AF65-F5344CB8AC3E}">
        <p14:creationId xmlns:p14="http://schemas.microsoft.com/office/powerpoint/2010/main" val="1949578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992298"/>
                                        </p:tgtEl>
                                        <p:attrNameLst>
                                          <p:attrName>style.visibility</p:attrName>
                                        </p:attrNameLst>
                                      </p:cBhvr>
                                      <p:to>
                                        <p:strVal val="visible"/>
                                      </p:to>
                                    </p:set>
                                    <p:anim calcmode="lin" valueType="num">
                                      <p:cBhvr additive="base">
                                        <p:cTn id="7" dur="500" fill="hold"/>
                                        <p:tgtEl>
                                          <p:spTgt spid="992298"/>
                                        </p:tgtEl>
                                        <p:attrNameLst>
                                          <p:attrName>ppt_x</p:attrName>
                                        </p:attrNameLst>
                                      </p:cBhvr>
                                      <p:tavLst>
                                        <p:tav tm="0">
                                          <p:val>
                                            <p:strVal val="1+#ppt_w/2"/>
                                          </p:val>
                                        </p:tav>
                                        <p:tav tm="100000">
                                          <p:val>
                                            <p:strVal val="#ppt_x"/>
                                          </p:val>
                                        </p:tav>
                                      </p:tavLst>
                                    </p:anim>
                                    <p:anim calcmode="lin" valueType="num">
                                      <p:cBhvr additive="base">
                                        <p:cTn id="8" dur="500" fill="hold"/>
                                        <p:tgtEl>
                                          <p:spTgt spid="992298"/>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992299"/>
                                        </p:tgtEl>
                                        <p:attrNameLst>
                                          <p:attrName>style.visibility</p:attrName>
                                        </p:attrNameLst>
                                      </p:cBhvr>
                                      <p:to>
                                        <p:strVal val="visible"/>
                                      </p:to>
                                    </p:set>
                                    <p:anim calcmode="lin" valueType="num">
                                      <p:cBhvr additive="base">
                                        <p:cTn id="11" dur="500" fill="hold"/>
                                        <p:tgtEl>
                                          <p:spTgt spid="992299"/>
                                        </p:tgtEl>
                                        <p:attrNameLst>
                                          <p:attrName>ppt_x</p:attrName>
                                        </p:attrNameLst>
                                      </p:cBhvr>
                                      <p:tavLst>
                                        <p:tav tm="0">
                                          <p:val>
                                            <p:strVal val="1+#ppt_w/2"/>
                                          </p:val>
                                        </p:tav>
                                        <p:tav tm="100000">
                                          <p:val>
                                            <p:strVal val="#ppt_x"/>
                                          </p:val>
                                        </p:tav>
                                      </p:tavLst>
                                    </p:anim>
                                    <p:anim calcmode="lin" valueType="num">
                                      <p:cBhvr additive="base">
                                        <p:cTn id="12" dur="500" fill="hold"/>
                                        <p:tgtEl>
                                          <p:spTgt spid="992299"/>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992300"/>
                                        </p:tgtEl>
                                        <p:attrNameLst>
                                          <p:attrName>style.visibility</p:attrName>
                                        </p:attrNameLst>
                                      </p:cBhvr>
                                      <p:to>
                                        <p:strVal val="visible"/>
                                      </p:to>
                                    </p:set>
                                    <p:anim calcmode="lin" valueType="num">
                                      <p:cBhvr additive="base">
                                        <p:cTn id="15" dur="500" fill="hold"/>
                                        <p:tgtEl>
                                          <p:spTgt spid="992300"/>
                                        </p:tgtEl>
                                        <p:attrNameLst>
                                          <p:attrName>ppt_x</p:attrName>
                                        </p:attrNameLst>
                                      </p:cBhvr>
                                      <p:tavLst>
                                        <p:tav tm="0">
                                          <p:val>
                                            <p:strVal val="1+#ppt_w/2"/>
                                          </p:val>
                                        </p:tav>
                                        <p:tav tm="100000">
                                          <p:val>
                                            <p:strVal val="#ppt_x"/>
                                          </p:val>
                                        </p:tav>
                                      </p:tavLst>
                                    </p:anim>
                                    <p:anim calcmode="lin" valueType="num">
                                      <p:cBhvr additive="base">
                                        <p:cTn id="16" dur="500" fill="hold"/>
                                        <p:tgtEl>
                                          <p:spTgt spid="992300"/>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992297"/>
                                        </p:tgtEl>
                                        <p:attrNameLst>
                                          <p:attrName>style.visibility</p:attrName>
                                        </p:attrNameLst>
                                      </p:cBhvr>
                                      <p:to>
                                        <p:strVal val="visible"/>
                                      </p:to>
                                    </p:set>
                                    <p:anim calcmode="lin" valueType="num">
                                      <p:cBhvr additive="base">
                                        <p:cTn id="19" dur="500" fill="hold"/>
                                        <p:tgtEl>
                                          <p:spTgt spid="992297"/>
                                        </p:tgtEl>
                                        <p:attrNameLst>
                                          <p:attrName>ppt_x</p:attrName>
                                        </p:attrNameLst>
                                      </p:cBhvr>
                                      <p:tavLst>
                                        <p:tav tm="0">
                                          <p:val>
                                            <p:strVal val="1+#ppt_w/2"/>
                                          </p:val>
                                        </p:tav>
                                        <p:tav tm="100000">
                                          <p:val>
                                            <p:strVal val="#ppt_x"/>
                                          </p:val>
                                        </p:tav>
                                      </p:tavLst>
                                    </p:anim>
                                    <p:anim calcmode="lin" valueType="num">
                                      <p:cBhvr additive="base">
                                        <p:cTn id="20" dur="500" fill="hold"/>
                                        <p:tgtEl>
                                          <p:spTgt spid="992297"/>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992302"/>
                                        </p:tgtEl>
                                        <p:attrNameLst>
                                          <p:attrName>style.visibility</p:attrName>
                                        </p:attrNameLst>
                                      </p:cBhvr>
                                      <p:to>
                                        <p:strVal val="visible"/>
                                      </p:to>
                                    </p:set>
                                    <p:anim calcmode="lin" valueType="num">
                                      <p:cBhvr additive="base">
                                        <p:cTn id="23" dur="500" fill="hold"/>
                                        <p:tgtEl>
                                          <p:spTgt spid="992302"/>
                                        </p:tgtEl>
                                        <p:attrNameLst>
                                          <p:attrName>ppt_x</p:attrName>
                                        </p:attrNameLst>
                                      </p:cBhvr>
                                      <p:tavLst>
                                        <p:tav tm="0">
                                          <p:val>
                                            <p:strVal val="1+#ppt_w/2"/>
                                          </p:val>
                                        </p:tav>
                                        <p:tav tm="100000">
                                          <p:val>
                                            <p:strVal val="#ppt_x"/>
                                          </p:val>
                                        </p:tav>
                                      </p:tavLst>
                                    </p:anim>
                                    <p:anim calcmode="lin" valueType="num">
                                      <p:cBhvr additive="base">
                                        <p:cTn id="24" dur="500" fill="hold"/>
                                        <p:tgtEl>
                                          <p:spTgt spid="992302"/>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992303"/>
                                        </p:tgtEl>
                                        <p:attrNameLst>
                                          <p:attrName>style.visibility</p:attrName>
                                        </p:attrNameLst>
                                      </p:cBhvr>
                                      <p:to>
                                        <p:strVal val="visible"/>
                                      </p:to>
                                    </p:set>
                                    <p:anim calcmode="lin" valueType="num">
                                      <p:cBhvr additive="base">
                                        <p:cTn id="27" dur="500" fill="hold"/>
                                        <p:tgtEl>
                                          <p:spTgt spid="992303"/>
                                        </p:tgtEl>
                                        <p:attrNameLst>
                                          <p:attrName>ppt_x</p:attrName>
                                        </p:attrNameLst>
                                      </p:cBhvr>
                                      <p:tavLst>
                                        <p:tav tm="0">
                                          <p:val>
                                            <p:strVal val="1+#ppt_w/2"/>
                                          </p:val>
                                        </p:tav>
                                        <p:tav tm="100000">
                                          <p:val>
                                            <p:strVal val="#ppt_x"/>
                                          </p:val>
                                        </p:tav>
                                      </p:tavLst>
                                    </p:anim>
                                    <p:anim calcmode="lin" valueType="num">
                                      <p:cBhvr additive="base">
                                        <p:cTn id="28" dur="500" fill="hold"/>
                                        <p:tgtEl>
                                          <p:spTgt spid="992303"/>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992296"/>
                                        </p:tgtEl>
                                        <p:attrNameLst>
                                          <p:attrName>style.visibility</p:attrName>
                                        </p:attrNameLst>
                                      </p:cBhvr>
                                      <p:to>
                                        <p:strVal val="visible"/>
                                      </p:to>
                                    </p:set>
                                    <p:anim calcmode="lin" valueType="num">
                                      <p:cBhvr additive="base">
                                        <p:cTn id="31" dur="500" fill="hold"/>
                                        <p:tgtEl>
                                          <p:spTgt spid="992296"/>
                                        </p:tgtEl>
                                        <p:attrNameLst>
                                          <p:attrName>ppt_x</p:attrName>
                                        </p:attrNameLst>
                                      </p:cBhvr>
                                      <p:tavLst>
                                        <p:tav tm="0">
                                          <p:val>
                                            <p:strVal val="1+#ppt_w/2"/>
                                          </p:val>
                                        </p:tav>
                                        <p:tav tm="100000">
                                          <p:val>
                                            <p:strVal val="#ppt_x"/>
                                          </p:val>
                                        </p:tav>
                                      </p:tavLst>
                                    </p:anim>
                                    <p:anim calcmode="lin" valueType="num">
                                      <p:cBhvr additive="base">
                                        <p:cTn id="32" dur="500" fill="hold"/>
                                        <p:tgtEl>
                                          <p:spTgt spid="992296"/>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992304"/>
                                        </p:tgtEl>
                                        <p:attrNameLst>
                                          <p:attrName>style.visibility</p:attrName>
                                        </p:attrNameLst>
                                      </p:cBhvr>
                                      <p:to>
                                        <p:strVal val="visible"/>
                                      </p:to>
                                    </p:set>
                                    <p:anim calcmode="lin" valueType="num">
                                      <p:cBhvr additive="base">
                                        <p:cTn id="35" dur="500" fill="hold"/>
                                        <p:tgtEl>
                                          <p:spTgt spid="992304"/>
                                        </p:tgtEl>
                                        <p:attrNameLst>
                                          <p:attrName>ppt_x</p:attrName>
                                        </p:attrNameLst>
                                      </p:cBhvr>
                                      <p:tavLst>
                                        <p:tav tm="0">
                                          <p:val>
                                            <p:strVal val="1+#ppt_w/2"/>
                                          </p:val>
                                        </p:tav>
                                        <p:tav tm="100000">
                                          <p:val>
                                            <p:strVal val="#ppt_x"/>
                                          </p:val>
                                        </p:tav>
                                      </p:tavLst>
                                    </p:anim>
                                    <p:anim calcmode="lin" valueType="num">
                                      <p:cBhvr additive="base">
                                        <p:cTn id="36" dur="500" fill="hold"/>
                                        <p:tgtEl>
                                          <p:spTgt spid="992304"/>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992305"/>
                                        </p:tgtEl>
                                        <p:attrNameLst>
                                          <p:attrName>style.visibility</p:attrName>
                                        </p:attrNameLst>
                                      </p:cBhvr>
                                      <p:to>
                                        <p:strVal val="visible"/>
                                      </p:to>
                                    </p:set>
                                    <p:anim calcmode="lin" valueType="num">
                                      <p:cBhvr additive="base">
                                        <p:cTn id="39" dur="500" fill="hold"/>
                                        <p:tgtEl>
                                          <p:spTgt spid="992305"/>
                                        </p:tgtEl>
                                        <p:attrNameLst>
                                          <p:attrName>ppt_x</p:attrName>
                                        </p:attrNameLst>
                                      </p:cBhvr>
                                      <p:tavLst>
                                        <p:tav tm="0">
                                          <p:val>
                                            <p:strVal val="1+#ppt_w/2"/>
                                          </p:val>
                                        </p:tav>
                                        <p:tav tm="100000">
                                          <p:val>
                                            <p:strVal val="#ppt_x"/>
                                          </p:val>
                                        </p:tav>
                                      </p:tavLst>
                                    </p:anim>
                                    <p:anim calcmode="lin" valueType="num">
                                      <p:cBhvr additive="base">
                                        <p:cTn id="40" dur="500" fill="hold"/>
                                        <p:tgtEl>
                                          <p:spTgt spid="992305"/>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992306"/>
                                        </p:tgtEl>
                                        <p:attrNameLst>
                                          <p:attrName>style.visibility</p:attrName>
                                        </p:attrNameLst>
                                      </p:cBhvr>
                                      <p:to>
                                        <p:strVal val="visible"/>
                                      </p:to>
                                    </p:set>
                                    <p:anim calcmode="lin" valueType="num">
                                      <p:cBhvr additive="base">
                                        <p:cTn id="43" dur="500" fill="hold"/>
                                        <p:tgtEl>
                                          <p:spTgt spid="992306"/>
                                        </p:tgtEl>
                                        <p:attrNameLst>
                                          <p:attrName>ppt_x</p:attrName>
                                        </p:attrNameLst>
                                      </p:cBhvr>
                                      <p:tavLst>
                                        <p:tav tm="0">
                                          <p:val>
                                            <p:strVal val="1+#ppt_w/2"/>
                                          </p:val>
                                        </p:tav>
                                        <p:tav tm="100000">
                                          <p:val>
                                            <p:strVal val="#ppt_x"/>
                                          </p:val>
                                        </p:tav>
                                      </p:tavLst>
                                    </p:anim>
                                    <p:anim calcmode="lin" valueType="num">
                                      <p:cBhvr additive="base">
                                        <p:cTn id="44" dur="500" fill="hold"/>
                                        <p:tgtEl>
                                          <p:spTgt spid="992306"/>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992307"/>
                                        </p:tgtEl>
                                        <p:attrNameLst>
                                          <p:attrName>style.visibility</p:attrName>
                                        </p:attrNameLst>
                                      </p:cBhvr>
                                      <p:to>
                                        <p:strVal val="visible"/>
                                      </p:to>
                                    </p:set>
                                    <p:anim calcmode="lin" valueType="num">
                                      <p:cBhvr additive="base">
                                        <p:cTn id="47" dur="500" fill="hold"/>
                                        <p:tgtEl>
                                          <p:spTgt spid="992307"/>
                                        </p:tgtEl>
                                        <p:attrNameLst>
                                          <p:attrName>ppt_x</p:attrName>
                                        </p:attrNameLst>
                                      </p:cBhvr>
                                      <p:tavLst>
                                        <p:tav tm="0">
                                          <p:val>
                                            <p:strVal val="1+#ppt_w/2"/>
                                          </p:val>
                                        </p:tav>
                                        <p:tav tm="100000">
                                          <p:val>
                                            <p:strVal val="#ppt_x"/>
                                          </p:val>
                                        </p:tav>
                                      </p:tavLst>
                                    </p:anim>
                                    <p:anim calcmode="lin" valueType="num">
                                      <p:cBhvr additive="base">
                                        <p:cTn id="48" dur="500" fill="hold"/>
                                        <p:tgtEl>
                                          <p:spTgt spid="992307"/>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992308"/>
                                        </p:tgtEl>
                                        <p:attrNameLst>
                                          <p:attrName>style.visibility</p:attrName>
                                        </p:attrNameLst>
                                      </p:cBhvr>
                                      <p:to>
                                        <p:strVal val="visible"/>
                                      </p:to>
                                    </p:set>
                                    <p:anim calcmode="lin" valueType="num">
                                      <p:cBhvr additive="base">
                                        <p:cTn id="51" dur="500" fill="hold"/>
                                        <p:tgtEl>
                                          <p:spTgt spid="992308"/>
                                        </p:tgtEl>
                                        <p:attrNameLst>
                                          <p:attrName>ppt_x</p:attrName>
                                        </p:attrNameLst>
                                      </p:cBhvr>
                                      <p:tavLst>
                                        <p:tav tm="0">
                                          <p:val>
                                            <p:strVal val="1+#ppt_w/2"/>
                                          </p:val>
                                        </p:tav>
                                        <p:tav tm="100000">
                                          <p:val>
                                            <p:strVal val="#ppt_x"/>
                                          </p:val>
                                        </p:tav>
                                      </p:tavLst>
                                    </p:anim>
                                    <p:anim calcmode="lin" valueType="num">
                                      <p:cBhvr additive="base">
                                        <p:cTn id="52" dur="500" fill="hold"/>
                                        <p:tgtEl>
                                          <p:spTgt spid="992308"/>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0"/>
                                  </p:stCondLst>
                                  <p:childTnLst>
                                    <p:set>
                                      <p:cBhvr>
                                        <p:cTn id="54" dur="1" fill="hold">
                                          <p:stCondLst>
                                            <p:cond delay="0"/>
                                          </p:stCondLst>
                                        </p:cTn>
                                        <p:tgtEl>
                                          <p:spTgt spid="992310"/>
                                        </p:tgtEl>
                                        <p:attrNameLst>
                                          <p:attrName>style.visibility</p:attrName>
                                        </p:attrNameLst>
                                      </p:cBhvr>
                                      <p:to>
                                        <p:strVal val="visible"/>
                                      </p:to>
                                    </p:set>
                                    <p:anim calcmode="lin" valueType="num">
                                      <p:cBhvr additive="base">
                                        <p:cTn id="55" dur="500" fill="hold"/>
                                        <p:tgtEl>
                                          <p:spTgt spid="992310"/>
                                        </p:tgtEl>
                                        <p:attrNameLst>
                                          <p:attrName>ppt_x</p:attrName>
                                        </p:attrNameLst>
                                      </p:cBhvr>
                                      <p:tavLst>
                                        <p:tav tm="0">
                                          <p:val>
                                            <p:strVal val="1+#ppt_w/2"/>
                                          </p:val>
                                        </p:tav>
                                        <p:tav tm="100000">
                                          <p:val>
                                            <p:strVal val="#ppt_x"/>
                                          </p:val>
                                        </p:tav>
                                      </p:tavLst>
                                    </p:anim>
                                    <p:anim calcmode="lin" valueType="num">
                                      <p:cBhvr additive="base">
                                        <p:cTn id="56" dur="500" fill="hold"/>
                                        <p:tgtEl>
                                          <p:spTgt spid="9923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2308" grpId="0" animBg="1"/>
      <p:bldP spid="992296" grpId="0" animBg="1"/>
      <p:bldP spid="992297" grpId="0" animBg="1"/>
      <p:bldP spid="992298" grpId="0" animBg="1"/>
      <p:bldP spid="992299" grpId="0" animBg="1"/>
      <p:bldP spid="992300" grpId="0" animBg="1"/>
      <p:bldP spid="992302" grpId="0" animBg="1"/>
      <p:bldP spid="992303" grpId="0" animBg="1"/>
      <p:bldP spid="992304" grpId="0" animBg="1"/>
      <p:bldP spid="992305" grpId="0" animBg="1"/>
      <p:bldP spid="992306" grpId="0" animBg="1"/>
      <p:bldP spid="992307" grpId="0" animBg="1"/>
      <p:bldP spid="99231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282" name="Picture 2" descr="039.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473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7283" name="TextBox 3"/>
          <p:cNvSpPr txBox="1">
            <a:spLocks noChangeArrowheads="1"/>
          </p:cNvSpPr>
          <p:nvPr/>
        </p:nvSpPr>
        <p:spPr bwMode="auto">
          <a:xfrm>
            <a:off x="611188" y="0"/>
            <a:ext cx="8064500" cy="519113"/>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entury Gothic" pitchFamily="34" charset="0"/>
              </a:defRPr>
            </a:lvl1pPr>
            <a:lvl2pPr marL="742950" indent="-285750" eaLnBrk="0" hangingPunct="0">
              <a:defRPr sz="2400">
                <a:solidFill>
                  <a:schemeClr val="tx1"/>
                </a:solidFill>
                <a:latin typeface="Century Gothic" pitchFamily="34" charset="0"/>
              </a:defRPr>
            </a:lvl2pPr>
            <a:lvl3pPr marL="1143000" indent="-228600" eaLnBrk="0" hangingPunct="0">
              <a:defRPr sz="2400">
                <a:solidFill>
                  <a:schemeClr val="tx1"/>
                </a:solidFill>
                <a:latin typeface="Century Gothic" pitchFamily="34" charset="0"/>
              </a:defRPr>
            </a:lvl3pPr>
            <a:lvl4pPr marL="1600200" indent="-228600" eaLnBrk="0" hangingPunct="0">
              <a:defRPr sz="2400">
                <a:solidFill>
                  <a:schemeClr val="tx1"/>
                </a:solidFill>
                <a:latin typeface="Century Gothic" pitchFamily="34" charset="0"/>
              </a:defRPr>
            </a:lvl4pPr>
            <a:lvl5pPr marL="2057400" indent="-228600" eaLnBrk="0" hangingPunct="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pPr eaLnBrk="1" hangingPunct="1"/>
            <a:r>
              <a:rPr lang="en-US" sz="2800" b="1">
                <a:solidFill>
                  <a:schemeClr val="accent2"/>
                </a:solidFill>
                <a:latin typeface="Arial" pitchFamily="34" charset="0"/>
              </a:rPr>
              <a:t>Maintenance concepts Lower Cryostat</a:t>
            </a:r>
            <a:endParaRPr lang="en-GB" sz="2800" b="1">
              <a:solidFill>
                <a:schemeClr val="accent2"/>
              </a:solidFill>
              <a:latin typeface="Arial" pitchFamily="34" charset="0"/>
            </a:endParaRPr>
          </a:p>
        </p:txBody>
      </p:sp>
      <p:pic>
        <p:nvPicPr>
          <p:cNvPr id="97284" name="Picture 4" descr="044.png"/>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4292600"/>
            <a:ext cx="3767138" cy="2128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53386971"/>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1954" name="Text Box 2"/>
          <p:cNvSpPr txBox="1">
            <a:spLocks noChangeArrowheads="1"/>
          </p:cNvSpPr>
          <p:nvPr/>
        </p:nvSpPr>
        <p:spPr bwMode="auto">
          <a:xfrm>
            <a:off x="0" y="1052736"/>
            <a:ext cx="9144000" cy="4884414"/>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92100" indent="-292100">
              <a:defRPr sz="2400">
                <a:solidFill>
                  <a:schemeClr val="tx1"/>
                </a:solidFill>
                <a:latin typeface="Times New Roman" pitchFamily="18" charset="0"/>
              </a:defRPr>
            </a:lvl1pPr>
            <a:lvl2pPr marL="952500" indent="-469900">
              <a:defRPr sz="2400">
                <a:solidFill>
                  <a:schemeClr val="tx1"/>
                </a:solidFill>
                <a:latin typeface="Times New Roman" pitchFamily="18" charset="0"/>
              </a:defRPr>
            </a:lvl2pPr>
            <a:lvl3pPr marL="1143000">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just">
              <a:spcAft>
                <a:spcPct val="30000"/>
              </a:spcAft>
              <a:buFont typeface="Wingdings" pitchFamily="2" charset="2"/>
              <a:buChar char="Ø"/>
            </a:pPr>
            <a:r>
              <a:rPr lang="en-US" altLang="ja-JP" sz="1800" b="1" dirty="0">
                <a:solidFill>
                  <a:srgbClr val="FF3300"/>
                </a:solidFill>
                <a:latin typeface="+mn-lt"/>
                <a:ea typeface="Osaka" charset="-128"/>
              </a:rPr>
              <a:t>The answer is yes</a:t>
            </a:r>
            <a:r>
              <a:rPr lang="en-US" altLang="ja-JP" sz="1800" b="1" dirty="0">
                <a:solidFill>
                  <a:schemeClr val="accent2"/>
                </a:solidFill>
                <a:latin typeface="+mn-lt"/>
                <a:ea typeface="Osaka" charset="-128"/>
              </a:rPr>
              <a:t> by approximately 10 to 20 years =&gt;  “Ultra Fast Track”</a:t>
            </a:r>
          </a:p>
          <a:p>
            <a:pPr algn="just">
              <a:spcAft>
                <a:spcPct val="30000"/>
              </a:spcAft>
              <a:buFont typeface="Wingdings" pitchFamily="2" charset="2"/>
              <a:buChar char="Ø"/>
            </a:pPr>
            <a:endParaRPr lang="en-US" altLang="ja-JP" sz="1800" b="1" dirty="0">
              <a:solidFill>
                <a:schemeClr val="accent2"/>
              </a:solidFill>
              <a:latin typeface="+mn-lt"/>
              <a:ea typeface="Osaka" charset="-128"/>
            </a:endParaRPr>
          </a:p>
          <a:p>
            <a:pPr algn="just">
              <a:spcAft>
                <a:spcPct val="30000"/>
              </a:spcAft>
              <a:buFont typeface="Wingdings" pitchFamily="2" charset="2"/>
              <a:buChar char="Ø"/>
            </a:pPr>
            <a:r>
              <a:rPr lang="en-US" altLang="ja-JP" sz="1800" b="1" dirty="0">
                <a:solidFill>
                  <a:srgbClr val="FF3300"/>
                </a:solidFill>
                <a:latin typeface="+mn-lt"/>
                <a:ea typeface="Osaka" charset="-128"/>
              </a:rPr>
              <a:t>if the construction of a combined DEMO – PROTO starts in </a:t>
            </a:r>
            <a:r>
              <a:rPr lang="en-US" altLang="ja-JP" sz="1800" b="1" dirty="0" smtClean="0">
                <a:solidFill>
                  <a:srgbClr val="FF3300"/>
                </a:solidFill>
                <a:latin typeface="+mn-lt"/>
                <a:ea typeface="Osaka" charset="-128"/>
              </a:rPr>
              <a:t>2016 </a:t>
            </a:r>
            <a:r>
              <a:rPr lang="en-US" altLang="ja-JP" sz="1800" b="1" dirty="0">
                <a:solidFill>
                  <a:srgbClr val="FF3300"/>
                </a:solidFill>
                <a:latin typeface="+mn-lt"/>
                <a:ea typeface="Osaka" charset="-128"/>
              </a:rPr>
              <a:t>and the built-up of a team, the design and the R&amp;D in </a:t>
            </a:r>
            <a:r>
              <a:rPr lang="en-US" altLang="ja-JP" sz="1800" b="1" dirty="0" smtClean="0">
                <a:solidFill>
                  <a:srgbClr val="FF3300"/>
                </a:solidFill>
                <a:latin typeface="+mn-lt"/>
                <a:ea typeface="Osaka" charset="-128"/>
              </a:rPr>
              <a:t>2011 </a:t>
            </a:r>
            <a:r>
              <a:rPr lang="en-US" altLang="ja-JP" sz="1800" b="1" dirty="0">
                <a:solidFill>
                  <a:srgbClr val="FF3300"/>
                </a:solidFill>
                <a:latin typeface="+mn-lt"/>
                <a:ea typeface="Osaka" charset="-128"/>
              </a:rPr>
              <a:t>!!</a:t>
            </a:r>
          </a:p>
          <a:p>
            <a:pPr lvl="1" algn="just">
              <a:spcAft>
                <a:spcPct val="30000"/>
              </a:spcAft>
              <a:buFont typeface="Wingdings" pitchFamily="2" charset="2"/>
              <a:buChar char="Ø"/>
            </a:pPr>
            <a:r>
              <a:rPr lang="en-US" altLang="ja-JP" sz="1800" b="1" dirty="0">
                <a:solidFill>
                  <a:schemeClr val="accent2"/>
                </a:solidFill>
                <a:latin typeface="+mn-lt"/>
                <a:ea typeface="Osaka" charset="-128"/>
              </a:rPr>
              <a:t>Development and construction cost ~ </a:t>
            </a:r>
            <a:r>
              <a:rPr lang="en-US" altLang="ja-JP" sz="1800" b="1" dirty="0" smtClean="0">
                <a:solidFill>
                  <a:schemeClr val="accent2"/>
                </a:solidFill>
                <a:latin typeface="+mn-lt"/>
                <a:ea typeface="Osaka" charset="-128"/>
              </a:rPr>
              <a:t>25 </a:t>
            </a:r>
            <a:r>
              <a:rPr lang="en-US" altLang="ja-JP" sz="1800" b="1" dirty="0">
                <a:solidFill>
                  <a:schemeClr val="accent2"/>
                </a:solidFill>
                <a:latin typeface="+mn-lt"/>
                <a:ea typeface="Osaka" charset="-128"/>
              </a:rPr>
              <a:t>billion € spread over 16 </a:t>
            </a:r>
            <a:r>
              <a:rPr lang="en-US" altLang="ja-JP" sz="1800" b="1" dirty="0" smtClean="0">
                <a:solidFill>
                  <a:schemeClr val="accent2"/>
                </a:solidFill>
                <a:latin typeface="+mn-lt"/>
                <a:ea typeface="Osaka" charset="-128"/>
              </a:rPr>
              <a:t>years (includes IFMIF and ITER upgrade)</a:t>
            </a:r>
            <a:endParaRPr lang="en-US" altLang="ja-JP" sz="1800" b="1" dirty="0">
              <a:solidFill>
                <a:schemeClr val="accent2"/>
              </a:solidFill>
              <a:latin typeface="+mn-lt"/>
              <a:ea typeface="Osaka" charset="-128"/>
            </a:endParaRPr>
          </a:p>
          <a:p>
            <a:pPr lvl="1" algn="just">
              <a:spcAft>
                <a:spcPct val="30000"/>
              </a:spcAft>
              <a:buFont typeface="Wingdings" pitchFamily="2" charset="2"/>
              <a:buChar char="Ø"/>
            </a:pPr>
            <a:r>
              <a:rPr lang="en-US" altLang="ja-JP" sz="1800" b="1" dirty="0">
                <a:solidFill>
                  <a:schemeClr val="accent2"/>
                </a:solidFill>
                <a:latin typeface="+mn-lt"/>
                <a:ea typeface="Osaka" charset="-128"/>
              </a:rPr>
              <a:t>An increased economical risk (availability, cost of electricity) versus the Fast Track has to be accepted</a:t>
            </a:r>
          </a:p>
          <a:p>
            <a:pPr lvl="2" algn="just">
              <a:spcAft>
                <a:spcPct val="30000"/>
              </a:spcAft>
              <a:buFont typeface="Wingdings" pitchFamily="2" charset="2"/>
              <a:buChar char="Ø"/>
            </a:pPr>
            <a:r>
              <a:rPr lang="en-US" altLang="ja-JP" sz="1800" b="1" dirty="0">
                <a:solidFill>
                  <a:srgbClr val="FF3300"/>
                </a:solidFill>
                <a:latin typeface="+mn-lt"/>
                <a:ea typeface="Osaka" charset="-128"/>
              </a:rPr>
              <a:t>Risk and approach similar to Man on the Moon project of the 60s</a:t>
            </a:r>
          </a:p>
          <a:p>
            <a:pPr algn="just">
              <a:spcAft>
                <a:spcPct val="50000"/>
              </a:spcAft>
              <a:buFont typeface="Wingdings" pitchFamily="2" charset="2"/>
              <a:buChar char="Ø"/>
            </a:pPr>
            <a:endParaRPr lang="en-US" altLang="ja-JP" sz="1800" b="1" dirty="0">
              <a:solidFill>
                <a:srgbClr val="FF3300"/>
              </a:solidFill>
              <a:latin typeface="+mn-lt"/>
              <a:ea typeface="Osaka" charset="-128"/>
            </a:endParaRPr>
          </a:p>
          <a:p>
            <a:pPr algn="just">
              <a:spcAft>
                <a:spcPct val="50000"/>
              </a:spcAft>
              <a:buFont typeface="Wingdings" pitchFamily="2" charset="2"/>
              <a:buChar char="Ø"/>
            </a:pPr>
            <a:r>
              <a:rPr lang="en-US" altLang="ja-JP" sz="1800" b="1" dirty="0">
                <a:solidFill>
                  <a:schemeClr val="accent2"/>
                </a:solidFill>
                <a:latin typeface="+mn-lt"/>
                <a:ea typeface="Osaka" charset="-128"/>
              </a:rPr>
              <a:t>Even in this “Ultra Fast Track” scenario ITER and the Broader Approach are essential elements which also would have to be accelerated (ITER operation)</a:t>
            </a:r>
          </a:p>
          <a:p>
            <a:pPr lvl="1" algn="just">
              <a:spcAft>
                <a:spcPct val="50000"/>
              </a:spcAft>
              <a:buFont typeface="Wingdings" pitchFamily="2" charset="2"/>
              <a:buChar char="Ø"/>
            </a:pPr>
            <a:r>
              <a:rPr lang="en-US" altLang="ja-JP" sz="1800" b="1" dirty="0">
                <a:solidFill>
                  <a:schemeClr val="accent2"/>
                </a:solidFill>
                <a:latin typeface="+mn-lt"/>
                <a:ea typeface="Osaka" charset="-128"/>
              </a:rPr>
              <a:t>Increase of ITER costs ~ 10%, i.e. ~ </a:t>
            </a:r>
            <a:r>
              <a:rPr lang="en-US" altLang="ja-JP" sz="1800" b="1" dirty="0" smtClean="0">
                <a:solidFill>
                  <a:schemeClr val="accent2"/>
                </a:solidFill>
                <a:latin typeface="+mn-lt"/>
                <a:ea typeface="Osaka" charset="-128"/>
              </a:rPr>
              <a:t>1.0 </a:t>
            </a:r>
            <a:r>
              <a:rPr lang="en-US" altLang="ja-JP" sz="1800" b="1" dirty="0">
                <a:solidFill>
                  <a:schemeClr val="accent2"/>
                </a:solidFill>
                <a:latin typeface="+mn-lt"/>
                <a:ea typeface="Osaka" charset="-128"/>
              </a:rPr>
              <a:t>billion € spread over 10 years</a:t>
            </a:r>
          </a:p>
          <a:p>
            <a:pPr lvl="1" algn="just">
              <a:spcAft>
                <a:spcPct val="50000"/>
              </a:spcAft>
              <a:buFont typeface="Wingdings" pitchFamily="2" charset="2"/>
              <a:buChar char="Ø"/>
            </a:pPr>
            <a:r>
              <a:rPr lang="en-US" altLang="ja-JP" sz="1800" b="1" dirty="0">
                <a:solidFill>
                  <a:schemeClr val="accent2"/>
                </a:solidFill>
                <a:latin typeface="+mn-lt"/>
                <a:ea typeface="Osaka" charset="-128"/>
              </a:rPr>
              <a:t>IFMIF needs to be constructed earlier (start 2010), cost ~ </a:t>
            </a:r>
            <a:r>
              <a:rPr lang="en-US" altLang="ja-JP" sz="1800" b="1" dirty="0" smtClean="0">
                <a:solidFill>
                  <a:schemeClr val="accent2"/>
                </a:solidFill>
                <a:latin typeface="+mn-lt"/>
                <a:ea typeface="Osaka" charset="-128"/>
              </a:rPr>
              <a:t>2 </a:t>
            </a:r>
            <a:r>
              <a:rPr lang="en-US" altLang="ja-JP" sz="1800" b="1" dirty="0">
                <a:solidFill>
                  <a:schemeClr val="accent2"/>
                </a:solidFill>
                <a:latin typeface="+mn-lt"/>
                <a:ea typeface="Osaka" charset="-128"/>
              </a:rPr>
              <a:t>billion €</a:t>
            </a:r>
          </a:p>
        </p:txBody>
      </p:sp>
      <p:sp>
        <p:nvSpPr>
          <p:cNvPr id="1021955" name="Rectangle 3"/>
          <p:cNvSpPr>
            <a:spLocks noGrp="1" noChangeArrowheads="1"/>
          </p:cNvSpPr>
          <p:nvPr>
            <p:ph type="title"/>
          </p:nvPr>
        </p:nvSpPr>
        <p:spPr bwMode="auto">
          <a:xfrm>
            <a:off x="0" y="0"/>
            <a:ext cx="9144000" cy="792163"/>
          </a:xfrm>
          <a:solidFill>
            <a:srgbClr val="FFCC00"/>
          </a:solidFill>
          <a:ln/>
        </p:spPr>
        <p:txBody>
          <a:bodyPr vert="horz" wrap="square" lIns="91440" tIns="45720" rIns="91440" bIns="45720" numCol="1" anchor="t" anchorCtr="0" compatLnSpc="1">
            <a:prstTxWarp prst="textNoShape">
              <a:avLst/>
            </a:prstTxWarp>
          </a:bodyPr>
          <a:lstStyle/>
          <a:p>
            <a:r>
              <a:rPr lang="en-US" altLang="ja-JP" sz="2400" b="1" dirty="0">
                <a:solidFill>
                  <a:schemeClr val="accent2"/>
                </a:solidFill>
                <a:ea typeface="ＭＳ Ｐゴシック" pitchFamily="34" charset="-128"/>
              </a:rPr>
              <a:t>Can we accelerate fusion development further ?</a:t>
            </a:r>
            <a:br>
              <a:rPr lang="en-US" altLang="ja-JP" sz="2400" b="1" dirty="0">
                <a:solidFill>
                  <a:schemeClr val="accent2"/>
                </a:solidFill>
                <a:ea typeface="ＭＳ Ｐゴシック" pitchFamily="34" charset="-128"/>
              </a:rPr>
            </a:br>
            <a:r>
              <a:rPr lang="en-US" altLang="ja-JP" sz="2400" b="1" dirty="0">
                <a:solidFill>
                  <a:srgbClr val="FF3300"/>
                </a:solidFill>
                <a:ea typeface="ＭＳ Ｐゴシック" pitchFamily="34" charset="-128"/>
              </a:rPr>
              <a:t>my personal opinion !!</a:t>
            </a:r>
          </a:p>
        </p:txBody>
      </p:sp>
    </p:spTree>
    <p:extLst>
      <p:ext uri="{BB962C8B-B14F-4D97-AF65-F5344CB8AC3E}">
        <p14:creationId xmlns:p14="http://schemas.microsoft.com/office/powerpoint/2010/main" val="21218048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2978" name="Text Box 2"/>
          <p:cNvSpPr txBox="1">
            <a:spLocks noChangeArrowheads="1"/>
          </p:cNvSpPr>
          <p:nvPr/>
        </p:nvSpPr>
        <p:spPr bwMode="auto">
          <a:xfrm>
            <a:off x="12219" y="908720"/>
            <a:ext cx="8774723" cy="4912114"/>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92100" indent="-292100">
              <a:defRPr sz="2400">
                <a:solidFill>
                  <a:schemeClr val="tx1"/>
                </a:solidFill>
                <a:latin typeface="Times New Roman" pitchFamily="18" charset="0"/>
              </a:defRPr>
            </a:lvl1pPr>
            <a:lvl2pPr marL="952500" indent="-469900">
              <a:defRPr sz="2400">
                <a:solidFill>
                  <a:schemeClr val="tx1"/>
                </a:solidFill>
                <a:latin typeface="Times New Roman" pitchFamily="18" charset="0"/>
              </a:defRPr>
            </a:lvl2pPr>
            <a:lvl3pPr marL="1143000">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just">
              <a:spcAft>
                <a:spcPct val="30000"/>
              </a:spcAft>
              <a:buFont typeface="Wingdings" pitchFamily="2" charset="2"/>
              <a:buChar char="Ø"/>
            </a:pPr>
            <a:r>
              <a:rPr lang="en-US" altLang="ja-JP" sz="1800" b="1" dirty="0">
                <a:solidFill>
                  <a:schemeClr val="accent2"/>
                </a:solidFill>
                <a:latin typeface="Helvetica" pitchFamily="34" charset="0"/>
                <a:ea typeface="Osaka" charset="-128"/>
              </a:rPr>
              <a:t>ITER and JT60SA need to develop the operation scenario for DEMO</a:t>
            </a:r>
          </a:p>
          <a:p>
            <a:pPr lvl="1" algn="just">
              <a:spcAft>
                <a:spcPct val="30000"/>
              </a:spcAft>
              <a:buFont typeface="Wingdings" pitchFamily="2" charset="2"/>
              <a:buChar char="Ø"/>
            </a:pPr>
            <a:r>
              <a:rPr lang="en-US" altLang="ja-JP" sz="1800" b="1" dirty="0">
                <a:solidFill>
                  <a:schemeClr val="accent2"/>
                </a:solidFill>
                <a:latin typeface="Helvetica" pitchFamily="34" charset="0"/>
                <a:ea typeface="Osaka" charset="-128"/>
              </a:rPr>
              <a:t>Considering the timeline ITER must develop two or maximum three reactor plasma scenarios within ~ 7 to 8 years of gross operation time and ~ 4 to 5 years of DT operation (</a:t>
            </a:r>
            <a:r>
              <a:rPr lang="en-US" altLang="ja-JP" sz="1800" b="1" dirty="0">
                <a:solidFill>
                  <a:srgbClr val="FF3300"/>
                </a:solidFill>
                <a:latin typeface="Helvetica" pitchFamily="34" charset="0"/>
                <a:ea typeface="Osaka" charset="-128"/>
              </a:rPr>
              <a:t>aggressive but possible</a:t>
            </a:r>
            <a:r>
              <a:rPr lang="en-US" altLang="ja-JP" sz="1800" b="1" dirty="0">
                <a:solidFill>
                  <a:schemeClr val="accent2"/>
                </a:solidFill>
                <a:latin typeface="Helvetica" pitchFamily="34" charset="0"/>
                <a:ea typeface="Osaka" charset="-128"/>
              </a:rPr>
              <a:t>)</a:t>
            </a:r>
          </a:p>
          <a:p>
            <a:pPr lvl="1" algn="just">
              <a:spcAft>
                <a:spcPct val="30000"/>
              </a:spcAft>
              <a:buFont typeface="Wingdings" pitchFamily="2" charset="2"/>
              <a:buChar char="Ø"/>
            </a:pPr>
            <a:r>
              <a:rPr lang="en-US" altLang="ja-JP" sz="1800" b="1" dirty="0">
                <a:solidFill>
                  <a:srgbClr val="FF3300"/>
                </a:solidFill>
                <a:latin typeface="Helvetica" pitchFamily="34" charset="0"/>
                <a:ea typeface="Osaka" charset="-128"/>
              </a:rPr>
              <a:t>Needs accelerated operation program and e.g. more heating power installed on day on =&gt; explains higher cost in slide above</a:t>
            </a:r>
          </a:p>
          <a:p>
            <a:pPr lvl="1" algn="just">
              <a:spcAft>
                <a:spcPct val="30000"/>
              </a:spcAft>
              <a:buFont typeface="Wingdings" pitchFamily="2" charset="2"/>
              <a:buChar char="Ø"/>
            </a:pPr>
            <a:r>
              <a:rPr lang="en-US" altLang="ja-JP" sz="1800" b="1" dirty="0">
                <a:solidFill>
                  <a:schemeClr val="accent2"/>
                </a:solidFill>
                <a:latin typeface="Helvetica" pitchFamily="34" charset="0"/>
                <a:ea typeface="Osaka" charset="-128"/>
              </a:rPr>
              <a:t>JT60SA, (KSTAR, EAST, JET) will support the development of these plasma scenarios</a:t>
            </a:r>
          </a:p>
          <a:p>
            <a:pPr algn="just">
              <a:spcAft>
                <a:spcPct val="30000"/>
              </a:spcAft>
              <a:buFont typeface="Wingdings" pitchFamily="2" charset="2"/>
              <a:buChar char="Ø"/>
            </a:pPr>
            <a:endParaRPr lang="en-US" altLang="ja-JP" sz="1800" b="1" dirty="0">
              <a:solidFill>
                <a:schemeClr val="accent2"/>
              </a:solidFill>
              <a:latin typeface="Helvetica" pitchFamily="34" charset="0"/>
              <a:ea typeface="Osaka" charset="-128"/>
            </a:endParaRPr>
          </a:p>
          <a:p>
            <a:pPr algn="just">
              <a:spcAft>
                <a:spcPct val="30000"/>
              </a:spcAft>
              <a:buFont typeface="Wingdings" pitchFamily="2" charset="2"/>
              <a:buChar char="Ø"/>
            </a:pPr>
            <a:r>
              <a:rPr lang="en-US" altLang="ja-JP" sz="1800" b="1" dirty="0">
                <a:solidFill>
                  <a:schemeClr val="accent2"/>
                </a:solidFill>
                <a:latin typeface="Helvetica" pitchFamily="34" charset="0"/>
                <a:ea typeface="Osaka" charset="-128"/>
              </a:rPr>
              <a:t>IFMIF needs to qualify the structural material (EUROFER) for the “in vessel” components</a:t>
            </a:r>
          </a:p>
          <a:p>
            <a:pPr lvl="1" algn="just">
              <a:spcAft>
                <a:spcPct val="30000"/>
              </a:spcAft>
              <a:buFont typeface="Wingdings" pitchFamily="2" charset="2"/>
              <a:buChar char="Ø"/>
            </a:pPr>
            <a:r>
              <a:rPr lang="en-US" altLang="ja-JP" sz="1800" b="1" dirty="0">
                <a:solidFill>
                  <a:schemeClr val="accent2"/>
                </a:solidFill>
                <a:latin typeface="Helvetica" pitchFamily="34" charset="0"/>
                <a:ea typeface="Osaka" charset="-128"/>
              </a:rPr>
              <a:t>At least one campaign must be completed before integrated commissioning starts in DEMO, i.e. ~ 2024  =&gt; operation license</a:t>
            </a:r>
          </a:p>
          <a:p>
            <a:pPr lvl="1" algn="just">
              <a:spcAft>
                <a:spcPct val="30000"/>
              </a:spcAft>
              <a:buFont typeface="Wingdings" pitchFamily="2" charset="2"/>
              <a:buChar char="Ø"/>
            </a:pPr>
            <a:endParaRPr lang="en-US" altLang="ja-JP" sz="1800" b="1" dirty="0">
              <a:solidFill>
                <a:schemeClr val="accent2"/>
              </a:solidFill>
              <a:latin typeface="Helvetica" pitchFamily="34" charset="0"/>
              <a:ea typeface="Osaka" charset="-128"/>
            </a:endParaRPr>
          </a:p>
          <a:p>
            <a:pPr algn="just">
              <a:spcAft>
                <a:spcPct val="30000"/>
              </a:spcAft>
              <a:buFont typeface="Wingdings" pitchFamily="2" charset="2"/>
              <a:buChar char="Ø"/>
            </a:pPr>
            <a:r>
              <a:rPr lang="en-US" altLang="ja-JP" sz="1800" b="1" dirty="0">
                <a:solidFill>
                  <a:srgbClr val="FF3300"/>
                </a:solidFill>
                <a:latin typeface="Helvetica" pitchFamily="34" charset="0"/>
                <a:ea typeface="Osaka" charset="-128"/>
              </a:rPr>
              <a:t>All of the above can be performed in parallel to the construction of DEMO</a:t>
            </a:r>
          </a:p>
        </p:txBody>
      </p:sp>
      <p:sp>
        <p:nvSpPr>
          <p:cNvPr id="1022979" name="Rectangle 3"/>
          <p:cNvSpPr>
            <a:spLocks noGrp="1" noChangeArrowheads="1"/>
          </p:cNvSpPr>
          <p:nvPr>
            <p:ph type="title"/>
          </p:nvPr>
        </p:nvSpPr>
        <p:spPr bwMode="auto">
          <a:xfrm>
            <a:off x="0" y="14076"/>
            <a:ext cx="9144000" cy="606611"/>
          </a:xfrm>
          <a:solidFill>
            <a:srgbClr val="FFCC00"/>
          </a:solidFill>
          <a:ln/>
        </p:spPr>
        <p:txBody>
          <a:bodyPr vert="horz" wrap="square" lIns="91440" tIns="45720" rIns="91440" bIns="45720" numCol="1" anchor="t" anchorCtr="0" compatLnSpc="1">
            <a:prstTxWarp prst="textNoShape">
              <a:avLst/>
            </a:prstTxWarp>
          </a:bodyPr>
          <a:lstStyle/>
          <a:p>
            <a:r>
              <a:rPr lang="en-US" altLang="ja-JP" sz="2800" b="1" dirty="0">
                <a:solidFill>
                  <a:schemeClr val="accent2"/>
                </a:solidFill>
                <a:ea typeface="ＭＳ Ｐゴシック" pitchFamily="34" charset="-128"/>
              </a:rPr>
              <a:t>What is the Role of ITER and IFMIF in this scenario</a:t>
            </a:r>
          </a:p>
        </p:txBody>
      </p:sp>
    </p:spTree>
    <p:extLst>
      <p:ext uri="{BB962C8B-B14F-4D97-AF65-F5344CB8AC3E}">
        <p14:creationId xmlns:p14="http://schemas.microsoft.com/office/powerpoint/2010/main" val="21815630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050" name="Rectangle 2"/>
          <p:cNvSpPr>
            <a:spLocks noGrp="1" noChangeArrowheads="1"/>
          </p:cNvSpPr>
          <p:nvPr>
            <p:ph type="title"/>
          </p:nvPr>
        </p:nvSpPr>
        <p:spPr bwMode="auto">
          <a:xfrm>
            <a:off x="0" y="27724"/>
            <a:ext cx="9144000" cy="664971"/>
          </a:xfrm>
          <a:solidFill>
            <a:srgbClr val="FFCC00"/>
          </a:solidFill>
          <a:ln/>
        </p:spPr>
        <p:txBody>
          <a:bodyPr vert="horz" wrap="square" lIns="91440" tIns="45720" rIns="91440" bIns="45720" numCol="1" anchor="t" anchorCtr="0" compatLnSpc="1">
            <a:prstTxWarp prst="textNoShape">
              <a:avLst/>
            </a:prstTxWarp>
          </a:bodyPr>
          <a:lstStyle/>
          <a:p>
            <a:pPr defTabSz="914400"/>
            <a:r>
              <a:rPr lang="en-US" altLang="ja-JP" sz="2800" b="1" dirty="0">
                <a:solidFill>
                  <a:schemeClr val="accent2"/>
                </a:solidFill>
                <a:ea typeface="ＭＳ Ｐゴシック" pitchFamily="34" charset="-128"/>
              </a:rPr>
              <a:t>What are the Challenges and the Risks ?</a:t>
            </a:r>
          </a:p>
        </p:txBody>
      </p:sp>
      <p:sp>
        <p:nvSpPr>
          <p:cNvPr id="1026051" name="Text Box 3"/>
          <p:cNvSpPr txBox="1">
            <a:spLocks noChangeArrowheads="1"/>
          </p:cNvSpPr>
          <p:nvPr/>
        </p:nvSpPr>
        <p:spPr bwMode="auto">
          <a:xfrm>
            <a:off x="0" y="1052736"/>
            <a:ext cx="9144000" cy="4801314"/>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92100" indent="-292100">
              <a:defRPr sz="2400">
                <a:solidFill>
                  <a:schemeClr val="tx1"/>
                </a:solidFill>
                <a:latin typeface="Times New Roman" pitchFamily="18" charset="0"/>
              </a:defRPr>
            </a:lvl1pPr>
            <a:lvl2pPr marL="952500" indent="-469900">
              <a:defRPr sz="2400">
                <a:solidFill>
                  <a:schemeClr val="tx1"/>
                </a:solidFill>
                <a:latin typeface="Times New Roman" pitchFamily="18" charset="0"/>
              </a:defRPr>
            </a:lvl2pPr>
            <a:lvl3pPr marL="1143000">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just">
              <a:spcAft>
                <a:spcPct val="30000"/>
              </a:spcAft>
              <a:buFont typeface="Wingdings" pitchFamily="2" charset="2"/>
              <a:buChar char="Ø"/>
            </a:pPr>
            <a:r>
              <a:rPr lang="en-US" altLang="ja-JP" sz="1800" b="1" dirty="0">
                <a:solidFill>
                  <a:schemeClr val="accent2"/>
                </a:solidFill>
                <a:latin typeface="Helvetica" pitchFamily="34" charset="0"/>
                <a:ea typeface="Osaka" charset="-128"/>
              </a:rPr>
              <a:t>The first challenge is to get this program agreed at the political level</a:t>
            </a:r>
          </a:p>
          <a:p>
            <a:pPr lvl="1" algn="just">
              <a:spcAft>
                <a:spcPct val="30000"/>
              </a:spcAft>
              <a:buFont typeface="Wingdings" pitchFamily="2" charset="2"/>
              <a:buChar char="Ø"/>
            </a:pPr>
            <a:r>
              <a:rPr lang="en-US" altLang="ja-JP" sz="1800" b="1" dirty="0">
                <a:solidFill>
                  <a:srgbClr val="FF3300"/>
                </a:solidFill>
                <a:latin typeface="Helvetica" pitchFamily="34" charset="0"/>
                <a:ea typeface="Osaka" charset="-128"/>
              </a:rPr>
              <a:t>The money (~ </a:t>
            </a:r>
            <a:r>
              <a:rPr lang="en-US" altLang="ja-JP" sz="1800" b="1" dirty="0" smtClean="0">
                <a:solidFill>
                  <a:srgbClr val="FF3300"/>
                </a:solidFill>
                <a:latin typeface="Helvetica" pitchFamily="34" charset="0"/>
                <a:ea typeface="Osaka" charset="-128"/>
              </a:rPr>
              <a:t>25 </a:t>
            </a:r>
            <a:r>
              <a:rPr lang="en-US" altLang="ja-JP" sz="1800" b="1" dirty="0">
                <a:solidFill>
                  <a:srgbClr val="FF3300"/>
                </a:solidFill>
                <a:latin typeface="Helvetica" pitchFamily="34" charset="0"/>
                <a:ea typeface="Osaka" charset="-128"/>
              </a:rPr>
              <a:t>billion €) and a decision to built until </a:t>
            </a:r>
            <a:r>
              <a:rPr lang="en-US" altLang="ja-JP" sz="1800" b="1" dirty="0" smtClean="0">
                <a:solidFill>
                  <a:srgbClr val="FF3300"/>
                </a:solidFill>
                <a:latin typeface="Helvetica" pitchFamily="34" charset="0"/>
                <a:ea typeface="Osaka" charset="-128"/>
              </a:rPr>
              <a:t>2011 </a:t>
            </a:r>
            <a:r>
              <a:rPr lang="en-US" altLang="ja-JP" sz="1800" b="1" dirty="0" smtClean="0">
                <a:solidFill>
                  <a:schemeClr val="accent2"/>
                </a:solidFill>
                <a:latin typeface="Helvetica" pitchFamily="34" charset="0"/>
                <a:ea typeface="Osaka" charset="-128"/>
              </a:rPr>
              <a:t>The </a:t>
            </a:r>
            <a:r>
              <a:rPr lang="en-US" altLang="ja-JP" sz="1800" b="1" dirty="0">
                <a:solidFill>
                  <a:schemeClr val="accent2"/>
                </a:solidFill>
                <a:latin typeface="Helvetica" pitchFamily="34" charset="0"/>
                <a:ea typeface="Osaka" charset="-128"/>
              </a:rPr>
              <a:t>next big challenge is people, we have not only to attract people but we have to educate them and this takes time </a:t>
            </a:r>
            <a:r>
              <a:rPr lang="en-US" altLang="ja-JP" sz="1800" b="1" dirty="0">
                <a:solidFill>
                  <a:srgbClr val="FF3300"/>
                </a:solidFill>
                <a:latin typeface="Helvetica" pitchFamily="34" charset="0"/>
                <a:ea typeface="Osaka" charset="-128"/>
              </a:rPr>
              <a:t>=&gt; ramp up of team during 3 years</a:t>
            </a:r>
          </a:p>
          <a:p>
            <a:pPr lvl="1" algn="just">
              <a:spcAft>
                <a:spcPct val="30000"/>
              </a:spcAft>
              <a:buFont typeface="Wingdings" pitchFamily="2" charset="2"/>
              <a:buChar char="Ø"/>
            </a:pPr>
            <a:r>
              <a:rPr lang="en-US" altLang="ja-JP" sz="1800" b="1" dirty="0" smtClean="0">
                <a:solidFill>
                  <a:schemeClr val="accent2"/>
                </a:solidFill>
                <a:latin typeface="Helvetica" pitchFamily="34" charset="0"/>
                <a:ea typeface="Osaka" charset="-128"/>
              </a:rPr>
              <a:t>1000 </a:t>
            </a:r>
            <a:r>
              <a:rPr lang="en-US" altLang="ja-JP" sz="1800" b="1" dirty="0">
                <a:solidFill>
                  <a:schemeClr val="accent2"/>
                </a:solidFill>
                <a:latin typeface="Helvetica" pitchFamily="34" charset="0"/>
                <a:ea typeface="Osaka" charset="-128"/>
              </a:rPr>
              <a:t>professionals needed directly inside the team</a:t>
            </a:r>
          </a:p>
          <a:p>
            <a:pPr algn="just">
              <a:spcAft>
                <a:spcPct val="30000"/>
              </a:spcAft>
              <a:buFont typeface="Wingdings" pitchFamily="2" charset="2"/>
              <a:buChar char="Ø"/>
            </a:pPr>
            <a:r>
              <a:rPr lang="en-US" altLang="ja-JP" sz="1800" b="1" dirty="0">
                <a:solidFill>
                  <a:schemeClr val="accent2"/>
                </a:solidFill>
                <a:latin typeface="Helvetica" pitchFamily="34" charset="0"/>
                <a:ea typeface="Osaka" charset="-128"/>
              </a:rPr>
              <a:t>The technical challenges are</a:t>
            </a:r>
          </a:p>
          <a:p>
            <a:pPr lvl="1" algn="just">
              <a:spcAft>
                <a:spcPct val="30000"/>
              </a:spcAft>
              <a:buFont typeface="Wingdings" pitchFamily="2" charset="2"/>
              <a:buChar char="Ø"/>
            </a:pPr>
            <a:r>
              <a:rPr lang="en-US" altLang="ja-JP" sz="1800" b="1" dirty="0">
                <a:solidFill>
                  <a:schemeClr val="accent2"/>
                </a:solidFill>
                <a:latin typeface="Helvetica" pitchFamily="34" charset="0"/>
                <a:ea typeface="Osaka" charset="-128"/>
              </a:rPr>
              <a:t>The He cooling systems, the in vessel components and materials</a:t>
            </a:r>
          </a:p>
          <a:p>
            <a:pPr lvl="1" algn="just">
              <a:spcAft>
                <a:spcPct val="30000"/>
              </a:spcAft>
              <a:buFont typeface="Wingdings" pitchFamily="2" charset="2"/>
              <a:buChar char="Ø"/>
            </a:pPr>
            <a:r>
              <a:rPr lang="en-US" altLang="ja-JP" sz="1800" b="1" dirty="0">
                <a:solidFill>
                  <a:srgbClr val="FF3300"/>
                </a:solidFill>
                <a:latin typeface="Helvetica" pitchFamily="34" charset="0"/>
                <a:ea typeface="Osaka" charset="-128"/>
              </a:rPr>
              <a:t>The H&amp;CD systems with the reliability needed</a:t>
            </a:r>
            <a:r>
              <a:rPr lang="en-US" altLang="ja-JP" sz="1800" b="1" dirty="0">
                <a:solidFill>
                  <a:schemeClr val="accent2"/>
                </a:solidFill>
                <a:latin typeface="Helvetica" pitchFamily="34" charset="0"/>
                <a:ea typeface="Osaka" charset="-128"/>
              </a:rPr>
              <a:t> – to be developed during ITER construction and further during ITER operation</a:t>
            </a:r>
          </a:p>
          <a:p>
            <a:pPr algn="just">
              <a:spcAft>
                <a:spcPct val="30000"/>
              </a:spcAft>
              <a:buFont typeface="Wingdings" pitchFamily="2" charset="2"/>
              <a:buChar char="Ø"/>
            </a:pPr>
            <a:endParaRPr lang="en-US" altLang="ja-JP" sz="1800" b="1" dirty="0">
              <a:solidFill>
                <a:schemeClr val="accent2"/>
              </a:solidFill>
              <a:latin typeface="Helvetica" pitchFamily="34" charset="0"/>
              <a:ea typeface="Osaka" charset="-128"/>
            </a:endParaRPr>
          </a:p>
          <a:p>
            <a:pPr algn="just">
              <a:spcAft>
                <a:spcPct val="30000"/>
              </a:spcAft>
              <a:buFont typeface="Wingdings" pitchFamily="2" charset="2"/>
              <a:buChar char="Ø"/>
            </a:pPr>
            <a:r>
              <a:rPr lang="en-US" altLang="ja-JP" sz="1800" b="1" dirty="0">
                <a:solidFill>
                  <a:schemeClr val="accent2"/>
                </a:solidFill>
                <a:latin typeface="Helvetica" pitchFamily="34" charset="0"/>
                <a:ea typeface="Osaka" charset="-128"/>
              </a:rPr>
              <a:t>What are the Risks ?</a:t>
            </a:r>
          </a:p>
          <a:p>
            <a:pPr lvl="1" algn="just">
              <a:spcAft>
                <a:spcPct val="30000"/>
              </a:spcAft>
              <a:buFont typeface="Wingdings" pitchFamily="2" charset="2"/>
              <a:buChar char="Ø"/>
            </a:pPr>
            <a:r>
              <a:rPr lang="en-US" altLang="ja-JP" sz="1800" b="1" dirty="0">
                <a:solidFill>
                  <a:srgbClr val="FF3300"/>
                </a:solidFill>
                <a:latin typeface="Helvetica" pitchFamily="34" charset="0"/>
                <a:ea typeface="Osaka" charset="-128"/>
              </a:rPr>
              <a:t>The main risk is economic,</a:t>
            </a:r>
            <a:r>
              <a:rPr lang="en-US" altLang="ja-JP" sz="1800" b="1" dirty="0">
                <a:solidFill>
                  <a:schemeClr val="accent2"/>
                </a:solidFill>
                <a:latin typeface="Helvetica" pitchFamily="34" charset="0"/>
                <a:ea typeface="Osaka" charset="-128"/>
              </a:rPr>
              <a:t> namely how much electric power will be produced and what is the availability after the first 5 years of operation</a:t>
            </a:r>
          </a:p>
          <a:p>
            <a:pPr lvl="1" algn="just">
              <a:spcAft>
                <a:spcPct val="30000"/>
              </a:spcAft>
              <a:buFont typeface="Wingdings" pitchFamily="2" charset="2"/>
              <a:buChar char="Ø"/>
            </a:pPr>
            <a:r>
              <a:rPr lang="en-US" altLang="ja-JP" sz="1800" b="1" dirty="0">
                <a:solidFill>
                  <a:schemeClr val="accent2"/>
                </a:solidFill>
                <a:latin typeface="Helvetica" pitchFamily="34" charset="0"/>
                <a:ea typeface="Osaka" charset="-128"/>
              </a:rPr>
              <a:t>The risk that such a machine will not work is extremely small</a:t>
            </a:r>
          </a:p>
        </p:txBody>
      </p:sp>
    </p:spTree>
    <p:extLst>
      <p:ext uri="{BB962C8B-B14F-4D97-AF65-F5344CB8AC3E}">
        <p14:creationId xmlns:p14="http://schemas.microsoft.com/office/powerpoint/2010/main" val="13622571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402" name="Picture 2" descr="Icon Hydrogen Safety"/>
          <p:cNvPicPr>
            <a:picLocks noGrp="1" noChangeAspect="1" noChangeArrowheads="1"/>
          </p:cNvPicPr>
          <p:nvPr>
            <p:ph/>
          </p:nvPr>
        </p:nvPicPr>
        <p:blipFill>
          <a:blip r:embed="rId4">
            <a:extLst>
              <a:ext uri="{28A0092B-C50C-407E-A947-70E740481C1C}">
                <a14:useLocalDpi xmlns:a14="http://schemas.microsoft.com/office/drawing/2010/main"/>
              </a:ext>
            </a:extLst>
          </a:blip>
          <a:srcRect/>
          <a:stretch>
            <a:fillRect/>
          </a:stretch>
        </p:blipFill>
        <p:spPr>
          <a:xfrm>
            <a:off x="6772275" y="82550"/>
            <a:ext cx="1947863" cy="1282700"/>
          </a:xfrm>
          <a:noFill/>
        </p:spPr>
      </p:pic>
      <p:sp>
        <p:nvSpPr>
          <p:cNvPr id="614403" name="Line 3"/>
          <p:cNvSpPr>
            <a:spLocks noChangeShapeType="1"/>
          </p:cNvSpPr>
          <p:nvPr/>
        </p:nvSpPr>
        <p:spPr bwMode="auto">
          <a:xfrm flipV="1">
            <a:off x="987425" y="3776663"/>
            <a:ext cx="1662113" cy="719137"/>
          </a:xfrm>
          <a:prstGeom prst="line">
            <a:avLst/>
          </a:prstGeom>
          <a:noFill/>
          <a:ln w="57150">
            <a:solidFill>
              <a:schemeClr val="accent1"/>
            </a:solidFill>
            <a:round/>
            <a:headEnd type="none" w="sm" len="sm"/>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pic>
        <p:nvPicPr>
          <p:cNvPr id="614404" name="Picture 4" descr="Box_Complete"/>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640013" y="2479675"/>
            <a:ext cx="1152525"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614405" name="Object 5"/>
          <p:cNvGraphicFramePr>
            <a:graphicFrameLocks noChangeAspect="1"/>
          </p:cNvGraphicFramePr>
          <p:nvPr/>
        </p:nvGraphicFramePr>
        <p:xfrm>
          <a:off x="3913188" y="2624138"/>
          <a:ext cx="1270000" cy="1435100"/>
        </p:xfrm>
        <a:graphic>
          <a:graphicData uri="http://schemas.openxmlformats.org/presentationml/2006/ole">
            <mc:AlternateContent xmlns:mc="http://schemas.openxmlformats.org/markup-compatibility/2006">
              <mc:Choice xmlns:v="urn:schemas-microsoft-com:vml" Requires="v">
                <p:oleObj spid="_x0000_s20527" name="Dokument" r:id="rId6" imgW="4533900" imgH="4663440" progId="Word.Document.8">
                  <p:embed/>
                </p:oleObj>
              </mc:Choice>
              <mc:Fallback>
                <p:oleObj name="Dokument" r:id="rId6" imgW="4533900" imgH="4663440" progId="Word.Document.8">
                  <p:embed/>
                  <p:pic>
                    <p:nvPicPr>
                      <p:cNvPr id="0"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913188" y="2624138"/>
                        <a:ext cx="1270000" cy="1435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0486" name="Text Box 6"/>
          <p:cNvSpPr txBox="1">
            <a:spLocks noChangeArrowheads="1"/>
          </p:cNvSpPr>
          <p:nvPr/>
        </p:nvSpPr>
        <p:spPr bwMode="auto">
          <a:xfrm>
            <a:off x="158750" y="4343400"/>
            <a:ext cx="7302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r>
              <a:rPr lang="de-DE" b="1">
                <a:solidFill>
                  <a:srgbClr val="FF3300"/>
                </a:solidFill>
                <a:latin typeface="Arial" pitchFamily="34" charset="0"/>
              </a:rPr>
              <a:t>now</a:t>
            </a:r>
          </a:p>
        </p:txBody>
      </p:sp>
      <p:pic>
        <p:nvPicPr>
          <p:cNvPr id="614407" name="Picture 7" descr="plant_modelC"/>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5373688" y="1509713"/>
            <a:ext cx="2954337" cy="190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408" name="Text Box 8"/>
          <p:cNvSpPr txBox="1">
            <a:spLocks noChangeArrowheads="1"/>
          </p:cNvSpPr>
          <p:nvPr/>
        </p:nvSpPr>
        <p:spPr bwMode="auto">
          <a:xfrm>
            <a:off x="6180138" y="3284538"/>
            <a:ext cx="2987675"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r>
              <a:rPr lang="de-DE">
                <a:latin typeface="Arial" pitchFamily="34" charset="0"/>
              </a:rPr>
              <a:t>EU DEMO operation</a:t>
            </a:r>
          </a:p>
          <a:p>
            <a:r>
              <a:rPr lang="de-DE">
                <a:latin typeface="Arial" pitchFamily="34" charset="0"/>
              </a:rPr>
              <a:t> start ~ 2025 to 2030</a:t>
            </a:r>
          </a:p>
          <a:p>
            <a:r>
              <a:rPr lang="de-DE">
                <a:latin typeface="Arial" pitchFamily="34" charset="0"/>
              </a:rPr>
              <a:t>	DT &gt; 2030</a:t>
            </a:r>
          </a:p>
        </p:txBody>
      </p:sp>
      <p:sp>
        <p:nvSpPr>
          <p:cNvPr id="614409" name="Text Box 9"/>
          <p:cNvSpPr txBox="1">
            <a:spLocks noChangeArrowheads="1"/>
          </p:cNvSpPr>
          <p:nvPr/>
        </p:nvSpPr>
        <p:spPr bwMode="auto">
          <a:xfrm>
            <a:off x="790575" y="3733800"/>
            <a:ext cx="1625600" cy="457200"/>
          </a:xfrm>
          <a:prstGeom prst="rect">
            <a:avLst/>
          </a:prstGeom>
          <a:solidFill>
            <a:schemeClr val="bg1">
              <a:alpha val="50195"/>
            </a:schemeClr>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r>
              <a:rPr lang="de-DE">
                <a:latin typeface="Arial" pitchFamily="34" charset="0"/>
              </a:rPr>
              <a:t>Technology</a:t>
            </a:r>
          </a:p>
        </p:txBody>
      </p:sp>
      <p:sp>
        <p:nvSpPr>
          <p:cNvPr id="614410" name="Line 10"/>
          <p:cNvSpPr>
            <a:spLocks noChangeShapeType="1"/>
          </p:cNvSpPr>
          <p:nvPr/>
        </p:nvSpPr>
        <p:spPr bwMode="auto">
          <a:xfrm>
            <a:off x="2566988" y="2257425"/>
            <a:ext cx="328612" cy="484188"/>
          </a:xfrm>
          <a:prstGeom prst="line">
            <a:avLst/>
          </a:prstGeom>
          <a:noFill/>
          <a:ln w="38100">
            <a:solidFill>
              <a:srgbClr val="FF3300"/>
            </a:solidFill>
            <a:round/>
            <a:headEnd type="none" w="sm" len="sm"/>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14411" name="Text Box 11"/>
          <p:cNvSpPr txBox="1">
            <a:spLocks noChangeArrowheads="1"/>
          </p:cNvSpPr>
          <p:nvPr/>
        </p:nvSpPr>
        <p:spPr bwMode="auto">
          <a:xfrm>
            <a:off x="2182813" y="1806575"/>
            <a:ext cx="990600" cy="469900"/>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r>
              <a:rPr lang="de-DE" b="1">
                <a:solidFill>
                  <a:srgbClr val="FF0000"/>
                </a:solidFill>
                <a:latin typeface="Arial" pitchFamily="34" charset="0"/>
              </a:rPr>
              <a:t>IFMIF</a:t>
            </a:r>
          </a:p>
        </p:txBody>
      </p:sp>
      <p:sp>
        <p:nvSpPr>
          <p:cNvPr id="614412" name="Line 12"/>
          <p:cNvSpPr>
            <a:spLocks noChangeShapeType="1"/>
          </p:cNvSpPr>
          <p:nvPr/>
        </p:nvSpPr>
        <p:spPr bwMode="auto">
          <a:xfrm flipV="1">
            <a:off x="522288" y="2271713"/>
            <a:ext cx="1568450" cy="2081212"/>
          </a:xfrm>
          <a:prstGeom prst="line">
            <a:avLst/>
          </a:prstGeom>
          <a:noFill/>
          <a:ln w="57150">
            <a:solidFill>
              <a:schemeClr val="accent1"/>
            </a:solidFill>
            <a:round/>
            <a:headEnd type="none" w="sm" len="sm"/>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14413" name="Line 13"/>
          <p:cNvSpPr>
            <a:spLocks noChangeShapeType="1"/>
          </p:cNvSpPr>
          <p:nvPr/>
        </p:nvSpPr>
        <p:spPr bwMode="auto">
          <a:xfrm>
            <a:off x="3171825" y="2022475"/>
            <a:ext cx="2268538" cy="25400"/>
          </a:xfrm>
          <a:prstGeom prst="line">
            <a:avLst/>
          </a:prstGeom>
          <a:noFill/>
          <a:ln w="57150">
            <a:solidFill>
              <a:schemeClr val="accent1"/>
            </a:solidFill>
            <a:round/>
            <a:headEnd type="none" w="sm" len="sm"/>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14414" name="Text Box 14"/>
          <p:cNvSpPr txBox="1">
            <a:spLocks noChangeArrowheads="1"/>
          </p:cNvSpPr>
          <p:nvPr/>
        </p:nvSpPr>
        <p:spPr bwMode="auto">
          <a:xfrm>
            <a:off x="1063625" y="2971800"/>
            <a:ext cx="1312863" cy="457200"/>
          </a:xfrm>
          <a:prstGeom prst="rect">
            <a:avLst/>
          </a:prstGeom>
          <a:solidFill>
            <a:schemeClr val="bg1">
              <a:alpha val="50195"/>
            </a:schemeClr>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r>
              <a:rPr lang="de-DE">
                <a:latin typeface="Arial" pitchFamily="34" charset="0"/>
              </a:rPr>
              <a:t>Materials</a:t>
            </a:r>
          </a:p>
        </p:txBody>
      </p:sp>
      <p:sp>
        <p:nvSpPr>
          <p:cNvPr id="614415" name="Line 15"/>
          <p:cNvSpPr>
            <a:spLocks noChangeShapeType="1"/>
          </p:cNvSpPr>
          <p:nvPr/>
        </p:nvSpPr>
        <p:spPr bwMode="auto">
          <a:xfrm flipV="1">
            <a:off x="5108575" y="2695575"/>
            <a:ext cx="596900" cy="217488"/>
          </a:xfrm>
          <a:prstGeom prst="line">
            <a:avLst/>
          </a:prstGeom>
          <a:noFill/>
          <a:ln w="57150">
            <a:solidFill>
              <a:schemeClr val="accent1"/>
            </a:solidFill>
            <a:prstDash val="dash"/>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pic>
        <p:nvPicPr>
          <p:cNvPr id="20496" name="Picture 16"/>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3454400" y="4352925"/>
            <a:ext cx="2724150" cy="1927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497" name="Text Box 17"/>
          <p:cNvSpPr txBox="1">
            <a:spLocks noChangeArrowheads="1"/>
          </p:cNvSpPr>
          <p:nvPr/>
        </p:nvSpPr>
        <p:spPr bwMode="auto">
          <a:xfrm>
            <a:off x="6115050" y="5516563"/>
            <a:ext cx="302895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r>
              <a:rPr lang="de-DE">
                <a:latin typeface="Arial" pitchFamily="34" charset="0"/>
              </a:rPr>
              <a:t>ITER Start Operation</a:t>
            </a:r>
          </a:p>
          <a:p>
            <a:r>
              <a:rPr lang="de-DE">
                <a:latin typeface="Arial" pitchFamily="34" charset="0"/>
              </a:rPr>
              <a:t>in 2019; DT 2026</a:t>
            </a:r>
          </a:p>
        </p:txBody>
      </p:sp>
      <p:sp>
        <p:nvSpPr>
          <p:cNvPr id="20498" name="Line 18"/>
          <p:cNvSpPr>
            <a:spLocks noChangeShapeType="1"/>
          </p:cNvSpPr>
          <p:nvPr/>
        </p:nvSpPr>
        <p:spPr bwMode="auto">
          <a:xfrm>
            <a:off x="1054100" y="4640263"/>
            <a:ext cx="2392363" cy="720725"/>
          </a:xfrm>
          <a:prstGeom prst="line">
            <a:avLst/>
          </a:prstGeom>
          <a:noFill/>
          <a:ln w="57150">
            <a:solidFill>
              <a:schemeClr val="accent1"/>
            </a:solidFill>
            <a:round/>
            <a:headEnd type="none" w="sm" len="sm"/>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14419" name="Line 19"/>
          <p:cNvSpPr>
            <a:spLocks noChangeShapeType="1"/>
          </p:cNvSpPr>
          <p:nvPr/>
        </p:nvSpPr>
        <p:spPr bwMode="auto">
          <a:xfrm flipV="1">
            <a:off x="6238875" y="3933825"/>
            <a:ext cx="349250" cy="706438"/>
          </a:xfrm>
          <a:prstGeom prst="line">
            <a:avLst/>
          </a:prstGeom>
          <a:noFill/>
          <a:ln w="57150">
            <a:solidFill>
              <a:schemeClr val="accent1"/>
            </a:solidFill>
            <a:round/>
            <a:headEnd type="none" w="sm" len="sm"/>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0500" name="Text Box 20"/>
          <p:cNvSpPr txBox="1">
            <a:spLocks noChangeArrowheads="1"/>
          </p:cNvSpPr>
          <p:nvPr/>
        </p:nvSpPr>
        <p:spPr bwMode="auto">
          <a:xfrm>
            <a:off x="1187450" y="4929188"/>
            <a:ext cx="1625600" cy="822325"/>
          </a:xfrm>
          <a:prstGeom prst="rect">
            <a:avLst/>
          </a:prstGeom>
          <a:solidFill>
            <a:schemeClr val="bg1">
              <a:alpha val="50195"/>
            </a:schemeClr>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r>
              <a:rPr lang="de-DE">
                <a:latin typeface="Arial" pitchFamily="34" charset="0"/>
              </a:rPr>
              <a:t>Physics &amp;</a:t>
            </a:r>
          </a:p>
          <a:p>
            <a:r>
              <a:rPr lang="de-DE">
                <a:latin typeface="Arial" pitchFamily="34" charset="0"/>
              </a:rPr>
              <a:t>Technology</a:t>
            </a:r>
          </a:p>
        </p:txBody>
      </p:sp>
      <p:sp>
        <p:nvSpPr>
          <p:cNvPr id="614421" name="Line 21"/>
          <p:cNvSpPr>
            <a:spLocks noChangeShapeType="1"/>
          </p:cNvSpPr>
          <p:nvPr/>
        </p:nvSpPr>
        <p:spPr bwMode="auto">
          <a:xfrm>
            <a:off x="3844925" y="3921125"/>
            <a:ext cx="531813" cy="431800"/>
          </a:xfrm>
          <a:prstGeom prst="line">
            <a:avLst/>
          </a:prstGeom>
          <a:noFill/>
          <a:ln w="38100">
            <a:solidFill>
              <a:srgbClr val="FF3300"/>
            </a:solidFill>
            <a:round/>
            <a:headEnd type="none" w="sm" len="sm"/>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14422" name="Text Box 22"/>
          <p:cNvSpPr txBox="1">
            <a:spLocks noChangeArrowheads="1"/>
          </p:cNvSpPr>
          <p:nvPr/>
        </p:nvSpPr>
        <p:spPr bwMode="auto">
          <a:xfrm>
            <a:off x="4510088" y="3921125"/>
            <a:ext cx="1747837" cy="457200"/>
          </a:xfrm>
          <a:prstGeom prst="rect">
            <a:avLst/>
          </a:prstGeom>
          <a:solidFill>
            <a:srgbClr val="FF0000"/>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r>
              <a:rPr lang="de-DE">
                <a:solidFill>
                  <a:schemeClr val="bg1"/>
                </a:solidFill>
                <a:latin typeface="Arial" pitchFamily="34" charset="0"/>
              </a:rPr>
              <a:t>TBM, TDM</a:t>
            </a:r>
          </a:p>
        </p:txBody>
      </p:sp>
      <p:sp>
        <p:nvSpPr>
          <p:cNvPr id="614423" name="Line 23"/>
          <p:cNvSpPr>
            <a:spLocks noChangeShapeType="1"/>
          </p:cNvSpPr>
          <p:nvPr/>
        </p:nvSpPr>
        <p:spPr bwMode="auto">
          <a:xfrm flipV="1">
            <a:off x="420688" y="1557338"/>
            <a:ext cx="1127125" cy="2752725"/>
          </a:xfrm>
          <a:prstGeom prst="line">
            <a:avLst/>
          </a:prstGeom>
          <a:noFill/>
          <a:ln w="57150">
            <a:solidFill>
              <a:schemeClr val="accent1"/>
            </a:solidFill>
            <a:round/>
            <a:headEnd type="none" w="sm" len="sm"/>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14424" name="Text Box 24"/>
          <p:cNvSpPr txBox="1">
            <a:spLocks noChangeArrowheads="1"/>
          </p:cNvSpPr>
          <p:nvPr/>
        </p:nvSpPr>
        <p:spPr bwMode="auto">
          <a:xfrm>
            <a:off x="1187450" y="692150"/>
            <a:ext cx="2789238" cy="831850"/>
          </a:xfrm>
          <a:prstGeom prst="rect">
            <a:avLst/>
          </a:prstGeom>
          <a:solidFill>
            <a:schemeClr val="bg1">
              <a:alpha val="50195"/>
            </a:schemeClr>
          </a:solidFill>
          <a:ln w="952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r>
              <a:rPr lang="de-DE">
                <a:latin typeface="Arial" pitchFamily="34" charset="0"/>
              </a:rPr>
              <a:t>Energy Conversion</a:t>
            </a:r>
          </a:p>
          <a:p>
            <a:r>
              <a:rPr lang="de-DE">
                <a:latin typeface="Arial" pitchFamily="34" charset="0"/>
              </a:rPr>
              <a:t>Technology</a:t>
            </a:r>
          </a:p>
        </p:txBody>
      </p:sp>
      <p:sp>
        <p:nvSpPr>
          <p:cNvPr id="614425" name="Line 25"/>
          <p:cNvSpPr>
            <a:spLocks noChangeShapeType="1"/>
          </p:cNvSpPr>
          <p:nvPr/>
        </p:nvSpPr>
        <p:spPr bwMode="auto">
          <a:xfrm>
            <a:off x="4067175" y="1041400"/>
            <a:ext cx="2597150" cy="15875"/>
          </a:xfrm>
          <a:prstGeom prst="line">
            <a:avLst/>
          </a:prstGeom>
          <a:noFill/>
          <a:ln w="57150">
            <a:solidFill>
              <a:schemeClr val="accent1"/>
            </a:solidFill>
            <a:round/>
            <a:headEnd type="none" w="sm" len="sm"/>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14426" name="Text Box 26"/>
          <p:cNvSpPr txBox="1">
            <a:spLocks noChangeArrowheads="1"/>
          </p:cNvSpPr>
          <p:nvPr/>
        </p:nvSpPr>
        <p:spPr bwMode="auto">
          <a:xfrm>
            <a:off x="4460875" y="990600"/>
            <a:ext cx="2214563" cy="457200"/>
          </a:xfrm>
          <a:prstGeom prst="rect">
            <a:avLst/>
          </a:prstGeom>
          <a:solidFill>
            <a:schemeClr val="bg1">
              <a:alpha val="50195"/>
            </a:schemeClr>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r>
              <a:rPr lang="de-DE">
                <a:latin typeface="Arial" pitchFamily="34" charset="0"/>
              </a:rPr>
              <a:t>H</a:t>
            </a:r>
            <a:r>
              <a:rPr lang="de-DE" baseline="-25000">
                <a:latin typeface="Arial" pitchFamily="34" charset="0"/>
              </a:rPr>
              <a:t>2</a:t>
            </a:r>
            <a:r>
              <a:rPr lang="de-DE">
                <a:latin typeface="Arial" pitchFamily="34" charset="0"/>
              </a:rPr>
              <a:t> Production  ?</a:t>
            </a:r>
          </a:p>
        </p:txBody>
      </p:sp>
      <p:sp>
        <p:nvSpPr>
          <p:cNvPr id="20507" name="Rectangle 27"/>
          <p:cNvSpPr>
            <a:spLocks noChangeArrowheads="1"/>
          </p:cNvSpPr>
          <p:nvPr/>
        </p:nvSpPr>
        <p:spPr bwMode="auto">
          <a:xfrm>
            <a:off x="0" y="0"/>
            <a:ext cx="6553200" cy="531813"/>
          </a:xfrm>
          <a:prstGeom prst="rect">
            <a:avLst/>
          </a:prstGeom>
          <a:solidFill>
            <a:srgbClr val="FFCC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eaLnBrk="1" hangingPunct="1"/>
            <a:r>
              <a:rPr lang="en-US" sz="3400">
                <a:solidFill>
                  <a:schemeClr val="accent2"/>
                </a:solidFill>
                <a:latin typeface="Arial" pitchFamily="34" charset="0"/>
              </a:rPr>
              <a:t>Fusion Energy Development</a:t>
            </a:r>
            <a:endParaRPr lang="en-US" sz="3000">
              <a:solidFill>
                <a:schemeClr val="accent2"/>
              </a:solidFill>
              <a:latin typeface="Arial" pitchFamily="34" charset="0"/>
            </a:endParaRPr>
          </a:p>
        </p:txBody>
      </p:sp>
      <p:sp>
        <p:nvSpPr>
          <p:cNvPr id="614428" name="Text Box 28"/>
          <p:cNvSpPr txBox="1">
            <a:spLocks noChangeArrowheads="1"/>
          </p:cNvSpPr>
          <p:nvPr/>
        </p:nvSpPr>
        <p:spPr bwMode="auto">
          <a:xfrm>
            <a:off x="3059113" y="1628775"/>
            <a:ext cx="228758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Century Gothic" pitchFamily="34" charset="0"/>
              </a:defRPr>
            </a:lvl1pPr>
            <a:lvl2pPr marL="742950" indent="-285750">
              <a:defRPr sz="2400">
                <a:solidFill>
                  <a:schemeClr val="tx1"/>
                </a:solidFill>
                <a:latin typeface="Century Gothic" pitchFamily="34" charset="0"/>
              </a:defRPr>
            </a:lvl2pPr>
            <a:lvl3pPr marL="1143000" indent="-228600">
              <a:defRPr sz="2400">
                <a:solidFill>
                  <a:schemeClr val="tx1"/>
                </a:solidFill>
                <a:latin typeface="Century Gothic" pitchFamily="34" charset="0"/>
              </a:defRPr>
            </a:lvl3pPr>
            <a:lvl4pPr marL="1600200" indent="-228600">
              <a:defRPr sz="2400">
                <a:solidFill>
                  <a:schemeClr val="tx1"/>
                </a:solidFill>
                <a:latin typeface="Century Gothic" pitchFamily="34" charset="0"/>
              </a:defRPr>
            </a:lvl4pPr>
            <a:lvl5pPr marL="2057400" indent="-228600">
              <a:defRPr sz="2400">
                <a:solidFill>
                  <a:schemeClr val="tx1"/>
                </a:solidFill>
                <a:latin typeface="Century Gothic" pitchFamily="34" charset="0"/>
              </a:defRPr>
            </a:lvl5pPr>
            <a:lvl6pPr marL="2514600" indent="-228600" eaLnBrk="0" fontAlgn="base" hangingPunct="0">
              <a:spcBef>
                <a:spcPct val="0"/>
              </a:spcBef>
              <a:spcAft>
                <a:spcPct val="0"/>
              </a:spcAft>
              <a:defRPr sz="2400">
                <a:solidFill>
                  <a:schemeClr val="tx1"/>
                </a:solidFill>
                <a:latin typeface="Century Gothic" pitchFamily="34" charset="0"/>
              </a:defRPr>
            </a:lvl6pPr>
            <a:lvl7pPr marL="2971800" indent="-228600" eaLnBrk="0" fontAlgn="base" hangingPunct="0">
              <a:spcBef>
                <a:spcPct val="0"/>
              </a:spcBef>
              <a:spcAft>
                <a:spcPct val="0"/>
              </a:spcAft>
              <a:defRPr sz="2400">
                <a:solidFill>
                  <a:schemeClr val="tx1"/>
                </a:solidFill>
                <a:latin typeface="Century Gothic" pitchFamily="34" charset="0"/>
              </a:defRPr>
            </a:lvl7pPr>
            <a:lvl8pPr marL="3429000" indent="-228600" eaLnBrk="0" fontAlgn="base" hangingPunct="0">
              <a:spcBef>
                <a:spcPct val="0"/>
              </a:spcBef>
              <a:spcAft>
                <a:spcPct val="0"/>
              </a:spcAft>
              <a:defRPr sz="2400">
                <a:solidFill>
                  <a:schemeClr val="tx1"/>
                </a:solidFill>
                <a:latin typeface="Century Gothic" pitchFamily="34" charset="0"/>
              </a:defRPr>
            </a:lvl8pPr>
            <a:lvl9pPr marL="3886200" indent="-228600" eaLnBrk="0" fontAlgn="base" hangingPunct="0">
              <a:spcBef>
                <a:spcPct val="0"/>
              </a:spcBef>
              <a:spcAft>
                <a:spcPct val="0"/>
              </a:spcAft>
              <a:defRPr sz="2400">
                <a:solidFill>
                  <a:schemeClr val="tx1"/>
                </a:solidFill>
                <a:latin typeface="Century Gothic" pitchFamily="34" charset="0"/>
              </a:defRPr>
            </a:lvl9pPr>
          </a:lstStyle>
          <a:p>
            <a:r>
              <a:rPr lang="de-DE">
                <a:latin typeface="Arial" pitchFamily="34" charset="0"/>
              </a:rPr>
              <a:t>Operation 2018</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nodeType="clickEffect">
                                  <p:stCondLst>
                                    <p:cond delay="0"/>
                                  </p:stCondLst>
                                  <p:childTnLst>
                                    <p:set>
                                      <p:cBhvr>
                                        <p:cTn id="6" dur="1" fill="hold">
                                          <p:stCondLst>
                                            <p:cond delay="0"/>
                                          </p:stCondLst>
                                        </p:cTn>
                                        <p:tgtEl>
                                          <p:spTgt spid="614404"/>
                                        </p:tgtEl>
                                        <p:attrNameLst>
                                          <p:attrName>style.visibility</p:attrName>
                                        </p:attrNameLst>
                                      </p:cBhvr>
                                      <p:to>
                                        <p:strVal val="visible"/>
                                      </p:to>
                                    </p:set>
                                    <p:anim calcmode="lin" valueType="num">
                                      <p:cBhvr>
                                        <p:cTn id="7" dur="500" fill="hold"/>
                                        <p:tgtEl>
                                          <p:spTgt spid="614404"/>
                                        </p:tgtEl>
                                        <p:attrNameLst>
                                          <p:attrName>ppt_w</p:attrName>
                                        </p:attrNameLst>
                                      </p:cBhvr>
                                      <p:tavLst>
                                        <p:tav tm="0">
                                          <p:val>
                                            <p:fltVal val="0"/>
                                          </p:val>
                                        </p:tav>
                                        <p:tav tm="100000">
                                          <p:val>
                                            <p:strVal val="#ppt_w"/>
                                          </p:val>
                                        </p:tav>
                                      </p:tavLst>
                                    </p:anim>
                                    <p:anim calcmode="lin" valueType="num">
                                      <p:cBhvr>
                                        <p:cTn id="8" dur="500" fill="hold"/>
                                        <p:tgtEl>
                                          <p:spTgt spid="614404"/>
                                        </p:tgtEl>
                                        <p:attrNameLst>
                                          <p:attrName>ppt_h</p:attrName>
                                        </p:attrNameLst>
                                      </p:cBhvr>
                                      <p:tavLst>
                                        <p:tav tm="0">
                                          <p:val>
                                            <p:fltVal val="0"/>
                                          </p:val>
                                        </p:tav>
                                        <p:tav tm="100000">
                                          <p:val>
                                            <p:strVal val="#ppt_h"/>
                                          </p:val>
                                        </p:tav>
                                      </p:tavLst>
                                    </p:anim>
                                    <p:animEffect transition="in" filter="fade">
                                      <p:cBhvr>
                                        <p:cTn id="9" dur="500"/>
                                        <p:tgtEl>
                                          <p:spTgt spid="614404"/>
                                        </p:tgtEl>
                                      </p:cBhvr>
                                    </p:animEffect>
                                  </p:childTnLst>
                                </p:cTn>
                              </p:par>
                              <p:par>
                                <p:cTn id="10" presetID="53" presetClass="entr" presetSubtype="0" fill="hold" nodeType="withEffect">
                                  <p:stCondLst>
                                    <p:cond delay="0"/>
                                  </p:stCondLst>
                                  <p:childTnLst>
                                    <p:set>
                                      <p:cBhvr>
                                        <p:cTn id="11" dur="1" fill="hold">
                                          <p:stCondLst>
                                            <p:cond delay="0"/>
                                          </p:stCondLst>
                                        </p:cTn>
                                        <p:tgtEl>
                                          <p:spTgt spid="614405"/>
                                        </p:tgtEl>
                                        <p:attrNameLst>
                                          <p:attrName>style.visibility</p:attrName>
                                        </p:attrNameLst>
                                      </p:cBhvr>
                                      <p:to>
                                        <p:strVal val="visible"/>
                                      </p:to>
                                    </p:set>
                                    <p:anim calcmode="lin" valueType="num">
                                      <p:cBhvr>
                                        <p:cTn id="12" dur="500" fill="hold"/>
                                        <p:tgtEl>
                                          <p:spTgt spid="614405"/>
                                        </p:tgtEl>
                                        <p:attrNameLst>
                                          <p:attrName>ppt_w</p:attrName>
                                        </p:attrNameLst>
                                      </p:cBhvr>
                                      <p:tavLst>
                                        <p:tav tm="0">
                                          <p:val>
                                            <p:fltVal val="0"/>
                                          </p:val>
                                        </p:tav>
                                        <p:tav tm="100000">
                                          <p:val>
                                            <p:strVal val="#ppt_w"/>
                                          </p:val>
                                        </p:tav>
                                      </p:tavLst>
                                    </p:anim>
                                    <p:anim calcmode="lin" valueType="num">
                                      <p:cBhvr>
                                        <p:cTn id="13" dur="500" fill="hold"/>
                                        <p:tgtEl>
                                          <p:spTgt spid="614405"/>
                                        </p:tgtEl>
                                        <p:attrNameLst>
                                          <p:attrName>ppt_h</p:attrName>
                                        </p:attrNameLst>
                                      </p:cBhvr>
                                      <p:tavLst>
                                        <p:tav tm="0">
                                          <p:val>
                                            <p:fltVal val="0"/>
                                          </p:val>
                                        </p:tav>
                                        <p:tav tm="100000">
                                          <p:val>
                                            <p:strVal val="#ppt_h"/>
                                          </p:val>
                                        </p:tav>
                                      </p:tavLst>
                                    </p:anim>
                                    <p:animEffect transition="in" filter="fade">
                                      <p:cBhvr>
                                        <p:cTn id="14" dur="500"/>
                                        <p:tgtEl>
                                          <p:spTgt spid="614405"/>
                                        </p:tgtEl>
                                      </p:cBhvr>
                                    </p:animEffect>
                                  </p:childTnLst>
                                </p:cTn>
                              </p:par>
                              <p:par>
                                <p:cTn id="15" presetID="53" presetClass="entr" presetSubtype="0" fill="hold" grpId="0" nodeType="withEffect">
                                  <p:stCondLst>
                                    <p:cond delay="0"/>
                                  </p:stCondLst>
                                  <p:childTnLst>
                                    <p:set>
                                      <p:cBhvr>
                                        <p:cTn id="16" dur="1" fill="hold">
                                          <p:stCondLst>
                                            <p:cond delay="0"/>
                                          </p:stCondLst>
                                        </p:cTn>
                                        <p:tgtEl>
                                          <p:spTgt spid="614415"/>
                                        </p:tgtEl>
                                        <p:attrNameLst>
                                          <p:attrName>style.visibility</p:attrName>
                                        </p:attrNameLst>
                                      </p:cBhvr>
                                      <p:to>
                                        <p:strVal val="visible"/>
                                      </p:to>
                                    </p:set>
                                    <p:anim calcmode="lin" valueType="num">
                                      <p:cBhvr>
                                        <p:cTn id="17" dur="500" fill="hold"/>
                                        <p:tgtEl>
                                          <p:spTgt spid="614415"/>
                                        </p:tgtEl>
                                        <p:attrNameLst>
                                          <p:attrName>ppt_w</p:attrName>
                                        </p:attrNameLst>
                                      </p:cBhvr>
                                      <p:tavLst>
                                        <p:tav tm="0">
                                          <p:val>
                                            <p:fltVal val="0"/>
                                          </p:val>
                                        </p:tav>
                                        <p:tav tm="100000">
                                          <p:val>
                                            <p:strVal val="#ppt_w"/>
                                          </p:val>
                                        </p:tav>
                                      </p:tavLst>
                                    </p:anim>
                                    <p:anim calcmode="lin" valueType="num">
                                      <p:cBhvr>
                                        <p:cTn id="18" dur="500" fill="hold"/>
                                        <p:tgtEl>
                                          <p:spTgt spid="614415"/>
                                        </p:tgtEl>
                                        <p:attrNameLst>
                                          <p:attrName>ppt_h</p:attrName>
                                        </p:attrNameLst>
                                      </p:cBhvr>
                                      <p:tavLst>
                                        <p:tav tm="0">
                                          <p:val>
                                            <p:fltVal val="0"/>
                                          </p:val>
                                        </p:tav>
                                        <p:tav tm="100000">
                                          <p:val>
                                            <p:strVal val="#ppt_h"/>
                                          </p:val>
                                        </p:tav>
                                      </p:tavLst>
                                    </p:anim>
                                    <p:animEffect transition="in" filter="fade">
                                      <p:cBhvr>
                                        <p:cTn id="19" dur="500"/>
                                        <p:tgtEl>
                                          <p:spTgt spid="614415"/>
                                        </p:tgtEl>
                                      </p:cBhvr>
                                    </p:animEffect>
                                  </p:childTnLst>
                                </p:cTn>
                              </p:par>
                              <p:par>
                                <p:cTn id="20" presetID="53" presetClass="entr" presetSubtype="0" fill="hold" grpId="0" nodeType="withEffect">
                                  <p:stCondLst>
                                    <p:cond delay="0"/>
                                  </p:stCondLst>
                                  <p:childTnLst>
                                    <p:set>
                                      <p:cBhvr>
                                        <p:cTn id="21" dur="1" fill="hold">
                                          <p:stCondLst>
                                            <p:cond delay="0"/>
                                          </p:stCondLst>
                                        </p:cTn>
                                        <p:tgtEl>
                                          <p:spTgt spid="614403"/>
                                        </p:tgtEl>
                                        <p:attrNameLst>
                                          <p:attrName>style.visibility</p:attrName>
                                        </p:attrNameLst>
                                      </p:cBhvr>
                                      <p:to>
                                        <p:strVal val="visible"/>
                                      </p:to>
                                    </p:set>
                                    <p:anim calcmode="lin" valueType="num">
                                      <p:cBhvr>
                                        <p:cTn id="22" dur="500" fill="hold"/>
                                        <p:tgtEl>
                                          <p:spTgt spid="614403"/>
                                        </p:tgtEl>
                                        <p:attrNameLst>
                                          <p:attrName>ppt_w</p:attrName>
                                        </p:attrNameLst>
                                      </p:cBhvr>
                                      <p:tavLst>
                                        <p:tav tm="0">
                                          <p:val>
                                            <p:fltVal val="0"/>
                                          </p:val>
                                        </p:tav>
                                        <p:tav tm="100000">
                                          <p:val>
                                            <p:strVal val="#ppt_w"/>
                                          </p:val>
                                        </p:tav>
                                      </p:tavLst>
                                    </p:anim>
                                    <p:anim calcmode="lin" valueType="num">
                                      <p:cBhvr>
                                        <p:cTn id="23" dur="500" fill="hold"/>
                                        <p:tgtEl>
                                          <p:spTgt spid="614403"/>
                                        </p:tgtEl>
                                        <p:attrNameLst>
                                          <p:attrName>ppt_h</p:attrName>
                                        </p:attrNameLst>
                                      </p:cBhvr>
                                      <p:tavLst>
                                        <p:tav tm="0">
                                          <p:val>
                                            <p:fltVal val="0"/>
                                          </p:val>
                                        </p:tav>
                                        <p:tav tm="100000">
                                          <p:val>
                                            <p:strVal val="#ppt_h"/>
                                          </p:val>
                                        </p:tav>
                                      </p:tavLst>
                                    </p:anim>
                                    <p:animEffect transition="in" filter="fade">
                                      <p:cBhvr>
                                        <p:cTn id="24" dur="500"/>
                                        <p:tgtEl>
                                          <p:spTgt spid="614403"/>
                                        </p:tgtEl>
                                      </p:cBhvr>
                                    </p:animEffect>
                                  </p:childTnLst>
                                </p:cTn>
                              </p:par>
                              <p:par>
                                <p:cTn id="25" presetID="53" presetClass="entr" presetSubtype="0" fill="hold" grpId="0" nodeType="withEffect">
                                  <p:stCondLst>
                                    <p:cond delay="0"/>
                                  </p:stCondLst>
                                  <p:childTnLst>
                                    <p:set>
                                      <p:cBhvr>
                                        <p:cTn id="26" dur="1" fill="hold">
                                          <p:stCondLst>
                                            <p:cond delay="0"/>
                                          </p:stCondLst>
                                        </p:cTn>
                                        <p:tgtEl>
                                          <p:spTgt spid="614409"/>
                                        </p:tgtEl>
                                        <p:attrNameLst>
                                          <p:attrName>style.visibility</p:attrName>
                                        </p:attrNameLst>
                                      </p:cBhvr>
                                      <p:to>
                                        <p:strVal val="visible"/>
                                      </p:to>
                                    </p:set>
                                    <p:anim calcmode="lin" valueType="num">
                                      <p:cBhvr>
                                        <p:cTn id="27" dur="500" fill="hold"/>
                                        <p:tgtEl>
                                          <p:spTgt spid="614409"/>
                                        </p:tgtEl>
                                        <p:attrNameLst>
                                          <p:attrName>ppt_w</p:attrName>
                                        </p:attrNameLst>
                                      </p:cBhvr>
                                      <p:tavLst>
                                        <p:tav tm="0">
                                          <p:val>
                                            <p:fltVal val="0"/>
                                          </p:val>
                                        </p:tav>
                                        <p:tav tm="100000">
                                          <p:val>
                                            <p:strVal val="#ppt_w"/>
                                          </p:val>
                                        </p:tav>
                                      </p:tavLst>
                                    </p:anim>
                                    <p:anim calcmode="lin" valueType="num">
                                      <p:cBhvr>
                                        <p:cTn id="28" dur="500" fill="hold"/>
                                        <p:tgtEl>
                                          <p:spTgt spid="614409"/>
                                        </p:tgtEl>
                                        <p:attrNameLst>
                                          <p:attrName>ppt_h</p:attrName>
                                        </p:attrNameLst>
                                      </p:cBhvr>
                                      <p:tavLst>
                                        <p:tav tm="0">
                                          <p:val>
                                            <p:fltVal val="0"/>
                                          </p:val>
                                        </p:tav>
                                        <p:tav tm="100000">
                                          <p:val>
                                            <p:strVal val="#ppt_h"/>
                                          </p:val>
                                        </p:tav>
                                      </p:tavLst>
                                    </p:anim>
                                    <p:animEffect transition="in" filter="fade">
                                      <p:cBhvr>
                                        <p:cTn id="29" dur="500"/>
                                        <p:tgtEl>
                                          <p:spTgt spid="614409"/>
                                        </p:tgtEl>
                                      </p:cBhvr>
                                    </p:animEffect>
                                  </p:childTnLst>
                                </p:cTn>
                              </p:par>
                              <p:par>
                                <p:cTn id="30" presetID="53" presetClass="entr" presetSubtype="0" fill="hold" nodeType="withEffect">
                                  <p:stCondLst>
                                    <p:cond delay="0"/>
                                  </p:stCondLst>
                                  <p:childTnLst>
                                    <p:set>
                                      <p:cBhvr>
                                        <p:cTn id="31" dur="1" fill="hold">
                                          <p:stCondLst>
                                            <p:cond delay="0"/>
                                          </p:stCondLst>
                                        </p:cTn>
                                        <p:tgtEl>
                                          <p:spTgt spid="614407"/>
                                        </p:tgtEl>
                                        <p:attrNameLst>
                                          <p:attrName>style.visibility</p:attrName>
                                        </p:attrNameLst>
                                      </p:cBhvr>
                                      <p:to>
                                        <p:strVal val="visible"/>
                                      </p:to>
                                    </p:set>
                                    <p:anim calcmode="lin" valueType="num">
                                      <p:cBhvr>
                                        <p:cTn id="32" dur="500" fill="hold"/>
                                        <p:tgtEl>
                                          <p:spTgt spid="614407"/>
                                        </p:tgtEl>
                                        <p:attrNameLst>
                                          <p:attrName>ppt_w</p:attrName>
                                        </p:attrNameLst>
                                      </p:cBhvr>
                                      <p:tavLst>
                                        <p:tav tm="0">
                                          <p:val>
                                            <p:fltVal val="0"/>
                                          </p:val>
                                        </p:tav>
                                        <p:tav tm="100000">
                                          <p:val>
                                            <p:strVal val="#ppt_w"/>
                                          </p:val>
                                        </p:tav>
                                      </p:tavLst>
                                    </p:anim>
                                    <p:anim calcmode="lin" valueType="num">
                                      <p:cBhvr>
                                        <p:cTn id="33" dur="500" fill="hold"/>
                                        <p:tgtEl>
                                          <p:spTgt spid="614407"/>
                                        </p:tgtEl>
                                        <p:attrNameLst>
                                          <p:attrName>ppt_h</p:attrName>
                                        </p:attrNameLst>
                                      </p:cBhvr>
                                      <p:tavLst>
                                        <p:tav tm="0">
                                          <p:val>
                                            <p:fltVal val="0"/>
                                          </p:val>
                                        </p:tav>
                                        <p:tav tm="100000">
                                          <p:val>
                                            <p:strVal val="#ppt_h"/>
                                          </p:val>
                                        </p:tav>
                                      </p:tavLst>
                                    </p:anim>
                                    <p:animEffect transition="in" filter="fade">
                                      <p:cBhvr>
                                        <p:cTn id="34" dur="500"/>
                                        <p:tgtEl>
                                          <p:spTgt spid="614407"/>
                                        </p:tgtEl>
                                      </p:cBhvr>
                                    </p:animEffect>
                                  </p:childTnLst>
                                </p:cTn>
                              </p:par>
                              <p:par>
                                <p:cTn id="35" presetID="53" presetClass="entr" presetSubtype="0" fill="hold" nodeType="withEffect">
                                  <p:stCondLst>
                                    <p:cond delay="0"/>
                                  </p:stCondLst>
                                  <p:childTnLst>
                                    <p:set>
                                      <p:cBhvr>
                                        <p:cTn id="36" dur="1" fill="hold">
                                          <p:stCondLst>
                                            <p:cond delay="0"/>
                                          </p:stCondLst>
                                        </p:cTn>
                                        <p:tgtEl>
                                          <p:spTgt spid="614407"/>
                                        </p:tgtEl>
                                        <p:attrNameLst>
                                          <p:attrName>style.visibility</p:attrName>
                                        </p:attrNameLst>
                                      </p:cBhvr>
                                      <p:to>
                                        <p:strVal val="visible"/>
                                      </p:to>
                                    </p:set>
                                    <p:anim calcmode="lin" valueType="num">
                                      <p:cBhvr>
                                        <p:cTn id="37" dur="500" fill="hold"/>
                                        <p:tgtEl>
                                          <p:spTgt spid="614407"/>
                                        </p:tgtEl>
                                        <p:attrNameLst>
                                          <p:attrName>ppt_w</p:attrName>
                                        </p:attrNameLst>
                                      </p:cBhvr>
                                      <p:tavLst>
                                        <p:tav tm="0">
                                          <p:val>
                                            <p:fltVal val="0"/>
                                          </p:val>
                                        </p:tav>
                                        <p:tav tm="100000">
                                          <p:val>
                                            <p:strVal val="#ppt_w"/>
                                          </p:val>
                                        </p:tav>
                                      </p:tavLst>
                                    </p:anim>
                                    <p:anim calcmode="lin" valueType="num">
                                      <p:cBhvr>
                                        <p:cTn id="38" dur="500" fill="hold"/>
                                        <p:tgtEl>
                                          <p:spTgt spid="614407"/>
                                        </p:tgtEl>
                                        <p:attrNameLst>
                                          <p:attrName>ppt_h</p:attrName>
                                        </p:attrNameLst>
                                      </p:cBhvr>
                                      <p:tavLst>
                                        <p:tav tm="0">
                                          <p:val>
                                            <p:fltVal val="0"/>
                                          </p:val>
                                        </p:tav>
                                        <p:tav tm="100000">
                                          <p:val>
                                            <p:strVal val="#ppt_h"/>
                                          </p:val>
                                        </p:tav>
                                      </p:tavLst>
                                    </p:anim>
                                    <p:animEffect transition="in" filter="fade">
                                      <p:cBhvr>
                                        <p:cTn id="39" dur="500"/>
                                        <p:tgtEl>
                                          <p:spTgt spid="614407"/>
                                        </p:tgtEl>
                                      </p:cBhvr>
                                    </p:animEffect>
                                  </p:childTnLst>
                                </p:cTn>
                              </p:par>
                              <p:par>
                                <p:cTn id="40" presetID="53" presetClass="entr" presetSubtype="0" fill="hold" grpId="0" nodeType="withEffect">
                                  <p:stCondLst>
                                    <p:cond delay="0"/>
                                  </p:stCondLst>
                                  <p:childTnLst>
                                    <p:set>
                                      <p:cBhvr>
                                        <p:cTn id="41" dur="1" fill="hold">
                                          <p:stCondLst>
                                            <p:cond delay="0"/>
                                          </p:stCondLst>
                                        </p:cTn>
                                        <p:tgtEl>
                                          <p:spTgt spid="614422"/>
                                        </p:tgtEl>
                                        <p:attrNameLst>
                                          <p:attrName>style.visibility</p:attrName>
                                        </p:attrNameLst>
                                      </p:cBhvr>
                                      <p:to>
                                        <p:strVal val="visible"/>
                                      </p:to>
                                    </p:set>
                                    <p:anim calcmode="lin" valueType="num">
                                      <p:cBhvr>
                                        <p:cTn id="42" dur="500" fill="hold"/>
                                        <p:tgtEl>
                                          <p:spTgt spid="614422"/>
                                        </p:tgtEl>
                                        <p:attrNameLst>
                                          <p:attrName>ppt_w</p:attrName>
                                        </p:attrNameLst>
                                      </p:cBhvr>
                                      <p:tavLst>
                                        <p:tav tm="0">
                                          <p:val>
                                            <p:fltVal val="0"/>
                                          </p:val>
                                        </p:tav>
                                        <p:tav tm="100000">
                                          <p:val>
                                            <p:strVal val="#ppt_w"/>
                                          </p:val>
                                        </p:tav>
                                      </p:tavLst>
                                    </p:anim>
                                    <p:anim calcmode="lin" valueType="num">
                                      <p:cBhvr>
                                        <p:cTn id="43" dur="500" fill="hold"/>
                                        <p:tgtEl>
                                          <p:spTgt spid="614422"/>
                                        </p:tgtEl>
                                        <p:attrNameLst>
                                          <p:attrName>ppt_h</p:attrName>
                                        </p:attrNameLst>
                                      </p:cBhvr>
                                      <p:tavLst>
                                        <p:tav tm="0">
                                          <p:val>
                                            <p:fltVal val="0"/>
                                          </p:val>
                                        </p:tav>
                                        <p:tav tm="100000">
                                          <p:val>
                                            <p:strVal val="#ppt_h"/>
                                          </p:val>
                                        </p:tav>
                                      </p:tavLst>
                                    </p:anim>
                                    <p:animEffect transition="in" filter="fade">
                                      <p:cBhvr>
                                        <p:cTn id="44" dur="500"/>
                                        <p:tgtEl>
                                          <p:spTgt spid="614422"/>
                                        </p:tgtEl>
                                      </p:cBhvr>
                                    </p:animEffect>
                                  </p:childTnLst>
                                </p:cTn>
                              </p:par>
                              <p:par>
                                <p:cTn id="45" presetID="53" presetClass="entr" presetSubtype="0" fill="hold" grpId="0" nodeType="withEffect">
                                  <p:stCondLst>
                                    <p:cond delay="0"/>
                                  </p:stCondLst>
                                  <p:childTnLst>
                                    <p:set>
                                      <p:cBhvr>
                                        <p:cTn id="46" dur="1" fill="hold">
                                          <p:stCondLst>
                                            <p:cond delay="0"/>
                                          </p:stCondLst>
                                        </p:cTn>
                                        <p:tgtEl>
                                          <p:spTgt spid="614419"/>
                                        </p:tgtEl>
                                        <p:attrNameLst>
                                          <p:attrName>style.visibility</p:attrName>
                                        </p:attrNameLst>
                                      </p:cBhvr>
                                      <p:to>
                                        <p:strVal val="visible"/>
                                      </p:to>
                                    </p:set>
                                    <p:anim calcmode="lin" valueType="num">
                                      <p:cBhvr>
                                        <p:cTn id="47" dur="500" fill="hold"/>
                                        <p:tgtEl>
                                          <p:spTgt spid="614419"/>
                                        </p:tgtEl>
                                        <p:attrNameLst>
                                          <p:attrName>ppt_w</p:attrName>
                                        </p:attrNameLst>
                                      </p:cBhvr>
                                      <p:tavLst>
                                        <p:tav tm="0">
                                          <p:val>
                                            <p:fltVal val="0"/>
                                          </p:val>
                                        </p:tav>
                                        <p:tav tm="100000">
                                          <p:val>
                                            <p:strVal val="#ppt_w"/>
                                          </p:val>
                                        </p:tav>
                                      </p:tavLst>
                                    </p:anim>
                                    <p:anim calcmode="lin" valueType="num">
                                      <p:cBhvr>
                                        <p:cTn id="48" dur="500" fill="hold"/>
                                        <p:tgtEl>
                                          <p:spTgt spid="614419"/>
                                        </p:tgtEl>
                                        <p:attrNameLst>
                                          <p:attrName>ppt_h</p:attrName>
                                        </p:attrNameLst>
                                      </p:cBhvr>
                                      <p:tavLst>
                                        <p:tav tm="0">
                                          <p:val>
                                            <p:fltVal val="0"/>
                                          </p:val>
                                        </p:tav>
                                        <p:tav tm="100000">
                                          <p:val>
                                            <p:strVal val="#ppt_h"/>
                                          </p:val>
                                        </p:tav>
                                      </p:tavLst>
                                    </p:anim>
                                    <p:animEffect transition="in" filter="fade">
                                      <p:cBhvr>
                                        <p:cTn id="49" dur="500"/>
                                        <p:tgtEl>
                                          <p:spTgt spid="614419"/>
                                        </p:tgtEl>
                                      </p:cBhvr>
                                    </p:animEffect>
                                  </p:childTnLst>
                                </p:cTn>
                              </p:par>
                              <p:par>
                                <p:cTn id="50" presetID="53" presetClass="entr" presetSubtype="0" fill="hold" grpId="0" nodeType="withEffect">
                                  <p:stCondLst>
                                    <p:cond delay="0"/>
                                  </p:stCondLst>
                                  <p:childTnLst>
                                    <p:set>
                                      <p:cBhvr>
                                        <p:cTn id="51" dur="1" fill="hold">
                                          <p:stCondLst>
                                            <p:cond delay="0"/>
                                          </p:stCondLst>
                                        </p:cTn>
                                        <p:tgtEl>
                                          <p:spTgt spid="614408"/>
                                        </p:tgtEl>
                                        <p:attrNameLst>
                                          <p:attrName>style.visibility</p:attrName>
                                        </p:attrNameLst>
                                      </p:cBhvr>
                                      <p:to>
                                        <p:strVal val="visible"/>
                                      </p:to>
                                    </p:set>
                                    <p:anim calcmode="lin" valueType="num">
                                      <p:cBhvr>
                                        <p:cTn id="52" dur="500" fill="hold"/>
                                        <p:tgtEl>
                                          <p:spTgt spid="614408"/>
                                        </p:tgtEl>
                                        <p:attrNameLst>
                                          <p:attrName>ppt_w</p:attrName>
                                        </p:attrNameLst>
                                      </p:cBhvr>
                                      <p:tavLst>
                                        <p:tav tm="0">
                                          <p:val>
                                            <p:fltVal val="0"/>
                                          </p:val>
                                        </p:tav>
                                        <p:tav tm="100000">
                                          <p:val>
                                            <p:strVal val="#ppt_w"/>
                                          </p:val>
                                        </p:tav>
                                      </p:tavLst>
                                    </p:anim>
                                    <p:anim calcmode="lin" valueType="num">
                                      <p:cBhvr>
                                        <p:cTn id="53" dur="500" fill="hold"/>
                                        <p:tgtEl>
                                          <p:spTgt spid="614408"/>
                                        </p:tgtEl>
                                        <p:attrNameLst>
                                          <p:attrName>ppt_h</p:attrName>
                                        </p:attrNameLst>
                                      </p:cBhvr>
                                      <p:tavLst>
                                        <p:tav tm="0">
                                          <p:val>
                                            <p:fltVal val="0"/>
                                          </p:val>
                                        </p:tav>
                                        <p:tav tm="100000">
                                          <p:val>
                                            <p:strVal val="#ppt_h"/>
                                          </p:val>
                                        </p:tav>
                                      </p:tavLst>
                                    </p:anim>
                                    <p:animEffect transition="in" filter="fade">
                                      <p:cBhvr>
                                        <p:cTn id="54" dur="500"/>
                                        <p:tgtEl>
                                          <p:spTgt spid="614408"/>
                                        </p:tgtEl>
                                      </p:cBhvr>
                                    </p:animEffect>
                                  </p:childTnLst>
                                </p:cTn>
                              </p:par>
                            </p:childTnLst>
                          </p:cTn>
                        </p:par>
                      </p:childTnLst>
                    </p:cTn>
                  </p:par>
                  <p:par>
                    <p:cTn id="55" fill="hold" nodeType="clickPar">
                      <p:stCondLst>
                        <p:cond delay="indefinite"/>
                      </p:stCondLst>
                      <p:childTnLst>
                        <p:par>
                          <p:cTn id="56" fill="hold" nodeType="withGroup">
                            <p:stCondLst>
                              <p:cond delay="0"/>
                            </p:stCondLst>
                            <p:childTnLst>
                              <p:par>
                                <p:cTn id="57" presetID="53" presetClass="entr" presetSubtype="0" fill="hold" grpId="0" nodeType="clickEffect">
                                  <p:stCondLst>
                                    <p:cond delay="0"/>
                                  </p:stCondLst>
                                  <p:childTnLst>
                                    <p:set>
                                      <p:cBhvr>
                                        <p:cTn id="58" dur="1" fill="hold">
                                          <p:stCondLst>
                                            <p:cond delay="0"/>
                                          </p:stCondLst>
                                        </p:cTn>
                                        <p:tgtEl>
                                          <p:spTgt spid="614412"/>
                                        </p:tgtEl>
                                        <p:attrNameLst>
                                          <p:attrName>style.visibility</p:attrName>
                                        </p:attrNameLst>
                                      </p:cBhvr>
                                      <p:to>
                                        <p:strVal val="visible"/>
                                      </p:to>
                                    </p:set>
                                    <p:anim calcmode="lin" valueType="num">
                                      <p:cBhvr>
                                        <p:cTn id="59" dur="500" fill="hold"/>
                                        <p:tgtEl>
                                          <p:spTgt spid="614412"/>
                                        </p:tgtEl>
                                        <p:attrNameLst>
                                          <p:attrName>ppt_w</p:attrName>
                                        </p:attrNameLst>
                                      </p:cBhvr>
                                      <p:tavLst>
                                        <p:tav tm="0">
                                          <p:val>
                                            <p:fltVal val="0"/>
                                          </p:val>
                                        </p:tav>
                                        <p:tav tm="100000">
                                          <p:val>
                                            <p:strVal val="#ppt_w"/>
                                          </p:val>
                                        </p:tav>
                                      </p:tavLst>
                                    </p:anim>
                                    <p:anim calcmode="lin" valueType="num">
                                      <p:cBhvr>
                                        <p:cTn id="60" dur="500" fill="hold"/>
                                        <p:tgtEl>
                                          <p:spTgt spid="614412"/>
                                        </p:tgtEl>
                                        <p:attrNameLst>
                                          <p:attrName>ppt_h</p:attrName>
                                        </p:attrNameLst>
                                      </p:cBhvr>
                                      <p:tavLst>
                                        <p:tav tm="0">
                                          <p:val>
                                            <p:fltVal val="0"/>
                                          </p:val>
                                        </p:tav>
                                        <p:tav tm="100000">
                                          <p:val>
                                            <p:strVal val="#ppt_h"/>
                                          </p:val>
                                        </p:tav>
                                      </p:tavLst>
                                    </p:anim>
                                    <p:animEffect transition="in" filter="fade">
                                      <p:cBhvr>
                                        <p:cTn id="61" dur="500"/>
                                        <p:tgtEl>
                                          <p:spTgt spid="614412"/>
                                        </p:tgtEl>
                                      </p:cBhvr>
                                    </p:animEffect>
                                  </p:childTnLst>
                                </p:cTn>
                              </p:par>
                              <p:par>
                                <p:cTn id="62" presetID="53" presetClass="entr" presetSubtype="0" fill="hold" grpId="0" nodeType="withEffect">
                                  <p:stCondLst>
                                    <p:cond delay="0"/>
                                  </p:stCondLst>
                                  <p:childTnLst>
                                    <p:set>
                                      <p:cBhvr>
                                        <p:cTn id="63" dur="1" fill="hold">
                                          <p:stCondLst>
                                            <p:cond delay="0"/>
                                          </p:stCondLst>
                                        </p:cTn>
                                        <p:tgtEl>
                                          <p:spTgt spid="614414"/>
                                        </p:tgtEl>
                                        <p:attrNameLst>
                                          <p:attrName>style.visibility</p:attrName>
                                        </p:attrNameLst>
                                      </p:cBhvr>
                                      <p:to>
                                        <p:strVal val="visible"/>
                                      </p:to>
                                    </p:set>
                                    <p:anim calcmode="lin" valueType="num">
                                      <p:cBhvr>
                                        <p:cTn id="64" dur="500" fill="hold"/>
                                        <p:tgtEl>
                                          <p:spTgt spid="614414"/>
                                        </p:tgtEl>
                                        <p:attrNameLst>
                                          <p:attrName>ppt_w</p:attrName>
                                        </p:attrNameLst>
                                      </p:cBhvr>
                                      <p:tavLst>
                                        <p:tav tm="0">
                                          <p:val>
                                            <p:fltVal val="0"/>
                                          </p:val>
                                        </p:tav>
                                        <p:tav tm="100000">
                                          <p:val>
                                            <p:strVal val="#ppt_w"/>
                                          </p:val>
                                        </p:tav>
                                      </p:tavLst>
                                    </p:anim>
                                    <p:anim calcmode="lin" valueType="num">
                                      <p:cBhvr>
                                        <p:cTn id="65" dur="500" fill="hold"/>
                                        <p:tgtEl>
                                          <p:spTgt spid="614414"/>
                                        </p:tgtEl>
                                        <p:attrNameLst>
                                          <p:attrName>ppt_h</p:attrName>
                                        </p:attrNameLst>
                                      </p:cBhvr>
                                      <p:tavLst>
                                        <p:tav tm="0">
                                          <p:val>
                                            <p:fltVal val="0"/>
                                          </p:val>
                                        </p:tav>
                                        <p:tav tm="100000">
                                          <p:val>
                                            <p:strVal val="#ppt_h"/>
                                          </p:val>
                                        </p:tav>
                                      </p:tavLst>
                                    </p:anim>
                                    <p:animEffect transition="in" filter="fade">
                                      <p:cBhvr>
                                        <p:cTn id="66" dur="500"/>
                                        <p:tgtEl>
                                          <p:spTgt spid="614414"/>
                                        </p:tgtEl>
                                      </p:cBhvr>
                                    </p:animEffect>
                                  </p:childTnLst>
                                </p:cTn>
                              </p:par>
                            </p:childTnLst>
                          </p:cTn>
                        </p:par>
                        <p:par>
                          <p:cTn id="67" fill="hold" nodeType="afterGroup">
                            <p:stCondLst>
                              <p:cond delay="500"/>
                            </p:stCondLst>
                            <p:childTnLst>
                              <p:par>
                                <p:cTn id="68" presetID="53" presetClass="entr" presetSubtype="0" fill="hold" grpId="0" nodeType="afterEffect">
                                  <p:stCondLst>
                                    <p:cond delay="0"/>
                                  </p:stCondLst>
                                  <p:childTnLst>
                                    <p:set>
                                      <p:cBhvr>
                                        <p:cTn id="69" dur="1" fill="hold">
                                          <p:stCondLst>
                                            <p:cond delay="0"/>
                                          </p:stCondLst>
                                        </p:cTn>
                                        <p:tgtEl>
                                          <p:spTgt spid="614411"/>
                                        </p:tgtEl>
                                        <p:attrNameLst>
                                          <p:attrName>style.visibility</p:attrName>
                                        </p:attrNameLst>
                                      </p:cBhvr>
                                      <p:to>
                                        <p:strVal val="visible"/>
                                      </p:to>
                                    </p:set>
                                    <p:anim calcmode="lin" valueType="num">
                                      <p:cBhvr>
                                        <p:cTn id="70" dur="500" fill="hold"/>
                                        <p:tgtEl>
                                          <p:spTgt spid="614411"/>
                                        </p:tgtEl>
                                        <p:attrNameLst>
                                          <p:attrName>ppt_w</p:attrName>
                                        </p:attrNameLst>
                                      </p:cBhvr>
                                      <p:tavLst>
                                        <p:tav tm="0">
                                          <p:val>
                                            <p:fltVal val="0"/>
                                          </p:val>
                                        </p:tav>
                                        <p:tav tm="100000">
                                          <p:val>
                                            <p:strVal val="#ppt_w"/>
                                          </p:val>
                                        </p:tav>
                                      </p:tavLst>
                                    </p:anim>
                                    <p:anim calcmode="lin" valueType="num">
                                      <p:cBhvr>
                                        <p:cTn id="71" dur="500" fill="hold"/>
                                        <p:tgtEl>
                                          <p:spTgt spid="614411"/>
                                        </p:tgtEl>
                                        <p:attrNameLst>
                                          <p:attrName>ppt_h</p:attrName>
                                        </p:attrNameLst>
                                      </p:cBhvr>
                                      <p:tavLst>
                                        <p:tav tm="0">
                                          <p:val>
                                            <p:fltVal val="0"/>
                                          </p:val>
                                        </p:tav>
                                        <p:tav tm="100000">
                                          <p:val>
                                            <p:strVal val="#ppt_h"/>
                                          </p:val>
                                        </p:tav>
                                      </p:tavLst>
                                    </p:anim>
                                    <p:animEffect transition="in" filter="fade">
                                      <p:cBhvr>
                                        <p:cTn id="72" dur="500"/>
                                        <p:tgtEl>
                                          <p:spTgt spid="614411"/>
                                        </p:tgtEl>
                                      </p:cBhvr>
                                    </p:animEffect>
                                  </p:childTnLst>
                                </p:cTn>
                              </p:par>
                              <p:par>
                                <p:cTn id="73" presetID="53" presetClass="entr" presetSubtype="0" fill="hold" grpId="0" nodeType="withEffect">
                                  <p:stCondLst>
                                    <p:cond delay="0"/>
                                  </p:stCondLst>
                                  <p:childTnLst>
                                    <p:set>
                                      <p:cBhvr>
                                        <p:cTn id="74" dur="1" fill="hold">
                                          <p:stCondLst>
                                            <p:cond delay="0"/>
                                          </p:stCondLst>
                                        </p:cTn>
                                        <p:tgtEl>
                                          <p:spTgt spid="614428"/>
                                        </p:tgtEl>
                                        <p:attrNameLst>
                                          <p:attrName>style.visibility</p:attrName>
                                        </p:attrNameLst>
                                      </p:cBhvr>
                                      <p:to>
                                        <p:strVal val="visible"/>
                                      </p:to>
                                    </p:set>
                                    <p:anim calcmode="lin" valueType="num">
                                      <p:cBhvr>
                                        <p:cTn id="75" dur="500" fill="hold"/>
                                        <p:tgtEl>
                                          <p:spTgt spid="614428"/>
                                        </p:tgtEl>
                                        <p:attrNameLst>
                                          <p:attrName>ppt_w</p:attrName>
                                        </p:attrNameLst>
                                      </p:cBhvr>
                                      <p:tavLst>
                                        <p:tav tm="0">
                                          <p:val>
                                            <p:fltVal val="0"/>
                                          </p:val>
                                        </p:tav>
                                        <p:tav tm="100000">
                                          <p:val>
                                            <p:strVal val="#ppt_w"/>
                                          </p:val>
                                        </p:tav>
                                      </p:tavLst>
                                    </p:anim>
                                    <p:anim calcmode="lin" valueType="num">
                                      <p:cBhvr>
                                        <p:cTn id="76" dur="500" fill="hold"/>
                                        <p:tgtEl>
                                          <p:spTgt spid="614428"/>
                                        </p:tgtEl>
                                        <p:attrNameLst>
                                          <p:attrName>ppt_h</p:attrName>
                                        </p:attrNameLst>
                                      </p:cBhvr>
                                      <p:tavLst>
                                        <p:tav tm="0">
                                          <p:val>
                                            <p:fltVal val="0"/>
                                          </p:val>
                                        </p:tav>
                                        <p:tav tm="100000">
                                          <p:val>
                                            <p:strVal val="#ppt_h"/>
                                          </p:val>
                                        </p:tav>
                                      </p:tavLst>
                                    </p:anim>
                                    <p:animEffect transition="in" filter="fade">
                                      <p:cBhvr>
                                        <p:cTn id="77" dur="500"/>
                                        <p:tgtEl>
                                          <p:spTgt spid="614428"/>
                                        </p:tgtEl>
                                      </p:cBhvr>
                                    </p:animEffect>
                                  </p:childTnLst>
                                </p:cTn>
                              </p:par>
                            </p:childTnLst>
                          </p:cTn>
                        </p:par>
                        <p:par>
                          <p:cTn id="78" fill="hold" nodeType="afterGroup">
                            <p:stCondLst>
                              <p:cond delay="1000"/>
                            </p:stCondLst>
                            <p:childTnLst>
                              <p:par>
                                <p:cTn id="79" presetID="53" presetClass="entr" presetSubtype="0" fill="hold" grpId="0" nodeType="afterEffect">
                                  <p:stCondLst>
                                    <p:cond delay="0"/>
                                  </p:stCondLst>
                                  <p:childTnLst>
                                    <p:set>
                                      <p:cBhvr>
                                        <p:cTn id="80" dur="1" fill="hold">
                                          <p:stCondLst>
                                            <p:cond delay="0"/>
                                          </p:stCondLst>
                                        </p:cTn>
                                        <p:tgtEl>
                                          <p:spTgt spid="614410"/>
                                        </p:tgtEl>
                                        <p:attrNameLst>
                                          <p:attrName>style.visibility</p:attrName>
                                        </p:attrNameLst>
                                      </p:cBhvr>
                                      <p:to>
                                        <p:strVal val="visible"/>
                                      </p:to>
                                    </p:set>
                                    <p:anim calcmode="lin" valueType="num">
                                      <p:cBhvr>
                                        <p:cTn id="81" dur="500" fill="hold"/>
                                        <p:tgtEl>
                                          <p:spTgt spid="614410"/>
                                        </p:tgtEl>
                                        <p:attrNameLst>
                                          <p:attrName>ppt_w</p:attrName>
                                        </p:attrNameLst>
                                      </p:cBhvr>
                                      <p:tavLst>
                                        <p:tav tm="0">
                                          <p:val>
                                            <p:fltVal val="0"/>
                                          </p:val>
                                        </p:tav>
                                        <p:tav tm="100000">
                                          <p:val>
                                            <p:strVal val="#ppt_w"/>
                                          </p:val>
                                        </p:tav>
                                      </p:tavLst>
                                    </p:anim>
                                    <p:anim calcmode="lin" valueType="num">
                                      <p:cBhvr>
                                        <p:cTn id="82" dur="500" fill="hold"/>
                                        <p:tgtEl>
                                          <p:spTgt spid="614410"/>
                                        </p:tgtEl>
                                        <p:attrNameLst>
                                          <p:attrName>ppt_h</p:attrName>
                                        </p:attrNameLst>
                                      </p:cBhvr>
                                      <p:tavLst>
                                        <p:tav tm="0">
                                          <p:val>
                                            <p:fltVal val="0"/>
                                          </p:val>
                                        </p:tav>
                                        <p:tav tm="100000">
                                          <p:val>
                                            <p:strVal val="#ppt_h"/>
                                          </p:val>
                                        </p:tav>
                                      </p:tavLst>
                                    </p:anim>
                                    <p:animEffect transition="in" filter="fade">
                                      <p:cBhvr>
                                        <p:cTn id="83" dur="500"/>
                                        <p:tgtEl>
                                          <p:spTgt spid="614410"/>
                                        </p:tgtEl>
                                      </p:cBhvr>
                                    </p:animEffect>
                                  </p:childTnLst>
                                </p:cTn>
                              </p:par>
                              <p:par>
                                <p:cTn id="84" presetID="53" presetClass="entr" presetSubtype="0" fill="hold" grpId="0" nodeType="withEffect">
                                  <p:stCondLst>
                                    <p:cond delay="0"/>
                                  </p:stCondLst>
                                  <p:childTnLst>
                                    <p:set>
                                      <p:cBhvr>
                                        <p:cTn id="85" dur="1" fill="hold">
                                          <p:stCondLst>
                                            <p:cond delay="0"/>
                                          </p:stCondLst>
                                        </p:cTn>
                                        <p:tgtEl>
                                          <p:spTgt spid="614413"/>
                                        </p:tgtEl>
                                        <p:attrNameLst>
                                          <p:attrName>style.visibility</p:attrName>
                                        </p:attrNameLst>
                                      </p:cBhvr>
                                      <p:to>
                                        <p:strVal val="visible"/>
                                      </p:to>
                                    </p:set>
                                    <p:anim calcmode="lin" valueType="num">
                                      <p:cBhvr>
                                        <p:cTn id="86" dur="500" fill="hold"/>
                                        <p:tgtEl>
                                          <p:spTgt spid="614413"/>
                                        </p:tgtEl>
                                        <p:attrNameLst>
                                          <p:attrName>ppt_w</p:attrName>
                                        </p:attrNameLst>
                                      </p:cBhvr>
                                      <p:tavLst>
                                        <p:tav tm="0">
                                          <p:val>
                                            <p:fltVal val="0"/>
                                          </p:val>
                                        </p:tav>
                                        <p:tav tm="100000">
                                          <p:val>
                                            <p:strVal val="#ppt_w"/>
                                          </p:val>
                                        </p:tav>
                                      </p:tavLst>
                                    </p:anim>
                                    <p:anim calcmode="lin" valueType="num">
                                      <p:cBhvr>
                                        <p:cTn id="87" dur="500" fill="hold"/>
                                        <p:tgtEl>
                                          <p:spTgt spid="614413"/>
                                        </p:tgtEl>
                                        <p:attrNameLst>
                                          <p:attrName>ppt_h</p:attrName>
                                        </p:attrNameLst>
                                      </p:cBhvr>
                                      <p:tavLst>
                                        <p:tav tm="0">
                                          <p:val>
                                            <p:fltVal val="0"/>
                                          </p:val>
                                        </p:tav>
                                        <p:tav tm="100000">
                                          <p:val>
                                            <p:strVal val="#ppt_h"/>
                                          </p:val>
                                        </p:tav>
                                      </p:tavLst>
                                    </p:anim>
                                    <p:animEffect transition="in" filter="fade">
                                      <p:cBhvr>
                                        <p:cTn id="88" dur="500"/>
                                        <p:tgtEl>
                                          <p:spTgt spid="614413"/>
                                        </p:tgtEl>
                                      </p:cBhvr>
                                    </p:animEffect>
                                  </p:childTnLst>
                                </p:cTn>
                              </p:par>
                              <p:par>
                                <p:cTn id="89" presetID="53" presetClass="entr" presetSubtype="0" fill="hold" grpId="0" nodeType="withEffect">
                                  <p:stCondLst>
                                    <p:cond delay="0"/>
                                  </p:stCondLst>
                                  <p:childTnLst>
                                    <p:set>
                                      <p:cBhvr>
                                        <p:cTn id="90" dur="1" fill="hold">
                                          <p:stCondLst>
                                            <p:cond delay="0"/>
                                          </p:stCondLst>
                                        </p:cTn>
                                        <p:tgtEl>
                                          <p:spTgt spid="614421"/>
                                        </p:tgtEl>
                                        <p:attrNameLst>
                                          <p:attrName>style.visibility</p:attrName>
                                        </p:attrNameLst>
                                      </p:cBhvr>
                                      <p:to>
                                        <p:strVal val="visible"/>
                                      </p:to>
                                    </p:set>
                                    <p:anim calcmode="lin" valueType="num">
                                      <p:cBhvr>
                                        <p:cTn id="91" dur="500" fill="hold"/>
                                        <p:tgtEl>
                                          <p:spTgt spid="614421"/>
                                        </p:tgtEl>
                                        <p:attrNameLst>
                                          <p:attrName>ppt_w</p:attrName>
                                        </p:attrNameLst>
                                      </p:cBhvr>
                                      <p:tavLst>
                                        <p:tav tm="0">
                                          <p:val>
                                            <p:fltVal val="0"/>
                                          </p:val>
                                        </p:tav>
                                        <p:tav tm="100000">
                                          <p:val>
                                            <p:strVal val="#ppt_w"/>
                                          </p:val>
                                        </p:tav>
                                      </p:tavLst>
                                    </p:anim>
                                    <p:anim calcmode="lin" valueType="num">
                                      <p:cBhvr>
                                        <p:cTn id="92" dur="500" fill="hold"/>
                                        <p:tgtEl>
                                          <p:spTgt spid="614421"/>
                                        </p:tgtEl>
                                        <p:attrNameLst>
                                          <p:attrName>ppt_h</p:attrName>
                                        </p:attrNameLst>
                                      </p:cBhvr>
                                      <p:tavLst>
                                        <p:tav tm="0">
                                          <p:val>
                                            <p:fltVal val="0"/>
                                          </p:val>
                                        </p:tav>
                                        <p:tav tm="100000">
                                          <p:val>
                                            <p:strVal val="#ppt_h"/>
                                          </p:val>
                                        </p:tav>
                                      </p:tavLst>
                                    </p:anim>
                                    <p:animEffect transition="in" filter="fade">
                                      <p:cBhvr>
                                        <p:cTn id="93" dur="500"/>
                                        <p:tgtEl>
                                          <p:spTgt spid="614421"/>
                                        </p:tgtEl>
                                      </p:cBhvr>
                                    </p:animEffect>
                                  </p:childTnLst>
                                </p:cTn>
                              </p:par>
                            </p:childTnLst>
                          </p:cTn>
                        </p:par>
                      </p:childTnLst>
                    </p:cTn>
                  </p:par>
                  <p:par>
                    <p:cTn id="94" fill="hold" nodeType="clickPar">
                      <p:stCondLst>
                        <p:cond delay="indefinite"/>
                      </p:stCondLst>
                      <p:childTnLst>
                        <p:par>
                          <p:cTn id="95" fill="hold" nodeType="withGroup">
                            <p:stCondLst>
                              <p:cond delay="0"/>
                            </p:stCondLst>
                            <p:childTnLst>
                              <p:par>
                                <p:cTn id="96" presetID="53" presetClass="entr" presetSubtype="0" fill="hold" grpId="0" nodeType="clickEffect">
                                  <p:stCondLst>
                                    <p:cond delay="0"/>
                                  </p:stCondLst>
                                  <p:childTnLst>
                                    <p:set>
                                      <p:cBhvr>
                                        <p:cTn id="97" dur="1" fill="hold">
                                          <p:stCondLst>
                                            <p:cond delay="0"/>
                                          </p:stCondLst>
                                        </p:cTn>
                                        <p:tgtEl>
                                          <p:spTgt spid="614423"/>
                                        </p:tgtEl>
                                        <p:attrNameLst>
                                          <p:attrName>style.visibility</p:attrName>
                                        </p:attrNameLst>
                                      </p:cBhvr>
                                      <p:to>
                                        <p:strVal val="visible"/>
                                      </p:to>
                                    </p:set>
                                    <p:anim calcmode="lin" valueType="num">
                                      <p:cBhvr>
                                        <p:cTn id="98" dur="500" fill="hold"/>
                                        <p:tgtEl>
                                          <p:spTgt spid="614423"/>
                                        </p:tgtEl>
                                        <p:attrNameLst>
                                          <p:attrName>ppt_w</p:attrName>
                                        </p:attrNameLst>
                                      </p:cBhvr>
                                      <p:tavLst>
                                        <p:tav tm="0">
                                          <p:val>
                                            <p:fltVal val="0"/>
                                          </p:val>
                                        </p:tav>
                                        <p:tav tm="100000">
                                          <p:val>
                                            <p:strVal val="#ppt_w"/>
                                          </p:val>
                                        </p:tav>
                                      </p:tavLst>
                                    </p:anim>
                                    <p:anim calcmode="lin" valueType="num">
                                      <p:cBhvr>
                                        <p:cTn id="99" dur="500" fill="hold"/>
                                        <p:tgtEl>
                                          <p:spTgt spid="614423"/>
                                        </p:tgtEl>
                                        <p:attrNameLst>
                                          <p:attrName>ppt_h</p:attrName>
                                        </p:attrNameLst>
                                      </p:cBhvr>
                                      <p:tavLst>
                                        <p:tav tm="0">
                                          <p:val>
                                            <p:fltVal val="0"/>
                                          </p:val>
                                        </p:tav>
                                        <p:tav tm="100000">
                                          <p:val>
                                            <p:strVal val="#ppt_h"/>
                                          </p:val>
                                        </p:tav>
                                      </p:tavLst>
                                    </p:anim>
                                    <p:animEffect transition="in" filter="fade">
                                      <p:cBhvr>
                                        <p:cTn id="100" dur="500"/>
                                        <p:tgtEl>
                                          <p:spTgt spid="614423"/>
                                        </p:tgtEl>
                                      </p:cBhvr>
                                    </p:animEffect>
                                  </p:childTnLst>
                                </p:cTn>
                              </p:par>
                              <p:par>
                                <p:cTn id="101" presetID="53" presetClass="entr" presetSubtype="0" fill="hold" grpId="0" nodeType="withEffect">
                                  <p:stCondLst>
                                    <p:cond delay="0"/>
                                  </p:stCondLst>
                                  <p:childTnLst>
                                    <p:set>
                                      <p:cBhvr>
                                        <p:cTn id="102" dur="1" fill="hold">
                                          <p:stCondLst>
                                            <p:cond delay="0"/>
                                          </p:stCondLst>
                                        </p:cTn>
                                        <p:tgtEl>
                                          <p:spTgt spid="614424"/>
                                        </p:tgtEl>
                                        <p:attrNameLst>
                                          <p:attrName>style.visibility</p:attrName>
                                        </p:attrNameLst>
                                      </p:cBhvr>
                                      <p:to>
                                        <p:strVal val="visible"/>
                                      </p:to>
                                    </p:set>
                                    <p:anim calcmode="lin" valueType="num">
                                      <p:cBhvr>
                                        <p:cTn id="103" dur="500" fill="hold"/>
                                        <p:tgtEl>
                                          <p:spTgt spid="614424"/>
                                        </p:tgtEl>
                                        <p:attrNameLst>
                                          <p:attrName>ppt_w</p:attrName>
                                        </p:attrNameLst>
                                      </p:cBhvr>
                                      <p:tavLst>
                                        <p:tav tm="0">
                                          <p:val>
                                            <p:fltVal val="0"/>
                                          </p:val>
                                        </p:tav>
                                        <p:tav tm="100000">
                                          <p:val>
                                            <p:strVal val="#ppt_w"/>
                                          </p:val>
                                        </p:tav>
                                      </p:tavLst>
                                    </p:anim>
                                    <p:anim calcmode="lin" valueType="num">
                                      <p:cBhvr>
                                        <p:cTn id="104" dur="500" fill="hold"/>
                                        <p:tgtEl>
                                          <p:spTgt spid="614424"/>
                                        </p:tgtEl>
                                        <p:attrNameLst>
                                          <p:attrName>ppt_h</p:attrName>
                                        </p:attrNameLst>
                                      </p:cBhvr>
                                      <p:tavLst>
                                        <p:tav tm="0">
                                          <p:val>
                                            <p:fltVal val="0"/>
                                          </p:val>
                                        </p:tav>
                                        <p:tav tm="100000">
                                          <p:val>
                                            <p:strVal val="#ppt_h"/>
                                          </p:val>
                                        </p:tav>
                                      </p:tavLst>
                                    </p:anim>
                                    <p:animEffect transition="in" filter="fade">
                                      <p:cBhvr>
                                        <p:cTn id="105" dur="500"/>
                                        <p:tgtEl>
                                          <p:spTgt spid="614424"/>
                                        </p:tgtEl>
                                      </p:cBhvr>
                                    </p:animEffect>
                                  </p:childTnLst>
                                </p:cTn>
                              </p:par>
                              <p:par>
                                <p:cTn id="106" presetID="53" presetClass="entr" presetSubtype="0" fill="hold" grpId="0" nodeType="withEffect">
                                  <p:stCondLst>
                                    <p:cond delay="0"/>
                                  </p:stCondLst>
                                  <p:childTnLst>
                                    <p:set>
                                      <p:cBhvr>
                                        <p:cTn id="107" dur="1" fill="hold">
                                          <p:stCondLst>
                                            <p:cond delay="0"/>
                                          </p:stCondLst>
                                        </p:cTn>
                                        <p:tgtEl>
                                          <p:spTgt spid="614426"/>
                                        </p:tgtEl>
                                        <p:attrNameLst>
                                          <p:attrName>style.visibility</p:attrName>
                                        </p:attrNameLst>
                                      </p:cBhvr>
                                      <p:to>
                                        <p:strVal val="visible"/>
                                      </p:to>
                                    </p:set>
                                    <p:anim calcmode="lin" valueType="num">
                                      <p:cBhvr>
                                        <p:cTn id="108" dur="500" fill="hold"/>
                                        <p:tgtEl>
                                          <p:spTgt spid="614426"/>
                                        </p:tgtEl>
                                        <p:attrNameLst>
                                          <p:attrName>ppt_w</p:attrName>
                                        </p:attrNameLst>
                                      </p:cBhvr>
                                      <p:tavLst>
                                        <p:tav tm="0">
                                          <p:val>
                                            <p:fltVal val="0"/>
                                          </p:val>
                                        </p:tav>
                                        <p:tav tm="100000">
                                          <p:val>
                                            <p:strVal val="#ppt_w"/>
                                          </p:val>
                                        </p:tav>
                                      </p:tavLst>
                                    </p:anim>
                                    <p:anim calcmode="lin" valueType="num">
                                      <p:cBhvr>
                                        <p:cTn id="109" dur="500" fill="hold"/>
                                        <p:tgtEl>
                                          <p:spTgt spid="614426"/>
                                        </p:tgtEl>
                                        <p:attrNameLst>
                                          <p:attrName>ppt_h</p:attrName>
                                        </p:attrNameLst>
                                      </p:cBhvr>
                                      <p:tavLst>
                                        <p:tav tm="0">
                                          <p:val>
                                            <p:fltVal val="0"/>
                                          </p:val>
                                        </p:tav>
                                        <p:tav tm="100000">
                                          <p:val>
                                            <p:strVal val="#ppt_h"/>
                                          </p:val>
                                        </p:tav>
                                      </p:tavLst>
                                    </p:anim>
                                    <p:animEffect transition="in" filter="fade">
                                      <p:cBhvr>
                                        <p:cTn id="110" dur="500"/>
                                        <p:tgtEl>
                                          <p:spTgt spid="614426"/>
                                        </p:tgtEl>
                                      </p:cBhvr>
                                    </p:animEffect>
                                  </p:childTnLst>
                                </p:cTn>
                              </p:par>
                              <p:par>
                                <p:cTn id="111" presetID="53" presetClass="entr" presetSubtype="0" fill="hold" grpId="0" nodeType="withEffect">
                                  <p:stCondLst>
                                    <p:cond delay="0"/>
                                  </p:stCondLst>
                                  <p:childTnLst>
                                    <p:set>
                                      <p:cBhvr>
                                        <p:cTn id="112" dur="1" fill="hold">
                                          <p:stCondLst>
                                            <p:cond delay="0"/>
                                          </p:stCondLst>
                                        </p:cTn>
                                        <p:tgtEl>
                                          <p:spTgt spid="614425"/>
                                        </p:tgtEl>
                                        <p:attrNameLst>
                                          <p:attrName>style.visibility</p:attrName>
                                        </p:attrNameLst>
                                      </p:cBhvr>
                                      <p:to>
                                        <p:strVal val="visible"/>
                                      </p:to>
                                    </p:set>
                                    <p:anim calcmode="lin" valueType="num">
                                      <p:cBhvr>
                                        <p:cTn id="113" dur="500" fill="hold"/>
                                        <p:tgtEl>
                                          <p:spTgt spid="614425"/>
                                        </p:tgtEl>
                                        <p:attrNameLst>
                                          <p:attrName>ppt_w</p:attrName>
                                        </p:attrNameLst>
                                      </p:cBhvr>
                                      <p:tavLst>
                                        <p:tav tm="0">
                                          <p:val>
                                            <p:fltVal val="0"/>
                                          </p:val>
                                        </p:tav>
                                        <p:tav tm="100000">
                                          <p:val>
                                            <p:strVal val="#ppt_w"/>
                                          </p:val>
                                        </p:tav>
                                      </p:tavLst>
                                    </p:anim>
                                    <p:anim calcmode="lin" valueType="num">
                                      <p:cBhvr>
                                        <p:cTn id="114" dur="500" fill="hold"/>
                                        <p:tgtEl>
                                          <p:spTgt spid="614425"/>
                                        </p:tgtEl>
                                        <p:attrNameLst>
                                          <p:attrName>ppt_h</p:attrName>
                                        </p:attrNameLst>
                                      </p:cBhvr>
                                      <p:tavLst>
                                        <p:tav tm="0">
                                          <p:val>
                                            <p:fltVal val="0"/>
                                          </p:val>
                                        </p:tav>
                                        <p:tav tm="100000">
                                          <p:val>
                                            <p:strVal val="#ppt_h"/>
                                          </p:val>
                                        </p:tav>
                                      </p:tavLst>
                                    </p:anim>
                                    <p:animEffect transition="in" filter="fade">
                                      <p:cBhvr>
                                        <p:cTn id="115" dur="500"/>
                                        <p:tgtEl>
                                          <p:spTgt spid="614425"/>
                                        </p:tgtEl>
                                      </p:cBhvr>
                                    </p:animEffect>
                                  </p:childTnLst>
                                </p:cTn>
                              </p:par>
                              <p:par>
                                <p:cTn id="116" presetID="53" presetClass="entr" presetSubtype="0" fill="hold" nodeType="withEffect">
                                  <p:stCondLst>
                                    <p:cond delay="0"/>
                                  </p:stCondLst>
                                  <p:childTnLst>
                                    <p:set>
                                      <p:cBhvr>
                                        <p:cTn id="117" dur="1" fill="hold">
                                          <p:stCondLst>
                                            <p:cond delay="0"/>
                                          </p:stCondLst>
                                        </p:cTn>
                                        <p:tgtEl>
                                          <p:spTgt spid="614402"/>
                                        </p:tgtEl>
                                        <p:attrNameLst>
                                          <p:attrName>style.visibility</p:attrName>
                                        </p:attrNameLst>
                                      </p:cBhvr>
                                      <p:to>
                                        <p:strVal val="visible"/>
                                      </p:to>
                                    </p:set>
                                    <p:anim calcmode="lin" valueType="num">
                                      <p:cBhvr>
                                        <p:cTn id="118" dur="500" fill="hold"/>
                                        <p:tgtEl>
                                          <p:spTgt spid="614402"/>
                                        </p:tgtEl>
                                        <p:attrNameLst>
                                          <p:attrName>ppt_w</p:attrName>
                                        </p:attrNameLst>
                                      </p:cBhvr>
                                      <p:tavLst>
                                        <p:tav tm="0">
                                          <p:val>
                                            <p:fltVal val="0"/>
                                          </p:val>
                                        </p:tav>
                                        <p:tav tm="100000">
                                          <p:val>
                                            <p:strVal val="#ppt_w"/>
                                          </p:val>
                                        </p:tav>
                                      </p:tavLst>
                                    </p:anim>
                                    <p:anim calcmode="lin" valueType="num">
                                      <p:cBhvr>
                                        <p:cTn id="119" dur="500" fill="hold"/>
                                        <p:tgtEl>
                                          <p:spTgt spid="614402"/>
                                        </p:tgtEl>
                                        <p:attrNameLst>
                                          <p:attrName>ppt_h</p:attrName>
                                        </p:attrNameLst>
                                      </p:cBhvr>
                                      <p:tavLst>
                                        <p:tav tm="0">
                                          <p:val>
                                            <p:fltVal val="0"/>
                                          </p:val>
                                        </p:tav>
                                        <p:tav tm="100000">
                                          <p:val>
                                            <p:strVal val="#ppt_h"/>
                                          </p:val>
                                        </p:tav>
                                      </p:tavLst>
                                    </p:anim>
                                    <p:animEffect transition="in" filter="fade">
                                      <p:cBhvr>
                                        <p:cTn id="120" dur="500"/>
                                        <p:tgtEl>
                                          <p:spTgt spid="6144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403" grpId="0" animBg="1"/>
      <p:bldP spid="614408" grpId="0"/>
      <p:bldP spid="614409" grpId="0" animBg="1"/>
      <p:bldP spid="614410" grpId="0" animBg="1"/>
      <p:bldP spid="614411" grpId="0" animBg="1"/>
      <p:bldP spid="614412" grpId="0" animBg="1"/>
      <p:bldP spid="614413" grpId="0" animBg="1"/>
      <p:bldP spid="614414" grpId="0" animBg="1"/>
      <p:bldP spid="614415" grpId="0" animBg="1"/>
      <p:bldP spid="614419" grpId="0" animBg="1"/>
      <p:bldP spid="614421" grpId="0" animBg="1"/>
      <p:bldP spid="614422" grpId="0" animBg="1"/>
      <p:bldP spid="614423" grpId="0" animBg="1"/>
      <p:bldP spid="614424" grpId="0" animBg="1"/>
      <p:bldP spid="614425" grpId="0" animBg="1"/>
      <p:bldP spid="614426" grpId="0" animBg="1"/>
      <p:bldP spid="61442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2578" name="Rectangle 2"/>
          <p:cNvSpPr>
            <a:spLocks noChangeArrowheads="1"/>
          </p:cNvSpPr>
          <p:nvPr/>
        </p:nvSpPr>
        <p:spPr bwMode="auto">
          <a:xfrm>
            <a:off x="0" y="0"/>
            <a:ext cx="9144000" cy="641350"/>
          </a:xfrm>
          <a:prstGeom prst="rect">
            <a:avLst/>
          </a:prstGeom>
          <a:solidFill>
            <a:srgbClr val="FFCC00"/>
          </a:solidFill>
          <a:ln>
            <a:noFill/>
          </a:ln>
          <a:effectLst/>
          <a:extLst/>
        </p:spPr>
        <p:txBody>
          <a:bodyPr wrap="square">
            <a:spAutoFit/>
          </a:bodyPr>
          <a:lstStyle/>
          <a:p>
            <a:pPr algn="ctr"/>
            <a:r>
              <a:rPr lang="en-US" altLang="ko-KR" sz="3600" b="1" dirty="0">
                <a:solidFill>
                  <a:srgbClr val="003399"/>
                </a:solidFill>
                <a:effectLst>
                  <a:outerShdw blurRad="38100" dist="38100" dir="2700000" algn="tl">
                    <a:srgbClr val="C0C0C0"/>
                  </a:outerShdw>
                </a:effectLst>
                <a:ea typeface="Gulim" pitchFamily="34" charset="-127"/>
              </a:rPr>
              <a:t>Thermal Shield Status</a:t>
            </a:r>
            <a:endParaRPr lang="en-US" sz="3600" b="1" dirty="0">
              <a:solidFill>
                <a:srgbClr val="003399"/>
              </a:solidFill>
              <a:effectLst>
                <a:outerShdw blurRad="38100" dist="38100" dir="2700000" algn="tl">
                  <a:srgbClr val="C0C0C0"/>
                </a:outerShdw>
              </a:effectLst>
            </a:endParaRPr>
          </a:p>
        </p:txBody>
      </p:sp>
      <p:pic>
        <p:nvPicPr>
          <p:cNvPr id="792579" name="Picture 3" descr="11"/>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838950" y="1346200"/>
            <a:ext cx="1824038" cy="2516188"/>
          </a:xfrm>
          <a:prstGeom prst="rect">
            <a:avLst/>
          </a:prstGeom>
          <a:noFill/>
          <a:extLst>
            <a:ext uri="{909E8E84-426E-40DD-AFC4-6F175D3DCCD1}">
              <a14:hiddenFill xmlns:a14="http://schemas.microsoft.com/office/drawing/2010/main">
                <a:solidFill>
                  <a:srgbClr val="FFFFFF"/>
                </a:solidFill>
              </a14:hiddenFill>
            </a:ext>
          </a:extLst>
        </p:spPr>
      </p:pic>
      <p:pic>
        <p:nvPicPr>
          <p:cNvPr id="792580" name="Picture 4"/>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657475" y="879475"/>
            <a:ext cx="3622675" cy="3752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92581" name="Picture 5" descr="ITER_TOKAMAK_COLOURI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23838" y="706438"/>
            <a:ext cx="2093912" cy="1917700"/>
          </a:xfrm>
          <a:prstGeom prst="rect">
            <a:avLst/>
          </a:prstGeom>
          <a:noFill/>
          <a:extLst>
            <a:ext uri="{909E8E84-426E-40DD-AFC4-6F175D3DCCD1}">
              <a14:hiddenFill xmlns:a14="http://schemas.microsoft.com/office/drawing/2010/main">
                <a:solidFill>
                  <a:srgbClr val="FFFFFF"/>
                </a:solidFill>
              </a14:hiddenFill>
            </a:ext>
          </a:extLst>
        </p:spPr>
      </p:pic>
      <p:sp>
        <p:nvSpPr>
          <p:cNvPr id="792582" name="Line 6"/>
          <p:cNvSpPr>
            <a:spLocks noChangeShapeType="1"/>
          </p:cNvSpPr>
          <p:nvPr/>
        </p:nvSpPr>
        <p:spPr bwMode="auto">
          <a:xfrm flipH="1" flipV="1">
            <a:off x="1390650" y="1177925"/>
            <a:ext cx="2466975" cy="333375"/>
          </a:xfrm>
          <a:prstGeom prst="line">
            <a:avLst/>
          </a:prstGeom>
          <a:noFill/>
          <a:ln w="571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92583" name="Line 7"/>
          <p:cNvSpPr>
            <a:spLocks noChangeShapeType="1"/>
          </p:cNvSpPr>
          <p:nvPr/>
        </p:nvSpPr>
        <p:spPr bwMode="auto">
          <a:xfrm flipH="1" flipV="1">
            <a:off x="1841500" y="1836738"/>
            <a:ext cx="1931988" cy="1252537"/>
          </a:xfrm>
          <a:prstGeom prst="line">
            <a:avLst/>
          </a:prstGeom>
          <a:noFill/>
          <a:ln w="571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92584" name="Line 8"/>
          <p:cNvSpPr>
            <a:spLocks noChangeShapeType="1"/>
          </p:cNvSpPr>
          <p:nvPr/>
        </p:nvSpPr>
        <p:spPr bwMode="auto">
          <a:xfrm flipH="1" flipV="1">
            <a:off x="1257300" y="2516188"/>
            <a:ext cx="2347913" cy="1587500"/>
          </a:xfrm>
          <a:prstGeom prst="line">
            <a:avLst/>
          </a:prstGeom>
          <a:noFill/>
          <a:ln w="571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92585" name="Line 9"/>
          <p:cNvSpPr>
            <a:spLocks noChangeShapeType="1"/>
          </p:cNvSpPr>
          <p:nvPr/>
        </p:nvSpPr>
        <p:spPr bwMode="auto">
          <a:xfrm flipH="1">
            <a:off x="5368925" y="2560638"/>
            <a:ext cx="1606550" cy="350837"/>
          </a:xfrm>
          <a:prstGeom prst="line">
            <a:avLst/>
          </a:prstGeom>
          <a:noFill/>
          <a:ln w="571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92586" name="Rectangle 10"/>
          <p:cNvSpPr>
            <a:spLocks noChangeArrowheads="1"/>
          </p:cNvSpPr>
          <p:nvPr/>
        </p:nvSpPr>
        <p:spPr bwMode="auto">
          <a:xfrm>
            <a:off x="1619672" y="4711700"/>
            <a:ext cx="6990928" cy="1631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2800" b="1" dirty="0">
                <a:solidFill>
                  <a:schemeClr val="accent2"/>
                </a:solidFill>
              </a:rPr>
              <a:t>Status</a:t>
            </a:r>
          </a:p>
          <a:p>
            <a:r>
              <a:rPr lang="en-US" sz="2400" dirty="0">
                <a:solidFill>
                  <a:schemeClr val="accent2"/>
                </a:solidFill>
              </a:rPr>
              <a:t>• PA signed with Korea in</a:t>
            </a:r>
            <a:r>
              <a:rPr lang="en-US" altLang="ko-KR" sz="2400" dirty="0">
                <a:solidFill>
                  <a:schemeClr val="accent2"/>
                </a:solidFill>
                <a:ea typeface="Gulim" pitchFamily="34" charset="-127"/>
              </a:rPr>
              <a:t> May 2010</a:t>
            </a:r>
          </a:p>
          <a:p>
            <a:r>
              <a:rPr lang="en-US" sz="2400" dirty="0">
                <a:solidFill>
                  <a:schemeClr val="accent2"/>
                </a:solidFill>
              </a:rPr>
              <a:t>• Drawings for VV TS issued August 2010</a:t>
            </a:r>
          </a:p>
          <a:p>
            <a:r>
              <a:rPr lang="en-US" sz="2400" dirty="0">
                <a:solidFill>
                  <a:schemeClr val="accent2"/>
                </a:solidFill>
              </a:rPr>
              <a:t>• Drawings for cryostat TS to be issued in 2011</a:t>
            </a:r>
          </a:p>
        </p:txBody>
      </p:sp>
      <p:sp>
        <p:nvSpPr>
          <p:cNvPr id="792588" name="Rectangle 12"/>
          <p:cNvSpPr>
            <a:spLocks noChangeArrowheads="1"/>
          </p:cNvSpPr>
          <p:nvPr/>
        </p:nvSpPr>
        <p:spPr bwMode="auto">
          <a:xfrm>
            <a:off x="152400" y="3203575"/>
            <a:ext cx="4572000" cy="1492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solidFill>
                  <a:srgbClr val="003399"/>
                </a:solidFill>
              </a:rPr>
              <a:t>Facts</a:t>
            </a:r>
          </a:p>
          <a:p>
            <a:r>
              <a:rPr lang="en-US">
                <a:solidFill>
                  <a:srgbClr val="003399"/>
                </a:solidFill>
              </a:rPr>
              <a:t> </a:t>
            </a:r>
            <a:r>
              <a:rPr lang="en-US" sz="1600">
                <a:solidFill>
                  <a:srgbClr val="003399"/>
                </a:solidFill>
              </a:rPr>
              <a:t>- </a:t>
            </a:r>
            <a:r>
              <a:rPr lang="en-US" sz="1400">
                <a:solidFill>
                  <a:srgbClr val="003399"/>
                </a:solidFill>
              </a:rPr>
              <a:t>Operation at 80 K (He cooled)</a:t>
            </a:r>
          </a:p>
          <a:p>
            <a:r>
              <a:rPr lang="en-US" sz="1400">
                <a:solidFill>
                  <a:srgbClr val="003399"/>
                </a:solidFill>
              </a:rPr>
              <a:t> - SS 316 LN-IG</a:t>
            </a:r>
          </a:p>
          <a:p>
            <a:r>
              <a:rPr lang="en-US" sz="1400">
                <a:solidFill>
                  <a:srgbClr val="003399"/>
                </a:solidFill>
              </a:rPr>
              <a:t> - ~880 tons</a:t>
            </a:r>
          </a:p>
          <a:p>
            <a:r>
              <a:rPr lang="en-US" sz="1400">
                <a:solidFill>
                  <a:srgbClr val="003399"/>
                </a:solidFill>
              </a:rPr>
              <a:t> - 28 m outer diameter</a:t>
            </a:r>
          </a:p>
          <a:p>
            <a:r>
              <a:rPr lang="en-US" sz="1400">
                <a:solidFill>
                  <a:srgbClr val="003399"/>
                </a:solidFill>
              </a:rPr>
              <a:t> - 23 m tall</a:t>
            </a:r>
          </a:p>
        </p:txBody>
      </p:sp>
    </p:spTree>
    <p:extLst>
      <p:ext uri="{BB962C8B-B14F-4D97-AF65-F5344CB8AC3E}">
        <p14:creationId xmlns:p14="http://schemas.microsoft.com/office/powerpoint/2010/main" val="87059778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17"/>
          <p:cNvSpPr>
            <a:spLocks noChangeArrowheads="1"/>
          </p:cNvSpPr>
          <p:nvPr/>
        </p:nvSpPr>
        <p:spPr bwMode="auto">
          <a:xfrm>
            <a:off x="0" y="2133600"/>
            <a:ext cx="9144000" cy="2159000"/>
          </a:xfrm>
          <a:prstGeom prst="rect">
            <a:avLst/>
          </a:prstGeom>
          <a:solidFill>
            <a:srgbClr val="FFCC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457200" indent="-457200">
              <a:buFont typeface="Arial" pitchFamily="34" charset="0"/>
              <a:buChar char="•"/>
            </a:pPr>
            <a:r>
              <a:rPr lang="en-US" sz="2800" b="1" dirty="0" smtClean="0">
                <a:solidFill>
                  <a:srgbClr val="003399"/>
                </a:solidFill>
                <a:latin typeface="Arial" pitchFamily="34" charset="0"/>
              </a:rPr>
              <a:t>The </a:t>
            </a:r>
            <a:r>
              <a:rPr lang="en-US" sz="2800" b="1" dirty="0">
                <a:solidFill>
                  <a:srgbClr val="003399"/>
                </a:solidFill>
                <a:latin typeface="Arial" pitchFamily="34" charset="0"/>
              </a:rPr>
              <a:t>D-T Fuel Cycle</a:t>
            </a:r>
          </a:p>
        </p:txBody>
      </p:sp>
    </p:spTree>
    <p:extLst>
      <p:ext uri="{BB962C8B-B14F-4D97-AF65-F5344CB8AC3E}">
        <p14:creationId xmlns:p14="http://schemas.microsoft.com/office/powerpoint/2010/main" val="1700278534"/>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ITER_PPTemplate (2)">
  <a:themeElements>
    <a:clrScheme name="ITER_PPTemplate (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ITER_PPTemplate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ITER_PPTemplate (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ITER_PPTemplate (2)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ITER_PPTemplate (2)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ITER_PPTemplate (2)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ITER_PPTemplate (2)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ITER_PPTemplate (2)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ITER_PPTemplate (2)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ITER_PPTemplate (2)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ITER_PPTemplate (2)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ITER_PPTemplate (2)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ITER_PPTemplate (2)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ITER_PPTemplate (2)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ITER_PPTemplate (2)</Template>
  <TotalTime>42206</TotalTime>
  <Words>4795</Words>
  <Application>Microsoft Office PowerPoint</Application>
  <PresentationFormat>On-screen Show (4:3)</PresentationFormat>
  <Paragraphs>1325</Paragraphs>
  <Slides>73</Slides>
  <Notes>40</Notes>
  <HiddenSlides>1</HiddenSlides>
  <MMClips>1</MMClips>
  <ScaleCrop>false</ScaleCrop>
  <HeadingPairs>
    <vt:vector size="6" baseType="variant">
      <vt:variant>
        <vt:lpstr>Theme</vt:lpstr>
      </vt:variant>
      <vt:variant>
        <vt:i4>1</vt:i4>
      </vt:variant>
      <vt:variant>
        <vt:lpstr>Embedded OLE Servers</vt:lpstr>
      </vt:variant>
      <vt:variant>
        <vt:i4>9</vt:i4>
      </vt:variant>
      <vt:variant>
        <vt:lpstr>Slide Titles</vt:lpstr>
      </vt:variant>
      <vt:variant>
        <vt:i4>73</vt:i4>
      </vt:variant>
    </vt:vector>
  </HeadingPairs>
  <TitlesOfParts>
    <vt:vector size="83" baseType="lpstr">
      <vt:lpstr>ITER_PPTemplate (2)</vt:lpstr>
      <vt:lpstr>Designer Drawing</vt:lpstr>
      <vt:lpstr>Chart</vt:lpstr>
      <vt:lpstr>Visio</vt:lpstr>
      <vt:lpstr>Photo Editor Photo</vt:lpstr>
      <vt:lpstr>Bitmap</vt:lpstr>
      <vt:lpstr>Document</vt:lpstr>
      <vt:lpstr>Picture</vt:lpstr>
      <vt:lpstr>Diagramm</vt:lpstr>
      <vt:lpstr>Dokument</vt:lpstr>
      <vt:lpstr>Fusion Technology Part 2  Status of the ITER Project Further Development towards DEMO (ITER at CERN Lecture 4)</vt:lpstr>
      <vt:lpstr>Outline Lecture 4 (15th April 2011)</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Inner and Outer Fuel Cycle of Fusion Reactors</vt:lpstr>
      <vt:lpstr>The ITER Closed Tritium Deuterium Loop</vt:lpstr>
      <vt:lpstr>Fuelling Systems and their Toroidal Distribution</vt:lpstr>
      <vt:lpstr>Outline Flow Diagram of the Pellet Injection System</vt:lpstr>
      <vt:lpstr>Pellet Injection Flight Tube Layout</vt:lpstr>
      <vt:lpstr>PowerPoint Presentation</vt:lpstr>
      <vt:lpstr>Torus and Cryostat Cryopumps Integration in Port Cell    </vt:lpstr>
      <vt:lpstr>PowerPoint Presentation</vt:lpstr>
      <vt:lpstr>PowerPoint Presentation</vt:lpstr>
      <vt:lpstr>PowerPoint Presentation</vt:lpstr>
      <vt:lpstr>Heating and Diagnostic Beam Cryo-Sorption Pumping </vt:lpstr>
      <vt:lpstr>PowerPoint Presentation</vt:lpstr>
      <vt:lpstr>Vacuum Systems Roughing Pumps </vt:lpstr>
      <vt:lpstr>Block Diagram of the ITER DT Fuel Cycle</vt:lpstr>
      <vt:lpstr>PowerPoint Presentation</vt:lpstr>
      <vt:lpstr>Tritium Plant Building Systems Layout</vt:lpstr>
      <vt:lpstr>PowerPoint Presentation</vt:lpstr>
      <vt:lpstr>PowerPoint Presentation</vt:lpstr>
      <vt:lpstr>ITER – N-Neutral Beam Injection systems</vt:lpstr>
      <vt:lpstr>PowerPoint Presentation</vt:lpstr>
      <vt:lpstr>PowerPoint Presentation</vt:lpstr>
      <vt:lpstr>PowerPoint Presentation</vt:lpstr>
      <vt:lpstr> ECRH - Progress on Gyrotrons</vt:lpstr>
      <vt:lpstr>PowerPoint Presentation</vt:lpstr>
      <vt:lpstr>IC H&amp;CD system</vt:lpstr>
      <vt:lpstr>Diagnostics: Overview</vt:lpstr>
      <vt:lpstr>Vessel &amp; Port-based Diagnostic subsystems</vt:lpstr>
      <vt:lpstr>PowerPoint Presentation</vt:lpstr>
      <vt:lpstr>PowerPoint Presentation</vt:lpstr>
      <vt:lpstr>ITER Plant operation states</vt:lpstr>
      <vt:lpstr>Cryogenic System</vt:lpstr>
      <vt:lpstr>Coping with large pulsed heat loads</vt:lpstr>
      <vt:lpstr>Layout of cryo distribution boxes  and cryolines inside Tokamak building</vt:lpstr>
      <vt:lpstr>Layout of cryoplant building</vt:lpstr>
      <vt:lpstr>PowerPoint Presentation</vt:lpstr>
      <vt:lpstr>PowerPoint Presentation</vt:lpstr>
      <vt:lpstr>PowerPoint Presentation</vt:lpstr>
      <vt:lpstr>PowerPoint Presentation</vt:lpstr>
      <vt:lpstr>Schedule – Initial Operation Phase</vt:lpstr>
      <vt:lpstr>PowerPoint Presentation</vt:lpstr>
      <vt:lpstr>PowerPoint Presentation</vt:lpstr>
      <vt:lpstr>PowerPoint Presentation</vt:lpstr>
      <vt:lpstr>PowerPoint Presentation</vt:lpstr>
      <vt:lpstr>Schematic View of a future Fusion Power Reactor</vt:lpstr>
      <vt:lpstr>Main Technology Developments needed for DEMO</vt:lpstr>
      <vt:lpstr>High temperature SC coils – an opportunity to improve the efficiency of DEMO and for spin offs</vt:lpstr>
      <vt:lpstr>Fuel cycle for DEMO / Challenges</vt:lpstr>
      <vt:lpstr>Heating System Developemnt for DEMO</vt:lpstr>
      <vt:lpstr>Solid breeder concept</vt:lpstr>
      <vt:lpstr>First Wall</vt:lpstr>
      <vt:lpstr>PowerPoint Presentation</vt:lpstr>
      <vt:lpstr>PowerPoint Presentation</vt:lpstr>
      <vt:lpstr>PowerPoint Presentation</vt:lpstr>
      <vt:lpstr>PowerPoint Presentation</vt:lpstr>
      <vt:lpstr>Development of He cooling Technology for Blanket and Divertor – KIT: liquid Metal loop in ENEA</vt:lpstr>
      <vt:lpstr>PowerPoint Presentation</vt:lpstr>
      <vt:lpstr>Low activation Structuiral Material Development</vt:lpstr>
      <vt:lpstr>PowerPoint Presentation</vt:lpstr>
      <vt:lpstr>PowerPoint Presentation</vt:lpstr>
      <vt:lpstr>Road Map to the Fusion Reactor (can we accelerate this?)</vt:lpstr>
      <vt:lpstr>Can we accelerate fusion development further ? my personal opinion !!</vt:lpstr>
      <vt:lpstr>What is the Role of ITER and IFMIF in this scenario</vt:lpstr>
      <vt:lpstr>What are the Challenges and the Risks ?</vt:lpstr>
      <vt:lpstr>PowerPoint Presentation</vt:lpstr>
    </vt:vector>
  </TitlesOfParts>
  <Company>ITER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ITER</dc:creator>
  <cp:lastModifiedBy>Janeschitz Guenter</cp:lastModifiedBy>
  <cp:revision>468</cp:revision>
  <cp:lastPrinted>2011-04-11T13:11:12Z</cp:lastPrinted>
  <dcterms:created xsi:type="dcterms:W3CDTF">2008-09-02T15:06:07Z</dcterms:created>
  <dcterms:modified xsi:type="dcterms:W3CDTF">2011-04-15T08:37:30Z</dcterms:modified>
</cp:coreProperties>
</file>