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99" r:id="rId4"/>
  </p:sldMasterIdLst>
  <p:notesMasterIdLst>
    <p:notesMasterId r:id="rId12"/>
  </p:notesMasterIdLst>
  <p:handoutMasterIdLst>
    <p:handoutMasterId r:id="rId13"/>
  </p:handoutMasterIdLst>
  <p:sldIdLst>
    <p:sldId id="864" r:id="rId5"/>
    <p:sldId id="865" r:id="rId6"/>
    <p:sldId id="868" r:id="rId7"/>
    <p:sldId id="869" r:id="rId8"/>
    <p:sldId id="870" r:id="rId9"/>
    <p:sldId id="872" r:id="rId10"/>
    <p:sldId id="873" r:id="rId11"/>
  </p:sldIdLst>
  <p:sldSz cx="12192000" cy="6858000"/>
  <p:notesSz cx="6985000" cy="92837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66FF"/>
    <a:srgbClr val="3366FF"/>
    <a:srgbClr val="586D78"/>
    <a:srgbClr val="53677D"/>
    <a:srgbClr val="4D5E83"/>
    <a:srgbClr val="FF9900"/>
    <a:srgbClr val="FFFFFF"/>
    <a:srgbClr val="CC330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13" autoAdjust="0"/>
    <p:restoredTop sz="97561" autoAdjust="0"/>
  </p:normalViewPr>
  <p:slideViewPr>
    <p:cSldViewPr snapToGrid="0">
      <p:cViewPr varScale="1">
        <p:scale>
          <a:sx n="88" d="100"/>
          <a:sy n="88" d="100"/>
        </p:scale>
        <p:origin x="258"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4" d="100"/>
        <a:sy n="74" d="100"/>
      </p:scale>
      <p:origin x="0" y="0"/>
    </p:cViewPr>
  </p:sorterViewPr>
  <p:notesViewPr>
    <p:cSldViewPr snapToGrid="0">
      <p:cViewPr varScale="1">
        <p:scale>
          <a:sx n="77" d="100"/>
          <a:sy n="77" d="100"/>
        </p:scale>
        <p:origin x="-3288" y="-102"/>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1442" name="Rectangle 2"/>
          <p:cNvSpPr>
            <a:spLocks noGrp="1" noChangeArrowheads="1"/>
          </p:cNvSpPr>
          <p:nvPr>
            <p:ph type="hdr" sz="quarter"/>
          </p:nvPr>
        </p:nvSpPr>
        <p:spPr bwMode="auto">
          <a:xfrm>
            <a:off x="1" y="0"/>
            <a:ext cx="3027466" cy="464503"/>
          </a:xfrm>
          <a:prstGeom prst="rect">
            <a:avLst/>
          </a:prstGeom>
          <a:noFill/>
          <a:ln w="9525">
            <a:noFill/>
            <a:miter lim="800000"/>
            <a:headEnd/>
            <a:tailEnd/>
          </a:ln>
          <a:effectLst/>
        </p:spPr>
        <p:txBody>
          <a:bodyPr vert="horz" wrap="square" lIns="91189" tIns="45594" rIns="91189" bIns="45594"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701443" name="Rectangle 3"/>
          <p:cNvSpPr>
            <a:spLocks noGrp="1" noChangeArrowheads="1"/>
          </p:cNvSpPr>
          <p:nvPr>
            <p:ph type="dt" sz="quarter" idx="1"/>
          </p:nvPr>
        </p:nvSpPr>
        <p:spPr bwMode="auto">
          <a:xfrm>
            <a:off x="3955953" y="0"/>
            <a:ext cx="3027466" cy="464503"/>
          </a:xfrm>
          <a:prstGeom prst="rect">
            <a:avLst/>
          </a:prstGeom>
          <a:noFill/>
          <a:ln w="9525">
            <a:noFill/>
            <a:miter lim="800000"/>
            <a:headEnd/>
            <a:tailEnd/>
          </a:ln>
          <a:effectLst/>
        </p:spPr>
        <p:txBody>
          <a:bodyPr vert="horz" wrap="square" lIns="91189" tIns="45594" rIns="91189" bIns="45594"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701444" name="Rectangle 4"/>
          <p:cNvSpPr>
            <a:spLocks noGrp="1" noChangeArrowheads="1"/>
          </p:cNvSpPr>
          <p:nvPr>
            <p:ph type="ftr" sz="quarter" idx="2"/>
          </p:nvPr>
        </p:nvSpPr>
        <p:spPr bwMode="auto">
          <a:xfrm>
            <a:off x="1" y="8817612"/>
            <a:ext cx="3027466" cy="464503"/>
          </a:xfrm>
          <a:prstGeom prst="rect">
            <a:avLst/>
          </a:prstGeom>
          <a:noFill/>
          <a:ln w="9525">
            <a:noFill/>
            <a:miter lim="800000"/>
            <a:headEnd/>
            <a:tailEnd/>
          </a:ln>
          <a:effectLst/>
        </p:spPr>
        <p:txBody>
          <a:bodyPr vert="horz" wrap="square" lIns="91189" tIns="45594" rIns="91189" bIns="45594"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701445" name="Rectangle 5"/>
          <p:cNvSpPr>
            <a:spLocks noGrp="1" noChangeArrowheads="1"/>
          </p:cNvSpPr>
          <p:nvPr>
            <p:ph type="sldNum" sz="quarter" idx="3"/>
          </p:nvPr>
        </p:nvSpPr>
        <p:spPr bwMode="auto">
          <a:xfrm>
            <a:off x="3955953" y="8817612"/>
            <a:ext cx="3027466" cy="464503"/>
          </a:xfrm>
          <a:prstGeom prst="rect">
            <a:avLst/>
          </a:prstGeom>
          <a:noFill/>
          <a:ln w="9525">
            <a:noFill/>
            <a:miter lim="800000"/>
            <a:headEnd/>
            <a:tailEnd/>
          </a:ln>
          <a:effectLst/>
        </p:spPr>
        <p:txBody>
          <a:bodyPr vert="horz" wrap="square" lIns="91189" tIns="45594" rIns="91189" bIns="45594" numCol="1" anchor="b" anchorCtr="0" compatLnSpc="1">
            <a:prstTxWarp prst="textNoShape">
              <a:avLst/>
            </a:prstTxWarp>
          </a:bodyPr>
          <a:lstStyle>
            <a:lvl1pPr algn="r">
              <a:defRPr sz="1200">
                <a:latin typeface="Arial" pitchFamily="34" charset="0"/>
              </a:defRPr>
            </a:lvl1pPr>
          </a:lstStyle>
          <a:p>
            <a:pPr>
              <a:defRPr/>
            </a:pPr>
            <a:fld id="{E8226311-62EA-456F-8B76-9220A4C1A652}" type="slidenum">
              <a:rPr lang="en-US"/>
              <a:pPr>
                <a:defRPr/>
              </a:pPr>
              <a:t>‹#›</a:t>
            </a:fld>
            <a:endParaRPr lang="en-US"/>
          </a:p>
        </p:txBody>
      </p:sp>
    </p:spTree>
    <p:extLst>
      <p:ext uri="{BB962C8B-B14F-4D97-AF65-F5344CB8AC3E}">
        <p14:creationId xmlns:p14="http://schemas.microsoft.com/office/powerpoint/2010/main" val="37578078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3027466" cy="462917"/>
          </a:xfrm>
          <a:prstGeom prst="rect">
            <a:avLst/>
          </a:prstGeom>
          <a:noFill/>
          <a:ln w="9525">
            <a:noFill/>
            <a:miter lim="800000"/>
            <a:headEnd/>
            <a:tailEnd/>
          </a:ln>
          <a:effectLst/>
        </p:spPr>
        <p:txBody>
          <a:bodyPr vert="horz" wrap="square" lIns="92916" tIns="46458" rIns="92916" bIns="46458" numCol="1" anchor="t" anchorCtr="0" compatLnSpc="1">
            <a:prstTxWarp prst="textNoShape">
              <a:avLst/>
            </a:prstTxWarp>
          </a:bodyPr>
          <a:lstStyle>
            <a:lvl1pPr defTabSz="929627">
              <a:defRPr sz="1300">
                <a:latin typeface="Arial" charset="0"/>
                <a:ea typeface="+mn-ea"/>
              </a:defRPr>
            </a:lvl1pPr>
          </a:lstStyle>
          <a:p>
            <a:pPr>
              <a:defRPr/>
            </a:pPr>
            <a:endParaRPr lang="en-US"/>
          </a:p>
        </p:txBody>
      </p:sp>
      <p:sp>
        <p:nvSpPr>
          <p:cNvPr id="4099" name="Rectangle 3"/>
          <p:cNvSpPr>
            <a:spLocks noGrp="1" noChangeArrowheads="1"/>
          </p:cNvSpPr>
          <p:nvPr>
            <p:ph type="dt" idx="1"/>
          </p:nvPr>
        </p:nvSpPr>
        <p:spPr bwMode="auto">
          <a:xfrm>
            <a:off x="3955953" y="0"/>
            <a:ext cx="3027466" cy="462917"/>
          </a:xfrm>
          <a:prstGeom prst="rect">
            <a:avLst/>
          </a:prstGeom>
          <a:noFill/>
          <a:ln w="9525">
            <a:noFill/>
            <a:miter lim="800000"/>
            <a:headEnd/>
            <a:tailEnd/>
          </a:ln>
          <a:effectLst/>
        </p:spPr>
        <p:txBody>
          <a:bodyPr vert="horz" wrap="square" lIns="92916" tIns="46458" rIns="92916" bIns="46458" numCol="1" anchor="t" anchorCtr="0" compatLnSpc="1">
            <a:prstTxWarp prst="textNoShape">
              <a:avLst/>
            </a:prstTxWarp>
          </a:bodyPr>
          <a:lstStyle>
            <a:lvl1pPr algn="r" defTabSz="929627">
              <a:defRPr sz="1300">
                <a:latin typeface="Arial" charset="0"/>
                <a:ea typeface="+mn-ea"/>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99133" y="4410392"/>
            <a:ext cx="5586735" cy="4175763"/>
          </a:xfrm>
          <a:prstGeom prst="rect">
            <a:avLst/>
          </a:prstGeom>
          <a:noFill/>
          <a:ln w="9525">
            <a:noFill/>
            <a:miter lim="800000"/>
            <a:headEnd/>
            <a:tailEnd/>
          </a:ln>
          <a:effectLst/>
        </p:spPr>
        <p:txBody>
          <a:bodyPr vert="horz" wrap="square" lIns="92916" tIns="46458" rIns="92916" bIns="4645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1" y="8819198"/>
            <a:ext cx="3027466" cy="462917"/>
          </a:xfrm>
          <a:prstGeom prst="rect">
            <a:avLst/>
          </a:prstGeom>
          <a:noFill/>
          <a:ln w="9525">
            <a:noFill/>
            <a:miter lim="800000"/>
            <a:headEnd/>
            <a:tailEnd/>
          </a:ln>
          <a:effectLst/>
        </p:spPr>
        <p:txBody>
          <a:bodyPr vert="horz" wrap="square" lIns="92916" tIns="46458" rIns="92916" bIns="46458" numCol="1" anchor="b" anchorCtr="0" compatLnSpc="1">
            <a:prstTxWarp prst="textNoShape">
              <a:avLst/>
            </a:prstTxWarp>
          </a:bodyPr>
          <a:lstStyle>
            <a:lvl1pPr defTabSz="929627">
              <a:defRPr sz="1300">
                <a:latin typeface="Arial" charset="0"/>
                <a:ea typeface="+mn-ea"/>
              </a:defRPr>
            </a:lvl1pPr>
          </a:lstStyle>
          <a:p>
            <a:pPr>
              <a:defRPr/>
            </a:pPr>
            <a:endParaRPr lang="en-US"/>
          </a:p>
        </p:txBody>
      </p:sp>
      <p:sp>
        <p:nvSpPr>
          <p:cNvPr id="4103" name="Rectangle 7"/>
          <p:cNvSpPr>
            <a:spLocks noGrp="1" noChangeArrowheads="1"/>
          </p:cNvSpPr>
          <p:nvPr>
            <p:ph type="sldNum" sz="quarter" idx="5"/>
          </p:nvPr>
        </p:nvSpPr>
        <p:spPr bwMode="auto">
          <a:xfrm>
            <a:off x="3955953" y="8819198"/>
            <a:ext cx="3027466" cy="462917"/>
          </a:xfrm>
          <a:prstGeom prst="rect">
            <a:avLst/>
          </a:prstGeom>
          <a:noFill/>
          <a:ln w="9525">
            <a:noFill/>
            <a:miter lim="800000"/>
            <a:headEnd/>
            <a:tailEnd/>
          </a:ln>
          <a:effectLst/>
        </p:spPr>
        <p:txBody>
          <a:bodyPr vert="horz" wrap="square" lIns="92916" tIns="46458" rIns="92916" bIns="46458" numCol="1" anchor="b" anchorCtr="0" compatLnSpc="1">
            <a:prstTxWarp prst="textNoShape">
              <a:avLst/>
            </a:prstTxWarp>
          </a:bodyPr>
          <a:lstStyle>
            <a:lvl1pPr algn="r" defTabSz="929627">
              <a:defRPr sz="1300">
                <a:latin typeface="Arial" pitchFamily="34" charset="0"/>
              </a:defRPr>
            </a:lvl1pPr>
          </a:lstStyle>
          <a:p>
            <a:pPr>
              <a:defRPr/>
            </a:pPr>
            <a:fld id="{8C1C09D7-2034-4A7F-959F-75165A7C71A3}" type="slidenum">
              <a:rPr lang="en-US"/>
              <a:pPr>
                <a:defRPr/>
              </a:pPr>
              <a:t>‹#›</a:t>
            </a:fld>
            <a:endParaRPr lang="en-US"/>
          </a:p>
        </p:txBody>
      </p:sp>
    </p:spTree>
    <p:extLst>
      <p:ext uri="{BB962C8B-B14F-4D97-AF65-F5344CB8AC3E}">
        <p14:creationId xmlns:p14="http://schemas.microsoft.com/office/powerpoint/2010/main" val="25353175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C1C09D7-2034-4A7F-959F-75165A7C71A3}" type="slidenum">
              <a:rPr lang="en-US" smtClean="0"/>
              <a:pPr>
                <a:defRPr/>
              </a:pPr>
              <a:t>1</a:t>
            </a:fld>
            <a:endParaRPr lang="en-US"/>
          </a:p>
        </p:txBody>
      </p:sp>
    </p:spTree>
    <p:extLst>
      <p:ext uri="{BB962C8B-B14F-4D97-AF65-F5344CB8AC3E}">
        <p14:creationId xmlns:p14="http://schemas.microsoft.com/office/powerpoint/2010/main" val="29496811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www.stanford.edu/"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imple Title 01">
    <p:bg>
      <p:bgPr>
        <a:gradFill>
          <a:gsLst>
            <a:gs pos="0">
              <a:srgbClr val="8488C4"/>
            </a:gs>
            <a:gs pos="53000">
              <a:srgbClr val="D4DEFF"/>
            </a:gs>
            <a:gs pos="83000">
              <a:srgbClr val="D4DEFF"/>
            </a:gs>
            <a:gs pos="100000">
              <a:srgbClr val="96AB94"/>
            </a:gs>
          </a:gsLst>
          <a:lin ang="2700000" scaled="0"/>
        </a:gradFill>
        <a:effectLst/>
      </p:bgPr>
    </p:bg>
    <p:spTree>
      <p:nvGrpSpPr>
        <p:cNvPr id="1" name=""/>
        <p:cNvGrpSpPr/>
        <p:nvPr/>
      </p:nvGrpSpPr>
      <p:grpSpPr>
        <a:xfrm>
          <a:off x="0" y="0"/>
          <a:ext cx="0" cy="0"/>
          <a:chOff x="0" y="0"/>
          <a:chExt cx="0" cy="0"/>
        </a:xfrm>
      </p:grpSpPr>
      <p:pic>
        <p:nvPicPr>
          <p:cNvPr id="1026" name="Picture 2" descr="C:\Users\bronwynb\Desktop\Branding\divider_template_backg#5330.jpg"/>
          <p:cNvPicPr>
            <a:picLocks noChangeAspect="1" noChangeArrowheads="1"/>
          </p:cNvPicPr>
          <p:nvPr userDrawn="1"/>
        </p:nvPicPr>
        <p:blipFill>
          <a:blip r:embed="rId2"/>
          <a:srcRect/>
          <a:stretch>
            <a:fillRect/>
          </a:stretch>
        </p:blipFill>
        <p:spPr bwMode="auto">
          <a:xfrm>
            <a:off x="1" y="0"/>
            <a:ext cx="12192001" cy="6858000"/>
          </a:xfrm>
          <a:prstGeom prst="rect">
            <a:avLst/>
          </a:prstGeom>
          <a:noFill/>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31200" y="6196866"/>
            <a:ext cx="4196387" cy="914400"/>
          </a:xfrm>
          <a:prstGeom prst="rect">
            <a:avLst/>
          </a:prstGeom>
        </p:spPr>
      </p:pic>
      <p:sp>
        <p:nvSpPr>
          <p:cNvPr id="2" name="Title 1"/>
          <p:cNvSpPr>
            <a:spLocks noGrp="1"/>
          </p:cNvSpPr>
          <p:nvPr>
            <p:ph type="ctrTitle"/>
          </p:nvPr>
        </p:nvSpPr>
        <p:spPr>
          <a:xfrm>
            <a:off x="742951" y="536576"/>
            <a:ext cx="10678583" cy="2246313"/>
          </a:xfrm>
        </p:spPr>
        <p:txBody>
          <a:bodyPr anchor="b" anchorCtr="0">
            <a:noAutofit/>
          </a:bodyPr>
          <a:lstStyle>
            <a:lvl1pPr>
              <a:defRPr sz="4300" b="1">
                <a:solidFill>
                  <a:schemeClr val="bg2"/>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4089400" y="3646170"/>
            <a:ext cx="7306733" cy="2187702"/>
          </a:xfrm>
        </p:spPr>
        <p:txBody>
          <a:bodyPr>
            <a:noAutofit/>
          </a:bodyPr>
          <a:lstStyle>
            <a:lvl1pPr marL="0" indent="0" algn="l">
              <a:lnSpc>
                <a:spcPct val="110000"/>
              </a:lnSpc>
              <a:buNone/>
              <a:defRPr sz="1600" b="0">
                <a:solidFill>
                  <a:schemeClr val="bg2"/>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
        <p:nvSpPr>
          <p:cNvPr id="15" name="Text Placeholder 14"/>
          <p:cNvSpPr>
            <a:spLocks noGrp="1"/>
          </p:cNvSpPr>
          <p:nvPr>
            <p:ph type="body" sz="quarter" idx="11" hasCustomPrompt="1"/>
          </p:nvPr>
        </p:nvSpPr>
        <p:spPr>
          <a:xfrm>
            <a:off x="742951" y="2755012"/>
            <a:ext cx="10678583" cy="635889"/>
          </a:xfrm>
        </p:spPr>
        <p:txBody>
          <a:bodyPr>
            <a:noAutofit/>
          </a:bodyPr>
          <a:lstStyle>
            <a:lvl1pPr>
              <a:lnSpc>
                <a:spcPct val="100000"/>
              </a:lnSpc>
              <a:defRPr sz="3600" b="0">
                <a:solidFill>
                  <a:schemeClr val="bg2"/>
                </a:solidFill>
                <a:latin typeface="Arial" pitchFamily="34" charset="0"/>
                <a:cs typeface="Arial" pitchFamily="34" charset="0"/>
              </a:defRPr>
            </a:lvl1pPr>
          </a:lstStyle>
          <a:p>
            <a:pPr lvl="0"/>
            <a:r>
              <a:rPr lang="en-CA" dirty="0"/>
              <a:t>Click to edit Master subtitle style</a:t>
            </a:r>
          </a:p>
        </p:txBody>
      </p:sp>
      <p:pic>
        <p:nvPicPr>
          <p:cNvPr id="10" name="Picture 2" descr="Stanford University">
            <a:hlinkClick r:id="rId4"/>
          </p:cNvPr>
          <p:cNvPicPr>
            <a:picLocks noChangeAspect="1" noChangeArrowheads="1"/>
          </p:cNvPicPr>
          <p:nvPr userDrawn="1"/>
        </p:nvPicPr>
        <p:blipFill>
          <a:blip r:embed="rId5" cstate="print"/>
          <a:srcRect/>
          <a:stretch>
            <a:fillRect/>
          </a:stretch>
        </p:blipFill>
        <p:spPr bwMode="auto">
          <a:xfrm>
            <a:off x="284647" y="6187565"/>
            <a:ext cx="3270885" cy="577215"/>
          </a:xfrm>
          <a:prstGeom prst="rect">
            <a:avLst/>
          </a:prstGeom>
          <a:noFill/>
        </p:spPr>
      </p:pic>
    </p:spTree>
    <p:extLst>
      <p:ext uri="{BB962C8B-B14F-4D97-AF65-F5344CB8AC3E}">
        <p14:creationId xmlns:p14="http://schemas.microsoft.com/office/powerpoint/2010/main" val="1098751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a:xfrm>
            <a:off x="11421533" y="6318251"/>
            <a:ext cx="770467" cy="539750"/>
          </a:xfrm>
        </p:spPr>
        <p:txBody>
          <a:bodyPr/>
          <a:lstStyle>
            <a:lvl1pPr>
              <a:defRPr sz="1200"/>
            </a:lvl1p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6" name="Content Placeholder 15"/>
          <p:cNvSpPr>
            <a:spLocks noGrp="1"/>
          </p:cNvSpPr>
          <p:nvPr>
            <p:ph sz="quarter" idx="14"/>
          </p:nvPr>
        </p:nvSpPr>
        <p:spPr>
          <a:xfrm>
            <a:off x="594784" y="1670050"/>
            <a:ext cx="10811933" cy="4648200"/>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4"/>
          <p:cNvSpPr>
            <a:spLocks noGrp="1"/>
          </p:cNvSpPr>
          <p:nvPr>
            <p:ph type="ftr" sz="quarter" idx="3"/>
          </p:nvPr>
        </p:nvSpPr>
        <p:spPr>
          <a:xfrm>
            <a:off x="593963" y="6543674"/>
            <a:ext cx="5502037" cy="314326"/>
          </a:xfrm>
          <a:prstGeom prst="rect">
            <a:avLst/>
          </a:prstGeom>
        </p:spPr>
        <p:txBody>
          <a:bodyPr vert="horz" lIns="0" tIns="0" rIns="0" bIns="0" rtlCol="0" anchor="t" anchorCtr="0"/>
          <a:lstStyle>
            <a:lvl1pPr algn="l">
              <a:defRPr sz="1200">
                <a:solidFill>
                  <a:schemeClr val="bg2"/>
                </a:solidFill>
                <a:latin typeface="Arial" pitchFamily="34" charset="0"/>
                <a:cs typeface="Arial" pitchFamily="34" charset="0"/>
              </a:defRPr>
            </a:lvl1pPr>
          </a:lstStyle>
          <a:p>
            <a:r>
              <a:rPr lang="en-US"/>
              <a:t>FCC Arc Half-Cell Integration, May 24, 2022</a:t>
            </a:r>
            <a:endParaRPr lang="en-US" dirty="0"/>
          </a:p>
        </p:txBody>
      </p:sp>
    </p:spTree>
    <p:extLst>
      <p:ext uri="{BB962C8B-B14F-4D97-AF65-F5344CB8AC3E}">
        <p14:creationId xmlns:p14="http://schemas.microsoft.com/office/powerpoint/2010/main" val="3503237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lvl1pPr>
              <a:defRPr sz="1200"/>
            </a:lvl1p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7" name="Footer Placeholder 4"/>
          <p:cNvSpPr>
            <a:spLocks noGrp="1"/>
          </p:cNvSpPr>
          <p:nvPr>
            <p:ph type="ftr" sz="quarter" idx="3"/>
          </p:nvPr>
        </p:nvSpPr>
        <p:spPr>
          <a:xfrm>
            <a:off x="593963" y="6543674"/>
            <a:ext cx="5502037" cy="314326"/>
          </a:xfrm>
          <a:prstGeom prst="rect">
            <a:avLst/>
          </a:prstGeom>
        </p:spPr>
        <p:txBody>
          <a:bodyPr vert="horz" lIns="0" tIns="0" rIns="0" bIns="0" rtlCol="0" anchor="t" anchorCtr="0"/>
          <a:lstStyle>
            <a:lvl1pPr algn="l">
              <a:defRPr sz="1200">
                <a:solidFill>
                  <a:schemeClr val="bg2"/>
                </a:solidFill>
                <a:latin typeface="Arial" pitchFamily="34" charset="0"/>
                <a:cs typeface="Arial" pitchFamily="34" charset="0"/>
              </a:defRPr>
            </a:lvl1pPr>
          </a:lstStyle>
          <a:p>
            <a:r>
              <a:rPr lang="en-US"/>
              <a:t>FCC Arc Half-Cell Integration, May 24, 2022</a:t>
            </a:r>
            <a:endParaRPr lang="en-US" dirty="0"/>
          </a:p>
        </p:txBody>
      </p:sp>
    </p:spTree>
    <p:extLst>
      <p:ext uri="{BB962C8B-B14F-4D97-AF65-F5344CB8AC3E}">
        <p14:creationId xmlns:p14="http://schemas.microsoft.com/office/powerpoint/2010/main" val="3503237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4861984" y="1723840"/>
            <a:ext cx="3256453" cy="2224216"/>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4861984" y="4094034"/>
            <a:ext cx="3256453" cy="2224216"/>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8323939" y="1723840"/>
            <a:ext cx="3256453" cy="4594410"/>
          </a:xfrm>
        </p:spPr>
        <p:txBody>
          <a:bodyPr/>
          <a:lstStyle/>
          <a:p>
            <a:r>
              <a:rPr lang="en-US"/>
              <a:t>Click icon to add picture</a:t>
            </a:r>
            <a:endParaRPr lang="en-CA" dirty="0"/>
          </a:p>
        </p:txBody>
      </p:sp>
      <p:sp>
        <p:nvSpPr>
          <p:cNvPr id="3" name="Content Placeholder 2"/>
          <p:cNvSpPr>
            <a:spLocks noGrp="1"/>
          </p:cNvSpPr>
          <p:nvPr>
            <p:ph sz="quarter" idx="18"/>
          </p:nvPr>
        </p:nvSpPr>
        <p:spPr>
          <a:xfrm>
            <a:off x="594785" y="1670050"/>
            <a:ext cx="4017433"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4"/>
          <p:cNvSpPr>
            <a:spLocks noGrp="1"/>
          </p:cNvSpPr>
          <p:nvPr>
            <p:ph type="ftr" sz="quarter" idx="3"/>
          </p:nvPr>
        </p:nvSpPr>
        <p:spPr>
          <a:xfrm>
            <a:off x="593963" y="6543674"/>
            <a:ext cx="5502037" cy="314326"/>
          </a:xfrm>
          <a:prstGeom prst="rect">
            <a:avLst/>
          </a:prstGeom>
        </p:spPr>
        <p:txBody>
          <a:bodyPr vert="horz" lIns="0" tIns="0" rIns="0" bIns="0" rtlCol="0" anchor="t" anchorCtr="0"/>
          <a:lstStyle>
            <a:lvl1pPr algn="l">
              <a:defRPr sz="700">
                <a:solidFill>
                  <a:schemeClr val="bg2"/>
                </a:solidFill>
                <a:latin typeface="Arial" pitchFamily="34" charset="0"/>
                <a:cs typeface="Arial" pitchFamily="34" charset="0"/>
              </a:defRPr>
            </a:lvl1pPr>
          </a:lstStyle>
          <a:p>
            <a:r>
              <a:rPr lang="en-US"/>
              <a:t>FCC Arc Half-Cell Integration, May 24, 2022</a:t>
            </a:r>
            <a:endParaRPr lang="en-US" dirty="0"/>
          </a:p>
        </p:txBody>
      </p:sp>
      <p:sp>
        <p:nvSpPr>
          <p:cNvPr id="15" name="Slide Number Placeholder 8"/>
          <p:cNvSpPr>
            <a:spLocks noGrp="1"/>
          </p:cNvSpPr>
          <p:nvPr>
            <p:ph type="sldNum" sz="quarter" idx="10"/>
          </p:nvPr>
        </p:nvSpPr>
        <p:spPr>
          <a:xfrm>
            <a:off x="7996767" y="6386514"/>
            <a:ext cx="3879851" cy="365125"/>
          </a:xfrm>
        </p:spPr>
        <p:txBody>
          <a:bodyPr/>
          <a:lstStyle>
            <a:lvl1pPr algn="r">
              <a:defRPr sz="1200">
                <a:solidFill>
                  <a:schemeClr val="tx1"/>
                </a:solidFill>
                <a:cs typeface="Arial" charset="0"/>
              </a:defRPr>
            </a:lvl1pPr>
          </a:lstStyle>
          <a:p>
            <a:pPr>
              <a:defRPr/>
            </a:pPr>
            <a:r>
              <a:rPr lang="en-US">
                <a:solidFill>
                  <a:srgbClr val="000000"/>
                </a:solidFill>
              </a:rPr>
              <a:t>Slide </a:t>
            </a:r>
            <a:fld id="{4088FA65-2D4C-47CC-B16A-ED326C46E3E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9646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8009467" y="1670050"/>
            <a:ext cx="3556000" cy="4648200"/>
          </a:xfrm>
        </p:spPr>
        <p:txBody>
          <a:bodyPr/>
          <a:lstStyle/>
          <a:p>
            <a:r>
              <a:rPr lang="en-US"/>
              <a:t>Click icon to add chart</a:t>
            </a:r>
            <a:endParaRPr lang="en-CA" dirty="0"/>
          </a:p>
        </p:txBody>
      </p:sp>
      <p:sp>
        <p:nvSpPr>
          <p:cNvPr id="5" name="Content Placeholder 4"/>
          <p:cNvSpPr>
            <a:spLocks noGrp="1"/>
          </p:cNvSpPr>
          <p:nvPr>
            <p:ph sz="quarter" idx="16"/>
          </p:nvPr>
        </p:nvSpPr>
        <p:spPr>
          <a:xfrm>
            <a:off x="594784" y="1670050"/>
            <a:ext cx="7313083"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4"/>
          <p:cNvSpPr>
            <a:spLocks noGrp="1"/>
          </p:cNvSpPr>
          <p:nvPr>
            <p:ph type="ftr" sz="quarter" idx="3"/>
          </p:nvPr>
        </p:nvSpPr>
        <p:spPr>
          <a:xfrm>
            <a:off x="593963" y="6543674"/>
            <a:ext cx="5502037" cy="314326"/>
          </a:xfrm>
          <a:prstGeom prst="rect">
            <a:avLst/>
          </a:prstGeom>
        </p:spPr>
        <p:txBody>
          <a:bodyPr vert="horz" lIns="0" tIns="0" rIns="0" bIns="0" rtlCol="0" anchor="t" anchorCtr="0"/>
          <a:lstStyle>
            <a:lvl1pPr algn="l">
              <a:defRPr sz="1200">
                <a:solidFill>
                  <a:schemeClr val="bg2"/>
                </a:solidFill>
                <a:latin typeface="Arial" pitchFamily="34" charset="0"/>
                <a:cs typeface="Arial" pitchFamily="34" charset="0"/>
              </a:defRPr>
            </a:lvl1pPr>
          </a:lstStyle>
          <a:p>
            <a:r>
              <a:rPr lang="en-US"/>
              <a:t>FCC Arc Half-Cell Integration, May 24, 2022</a:t>
            </a:r>
            <a:endParaRPr lang="en-US" dirty="0"/>
          </a:p>
        </p:txBody>
      </p:sp>
      <p:sp>
        <p:nvSpPr>
          <p:cNvPr id="13" name="Slide Number Placeholder 8"/>
          <p:cNvSpPr>
            <a:spLocks noGrp="1"/>
          </p:cNvSpPr>
          <p:nvPr>
            <p:ph type="sldNum" sz="quarter" idx="10"/>
          </p:nvPr>
        </p:nvSpPr>
        <p:spPr>
          <a:xfrm>
            <a:off x="7996767" y="6386514"/>
            <a:ext cx="3879851" cy="365125"/>
          </a:xfrm>
        </p:spPr>
        <p:txBody>
          <a:bodyPr/>
          <a:lstStyle>
            <a:lvl1pPr algn="r">
              <a:defRPr sz="1200">
                <a:solidFill>
                  <a:schemeClr val="tx1"/>
                </a:solidFill>
                <a:cs typeface="Arial" charset="0"/>
              </a:defRPr>
            </a:lvl1pPr>
          </a:lstStyle>
          <a:p>
            <a:pPr>
              <a:defRPr/>
            </a:pPr>
            <a:fld id="{4088FA65-2D4C-47CC-B16A-ED326C46E3E5}"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472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a:xfrm>
            <a:off x="593963" y="6543674"/>
            <a:ext cx="5502037" cy="314326"/>
          </a:xfrm>
          <a:prstGeom prst="rect">
            <a:avLst/>
          </a:prstGeom>
        </p:spPr>
        <p:txBody>
          <a:bodyPr vert="horz" lIns="0" tIns="0" rIns="0" bIns="0" rtlCol="0" anchor="t" anchorCtr="0"/>
          <a:lstStyle>
            <a:lvl1pPr algn="l">
              <a:defRPr sz="700">
                <a:solidFill>
                  <a:schemeClr val="bg2"/>
                </a:solidFill>
                <a:latin typeface="Arial" pitchFamily="34" charset="0"/>
                <a:cs typeface="Arial" pitchFamily="34" charset="0"/>
              </a:defRPr>
            </a:lvl1pPr>
          </a:lstStyle>
          <a:p>
            <a:r>
              <a:rPr lang="en-US"/>
              <a:t>FCC Arc Half-Cell Integration, May 24, 2022</a:t>
            </a:r>
            <a:endParaRPr lang="en-US" dirty="0"/>
          </a:p>
        </p:txBody>
      </p:sp>
      <p:sp>
        <p:nvSpPr>
          <p:cNvPr id="8" name="Slide Number Placeholder 8"/>
          <p:cNvSpPr>
            <a:spLocks noGrp="1"/>
          </p:cNvSpPr>
          <p:nvPr>
            <p:ph type="sldNum" sz="quarter" idx="11"/>
          </p:nvPr>
        </p:nvSpPr>
        <p:spPr>
          <a:xfrm>
            <a:off x="7996767" y="6386514"/>
            <a:ext cx="3879851" cy="365125"/>
          </a:xfrm>
        </p:spPr>
        <p:txBody>
          <a:bodyPr/>
          <a:lstStyle>
            <a:lvl1pPr algn="r">
              <a:defRPr sz="1200">
                <a:solidFill>
                  <a:schemeClr val="tx1"/>
                </a:solidFill>
                <a:cs typeface="Arial" charset="0"/>
              </a:defRPr>
            </a:lvl1pPr>
          </a:lstStyle>
          <a:p>
            <a:pPr>
              <a:defRPr/>
            </a:pPr>
            <a:r>
              <a:rPr lang="en-US">
                <a:solidFill>
                  <a:srgbClr val="000000"/>
                </a:solidFill>
              </a:rPr>
              <a:t>Slide </a:t>
            </a:r>
            <a:fld id="{4088FA65-2D4C-47CC-B16A-ED326C46E3E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152400"/>
            <a:ext cx="11480800" cy="762000"/>
          </a:xfrm>
        </p:spPr>
        <p:txBody>
          <a:bodyPr/>
          <a:lstStyle/>
          <a:p>
            <a:r>
              <a:rPr lang="en-US" dirty="0"/>
              <a:t>Click to edit Master title style</a:t>
            </a:r>
          </a:p>
        </p:txBody>
      </p:sp>
      <p:sp>
        <p:nvSpPr>
          <p:cNvPr id="3" name="Content Placeholder 2"/>
          <p:cNvSpPr>
            <a:spLocks noGrp="1"/>
          </p:cNvSpPr>
          <p:nvPr>
            <p:ph sz="half" idx="1"/>
          </p:nvPr>
        </p:nvSpPr>
        <p:spPr>
          <a:xfrm>
            <a:off x="389467" y="1080655"/>
            <a:ext cx="5638800" cy="52251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levelz</a:t>
            </a:r>
            <a:endParaRPr lang="en-US" dirty="0"/>
          </a:p>
        </p:txBody>
      </p:sp>
      <p:sp>
        <p:nvSpPr>
          <p:cNvPr id="4" name="Content Placeholder 3"/>
          <p:cNvSpPr>
            <a:spLocks noGrp="1"/>
          </p:cNvSpPr>
          <p:nvPr>
            <p:ph sz="half" idx="2"/>
          </p:nvPr>
        </p:nvSpPr>
        <p:spPr>
          <a:xfrm>
            <a:off x="6231467" y="1104405"/>
            <a:ext cx="5638800" cy="52123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8"/>
          <p:cNvSpPr>
            <a:spLocks noGrp="1"/>
          </p:cNvSpPr>
          <p:nvPr>
            <p:ph type="sldNum" sz="quarter" idx="10"/>
          </p:nvPr>
        </p:nvSpPr>
        <p:spPr>
          <a:xfrm>
            <a:off x="7996767" y="6386514"/>
            <a:ext cx="3879851" cy="365125"/>
          </a:xfrm>
        </p:spPr>
        <p:txBody>
          <a:bodyPr/>
          <a:lstStyle>
            <a:lvl1pPr algn="r">
              <a:defRPr sz="1200">
                <a:solidFill>
                  <a:schemeClr val="tx1"/>
                </a:solidFill>
                <a:cs typeface="Arial" charset="0"/>
              </a:defRPr>
            </a:lvl1pPr>
          </a:lstStyle>
          <a:p>
            <a:pPr>
              <a:defRPr/>
            </a:pPr>
            <a:r>
              <a:rPr lang="en-US">
                <a:solidFill>
                  <a:srgbClr val="000000"/>
                </a:solidFill>
              </a:rPr>
              <a:t>Slide </a:t>
            </a:r>
            <a:fld id="{4088FA65-2D4C-47CC-B16A-ED326C46E3E5}" type="slidenum">
              <a:rPr lang="en-US">
                <a:solidFill>
                  <a:srgbClr val="000000"/>
                </a:solidFill>
              </a:rPr>
              <a:pPr>
                <a:defRPr/>
              </a:pPr>
              <a:t>‹#›</a:t>
            </a:fld>
            <a:endParaRPr lang="en-US">
              <a:solidFill>
                <a:srgbClr val="000000"/>
              </a:solidFill>
            </a:endParaRPr>
          </a:p>
        </p:txBody>
      </p:sp>
      <p:sp>
        <p:nvSpPr>
          <p:cNvPr id="7" name="Footer Placeholder 4"/>
          <p:cNvSpPr>
            <a:spLocks noGrp="1"/>
          </p:cNvSpPr>
          <p:nvPr>
            <p:ph type="ftr" sz="quarter" idx="3"/>
          </p:nvPr>
        </p:nvSpPr>
        <p:spPr>
          <a:xfrm>
            <a:off x="593963" y="6543674"/>
            <a:ext cx="5502037" cy="314326"/>
          </a:xfrm>
          <a:prstGeom prst="rect">
            <a:avLst/>
          </a:prstGeom>
        </p:spPr>
        <p:txBody>
          <a:bodyPr vert="horz" lIns="0" tIns="0" rIns="0" bIns="0" rtlCol="0" anchor="t" anchorCtr="0"/>
          <a:lstStyle>
            <a:lvl1pPr algn="l">
              <a:defRPr sz="700">
                <a:solidFill>
                  <a:schemeClr val="bg2"/>
                </a:solidFill>
                <a:latin typeface="Arial" pitchFamily="34" charset="0"/>
                <a:cs typeface="Arial" pitchFamily="34" charset="0"/>
              </a:defRPr>
            </a:lvl1pPr>
          </a:lstStyle>
          <a:p>
            <a:r>
              <a:rPr lang="en-US"/>
              <a:t>FCC Arc Half-Cell Integration, May 24, 2022</a:t>
            </a:r>
            <a:endParaRPr lang="en-US" dirty="0"/>
          </a:p>
        </p:txBody>
      </p:sp>
    </p:spTree>
    <p:extLst>
      <p:ext uri="{BB962C8B-B14F-4D97-AF65-F5344CB8AC3E}">
        <p14:creationId xmlns:p14="http://schemas.microsoft.com/office/powerpoint/2010/main" val="341625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8"/>
          <p:cNvSpPr>
            <a:spLocks noGrp="1"/>
          </p:cNvSpPr>
          <p:nvPr>
            <p:ph type="sldNum" sz="quarter" idx="10"/>
          </p:nvPr>
        </p:nvSpPr>
        <p:spPr>
          <a:xfrm>
            <a:off x="7092951" y="6386514"/>
            <a:ext cx="4783667" cy="365125"/>
          </a:xfrm>
        </p:spPr>
        <p:txBody>
          <a:bodyPr/>
          <a:lstStyle>
            <a:lvl1pPr algn="r">
              <a:defRPr sz="1200">
                <a:solidFill>
                  <a:schemeClr val="tx1"/>
                </a:solidFill>
                <a:cs typeface="Arial" charset="0"/>
              </a:defRPr>
            </a:lvl1pPr>
          </a:lstStyle>
          <a:p>
            <a:pPr>
              <a:defRPr/>
            </a:pPr>
            <a:r>
              <a:rPr lang="en-US" dirty="0">
                <a:solidFill>
                  <a:srgbClr val="000000"/>
                </a:solidFill>
              </a:rPr>
              <a:t>Slide </a:t>
            </a:r>
            <a:fld id="{937ABE18-3389-401F-8A3D-FB11D2A9A3A0}" type="slidenum">
              <a:rPr lang="en-US">
                <a:solidFill>
                  <a:srgbClr val="000000"/>
                </a:solidFill>
              </a:rPr>
              <a:pPr>
                <a:defRPr/>
              </a:pPr>
              <a:t>‹#›</a:t>
            </a:fld>
            <a:endParaRPr lang="en-US" dirty="0">
              <a:solidFill>
                <a:srgbClr val="000000"/>
              </a:solidFill>
            </a:endParaRPr>
          </a:p>
        </p:txBody>
      </p:sp>
      <p:sp>
        <p:nvSpPr>
          <p:cNvPr id="7" name="Footer Placeholder 10"/>
          <p:cNvSpPr txBox="1">
            <a:spLocks/>
          </p:cNvSpPr>
          <p:nvPr userDrawn="1"/>
        </p:nvSpPr>
        <p:spPr>
          <a:xfrm>
            <a:off x="380999" y="6386514"/>
            <a:ext cx="7353300" cy="365125"/>
          </a:xfrm>
          <a:prstGeom prst="rect">
            <a:avLst/>
          </a:prstGeom>
        </p:spPr>
        <p:txBody>
          <a:bodyPr/>
          <a:lstStyle>
            <a:lvl1pPr algn="l">
              <a:defRPr sz="1200">
                <a:solidFill>
                  <a:schemeClr val="tx1"/>
                </a:solidFill>
              </a:defRPr>
            </a:lvl1pPr>
          </a:lstStyle>
          <a:p>
            <a:pPr>
              <a:defRPr/>
            </a:pPr>
            <a:r>
              <a:rPr lang="en-US" sz="1200" dirty="0"/>
              <a:t>LCLS-II FAC Review, February 27-28, 2013</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2429" y="129091"/>
            <a:ext cx="10804760" cy="753033"/>
          </a:xfrm>
          <a:prstGeom prst="rect">
            <a:avLst/>
          </a:prstGeom>
        </p:spPr>
        <p:txBody>
          <a:bodyPr vert="horz" lIns="0" tIns="0" rIns="0" bIns="0" rtlCol="0" anchor="b" anchorCtr="0">
            <a:noAutofit/>
          </a:bodyPr>
          <a:lstStyle/>
          <a:p>
            <a:r>
              <a:rPr lang="en-US" dirty="0"/>
              <a:t>Click to edit Master title style</a:t>
            </a:r>
          </a:p>
        </p:txBody>
      </p:sp>
      <p:sp>
        <p:nvSpPr>
          <p:cNvPr id="3" name="Text Placeholder 2"/>
          <p:cNvSpPr>
            <a:spLocks noGrp="1"/>
          </p:cNvSpPr>
          <p:nvPr>
            <p:ph type="body" idx="1"/>
          </p:nvPr>
        </p:nvSpPr>
        <p:spPr>
          <a:xfrm>
            <a:off x="593965" y="1667866"/>
            <a:ext cx="10813225" cy="465038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593963" y="6543674"/>
            <a:ext cx="9968747" cy="314326"/>
          </a:xfrm>
          <a:prstGeom prst="rect">
            <a:avLst/>
          </a:prstGeom>
        </p:spPr>
        <p:txBody>
          <a:bodyPr vert="horz" lIns="0" tIns="0" rIns="0" bIns="0" rtlCol="0" anchor="t" anchorCtr="0"/>
          <a:lstStyle>
            <a:lvl1pPr algn="l">
              <a:defRPr sz="1200">
                <a:solidFill>
                  <a:schemeClr val="bg2"/>
                </a:solidFill>
                <a:latin typeface="Arial" pitchFamily="34" charset="0"/>
                <a:cs typeface="Arial" pitchFamily="34" charset="0"/>
              </a:defRPr>
            </a:lvl1pPr>
          </a:lstStyle>
          <a:p>
            <a:r>
              <a:rPr lang="en-US"/>
              <a:t>FCC Arc Half-Cell Integration, May 24, 2022</a:t>
            </a:r>
            <a:endParaRPr lang="en-US" dirty="0"/>
          </a:p>
        </p:txBody>
      </p:sp>
      <p:sp>
        <p:nvSpPr>
          <p:cNvPr id="6" name="Slide Number Placeholder 5"/>
          <p:cNvSpPr>
            <a:spLocks noGrp="1"/>
          </p:cNvSpPr>
          <p:nvPr>
            <p:ph type="sldNum" sz="quarter" idx="4"/>
          </p:nvPr>
        </p:nvSpPr>
        <p:spPr>
          <a:xfrm>
            <a:off x="11421533" y="6318251"/>
            <a:ext cx="770467" cy="539750"/>
          </a:xfrm>
          <a:prstGeom prst="rect">
            <a:avLst/>
          </a:prstGeom>
        </p:spPr>
        <p:txBody>
          <a:bodyPr vert="horz" lIns="72000" tIns="57600" rIns="72000" bIns="45720" rtlCol="0" anchor="ctr"/>
          <a:lstStyle>
            <a:lvl1pPr algn="l">
              <a:defRPr sz="1200" b="0">
                <a:solidFill>
                  <a:schemeClr val="bg2"/>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4007" r:id="rId1"/>
    <p:sldLayoutId id="2147484001" r:id="rId2"/>
    <p:sldLayoutId id="2147484002" r:id="rId3"/>
    <p:sldLayoutId id="2147484003" r:id="rId4"/>
    <p:sldLayoutId id="2147484004" r:id="rId5"/>
    <p:sldLayoutId id="2147484009" r:id="rId6"/>
    <p:sldLayoutId id="2147484011" r:id="rId7"/>
    <p:sldLayoutId id="2147484013" r:id="rId8"/>
  </p:sldLayoutIdLst>
  <p:hf hdr="0" dt="0"/>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000" b="0" kern="1200" baseline="0">
          <a:solidFill>
            <a:schemeClr val="bg2"/>
          </a:solidFill>
          <a:latin typeface="Arial" pitchFamily="34" charset="0"/>
          <a:ea typeface="+mn-ea"/>
          <a:cs typeface="Arial" pitchFamily="34" charset="0"/>
        </a:defRPr>
      </a:lvl1pPr>
      <a:lvl2pPr marL="180000" indent="-180000" algn="l" defTabSz="914400" rtl="0" eaLnBrk="1" latinLnBrk="0" hangingPunct="1">
        <a:lnSpc>
          <a:spcPct val="120000"/>
        </a:lnSpc>
        <a:spcBef>
          <a:spcPts val="800"/>
        </a:spcBef>
        <a:spcAft>
          <a:spcPts val="0"/>
        </a:spcAft>
        <a:buClr>
          <a:schemeClr val="tx1"/>
        </a:buClr>
        <a:buSzPct val="100000"/>
        <a:buFont typeface="Arial" pitchFamily="34" charset="0"/>
        <a:buChar char="•"/>
        <a:defRPr sz="1800" kern="1200">
          <a:solidFill>
            <a:schemeClr val="bg2"/>
          </a:solidFill>
          <a:latin typeface="Arial" pitchFamily="34" charset="0"/>
          <a:ea typeface="+mn-ea"/>
          <a:cs typeface="Arial" pitchFamily="34" charset="0"/>
        </a:defRPr>
      </a:lvl2pPr>
      <a:lvl3pPr marL="504000" indent="-180000" algn="l" defTabSz="914400" rtl="0" eaLnBrk="1" latinLnBrk="0" hangingPunct="1">
        <a:lnSpc>
          <a:spcPct val="120000"/>
        </a:lnSpc>
        <a:spcBef>
          <a:spcPts val="0"/>
        </a:spcBef>
        <a:buClr>
          <a:schemeClr val="tx1"/>
        </a:buClr>
        <a:buSzPct val="100000"/>
        <a:buFont typeface="Arial" pitchFamily="34" charset="0"/>
        <a:buChar char="-"/>
        <a:defRPr sz="1800" kern="1200">
          <a:solidFill>
            <a:schemeClr val="bg2"/>
          </a:solidFill>
          <a:latin typeface="Arial" pitchFamily="34" charset="0"/>
          <a:ea typeface="+mn-ea"/>
          <a:cs typeface="Arial" pitchFamily="34" charset="0"/>
        </a:defRPr>
      </a:lvl3pPr>
      <a:lvl4pPr marL="828000" indent="-180000" algn="l" defTabSz="914400" rtl="0" eaLnBrk="1" latinLnBrk="0" hangingPunct="1">
        <a:lnSpc>
          <a:spcPct val="120000"/>
        </a:lnSpc>
        <a:spcBef>
          <a:spcPts val="0"/>
        </a:spcBef>
        <a:buClr>
          <a:schemeClr val="tx1"/>
        </a:buClr>
        <a:buSzPct val="100000"/>
        <a:buFont typeface="Arial" pitchFamily="34" charset="0"/>
        <a:buChar char="•"/>
        <a:defRPr sz="1800" kern="1200">
          <a:solidFill>
            <a:schemeClr val="bg2"/>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tx1"/>
        </a:buClr>
        <a:buSzPct val="10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18174" y="-194944"/>
            <a:ext cx="8008937" cy="1836511"/>
          </a:xfrm>
        </p:spPr>
        <p:txBody>
          <a:bodyPr/>
          <a:lstStyle/>
          <a:p>
            <a:r>
              <a:rPr lang="en-US" dirty="0"/>
              <a:t>FCC Arc Half-Cell Integration</a:t>
            </a:r>
          </a:p>
        </p:txBody>
      </p:sp>
      <p:sp>
        <p:nvSpPr>
          <p:cNvPr id="8" name="Text Placeholder 7"/>
          <p:cNvSpPr>
            <a:spLocks noGrp="1"/>
          </p:cNvSpPr>
          <p:nvPr>
            <p:ph type="body" sz="quarter" idx="11"/>
          </p:nvPr>
        </p:nvSpPr>
        <p:spPr>
          <a:xfrm>
            <a:off x="618174" y="1958176"/>
            <a:ext cx="9142275" cy="635889"/>
          </a:xfrm>
        </p:spPr>
        <p:txBody>
          <a:bodyPr/>
          <a:lstStyle/>
          <a:p>
            <a:pPr algn="l" latinLnBrk="1"/>
            <a:r>
              <a:rPr lang="en-US" sz="3200" b="0" i="0" dirty="0">
                <a:effectLst/>
                <a:latin typeface="+mj-lt"/>
              </a:rPr>
              <a:t>May 24, 2022</a:t>
            </a:r>
          </a:p>
        </p:txBody>
      </p:sp>
    </p:spTree>
    <p:extLst>
      <p:ext uri="{BB962C8B-B14F-4D97-AF65-F5344CB8AC3E}">
        <p14:creationId xmlns:p14="http://schemas.microsoft.com/office/powerpoint/2010/main" val="3917250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FDBC99-E158-4D06-98FE-72DAAC8F16D8}"/>
              </a:ext>
            </a:extLst>
          </p:cNvPr>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a:extLst>
              <a:ext uri="{FF2B5EF4-FFF2-40B4-BE49-F238E27FC236}">
                <a16:creationId xmlns:a16="http://schemas.microsoft.com/office/drawing/2014/main" id="{4540BC93-29A6-46F7-A107-D1F41C754C97}"/>
              </a:ext>
            </a:extLst>
          </p:cNvPr>
          <p:cNvSpPr>
            <a:spLocks noGrp="1"/>
          </p:cNvSpPr>
          <p:nvPr>
            <p:ph type="title"/>
          </p:nvPr>
        </p:nvSpPr>
        <p:spPr/>
        <p:txBody>
          <a:bodyPr/>
          <a:lstStyle/>
          <a:p>
            <a:r>
              <a:rPr lang="en-US" dirty="0"/>
              <a:t>Arc Half-Cell Goals</a:t>
            </a:r>
          </a:p>
        </p:txBody>
      </p:sp>
      <p:sp>
        <p:nvSpPr>
          <p:cNvPr id="4" name="Content Placeholder 3">
            <a:extLst>
              <a:ext uri="{FF2B5EF4-FFF2-40B4-BE49-F238E27FC236}">
                <a16:creationId xmlns:a16="http://schemas.microsoft.com/office/drawing/2014/main" id="{076C3813-1CCE-41EB-99FC-027D9AC8936E}"/>
              </a:ext>
            </a:extLst>
          </p:cNvPr>
          <p:cNvSpPr>
            <a:spLocks noGrp="1"/>
          </p:cNvSpPr>
          <p:nvPr>
            <p:ph sz="quarter" idx="14"/>
          </p:nvPr>
        </p:nvSpPr>
        <p:spPr/>
        <p:txBody>
          <a:bodyPr>
            <a:normAutofit/>
          </a:bodyPr>
          <a:lstStyle/>
          <a:p>
            <a:r>
              <a:rPr lang="en-US" sz="2400" dirty="0"/>
              <a:t>The FCC-</a:t>
            </a:r>
            <a:r>
              <a:rPr lang="en-US" sz="2400" dirty="0" err="1"/>
              <a:t>ee</a:t>
            </a:r>
            <a:r>
              <a:rPr lang="en-US" sz="2400" dirty="0"/>
              <a:t> arc are constructed from ~1,500 similar FODO cells.  Because the arc cell is repeated many times and optimization of the repetitive mechanical unit, is important to simplify fabrication, installation, and operation.</a:t>
            </a:r>
          </a:p>
          <a:p>
            <a:endParaRPr lang="en-US" sz="2400" dirty="0"/>
          </a:p>
          <a:p>
            <a:r>
              <a:rPr lang="en-US" sz="2400" dirty="0">
                <a:sym typeface="Wingdings" panose="05000000000000000000" pitchFamily="2" charset="2"/>
              </a:rPr>
              <a:t></a:t>
            </a:r>
            <a:r>
              <a:rPr lang="en-US" sz="2400" dirty="0"/>
              <a:t>Develop an integrated model of the Arc Cell including (1) accelerator performance, (2) installation, operation, maintenance, and repair, and (3) technical infrastructure routing and interfaces with accelerator components.</a:t>
            </a:r>
          </a:p>
          <a:p>
            <a:endParaRPr lang="en-US" sz="2400" dirty="0"/>
          </a:p>
        </p:txBody>
      </p:sp>
      <p:sp>
        <p:nvSpPr>
          <p:cNvPr id="5" name="Footer Placeholder 4">
            <a:extLst>
              <a:ext uri="{FF2B5EF4-FFF2-40B4-BE49-F238E27FC236}">
                <a16:creationId xmlns:a16="http://schemas.microsoft.com/office/drawing/2014/main" id="{43917561-A1EF-4CF2-9FA7-98470D0A004C}"/>
              </a:ext>
            </a:extLst>
          </p:cNvPr>
          <p:cNvSpPr>
            <a:spLocks noGrp="1"/>
          </p:cNvSpPr>
          <p:nvPr>
            <p:ph type="ftr" sz="quarter" idx="3"/>
          </p:nvPr>
        </p:nvSpPr>
        <p:spPr/>
        <p:txBody>
          <a:bodyPr/>
          <a:lstStyle/>
          <a:p>
            <a:r>
              <a:rPr lang="en-US"/>
              <a:t>FCC Arc Half-Cell Integration, May 24, 2022</a:t>
            </a:r>
            <a:endParaRPr lang="en-US" dirty="0"/>
          </a:p>
        </p:txBody>
      </p:sp>
    </p:spTree>
    <p:extLst>
      <p:ext uri="{BB962C8B-B14F-4D97-AF65-F5344CB8AC3E}">
        <p14:creationId xmlns:p14="http://schemas.microsoft.com/office/powerpoint/2010/main" val="1904984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0E06AA-7773-48BD-B459-BE9F90270A26}"/>
              </a:ext>
            </a:extLst>
          </p:cNvPr>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a:extLst>
              <a:ext uri="{FF2B5EF4-FFF2-40B4-BE49-F238E27FC236}">
                <a16:creationId xmlns:a16="http://schemas.microsoft.com/office/drawing/2014/main" id="{9AADC31F-40BD-48A8-99C7-131D495FA171}"/>
              </a:ext>
            </a:extLst>
          </p:cNvPr>
          <p:cNvSpPr>
            <a:spLocks noGrp="1"/>
          </p:cNvSpPr>
          <p:nvPr>
            <p:ph type="title"/>
          </p:nvPr>
        </p:nvSpPr>
        <p:spPr/>
        <p:txBody>
          <a:bodyPr/>
          <a:lstStyle/>
          <a:p>
            <a:r>
              <a:rPr lang="en-US" dirty="0"/>
              <a:t>FCC Feasibility Study Schedule</a:t>
            </a:r>
          </a:p>
        </p:txBody>
      </p:sp>
      <p:sp>
        <p:nvSpPr>
          <p:cNvPr id="5" name="Footer Placeholder 4">
            <a:extLst>
              <a:ext uri="{FF2B5EF4-FFF2-40B4-BE49-F238E27FC236}">
                <a16:creationId xmlns:a16="http://schemas.microsoft.com/office/drawing/2014/main" id="{6D01BCD7-4144-4F04-84B1-D6AD619ED8FD}"/>
              </a:ext>
            </a:extLst>
          </p:cNvPr>
          <p:cNvSpPr>
            <a:spLocks noGrp="1"/>
          </p:cNvSpPr>
          <p:nvPr>
            <p:ph type="ftr" sz="quarter" idx="3"/>
          </p:nvPr>
        </p:nvSpPr>
        <p:spPr/>
        <p:txBody>
          <a:bodyPr/>
          <a:lstStyle/>
          <a:p>
            <a:r>
              <a:rPr lang="en-US"/>
              <a:t>FCC Arc Half-Cell Integration, May 24, 2022</a:t>
            </a:r>
            <a:endParaRPr lang="en-US" dirty="0"/>
          </a:p>
        </p:txBody>
      </p:sp>
      <p:sp>
        <p:nvSpPr>
          <p:cNvPr id="6" name="Content Placeholder 5">
            <a:extLst>
              <a:ext uri="{FF2B5EF4-FFF2-40B4-BE49-F238E27FC236}">
                <a16:creationId xmlns:a16="http://schemas.microsoft.com/office/drawing/2014/main" id="{59709BA2-F10B-D3AD-84B9-03D03A0850AF}"/>
              </a:ext>
            </a:extLst>
          </p:cNvPr>
          <p:cNvSpPr>
            <a:spLocks noGrp="1"/>
          </p:cNvSpPr>
          <p:nvPr>
            <p:ph sz="quarter" idx="14"/>
          </p:nvPr>
        </p:nvSpPr>
        <p:spPr>
          <a:xfrm>
            <a:off x="594784" y="1670050"/>
            <a:ext cx="11205330" cy="4648200"/>
          </a:xfrm>
        </p:spPr>
        <p:txBody>
          <a:bodyPr>
            <a:normAutofit lnSpcReduction="10000"/>
          </a:bodyPr>
          <a:lstStyle/>
          <a:p>
            <a:endParaRPr lang="en-US" dirty="0"/>
          </a:p>
          <a:p>
            <a:endParaRPr lang="en-US" dirty="0"/>
          </a:p>
          <a:p>
            <a:endParaRPr lang="en-US" dirty="0"/>
          </a:p>
          <a:p>
            <a:endParaRPr lang="en-US" dirty="0"/>
          </a:p>
          <a:p>
            <a:r>
              <a:rPr lang="en-US" dirty="0"/>
              <a:t>Phase 1: Concept development </a:t>
            </a:r>
            <a:r>
              <a:rPr lang="en-US" dirty="0">
                <a:sym typeface="Wingdings" panose="05000000000000000000" pitchFamily="2" charset="2"/>
              </a:rPr>
              <a:t> develop 3D model for ‘representative’ arc half-cell</a:t>
            </a:r>
            <a:endParaRPr lang="en-US" dirty="0"/>
          </a:p>
          <a:p>
            <a:endParaRPr lang="en-US" dirty="0"/>
          </a:p>
          <a:p>
            <a:r>
              <a:rPr lang="en-US" dirty="0"/>
              <a:t>Phase 2: Engineering design </a:t>
            </a:r>
            <a:r>
              <a:rPr lang="en-US" dirty="0">
                <a:sym typeface="Wingdings" panose="05000000000000000000" pitchFamily="2" charset="2"/>
              </a:rPr>
              <a:t> complete engineering design of Mock-up</a:t>
            </a:r>
            <a:endParaRPr lang="en-US" dirty="0"/>
          </a:p>
          <a:p>
            <a:endParaRPr lang="en-US" dirty="0"/>
          </a:p>
          <a:p>
            <a:r>
              <a:rPr lang="en-US" dirty="0"/>
              <a:t>Phase 3: Construction of Half-Cell Mock-up with tunnel boundary with representative components</a:t>
            </a:r>
            <a:br>
              <a:rPr lang="en-US" dirty="0"/>
            </a:br>
            <a:r>
              <a:rPr lang="en-US" dirty="0"/>
              <a:t>Want sufficiently developed components to study relevant integration aspects such as (connections, interfaces, transport, manipulation and alignment etc.) with technical infrastructures but do not necessarily need functionality for accelerator elements (field quality, powering, </a:t>
            </a:r>
            <a:r>
              <a:rPr lang="en-US" dirty="0" err="1"/>
              <a:t>etc</a:t>
            </a:r>
            <a:r>
              <a:rPr lang="en-US" dirty="0"/>
              <a:t>…)</a:t>
            </a:r>
            <a:br>
              <a:rPr lang="en-US" dirty="0"/>
            </a:br>
            <a:endParaRPr lang="en-US" dirty="0"/>
          </a:p>
        </p:txBody>
      </p:sp>
      <p:pic>
        <p:nvPicPr>
          <p:cNvPr id="9" name="Picture 8">
            <a:extLst>
              <a:ext uri="{FF2B5EF4-FFF2-40B4-BE49-F238E27FC236}">
                <a16:creationId xmlns:a16="http://schemas.microsoft.com/office/drawing/2014/main" id="{89A25834-982B-9EE2-2B82-B435E9F3C900}"/>
              </a:ext>
            </a:extLst>
          </p:cNvPr>
          <p:cNvPicPr>
            <a:picLocks noChangeAspect="1"/>
          </p:cNvPicPr>
          <p:nvPr/>
        </p:nvPicPr>
        <p:blipFill>
          <a:blip r:embed="rId2"/>
          <a:stretch>
            <a:fillRect/>
          </a:stretch>
        </p:blipFill>
        <p:spPr>
          <a:xfrm>
            <a:off x="95118" y="1444626"/>
            <a:ext cx="12031566" cy="1393253"/>
          </a:xfrm>
          <a:prstGeom prst="rect">
            <a:avLst/>
          </a:prstGeom>
        </p:spPr>
      </p:pic>
      <p:sp>
        <p:nvSpPr>
          <p:cNvPr id="11" name="Arrow: Right 10">
            <a:extLst>
              <a:ext uri="{FF2B5EF4-FFF2-40B4-BE49-F238E27FC236}">
                <a16:creationId xmlns:a16="http://schemas.microsoft.com/office/drawing/2014/main" id="{07A6658C-42EC-75F2-A967-39D63699C0F4}"/>
              </a:ext>
            </a:extLst>
          </p:cNvPr>
          <p:cNvSpPr/>
          <p:nvPr/>
        </p:nvSpPr>
        <p:spPr>
          <a:xfrm>
            <a:off x="3124200" y="2238264"/>
            <a:ext cx="3592286" cy="299574"/>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C9FE6477-437B-D2AF-AAD0-32A7A20721EC}"/>
              </a:ext>
            </a:extLst>
          </p:cNvPr>
          <p:cNvSpPr txBox="1"/>
          <p:nvPr/>
        </p:nvSpPr>
        <p:spPr>
          <a:xfrm>
            <a:off x="4082143" y="2202373"/>
            <a:ext cx="936475" cy="338554"/>
          </a:xfrm>
          <a:prstGeom prst="rect">
            <a:avLst/>
          </a:prstGeom>
          <a:solidFill>
            <a:schemeClr val="bg1"/>
          </a:solidFill>
        </p:spPr>
        <p:txBody>
          <a:bodyPr wrap="none" rtlCol="0">
            <a:spAutoFit/>
          </a:bodyPr>
          <a:lstStyle/>
          <a:p>
            <a:r>
              <a:rPr lang="en-US" sz="1600" dirty="0">
                <a:solidFill>
                  <a:schemeClr val="bg2"/>
                </a:solidFill>
              </a:rPr>
              <a:t>Phase 2</a:t>
            </a:r>
          </a:p>
        </p:txBody>
      </p:sp>
      <p:sp>
        <p:nvSpPr>
          <p:cNvPr id="15" name="Arrow: Right 14">
            <a:extLst>
              <a:ext uri="{FF2B5EF4-FFF2-40B4-BE49-F238E27FC236}">
                <a16:creationId xmlns:a16="http://schemas.microsoft.com/office/drawing/2014/main" id="{64C72861-39E3-BBDF-8885-DCCDAF99B7BD}"/>
              </a:ext>
            </a:extLst>
          </p:cNvPr>
          <p:cNvSpPr/>
          <p:nvPr/>
        </p:nvSpPr>
        <p:spPr>
          <a:xfrm>
            <a:off x="6150429" y="2463688"/>
            <a:ext cx="5271104" cy="299574"/>
          </a:xfrm>
          <a:prstGeom prst="rightArrow">
            <a:avLst/>
          </a:prstGeom>
          <a:solidFill>
            <a:srgbClr val="0033CC"/>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C368D95A-D80E-B252-14CD-13E4B15A9F77}"/>
              </a:ext>
            </a:extLst>
          </p:cNvPr>
          <p:cNvSpPr txBox="1"/>
          <p:nvPr/>
        </p:nvSpPr>
        <p:spPr>
          <a:xfrm>
            <a:off x="7500258" y="2427797"/>
            <a:ext cx="936475" cy="338554"/>
          </a:xfrm>
          <a:prstGeom prst="rect">
            <a:avLst/>
          </a:prstGeom>
          <a:solidFill>
            <a:schemeClr val="bg1"/>
          </a:solidFill>
        </p:spPr>
        <p:txBody>
          <a:bodyPr wrap="none" rtlCol="0">
            <a:spAutoFit/>
          </a:bodyPr>
          <a:lstStyle/>
          <a:p>
            <a:r>
              <a:rPr lang="en-US" sz="1600" dirty="0">
                <a:solidFill>
                  <a:schemeClr val="bg2"/>
                </a:solidFill>
              </a:rPr>
              <a:t>Phase 3</a:t>
            </a:r>
          </a:p>
        </p:txBody>
      </p:sp>
      <p:sp>
        <p:nvSpPr>
          <p:cNvPr id="17" name="Arrow: Right 16">
            <a:extLst>
              <a:ext uri="{FF2B5EF4-FFF2-40B4-BE49-F238E27FC236}">
                <a16:creationId xmlns:a16="http://schemas.microsoft.com/office/drawing/2014/main" id="{A10FC6C9-AB77-825E-46FD-9FB0B2651A9D}"/>
              </a:ext>
            </a:extLst>
          </p:cNvPr>
          <p:cNvSpPr/>
          <p:nvPr/>
        </p:nvSpPr>
        <p:spPr>
          <a:xfrm>
            <a:off x="1426332" y="2012840"/>
            <a:ext cx="1683052" cy="2995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6A399BDC-9236-89A3-BEB1-AA3F64BC4EAE}"/>
              </a:ext>
            </a:extLst>
          </p:cNvPr>
          <p:cNvSpPr txBox="1"/>
          <p:nvPr/>
        </p:nvSpPr>
        <p:spPr>
          <a:xfrm>
            <a:off x="1687588" y="1976949"/>
            <a:ext cx="936475" cy="338554"/>
          </a:xfrm>
          <a:prstGeom prst="rect">
            <a:avLst/>
          </a:prstGeom>
          <a:solidFill>
            <a:schemeClr val="bg1"/>
          </a:solidFill>
        </p:spPr>
        <p:txBody>
          <a:bodyPr wrap="none" rtlCol="0">
            <a:spAutoFit/>
          </a:bodyPr>
          <a:lstStyle/>
          <a:p>
            <a:r>
              <a:rPr lang="en-US" sz="1600" dirty="0">
                <a:solidFill>
                  <a:schemeClr val="bg2"/>
                </a:solidFill>
              </a:rPr>
              <a:t>Phase 1</a:t>
            </a:r>
          </a:p>
        </p:txBody>
      </p:sp>
    </p:spTree>
    <p:extLst>
      <p:ext uri="{BB962C8B-B14F-4D97-AF65-F5344CB8AC3E}">
        <p14:creationId xmlns:p14="http://schemas.microsoft.com/office/powerpoint/2010/main" val="1200075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0E06AA-7773-48BD-B459-BE9F90270A26}"/>
              </a:ext>
            </a:extLst>
          </p:cNvPr>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a:extLst>
              <a:ext uri="{FF2B5EF4-FFF2-40B4-BE49-F238E27FC236}">
                <a16:creationId xmlns:a16="http://schemas.microsoft.com/office/drawing/2014/main" id="{9AADC31F-40BD-48A8-99C7-131D495FA171}"/>
              </a:ext>
            </a:extLst>
          </p:cNvPr>
          <p:cNvSpPr>
            <a:spLocks noGrp="1"/>
          </p:cNvSpPr>
          <p:nvPr>
            <p:ph type="title"/>
          </p:nvPr>
        </p:nvSpPr>
        <p:spPr/>
        <p:txBody>
          <a:bodyPr/>
          <a:lstStyle/>
          <a:p>
            <a:r>
              <a:rPr lang="en-US" dirty="0"/>
              <a:t>FCC Arc Cell (1/2)</a:t>
            </a:r>
          </a:p>
        </p:txBody>
      </p:sp>
      <p:sp>
        <p:nvSpPr>
          <p:cNvPr id="5" name="Footer Placeholder 4">
            <a:extLst>
              <a:ext uri="{FF2B5EF4-FFF2-40B4-BE49-F238E27FC236}">
                <a16:creationId xmlns:a16="http://schemas.microsoft.com/office/drawing/2014/main" id="{6D01BCD7-4144-4F04-84B1-D6AD619ED8FD}"/>
              </a:ext>
            </a:extLst>
          </p:cNvPr>
          <p:cNvSpPr>
            <a:spLocks noGrp="1"/>
          </p:cNvSpPr>
          <p:nvPr>
            <p:ph type="ftr" sz="quarter" idx="3"/>
          </p:nvPr>
        </p:nvSpPr>
        <p:spPr/>
        <p:txBody>
          <a:bodyPr/>
          <a:lstStyle/>
          <a:p>
            <a:r>
              <a:rPr lang="en-US"/>
              <a:t>FCC Arc Half-Cell Integration, May 24, 2022</a:t>
            </a:r>
            <a:endParaRPr lang="en-US" dirty="0"/>
          </a:p>
        </p:txBody>
      </p:sp>
      <p:sp>
        <p:nvSpPr>
          <p:cNvPr id="6" name="Content Placeholder 5">
            <a:extLst>
              <a:ext uri="{FF2B5EF4-FFF2-40B4-BE49-F238E27FC236}">
                <a16:creationId xmlns:a16="http://schemas.microsoft.com/office/drawing/2014/main" id="{59709BA2-F10B-D3AD-84B9-03D03A0850AF}"/>
              </a:ext>
            </a:extLst>
          </p:cNvPr>
          <p:cNvSpPr>
            <a:spLocks noGrp="1"/>
          </p:cNvSpPr>
          <p:nvPr>
            <p:ph sz="quarter" idx="14"/>
          </p:nvPr>
        </p:nvSpPr>
        <p:spPr>
          <a:xfrm>
            <a:off x="594784" y="1670050"/>
            <a:ext cx="10811933" cy="4873624"/>
          </a:xfrm>
        </p:spPr>
        <p:txBody>
          <a:bodyPr>
            <a:normAutofit/>
          </a:bodyPr>
          <a:lstStyle/>
          <a:p>
            <a:r>
              <a:rPr lang="en-US" dirty="0"/>
              <a:t>The FCC arcs are constructed from roughly 1,500 (750) very similar FODO cells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There are ‘long cells’ at low energy which are roughly 100 m in length and short cells at the </a:t>
            </a:r>
            <a:r>
              <a:rPr lang="en-US" dirty="0" err="1"/>
              <a:t>Zh</a:t>
            </a:r>
            <a:r>
              <a:rPr lang="en-US" dirty="0"/>
              <a:t> and t-</a:t>
            </a:r>
            <a:r>
              <a:rPr lang="en-US" dirty="0" err="1"/>
              <a:t>tbar</a:t>
            </a:r>
            <a:r>
              <a:rPr lang="en-US" dirty="0"/>
              <a:t>.  Present concept for the long cells is to leave space for addition of quadrupoles and sextupoles.  </a:t>
            </a:r>
          </a:p>
        </p:txBody>
      </p:sp>
      <p:pic>
        <p:nvPicPr>
          <p:cNvPr id="7" name="Picture 6">
            <a:extLst>
              <a:ext uri="{FF2B5EF4-FFF2-40B4-BE49-F238E27FC236}">
                <a16:creationId xmlns:a16="http://schemas.microsoft.com/office/drawing/2014/main" id="{16878D59-7875-7D49-DFCD-092F25B37F87}"/>
              </a:ext>
            </a:extLst>
          </p:cNvPr>
          <p:cNvPicPr>
            <a:picLocks noChangeAspect="1"/>
          </p:cNvPicPr>
          <p:nvPr/>
        </p:nvPicPr>
        <p:blipFill>
          <a:blip r:embed="rId2"/>
          <a:stretch>
            <a:fillRect/>
          </a:stretch>
        </p:blipFill>
        <p:spPr>
          <a:xfrm>
            <a:off x="1224546" y="2139950"/>
            <a:ext cx="8401050" cy="3048000"/>
          </a:xfrm>
          <a:prstGeom prst="rect">
            <a:avLst/>
          </a:prstGeom>
        </p:spPr>
      </p:pic>
    </p:spTree>
    <p:extLst>
      <p:ext uri="{BB962C8B-B14F-4D97-AF65-F5344CB8AC3E}">
        <p14:creationId xmlns:p14="http://schemas.microsoft.com/office/powerpoint/2010/main" val="411432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0E06AA-7773-48BD-B459-BE9F90270A26}"/>
              </a:ext>
            </a:extLst>
          </p:cNvPr>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a:extLst>
              <a:ext uri="{FF2B5EF4-FFF2-40B4-BE49-F238E27FC236}">
                <a16:creationId xmlns:a16="http://schemas.microsoft.com/office/drawing/2014/main" id="{9AADC31F-40BD-48A8-99C7-131D495FA171}"/>
              </a:ext>
            </a:extLst>
          </p:cNvPr>
          <p:cNvSpPr>
            <a:spLocks noGrp="1"/>
          </p:cNvSpPr>
          <p:nvPr>
            <p:ph type="title"/>
          </p:nvPr>
        </p:nvSpPr>
        <p:spPr/>
        <p:txBody>
          <a:bodyPr/>
          <a:lstStyle/>
          <a:p>
            <a:r>
              <a:rPr lang="en-US" dirty="0"/>
              <a:t>FCC Arc Cell (2/2)</a:t>
            </a:r>
          </a:p>
        </p:txBody>
      </p:sp>
      <p:sp>
        <p:nvSpPr>
          <p:cNvPr id="5" name="Footer Placeholder 4">
            <a:extLst>
              <a:ext uri="{FF2B5EF4-FFF2-40B4-BE49-F238E27FC236}">
                <a16:creationId xmlns:a16="http://schemas.microsoft.com/office/drawing/2014/main" id="{6D01BCD7-4144-4F04-84B1-D6AD619ED8FD}"/>
              </a:ext>
            </a:extLst>
          </p:cNvPr>
          <p:cNvSpPr>
            <a:spLocks noGrp="1"/>
          </p:cNvSpPr>
          <p:nvPr>
            <p:ph type="ftr" sz="quarter" idx="3"/>
          </p:nvPr>
        </p:nvSpPr>
        <p:spPr/>
        <p:txBody>
          <a:bodyPr/>
          <a:lstStyle/>
          <a:p>
            <a:r>
              <a:rPr lang="en-US"/>
              <a:t>FCC Arc Half-Cell Integration, May 24, 2022</a:t>
            </a:r>
            <a:endParaRPr lang="en-US" dirty="0"/>
          </a:p>
        </p:txBody>
      </p:sp>
      <p:sp>
        <p:nvSpPr>
          <p:cNvPr id="6" name="Content Placeholder 5">
            <a:extLst>
              <a:ext uri="{FF2B5EF4-FFF2-40B4-BE49-F238E27FC236}">
                <a16:creationId xmlns:a16="http://schemas.microsoft.com/office/drawing/2014/main" id="{59709BA2-F10B-D3AD-84B9-03D03A0850AF}"/>
              </a:ext>
            </a:extLst>
          </p:cNvPr>
          <p:cNvSpPr>
            <a:spLocks noGrp="1"/>
          </p:cNvSpPr>
          <p:nvPr>
            <p:ph sz="quarter" idx="14"/>
          </p:nvPr>
        </p:nvSpPr>
        <p:spPr>
          <a:xfrm>
            <a:off x="594784" y="1670050"/>
            <a:ext cx="10811933" cy="4873624"/>
          </a:xfrm>
        </p:spPr>
        <p:txBody>
          <a:bodyPr>
            <a:normAutofit/>
          </a:bodyPr>
          <a:lstStyle/>
          <a:p>
            <a:r>
              <a:rPr lang="en-US" dirty="0"/>
              <a:t>The arc cells include a dipole magnet that will likely be divided into a number of segments, a ~3m quadrupole, a BPM, and 0, 1, or 2 sextupole magnets </a:t>
            </a:r>
            <a:r>
              <a:rPr lang="en-US" dirty="0">
                <a:sym typeface="Wingdings" panose="05000000000000000000" pitchFamily="2" charset="2"/>
              </a:rPr>
              <a:t> </a:t>
            </a:r>
            <a:r>
              <a:rPr lang="en-US" dirty="0"/>
              <a:t>Cells differ in the bend magnet length and the number of sextupoles next to the quadrupole.</a:t>
            </a:r>
          </a:p>
          <a:p>
            <a:endParaRPr lang="en-US" dirty="0"/>
          </a:p>
          <a:p>
            <a:r>
              <a:rPr lang="en-US" dirty="0"/>
              <a:t>Have not yet decided how to best evolve from long cell (low energy) to short cell </a:t>
            </a:r>
            <a:r>
              <a:rPr lang="en-US" dirty="0">
                <a:sym typeface="Wingdings" panose="05000000000000000000" pitchFamily="2" charset="2"/>
              </a:rPr>
              <a:t> input from this integration effort</a:t>
            </a:r>
          </a:p>
          <a:p>
            <a:endParaRPr lang="en-US" dirty="0">
              <a:sym typeface="Wingdings" panose="05000000000000000000" pitchFamily="2" charset="2"/>
            </a:endParaRPr>
          </a:p>
          <a:p>
            <a:r>
              <a:rPr lang="en-US" dirty="0">
                <a:sym typeface="Wingdings" panose="05000000000000000000" pitchFamily="2" charset="2"/>
              </a:rPr>
              <a:t>Integration should include the booster, presently located above the main ring.  Elevation of the booster (and main rings) should remain constant around the tunnel  understand the booster elevation in RF and Detector straights</a:t>
            </a:r>
            <a:endParaRPr lang="en-US" dirty="0"/>
          </a:p>
          <a:p>
            <a:endParaRPr lang="en-US" dirty="0"/>
          </a:p>
          <a:p>
            <a:endParaRPr lang="en-US" dirty="0"/>
          </a:p>
        </p:txBody>
      </p:sp>
    </p:spTree>
    <p:extLst>
      <p:ext uri="{BB962C8B-B14F-4D97-AF65-F5344CB8AC3E}">
        <p14:creationId xmlns:p14="http://schemas.microsoft.com/office/powerpoint/2010/main" val="2604114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0E06AA-7773-48BD-B459-BE9F90270A26}"/>
              </a:ext>
            </a:extLst>
          </p:cNvPr>
          <p:cNvSpPr>
            <a:spLocks noGrp="1"/>
          </p:cNvSpPr>
          <p:nvPr>
            <p:ph type="sldNum" sz="quarter" idx="11"/>
          </p:nvPr>
        </p:nvSpPr>
        <p:spPr/>
        <p:txBody>
          <a:bodyPr/>
          <a:lstStyle/>
          <a:p>
            <a:fld id="{5BD36294-2849-48A8-8531-5354CF3095D2}" type="slidenum">
              <a:rPr lang="en-US" smtClean="0"/>
              <a:pPr/>
              <a:t>6</a:t>
            </a:fld>
            <a:endParaRPr lang="en-US" dirty="0"/>
          </a:p>
        </p:txBody>
      </p:sp>
      <p:sp>
        <p:nvSpPr>
          <p:cNvPr id="3" name="Title 2">
            <a:extLst>
              <a:ext uri="{FF2B5EF4-FFF2-40B4-BE49-F238E27FC236}">
                <a16:creationId xmlns:a16="http://schemas.microsoft.com/office/drawing/2014/main" id="{9AADC31F-40BD-48A8-99C7-131D495FA171}"/>
              </a:ext>
            </a:extLst>
          </p:cNvPr>
          <p:cNvSpPr>
            <a:spLocks noGrp="1"/>
          </p:cNvSpPr>
          <p:nvPr>
            <p:ph type="title"/>
          </p:nvPr>
        </p:nvSpPr>
        <p:spPr/>
        <p:txBody>
          <a:bodyPr/>
          <a:lstStyle/>
          <a:p>
            <a:r>
              <a:rPr lang="en-US" dirty="0"/>
              <a:t>Phase 1 Deliverables and Challenges (1/2)</a:t>
            </a:r>
          </a:p>
        </p:txBody>
      </p:sp>
      <p:sp>
        <p:nvSpPr>
          <p:cNvPr id="5" name="Footer Placeholder 4">
            <a:extLst>
              <a:ext uri="{FF2B5EF4-FFF2-40B4-BE49-F238E27FC236}">
                <a16:creationId xmlns:a16="http://schemas.microsoft.com/office/drawing/2014/main" id="{6D01BCD7-4144-4F04-84B1-D6AD619ED8FD}"/>
              </a:ext>
            </a:extLst>
          </p:cNvPr>
          <p:cNvSpPr>
            <a:spLocks noGrp="1"/>
          </p:cNvSpPr>
          <p:nvPr>
            <p:ph type="ftr" sz="quarter" idx="3"/>
          </p:nvPr>
        </p:nvSpPr>
        <p:spPr/>
        <p:txBody>
          <a:bodyPr/>
          <a:lstStyle/>
          <a:p>
            <a:r>
              <a:rPr lang="en-US"/>
              <a:t>FCC Arc Half-Cell Integration, May 24, 2022</a:t>
            </a:r>
            <a:endParaRPr lang="en-US" dirty="0"/>
          </a:p>
        </p:txBody>
      </p:sp>
      <p:sp>
        <p:nvSpPr>
          <p:cNvPr id="6" name="Content Placeholder 5">
            <a:extLst>
              <a:ext uri="{FF2B5EF4-FFF2-40B4-BE49-F238E27FC236}">
                <a16:creationId xmlns:a16="http://schemas.microsoft.com/office/drawing/2014/main" id="{59709BA2-F10B-D3AD-84B9-03D03A0850AF}"/>
              </a:ext>
            </a:extLst>
          </p:cNvPr>
          <p:cNvSpPr>
            <a:spLocks noGrp="1"/>
          </p:cNvSpPr>
          <p:nvPr>
            <p:ph sz="quarter" idx="14"/>
          </p:nvPr>
        </p:nvSpPr>
        <p:spPr>
          <a:xfrm>
            <a:off x="594784" y="1670050"/>
            <a:ext cx="10811933" cy="4873624"/>
          </a:xfrm>
        </p:spPr>
        <p:txBody>
          <a:bodyPr>
            <a:normAutofit fontScale="92500" lnSpcReduction="10000"/>
          </a:bodyPr>
          <a:lstStyle/>
          <a:p>
            <a:pPr>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 integrated 3D model with select 2D cross-sections that illustrate the key features and challenges supported by a short-written description documenting the main choices by the end of December 2022.  Describe the 3D model in a talk at the FCCIS meeting in early December 2022.</a:t>
            </a:r>
          </a:p>
          <a:p>
            <a:pPr marL="342900" marR="0" lvl="0" indent="-342900">
              <a:spcBef>
                <a:spcPts val="0"/>
              </a:spcBef>
              <a:spcAft>
                <a:spcPts val="0"/>
              </a:spcAft>
              <a:buFont typeface="Calibri" panose="020F0502020204030204" pitchFamily="34" charset="0"/>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Identify the components of a representative Arc Half-Cell that will verify the key challenges. </a:t>
            </a:r>
          </a:p>
          <a:p>
            <a:pPr marL="342900" marR="0" lvl="0" indent="-342900">
              <a:spcBef>
                <a:spcPts val="0"/>
              </a:spcBef>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Develop an optimal integrated solution for the mechanical layout of an Arc Half-Cell considering machine performance, installation, operation, and maintenance, as well as necessary technical infrastructure in the tunnel.</a:t>
            </a:r>
          </a:p>
          <a:p>
            <a:pPr marL="342900" marR="0" lvl="0" indent="-342900">
              <a:spcBef>
                <a:spcPts val="0"/>
              </a:spcBef>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Work with the FCC Integration team to develop the detailed model and ensure that the model is consistent with other 3D models being developed including those for the RF regions as well as the Detector Halls</a:t>
            </a:r>
          </a:p>
          <a:p>
            <a:pPr marL="342900" marR="0" lvl="0" indent="-342900">
              <a:spcBef>
                <a:spcPts val="0"/>
              </a:spcBef>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Work with the FCC Technology R&amp;D Coordinator to determine the best mechanical designs to use for the beamline components</a:t>
            </a:r>
          </a:p>
          <a:p>
            <a:pPr marL="342900" marR="0" lvl="0" indent="-342900">
              <a:spcBef>
                <a:spcPts val="0"/>
              </a:spcBef>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Work with the FCC Infrastructure Pillar lead to ensure that the 3D model has the appropriate infrastructure and services and </a:t>
            </a:r>
          </a:p>
          <a:p>
            <a:pPr marL="342900" marR="0" lvl="0" indent="-342900">
              <a:spcBef>
                <a:spcPts val="0"/>
              </a:spcBef>
              <a:spcAft>
                <a:spcPts val="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Work with the FCC Accelerator Pillar Collider Ring Optics lead and the Booster Ring lead to ensure an appropriate location of the beamline components</a:t>
            </a:r>
          </a:p>
          <a:p>
            <a:pPr marL="342900" indent="-342900">
              <a:spcAft>
                <a:spcPts val="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Verify horizontal separation of the e+ and e- rings in the arcs and the vertical separation of the booster relative to the main rings, and vertical placement of the collider rings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08564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0E06AA-7773-48BD-B459-BE9F90270A26}"/>
              </a:ext>
            </a:extLst>
          </p:cNvPr>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a:extLst>
              <a:ext uri="{FF2B5EF4-FFF2-40B4-BE49-F238E27FC236}">
                <a16:creationId xmlns:a16="http://schemas.microsoft.com/office/drawing/2014/main" id="{9AADC31F-40BD-48A8-99C7-131D495FA171}"/>
              </a:ext>
            </a:extLst>
          </p:cNvPr>
          <p:cNvSpPr>
            <a:spLocks noGrp="1"/>
          </p:cNvSpPr>
          <p:nvPr>
            <p:ph type="title"/>
          </p:nvPr>
        </p:nvSpPr>
        <p:spPr/>
        <p:txBody>
          <a:bodyPr/>
          <a:lstStyle/>
          <a:p>
            <a:r>
              <a:rPr lang="en-US" dirty="0"/>
              <a:t>Phase 1 Deliverables and Challenges (2/2)</a:t>
            </a:r>
          </a:p>
        </p:txBody>
      </p:sp>
      <p:sp>
        <p:nvSpPr>
          <p:cNvPr id="5" name="Footer Placeholder 4">
            <a:extLst>
              <a:ext uri="{FF2B5EF4-FFF2-40B4-BE49-F238E27FC236}">
                <a16:creationId xmlns:a16="http://schemas.microsoft.com/office/drawing/2014/main" id="{6D01BCD7-4144-4F04-84B1-D6AD619ED8FD}"/>
              </a:ext>
            </a:extLst>
          </p:cNvPr>
          <p:cNvSpPr>
            <a:spLocks noGrp="1"/>
          </p:cNvSpPr>
          <p:nvPr>
            <p:ph type="ftr" sz="quarter" idx="3"/>
          </p:nvPr>
        </p:nvSpPr>
        <p:spPr/>
        <p:txBody>
          <a:bodyPr/>
          <a:lstStyle/>
          <a:p>
            <a:r>
              <a:rPr lang="en-US"/>
              <a:t>FCC Arc Half-Cell Integration, May 24, 2022</a:t>
            </a:r>
            <a:endParaRPr lang="en-US" dirty="0"/>
          </a:p>
        </p:txBody>
      </p:sp>
      <p:sp>
        <p:nvSpPr>
          <p:cNvPr id="6" name="Content Placeholder 5">
            <a:extLst>
              <a:ext uri="{FF2B5EF4-FFF2-40B4-BE49-F238E27FC236}">
                <a16:creationId xmlns:a16="http://schemas.microsoft.com/office/drawing/2014/main" id="{59709BA2-F10B-D3AD-84B9-03D03A0850AF}"/>
              </a:ext>
            </a:extLst>
          </p:cNvPr>
          <p:cNvSpPr>
            <a:spLocks noGrp="1"/>
          </p:cNvSpPr>
          <p:nvPr>
            <p:ph sz="quarter" idx="14"/>
          </p:nvPr>
        </p:nvSpPr>
        <p:spPr>
          <a:xfrm>
            <a:off x="594784" y="1670050"/>
            <a:ext cx="10811933" cy="4873624"/>
          </a:xfrm>
        </p:spPr>
        <p:txBody>
          <a:bodyPr>
            <a:normAutofit lnSpcReduction="10000"/>
          </a:bodyPr>
          <a:lstStyle/>
          <a:p>
            <a:pPr marL="342900" marR="0" lvl="0" indent="-342900">
              <a:spcBef>
                <a:spcPts val="0"/>
              </a:spcBef>
              <a:spcAft>
                <a:spcPts val="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Define the needed level of design for the magnet and vacuum systems to clarify the interfaces between the vacuum elements (cooling, shielding, etc.) and the magnets.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Help define the preferred dipole length (e.g. 5, 8, 12 m, other?) that optimizes installation and minimizes conflicts with the vacuum system as well as power and cooling connections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Optimize the power and cooling connections for the magnets, vacuum, and beam diagnostics; the needed level of design for the magnets and instrumentation should also be defined.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Develop supports and stages while considering access to the components for installation and alignment procedures</a:t>
            </a:r>
          </a:p>
          <a:p>
            <a:pPr marL="342900" marR="0" lvl="0" indent="-342900">
              <a:spcBef>
                <a:spcPts val="0"/>
              </a:spcBef>
              <a:spcAft>
                <a:spcPts val="0"/>
              </a:spcAft>
              <a:buFont typeface="Calibri" panose="020F050202020403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horizontal placement of the booster is still under development, but the goal is to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center</a:t>
            </a:r>
            <a:r>
              <a:rPr lang="en-GB" sz="1800" dirty="0">
                <a:effectLst/>
                <a:latin typeface="Calibri" panose="020F0502020204030204" pitchFamily="34" charset="0"/>
                <a:ea typeface="Calibri" panose="020F0502020204030204" pitchFamily="34" charset="0"/>
                <a:cs typeface="Times New Roman" panose="02020603050405020304" pitchFamily="18" charset="0"/>
              </a:rPr>
              <a:t> it over the main rings +/- 30 cm.  Feedback on mechanical considerations on the location will be used to finalize the horizontal position.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Verify horizontal separation of the e+ and e- rings in the arcs and the vertical separation of the booster relative to the main rings, and vertical placement of the collider rings.  Vertical placement of the rings should be consistent with the placement in straight-sections including the IP's, RF, and Injection/Extraction to minimize any vertical bending.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53533752"/>
      </p:ext>
    </p:extLst>
  </p:cSld>
  <p:clrMapOvr>
    <a:masterClrMapping/>
  </p:clrMapOvr>
</p:sld>
</file>

<file path=ppt/theme/theme1.xml><?xml version="1.0" encoding="utf-8"?>
<a:theme xmlns:a="http://schemas.openxmlformats.org/drawingml/2006/main" name="blank">
  <a:themeElements>
    <a:clrScheme name="Custom 4">
      <a:dk1>
        <a:srgbClr val="A4001D"/>
      </a:dk1>
      <a:lt1>
        <a:sysClr val="window" lastClr="FFFFFF"/>
      </a:lt1>
      <a:dk2>
        <a:srgbClr val="E17000"/>
      </a:dk2>
      <a:lt2>
        <a:srgbClr val="000000"/>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lenary_x0020_Agenda_x0020_Session xmlns="f5d975f2-272d-43b7-a43d-337ed3c571bd">3</Plenary_x0020_Agenda_x0020_Session>
    <Breakout_x0020_Session xmlns="232b09ad-db8c-4d33-a354-0180d5ce344b" xsi:nil="true"/>
    <Session xmlns="232b09ad-db8c-4d33-a354-0180d5ce344b" xsi:nil="true"/>
    <FormatUpdated xmlns="232b09ad-db8c-4d33-a354-0180d5ce344b">false</FormatUpdate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55C269630DD3248BE77EE4960CC8DCA" ma:contentTypeVersion="12" ma:contentTypeDescription="Create a new document." ma:contentTypeScope="" ma:versionID="6886c7f647574da3395257c9c3adfc8b">
  <xsd:schema xmlns:xsd="http://www.w3.org/2001/XMLSchema" xmlns:p="http://schemas.microsoft.com/office/2006/metadata/properties" xmlns:ns2="f5d975f2-272d-43b7-a43d-337ed3c571bd" xmlns:ns3="232b09ad-db8c-4d33-a354-0180d5ce344b" targetNamespace="http://schemas.microsoft.com/office/2006/metadata/properties" ma:root="true" ma:fieldsID="86e2362bee0e52dfcf43d7580deb9f0f" ns2:_="" ns3:_="">
    <xsd:import namespace="f5d975f2-272d-43b7-a43d-337ed3c571bd"/>
    <xsd:import namespace="232b09ad-db8c-4d33-a354-0180d5ce344b"/>
    <xsd:element name="properties">
      <xsd:complexType>
        <xsd:sequence>
          <xsd:element name="documentManagement">
            <xsd:complexType>
              <xsd:all>
                <xsd:element ref="ns2:Plenary_x0020_Agenda_x0020_Session" minOccurs="0"/>
                <xsd:element ref="ns3:Breakout_x0020_Session" minOccurs="0"/>
                <xsd:element ref="ns3:Session" minOccurs="0"/>
                <xsd:element ref="ns3:FormatUpdated" minOccurs="0"/>
              </xsd:all>
            </xsd:complexType>
          </xsd:element>
        </xsd:sequence>
      </xsd:complexType>
    </xsd:element>
  </xsd:schema>
  <xsd:schema xmlns:xsd="http://www.w3.org/2001/XMLSchema" xmlns:dms="http://schemas.microsoft.com/office/2006/documentManagement/types" targetNamespace="f5d975f2-272d-43b7-a43d-337ed3c571bd" elementFormDefault="qualified">
    <xsd:import namespace="http://schemas.microsoft.com/office/2006/documentManagement/types"/>
    <xsd:element name="Plenary_x0020_Agenda_x0020_Session" ma:index="8" nillable="true" ma:displayName="Plenary Agenda Session" ma:description="Select the agenda session where this talk will be presented." ma:list="{510AEE48-8530-45BE-8CF8-2523E644A9D6}" ma:internalName="Plenary_x0020_Agenda_x0020_Session" ma:showField="Lookup">
      <xsd:simpleType>
        <xsd:restriction base="dms:Lookup"/>
      </xsd:simpleType>
    </xsd:element>
  </xsd:schema>
  <xsd:schema xmlns:xsd="http://www.w3.org/2001/XMLSchema" xmlns:dms="http://schemas.microsoft.com/office/2006/documentManagement/types" targetNamespace="232b09ad-db8c-4d33-a354-0180d5ce344b" elementFormDefault="qualified">
    <xsd:import namespace="http://schemas.microsoft.com/office/2006/documentManagement/types"/>
    <xsd:element name="Breakout_x0020_Session" ma:index="9" nillable="true" ma:displayName="Breakout Agenda Session" ma:description="Select the breakout session where this talk will be presented." ma:list="{6e4f4a5b-cfc7-429f-86b6-69da6c46f900}" ma:internalName="Breakout_x0020_Session" ma:showField="BreakoutLookup">
      <xsd:simpleType>
        <xsd:restriction base="dms:Lookup"/>
      </xsd:simpleType>
    </xsd:element>
    <xsd:element name="Session" ma:index="10" nillable="true" ma:displayName="Session" ma:internalName="Session">
      <xsd:simpleType>
        <xsd:restriction base="dms:Text">
          <xsd:maxLength value="5"/>
        </xsd:restriction>
      </xsd:simpleType>
    </xsd:element>
    <xsd:element name="FormatUpdated" ma:index="11" nillable="true" ma:displayName="FormatUpdated" ma:default="0" ma:internalName="FormatUpdated">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C1B16AA-9221-46AE-B700-523442ABDABD}">
  <ds:schemaRefs>
    <ds:schemaRef ds:uri="http://purl.org/dc/elements/1.1/"/>
    <ds:schemaRef ds:uri="http://purl.org/dc/terms/"/>
    <ds:schemaRef ds:uri="232b09ad-db8c-4d33-a354-0180d5ce344b"/>
    <ds:schemaRef ds:uri="http://schemas.microsoft.com/office/2006/documentManagement/types"/>
    <ds:schemaRef ds:uri="http://schemas.openxmlformats.org/package/2006/metadata/core-properties"/>
    <ds:schemaRef ds:uri="http://www.w3.org/XML/1998/namespace"/>
    <ds:schemaRef ds:uri="f5d975f2-272d-43b7-a43d-337ed3c571bd"/>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DE3F1C6-E643-4597-BD68-C599B5629ADE}">
  <ds:schemaRefs>
    <ds:schemaRef ds:uri="http://schemas.microsoft.com/sharepoint/v3/contenttype/forms"/>
  </ds:schemaRefs>
</ds:datastoreItem>
</file>

<file path=customXml/itemProps3.xml><?xml version="1.0" encoding="utf-8"?>
<ds:datastoreItem xmlns:ds="http://schemas.openxmlformats.org/officeDocument/2006/customXml" ds:itemID="{0B2F3200-450A-4E9E-AE5E-109933DDB0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d975f2-272d-43b7-a43d-337ed3c571bd"/>
    <ds:schemaRef ds:uri="232b09ad-db8c-4d33-a354-0180d5ce344b"/>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116918</TotalTime>
  <Words>895</Words>
  <Application>Microsoft Office PowerPoint</Application>
  <PresentationFormat>Widescreen</PresentationFormat>
  <Paragraphs>67</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blank</vt:lpstr>
      <vt:lpstr>FCC Arc Half-Cell Integration</vt:lpstr>
      <vt:lpstr>Arc Half-Cell Goals</vt:lpstr>
      <vt:lpstr>FCC Feasibility Study Schedule</vt:lpstr>
      <vt:lpstr>FCC Arc Cell (1/2)</vt:lpstr>
      <vt:lpstr>FCC Arc Cell (2/2)</vt:lpstr>
      <vt:lpstr>Phase 1 Deliverables and Challenges (1/2)</vt:lpstr>
      <vt:lpstr>Phase 1 Deliverables and Challenges (2/2)</vt:lpstr>
    </vt:vector>
  </TitlesOfParts>
  <Company>SLAC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CD2 review</dc:title>
  <dc:creator>FACET</dc:creator>
  <cp:lastModifiedBy>Raubenheimer, Tor O.</cp:lastModifiedBy>
  <cp:revision>3904</cp:revision>
  <cp:lastPrinted>2009-07-27T17:31:51Z</cp:lastPrinted>
  <dcterms:created xsi:type="dcterms:W3CDTF">2009-11-23T23:38:17Z</dcterms:created>
  <dcterms:modified xsi:type="dcterms:W3CDTF">2022-05-24T14:57:19Z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0x010100D55C269630DD3248BE77EE4960CC8DCA</vt:lpwstr>
  </property>
  <property fmtid="{D5CDD505-2E9C-101B-9397-08002B2CF9AE}" pid="3" name="DocType">
    <vt:lpwstr>Presentation</vt:lpwstr>
  </property>
  <property fmtid="{D5CDD505-2E9C-101B-9397-08002B2CF9AE}" pid="4" name="Formatting Updated">
    <vt:lpwstr>false</vt:lpwstr>
  </property>
  <property fmtid="{D5CDD505-2E9C-101B-9397-08002B2CF9AE}" pid="5" name="Order">
    <vt:r8>1300</vt:r8>
  </property>
</Properties>
</file>