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8"/>
  </p:notesMasterIdLst>
  <p:sldIdLst>
    <p:sldId id="257" r:id="rId4"/>
    <p:sldId id="277" r:id="rId5"/>
    <p:sldId id="279" r:id="rId6"/>
    <p:sldId id="274" r:id="rId7"/>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7"/>
            <p14:sldId id="277"/>
            <p14:sldId id="279"/>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37" autoAdjust="0"/>
    <p:restoredTop sz="94712" autoAdjust="0"/>
  </p:normalViewPr>
  <p:slideViewPr>
    <p:cSldViewPr>
      <p:cViewPr varScale="1">
        <p:scale>
          <a:sx n="172" d="100"/>
          <a:sy n="172" d="100"/>
        </p:scale>
        <p:origin x="252" y="132"/>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23.05.2022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indico.cern.ch/category/15512/"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FEADA0-1566-46CB-92DD-3EBB4E3F4C51}"/>
              </a:ext>
            </a:extLst>
          </p:cNvPr>
          <p:cNvSpPr>
            <a:spLocks noGrp="1"/>
          </p:cNvSpPr>
          <p:nvPr>
            <p:ph type="ctrTitle"/>
          </p:nvPr>
        </p:nvSpPr>
        <p:spPr/>
        <p:txBody>
          <a:bodyPr/>
          <a:lstStyle/>
          <a:p>
            <a:r>
              <a:rPr lang="en-US" dirty="0"/>
              <a:t>Arc cell mock-up</a:t>
            </a:r>
            <a:br>
              <a:rPr lang="en-US" dirty="0"/>
            </a:br>
            <a:br>
              <a:rPr lang="en-US" dirty="0"/>
            </a:br>
            <a:r>
              <a:rPr lang="en-US" dirty="0"/>
              <a:t>Meeting structure</a:t>
            </a:r>
          </a:p>
        </p:txBody>
      </p:sp>
      <p:sp>
        <p:nvSpPr>
          <p:cNvPr id="4" name="Foliennummernplatzhalter 3">
            <a:extLst>
              <a:ext uri="{FF2B5EF4-FFF2-40B4-BE49-F238E27FC236}">
                <a16:creationId xmlns:a16="http://schemas.microsoft.com/office/drawing/2014/main" id="{2078C352-1E0B-4CA8-9219-0FAA3B34AE9B}"/>
              </a:ext>
            </a:extLst>
          </p:cNvPr>
          <p:cNvSpPr>
            <a:spLocks noGrp="1"/>
          </p:cNvSpPr>
          <p:nvPr>
            <p:ph type="sldNum" sz="quarter" idx="12"/>
          </p:nvPr>
        </p:nvSpPr>
        <p:spPr>
          <a:xfrm>
            <a:off x="8745300" y="97423"/>
            <a:ext cx="289479" cy="170071"/>
          </a:xfrm>
        </p:spPr>
        <p:txBody>
          <a:bodyPr/>
          <a:lstStyle/>
          <a:p>
            <a:fld id="{88A1DFE4-5FC5-43BD-BB7E-75EAD82B965F}" type="slidenum">
              <a:rPr lang="de-AT" smtClean="0"/>
              <a:pPr/>
              <a:t>1</a:t>
            </a:fld>
            <a:endParaRPr lang="de-AT" dirty="0"/>
          </a:p>
        </p:txBody>
      </p:sp>
      <p:sp>
        <p:nvSpPr>
          <p:cNvPr id="6" name="Textfeld 5">
            <a:extLst>
              <a:ext uri="{FF2B5EF4-FFF2-40B4-BE49-F238E27FC236}">
                <a16:creationId xmlns:a16="http://schemas.microsoft.com/office/drawing/2014/main" id="{9DB5C951-8E3B-4A9B-A5B7-BAC65DEE479C}"/>
              </a:ext>
            </a:extLst>
          </p:cNvPr>
          <p:cNvSpPr txBox="1"/>
          <p:nvPr/>
        </p:nvSpPr>
        <p:spPr>
          <a:xfrm>
            <a:off x="814083" y="97423"/>
            <a:ext cx="2821813" cy="242079"/>
          </a:xfrm>
          <a:prstGeom prst="rect">
            <a:avLst/>
          </a:prstGeom>
          <a:noFill/>
        </p:spPr>
        <p:txBody>
          <a:bodyPr wrap="square" rtlCol="0">
            <a:noAutofit/>
          </a:bodyPr>
          <a:lstStyle/>
          <a:p>
            <a:pPr>
              <a:lnSpc>
                <a:spcPts val="1238"/>
              </a:lnSpc>
            </a:pPr>
            <a:r>
              <a:rPr lang="en-US" sz="900" dirty="0">
                <a:solidFill>
                  <a:schemeClr val="tx2"/>
                </a:solidFill>
              </a:rPr>
              <a:t>24</a:t>
            </a:r>
            <a:r>
              <a:rPr lang="en-US" sz="900" baseline="30000" dirty="0">
                <a:solidFill>
                  <a:schemeClr val="tx2"/>
                </a:solidFill>
              </a:rPr>
              <a:t>th</a:t>
            </a:r>
            <a:r>
              <a:rPr lang="en-US" sz="900" dirty="0">
                <a:solidFill>
                  <a:schemeClr val="tx2"/>
                </a:solidFill>
              </a:rPr>
              <a:t> May 2022 / Arc cell mock-up kick-off meeting</a:t>
            </a:r>
            <a:endParaRPr lang="de-AT" sz="900" dirty="0">
              <a:solidFill>
                <a:schemeClr val="tx2"/>
              </a:solidFill>
            </a:endParaRPr>
          </a:p>
        </p:txBody>
      </p:sp>
      <p:sp>
        <p:nvSpPr>
          <p:cNvPr id="8" name="Textfeld 7">
            <a:extLst>
              <a:ext uri="{FF2B5EF4-FFF2-40B4-BE49-F238E27FC236}">
                <a16:creationId xmlns:a16="http://schemas.microsoft.com/office/drawing/2014/main" id="{68EB4D7B-3E05-46FB-9B72-D84D9207026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tx2"/>
                </a:solidFill>
              </a:rPr>
              <a:t>F. Carra, L. Baudin</a:t>
            </a:r>
            <a:endParaRPr lang="de-AT" sz="900" dirty="0">
              <a:solidFill>
                <a:schemeClr val="tx2"/>
              </a:solidFill>
            </a:endParaRPr>
          </a:p>
        </p:txBody>
      </p:sp>
      <p:sp>
        <p:nvSpPr>
          <p:cNvPr id="10" name="additional logos">
            <a:extLst>
              <a:ext uri="{FF2B5EF4-FFF2-40B4-BE49-F238E27FC236}">
                <a16:creationId xmlns:a16="http://schemas.microsoft.com/office/drawing/2014/main" id="{443C3030-E194-4B98-98AD-916EC5FC5FE7}"/>
              </a:ext>
            </a:extLst>
          </p:cNvPr>
          <p:cNvSpPr/>
          <p:nvPr/>
        </p:nvSpPr>
        <p:spPr>
          <a:xfrm>
            <a:off x="6124950" y="104158"/>
            <a:ext cx="2547450" cy="156600"/>
          </a:xfrm>
          <a:prstGeom prst="rect">
            <a:avLst/>
          </a:prstGeom>
          <a:noFill/>
          <a:ln w="19050">
            <a:solidFill>
              <a:schemeClr val="tx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tx2"/>
                </a:solidFill>
              </a:rPr>
              <a:t>Space for additional logos</a:t>
            </a:r>
          </a:p>
        </p:txBody>
      </p:sp>
    </p:spTree>
    <p:extLst>
      <p:ext uri="{BB962C8B-B14F-4D97-AF65-F5344CB8AC3E}">
        <p14:creationId xmlns:p14="http://schemas.microsoft.com/office/powerpoint/2010/main" val="268836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4032829" cy="3605874"/>
          </a:xfrm>
        </p:spPr>
        <p:txBody>
          <a:bodyPr/>
          <a:lstStyle/>
          <a:p>
            <a:pPr marL="171450" indent="-171450">
              <a:spcBef>
                <a:spcPts val="600"/>
              </a:spcBef>
              <a:spcAft>
                <a:spcPts val="600"/>
              </a:spcAft>
              <a:buFont typeface="Wingdings" panose="05000000000000000000" pitchFamily="2" charset="2"/>
              <a:buChar char="§"/>
            </a:pPr>
            <a:r>
              <a:rPr lang="en-US" dirty="0"/>
              <a:t>Indico page created for the series of events: </a:t>
            </a:r>
            <a:r>
              <a:rPr lang="en-US" dirty="0">
                <a:hlinkClick r:id="rId2"/>
              </a:rPr>
              <a:t>https://indico.cern.ch/category/15512/</a:t>
            </a:r>
            <a:r>
              <a:rPr lang="en-US" dirty="0"/>
              <a:t> (please check access rights!)</a:t>
            </a:r>
          </a:p>
          <a:p>
            <a:pPr marL="171450" indent="-171450">
              <a:spcBef>
                <a:spcPts val="600"/>
              </a:spcBef>
              <a:spcAft>
                <a:spcPts val="600"/>
              </a:spcAft>
              <a:buFont typeface="Wingdings" panose="05000000000000000000" pitchFamily="2" charset="2"/>
              <a:buChar char="§"/>
            </a:pPr>
            <a:r>
              <a:rPr lang="en-US" dirty="0"/>
              <a:t>Scientific secretary </a:t>
            </a:r>
            <a:r>
              <a:rPr lang="en-US" b="1" dirty="0"/>
              <a:t>Lucie Baudin </a:t>
            </a:r>
            <a:r>
              <a:rPr lang="en-US" dirty="0"/>
              <a:t>(thanks!)</a:t>
            </a:r>
          </a:p>
          <a:p>
            <a:pPr marL="171450" indent="-171450">
              <a:spcBef>
                <a:spcPts val="600"/>
              </a:spcBef>
              <a:spcAft>
                <a:spcPts val="600"/>
              </a:spcAft>
              <a:buFont typeface="Wingdings" panose="05000000000000000000" pitchFamily="2" charset="2"/>
              <a:buChar char="§"/>
            </a:pPr>
            <a:r>
              <a:rPr lang="en-US" dirty="0"/>
              <a:t>Every 2 Tuesdays starting on May 24</a:t>
            </a:r>
            <a:r>
              <a:rPr lang="en-US" baseline="30000" dirty="0"/>
              <a:t>th</a:t>
            </a:r>
            <a:endParaRPr lang="en-US" dirty="0"/>
          </a:p>
          <a:p>
            <a:pPr marL="171450" indent="-171450">
              <a:spcBef>
                <a:spcPts val="600"/>
              </a:spcBef>
              <a:spcAft>
                <a:spcPts val="600"/>
              </a:spcAft>
              <a:buFont typeface="Wingdings" panose="05000000000000000000" pitchFamily="2" charset="2"/>
              <a:buChar char="§"/>
            </a:pPr>
            <a:r>
              <a:rPr lang="en-US" b="1" dirty="0"/>
              <a:t>Which time? Synchronize with Accelerator Pillar meetings (3pm)?</a:t>
            </a:r>
          </a:p>
          <a:p>
            <a:pPr marL="171450" indent="-171450">
              <a:spcBef>
                <a:spcPts val="600"/>
              </a:spcBef>
              <a:spcAft>
                <a:spcPts val="600"/>
              </a:spcAft>
              <a:buFont typeface="Wingdings" panose="05000000000000000000" pitchFamily="2" charset="2"/>
              <a:buChar char="§"/>
            </a:pPr>
            <a:r>
              <a:rPr lang="en-US" dirty="0"/>
              <a:t>Target duration ≤ 60 min</a:t>
            </a:r>
          </a:p>
          <a:p>
            <a:pPr marL="171450" indent="-171450">
              <a:spcBef>
                <a:spcPts val="600"/>
              </a:spcBef>
              <a:spcAft>
                <a:spcPts val="600"/>
              </a:spcAft>
              <a:buFont typeface="Wingdings" panose="05000000000000000000" pitchFamily="2" charset="2"/>
              <a:buChar char="§"/>
            </a:pPr>
            <a:r>
              <a:rPr lang="en-US" dirty="0"/>
              <a:t>Agenda and invitation prepared and sent the week before the meeting</a:t>
            </a:r>
          </a:p>
          <a:p>
            <a:pPr marL="171450" indent="-171450">
              <a:spcBef>
                <a:spcPts val="600"/>
              </a:spcBef>
              <a:spcAft>
                <a:spcPts val="600"/>
              </a:spcAft>
              <a:buFont typeface="Wingdings" panose="05000000000000000000" pitchFamily="2" charset="2"/>
              <a:buChar char="§"/>
            </a:pPr>
            <a:r>
              <a:rPr lang="en-US" dirty="0"/>
              <a:t>Reporting to the Accelerator Pillar meeting (once per month)</a:t>
            </a:r>
          </a:p>
          <a:p>
            <a:pPr marL="171450" indent="-171450">
              <a:spcBef>
                <a:spcPts val="600"/>
              </a:spcBef>
              <a:spcAft>
                <a:spcPts val="600"/>
              </a:spcAft>
              <a:buFont typeface="Wingdings" panose="05000000000000000000" pitchFamily="2" charset="2"/>
              <a:buChar char="§"/>
            </a:pPr>
            <a:r>
              <a:rPr lang="en-US" b="1" dirty="0"/>
              <a:t>Platform for common documents / action list?</a:t>
            </a:r>
            <a:endParaRPr lang="en-US" dirty="0"/>
          </a:p>
          <a:p>
            <a:pPr>
              <a:spcBef>
                <a:spcPts val="600"/>
              </a:spcBef>
              <a:spcAft>
                <a:spcPts val="6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Meeting organization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 L. Baudin</a:t>
            </a:r>
            <a:endParaRPr lang="de-AT" sz="900" dirty="0">
              <a:solidFill>
                <a:schemeClr val="bg1"/>
              </a:solidFill>
            </a:endParaRPr>
          </a:p>
        </p:txBody>
      </p:sp>
      <p:sp>
        <p:nvSpPr>
          <p:cNvPr id="14" name="Textfeld 10">
            <a:extLst>
              <a:ext uri="{FF2B5EF4-FFF2-40B4-BE49-F238E27FC236}">
                <a16:creationId xmlns:a16="http://schemas.microsoft.com/office/drawing/2014/main" id="{7679B52A-D99E-4DA2-9467-EDBD9570FF39}"/>
              </a:ext>
            </a:extLst>
          </p:cNvPr>
          <p:cNvSpPr txBox="1"/>
          <p:nvPr/>
        </p:nvSpPr>
        <p:spPr>
          <a:xfrm>
            <a:off x="1007830" y="97423"/>
            <a:ext cx="2340033" cy="170071"/>
          </a:xfrm>
          <a:prstGeom prst="rect">
            <a:avLst/>
          </a:prstGeom>
          <a:noFill/>
        </p:spPr>
        <p:txBody>
          <a:bodyPr wrap="square" rtlCol="0">
            <a:noAutofit/>
          </a:bodyPr>
          <a:lstStyle/>
          <a:p>
            <a:pPr>
              <a:lnSpc>
                <a:spcPts val="1238"/>
              </a:lnSpc>
            </a:pPr>
            <a:r>
              <a:rPr lang="en-US" sz="900" dirty="0">
                <a:solidFill>
                  <a:schemeClr val="bg1"/>
                </a:solidFill>
              </a:rPr>
              <a:t>24</a:t>
            </a:r>
            <a:r>
              <a:rPr lang="en-US" sz="900" baseline="30000" dirty="0">
                <a:solidFill>
                  <a:schemeClr val="bg1"/>
                </a:solidFill>
              </a:rPr>
              <a:t>th</a:t>
            </a:r>
            <a:r>
              <a:rPr lang="en-US" sz="900" dirty="0">
                <a:solidFill>
                  <a:schemeClr val="bg1"/>
                </a:solidFill>
              </a:rPr>
              <a:t> May 2022 / Arc Cell kickoff meeting</a:t>
            </a:r>
            <a:endParaRPr lang="de-AT" sz="900" dirty="0">
              <a:solidFill>
                <a:schemeClr val="bg1"/>
              </a:solidFill>
            </a:endParaRPr>
          </a:p>
        </p:txBody>
      </p:sp>
      <p:pic>
        <p:nvPicPr>
          <p:cNvPr id="20" name="Picture 19">
            <a:extLst>
              <a:ext uri="{FF2B5EF4-FFF2-40B4-BE49-F238E27FC236}">
                <a16:creationId xmlns:a16="http://schemas.microsoft.com/office/drawing/2014/main" id="{99102B71-7F0B-4C62-B85E-B6277302F06A}"/>
              </a:ext>
            </a:extLst>
          </p:cNvPr>
          <p:cNvPicPr>
            <a:picLocks noChangeAspect="1"/>
          </p:cNvPicPr>
          <p:nvPr/>
        </p:nvPicPr>
        <p:blipFill>
          <a:blip r:embed="rId3"/>
          <a:stretch>
            <a:fillRect/>
          </a:stretch>
        </p:blipFill>
        <p:spPr>
          <a:xfrm>
            <a:off x="4470679" y="1020090"/>
            <a:ext cx="4637479" cy="2925286"/>
          </a:xfrm>
          <a:prstGeom prst="rect">
            <a:avLst/>
          </a:prstGeom>
        </p:spPr>
      </p:pic>
    </p:spTree>
    <p:extLst>
      <p:ext uri="{BB962C8B-B14F-4D97-AF65-F5344CB8AC3E}">
        <p14:creationId xmlns:p14="http://schemas.microsoft.com/office/powerpoint/2010/main" val="3607723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454630" cy="3317841"/>
          </a:xfrm>
        </p:spPr>
        <p:txBody>
          <a:bodyPr/>
          <a:lstStyle/>
          <a:p>
            <a:pPr marL="171450" indent="-171450">
              <a:spcBef>
                <a:spcPts val="600"/>
              </a:spcBef>
              <a:spcAft>
                <a:spcPts val="600"/>
              </a:spcAft>
              <a:buFont typeface="Wingdings" panose="05000000000000000000" pitchFamily="2" charset="2"/>
              <a:buChar char="§"/>
            </a:pPr>
            <a:r>
              <a:rPr lang="en-US" b="1" dirty="0"/>
              <a:t>E-group</a:t>
            </a:r>
            <a:r>
              <a:rPr lang="en-US" dirty="0"/>
              <a:t> </a:t>
            </a:r>
            <a:r>
              <a:rPr lang="en-US" i="1" dirty="0" err="1"/>
              <a:t>fcc</a:t>
            </a:r>
            <a:r>
              <a:rPr lang="en-US" i="1" dirty="0"/>
              <a:t>-</a:t>
            </a:r>
            <a:r>
              <a:rPr lang="en-US" i="1" dirty="0" err="1"/>
              <a:t>ee</a:t>
            </a:r>
            <a:r>
              <a:rPr lang="en-US" i="1" dirty="0"/>
              <a:t>-arc-cell-mockup-project</a:t>
            </a:r>
            <a:endParaRPr lang="en-US" dirty="0"/>
          </a:p>
          <a:p>
            <a:pPr marL="171450" indent="-171450">
              <a:spcBef>
                <a:spcPts val="600"/>
              </a:spcBef>
              <a:spcAft>
                <a:spcPts val="600"/>
              </a:spcAft>
              <a:buFont typeface="Wingdings" panose="05000000000000000000" pitchFamily="2" charset="2"/>
              <a:buChar char="§"/>
            </a:pPr>
            <a:r>
              <a:rPr lang="en-US" b="1" dirty="0"/>
              <a:t>Members</a:t>
            </a:r>
            <a:r>
              <a:rPr lang="en-US" dirty="0"/>
              <a:t>: Jean-Pierre Corso, Fani Valchkova-Georgieva, Julie Coupard, Serge Grillot, Samy Chemli, John Robert Etheridge, Kurt Artoos, Ofelia Capatina, Helene Mainaud Durand, Tor Raubenheimer, Frank Zimmermann, Roberto Losito, Olivier Brunner, Jeremie Bauche, Cedric Garion, Roberto Kersevan, Klaus Hanke, John Andrew Osborne, Marc Timmins, Alessandro Bertarelli, </a:t>
            </a:r>
            <a:r>
              <a:rPr lang="en-US" dirty="0" err="1"/>
              <a:t>Katsunobu</a:t>
            </a:r>
            <a:r>
              <a:rPr lang="en-US" dirty="0"/>
              <a:t> </a:t>
            </a:r>
            <a:r>
              <a:rPr lang="en-US" dirty="0" err="1"/>
              <a:t>Oide</a:t>
            </a:r>
            <a:r>
              <a:rPr lang="en-US" dirty="0"/>
              <a:t>, Antoine </a:t>
            </a:r>
            <a:r>
              <a:rPr lang="en-US" dirty="0" err="1"/>
              <a:t>Chancé</a:t>
            </a:r>
            <a:r>
              <a:rPr lang="en-US" dirty="0"/>
              <a:t>.</a:t>
            </a:r>
          </a:p>
          <a:p>
            <a:pPr marL="171450" indent="-171450">
              <a:spcBef>
                <a:spcPts val="600"/>
              </a:spcBef>
              <a:spcAft>
                <a:spcPts val="600"/>
              </a:spcAft>
              <a:buFont typeface="Wingdings" panose="05000000000000000000" pitchFamily="2" charset="2"/>
              <a:buChar char="§"/>
            </a:pPr>
            <a:r>
              <a:rPr lang="en-US" dirty="0"/>
              <a:t>Let us know in case you think someone should be added / removed from the list!</a:t>
            </a:r>
          </a:p>
          <a:p>
            <a:pPr marL="171450" indent="-171450">
              <a:spcBef>
                <a:spcPts val="600"/>
              </a:spcBef>
              <a:spcAft>
                <a:spcPts val="600"/>
              </a:spcAft>
              <a:buFont typeface="Wingdings" panose="05000000000000000000" pitchFamily="2" charset="2"/>
              <a:buChar char="§"/>
            </a:pPr>
            <a:endParaRPr lang="en-US" dirty="0"/>
          </a:p>
          <a:p>
            <a:pPr marL="171450" indent="-171450">
              <a:spcBef>
                <a:spcPts val="600"/>
              </a:spcBef>
              <a:spcAft>
                <a:spcPts val="600"/>
              </a:spcAft>
              <a:buFont typeface="Wingdings" panose="05000000000000000000" pitchFamily="2" charset="2"/>
              <a:buChar char="§"/>
            </a:pPr>
            <a:r>
              <a:rPr lang="en-US" dirty="0"/>
              <a:t>Tentative agenda for next meeting (post-FCC week)</a:t>
            </a:r>
          </a:p>
          <a:p>
            <a:pPr marL="414450" lvl="1" indent="-171450">
              <a:spcAft>
                <a:spcPts val="600"/>
              </a:spcAft>
              <a:buFont typeface="Wingdings" panose="05000000000000000000" pitchFamily="2" charset="2"/>
              <a:buChar char="§"/>
            </a:pPr>
            <a:r>
              <a:rPr lang="en-US" i="1" dirty="0"/>
              <a:t>F. Valchkova-Georgieva: Current status of FCC-</a:t>
            </a:r>
            <a:r>
              <a:rPr lang="en-US" i="1" dirty="0" err="1"/>
              <a:t>ee</a:t>
            </a:r>
            <a:r>
              <a:rPr lang="en-US" i="1" dirty="0"/>
              <a:t> arc half-cell integration</a:t>
            </a:r>
          </a:p>
          <a:p>
            <a:pPr>
              <a:spcBef>
                <a:spcPts val="600"/>
              </a:spcBef>
              <a:spcAft>
                <a:spcPts val="6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Meeting organization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 L. Baudin</a:t>
            </a:r>
            <a:endParaRPr lang="de-AT" sz="900" dirty="0">
              <a:solidFill>
                <a:schemeClr val="bg1"/>
              </a:solidFill>
            </a:endParaRPr>
          </a:p>
        </p:txBody>
      </p:sp>
      <p:sp>
        <p:nvSpPr>
          <p:cNvPr id="14" name="Textfeld 10">
            <a:extLst>
              <a:ext uri="{FF2B5EF4-FFF2-40B4-BE49-F238E27FC236}">
                <a16:creationId xmlns:a16="http://schemas.microsoft.com/office/drawing/2014/main" id="{7679B52A-D99E-4DA2-9467-EDBD9570FF39}"/>
              </a:ext>
            </a:extLst>
          </p:cNvPr>
          <p:cNvSpPr txBox="1"/>
          <p:nvPr/>
        </p:nvSpPr>
        <p:spPr>
          <a:xfrm>
            <a:off x="1007830" y="97423"/>
            <a:ext cx="2340033" cy="170071"/>
          </a:xfrm>
          <a:prstGeom prst="rect">
            <a:avLst/>
          </a:prstGeom>
          <a:noFill/>
        </p:spPr>
        <p:txBody>
          <a:bodyPr wrap="square" rtlCol="0">
            <a:noAutofit/>
          </a:bodyPr>
          <a:lstStyle/>
          <a:p>
            <a:pPr>
              <a:lnSpc>
                <a:spcPts val="1238"/>
              </a:lnSpc>
            </a:pPr>
            <a:r>
              <a:rPr lang="en-US" sz="900" dirty="0">
                <a:solidFill>
                  <a:schemeClr val="bg1"/>
                </a:solidFill>
              </a:rPr>
              <a:t>24</a:t>
            </a:r>
            <a:r>
              <a:rPr lang="en-US" sz="900" baseline="30000" dirty="0">
                <a:solidFill>
                  <a:schemeClr val="bg1"/>
                </a:solidFill>
              </a:rPr>
              <a:t>th</a:t>
            </a:r>
            <a:r>
              <a:rPr lang="en-US" sz="900" dirty="0">
                <a:solidFill>
                  <a:schemeClr val="bg1"/>
                </a:solidFill>
              </a:rPr>
              <a:t> May 2022 / Arc Cell kickoff meeting</a:t>
            </a:r>
            <a:endParaRPr lang="de-AT" sz="900" dirty="0">
              <a:solidFill>
                <a:schemeClr val="bg1"/>
              </a:solidFill>
            </a:endParaRPr>
          </a:p>
        </p:txBody>
      </p:sp>
    </p:spTree>
    <p:extLst>
      <p:ext uri="{BB962C8B-B14F-4D97-AF65-F5344CB8AC3E}">
        <p14:creationId xmlns:p14="http://schemas.microsoft.com/office/powerpoint/2010/main" val="2084015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4</a:t>
            </a:fld>
            <a:endParaRPr lang="en-US" dirty="0"/>
          </a:p>
        </p:txBody>
      </p:sp>
      <p:sp>
        <p:nvSpPr>
          <p:cNvPr id="10" name="additional logos">
            <a:extLst>
              <a:ext uri="{FF2B5EF4-FFF2-40B4-BE49-F238E27FC236}">
                <a16:creationId xmlns:a16="http://schemas.microsoft.com/office/drawing/2014/main" id="{4B57E55D-FFC3-444F-AAF3-698879743019}"/>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1" name="Textfeld 3">
            <a:extLst>
              <a:ext uri="{FF2B5EF4-FFF2-40B4-BE49-F238E27FC236}">
                <a16:creationId xmlns:a16="http://schemas.microsoft.com/office/drawing/2014/main" id="{23ECC864-A0D1-154E-857F-80E48E9C6D8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Name of the speaker/author</a:t>
            </a:r>
            <a:endParaRPr lang="de-AT" sz="900" dirty="0">
              <a:solidFill>
                <a:schemeClr val="bg1"/>
              </a:solidFill>
            </a:endParaRPr>
          </a:p>
        </p:txBody>
      </p:sp>
      <p:sp>
        <p:nvSpPr>
          <p:cNvPr id="12" name="Textfeld 4">
            <a:extLst>
              <a:ext uri="{FF2B5EF4-FFF2-40B4-BE49-F238E27FC236}">
                <a16:creationId xmlns:a16="http://schemas.microsoft.com/office/drawing/2014/main" id="{29CD7A0D-21F6-234B-B1E2-394E44BB10B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Date / Name of the event</a:t>
            </a:r>
            <a:endParaRPr lang="de-AT" sz="900" dirty="0">
              <a:solidFill>
                <a:schemeClr val="bg1"/>
              </a:solidFill>
            </a:endParaRPr>
          </a:p>
        </p:txBody>
      </p:sp>
      <p:sp>
        <p:nvSpPr>
          <p:cNvPr id="4" name="Slide Number Placeholder 3">
            <a:extLst>
              <a:ext uri="{FF2B5EF4-FFF2-40B4-BE49-F238E27FC236}">
                <a16:creationId xmlns:a16="http://schemas.microsoft.com/office/drawing/2014/main" id="{6C65F4F3-850F-4A0A-8502-12139EB830CF}"/>
              </a:ext>
            </a:extLst>
          </p:cNvPr>
          <p:cNvSpPr>
            <a:spLocks noGrp="1"/>
          </p:cNvSpPr>
          <p:nvPr>
            <p:ph type="sldNum" sz="quarter" idx="12"/>
          </p:nvPr>
        </p:nvSpPr>
        <p:spPr/>
        <p:txBody>
          <a:bodyPr/>
          <a:lstStyle/>
          <a:p>
            <a:fld id="{88A1DFE4-5FC5-43BD-BB7E-75EAD82B965F}" type="slidenum">
              <a:rPr lang="en-US" noProof="0" smtClean="0"/>
              <a:pPr/>
              <a:t>4</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1485</TotalTime>
  <Words>286</Words>
  <Application>Microsoft Office PowerPoint</Application>
  <PresentationFormat>On-screen Show (16:9)</PresentationFormat>
  <Paragraphs>33</Paragraphs>
  <Slides>4</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4</vt:i4>
      </vt:variant>
    </vt:vector>
  </HeadingPairs>
  <TitlesOfParts>
    <vt:vector size="10" baseType="lpstr">
      <vt:lpstr>Arial</vt:lpstr>
      <vt:lpstr>Calibri</vt:lpstr>
      <vt:lpstr>Wingdings</vt:lpstr>
      <vt:lpstr>Introslides</vt:lpstr>
      <vt:lpstr>Titleslides, Conclusion</vt:lpstr>
      <vt:lpstr>Content Slides - Deep Blue</vt:lpstr>
      <vt:lpstr>Arc cell mock-up  Meeting structure</vt:lpstr>
      <vt:lpstr>Meeting organization</vt:lpstr>
      <vt:lpstr>Meeting organization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Federico Carra</cp:lastModifiedBy>
  <cp:revision>26</cp:revision>
  <dcterms:created xsi:type="dcterms:W3CDTF">2020-10-27T09:23:42Z</dcterms:created>
  <dcterms:modified xsi:type="dcterms:W3CDTF">2022-05-24T12:42:36Z</dcterms:modified>
</cp:coreProperties>
</file>