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77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5143500" type="screen16x9"/>
  <p:notesSz cx="6858000" cy="9144000"/>
  <p:embeddedFontLst>
    <p:embeddedFont>
      <p:font typeface="Work Sans" pitchFamily="2" charset="77"/>
      <p:regular r:id="rId31"/>
      <p:bold r:id="rId32"/>
      <p:italic r:id="rId33"/>
      <p:boldItalic r:id="rId34"/>
    </p:embeddedFont>
    <p:embeddedFont>
      <p:font typeface="Work Sans Light" panose="020F0302020204030204" pitchFamily="3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40"/>
    <p:restoredTop sz="94593"/>
  </p:normalViewPr>
  <p:slideViewPr>
    <p:cSldViewPr snapToGrid="0" snapToObjects="1">
      <p:cViewPr varScale="1">
        <p:scale>
          <a:sx n="156" d="100"/>
          <a:sy n="156" d="100"/>
        </p:scale>
        <p:origin x="1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e31f61c35c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e31f61c35c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 Light"/>
              <a:buChar char="●"/>
            </a:pPr>
            <a:r>
              <a:rPr lang="en" sz="18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What is Sparks? </a:t>
            </a:r>
            <a:endParaRPr sz="18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eb86400aa6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eb86400aa6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0215ad5f5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10215ad5f5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Finally on </a:t>
            </a:r>
            <a:r>
              <a:rPr lang="en" sz="1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17 of September we host the forum </a:t>
            </a:r>
            <a:endParaRPr sz="18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5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3236c60fad_0_1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13236c60fad_0_1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eb86400aa6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eb86400aa6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800"/>
              <a:t>Who has recently published a paper entitled...</a:t>
            </a:r>
            <a:endParaRPr sz="18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800"/>
              <a:t>...Nobel Turing Challenge: Creating the engine for scientific discovery! Which generated a lot of discussions</a:t>
            </a:r>
            <a:endParaRPr sz="18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24536f75e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e24536f75e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 Light"/>
              <a:buChar char="▪"/>
            </a:pPr>
            <a:r>
              <a:rPr lang="en" sz="18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7 topics led the discussions of the forum</a:t>
            </a:r>
            <a:endParaRPr sz="18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 Light"/>
              <a:buChar char="▪"/>
            </a:pPr>
            <a:endParaRPr sz="18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9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0215ad5f52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10215ad5f52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0215ad5f5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10215ad5f5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sz="18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e31f61c35c_3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e31f61c35c_3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Next day, on Saturday, 18 September, we host </a:t>
            </a:r>
            <a:r>
              <a:rPr lang="en" sz="1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the public event </a:t>
            </a:r>
            <a:endParaRPr sz="1800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at the Globe </a:t>
            </a:r>
            <a:endParaRPr sz="10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10215ad5f52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10215ad5f52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Mapping 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10215ad5f52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10215ad5f52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Fabiola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e15e52970d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e15e52970d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10215ad5f52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10215ad5f52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Following that, there were 12 talks and discussions…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Daniel again talking about his new book - NOISE - and how AI can help us diminish bias in decision making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0215ad5f52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10215ad5f52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Caltech professor and VP research of Deep Mind - presenting the current status of the field and its challenges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10215ad5f52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10215ad5f52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10215ad5f52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10215ad5f52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0215ad5f52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10215ad5f52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 Light"/>
              <a:buChar char="▪"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b86a6b473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b86a6b473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 Light"/>
              <a:buChar char="●"/>
            </a:pPr>
            <a:r>
              <a:rPr lang="en" sz="18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In terms of publications, the CERN courier published a </a:t>
            </a:r>
            <a:r>
              <a:rPr lang="en" sz="1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Special edition about </a:t>
            </a:r>
            <a:r>
              <a:rPr lang="en" sz="18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AI featuring Sparks! </a:t>
            </a:r>
            <a:endParaRPr sz="18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e15e52970d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e15e52970d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 Light"/>
              <a:buChar char="●"/>
            </a:pPr>
            <a:endParaRPr sz="18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b86a6b473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b86a6b473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 Light"/>
              <a:buChar char="●"/>
            </a:pPr>
            <a:r>
              <a:rPr lang="en" sz="18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An important point I want to make, is that this whole edition was fully and “enthusiastically” externally funded </a:t>
            </a:r>
            <a:endParaRPr sz="18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9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3236c60fad_0_15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13236c60fad_0_15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323dc00426_0_5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323dc00426_0_5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e31f61c35c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e31f61c35c_3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 Light"/>
              <a:buChar char="●"/>
            </a:pPr>
            <a:r>
              <a:rPr lang="en" sz="18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This first edition of Sparks had 4 deliverables! </a:t>
            </a:r>
            <a:endParaRPr sz="18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0215ad5f52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0215ad5f52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 Light"/>
              <a:buChar char="●"/>
            </a:pPr>
            <a:r>
              <a:rPr lang="en" sz="18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The </a:t>
            </a:r>
            <a:r>
              <a:rPr lang="en" sz="1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first pilot</a:t>
            </a:r>
            <a:r>
              <a:rPr lang="en" sz="18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 event suppose to have taken place in November 2020.</a:t>
            </a:r>
            <a:endParaRPr sz="18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Char char="●"/>
            </a:pPr>
            <a:r>
              <a:rPr lang="en" sz="18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However due to the covid we held </a:t>
            </a:r>
            <a:r>
              <a:rPr lang="en" sz="1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soft-launch instead.</a:t>
            </a:r>
            <a:endParaRPr sz="15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3236c60fad_0_5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3236c60fad_0_5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e9ac23328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e9ac23328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15e52970d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e15e52970d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 Light"/>
              <a:buChar char="●"/>
            </a:pPr>
            <a:r>
              <a:rPr lang="en" sz="18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Between the launch and the main event, we also published a series of podcasts! </a:t>
            </a:r>
            <a:endParaRPr sz="18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eb86400aa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eb86400aa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 Light"/>
              <a:buChar char="●"/>
            </a:pPr>
            <a:r>
              <a:rPr lang="en" sz="1800">
                <a:solidFill>
                  <a:schemeClr val="dk1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I</a:t>
            </a:r>
            <a:endParaRPr sz="180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198600" y="198600"/>
            <a:ext cx="8746800" cy="4760700"/>
          </a:xfrm>
          <a:prstGeom prst="frame">
            <a:avLst>
              <a:gd name="adj1" fmla="val 4126"/>
            </a:avLst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1804525" y="854775"/>
            <a:ext cx="5152200" cy="35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 i="1"/>
            </a:lvl1pPr>
            <a:lvl2pPr marL="914400" lvl="1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 i="1"/>
            </a:lvl2pPr>
            <a:lvl3pPr marL="1371600" lvl="2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 i="1"/>
            </a:lvl3pPr>
            <a:lvl4pPr marL="1828800" lvl="3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 i="1"/>
            </a:lvl4pPr>
            <a:lvl5pPr marL="2286000" lvl="4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 i="1"/>
            </a:lvl5pPr>
            <a:lvl6pPr marL="2743200" lvl="5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 i="1"/>
            </a:lvl6pPr>
            <a:lvl7pPr marL="3200400" lvl="6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 i="1"/>
            </a:lvl7pPr>
            <a:lvl8pPr marL="3657600" lvl="7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 i="1"/>
            </a:lvl8pPr>
            <a:lvl9pPr marL="4114800" lvl="8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 i="1"/>
            </a:lvl9pPr>
          </a:lstStyle>
          <a:p>
            <a:endParaRPr/>
          </a:p>
        </p:txBody>
      </p:sp>
      <p:sp>
        <p:nvSpPr>
          <p:cNvPr id="53" name="Google Shape;53;p13"/>
          <p:cNvSpPr/>
          <p:nvPr/>
        </p:nvSpPr>
        <p:spPr>
          <a:xfrm>
            <a:off x="617750" y="603375"/>
            <a:ext cx="948000" cy="94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3"/>
          <p:cNvSpPr/>
          <p:nvPr/>
        </p:nvSpPr>
        <p:spPr>
          <a:xfrm>
            <a:off x="809196" y="854775"/>
            <a:ext cx="565108" cy="4452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FFFFFF"/>
                </a:solidFill>
                <a:latin typeface="Arial"/>
              </a:rPr>
              <a:t>“</a:t>
            </a:r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8159499" y="439327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2">
  <p:cSld name="AUTOLAYOUT_3"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4"/>
          <p:cNvSpPr/>
          <p:nvPr/>
        </p:nvSpPr>
        <p:spPr>
          <a:xfrm>
            <a:off x="326950" y="261675"/>
            <a:ext cx="5717400" cy="451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6153250" y="161925"/>
            <a:ext cx="2690700" cy="3409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AUTOLAYOUT_4">
    <p:bg>
      <p:bgPr>
        <a:solidFill>
          <a:srgbClr val="FFFFFF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5"/>
          <p:cNvSpPr/>
          <p:nvPr/>
        </p:nvSpPr>
        <p:spPr>
          <a:xfrm>
            <a:off x="326950" y="261675"/>
            <a:ext cx="5717400" cy="451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153250" y="161925"/>
            <a:ext cx="2690700" cy="3409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3">
  <p:cSld name="AUTOLAYOUT_6">
    <p:bg>
      <p:bgPr>
        <a:solidFill>
          <a:srgbClr val="FFFFFF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6"/>
          <p:cNvSpPr/>
          <p:nvPr/>
        </p:nvSpPr>
        <p:spPr>
          <a:xfrm>
            <a:off x="306850" y="316750"/>
            <a:ext cx="6020400" cy="4515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AUTOLAYOUT_7">
    <p:bg>
      <p:bgPr>
        <a:solidFill>
          <a:srgbClr val="FFFFFF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7"/>
          <p:cNvSpPr/>
          <p:nvPr/>
        </p:nvSpPr>
        <p:spPr>
          <a:xfrm>
            <a:off x="306850" y="316750"/>
            <a:ext cx="6020400" cy="4515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4">
  <p:cSld name="AUTOLAYOUT_8">
    <p:bg>
      <p:bgPr>
        <a:solidFill>
          <a:srgbClr val="FFFFFF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8"/>
          <p:cNvSpPr/>
          <p:nvPr/>
        </p:nvSpPr>
        <p:spPr>
          <a:xfrm>
            <a:off x="306850" y="316750"/>
            <a:ext cx="6020400" cy="4515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5">
  <p:cSld name="AUTOLAYOUT_9">
    <p:bg>
      <p:bgPr>
        <a:solidFill>
          <a:srgbClr val="FFFFFF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9"/>
          <p:cNvSpPr/>
          <p:nvPr/>
        </p:nvSpPr>
        <p:spPr>
          <a:xfrm>
            <a:off x="4308425" y="308000"/>
            <a:ext cx="4527600" cy="451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6">
  <p:cSld name="AUTOLAYOUT_10">
    <p:bg>
      <p:bgPr>
        <a:solidFill>
          <a:srgbClr val="FFFFFF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20"/>
          <p:cNvSpPr/>
          <p:nvPr/>
        </p:nvSpPr>
        <p:spPr>
          <a:xfrm>
            <a:off x="306850" y="316750"/>
            <a:ext cx="6020400" cy="4515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7">
  <p:cSld name="AUTOLAYOUT_11">
    <p:bg>
      <p:bgPr>
        <a:solidFill>
          <a:srgbClr val="FFFFFF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1"/>
          <p:cNvSpPr/>
          <p:nvPr/>
        </p:nvSpPr>
        <p:spPr>
          <a:xfrm>
            <a:off x="306850" y="316750"/>
            <a:ext cx="6020400" cy="4515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8">
  <p:cSld name="AUTOLAYOUT_12">
    <p:bg>
      <p:bgPr>
        <a:solidFill>
          <a:srgbClr val="FFFFFF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2"/>
          <p:cNvSpPr/>
          <p:nvPr/>
        </p:nvSpPr>
        <p:spPr>
          <a:xfrm>
            <a:off x="306850" y="316750"/>
            <a:ext cx="6020400" cy="4515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9">
  <p:cSld name="AUTOLAYOUT_13">
    <p:bg>
      <p:bgPr>
        <a:solidFill>
          <a:srgbClr val="FFFFFF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23"/>
          <p:cNvSpPr/>
          <p:nvPr/>
        </p:nvSpPr>
        <p:spPr>
          <a:xfrm>
            <a:off x="306850" y="316750"/>
            <a:ext cx="6020400" cy="4515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0">
  <p:cSld name="AUTOLAYOUT_14">
    <p:bg>
      <p:bgPr>
        <a:solidFill>
          <a:srgbClr val="FFFFFF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4"/>
          <p:cNvSpPr/>
          <p:nvPr/>
        </p:nvSpPr>
        <p:spPr>
          <a:xfrm>
            <a:off x="306850" y="316750"/>
            <a:ext cx="6020400" cy="4515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2">
  <p:cSld name="AUTOLAYOUT_16">
    <p:bg>
      <p:bgPr>
        <a:solidFill>
          <a:srgbClr val="FFFFFF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25"/>
          <p:cNvSpPr/>
          <p:nvPr/>
        </p:nvSpPr>
        <p:spPr>
          <a:xfrm>
            <a:off x="306850" y="316750"/>
            <a:ext cx="6020400" cy="4515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4">
  <p:cSld name="AUTOLAYOUT_18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6"/>
          <p:cNvSpPr/>
          <p:nvPr/>
        </p:nvSpPr>
        <p:spPr>
          <a:xfrm>
            <a:off x="306850" y="316750"/>
            <a:ext cx="6020400" cy="4515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5">
  <p:cSld name="AUTOLAYOUT_19">
    <p:bg>
      <p:bgPr>
        <a:solidFill>
          <a:srgbClr val="FFFFFF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27"/>
          <p:cNvSpPr/>
          <p:nvPr/>
        </p:nvSpPr>
        <p:spPr>
          <a:xfrm>
            <a:off x="306850" y="316750"/>
            <a:ext cx="6020400" cy="4515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6">
  <p:cSld name="AUTOLAYOUT_20">
    <p:bg>
      <p:bgPr>
        <a:solidFill>
          <a:srgbClr val="FFFFFF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7">
  <p:cSld name="AUTOLAYOUT_21">
    <p:bg>
      <p:bgPr>
        <a:solidFill>
          <a:srgbClr val="FFFFFF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8">
  <p:cSld name="AUTOLAYOUT_22">
    <p:bg>
      <p:bgPr>
        <a:solidFill>
          <a:srgbClr val="FFFFFF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30"/>
          <p:cNvSpPr/>
          <p:nvPr/>
        </p:nvSpPr>
        <p:spPr>
          <a:xfrm>
            <a:off x="306850" y="316750"/>
            <a:ext cx="6020400" cy="4515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000" b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30398" y="0"/>
            <a:ext cx="1106854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40"/>
          <p:cNvPicPr preferRelativeResize="0"/>
          <p:nvPr/>
        </p:nvPicPr>
        <p:blipFill rotWithShape="1">
          <a:blip r:embed="rId3">
            <a:alphaModFix/>
          </a:blip>
          <a:srcRect t="4914" b="4905"/>
          <a:stretch/>
        </p:blipFill>
        <p:spPr>
          <a:xfrm>
            <a:off x="306850" y="316743"/>
            <a:ext cx="6020400" cy="4515299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8" name="Google Shape;198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199" name="Google Shape;199;p40"/>
          <p:cNvSpPr txBox="1">
            <a:spLocks noGrp="1"/>
          </p:cNvSpPr>
          <p:nvPr>
            <p:ph type="body" idx="4294967295"/>
          </p:nvPr>
        </p:nvSpPr>
        <p:spPr>
          <a:xfrm>
            <a:off x="6327250" y="316750"/>
            <a:ext cx="2690700" cy="34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1333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" sz="1500" dirty="0"/>
              <a:t>We even had a </a:t>
            </a:r>
            <a:r>
              <a:rPr lang="en" sz="1500" dirty="0" err="1"/>
              <a:t>nobel</a:t>
            </a:r>
            <a:r>
              <a:rPr lang="en" sz="1500" dirty="0"/>
              <a:t> prize winner, </a:t>
            </a:r>
            <a:r>
              <a:rPr lang="en" sz="1500" b="1" dirty="0"/>
              <a:t>Daniel Kahneman</a:t>
            </a:r>
            <a:r>
              <a:rPr lang="en" sz="1500" dirty="0"/>
              <a:t>, the author of Thinking fast, thinking slow, joining us for an episode with Francesca Rossi, who presides AAAI.</a:t>
            </a:r>
            <a:endParaRPr sz="1500" dirty="0"/>
          </a:p>
          <a:p>
            <a:pPr marL="4572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000" b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" name="Google Shape;205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506463"/>
            <a:ext cx="9144001" cy="6156434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41"/>
          <p:cNvSpPr txBox="1"/>
          <p:nvPr/>
        </p:nvSpPr>
        <p:spPr>
          <a:xfrm>
            <a:off x="929900" y="2017650"/>
            <a:ext cx="46641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Forum</a:t>
            </a:r>
            <a:endParaRPr sz="3000" b="1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17 September 2021</a:t>
            </a:r>
            <a:endParaRPr sz="3000" b="1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42"/>
          <p:cNvPicPr preferRelativeResize="0"/>
          <p:nvPr/>
        </p:nvPicPr>
        <p:blipFill rotWithShape="1">
          <a:blip r:embed="rId3">
            <a:alphaModFix/>
          </a:blip>
          <a:srcRect t="4914" b="4905"/>
          <a:stretch/>
        </p:blipFill>
        <p:spPr>
          <a:xfrm>
            <a:off x="306850" y="316743"/>
            <a:ext cx="6020400" cy="4515299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12" name="Google Shape;212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213" name="Google Shape;213;p42"/>
          <p:cNvSpPr txBox="1">
            <a:spLocks noGrp="1"/>
          </p:cNvSpPr>
          <p:nvPr>
            <p:ph type="body" idx="4294967295"/>
          </p:nvPr>
        </p:nvSpPr>
        <p:spPr>
          <a:xfrm>
            <a:off x="6327250" y="316750"/>
            <a:ext cx="2690700" cy="34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140018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</a:pPr>
            <a:r>
              <a:rPr lang="en" sz="1500" dirty="0">
                <a:latin typeface="Work Sans Light"/>
                <a:ea typeface="Work Sans Light"/>
                <a:cs typeface="Work Sans Light"/>
                <a:sym typeface="Work Sans Light"/>
              </a:rPr>
              <a:t>We invited 50 </a:t>
            </a:r>
            <a:r>
              <a:rPr lang="en" sz="1500" b="1" dirty="0">
                <a:latin typeface="Work Sans"/>
                <a:ea typeface="Work Sans"/>
                <a:cs typeface="Work Sans"/>
                <a:sym typeface="Work Sans"/>
              </a:rPr>
              <a:t>researchers, developers, neuroscientists, philosophers and ethics </a:t>
            </a:r>
            <a:r>
              <a:rPr lang="en" sz="1500" dirty="0">
                <a:latin typeface="Work Sans Light"/>
                <a:ea typeface="Work Sans Light"/>
                <a:cs typeface="Work Sans Light"/>
                <a:sym typeface="Work Sans Light"/>
              </a:rPr>
              <a:t>professionals to share their vision about the future of AI with scientists working with AI at CERN </a:t>
            </a:r>
            <a:endParaRPr sz="1500" dirty="0"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sz="1500" dirty="0"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140018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</a:pPr>
            <a:r>
              <a:rPr lang="en" sz="1500" dirty="0">
                <a:latin typeface="Work Sans Light"/>
                <a:ea typeface="Work Sans Light"/>
                <a:cs typeface="Work Sans Light"/>
                <a:sym typeface="Work Sans Light"/>
              </a:rPr>
              <a:t>in a </a:t>
            </a:r>
            <a:r>
              <a:rPr lang="en" sz="1500" b="1" dirty="0">
                <a:latin typeface="Work Sans"/>
                <a:ea typeface="Work Sans"/>
                <a:cs typeface="Work Sans"/>
                <a:sym typeface="Work Sans"/>
              </a:rPr>
              <a:t>hybrid format!</a:t>
            </a:r>
            <a:endParaRPr sz="1500" b="1" dirty="0"/>
          </a:p>
          <a:p>
            <a:pPr marL="4572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214" name="Google Shape;214;p42"/>
          <p:cNvPicPr preferRelativeResize="0"/>
          <p:nvPr/>
        </p:nvPicPr>
        <p:blipFill rotWithShape="1">
          <a:blip r:embed="rId4">
            <a:alphaModFix/>
          </a:blip>
          <a:srcRect l="12502" r="12495"/>
          <a:stretch/>
        </p:blipFill>
        <p:spPr>
          <a:xfrm>
            <a:off x="306850" y="316750"/>
            <a:ext cx="6020398" cy="451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43"/>
          <p:cNvPicPr preferRelativeResize="0"/>
          <p:nvPr/>
        </p:nvPicPr>
        <p:blipFill rotWithShape="1">
          <a:blip r:embed="rId3">
            <a:alphaModFix/>
          </a:blip>
          <a:srcRect r="17053"/>
          <a:stretch/>
        </p:blipFill>
        <p:spPr>
          <a:xfrm>
            <a:off x="347375" y="315900"/>
            <a:ext cx="5347925" cy="4511700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20" name="Google Shape;220;p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221" name="Google Shape;221;p43"/>
          <p:cNvSpPr txBox="1">
            <a:spLocks noGrp="1"/>
          </p:cNvSpPr>
          <p:nvPr>
            <p:ph type="body" idx="4294967295"/>
          </p:nvPr>
        </p:nvSpPr>
        <p:spPr>
          <a:xfrm>
            <a:off x="6185207" y="315900"/>
            <a:ext cx="2690700" cy="34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140018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</a:pPr>
            <a:r>
              <a:rPr lang="en" sz="1500" dirty="0"/>
              <a:t>Among the </a:t>
            </a:r>
            <a:r>
              <a:rPr lang="en" sz="1500" b="1" dirty="0"/>
              <a:t>in-person attendees</a:t>
            </a:r>
            <a:r>
              <a:rPr lang="en" sz="1500" dirty="0"/>
              <a:t> there were 3 top scientists of </a:t>
            </a:r>
            <a:r>
              <a:rPr lang="en" sz="1500" b="1" dirty="0" err="1"/>
              <a:t>Deepmind</a:t>
            </a:r>
            <a:r>
              <a:rPr lang="en" sz="1500" dirty="0"/>
              <a:t>, one of the major players in the world of AI today</a:t>
            </a:r>
            <a:endParaRPr sz="15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sz="1500" dirty="0"/>
          </a:p>
          <a:p>
            <a:pPr marL="140018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</a:pPr>
            <a:r>
              <a:rPr lang="en" sz="1500" b="1" dirty="0">
                <a:latin typeface="Work Sans"/>
                <a:ea typeface="Work Sans"/>
                <a:cs typeface="Work Sans"/>
                <a:sym typeface="Work Sans"/>
              </a:rPr>
              <a:t>Virtually,</a:t>
            </a:r>
            <a:r>
              <a:rPr lang="en" sz="1500" dirty="0">
                <a:latin typeface="Work Sans Light"/>
                <a:ea typeface="Work Sans Light"/>
                <a:cs typeface="Work Sans Light"/>
                <a:sym typeface="Work Sans Light"/>
              </a:rPr>
              <a:t> we had participants from USA, Africa, Asia, including the </a:t>
            </a:r>
            <a:r>
              <a:rPr lang="en" sz="1500" b="1" dirty="0">
                <a:latin typeface="Work Sans"/>
                <a:ea typeface="Work Sans"/>
                <a:cs typeface="Work Sans"/>
                <a:sym typeface="Work Sans"/>
              </a:rPr>
              <a:t>CEO of Sony AI in Japan </a:t>
            </a:r>
            <a:endParaRPr sz="1500" dirty="0"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1000" b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7" name="Google Shape;227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2" cy="51418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45"/>
          <p:cNvPicPr preferRelativeResize="0"/>
          <p:nvPr/>
        </p:nvPicPr>
        <p:blipFill rotWithShape="1">
          <a:blip r:embed="rId3">
            <a:alphaModFix/>
          </a:blip>
          <a:srcRect l="5555" r="5555"/>
          <a:stretch/>
        </p:blipFill>
        <p:spPr>
          <a:xfrm>
            <a:off x="306850" y="316743"/>
            <a:ext cx="6020399" cy="4515300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33" name="Google Shape;233;p4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sp>
        <p:nvSpPr>
          <p:cNvPr id="234" name="Google Shape;234;p45"/>
          <p:cNvSpPr txBox="1">
            <a:spLocks noGrp="1"/>
          </p:cNvSpPr>
          <p:nvPr>
            <p:ph type="body" idx="4294967295"/>
          </p:nvPr>
        </p:nvSpPr>
        <p:spPr>
          <a:xfrm>
            <a:off x="6327250" y="316750"/>
            <a:ext cx="2690700" cy="33319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137478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</a:pPr>
            <a:r>
              <a:rPr lang="en" sz="1400" dirty="0"/>
              <a:t>Participants of the forum had a chance to hear everyone else's </a:t>
            </a:r>
            <a:r>
              <a:rPr lang="en" sz="1400" b="1" dirty="0"/>
              <a:t>ideas in the morning</a:t>
            </a:r>
            <a:r>
              <a:rPr lang="en" sz="1400" dirty="0"/>
              <a:t> through a group facilitation methodology </a:t>
            </a:r>
            <a:endParaRPr sz="14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sz="1400" dirty="0"/>
          </a:p>
          <a:p>
            <a:pPr marL="137478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</a:pPr>
            <a:r>
              <a:rPr lang="en" sz="1400" dirty="0"/>
              <a:t>before going to </a:t>
            </a:r>
            <a:r>
              <a:rPr lang="en" sz="1400" b="1" dirty="0"/>
              <a:t>breakout rooms</a:t>
            </a:r>
            <a:r>
              <a:rPr lang="en" sz="1400" dirty="0"/>
              <a:t> for in-depth discussions </a:t>
            </a:r>
            <a:r>
              <a:rPr lang="en" sz="1400" b="1" dirty="0"/>
              <a:t>in the afternoon</a:t>
            </a:r>
            <a:r>
              <a:rPr lang="en" sz="1400" dirty="0"/>
              <a:t> In each break-out room with a facilitator and a scribe</a:t>
            </a:r>
            <a:endParaRPr sz="1400" dirty="0"/>
          </a:p>
          <a:p>
            <a:pPr marL="4572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46"/>
          <p:cNvPicPr preferRelativeResize="0"/>
          <p:nvPr/>
        </p:nvPicPr>
        <p:blipFill rotWithShape="1">
          <a:blip r:embed="rId3">
            <a:alphaModFix/>
          </a:blip>
          <a:srcRect l="1559" r="1550"/>
          <a:stretch/>
        </p:blipFill>
        <p:spPr>
          <a:xfrm>
            <a:off x="306850" y="316743"/>
            <a:ext cx="6020400" cy="4515300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40" name="Google Shape;240;p4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241" name="Google Shape;241;p46"/>
          <p:cNvSpPr txBox="1">
            <a:spLocks noGrp="1"/>
          </p:cNvSpPr>
          <p:nvPr>
            <p:ph type="body" idx="4294967295"/>
          </p:nvPr>
        </p:nvSpPr>
        <p:spPr>
          <a:xfrm>
            <a:off x="6327250" y="316750"/>
            <a:ext cx="2690700" cy="34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127318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</a:pPr>
            <a:r>
              <a:rPr lang="en" sz="1600" dirty="0"/>
              <a:t>Prior to the event, we asked the participants to contribute with one page input about the 7 topics</a:t>
            </a:r>
            <a:endParaRPr sz="1600" dirty="0"/>
          </a:p>
          <a:p>
            <a:pPr indent="0">
              <a:lnSpc>
                <a:spcPct val="100000"/>
              </a:lnSpc>
              <a:buNone/>
            </a:pPr>
            <a:endParaRPr sz="1600" dirty="0"/>
          </a:p>
          <a:p>
            <a:pPr marL="127318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" sz="1600" dirty="0"/>
              <a:t>to guide the afternoon discussions, we turned their one pagers inputs into a series of posters </a:t>
            </a:r>
            <a:endParaRPr sz="16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sz="1000" b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7" name="Google Shape;247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506463"/>
            <a:ext cx="9144001" cy="6156434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47"/>
          <p:cNvSpPr txBox="1"/>
          <p:nvPr/>
        </p:nvSpPr>
        <p:spPr>
          <a:xfrm>
            <a:off x="929900" y="2017650"/>
            <a:ext cx="46641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Public Event</a:t>
            </a:r>
            <a:endParaRPr sz="3000" b="1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18 September</a:t>
            </a:r>
            <a:endParaRPr sz="3000" b="1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4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pic>
        <p:nvPicPr>
          <p:cNvPr id="254" name="Google Shape;254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465650"/>
            <a:ext cx="9144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49"/>
          <p:cNvPicPr preferRelativeResize="0"/>
          <p:nvPr/>
        </p:nvPicPr>
        <p:blipFill rotWithShape="1">
          <a:blip r:embed="rId3">
            <a:alphaModFix/>
          </a:blip>
          <a:srcRect l="5555" r="5555"/>
          <a:stretch/>
        </p:blipFill>
        <p:spPr>
          <a:xfrm>
            <a:off x="306850" y="316743"/>
            <a:ext cx="6020399" cy="4515300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60" name="Google Shape;260;p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261" name="Google Shape;261;p49"/>
          <p:cNvSpPr txBox="1">
            <a:spLocks noGrp="1"/>
          </p:cNvSpPr>
          <p:nvPr>
            <p:ph type="body" idx="4294967295"/>
          </p:nvPr>
        </p:nvSpPr>
        <p:spPr>
          <a:xfrm>
            <a:off x="6327250" y="316750"/>
            <a:ext cx="2690700" cy="34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400" dirty="0"/>
              <a:t>Fabiola </a:t>
            </a:r>
            <a:r>
              <a:rPr lang="en" sz="1400" dirty="0" err="1"/>
              <a:t>Gianotti</a:t>
            </a:r>
            <a:r>
              <a:rPr lang="en" sz="1400" dirty="0"/>
              <a:t> opened the public event</a:t>
            </a:r>
            <a:endParaRPr sz="1400" dirty="0"/>
          </a:p>
          <a:p>
            <a:pPr indent="0">
              <a:lnSpc>
                <a:spcPct val="100000"/>
              </a:lnSpc>
              <a:buNone/>
            </a:pPr>
            <a:endParaRPr sz="1300" dirty="0">
              <a:solidFill>
                <a:schemeClr val="dk1"/>
              </a:solidFill>
            </a:endParaRPr>
          </a:p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 sz="1300" dirty="0"/>
              <a:t>In total there were 12 talks followed by discussions </a:t>
            </a:r>
            <a:endParaRPr sz="130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32"/>
          <p:cNvPicPr preferRelativeResize="0"/>
          <p:nvPr/>
        </p:nvPicPr>
        <p:blipFill rotWithShape="1">
          <a:blip r:embed="rId3">
            <a:alphaModFix/>
          </a:blip>
          <a:srcRect l="7741" r="7749"/>
          <a:stretch/>
        </p:blipFill>
        <p:spPr>
          <a:xfrm>
            <a:off x="326950" y="261675"/>
            <a:ext cx="5717252" cy="4516201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5" name="Google Shape;135;p32"/>
          <p:cNvSpPr txBox="1">
            <a:spLocks noGrp="1"/>
          </p:cNvSpPr>
          <p:nvPr>
            <p:ph type="body" idx="1"/>
          </p:nvPr>
        </p:nvSpPr>
        <p:spPr>
          <a:xfrm>
            <a:off x="6153250" y="161925"/>
            <a:ext cx="2690700" cy="34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55000" lnSpcReduction="20000"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17" dirty="0"/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74" dirty="0"/>
              <a:t>Sparks is a </a:t>
            </a:r>
            <a:r>
              <a:rPr lang="en" sz="2474" b="1" dirty="0"/>
              <a:t>public event</a:t>
            </a:r>
            <a:r>
              <a:rPr lang="en" sz="2474" dirty="0"/>
              <a:t> that builds on the </a:t>
            </a:r>
            <a:r>
              <a:rPr lang="en" sz="2474" b="1" dirty="0"/>
              <a:t>success of the </a:t>
            </a:r>
            <a:r>
              <a:rPr lang="en" sz="2474" b="1" dirty="0" err="1"/>
              <a:t>TEDxCERN</a:t>
            </a:r>
            <a:r>
              <a:rPr lang="en" sz="2474" dirty="0"/>
              <a:t> events, while adding an </a:t>
            </a:r>
            <a:r>
              <a:rPr lang="en" sz="2474" b="1" dirty="0"/>
              <a:t>academic</a:t>
            </a:r>
            <a:r>
              <a:rPr lang="en" sz="2474" dirty="0"/>
              <a:t> component to it in a forum format.</a:t>
            </a:r>
            <a:endParaRPr sz="2474" dirty="0"/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74" dirty="0"/>
              <a:t>The main goal of the forum is spark innovation in issues related to STEM that are </a:t>
            </a:r>
            <a:r>
              <a:rPr lang="en" sz="2474" b="1" dirty="0"/>
              <a:t>relevant to society and to CERN.</a:t>
            </a:r>
            <a:r>
              <a:rPr lang="en" sz="2474" dirty="0"/>
              <a:t> </a:t>
            </a:r>
            <a:endParaRPr sz="2474"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36" name="Google Shape;136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Google Shape;266;p50"/>
          <p:cNvPicPr preferRelativeResize="0"/>
          <p:nvPr/>
        </p:nvPicPr>
        <p:blipFill rotWithShape="1">
          <a:blip r:embed="rId3">
            <a:alphaModFix/>
          </a:blip>
          <a:srcRect l="5555" r="5555"/>
          <a:stretch/>
        </p:blipFill>
        <p:spPr>
          <a:xfrm>
            <a:off x="306850" y="316743"/>
            <a:ext cx="6020399" cy="4515300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67" name="Google Shape;267;p5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sp>
        <p:nvSpPr>
          <p:cNvPr id="268" name="Google Shape;268;p50"/>
          <p:cNvSpPr txBox="1">
            <a:spLocks noGrp="1"/>
          </p:cNvSpPr>
          <p:nvPr>
            <p:ph type="body" idx="4294967295"/>
          </p:nvPr>
        </p:nvSpPr>
        <p:spPr>
          <a:xfrm>
            <a:off x="6327250" y="316750"/>
            <a:ext cx="2690700" cy="34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 sz="1300" dirty="0"/>
              <a:t>Daniel K. again talked about his new book - NOISE - and how AI can help us diminish bias in decision making</a:t>
            </a:r>
            <a:endParaRPr sz="1300" dirty="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oogle Shape;273;p51"/>
          <p:cNvPicPr preferRelativeResize="0"/>
          <p:nvPr/>
        </p:nvPicPr>
        <p:blipFill rotWithShape="1">
          <a:blip r:embed="rId3">
            <a:alphaModFix/>
          </a:blip>
          <a:srcRect l="5555" r="5555"/>
          <a:stretch/>
        </p:blipFill>
        <p:spPr>
          <a:xfrm>
            <a:off x="306850" y="316743"/>
            <a:ext cx="6020399" cy="4515300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74" name="Google Shape;274;p5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sp>
        <p:nvSpPr>
          <p:cNvPr id="275" name="Google Shape;275;p51"/>
          <p:cNvSpPr txBox="1">
            <a:spLocks noGrp="1"/>
          </p:cNvSpPr>
          <p:nvPr>
            <p:ph type="body" idx="4294967295"/>
          </p:nvPr>
        </p:nvSpPr>
        <p:spPr>
          <a:xfrm>
            <a:off x="6327250" y="316750"/>
            <a:ext cx="2690700" cy="34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1079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rPr lang="en" sz="1400" dirty="0"/>
              <a:t>The VP research of DeepMind, </a:t>
            </a:r>
            <a:r>
              <a:rPr lang="en" sz="1400" dirty="0" err="1"/>
              <a:t>Koray</a:t>
            </a:r>
            <a:r>
              <a:rPr lang="en" sz="1400" dirty="0"/>
              <a:t> </a:t>
            </a:r>
            <a:r>
              <a:rPr lang="en" sz="1400" dirty="0" err="1"/>
              <a:t>kavukcuoglu</a:t>
            </a:r>
            <a:r>
              <a:rPr lang="en" sz="1400" dirty="0"/>
              <a:t>, presented the new developments of the field</a:t>
            </a:r>
            <a:endParaRPr sz="130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Google Shape;280;p52"/>
          <p:cNvPicPr preferRelativeResize="0"/>
          <p:nvPr/>
        </p:nvPicPr>
        <p:blipFill rotWithShape="1">
          <a:blip r:embed="rId3">
            <a:alphaModFix/>
          </a:blip>
          <a:srcRect l="5555" r="5555"/>
          <a:stretch/>
        </p:blipFill>
        <p:spPr>
          <a:xfrm>
            <a:off x="306850" y="316743"/>
            <a:ext cx="6020399" cy="4515300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81" name="Google Shape;281;p5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282" name="Google Shape;282;p52"/>
          <p:cNvSpPr txBox="1">
            <a:spLocks noGrp="1"/>
          </p:cNvSpPr>
          <p:nvPr>
            <p:ph type="body" idx="4294967295"/>
          </p:nvPr>
        </p:nvSpPr>
        <p:spPr>
          <a:xfrm>
            <a:off x="6327250" y="316750"/>
            <a:ext cx="2690700" cy="34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1206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n" sz="1400" dirty="0"/>
              <a:t>The Co-founder of Skype,  </a:t>
            </a:r>
            <a:r>
              <a:rPr lang="en" sz="1400" dirty="0" err="1"/>
              <a:t>Jaan</a:t>
            </a:r>
            <a:r>
              <a:rPr lang="en" sz="1400" dirty="0"/>
              <a:t> Tallinn,  talked AI being an existential risk</a:t>
            </a:r>
            <a:endParaRPr sz="130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oogle Shape;287;p53"/>
          <p:cNvPicPr preferRelativeResize="0"/>
          <p:nvPr/>
        </p:nvPicPr>
        <p:blipFill rotWithShape="1">
          <a:blip r:embed="rId3">
            <a:alphaModFix/>
          </a:blip>
          <a:srcRect l="5555" r="5555"/>
          <a:stretch/>
        </p:blipFill>
        <p:spPr>
          <a:xfrm>
            <a:off x="306850" y="316743"/>
            <a:ext cx="6020399" cy="4515300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88" name="Google Shape;288;p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sp>
        <p:nvSpPr>
          <p:cNvPr id="289" name="Google Shape;289;p53"/>
          <p:cNvSpPr txBox="1">
            <a:spLocks noGrp="1"/>
          </p:cNvSpPr>
          <p:nvPr>
            <p:ph type="body" idx="4294967295"/>
          </p:nvPr>
        </p:nvSpPr>
        <p:spPr>
          <a:xfrm>
            <a:off x="6327250" y="316750"/>
            <a:ext cx="2690700" cy="34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122873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" sz="1400" dirty="0">
                <a:solidFill>
                  <a:schemeClr val="dk1"/>
                </a:solidFill>
                <a:latin typeface="Arial" panose="020B0604020202020204" pitchFamily="34" charset="0"/>
                <a:ea typeface="Work Sans Light"/>
                <a:cs typeface="Arial" panose="020B0604020202020204" pitchFamily="34" charset="0"/>
                <a:sym typeface="Work Sans Light"/>
              </a:rPr>
              <a:t>There was also a futurist discussion on the potential of human enhancement through AI among an ethics professional and a neuroscientist. </a:t>
            </a:r>
            <a:endParaRPr sz="1400" dirty="0">
              <a:solidFill>
                <a:schemeClr val="dk1"/>
              </a:solidFill>
              <a:latin typeface="Arial" panose="020B0604020202020204" pitchFamily="34" charset="0"/>
              <a:ea typeface="Work Sans Light"/>
              <a:cs typeface="Arial" panose="020B0604020202020204" pitchFamily="34" charset="0"/>
              <a:sym typeface="Work Sans Light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54"/>
          <p:cNvPicPr preferRelativeResize="0"/>
          <p:nvPr/>
        </p:nvPicPr>
        <p:blipFill rotWithShape="1">
          <a:blip r:embed="rId3">
            <a:alphaModFix/>
          </a:blip>
          <a:srcRect r="40821"/>
          <a:stretch/>
        </p:blipFill>
        <p:spPr>
          <a:xfrm>
            <a:off x="306850" y="316743"/>
            <a:ext cx="6020398" cy="4515301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95" name="Google Shape;295;p5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296" name="Google Shape;296;p54"/>
          <p:cNvSpPr txBox="1">
            <a:spLocks noGrp="1"/>
          </p:cNvSpPr>
          <p:nvPr>
            <p:ph type="body" idx="4294967295"/>
          </p:nvPr>
        </p:nvSpPr>
        <p:spPr>
          <a:xfrm>
            <a:off x="6327250" y="316750"/>
            <a:ext cx="2690700" cy="34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1397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" sz="1400" dirty="0"/>
              <a:t>The full recording of the launch and public event is available on the </a:t>
            </a:r>
            <a:r>
              <a:rPr lang="en" sz="1400" b="1" dirty="0"/>
              <a:t>CERN YouTube</a:t>
            </a:r>
            <a:r>
              <a:rPr lang="en" sz="1400" dirty="0"/>
              <a:t> page</a:t>
            </a:r>
            <a:endParaRPr sz="14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sz="1400" dirty="0"/>
          </a:p>
          <a:p>
            <a:pPr marL="1397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" sz="1400" dirty="0"/>
              <a:t>The videos combined have reached more than </a:t>
            </a:r>
            <a:r>
              <a:rPr lang="en" sz="1400" b="1" dirty="0"/>
              <a:t>15K viewers</a:t>
            </a:r>
            <a:r>
              <a:rPr lang="en" sz="1400" dirty="0"/>
              <a:t> so far</a:t>
            </a:r>
            <a:endParaRPr sz="1400" dirty="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55"/>
          <p:cNvPicPr preferRelativeResize="0"/>
          <p:nvPr/>
        </p:nvPicPr>
        <p:blipFill rotWithShape="1">
          <a:blip r:embed="rId3">
            <a:alphaModFix/>
          </a:blip>
          <a:srcRect t="288" b="288"/>
          <a:stretch/>
        </p:blipFill>
        <p:spPr>
          <a:xfrm>
            <a:off x="306850" y="316743"/>
            <a:ext cx="6020400" cy="4515300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02" name="Google Shape;302;p5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303" name="Google Shape;303;p55"/>
          <p:cNvSpPr txBox="1">
            <a:spLocks noGrp="1"/>
          </p:cNvSpPr>
          <p:nvPr>
            <p:ph type="body" idx="4294967295"/>
          </p:nvPr>
        </p:nvSpPr>
        <p:spPr>
          <a:xfrm>
            <a:off x="6327250" y="316750"/>
            <a:ext cx="2690700" cy="34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 sz="1600" dirty="0"/>
              <a:t>Additionally the CERN Courier published a </a:t>
            </a:r>
            <a:r>
              <a:rPr lang="en" sz="1600" b="1" dirty="0"/>
              <a:t>Special edition about </a:t>
            </a:r>
            <a:r>
              <a:rPr lang="en" sz="1600" dirty="0"/>
              <a:t>AI featuring Sparks! </a:t>
            </a:r>
            <a:endParaRPr sz="16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Google Shape;308;p56"/>
          <p:cNvPicPr preferRelativeResize="0"/>
          <p:nvPr/>
        </p:nvPicPr>
        <p:blipFill rotWithShape="1">
          <a:blip r:embed="rId3">
            <a:alphaModFix/>
          </a:blip>
          <a:srcRect l="941" r="951"/>
          <a:stretch/>
        </p:blipFill>
        <p:spPr>
          <a:xfrm>
            <a:off x="306850" y="316750"/>
            <a:ext cx="3390116" cy="4515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56"/>
          <p:cNvPicPr preferRelativeResize="0"/>
          <p:nvPr/>
        </p:nvPicPr>
        <p:blipFill rotWithShape="1">
          <a:blip r:embed="rId4">
            <a:alphaModFix/>
          </a:blip>
          <a:srcRect t="563" b="553"/>
          <a:stretch/>
        </p:blipFill>
        <p:spPr>
          <a:xfrm>
            <a:off x="2999489" y="316750"/>
            <a:ext cx="3390116" cy="4515221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5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sp>
        <p:nvSpPr>
          <p:cNvPr id="311" name="Google Shape;311;p56"/>
          <p:cNvSpPr txBox="1">
            <a:spLocks noGrp="1"/>
          </p:cNvSpPr>
          <p:nvPr>
            <p:ph type="body" idx="4294967295"/>
          </p:nvPr>
        </p:nvSpPr>
        <p:spPr>
          <a:xfrm>
            <a:off x="6327250" y="316750"/>
            <a:ext cx="2690700" cy="45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141288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</a:pPr>
            <a:r>
              <a:rPr lang="en" sz="2200" b="1" dirty="0"/>
              <a:t>We are currently written up an yellow paper</a:t>
            </a:r>
            <a:r>
              <a:rPr lang="en" sz="2200" dirty="0"/>
              <a:t> to be published by CERN </a:t>
            </a:r>
            <a:endParaRPr sz="22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sz="2200" dirty="0"/>
          </a:p>
          <a:p>
            <a:pPr marL="141288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</a:pPr>
            <a:r>
              <a:rPr lang="en" sz="2200" dirty="0"/>
              <a:t>as well as in a special edition at the </a:t>
            </a:r>
            <a:r>
              <a:rPr lang="en" sz="2200" b="1" dirty="0"/>
              <a:t>machine learning science and  technology </a:t>
            </a:r>
            <a:r>
              <a:rPr lang="en" sz="2200" dirty="0"/>
              <a:t>open journal </a:t>
            </a:r>
            <a:endParaRPr sz="22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sz="2200" dirty="0"/>
          </a:p>
          <a:p>
            <a:pPr marL="141288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</a:pPr>
            <a:r>
              <a:rPr lang="en" sz="2200" dirty="0"/>
              <a:t>We also hope for many more spontaneous </a:t>
            </a:r>
            <a:r>
              <a:rPr lang="en" sz="2200" b="1" dirty="0"/>
              <a:t>papers and collaborations</a:t>
            </a:r>
            <a:r>
              <a:rPr lang="en" sz="2200" dirty="0"/>
              <a:t> among participants to emerge… that was the whole point of the forum! </a:t>
            </a:r>
            <a:endParaRPr sz="2200" dirty="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pic>
        <p:nvPicPr>
          <p:cNvPr id="317" name="Google Shape;317;p57" descr="Rolex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550" y="2009777"/>
            <a:ext cx="1873289" cy="112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57" descr="Edmond de Rotschild 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05925" y="2181225"/>
            <a:ext cx="2857500" cy="112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57" descr="Primat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11500" y="2362200"/>
            <a:ext cx="2857500" cy="7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Google Shape;324;p58"/>
          <p:cNvPicPr preferRelativeResize="0"/>
          <p:nvPr/>
        </p:nvPicPr>
        <p:blipFill rotWithShape="1">
          <a:blip r:embed="rId3">
            <a:alphaModFix/>
          </a:blip>
          <a:srcRect l="31510" r="31510"/>
          <a:stretch/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5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33"/>
          <p:cNvPicPr preferRelativeResize="0"/>
          <p:nvPr/>
        </p:nvPicPr>
        <p:blipFill rotWithShape="1">
          <a:blip r:embed="rId3">
            <a:alphaModFix/>
          </a:blip>
          <a:srcRect l="7755" r="7763"/>
          <a:stretch/>
        </p:blipFill>
        <p:spPr>
          <a:xfrm>
            <a:off x="326950" y="261675"/>
            <a:ext cx="5717250" cy="4516200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2" name="Google Shape;142;p33"/>
          <p:cNvSpPr txBox="1">
            <a:spLocks noGrp="1"/>
          </p:cNvSpPr>
          <p:nvPr>
            <p:ph type="body" idx="1"/>
          </p:nvPr>
        </p:nvSpPr>
        <p:spPr>
          <a:xfrm>
            <a:off x="6153250" y="161925"/>
            <a:ext cx="2690700" cy="34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Two pilot events leading to Science Gateway:</a:t>
            </a:r>
            <a:endParaRPr/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The theme of the first event was </a:t>
            </a:r>
            <a:r>
              <a:rPr lang="en" b="1"/>
              <a:t>Future Intelligence  </a:t>
            </a:r>
            <a:endParaRPr b="1"/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This year we will explore </a:t>
            </a:r>
            <a:r>
              <a:rPr lang="en" b="1"/>
              <a:t>Technology for Future Health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43" name="Google Shape;143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4"/>
          <p:cNvSpPr txBox="1">
            <a:spLocks noGrp="1"/>
          </p:cNvSpPr>
          <p:nvPr>
            <p:ph type="sldNum" idx="12"/>
          </p:nvPr>
        </p:nvSpPr>
        <p:spPr>
          <a:xfrm>
            <a:off x="8290634" y="4680364"/>
            <a:ext cx="5649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000" b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" name="Google Shape;14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9550" y="2611777"/>
            <a:ext cx="3597471" cy="2149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5262" y="2611777"/>
            <a:ext cx="3597471" cy="2149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5257" y="235200"/>
            <a:ext cx="3597471" cy="2149098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34"/>
          <p:cNvSpPr txBox="1"/>
          <p:nvPr/>
        </p:nvSpPr>
        <p:spPr>
          <a:xfrm>
            <a:off x="1199560" y="2962968"/>
            <a:ext cx="2339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Forum</a:t>
            </a:r>
            <a:endParaRPr b="1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17 September</a:t>
            </a:r>
            <a:endParaRPr b="1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153" name="Google Shape;153;p34"/>
          <p:cNvSpPr txBox="1"/>
          <p:nvPr/>
        </p:nvSpPr>
        <p:spPr>
          <a:xfrm>
            <a:off x="5067130" y="2962968"/>
            <a:ext cx="2339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Public Event</a:t>
            </a:r>
            <a:endParaRPr b="1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18 September</a:t>
            </a:r>
            <a:endParaRPr b="1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154" name="Google Shape;154;p34"/>
          <p:cNvSpPr txBox="1"/>
          <p:nvPr/>
        </p:nvSpPr>
        <p:spPr>
          <a:xfrm>
            <a:off x="5068996" y="526367"/>
            <a:ext cx="2339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Podcast Series</a:t>
            </a:r>
            <a:endParaRPr b="1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155" name="Google Shape;15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9552" y="235204"/>
            <a:ext cx="3597471" cy="2149098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34"/>
          <p:cNvSpPr txBox="1"/>
          <p:nvPr/>
        </p:nvSpPr>
        <p:spPr>
          <a:xfrm>
            <a:off x="1203291" y="586387"/>
            <a:ext cx="2339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Launch 2020</a:t>
            </a:r>
            <a:endParaRPr b="1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000" b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2" name="Google Shape;16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506463"/>
            <a:ext cx="9144001" cy="6156434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35"/>
          <p:cNvSpPr txBox="1"/>
          <p:nvPr/>
        </p:nvSpPr>
        <p:spPr>
          <a:xfrm>
            <a:off x="929900" y="2017650"/>
            <a:ext cx="46641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Launch </a:t>
            </a:r>
            <a:endParaRPr sz="3000" b="1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November 2020</a:t>
            </a:r>
            <a:endParaRPr sz="3000" b="1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36"/>
          <p:cNvPicPr preferRelativeResize="0"/>
          <p:nvPr/>
        </p:nvPicPr>
        <p:blipFill rotWithShape="1">
          <a:blip r:embed="rId3">
            <a:alphaModFix/>
          </a:blip>
          <a:srcRect l="7755" r="7763"/>
          <a:stretch/>
        </p:blipFill>
        <p:spPr>
          <a:xfrm>
            <a:off x="326950" y="261675"/>
            <a:ext cx="5717250" cy="4516200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9" name="Google Shape;169;p36"/>
          <p:cNvSpPr txBox="1">
            <a:spLocks noGrp="1"/>
          </p:cNvSpPr>
          <p:nvPr>
            <p:ph type="body" idx="1"/>
          </p:nvPr>
        </p:nvSpPr>
        <p:spPr>
          <a:xfrm>
            <a:off x="6153250" y="161925"/>
            <a:ext cx="2690700" cy="451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1397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" dirty="0"/>
              <a:t>The recordings of the launch has already being seeing by more than </a:t>
            </a:r>
            <a:r>
              <a:rPr lang="en" b="1" dirty="0"/>
              <a:t>50K people</a:t>
            </a:r>
            <a:endParaRPr b="1" dirty="0"/>
          </a:p>
          <a:p>
            <a:pPr indent="0">
              <a:lnSpc>
                <a:spcPct val="100000"/>
              </a:lnSpc>
              <a:spcBef>
                <a:spcPts val="600"/>
              </a:spcBef>
              <a:buNone/>
            </a:pPr>
            <a:endParaRPr b="1" dirty="0"/>
          </a:p>
          <a:p>
            <a:pPr marL="1397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" dirty="0"/>
              <a:t>It  mixed our own scientists with few of the confirmed participants of the forum such as Stuart Russell, Professor of AI at Berkeley  talking to Bruno Giussani - TED’s Global Curator </a:t>
            </a:r>
            <a:r>
              <a:rPr lang="en" dirty="0">
                <a:latin typeface="Work Sans Light"/>
                <a:ea typeface="Work Sans Light"/>
                <a:cs typeface="Work Sans Light"/>
                <a:sym typeface="Work Sans Light"/>
              </a:rPr>
              <a:t> </a:t>
            </a:r>
            <a:endParaRPr dirty="0"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0" name="Google Shape;170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171" name="Google Shape;171;p36"/>
          <p:cNvPicPr preferRelativeResize="0"/>
          <p:nvPr/>
        </p:nvPicPr>
        <p:blipFill rotWithShape="1">
          <a:blip r:embed="rId4">
            <a:alphaModFix/>
          </a:blip>
          <a:srcRect r="26503"/>
          <a:stretch/>
        </p:blipFill>
        <p:spPr>
          <a:xfrm>
            <a:off x="326950" y="261675"/>
            <a:ext cx="5717248" cy="451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37"/>
          <p:cNvPicPr preferRelativeResize="0"/>
          <p:nvPr/>
        </p:nvPicPr>
        <p:blipFill rotWithShape="1">
          <a:blip r:embed="rId3">
            <a:alphaModFix/>
          </a:blip>
          <a:srcRect r="24437"/>
          <a:stretch/>
        </p:blipFill>
        <p:spPr>
          <a:xfrm>
            <a:off x="306850" y="316743"/>
            <a:ext cx="6020399" cy="4515301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7" name="Google Shape;177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178" name="Google Shape;178;p37"/>
          <p:cNvSpPr txBox="1">
            <a:spLocks noGrp="1"/>
          </p:cNvSpPr>
          <p:nvPr>
            <p:ph type="body" idx="4294967295"/>
          </p:nvPr>
        </p:nvSpPr>
        <p:spPr>
          <a:xfrm>
            <a:off x="6327250" y="316750"/>
            <a:ext cx="2690700" cy="34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400" dirty="0"/>
              <a:t>We created a video giving a glimpse on how AI is used through CERN, featuring our co-curators, Alberto Di </a:t>
            </a:r>
            <a:r>
              <a:rPr lang="en" sz="1400" dirty="0" err="1"/>
              <a:t>Meglio</a:t>
            </a:r>
            <a:r>
              <a:rPr lang="en" sz="1400" dirty="0"/>
              <a:t> from the CERN open Lab and Maurizio </a:t>
            </a:r>
            <a:r>
              <a:rPr lang="en" sz="1400" dirty="0" err="1"/>
              <a:t>Pierini</a:t>
            </a:r>
            <a:r>
              <a:rPr lang="en" sz="1400" dirty="0"/>
              <a:t> from CMS</a:t>
            </a:r>
            <a:endParaRPr dirty="0"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000" b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4" name="Google Shape;18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506463"/>
            <a:ext cx="9144001" cy="6156434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8"/>
          <p:cNvSpPr txBox="1"/>
          <p:nvPr/>
        </p:nvSpPr>
        <p:spPr>
          <a:xfrm>
            <a:off x="929900" y="2017650"/>
            <a:ext cx="46641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Podcasts</a:t>
            </a:r>
            <a:endParaRPr sz="3000" b="1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9"/>
          <p:cNvPicPr preferRelativeResize="0"/>
          <p:nvPr/>
        </p:nvPicPr>
        <p:blipFill rotWithShape="1">
          <a:blip r:embed="rId3">
            <a:alphaModFix/>
          </a:blip>
          <a:srcRect l="26901" t="6550" r="-4583" b="9"/>
          <a:stretch/>
        </p:blipFill>
        <p:spPr>
          <a:xfrm>
            <a:off x="306850" y="316743"/>
            <a:ext cx="6020398" cy="4515300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1" name="Google Shape;191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192" name="Google Shape;192;p39"/>
          <p:cNvSpPr txBox="1">
            <a:spLocks noGrp="1"/>
          </p:cNvSpPr>
          <p:nvPr>
            <p:ph type="body" idx="4294967295"/>
          </p:nvPr>
        </p:nvSpPr>
        <p:spPr>
          <a:xfrm>
            <a:off x="6327250" y="316750"/>
            <a:ext cx="2690700" cy="34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131445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</a:pPr>
            <a:r>
              <a:rPr lang="en" dirty="0"/>
              <a:t>6 episodes that has so far more than </a:t>
            </a:r>
            <a:r>
              <a:rPr lang="en" b="1" dirty="0"/>
              <a:t>10k listeners</a:t>
            </a:r>
            <a:endParaRPr dirty="0"/>
          </a:p>
          <a:p>
            <a:pPr indent="0">
              <a:lnSpc>
                <a:spcPct val="100000"/>
              </a:lnSpc>
              <a:spcBef>
                <a:spcPts val="600"/>
              </a:spcBef>
              <a:buNone/>
            </a:pPr>
            <a:endParaRPr dirty="0"/>
          </a:p>
          <a:p>
            <a:pPr marL="131445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None/>
            </a:pPr>
            <a:r>
              <a:rPr lang="en" dirty="0"/>
              <a:t>Once again we collided our </a:t>
            </a:r>
            <a:r>
              <a:rPr lang="en" b="1" dirty="0"/>
              <a:t>own scientists</a:t>
            </a:r>
            <a:r>
              <a:rPr lang="en" dirty="0"/>
              <a:t> with confirmed participants of Sparks such as John Ellis and Caltech professor Anima </a:t>
            </a:r>
            <a:r>
              <a:rPr lang="en" dirty="0" err="1"/>
              <a:t>Anandkumar</a:t>
            </a:r>
            <a:endParaRPr sz="1400" dirty="0"/>
          </a:p>
          <a:p>
            <a:pPr marL="4572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809</Words>
  <Application>Microsoft Macintosh PowerPoint</Application>
  <PresentationFormat>On-screen Show (16:9)</PresentationFormat>
  <Paragraphs>138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Work Sans Light</vt:lpstr>
      <vt:lpstr>Work Sans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Sophie Tesauri</cp:lastModifiedBy>
  <cp:revision>1</cp:revision>
  <dcterms:modified xsi:type="dcterms:W3CDTF">2022-06-09T05:46:31Z</dcterms:modified>
</cp:coreProperties>
</file>