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80" r:id="rId3"/>
    <p:sldId id="339" r:id="rId4"/>
    <p:sldId id="357" r:id="rId5"/>
    <p:sldId id="326" r:id="rId6"/>
    <p:sldId id="369" r:id="rId7"/>
    <p:sldId id="363" r:id="rId8"/>
    <p:sldId id="359" r:id="rId9"/>
    <p:sldId id="371" r:id="rId10"/>
    <p:sldId id="335" r:id="rId11"/>
    <p:sldId id="349" r:id="rId12"/>
    <p:sldId id="353" r:id="rId13"/>
    <p:sldId id="378" r:id="rId14"/>
    <p:sldId id="364" r:id="rId15"/>
    <p:sldId id="365" r:id="rId16"/>
    <p:sldId id="370" r:id="rId17"/>
    <p:sldId id="376" r:id="rId18"/>
    <p:sldId id="356" r:id="rId19"/>
    <p:sldId id="325" r:id="rId20"/>
    <p:sldId id="362" r:id="rId21"/>
    <p:sldId id="373" r:id="rId22"/>
    <p:sldId id="372" r:id="rId23"/>
    <p:sldId id="379" r:id="rId24"/>
    <p:sldId id="38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a:srgbClr val="0000FF"/>
    <a:srgbClr val="00F0E5"/>
    <a:srgbClr val="7979FF"/>
    <a:srgbClr val="EA8B00"/>
    <a:srgbClr val="0000CC"/>
    <a:srgbClr val="AC6600"/>
    <a:srgbClr val="FF9900"/>
    <a:srgbClr val="FF7979"/>
    <a:srgbClr val="68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76" autoAdjust="0"/>
    <p:restoredTop sz="89847" autoAdjust="0"/>
  </p:normalViewPr>
  <p:slideViewPr>
    <p:cSldViewPr snapToGrid="0">
      <p:cViewPr varScale="1">
        <p:scale>
          <a:sx n="89" d="100"/>
          <a:sy n="89" d="100"/>
        </p:scale>
        <p:origin x="274"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85642E-268B-44F8-8479-95827E3E326C}" type="datetimeFigureOut">
              <a:rPr lang="en-GB" smtClean="0"/>
              <a:t>15/11/2022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9B49E5-CFBC-47CE-8C9C-FE05C72BF30C}" type="slidenum">
              <a:rPr lang="en-GB" smtClean="0"/>
              <a:t>‹#›</a:t>
            </a:fld>
            <a:endParaRPr lang="en-GB"/>
          </a:p>
        </p:txBody>
      </p:sp>
    </p:spTree>
    <p:extLst>
      <p:ext uri="{BB962C8B-B14F-4D97-AF65-F5344CB8AC3E}">
        <p14:creationId xmlns:p14="http://schemas.microsoft.com/office/powerpoint/2010/main" val="54433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PoW</a:t>
            </a:r>
            <a:r>
              <a:rPr lang="en-US" dirty="0"/>
              <a:t> @ </a:t>
            </a:r>
            <a:r>
              <a:rPr lang="en-US" dirty="0" err="1"/>
              <a:t>HEPiX</a:t>
            </a:r>
            <a:r>
              <a:rPr lang="en-US" dirty="0"/>
              <a:t> working group meeting (post ACAT 2022) </a:t>
            </a:r>
          </a:p>
        </p:txBody>
      </p:sp>
      <p:sp>
        <p:nvSpPr>
          <p:cNvPr id="4" name="Slide Number Placeholder 3"/>
          <p:cNvSpPr>
            <a:spLocks noGrp="1"/>
          </p:cNvSpPr>
          <p:nvPr>
            <p:ph type="sldNum" sz="quarter" idx="5"/>
          </p:nvPr>
        </p:nvSpPr>
        <p:spPr/>
        <p:txBody>
          <a:bodyPr/>
          <a:lstStyle/>
          <a:p>
            <a:fld id="{A65CFA56-DF8D-4AFF-9953-9F009D79072F}" type="slidenum">
              <a:rPr lang="en-GB" smtClean="0"/>
              <a:t>1</a:t>
            </a:fld>
            <a:endParaRPr lang="en-GB"/>
          </a:p>
        </p:txBody>
      </p:sp>
    </p:spTree>
    <p:extLst>
      <p:ext uri="{BB962C8B-B14F-4D97-AF65-F5344CB8AC3E}">
        <p14:creationId xmlns:p14="http://schemas.microsoft.com/office/powerpoint/2010/main" val="2977150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Version and settings:</a:t>
            </a:r>
          </a:p>
          <a:p>
            <a:endParaRPr lang="en-US" dirty="0"/>
          </a:p>
          <a:p>
            <a:r>
              <a:rPr lang="en-GB" sz="1800" dirty="0">
                <a:solidFill>
                  <a:srgbClr val="000000"/>
                </a:solidFill>
                <a:effectLst/>
                <a:latin typeface="Calibri" panose="020F0502020204030204" pitchFamily="34" charset="0"/>
              </a:rPr>
              <a:t>[peppo@amd-e22 ~]$ </a:t>
            </a:r>
            <a:r>
              <a:rPr lang="en-GB" sz="1800" dirty="0" err="1">
                <a:solidFill>
                  <a:srgbClr val="000000"/>
                </a:solidFill>
                <a:effectLst/>
                <a:latin typeface="Calibri" panose="020F0502020204030204" pitchFamily="34" charset="0"/>
              </a:rPr>
              <a:t>asetup</a:t>
            </a:r>
            <a:r>
              <a:rPr lang="en-GB" sz="1800" dirty="0">
                <a:solidFill>
                  <a:srgbClr val="000000"/>
                </a:solidFill>
                <a:effectLst/>
                <a:latin typeface="Calibri" panose="020F0502020204030204" pitchFamily="34" charset="0"/>
              </a:rPr>
              <a:t> Athena,23.0.3 </a:t>
            </a:r>
          </a:p>
          <a:p>
            <a:r>
              <a:rPr lang="en-GB" sz="1800" dirty="0">
                <a:solidFill>
                  <a:srgbClr val="000000"/>
                </a:solidFill>
                <a:effectLst/>
                <a:latin typeface="Calibri" panose="020F0502020204030204" pitchFamily="34" charset="0"/>
              </a:rPr>
              <a:t>Using Athena/23.0.3 [</a:t>
            </a:r>
            <a:r>
              <a:rPr lang="en-GB" sz="1800" dirty="0" err="1">
                <a:solidFill>
                  <a:srgbClr val="000000"/>
                </a:solidFill>
                <a:effectLst/>
                <a:latin typeface="Calibri" panose="020F0502020204030204" pitchFamily="34" charset="0"/>
              </a:rPr>
              <a:t>cmake</a:t>
            </a:r>
            <a:r>
              <a:rPr lang="en-GB" sz="1800" dirty="0">
                <a:solidFill>
                  <a:srgbClr val="000000"/>
                </a:solidFill>
                <a:effectLst/>
                <a:latin typeface="Calibri" panose="020F0502020204030204" pitchFamily="34" charset="0"/>
              </a:rPr>
              <a:t>] with platform x86_64-centos7-gcc11-opt at /</a:t>
            </a:r>
            <a:r>
              <a:rPr lang="en-GB" sz="1800" dirty="0" err="1">
                <a:solidFill>
                  <a:srgbClr val="000000"/>
                </a:solidFill>
                <a:effectLst/>
                <a:latin typeface="Calibri" panose="020F0502020204030204" pitchFamily="34" charset="0"/>
              </a:rPr>
              <a:t>cvmfs</a:t>
            </a:r>
            <a:r>
              <a:rPr lang="en-GB" sz="1800" dirty="0">
                <a:solidFill>
                  <a:srgbClr val="000000"/>
                </a:solidFill>
                <a:effectLst/>
                <a:latin typeface="Calibri" panose="020F0502020204030204" pitchFamily="34" charset="0"/>
              </a:rPr>
              <a:t>/atlas.cern.ch/repo/</a:t>
            </a:r>
            <a:r>
              <a:rPr lang="en-GB" sz="1800" dirty="0" err="1">
                <a:solidFill>
                  <a:srgbClr val="000000"/>
                </a:solidFill>
                <a:effectLst/>
                <a:latin typeface="Calibri" panose="020F0502020204030204" pitchFamily="34" charset="0"/>
              </a:rPr>
              <a:t>sw</a:t>
            </a:r>
            <a:r>
              <a:rPr lang="en-GB" sz="1800" dirty="0">
                <a:solidFill>
                  <a:srgbClr val="000000"/>
                </a:solidFill>
                <a:effectLst/>
                <a:latin typeface="Calibri" panose="020F0502020204030204" pitchFamily="34" charset="0"/>
              </a:rPr>
              <a:t>/software/23.0</a:t>
            </a:r>
          </a:p>
          <a:p>
            <a:endParaRPr lang="en-GB" sz="1800" dirty="0">
              <a:solidFill>
                <a:srgbClr val="000000"/>
              </a:solidFill>
              <a:effectLst/>
              <a:latin typeface="Calibri" panose="020F0502020204030204" pitchFamily="34" charset="0"/>
            </a:endParaRPr>
          </a:p>
          <a:p>
            <a:r>
              <a:rPr lang="en-GB" sz="1800" dirty="0">
                <a:solidFill>
                  <a:srgbClr val="000000"/>
                </a:solidFill>
                <a:effectLst/>
                <a:latin typeface="Calibri" panose="020F0502020204030204" pitchFamily="34" charset="0"/>
              </a:rPr>
              <a:t>[peppo@arm-e22 ~]$ </a:t>
            </a:r>
            <a:r>
              <a:rPr lang="en-GB" sz="1800" dirty="0" err="1">
                <a:solidFill>
                  <a:srgbClr val="000000"/>
                </a:solidFill>
                <a:effectLst/>
                <a:latin typeface="Calibri" panose="020F0502020204030204" pitchFamily="34" charset="0"/>
              </a:rPr>
              <a:t>asetup</a:t>
            </a:r>
            <a:r>
              <a:rPr lang="en-GB" sz="1800" dirty="0">
                <a:solidFill>
                  <a:srgbClr val="000000"/>
                </a:solidFill>
                <a:effectLst/>
                <a:latin typeface="Calibri" panose="020F0502020204030204" pitchFamily="34" charset="0"/>
              </a:rPr>
              <a:t> Athena,23.0.3 </a:t>
            </a:r>
          </a:p>
          <a:p>
            <a:r>
              <a:rPr lang="en-GB" sz="1800" dirty="0">
                <a:solidFill>
                  <a:srgbClr val="000000"/>
                </a:solidFill>
                <a:effectLst/>
                <a:latin typeface="Calibri" panose="020F0502020204030204" pitchFamily="34" charset="0"/>
              </a:rPr>
              <a:t>Using Athena/23.0.3 [</a:t>
            </a:r>
            <a:r>
              <a:rPr lang="en-GB" sz="1800" dirty="0" err="1">
                <a:solidFill>
                  <a:srgbClr val="000000"/>
                </a:solidFill>
                <a:effectLst/>
                <a:latin typeface="Calibri" panose="020F0502020204030204" pitchFamily="34" charset="0"/>
              </a:rPr>
              <a:t>cmake</a:t>
            </a:r>
            <a:r>
              <a:rPr lang="en-GB" sz="1800" dirty="0">
                <a:solidFill>
                  <a:srgbClr val="000000"/>
                </a:solidFill>
                <a:effectLst/>
                <a:latin typeface="Calibri" panose="020F0502020204030204" pitchFamily="34" charset="0"/>
              </a:rPr>
              <a:t>] with platform aarch64-centos7-gcc11-opt at /</a:t>
            </a:r>
            <a:r>
              <a:rPr lang="en-GB" sz="1800" dirty="0" err="1">
                <a:solidFill>
                  <a:srgbClr val="000000"/>
                </a:solidFill>
                <a:effectLst/>
                <a:latin typeface="Calibri" panose="020F0502020204030204" pitchFamily="34" charset="0"/>
              </a:rPr>
              <a:t>cvmfs</a:t>
            </a:r>
            <a:r>
              <a:rPr lang="en-GB" sz="1800" dirty="0">
                <a:solidFill>
                  <a:srgbClr val="000000"/>
                </a:solidFill>
                <a:effectLst/>
                <a:latin typeface="Calibri" panose="020F0502020204030204" pitchFamily="34" charset="0"/>
              </a:rPr>
              <a:t>/atlas.cern.ch/repo/</a:t>
            </a:r>
            <a:r>
              <a:rPr lang="en-GB" sz="1800" dirty="0" err="1">
                <a:solidFill>
                  <a:srgbClr val="000000"/>
                </a:solidFill>
                <a:effectLst/>
                <a:latin typeface="Calibri" panose="020F0502020204030204" pitchFamily="34" charset="0"/>
              </a:rPr>
              <a:t>sw</a:t>
            </a:r>
            <a:r>
              <a:rPr lang="en-GB" sz="1800" dirty="0">
                <a:solidFill>
                  <a:srgbClr val="000000"/>
                </a:solidFill>
                <a:effectLst/>
                <a:latin typeface="Calibri" panose="020F0502020204030204" pitchFamily="34" charset="0"/>
              </a:rPr>
              <a:t>/software/23.0</a:t>
            </a:r>
          </a:p>
          <a:p>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10</a:t>
            </a:fld>
            <a:endParaRPr lang="en-GB"/>
          </a:p>
        </p:txBody>
      </p:sp>
    </p:spTree>
    <p:extLst>
      <p:ext uri="{BB962C8B-B14F-4D97-AF65-F5344CB8AC3E}">
        <p14:creationId xmlns:p14="http://schemas.microsoft.com/office/powerpoint/2010/main" val="1271033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Profiles (ATLAS </a:t>
            </a:r>
            <a:r>
              <a:rPr kumimoji="0" lang="en-US" sz="1200" b="0" i="0" u="none" strike="noStrike" kern="1200" cap="none" spc="0" normalizeH="0" baseline="0" noProof="0" dirty="0" err="1">
                <a:ln>
                  <a:noFill/>
                </a:ln>
                <a:solidFill>
                  <a:schemeClr val="tx1"/>
                </a:solidFill>
                <a:effectLst/>
                <a:uLnTx/>
                <a:uFillTx/>
                <a:latin typeface="Arial" panose="020B0604020202020204" pitchFamily="34" charset="0"/>
                <a:cs typeface="Arial" panose="020B0604020202020204" pitchFamily="34" charset="0"/>
              </a:rPr>
              <a:t>TTbar</a:t>
            </a:r>
            <a:r>
              <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simulation 1k events) … because they look nicer than the 10k ones</a:t>
            </a:r>
          </a:p>
          <a:p>
            <a:endParaRPr kumimoji="0" lang="en-US" sz="12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r>
              <a:rPr lang="en-US" dirty="0"/>
              <a:t>In the first column, we see the effect of hyperthreading on the x86 platform: we’re using all the circuitry at 50% CPU </a:t>
            </a:r>
            <a:r>
              <a:rPr lang="en-US" dirty="0" err="1"/>
              <a:t>utilisation</a:t>
            </a:r>
            <a:r>
              <a:rPr lang="en-US" dirty="0"/>
              <a:t> (because each physical core is acting as two logical cores), whereas the 80 physical cores on the ARM scale more or less linearly.  So while you will achieve some (pretty small) power saving by running an ARM CPU between 50% and 100% load, you only really see a power saving on x86 HT at &lt; 50% load.</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11</a:t>
            </a:fld>
            <a:endParaRPr lang="en-GB"/>
          </a:p>
        </p:txBody>
      </p:sp>
    </p:spTree>
    <p:extLst>
      <p:ext uri="{BB962C8B-B14F-4D97-AF65-F5344CB8AC3E}">
        <p14:creationId xmlns:p14="http://schemas.microsoft.com/office/powerpoint/2010/main" val="2396732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Results 10k</a:t>
            </a:r>
          </a:p>
          <a:p>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12</a:t>
            </a:fld>
            <a:endParaRPr lang="en-GB"/>
          </a:p>
        </p:txBody>
      </p:sp>
    </p:spTree>
    <p:extLst>
      <p:ext uri="{BB962C8B-B14F-4D97-AF65-F5344CB8AC3E}">
        <p14:creationId xmlns:p14="http://schemas.microsoft.com/office/powerpoint/2010/main" val="987815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HEP-Score task force / </a:t>
            </a:r>
            <a:r>
              <a:rPr lang="en-US" dirty="0" err="1"/>
              <a:t>HEPiX</a:t>
            </a:r>
            <a:r>
              <a:rPr lang="en-US" dirty="0"/>
              <a:t> working group</a:t>
            </a: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13</a:t>
            </a:fld>
            <a:endParaRPr lang="en-GB"/>
          </a:p>
        </p:txBody>
      </p:sp>
    </p:spTree>
    <p:extLst>
      <p:ext uri="{BB962C8B-B14F-4D97-AF65-F5344CB8AC3E}">
        <p14:creationId xmlns:p14="http://schemas.microsoft.com/office/powerpoint/2010/main" val="2374484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HEP-Score containers:  https://gitlab.cern.ch/hep-benchmarks/hep-workloads-sif/container_registry</a:t>
            </a:r>
          </a:p>
          <a:p>
            <a:endParaRPr lang="en-US" dirty="0"/>
          </a:p>
          <a:p>
            <a:r>
              <a:rPr lang="en-GB" dirty="0"/>
              <a:t>gitlab-registry.cern.ch/hep-benchmarks/hep-workloads-</a:t>
            </a:r>
            <a:r>
              <a:rPr lang="en-GB" dirty="0" err="1"/>
              <a:t>sif</a:t>
            </a:r>
            <a:r>
              <a:rPr lang="en-GB" dirty="0"/>
              <a:t>/atlas-sim_mt-ma-bmk:v2.0</a:t>
            </a:r>
          </a:p>
          <a:p>
            <a:r>
              <a:rPr lang="en-GB" dirty="0"/>
              <a:t>gitlab-registry.cern.ch/hep-benchmarks/hep-workloads-</a:t>
            </a:r>
            <a:r>
              <a:rPr lang="en-GB" dirty="0" err="1"/>
              <a:t>sif</a:t>
            </a:r>
            <a:r>
              <a:rPr lang="en-GB" dirty="0"/>
              <a:t>/cms-reco-run3-ma-bmk:v1.1</a:t>
            </a:r>
          </a:p>
          <a:p>
            <a:r>
              <a:rPr lang="en-GB" dirty="0"/>
              <a:t>gitlab-registry.cern.ch/hep-benchmarks/hep-workloads-</a:t>
            </a:r>
            <a:r>
              <a:rPr lang="en-GB" dirty="0" err="1"/>
              <a:t>sif</a:t>
            </a:r>
            <a:r>
              <a:rPr lang="en-GB" dirty="0"/>
              <a:t>/cms-digi-run3-ma-bmk:v1.0</a:t>
            </a:r>
          </a:p>
          <a:p>
            <a:r>
              <a:rPr lang="en-GB" dirty="0"/>
              <a:t>gitlab-registry.cern.ch/hep-benchmarks/hep-workloads-</a:t>
            </a:r>
            <a:r>
              <a:rPr lang="en-GB" dirty="0" err="1"/>
              <a:t>sif</a:t>
            </a:r>
            <a:r>
              <a:rPr lang="en-GB" dirty="0"/>
              <a:t>/cms-gen-sim-run3-ma-bmk:v1.0</a:t>
            </a:r>
          </a:p>
          <a:p>
            <a:r>
              <a:rPr lang="en-GB" dirty="0"/>
              <a:t>gitlab-registry.cern.ch/hep-benchmarks/hep-workloads-</a:t>
            </a:r>
            <a:r>
              <a:rPr lang="en-GB" dirty="0" err="1"/>
              <a:t>sif</a:t>
            </a:r>
            <a:r>
              <a:rPr lang="en-GB" dirty="0"/>
              <a:t>/atlas-gen_sherpa-ma-bmk:ci-v1.0</a:t>
            </a:r>
          </a:p>
          <a:p>
            <a:r>
              <a:rPr lang="en-GB" dirty="0"/>
              <a:t>gitlab-registry.cern.ch/hep-benchmarks/hep-workloads-</a:t>
            </a:r>
            <a:r>
              <a:rPr lang="en-GB" dirty="0" err="1"/>
              <a:t>sif</a:t>
            </a:r>
            <a:r>
              <a:rPr lang="en-GB" dirty="0"/>
              <a:t>/hello-world-ma-bmk:ci-v1.0</a:t>
            </a:r>
          </a:p>
          <a:p>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14</a:t>
            </a:fld>
            <a:endParaRPr lang="en-GB"/>
          </a:p>
        </p:txBody>
      </p:sp>
    </p:spTree>
    <p:extLst>
      <p:ext uri="{BB962C8B-B14F-4D97-AF65-F5344CB8AC3E}">
        <p14:creationId xmlns:p14="http://schemas.microsoft.com/office/powerpoint/2010/main" val="1118719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(note: I re-normalized the scores to make them visible!)</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15</a:t>
            </a:fld>
            <a:endParaRPr lang="en-GB"/>
          </a:p>
        </p:txBody>
      </p:sp>
    </p:spTree>
    <p:extLst>
      <p:ext uri="{BB962C8B-B14F-4D97-AF65-F5344CB8AC3E}">
        <p14:creationId xmlns:p14="http://schemas.microsoft.com/office/powerpoint/2010/main" val="2933568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dirty="0">
                <a:solidFill>
                  <a:srgbClr val="000000"/>
                </a:solidFill>
                <a:effectLst/>
                <a:latin typeface="Calibri" panose="020F0502020204030204" pitchFamily="34" charset="0"/>
              </a:rPr>
              <a:t>Ratios (average)</a:t>
            </a:r>
            <a:r>
              <a:rPr lang="en-US" dirty="0"/>
              <a:t> </a:t>
            </a:r>
          </a:p>
          <a:p>
            <a:r>
              <a:rPr lang="en-US" sz="1800" b="0" i="0" u="none" strike="noStrike" dirty="0">
                <a:solidFill>
                  <a:srgbClr val="000000"/>
                </a:solidFill>
                <a:effectLst/>
                <a:latin typeface="Calibri" panose="020F0502020204030204" pitchFamily="34" charset="0"/>
              </a:rPr>
              <a:t>time (arm/x86):</a:t>
            </a:r>
            <a:r>
              <a:rPr lang="en-US" dirty="0"/>
              <a:t> </a:t>
            </a:r>
            <a:r>
              <a:rPr lang="en-US" sz="1800" b="0" i="0" u="none" strike="noStrike" dirty="0">
                <a:solidFill>
                  <a:srgbClr val="000000"/>
                </a:solidFill>
                <a:effectLst/>
                <a:latin typeface="Calibri" panose="020F0502020204030204" pitchFamily="34" charset="0"/>
              </a:rPr>
              <a:t>84.6%</a:t>
            </a:r>
            <a:r>
              <a:rPr lang="en-US" dirty="0"/>
              <a:t> </a:t>
            </a:r>
            <a:r>
              <a:rPr lang="en-US" dirty="0">
                <a:sym typeface="Wingdings" panose="05000000000000000000" pitchFamily="2" charset="2"/>
              </a:rPr>
              <a:t> </a:t>
            </a:r>
            <a:r>
              <a:rPr lang="en-US" sz="1800" b="0" i="0" u="none" strike="noStrike" dirty="0">
                <a:solidFill>
                  <a:srgbClr val="000000"/>
                </a:solidFill>
                <a:effectLst/>
                <a:latin typeface="Calibri" panose="020F0502020204030204" pitchFamily="34" charset="0"/>
              </a:rPr>
              <a:t>18.2%</a:t>
            </a:r>
            <a:r>
              <a:rPr lang="en-US" dirty="0"/>
              <a:t> faster</a:t>
            </a:r>
          </a:p>
          <a:p>
            <a:r>
              <a:rPr lang="en-US" sz="1800" b="0" i="0" u="none" strike="noStrike" dirty="0">
                <a:solidFill>
                  <a:srgbClr val="000000"/>
                </a:solidFill>
                <a:effectLst/>
                <a:latin typeface="Calibri" panose="020F0502020204030204" pitchFamily="34" charset="0"/>
              </a:rPr>
              <a:t>energy (arm/x86):</a:t>
            </a:r>
            <a:r>
              <a:rPr lang="en-US" dirty="0"/>
              <a:t> </a:t>
            </a:r>
            <a:r>
              <a:rPr lang="en-US" sz="1800" b="0" i="0" u="none" strike="noStrike" dirty="0">
                <a:solidFill>
                  <a:srgbClr val="000000"/>
                </a:solidFill>
                <a:effectLst/>
                <a:latin typeface="Calibri" panose="020F0502020204030204" pitchFamily="34" charset="0"/>
              </a:rPr>
              <a:t>65.6%</a:t>
            </a:r>
            <a:r>
              <a:rPr lang="en-US" dirty="0"/>
              <a:t> </a:t>
            </a:r>
            <a:r>
              <a:rPr lang="en-US" dirty="0">
                <a:sym typeface="Wingdings" panose="05000000000000000000" pitchFamily="2" charset="2"/>
              </a:rPr>
              <a:t> </a:t>
            </a:r>
            <a:r>
              <a:rPr lang="en-US" sz="1800" b="0" i="0" u="none" strike="noStrike" dirty="0">
                <a:solidFill>
                  <a:srgbClr val="000000"/>
                </a:solidFill>
                <a:effectLst/>
                <a:latin typeface="Calibri" panose="020F0502020204030204" pitchFamily="34" charset="0"/>
              </a:rPr>
              <a:t>34.4%</a:t>
            </a:r>
            <a:r>
              <a:rPr lang="en-US" dirty="0"/>
              <a:t> less energy</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16</a:t>
            </a:fld>
            <a:endParaRPr lang="en-GB"/>
          </a:p>
        </p:txBody>
      </p:sp>
    </p:spTree>
    <p:extLst>
      <p:ext uri="{BB962C8B-B14F-4D97-AF65-F5344CB8AC3E}">
        <p14:creationId xmlns:p14="http://schemas.microsoft.com/office/powerpoint/2010/main" val="1582669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Those I could think about …</a:t>
            </a:r>
          </a:p>
          <a:p>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17</a:t>
            </a:fld>
            <a:endParaRPr lang="en-GB"/>
          </a:p>
        </p:txBody>
      </p:sp>
    </p:spTree>
    <p:extLst>
      <p:ext uri="{BB962C8B-B14F-4D97-AF65-F5344CB8AC3E}">
        <p14:creationId xmlns:p14="http://schemas.microsoft.com/office/powerpoint/2010/main" val="2034415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a:t>
            </a:r>
          </a:p>
          <a:p>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18</a:t>
            </a:fld>
            <a:endParaRPr lang="en-GB"/>
          </a:p>
        </p:txBody>
      </p:sp>
    </p:spTree>
    <p:extLst>
      <p:ext uri="{BB962C8B-B14F-4D97-AF65-F5344CB8AC3E}">
        <p14:creationId xmlns:p14="http://schemas.microsoft.com/office/powerpoint/2010/main" val="1100947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anose="05000000000000000000" pitchFamily="2" charset="2"/>
              </a:rPr>
              <a:t></a:t>
            </a: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19</a:t>
            </a:fld>
            <a:endParaRPr lang="en-GB"/>
          </a:p>
        </p:txBody>
      </p:sp>
    </p:spTree>
    <p:extLst>
      <p:ext uri="{BB962C8B-B14F-4D97-AF65-F5344CB8AC3E}">
        <p14:creationId xmlns:p14="http://schemas.microsoft.com/office/powerpoint/2010/main" val="972979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Outline (rev. after ACAT2022)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1) Motivation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can we do LHC computing with less power using ARM?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2) Methodology: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use IPMI x-checked with metered plug.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test systems - similarities and, in particular, differences (and how you compare).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3) Tests with various HEP workloads     </a:t>
            </a:r>
            <a:br>
              <a:rPr lang="en-US" sz="1200" dirty="0">
                <a:latin typeface="Arial" panose="020B0604020202020204" pitchFamily="34" charset="0"/>
                <a:cs typeface="Arial" panose="020B0604020202020204" pitchFamily="34" charset="0"/>
                <a:sym typeface="Wingdings" panose="05000000000000000000" pitchFamily="2" charset="2"/>
              </a:rPr>
            </a:br>
            <a:r>
              <a:rPr lang="en-US" sz="1200" dirty="0">
                <a:latin typeface="Arial" panose="020B0604020202020204" pitchFamily="34" charset="0"/>
                <a:cs typeface="Arial" panose="020B0604020202020204" pitchFamily="34" charset="0"/>
                <a:sym typeface="Wingdings" panose="05000000000000000000" pitchFamily="2" charset="2"/>
              </a:rPr>
              <a:t>  - idle measurement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discussion of work load characteristics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results.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4) Final focus: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Use HEPSCORE to work out kW/</a:t>
            </a:r>
            <a:r>
              <a:rPr lang="en-US" sz="1200" dirty="0" err="1">
                <a:latin typeface="Arial" panose="020B0604020202020204" pitchFamily="34" charset="0"/>
                <a:cs typeface="Arial" panose="020B0604020202020204" pitchFamily="34" charset="0"/>
                <a:sym typeface="Wingdings" panose="05000000000000000000" pitchFamily="2" charset="2"/>
              </a:rPr>
              <a:t>Hepscore</a:t>
            </a:r>
            <a:r>
              <a:rPr lang="en-US" sz="1200" dirty="0">
                <a:latin typeface="Arial" panose="020B0604020202020204" pitchFamily="34" charset="0"/>
                <a:cs typeface="Arial" panose="020B0604020202020204" pitchFamily="34" charset="0"/>
                <a:sym typeface="Wingdings" panose="05000000000000000000" pitchFamily="2" charset="2"/>
              </a:rPr>
              <a:t> for LHC workloads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sym typeface="Wingdings" panose="05000000000000000000" pitchFamily="2" charset="2"/>
              </a:rPr>
              <a:t>  - Conclusions and future plans.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A65CFA56-DF8D-4AFF-9953-9F009D79072F}" type="slidenum">
              <a:rPr lang="en-GB" smtClean="0"/>
              <a:t>2</a:t>
            </a:fld>
            <a:endParaRPr lang="en-GB"/>
          </a:p>
        </p:txBody>
      </p:sp>
    </p:spTree>
    <p:extLst>
      <p:ext uri="{BB962C8B-B14F-4D97-AF65-F5344CB8AC3E}">
        <p14:creationId xmlns:p14="http://schemas.microsoft.com/office/powerpoint/2010/main" val="2729259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BASH commands to gather the various metrics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dirty="0">
              <a:solidFill>
                <a:srgbClr val="D4D4D4"/>
              </a:solidFill>
              <a:effectLst/>
              <a:latin typeface="Consolas" panose="020B0609020204030204" pitchFamily="49" charset="0"/>
            </a:endParaRPr>
          </a:p>
        </p:txBody>
      </p:sp>
      <p:sp>
        <p:nvSpPr>
          <p:cNvPr id="4" name="Slide Number Placeholder 3"/>
          <p:cNvSpPr>
            <a:spLocks noGrp="1"/>
          </p:cNvSpPr>
          <p:nvPr>
            <p:ph type="sldNum" sz="quarter" idx="5"/>
          </p:nvPr>
        </p:nvSpPr>
        <p:spPr/>
        <p:txBody>
          <a:bodyPr/>
          <a:lstStyle/>
          <a:p>
            <a:fld id="{A65CFA56-DF8D-4AFF-9953-9F009D79072F}" type="slidenum">
              <a:rPr lang="en-GB" smtClean="0"/>
              <a:t>20</a:t>
            </a:fld>
            <a:endParaRPr lang="en-GB"/>
          </a:p>
        </p:txBody>
      </p:sp>
    </p:spTree>
    <p:extLst>
      <p:ext uri="{BB962C8B-B14F-4D97-AF65-F5344CB8AC3E}">
        <p14:creationId xmlns:p14="http://schemas.microsoft.com/office/powerpoint/2010/main" val="1120199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IPMI sampling …</a:t>
            </a: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21</a:t>
            </a:fld>
            <a:endParaRPr lang="en-GB"/>
          </a:p>
        </p:txBody>
      </p:sp>
    </p:spTree>
    <p:extLst>
      <p:ext uri="{BB962C8B-B14F-4D97-AF65-F5344CB8AC3E}">
        <p14:creationId xmlns:p14="http://schemas.microsoft.com/office/powerpoint/2010/main" val="3397488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Exporters …</a:t>
            </a: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22</a:t>
            </a:fld>
            <a:endParaRPr lang="en-GB"/>
          </a:p>
        </p:txBody>
      </p:sp>
    </p:spTree>
    <p:extLst>
      <p:ext uri="{BB962C8B-B14F-4D97-AF65-F5344CB8AC3E}">
        <p14:creationId xmlns:p14="http://schemas.microsoft.com/office/powerpoint/2010/main" val="24383391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Voluntary Load-shedding During Peaks</a:t>
            </a:r>
            <a:r>
              <a:rPr lang="en-GB" dirty="0"/>
              <a:t>  (by Rodney Walker)</a:t>
            </a:r>
          </a:p>
          <a:p>
            <a:r>
              <a:rPr lang="en-GB" dirty="0"/>
              <a:t>https://indico.cern.ch/event/1162261/contributions/5117873/</a:t>
            </a:r>
          </a:p>
          <a:p>
            <a:endParaRPr lang="en-US" dirty="0"/>
          </a:p>
        </p:txBody>
      </p:sp>
      <p:sp>
        <p:nvSpPr>
          <p:cNvPr id="4" name="Slide Number Placeholder 3"/>
          <p:cNvSpPr>
            <a:spLocks noGrp="1"/>
          </p:cNvSpPr>
          <p:nvPr>
            <p:ph type="sldNum" sz="quarter" idx="5"/>
          </p:nvPr>
        </p:nvSpPr>
        <p:spPr/>
        <p:txBody>
          <a:bodyPr/>
          <a:lstStyle/>
          <a:p>
            <a:fld id="{A65CFA56-DF8D-4AFF-9953-9F009D79072F}" type="slidenum">
              <a:rPr lang="en-GB" smtClean="0"/>
              <a:t>23</a:t>
            </a:fld>
            <a:endParaRPr lang="en-GB"/>
          </a:p>
        </p:txBody>
      </p:sp>
    </p:spTree>
    <p:extLst>
      <p:ext uri="{BB962C8B-B14F-4D97-AF65-F5344CB8AC3E}">
        <p14:creationId xmlns:p14="http://schemas.microsoft.com/office/powerpoint/2010/main" val="1578127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Add-on: CPU throttling</a:t>
            </a:r>
          </a:p>
          <a:p>
            <a:endParaRPr lang="en-US" dirty="0"/>
          </a:p>
          <a:p>
            <a:r>
              <a:rPr lang="en-GB" dirty="0"/>
              <a:t>x86_performance (2.30 GHz):           time = 3253 sec. , Energy = 0.30766 kWh</a:t>
            </a:r>
          </a:p>
          <a:p>
            <a:r>
              <a:rPr lang="en-GB" dirty="0"/>
              <a:t>x86_conservative (1.50 - 2.30 GHz):   time = 3315 sec. , Energy = 0.31141 kWh</a:t>
            </a:r>
          </a:p>
          <a:p>
            <a:r>
              <a:rPr lang="en-GB" dirty="0"/>
              <a:t>x86_powersave (1.50 GHz):             time = 5986 sec. , Energy = 0.30293 kWh</a:t>
            </a:r>
          </a:p>
          <a:p>
            <a:endParaRPr lang="en-GB" dirty="0"/>
          </a:p>
          <a:p>
            <a:r>
              <a:rPr lang="en-GB" dirty="0" err="1"/>
              <a:t>arm_performance</a:t>
            </a:r>
            <a:r>
              <a:rPr lang="en-GB" dirty="0"/>
              <a:t> (3.00 GHz):           time = 2447 sec. , Energy = 0.17663 kWh</a:t>
            </a:r>
          </a:p>
          <a:p>
            <a:r>
              <a:rPr lang="en-GB" dirty="0" err="1"/>
              <a:t>arm_conservative</a:t>
            </a:r>
            <a:r>
              <a:rPr lang="en-GB" dirty="0"/>
              <a:t> (2.00 - 3.00 GHz):   time = 2669 sec. , Energy = 0.16813 kWh</a:t>
            </a:r>
          </a:p>
          <a:p>
            <a:r>
              <a:rPr lang="en-GB" dirty="0" err="1"/>
              <a:t>arm_powersave</a:t>
            </a:r>
            <a:r>
              <a:rPr lang="en-GB" dirty="0"/>
              <a:t> (2.00 GHz):             time = 3440 sec. , Energy = 0.15362 kWh</a:t>
            </a:r>
          </a:p>
          <a:p>
            <a:endParaRPr lang="en-GB" dirty="0"/>
          </a:p>
          <a:p>
            <a:r>
              <a:rPr lang="en-GB" dirty="0"/>
              <a:t>x86*2_performance (2.60 GHz):         time = 2552 sec. , Energy = 0.28265 kWh</a:t>
            </a:r>
          </a:p>
          <a:p>
            <a:r>
              <a:rPr lang="en-GB" dirty="0"/>
              <a:t>x86*2_conservative (1.50 - 2.60 GHz): time = 2624 sec. , Energy = 0.28279 kWh</a:t>
            </a:r>
          </a:p>
          <a:p>
            <a:r>
              <a:rPr lang="en-GB" dirty="0"/>
              <a:t>x86*2_powersave (1.50 GHz):           time = 4954 sec. , Energy = 0.29909 kWh</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24</a:t>
            </a:fld>
            <a:endParaRPr lang="en-GB"/>
          </a:p>
        </p:txBody>
      </p:sp>
    </p:spTree>
    <p:extLst>
      <p:ext uri="{BB962C8B-B14F-4D97-AF65-F5344CB8AC3E}">
        <p14:creationId xmlns:p14="http://schemas.microsoft.com/office/powerpoint/2010/main" val="3252542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abstract &amp; motivations</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3</a:t>
            </a:fld>
            <a:endParaRPr lang="en-GB"/>
          </a:p>
        </p:txBody>
      </p:sp>
    </p:spTree>
    <p:extLst>
      <p:ext uri="{BB962C8B-B14F-4D97-AF65-F5344CB8AC3E}">
        <p14:creationId xmlns:p14="http://schemas.microsoft.com/office/powerpoint/2010/main" val="1366872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ARM server</a:t>
            </a:r>
            <a:r>
              <a:rPr lang="en-GB" dirty="0"/>
              <a:t>:  Single socket Ampere </a:t>
            </a:r>
            <a:r>
              <a:rPr lang="en-GB" dirty="0" err="1"/>
              <a:t>Altra</a:t>
            </a:r>
            <a:r>
              <a:rPr lang="en-GB" dirty="0"/>
              <a:t> Processor  </a:t>
            </a:r>
          </a:p>
          <a:p>
            <a:r>
              <a:rPr lang="en-GB" dirty="0"/>
              <a:t>Architecture:          aarch64  </a:t>
            </a:r>
          </a:p>
          <a:p>
            <a:r>
              <a:rPr lang="en-GB" dirty="0"/>
              <a:t>Byte Order:            Little Endian  </a:t>
            </a:r>
          </a:p>
          <a:p>
            <a:r>
              <a:rPr lang="en-GB" dirty="0"/>
              <a:t>CPU(s):                80  </a:t>
            </a:r>
          </a:p>
          <a:p>
            <a:r>
              <a:rPr lang="en-GB" dirty="0"/>
              <a:t>Vendor ID:               </a:t>
            </a:r>
          </a:p>
          <a:p>
            <a:r>
              <a:rPr lang="en-GB" dirty="0"/>
              <a:t>Model name:              </a:t>
            </a:r>
          </a:p>
          <a:p>
            <a:r>
              <a:rPr lang="en-GB" dirty="0"/>
              <a:t>Manufacturer:          </a:t>
            </a:r>
          </a:p>
          <a:p>
            <a:r>
              <a:rPr lang="en-GB" dirty="0"/>
              <a:t>Ampere(R)  Family:                ARMv8  </a:t>
            </a:r>
          </a:p>
          <a:p>
            <a:r>
              <a:rPr lang="en-GB" dirty="0"/>
              <a:t>External clock:        1.650 GHz  </a:t>
            </a:r>
          </a:p>
          <a:p>
            <a:r>
              <a:rPr lang="en-GB" dirty="0"/>
              <a:t>Max speed:             3.000 GHz  </a:t>
            </a:r>
          </a:p>
          <a:p>
            <a:r>
              <a:rPr lang="en-GB" dirty="0"/>
              <a:t>Speed:                 3.000 GHz  </a:t>
            </a:r>
          </a:p>
          <a:p>
            <a:r>
              <a:rPr lang="en-GB" dirty="0"/>
              <a:t>Core count:            80  </a:t>
            </a:r>
          </a:p>
          <a:p>
            <a:r>
              <a:rPr lang="en-GB" dirty="0"/>
              <a:t>Thread count:          80  </a:t>
            </a:r>
          </a:p>
          <a:p>
            <a:r>
              <a:rPr lang="en-GB" dirty="0"/>
              <a:t>TDP (*):               210W</a:t>
            </a:r>
          </a:p>
          <a:p>
            <a:endParaRPr lang="en-GB" dirty="0"/>
          </a:p>
          <a:p>
            <a:r>
              <a:rPr lang="en-GB" dirty="0"/>
              <a:t>---</a:t>
            </a:r>
          </a:p>
          <a:p>
            <a:endParaRPr lang="en-GB" dirty="0"/>
          </a:p>
          <a:p>
            <a:r>
              <a:rPr lang="en-GB" b="1" dirty="0"/>
              <a:t>AMD server</a:t>
            </a:r>
            <a:r>
              <a:rPr lang="en-GB" dirty="0"/>
              <a:t>:  Single AMD EPYC 7003 series processor family  </a:t>
            </a:r>
          </a:p>
          <a:p>
            <a:r>
              <a:rPr lang="en-GB" dirty="0"/>
              <a:t>Architecture:          x86_64  </a:t>
            </a:r>
          </a:p>
          <a:p>
            <a:r>
              <a:rPr lang="en-GB" dirty="0"/>
              <a:t>Byte Order:            Little Endian  </a:t>
            </a:r>
          </a:p>
          <a:p>
            <a:r>
              <a:rPr lang="en-GB" dirty="0"/>
              <a:t>CPU(s):                96  </a:t>
            </a:r>
          </a:p>
          <a:p>
            <a:r>
              <a:rPr lang="en-GB" dirty="0"/>
              <a:t>Vendor ID:             </a:t>
            </a:r>
            <a:r>
              <a:rPr lang="en-GB" dirty="0" err="1"/>
              <a:t>AuthenticAMD</a:t>
            </a:r>
            <a:r>
              <a:rPr lang="en-GB" dirty="0"/>
              <a:t>  </a:t>
            </a:r>
          </a:p>
          <a:p>
            <a:r>
              <a:rPr lang="en-GB" dirty="0"/>
              <a:t>Model name:            AMD EPYC 7643 48-Core Processor  </a:t>
            </a:r>
          </a:p>
          <a:p>
            <a:r>
              <a:rPr lang="en-GB" dirty="0"/>
              <a:t>Manufacturer:          Advanced Micro Devices, Inc.  </a:t>
            </a:r>
          </a:p>
          <a:p>
            <a:r>
              <a:rPr lang="en-GB" dirty="0"/>
              <a:t>Family:                Zen  </a:t>
            </a:r>
          </a:p>
          <a:p>
            <a:r>
              <a:rPr lang="en-GB" dirty="0"/>
              <a:t>External clock:        100.000 MHz  </a:t>
            </a:r>
          </a:p>
          <a:p>
            <a:r>
              <a:rPr lang="en-GB" dirty="0"/>
              <a:t>Max speed:             3.625 GHz  </a:t>
            </a:r>
          </a:p>
          <a:p>
            <a:r>
              <a:rPr lang="en-GB" dirty="0"/>
              <a:t>Speed:                 2.300 GHz  </a:t>
            </a:r>
          </a:p>
          <a:p>
            <a:r>
              <a:rPr lang="en-GB" dirty="0"/>
              <a:t>Core count:            48  </a:t>
            </a:r>
          </a:p>
          <a:p>
            <a:r>
              <a:rPr lang="en-GB" dirty="0"/>
              <a:t>Thread count:          96</a:t>
            </a:r>
          </a:p>
          <a:p>
            <a:r>
              <a:rPr lang="en-GB" dirty="0"/>
              <a:t>TDP (*):               300W</a:t>
            </a:r>
          </a:p>
          <a:p>
            <a:endParaRPr lang="en-GB" dirty="0"/>
          </a:p>
          <a:p>
            <a:r>
              <a:rPr lang="en-GB" dirty="0"/>
              <a:t>---</a:t>
            </a:r>
          </a:p>
          <a:p>
            <a:endParaRPr lang="en-GB" dirty="0"/>
          </a:p>
          <a:p>
            <a:pPr marR="0" lvl="0" algn="l" defTabSz="914400" rtl="0" eaLnBrk="1" fontAlgn="auto" latinLnBrk="0" hangingPunct="1">
              <a:lnSpc>
                <a:spcPct val="90000"/>
              </a:lnSpc>
              <a:spcBef>
                <a:spcPts val="1800"/>
              </a:spcBef>
              <a:spcAft>
                <a:spcPts val="0"/>
              </a:spcAft>
              <a:buClrTx/>
              <a:buSzTx/>
              <a:tabLst/>
              <a:defRPr/>
            </a:pPr>
            <a:r>
              <a:rPr lang="en-US" sz="1200" b="1" dirty="0">
                <a:solidFill>
                  <a:schemeClr val="accent6">
                    <a:lumMod val="50000"/>
                  </a:schemeClr>
                </a:solidFill>
                <a:latin typeface="Arial" panose="020B0604020202020204" pitchFamily="34" charset="0"/>
                <a:cs typeface="Arial" panose="020B0604020202020204" pitchFamily="34" charset="0"/>
              </a:rPr>
              <a:t>DELL </a:t>
            </a:r>
            <a:r>
              <a:rPr lang="en-US" sz="1200" b="1" dirty="0" err="1">
                <a:solidFill>
                  <a:schemeClr val="accent6">
                    <a:lumMod val="50000"/>
                  </a:schemeClr>
                </a:solidFill>
                <a:latin typeface="Arial" panose="020B0604020202020204" pitchFamily="34" charset="0"/>
                <a:cs typeface="Arial" panose="020B0604020202020204" pitchFamily="34" charset="0"/>
              </a:rPr>
              <a:t>Epyc</a:t>
            </a:r>
            <a:r>
              <a:rPr lang="en-US" sz="1200" b="1" dirty="0">
                <a:solidFill>
                  <a:schemeClr val="accent6">
                    <a:lumMod val="50000"/>
                  </a:schemeClr>
                </a:solidFill>
                <a:latin typeface="Arial" panose="020B0604020202020204" pitchFamily="34" charset="0"/>
                <a:cs typeface="Arial" panose="020B0604020202020204" pitchFamily="34" charset="0"/>
              </a:rPr>
              <a:t> </a:t>
            </a:r>
            <a:r>
              <a:rPr lang="en-US" sz="1200" b="1" dirty="0" err="1">
                <a:solidFill>
                  <a:schemeClr val="accent6">
                    <a:lumMod val="50000"/>
                  </a:schemeClr>
                </a:solidFill>
                <a:latin typeface="Arial" panose="020B0604020202020204" pitchFamily="34" charset="0"/>
                <a:cs typeface="Arial" panose="020B0604020202020204" pitchFamily="34" charset="0"/>
              </a:rPr>
              <a:t>workernode</a:t>
            </a:r>
            <a:r>
              <a:rPr lang="en-US" sz="1200" dirty="0">
                <a:solidFill>
                  <a:schemeClr val="accent6">
                    <a:lumMod val="50000"/>
                  </a:schemeClr>
                </a:solidFill>
                <a:latin typeface="Arial" panose="020B0604020202020204" pitchFamily="34" charset="0"/>
                <a:cs typeface="Arial" panose="020B0604020202020204" pitchFamily="34" charset="0"/>
              </a:rPr>
              <a:t>  (compute node)</a:t>
            </a:r>
            <a:br>
              <a:rPr lang="en-US" sz="1200" dirty="0">
                <a:solidFill>
                  <a:schemeClr val="accent6">
                    <a:lumMod val="50000"/>
                  </a:schemeClr>
                </a:solidFill>
                <a:latin typeface="Arial" panose="020B0604020202020204" pitchFamily="34" charset="0"/>
                <a:cs typeface="Arial" panose="020B0604020202020204" pitchFamily="34" charset="0"/>
              </a:rPr>
            </a:br>
            <a:r>
              <a:rPr lang="en-US" sz="1200" dirty="0">
                <a:solidFill>
                  <a:schemeClr val="accent6">
                    <a:lumMod val="50000"/>
                  </a:schemeClr>
                </a:solidFill>
                <a:latin typeface="Arial" panose="020B0604020202020204" pitchFamily="34" charset="0"/>
                <a:cs typeface="Arial" panose="020B0604020202020204" pitchFamily="34" charset="0"/>
              </a:rPr>
              <a:t>  DELL PowerEdge C6525 </a:t>
            </a:r>
            <a:br>
              <a:rPr lang="en-US" sz="1200" dirty="0">
                <a:solidFill>
                  <a:schemeClr val="accent6">
                    <a:lumMod val="50000"/>
                  </a:schemeClr>
                </a:solidFill>
                <a:latin typeface="Arial" panose="020B0604020202020204" pitchFamily="34" charset="0"/>
                <a:cs typeface="Arial" panose="020B0604020202020204" pitchFamily="34" charset="0"/>
              </a:rPr>
            </a:br>
            <a:r>
              <a:rPr lang="en-US" sz="1200" dirty="0">
                <a:solidFill>
                  <a:schemeClr val="accent6">
                    <a:lumMod val="50000"/>
                  </a:schemeClr>
                </a:solidFill>
                <a:latin typeface="Arial" panose="020B0604020202020204" pitchFamily="34" charset="0"/>
                <a:cs typeface="Arial" panose="020B0604020202020204" pitchFamily="34" charset="0"/>
              </a:rPr>
              <a:t>  2 * </a:t>
            </a:r>
            <a:r>
              <a:rPr lang="en-GB" sz="1200" b="0" i="0" u="none" strike="noStrike" baseline="0" dirty="0">
                <a:solidFill>
                  <a:srgbClr val="434343"/>
                </a:solidFill>
                <a:latin typeface="ArialMT"/>
              </a:rPr>
              <a:t>AMD EPYC 7513 2.6GHz, 32C/64T, 128M Cache (200W) DDR4-3200</a:t>
            </a:r>
          </a:p>
          <a:p>
            <a:pPr algn="l"/>
            <a:r>
              <a:rPr lang="en-GB" sz="1200" b="0" i="0" u="none" strike="noStrike" baseline="0" dirty="0">
                <a:solidFill>
                  <a:srgbClr val="434343"/>
                </a:solidFill>
                <a:latin typeface="ArialMT"/>
              </a:rPr>
              <a:t>  16 32GB RDIMM, 3200MT/s, Dual Rank 8Gb BASE</a:t>
            </a:r>
          </a:p>
          <a:p>
            <a:pPr algn="l"/>
            <a:r>
              <a:rPr lang="en-US" sz="1200" b="0" i="0" u="none" strike="noStrike" baseline="0" dirty="0">
                <a:solidFill>
                  <a:srgbClr val="434343"/>
                </a:solidFill>
                <a:latin typeface="ArialMT"/>
              </a:rPr>
              <a:t>  1 3.84TB SSD SATA Read Intensive 6Gbps 512 2.5in Hot-plug AG Drive, 1 DWPD,</a:t>
            </a:r>
          </a:p>
          <a:p>
            <a:pPr marR="0" lvl="0" algn="l" defTabSz="914400" rtl="0" eaLnBrk="1" fontAlgn="auto" latinLnBrk="0" hangingPunct="1">
              <a:lnSpc>
                <a:spcPct val="90000"/>
              </a:lnSpc>
              <a:spcBef>
                <a:spcPts val="1800"/>
              </a:spcBef>
              <a:spcAft>
                <a:spcPts val="0"/>
              </a:spcAft>
              <a:buClrTx/>
              <a:buSzTx/>
              <a:tabLst/>
              <a:defRPr/>
            </a:pPr>
            <a:endParaRPr lang="en-US" sz="1200" i="1" dirty="0">
              <a:solidFill>
                <a:schemeClr val="accent6">
                  <a:lumMod val="50000"/>
                </a:schemeClr>
              </a:solidFill>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r>
              <a:rPr lang="en-US" sz="1200" i="1" dirty="0">
                <a:solidFill>
                  <a:schemeClr val="accent6">
                    <a:lumMod val="50000"/>
                  </a:schemeClr>
                </a:solidFill>
                <a:latin typeface="Arial" panose="020B0604020202020204" pitchFamily="34" charset="0"/>
                <a:cs typeface="Arial" panose="020B0604020202020204" pitchFamily="34" charset="0"/>
              </a:rPr>
              <a:t>---</a:t>
            </a:r>
          </a:p>
          <a:p>
            <a:pPr marR="0" lvl="0" algn="l" defTabSz="914400" rtl="0" eaLnBrk="1" fontAlgn="auto" latinLnBrk="0" hangingPunct="1">
              <a:lnSpc>
                <a:spcPct val="90000"/>
              </a:lnSpc>
              <a:spcBef>
                <a:spcPts val="1800"/>
              </a:spcBef>
              <a:spcAft>
                <a:spcPts val="0"/>
              </a:spcAft>
              <a:buClrTx/>
              <a:buSzTx/>
              <a:tabLst/>
              <a:defRPr/>
            </a:pPr>
            <a:endParaRPr lang="en-US" sz="1200" i="1" dirty="0">
              <a:solidFill>
                <a:schemeClr val="accent6">
                  <a:lumMod val="50000"/>
                </a:schemeClr>
              </a:solidFill>
              <a:latin typeface="Arial" panose="020B0604020202020204" pitchFamily="34" charset="0"/>
              <a:cs typeface="Arial" panose="020B0604020202020204" pitchFamily="34" charset="0"/>
            </a:endParaRPr>
          </a:p>
          <a:p>
            <a:pPr>
              <a:lnSpc>
                <a:spcPct val="90000"/>
              </a:lnSpc>
              <a:spcBef>
                <a:spcPts val="1800"/>
              </a:spcBef>
              <a:defRPr/>
            </a:pPr>
            <a:r>
              <a:rPr lang="en-US" sz="1200" b="1" dirty="0">
                <a:latin typeface="Arial" panose="020B0604020202020204" pitchFamily="34" charset="0"/>
                <a:cs typeface="Arial" panose="020B0604020202020204" pitchFamily="34" charset="0"/>
              </a:rPr>
              <a:t>GPU server</a:t>
            </a:r>
            <a:r>
              <a:rPr lang="en-US" sz="1200" dirty="0">
                <a:latin typeface="Arial" panose="020B0604020202020204" pitchFamily="34" charset="0"/>
                <a:cs typeface="Arial" panose="020B0604020202020204" pitchFamily="34" charset="0"/>
              </a:rPr>
              <a:t>  (A.I. sandbox)</a:t>
            </a:r>
            <a:r>
              <a:rPr lang="en-GB" dirty="0"/>
              <a:t> </a:t>
            </a:r>
            <a:br>
              <a:rPr lang="en-GB" dirty="0"/>
            </a:br>
            <a:r>
              <a:rPr lang="en-GB" dirty="0"/>
              <a:t>  </a:t>
            </a:r>
            <a:r>
              <a:rPr lang="en-US" sz="1200" dirty="0">
                <a:latin typeface="Arial" panose="020B0604020202020204" pitchFamily="34" charset="0"/>
                <a:cs typeface="Arial" panose="020B0604020202020204" pitchFamily="34" charset="0"/>
              </a:rPr>
              <a:t>DELL PowerEdge + 2 * Nvidia A100 80GB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2 * </a:t>
            </a:r>
            <a:r>
              <a:rPr lang="en-GB" dirty="0"/>
              <a:t>AMD EPYC 7443 24Core/48T Processors @ 4.00 GHz </a:t>
            </a:r>
            <a:r>
              <a:rPr lang="en-US" sz="1200" dirty="0">
                <a:latin typeface="Arial" panose="020B0604020202020204" pitchFamily="34" charset="0"/>
                <a:cs typeface="Arial" panose="020B0604020202020204" pitchFamily="34" charset="0"/>
              </a:rPr>
              <a:t>&amp; 512GB RAM</a:t>
            </a:r>
            <a:endParaRPr lang="en-GB" dirty="0"/>
          </a:p>
          <a:p>
            <a:endParaRPr lang="en-GB" dirty="0"/>
          </a:p>
          <a:p>
            <a:r>
              <a:rPr lang="en-GB" dirty="0"/>
              <a:t>---</a:t>
            </a:r>
          </a:p>
        </p:txBody>
      </p:sp>
      <p:sp>
        <p:nvSpPr>
          <p:cNvPr id="4" name="Slide Number Placeholder 3"/>
          <p:cNvSpPr>
            <a:spLocks noGrp="1"/>
          </p:cNvSpPr>
          <p:nvPr>
            <p:ph type="sldNum" sz="quarter" idx="5"/>
          </p:nvPr>
        </p:nvSpPr>
        <p:spPr/>
        <p:txBody>
          <a:bodyPr/>
          <a:lstStyle/>
          <a:p>
            <a:fld id="{A65CFA56-DF8D-4AFF-9953-9F009D79072F}" type="slidenum">
              <a:rPr lang="en-GB" smtClean="0"/>
              <a:t>4</a:t>
            </a:fld>
            <a:endParaRPr lang="en-GB"/>
          </a:p>
        </p:txBody>
      </p:sp>
    </p:spTree>
    <p:extLst>
      <p:ext uri="{BB962C8B-B14F-4D97-AF65-F5344CB8AC3E}">
        <p14:creationId xmlns:p14="http://schemas.microsoft.com/office/powerpoint/2010/main" val="2490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TimeStamp</a:t>
            </a:r>
            <a:r>
              <a:rPr lang="en-US" dirty="0"/>
              <a:t>:  </a:t>
            </a:r>
            <a:r>
              <a:rPr lang="en-GB" b="0" dirty="0">
                <a:solidFill>
                  <a:srgbClr val="CE9178"/>
                </a:solidFill>
                <a:effectLst/>
                <a:latin typeface="Consolas" panose="020B0609020204030204" pitchFamily="49" charset="0"/>
              </a:rPr>
              <a:t>date +"%F , %T"</a:t>
            </a:r>
            <a:endParaRPr lang="en-US" dirty="0"/>
          </a:p>
          <a:p>
            <a:r>
              <a:rPr lang="en-US" dirty="0"/>
              <a:t>CPU:   </a:t>
            </a:r>
            <a:r>
              <a:rPr lang="en-GB" b="0" dirty="0">
                <a:solidFill>
                  <a:srgbClr val="CE9178"/>
                </a:solidFill>
                <a:effectLst/>
                <a:latin typeface="Consolas" panose="020B0609020204030204" pitchFamily="49" charset="0"/>
              </a:rPr>
              <a:t>top -bn1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grep "</a:t>
            </a:r>
            <a:r>
              <a:rPr lang="en-GB" b="0" dirty="0" err="1">
                <a:solidFill>
                  <a:srgbClr val="CE9178"/>
                </a:solidFill>
                <a:effectLst/>
                <a:latin typeface="Consolas" panose="020B0609020204030204" pitchFamily="49" charset="0"/>
              </a:rPr>
              <a:t>Cpu</a:t>
            </a:r>
            <a:r>
              <a:rPr lang="en-GB" b="0" dirty="0">
                <a:solidFill>
                  <a:srgbClr val="CE9178"/>
                </a:solidFill>
                <a:effectLst/>
                <a:latin typeface="Consolas" panose="020B0609020204030204" pitchFamily="49" charset="0"/>
              </a:rPr>
              <a:t>(s)"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t>
            </a:r>
            <a:r>
              <a:rPr lang="en-GB" b="0" dirty="0" err="1">
                <a:solidFill>
                  <a:srgbClr val="CE9178"/>
                </a:solidFill>
                <a:effectLst/>
                <a:latin typeface="Consolas" panose="020B0609020204030204" pitchFamily="49" charset="0"/>
              </a:rPr>
              <a:t>sed</a:t>
            </a:r>
            <a:r>
              <a:rPr lang="en-GB" b="0" dirty="0">
                <a:solidFill>
                  <a:srgbClr val="CE9178"/>
                </a:solidFill>
                <a:effectLst/>
                <a:latin typeface="Consolas" panose="020B0609020204030204" pitchFamily="49" charset="0"/>
              </a:rPr>
              <a:t> "s/.*, *\([0-9.]*\)%* id.*/\1/"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'{print 100 - $1}'</a:t>
            </a:r>
            <a:endParaRPr lang="en-GB"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RAM:  </a:t>
            </a:r>
            <a:r>
              <a:rPr lang="en-GB" b="0" dirty="0">
                <a:solidFill>
                  <a:srgbClr val="CE9178"/>
                </a:solidFill>
                <a:effectLst/>
                <a:latin typeface="Consolas" panose="020B0609020204030204" pitchFamily="49" charset="0"/>
              </a:rPr>
              <a:t>free -t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'FNR == 2 {</a:t>
            </a:r>
            <a:r>
              <a:rPr lang="en-GB" b="0" dirty="0" err="1">
                <a:solidFill>
                  <a:srgbClr val="CE9178"/>
                </a:solidFill>
                <a:effectLst/>
                <a:latin typeface="Consolas" panose="020B0609020204030204" pitchFamily="49" charset="0"/>
              </a:rPr>
              <a:t>printf</a:t>
            </a:r>
            <a:r>
              <a:rPr lang="en-GB" b="0" dirty="0">
                <a:solidFill>
                  <a:srgbClr val="CE9178"/>
                </a:solidFill>
                <a:effectLst/>
                <a:latin typeface="Consolas" panose="020B0609020204030204" pitchFamily="49" charset="0"/>
              </a:rPr>
              <a:t>("%.2f"), $3/$2*100}'</a:t>
            </a:r>
            <a:endParaRPr lang="en-US" dirty="0"/>
          </a:p>
          <a:p>
            <a:r>
              <a:rPr lang="en-US" dirty="0"/>
              <a:t>GPU:  </a:t>
            </a:r>
            <a:r>
              <a:rPr lang="en-GB" b="0" dirty="0" err="1">
                <a:solidFill>
                  <a:srgbClr val="CE9178"/>
                </a:solidFill>
                <a:effectLst/>
                <a:latin typeface="Consolas" panose="020B0609020204030204" pitchFamily="49" charset="0"/>
              </a:rPr>
              <a:t>nvidia-smi</a:t>
            </a:r>
            <a:r>
              <a:rPr lang="en-GB" b="0" dirty="0">
                <a:solidFill>
                  <a:srgbClr val="CE9178"/>
                </a:solidFill>
                <a:effectLst/>
                <a:latin typeface="Consolas" panose="020B0609020204030204" pitchFamily="49" charset="0"/>
              </a:rPr>
              <a:t> --query-</a:t>
            </a:r>
            <a:r>
              <a:rPr lang="en-GB" b="0" dirty="0" err="1">
                <a:solidFill>
                  <a:srgbClr val="CE9178"/>
                </a:solidFill>
                <a:effectLst/>
                <a:latin typeface="Consolas" panose="020B0609020204030204" pitchFamily="49" charset="0"/>
              </a:rPr>
              <a:t>gpu</a:t>
            </a:r>
            <a:r>
              <a:rPr lang="en-GB" b="0" dirty="0">
                <a:solidFill>
                  <a:srgbClr val="CE9178"/>
                </a:solidFill>
                <a:effectLst/>
                <a:latin typeface="Consolas" panose="020B0609020204030204" pitchFamily="49" charset="0"/>
              </a:rPr>
              <a:t>=</a:t>
            </a:r>
            <a:r>
              <a:rPr lang="en-GB" b="0" dirty="0" err="1">
                <a:solidFill>
                  <a:srgbClr val="CE9178"/>
                </a:solidFill>
                <a:effectLst/>
                <a:latin typeface="Consolas" panose="020B0609020204030204" pitchFamily="49" charset="0"/>
              </a:rPr>
              <a:t>power.draw</a:t>
            </a:r>
            <a:r>
              <a:rPr lang="en-GB" b="0" dirty="0">
                <a:solidFill>
                  <a:srgbClr val="CE9178"/>
                </a:solidFill>
                <a:effectLst/>
                <a:latin typeface="Consolas" panose="020B0609020204030204" pitchFamily="49" charset="0"/>
              </a:rPr>
              <a:t> --format=</a:t>
            </a:r>
            <a:r>
              <a:rPr lang="en-GB" b="0" dirty="0" err="1">
                <a:solidFill>
                  <a:srgbClr val="CE9178"/>
                </a:solidFill>
                <a:effectLst/>
                <a:latin typeface="Consolas" panose="020B0609020204030204" pitchFamily="49" charset="0"/>
              </a:rPr>
              <a:t>csv,noheader,nounits</a:t>
            </a:r>
            <a:r>
              <a:rPr lang="en-GB" b="0" dirty="0">
                <a:solidFill>
                  <a:srgbClr val="CE9178"/>
                </a:solidFill>
                <a:effectLst/>
                <a:latin typeface="Consolas" panose="020B0609020204030204" pitchFamily="49" charset="0"/>
              </a:rPr>
              <a:t>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'{s+=$1} END {print s}’</a:t>
            </a:r>
            <a:endParaRPr lang="en-GB"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Power (IPMI):  </a:t>
            </a:r>
            <a:r>
              <a:rPr lang="en-US" b="0" dirty="0" err="1">
                <a:solidFill>
                  <a:srgbClr val="CE9178"/>
                </a:solidFill>
                <a:effectLst/>
                <a:latin typeface="Consolas" panose="020B0609020204030204" pitchFamily="49" charset="0"/>
              </a:rPr>
              <a:t>ipmitool</a:t>
            </a:r>
            <a:r>
              <a:rPr lang="en-US" b="0" dirty="0">
                <a:solidFill>
                  <a:srgbClr val="CE9178"/>
                </a:solidFill>
                <a:effectLst/>
                <a:latin typeface="Consolas" panose="020B0609020204030204" pitchFamily="49" charset="0"/>
              </a:rPr>
              <a:t> </a:t>
            </a:r>
            <a:r>
              <a:rPr lang="en-US" b="0" dirty="0" err="1">
                <a:solidFill>
                  <a:srgbClr val="CE9178"/>
                </a:solidFill>
                <a:effectLst/>
                <a:latin typeface="Consolas" panose="020B0609020204030204" pitchFamily="49" charset="0"/>
              </a:rPr>
              <a:t>dcmi</a:t>
            </a:r>
            <a:r>
              <a:rPr lang="en-US" b="0" dirty="0">
                <a:solidFill>
                  <a:srgbClr val="CE9178"/>
                </a:solidFill>
                <a:effectLst/>
                <a:latin typeface="Consolas" panose="020B0609020204030204" pitchFamily="49" charset="0"/>
              </a:rPr>
              <a:t> power reading </a:t>
            </a:r>
            <a:r>
              <a:rPr lang="en-US" b="0" dirty="0">
                <a:solidFill>
                  <a:srgbClr val="D4D4D4"/>
                </a:solidFill>
                <a:effectLst/>
                <a:latin typeface="Consolas" panose="020B0609020204030204" pitchFamily="49" charset="0"/>
              </a:rPr>
              <a:t>|</a:t>
            </a:r>
            <a:r>
              <a:rPr lang="en-US" b="0" dirty="0">
                <a:solidFill>
                  <a:srgbClr val="CE9178"/>
                </a:solidFill>
                <a:effectLst/>
                <a:latin typeface="Consolas" panose="020B0609020204030204" pitchFamily="49" charset="0"/>
              </a:rPr>
              <a:t> grep "Instantaneous power reading:"</a:t>
            </a:r>
            <a:endParaRPr lang="en-US"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dirty="0">
              <a:solidFill>
                <a:srgbClr val="D4D4D4"/>
              </a:solidFill>
              <a:effectLst/>
              <a:latin typeface="Consolas" panose="020B0609020204030204" pitchFamily="49" charset="0"/>
            </a:endParaRPr>
          </a:p>
        </p:txBody>
      </p:sp>
      <p:sp>
        <p:nvSpPr>
          <p:cNvPr id="4" name="Slide Number Placeholder 3"/>
          <p:cNvSpPr>
            <a:spLocks noGrp="1"/>
          </p:cNvSpPr>
          <p:nvPr>
            <p:ph type="sldNum" sz="quarter" idx="5"/>
          </p:nvPr>
        </p:nvSpPr>
        <p:spPr/>
        <p:txBody>
          <a:bodyPr/>
          <a:lstStyle/>
          <a:p>
            <a:fld id="{A65CFA56-DF8D-4AFF-9953-9F009D79072F}" type="slidenum">
              <a:rPr lang="en-GB" smtClean="0"/>
              <a:t>5</a:t>
            </a:fld>
            <a:endParaRPr lang="en-GB"/>
          </a:p>
        </p:txBody>
      </p:sp>
    </p:spTree>
    <p:extLst>
      <p:ext uri="{BB962C8B-B14F-4D97-AF65-F5344CB8AC3E}">
        <p14:creationId xmlns:p14="http://schemas.microsoft.com/office/powerpoint/2010/main" val="2695257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Visualization &amp; monitoring tools:  </a:t>
            </a:r>
            <a:r>
              <a:rPr lang="en-US" dirty="0" err="1"/>
              <a:t>node_exporter</a:t>
            </a:r>
            <a:r>
              <a:rPr lang="en-US" dirty="0"/>
              <a:t> + Prometheus + Grafana</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555555"/>
                </a:solidFill>
                <a:effectLst/>
                <a:latin typeface="Roboto Light" panose="020B0604020202020204" pitchFamily="2" charset="0"/>
              </a:rPr>
              <a:t>See previous work on “</a:t>
            </a:r>
            <a:r>
              <a:rPr lang="en-US" b="1" i="0" dirty="0">
                <a:solidFill>
                  <a:srgbClr val="1A63A0"/>
                </a:solidFill>
                <a:effectLst/>
                <a:latin typeface="Roboto" panose="02000000000000000000" pitchFamily="2" charset="0"/>
              </a:rPr>
              <a:t>A hybrid system for monitoring and automated recovery at the Glasgow Tier-2 cluster</a:t>
            </a:r>
            <a:r>
              <a:rPr lang="en-GB" b="0" i="0" dirty="0">
                <a:solidFill>
                  <a:srgbClr val="555555"/>
                </a:solidFill>
                <a:effectLst/>
                <a:latin typeface="Roboto Light" panose="020B0604020202020204" pitchFamily="2" charset="0"/>
              </a:rPr>
              <a:t>” and automation presented at </a:t>
            </a:r>
            <a:r>
              <a:rPr lang="en-GB" b="1" i="0" dirty="0">
                <a:solidFill>
                  <a:srgbClr val="555555"/>
                </a:solidFill>
                <a:effectLst/>
                <a:latin typeface="Roboto Light" panose="020B0604020202020204" pitchFamily="2" charset="0"/>
              </a:rPr>
              <a:t>vCHEP2021</a:t>
            </a:r>
            <a:r>
              <a:rPr lang="en-GB" dirty="0"/>
              <a:t>:  https://indico.cern.ch/event/948465/contributions/4323666/attachments/2248127/3813306/MonitoringAndAutomation_vCHEP2021.pdf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6</a:t>
            </a:fld>
            <a:endParaRPr lang="en-GB"/>
          </a:p>
        </p:txBody>
      </p:sp>
    </p:spTree>
    <p:extLst>
      <p:ext uri="{BB962C8B-B14F-4D97-AF65-F5344CB8AC3E}">
        <p14:creationId xmlns:p14="http://schemas.microsoft.com/office/powerpoint/2010/main" val="704144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Metered plugs (~ 30£ each)</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7</a:t>
            </a:fld>
            <a:endParaRPr lang="en-GB"/>
          </a:p>
        </p:txBody>
      </p:sp>
    </p:spTree>
    <p:extLst>
      <p:ext uri="{BB962C8B-B14F-4D97-AF65-F5344CB8AC3E}">
        <p14:creationId xmlns:p14="http://schemas.microsoft.com/office/powerpoint/2010/main" val="3133277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of benchmarks (new)</a:t>
            </a:r>
            <a:endParaRPr lang="en-GB" dirty="0"/>
          </a:p>
        </p:txBody>
      </p:sp>
      <p:sp>
        <p:nvSpPr>
          <p:cNvPr id="4" name="Slide Number Placeholder 3"/>
          <p:cNvSpPr>
            <a:spLocks noGrp="1"/>
          </p:cNvSpPr>
          <p:nvPr>
            <p:ph type="sldNum" sz="quarter" idx="5"/>
          </p:nvPr>
        </p:nvSpPr>
        <p:spPr/>
        <p:txBody>
          <a:bodyPr/>
          <a:lstStyle/>
          <a:p>
            <a:fld id="{A65CFA56-DF8D-4AFF-9953-9F009D79072F}" type="slidenum">
              <a:rPr lang="en-GB" smtClean="0"/>
              <a:t>8</a:t>
            </a:fld>
            <a:endParaRPr lang="en-GB"/>
          </a:p>
        </p:txBody>
      </p:sp>
    </p:spTree>
    <p:extLst>
      <p:ext uri="{BB962C8B-B14F-4D97-AF65-F5344CB8AC3E}">
        <p14:creationId xmlns:p14="http://schemas.microsoft.com/office/powerpoint/2010/main" val="1987301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E(arm) ~= 1.3 * E(x86)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rgbClr val="D4D4D4"/>
              </a:solidFill>
              <a:effectLst/>
              <a:latin typeface="Consolas" panose="020B0609020204030204" pitchFamily="49" charset="0"/>
            </a:endParaRPr>
          </a:p>
        </p:txBody>
      </p:sp>
      <p:sp>
        <p:nvSpPr>
          <p:cNvPr id="4" name="Slide Number Placeholder 3"/>
          <p:cNvSpPr>
            <a:spLocks noGrp="1"/>
          </p:cNvSpPr>
          <p:nvPr>
            <p:ph type="sldNum" sz="quarter" idx="5"/>
          </p:nvPr>
        </p:nvSpPr>
        <p:spPr/>
        <p:txBody>
          <a:bodyPr/>
          <a:lstStyle/>
          <a:p>
            <a:fld id="{A65CFA56-DF8D-4AFF-9953-9F009D79072F}" type="slidenum">
              <a:rPr lang="en-GB" smtClean="0"/>
              <a:t>9</a:t>
            </a:fld>
            <a:endParaRPr lang="en-GB"/>
          </a:p>
        </p:txBody>
      </p:sp>
    </p:spTree>
    <p:extLst>
      <p:ext uri="{BB962C8B-B14F-4D97-AF65-F5344CB8AC3E}">
        <p14:creationId xmlns:p14="http://schemas.microsoft.com/office/powerpoint/2010/main" val="890131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C7300-0601-4245-B720-B8E23002B8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95DE739-C2BD-4948-98B6-2928176157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8412A5-BAA0-4A05-9F0A-4909B01AFF89}"/>
              </a:ext>
            </a:extLst>
          </p:cNvPr>
          <p:cNvSpPr>
            <a:spLocks noGrp="1"/>
          </p:cNvSpPr>
          <p:nvPr>
            <p:ph type="dt" sz="half" idx="10"/>
          </p:nvPr>
        </p:nvSpPr>
        <p:spPr/>
        <p:txBody>
          <a:bodyPr/>
          <a:lstStyle/>
          <a:p>
            <a:fld id="{36367331-8340-459A-8355-0A66CB17F6C9}" type="datetime1">
              <a:rPr lang="en-GB" smtClean="0"/>
              <a:t>15/11/2022</a:t>
            </a:fld>
            <a:endParaRPr lang="en-GB"/>
          </a:p>
        </p:txBody>
      </p:sp>
      <p:sp>
        <p:nvSpPr>
          <p:cNvPr id="5" name="Footer Placeholder 4">
            <a:extLst>
              <a:ext uri="{FF2B5EF4-FFF2-40B4-BE49-F238E27FC236}">
                <a16:creationId xmlns:a16="http://schemas.microsoft.com/office/drawing/2014/main" id="{424304C8-5D70-4DCB-936C-182ED42F4B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51D31F-6868-421D-A9FC-15368EF7CF0F}"/>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1983354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99F73-F600-435B-BEF7-ADF4AC21D98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A3DAFC-DDE7-456B-878A-038A8A85F5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1AFE24-2D4E-4018-AD36-20A9B613EE57}"/>
              </a:ext>
            </a:extLst>
          </p:cNvPr>
          <p:cNvSpPr>
            <a:spLocks noGrp="1"/>
          </p:cNvSpPr>
          <p:nvPr>
            <p:ph type="dt" sz="half" idx="10"/>
          </p:nvPr>
        </p:nvSpPr>
        <p:spPr/>
        <p:txBody>
          <a:bodyPr/>
          <a:lstStyle/>
          <a:p>
            <a:fld id="{E37BA878-ECDE-46E1-A1FF-FAF49144CFDA}" type="datetime1">
              <a:rPr lang="en-GB" smtClean="0"/>
              <a:t>15/11/2022</a:t>
            </a:fld>
            <a:endParaRPr lang="en-GB"/>
          </a:p>
        </p:txBody>
      </p:sp>
      <p:sp>
        <p:nvSpPr>
          <p:cNvPr id="5" name="Footer Placeholder 4">
            <a:extLst>
              <a:ext uri="{FF2B5EF4-FFF2-40B4-BE49-F238E27FC236}">
                <a16:creationId xmlns:a16="http://schemas.microsoft.com/office/drawing/2014/main" id="{3FC02572-E5EF-4806-BBDA-210BBA91E9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02D3B7-D22C-4AA7-90BC-93C459E205F0}"/>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918519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933AFD-6522-4AF2-A385-84ED6814BE8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712AFD-11F2-41F3-8E67-DD888566F0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E90292-F2B9-41F4-87C1-30090D7CB73B}"/>
              </a:ext>
            </a:extLst>
          </p:cNvPr>
          <p:cNvSpPr>
            <a:spLocks noGrp="1"/>
          </p:cNvSpPr>
          <p:nvPr>
            <p:ph type="dt" sz="half" idx="10"/>
          </p:nvPr>
        </p:nvSpPr>
        <p:spPr/>
        <p:txBody>
          <a:bodyPr/>
          <a:lstStyle/>
          <a:p>
            <a:fld id="{3B80E5D5-8263-4093-90A9-E62ACE0BEB41}" type="datetime1">
              <a:rPr lang="en-GB" smtClean="0"/>
              <a:t>15/11/2022</a:t>
            </a:fld>
            <a:endParaRPr lang="en-GB"/>
          </a:p>
        </p:txBody>
      </p:sp>
      <p:sp>
        <p:nvSpPr>
          <p:cNvPr id="5" name="Footer Placeholder 4">
            <a:extLst>
              <a:ext uri="{FF2B5EF4-FFF2-40B4-BE49-F238E27FC236}">
                <a16:creationId xmlns:a16="http://schemas.microsoft.com/office/drawing/2014/main" id="{EA91D236-4473-4D92-A953-2D63AE8DC0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567DBD-4B67-4C13-83D0-8FE8B7B336B2}"/>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1219310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AE4EC-0B54-4006-9AD9-0F02B51829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83A06A-600C-4F80-BC7F-1619ACE5CB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1C2A20-948F-403B-A85E-85BB70E6766B}"/>
              </a:ext>
            </a:extLst>
          </p:cNvPr>
          <p:cNvSpPr>
            <a:spLocks noGrp="1"/>
          </p:cNvSpPr>
          <p:nvPr>
            <p:ph type="dt" sz="half" idx="10"/>
          </p:nvPr>
        </p:nvSpPr>
        <p:spPr/>
        <p:txBody>
          <a:bodyPr/>
          <a:lstStyle/>
          <a:p>
            <a:fld id="{CE36C57A-21F9-4BB8-A07E-600045185F33}" type="datetime1">
              <a:rPr lang="en-GB" smtClean="0"/>
              <a:t>15/11/2022</a:t>
            </a:fld>
            <a:endParaRPr lang="en-GB"/>
          </a:p>
        </p:txBody>
      </p:sp>
      <p:sp>
        <p:nvSpPr>
          <p:cNvPr id="5" name="Footer Placeholder 4">
            <a:extLst>
              <a:ext uri="{FF2B5EF4-FFF2-40B4-BE49-F238E27FC236}">
                <a16:creationId xmlns:a16="http://schemas.microsoft.com/office/drawing/2014/main" id="{AA0B9A9F-2C49-4646-B218-EE65104ACF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3FAB32-F808-4BAD-896D-A7615C36029F}"/>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151210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15413-1463-4990-873B-81ABA9032C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3CFC0AC-87EA-4FB4-BF6A-92F7DBC0FE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1E30CD-B741-4F55-AF25-4AE2494E8235}"/>
              </a:ext>
            </a:extLst>
          </p:cNvPr>
          <p:cNvSpPr>
            <a:spLocks noGrp="1"/>
          </p:cNvSpPr>
          <p:nvPr>
            <p:ph type="dt" sz="half" idx="10"/>
          </p:nvPr>
        </p:nvSpPr>
        <p:spPr/>
        <p:txBody>
          <a:bodyPr/>
          <a:lstStyle/>
          <a:p>
            <a:fld id="{C3A6B443-F411-4625-BB92-55CE4702329D}" type="datetime1">
              <a:rPr lang="en-GB" smtClean="0"/>
              <a:t>15/11/2022</a:t>
            </a:fld>
            <a:endParaRPr lang="en-GB"/>
          </a:p>
        </p:txBody>
      </p:sp>
      <p:sp>
        <p:nvSpPr>
          <p:cNvPr id="5" name="Footer Placeholder 4">
            <a:extLst>
              <a:ext uri="{FF2B5EF4-FFF2-40B4-BE49-F238E27FC236}">
                <a16:creationId xmlns:a16="http://schemas.microsoft.com/office/drawing/2014/main" id="{8CF504BD-7F96-41A6-88AC-D7299A3BB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CB9830-8D38-46B5-AC92-24DD6825C9B6}"/>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3049538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C28C9-0DF0-4E5F-8E6F-0B7EE91CC3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BFC32C-73BF-4DCB-BD08-241C9CA872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76BED65-997C-48FA-AC71-A98DF45FDB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8DD5649-5B64-47EF-8914-1C4201E6D378}"/>
              </a:ext>
            </a:extLst>
          </p:cNvPr>
          <p:cNvSpPr>
            <a:spLocks noGrp="1"/>
          </p:cNvSpPr>
          <p:nvPr>
            <p:ph type="dt" sz="half" idx="10"/>
          </p:nvPr>
        </p:nvSpPr>
        <p:spPr/>
        <p:txBody>
          <a:bodyPr/>
          <a:lstStyle/>
          <a:p>
            <a:fld id="{B6DA1D9E-1E60-4D60-83D5-8E5EE8C0805E}" type="datetime1">
              <a:rPr lang="en-GB" smtClean="0"/>
              <a:t>15/11/2022</a:t>
            </a:fld>
            <a:endParaRPr lang="en-GB"/>
          </a:p>
        </p:txBody>
      </p:sp>
      <p:sp>
        <p:nvSpPr>
          <p:cNvPr id="6" name="Footer Placeholder 5">
            <a:extLst>
              <a:ext uri="{FF2B5EF4-FFF2-40B4-BE49-F238E27FC236}">
                <a16:creationId xmlns:a16="http://schemas.microsoft.com/office/drawing/2014/main" id="{22040AAF-C797-4E47-BA16-8DB334F203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D850DC-AE88-4872-9266-A84AF7653669}"/>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3207814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3088-A85E-4AC7-BC3C-9A8C6E3372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45A990-C2EB-4E88-A819-88D9C56B90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FDA884-2197-43E8-98EB-2319DC0CC5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A6B35D5-B89F-4765-9A91-4F0A711F97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CB880C-A8FE-486C-9529-C63CB34FD6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94CE36F-96E1-45F4-9DF6-902BFA360CEE}"/>
              </a:ext>
            </a:extLst>
          </p:cNvPr>
          <p:cNvSpPr>
            <a:spLocks noGrp="1"/>
          </p:cNvSpPr>
          <p:nvPr>
            <p:ph type="dt" sz="half" idx="10"/>
          </p:nvPr>
        </p:nvSpPr>
        <p:spPr/>
        <p:txBody>
          <a:bodyPr/>
          <a:lstStyle/>
          <a:p>
            <a:fld id="{742218E2-B316-40BC-88C7-27EA35637982}" type="datetime1">
              <a:rPr lang="en-GB" smtClean="0"/>
              <a:t>15/11/2022</a:t>
            </a:fld>
            <a:endParaRPr lang="en-GB"/>
          </a:p>
        </p:txBody>
      </p:sp>
      <p:sp>
        <p:nvSpPr>
          <p:cNvPr id="8" name="Footer Placeholder 7">
            <a:extLst>
              <a:ext uri="{FF2B5EF4-FFF2-40B4-BE49-F238E27FC236}">
                <a16:creationId xmlns:a16="http://schemas.microsoft.com/office/drawing/2014/main" id="{09372367-D3B4-469F-B3F0-BC820FF043D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B2C5A20-15DD-44EF-9499-1E6E47FE3681}"/>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379081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4B589-3469-4104-A81B-720A6A45661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01553E-FC99-472A-8C4C-6244EE1C0817}"/>
              </a:ext>
            </a:extLst>
          </p:cNvPr>
          <p:cNvSpPr>
            <a:spLocks noGrp="1"/>
          </p:cNvSpPr>
          <p:nvPr>
            <p:ph type="dt" sz="half" idx="10"/>
          </p:nvPr>
        </p:nvSpPr>
        <p:spPr/>
        <p:txBody>
          <a:bodyPr/>
          <a:lstStyle/>
          <a:p>
            <a:fld id="{E4F42218-D683-4876-8D92-98E299AB53A1}" type="datetime1">
              <a:rPr lang="en-GB" smtClean="0"/>
              <a:t>15/11/2022</a:t>
            </a:fld>
            <a:endParaRPr lang="en-GB"/>
          </a:p>
        </p:txBody>
      </p:sp>
      <p:sp>
        <p:nvSpPr>
          <p:cNvPr id="4" name="Footer Placeholder 3">
            <a:extLst>
              <a:ext uri="{FF2B5EF4-FFF2-40B4-BE49-F238E27FC236}">
                <a16:creationId xmlns:a16="http://schemas.microsoft.com/office/drawing/2014/main" id="{B43FB3AF-D884-4D82-8547-C43BA766BA9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B01C478-A57D-437D-B5BA-7EE94E3561C0}"/>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2836795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D18451-075E-49C4-AEC5-AF7B91DDB495}"/>
              </a:ext>
            </a:extLst>
          </p:cNvPr>
          <p:cNvSpPr>
            <a:spLocks noGrp="1"/>
          </p:cNvSpPr>
          <p:nvPr>
            <p:ph type="dt" sz="half" idx="10"/>
          </p:nvPr>
        </p:nvSpPr>
        <p:spPr/>
        <p:txBody>
          <a:bodyPr/>
          <a:lstStyle/>
          <a:p>
            <a:fld id="{B526F869-0E9C-4DF2-83A3-227E43AC4134}" type="datetime1">
              <a:rPr lang="en-GB" smtClean="0"/>
              <a:t>15/11/2022</a:t>
            </a:fld>
            <a:endParaRPr lang="en-GB"/>
          </a:p>
        </p:txBody>
      </p:sp>
      <p:sp>
        <p:nvSpPr>
          <p:cNvPr id="3" name="Footer Placeholder 2">
            <a:extLst>
              <a:ext uri="{FF2B5EF4-FFF2-40B4-BE49-F238E27FC236}">
                <a16:creationId xmlns:a16="http://schemas.microsoft.com/office/drawing/2014/main" id="{05369384-0C35-494E-BEA2-EBAAD6397D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D6C319-26BF-4907-95F5-4A645AD4459F}"/>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385334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36E31-0E07-4A5B-B524-4724FFC29A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B5D996A-1DC4-42BD-9A8F-695F7A2009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68C1AC-8FFB-40E9-9FA4-2646702B75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2EEFB2-B0CE-4157-AEC2-E8F2D7377535}"/>
              </a:ext>
            </a:extLst>
          </p:cNvPr>
          <p:cNvSpPr>
            <a:spLocks noGrp="1"/>
          </p:cNvSpPr>
          <p:nvPr>
            <p:ph type="dt" sz="half" idx="10"/>
          </p:nvPr>
        </p:nvSpPr>
        <p:spPr/>
        <p:txBody>
          <a:bodyPr/>
          <a:lstStyle/>
          <a:p>
            <a:fld id="{011751FF-FB7F-4BFE-B350-DDD71B5B40B8}" type="datetime1">
              <a:rPr lang="en-GB" smtClean="0"/>
              <a:t>15/11/2022</a:t>
            </a:fld>
            <a:endParaRPr lang="en-GB"/>
          </a:p>
        </p:txBody>
      </p:sp>
      <p:sp>
        <p:nvSpPr>
          <p:cNvPr id="6" name="Footer Placeholder 5">
            <a:extLst>
              <a:ext uri="{FF2B5EF4-FFF2-40B4-BE49-F238E27FC236}">
                <a16:creationId xmlns:a16="http://schemas.microsoft.com/office/drawing/2014/main" id="{95BF0442-1CC3-4F7A-9352-C43BF09C61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8B60E6-E4D7-4686-ADAA-655BD5FB059F}"/>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2914134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CEAD7-E529-4487-87EE-6A06D63E1E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D0B66E5-6A69-4EE1-BE98-5C6284D798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7FE088-A9AE-4259-8285-0A8EA07F5A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3EA103-A560-4C94-B003-B7BCEC88073D}"/>
              </a:ext>
            </a:extLst>
          </p:cNvPr>
          <p:cNvSpPr>
            <a:spLocks noGrp="1"/>
          </p:cNvSpPr>
          <p:nvPr>
            <p:ph type="dt" sz="half" idx="10"/>
          </p:nvPr>
        </p:nvSpPr>
        <p:spPr/>
        <p:txBody>
          <a:bodyPr/>
          <a:lstStyle/>
          <a:p>
            <a:fld id="{269BDA07-A310-43FD-AB47-65D671A5AFDE}" type="datetime1">
              <a:rPr lang="en-GB" smtClean="0"/>
              <a:t>15/11/2022</a:t>
            </a:fld>
            <a:endParaRPr lang="en-GB"/>
          </a:p>
        </p:txBody>
      </p:sp>
      <p:sp>
        <p:nvSpPr>
          <p:cNvPr id="6" name="Footer Placeholder 5">
            <a:extLst>
              <a:ext uri="{FF2B5EF4-FFF2-40B4-BE49-F238E27FC236}">
                <a16:creationId xmlns:a16="http://schemas.microsoft.com/office/drawing/2014/main" id="{979DC04B-F554-474B-A226-0F067BC437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5F43F5-CBB6-4756-AE83-1A8BACF22390}"/>
              </a:ext>
            </a:extLst>
          </p:cNvPr>
          <p:cNvSpPr>
            <a:spLocks noGrp="1"/>
          </p:cNvSpPr>
          <p:nvPr>
            <p:ph type="sldNum" sz="quarter" idx="12"/>
          </p:nvPr>
        </p:nvSpPr>
        <p:spPr/>
        <p:txBody>
          <a:bodyPr/>
          <a:lstStyle/>
          <a:p>
            <a:fld id="{7426A9A6-BA52-4EB8-B683-470FB43D086C}" type="slidenum">
              <a:rPr lang="en-GB" smtClean="0"/>
              <a:t>‹#›</a:t>
            </a:fld>
            <a:endParaRPr lang="en-GB"/>
          </a:p>
        </p:txBody>
      </p:sp>
    </p:spTree>
    <p:extLst>
      <p:ext uri="{BB962C8B-B14F-4D97-AF65-F5344CB8AC3E}">
        <p14:creationId xmlns:p14="http://schemas.microsoft.com/office/powerpoint/2010/main" val="3237806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1B704D-685B-44CD-8C75-9067E1FB3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03C2FA-DCD0-49C1-8739-FE8F7F0B7F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49001D-B9FA-4167-A461-B3611BC2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AA795-9470-422B-88AE-D39EDEBBC5AD}" type="datetime1">
              <a:rPr lang="en-GB" smtClean="0"/>
              <a:t>15/11/2022</a:t>
            </a:fld>
            <a:endParaRPr lang="en-GB"/>
          </a:p>
        </p:txBody>
      </p:sp>
      <p:sp>
        <p:nvSpPr>
          <p:cNvPr id="5" name="Footer Placeholder 4">
            <a:extLst>
              <a:ext uri="{FF2B5EF4-FFF2-40B4-BE49-F238E27FC236}">
                <a16:creationId xmlns:a16="http://schemas.microsoft.com/office/drawing/2014/main" id="{3F2C3607-A56B-4DC0-927C-872DE2083C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6008BD0-2E4D-4BB9-AA60-770EBA790F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6A9A6-BA52-4EB8-B683-470FB43D086C}" type="slidenum">
              <a:rPr lang="en-GB" smtClean="0"/>
              <a:t>‹#›</a:t>
            </a:fld>
            <a:endParaRPr lang="en-GB"/>
          </a:p>
        </p:txBody>
      </p:sp>
    </p:spTree>
    <p:extLst>
      <p:ext uri="{BB962C8B-B14F-4D97-AF65-F5344CB8AC3E}">
        <p14:creationId xmlns:p14="http://schemas.microsoft.com/office/powerpoint/2010/main" val="3548692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170924/contributions/4995836/" TargetMode="External"/><Relationship Id="rId3" Type="http://schemas.openxmlformats.org/officeDocument/2006/relationships/image" Target="../media/image4.png"/><Relationship Id="rId7" Type="http://schemas.openxmlformats.org/officeDocument/2006/relationships/hyperlink" Target="https://indico.cern.ch/event/1128343/contributions/4787174/attachments/2412950/4129612/PowA_GridPP47.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png"/><Relationship Id="rId10" Type="http://schemas.openxmlformats.org/officeDocument/2006/relationships/hyperlink" Target="https://indico.cern.ch/event/1162261/contributions/5134740/" TargetMode="External"/><Relationship Id="rId4" Type="http://schemas.openxmlformats.org/officeDocument/2006/relationships/image" Target="../media/image5.jpeg"/><Relationship Id="rId9" Type="http://schemas.openxmlformats.org/officeDocument/2006/relationships/hyperlink" Target="https://indico.cern.ch/event/1106990/contributions/4991256/"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9.emf"/></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indico.cern.ch/event/948465/contributions/4323666/attachments/2248127/3813306/MonitoringAndAutomation_vCHEP2021.pdf"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68398" y="64479"/>
            <a:ext cx="926388" cy="9485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2377" y="82236"/>
            <a:ext cx="12192000" cy="1538883"/>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Power Efficiency in HEP</a:t>
            </a:r>
          </a:p>
          <a:p>
            <a:pPr algn="ctr"/>
            <a:r>
              <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(comparing </a:t>
            </a:r>
            <a:r>
              <a:rPr lang="en-US" sz="3200" b="1" dirty="0">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ARM</a:t>
            </a:r>
            <a:r>
              <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 with </a:t>
            </a:r>
            <a:r>
              <a:rPr lang="en-US" sz="3600" b="1" dirty="0">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x86</a:t>
            </a:r>
            <a:r>
              <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67A04F8F-2E74-F60B-36E0-FD1D7D0D48FA}"/>
              </a:ext>
            </a:extLst>
          </p:cNvPr>
          <p:cNvSpPr txBox="1"/>
          <p:nvPr/>
        </p:nvSpPr>
        <p:spPr>
          <a:xfrm>
            <a:off x="-2377" y="6513533"/>
            <a:ext cx="12192000" cy="369332"/>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dirty="0">
                <a:solidFill>
                  <a:schemeClr val="bg1"/>
                </a:solidFill>
                <a:latin typeface="Arial Rounded MT Bold" panose="020F0704030504030204" pitchFamily="34" charset="0"/>
                <a:cs typeface="Arial" panose="020B0604020202020204" pitchFamily="34" charset="0"/>
              </a:rPr>
              <a:t>Dr. Emanuele </a:t>
            </a:r>
            <a:r>
              <a:rPr lang="en-US" dirty="0" err="1">
                <a:solidFill>
                  <a:schemeClr val="bg1"/>
                </a:solidFill>
                <a:latin typeface="Arial Rounded MT Bold" panose="020F0704030504030204" pitchFamily="34" charset="0"/>
                <a:cs typeface="Arial" panose="020B0604020202020204" pitchFamily="34" charset="0"/>
              </a:rPr>
              <a:t>Simili</a:t>
            </a:r>
            <a:r>
              <a:rPr lang="en-US" i="1" dirty="0">
                <a:solidFill>
                  <a:schemeClr val="bg1"/>
                </a:solidFill>
                <a:latin typeface="Arial Rounded MT Bold" panose="020F0704030504030204" pitchFamily="34" charset="0"/>
                <a:cs typeface="Arial" panose="020B0604020202020204" pitchFamily="34" charset="0"/>
              </a:rPr>
              <a:t> </a:t>
            </a:r>
            <a:r>
              <a:rPr lang="en-US" dirty="0">
                <a:solidFill>
                  <a:schemeClr val="bg1"/>
                </a:solidFill>
                <a:latin typeface="Arial Rounded MT Bold" panose="020F0704030504030204" pitchFamily="34" charset="0"/>
                <a:cs typeface="Arial" panose="020B0604020202020204" pitchFamily="34" charset="0"/>
              </a:rPr>
              <a:t>		     </a:t>
            </a:r>
            <a:r>
              <a:rPr lang="en-US" dirty="0" err="1">
                <a:solidFill>
                  <a:schemeClr val="bg1"/>
                </a:solidFill>
                <a:latin typeface="Arial Rounded MT Bold" panose="020F0704030504030204" pitchFamily="34" charset="0"/>
                <a:cs typeface="Arial" panose="020B0604020202020204" pitchFamily="34" charset="0"/>
              </a:rPr>
              <a:t>HEPiX</a:t>
            </a:r>
            <a:r>
              <a:rPr lang="en-US" dirty="0">
                <a:solidFill>
                  <a:schemeClr val="bg1"/>
                </a:solidFill>
                <a:latin typeface="Arial Rounded MT Bold" panose="020F0704030504030204" pitchFamily="34" charset="0"/>
                <a:cs typeface="Arial" panose="020B0604020202020204" pitchFamily="34" charset="0"/>
              </a:rPr>
              <a:t> Benchmarking Working Group		             15 November 2022</a:t>
            </a:r>
            <a:endParaRPr lang="en-GB" dirty="0">
              <a:solidFill>
                <a:schemeClr val="bg1"/>
              </a:solidFill>
              <a:latin typeface="Arial Rounded MT Bold" panose="020F0704030504030204" pitchFamily="34" charset="0"/>
              <a:cs typeface="Arial" panose="020B0604020202020204" pitchFamily="34" charset="0"/>
            </a:endParaRPr>
          </a:p>
        </p:txBody>
      </p:sp>
      <p:pic>
        <p:nvPicPr>
          <p:cNvPr id="3" name="Picture 2" descr="Green Energy Png Photos - Solar Panel Solar Energy Logo, Transparent Png ,  Transparent Png Image - PNGitem">
            <a:extLst>
              <a:ext uri="{FF2B5EF4-FFF2-40B4-BE49-F238E27FC236}">
                <a16:creationId xmlns:a16="http://schemas.microsoft.com/office/drawing/2014/main" id="{095399BC-F402-E7CA-1076-BE4E9A8F1E14}"/>
              </a:ext>
            </a:extLst>
          </p:cNvPr>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212836" y="1"/>
            <a:ext cx="1049748" cy="9485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6ABC1344-AB9F-F350-DA0A-BAD0C5EDF6F6}"/>
              </a:ext>
            </a:extLst>
          </p:cNvPr>
          <p:cNvPicPr>
            <a:picLocks noChangeAspect="1"/>
          </p:cNvPicPr>
          <p:nvPr/>
        </p:nvPicPr>
        <p:blipFill rotWithShape="1">
          <a:blip r:embed="rId5">
            <a:extLst>
              <a:ext uri="{28A0092B-C50C-407E-A947-70E740481C1C}">
                <a14:useLocalDpi xmlns:a14="http://schemas.microsoft.com/office/drawing/2010/main" val="0"/>
              </a:ext>
            </a:extLst>
          </a:blip>
          <a:srcRect b="2530"/>
          <a:stretch/>
        </p:blipFill>
        <p:spPr>
          <a:xfrm>
            <a:off x="2674189" y="1578126"/>
            <a:ext cx="6883879" cy="4935407"/>
          </a:xfrm>
          <a:prstGeom prst="rect">
            <a:avLst/>
          </a:prstGeom>
          <a:effectLst>
            <a:softEdge rad="127000"/>
          </a:effectLst>
        </p:spPr>
      </p:pic>
    </p:spTree>
    <p:extLst>
      <p:ext uri="{BB962C8B-B14F-4D97-AF65-F5344CB8AC3E}">
        <p14:creationId xmlns:p14="http://schemas.microsoft.com/office/powerpoint/2010/main" val="2165249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1" y="832638"/>
            <a:ext cx="12191999" cy="712077"/>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dirty="0">
                <a:latin typeface="Arial" panose="020B0604020202020204" pitchFamily="34" charset="0"/>
                <a:cs typeface="Arial" panose="020B0604020202020204" pitchFamily="34" charset="0"/>
              </a:rPr>
              <a:t>The chosen version of the software:  </a:t>
            </a:r>
            <a:r>
              <a:rPr lang="en-US" sz="2000" b="1" dirty="0">
                <a:latin typeface="Arial" panose="020B0604020202020204" pitchFamily="34" charset="0"/>
                <a:cs typeface="Arial" panose="020B0604020202020204" pitchFamily="34" charset="0"/>
              </a:rPr>
              <a:t>Athena 23.0.3</a:t>
            </a:r>
            <a:br>
              <a:rPr lang="en-US" sz="2000" b="1"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(builds available for both</a:t>
            </a:r>
            <a:r>
              <a:rPr lang="en-US" sz="2000" b="1" dirty="0">
                <a:latin typeface="Arial" panose="020B0604020202020204" pitchFamily="34" charset="0"/>
                <a:cs typeface="Arial" panose="020B0604020202020204" pitchFamily="34" charset="0"/>
              </a:rPr>
              <a:t> x86_64</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aarch64</a:t>
            </a:r>
            <a:r>
              <a:rPr lang="en-US" sz="2000" dirty="0">
                <a:latin typeface="Arial" panose="020B0604020202020204" pitchFamily="34" charset="0"/>
                <a:cs typeface="Arial" panose="020B0604020202020204" pitchFamily="34" charset="0"/>
              </a:rPr>
              <a:t> on CVMFS)</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ATLAS Workload</a:t>
            </a:r>
            <a:endParaRPr lang="en-GB" sz="4800" dirty="0">
              <a:solidFill>
                <a:srgbClr val="0000CC"/>
              </a:solidFill>
              <a:highlight>
                <a:srgbClr val="FFFF00"/>
              </a:highlight>
              <a:latin typeface="Arial Rounded MT Bold" panose="020F07040305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06FDBF19-4BED-484C-AFCB-42A97C327089}"/>
              </a:ext>
            </a:extLst>
          </p:cNvPr>
          <p:cNvSpPr txBox="1"/>
          <p:nvPr/>
        </p:nvSpPr>
        <p:spPr>
          <a:xfrm>
            <a:off x="161364" y="2946976"/>
            <a:ext cx="11645153" cy="1754326"/>
          </a:xfrm>
          <a:prstGeom prst="rect">
            <a:avLst/>
          </a:prstGeom>
          <a:noFill/>
        </p:spPr>
        <p:txBody>
          <a:bodyPr wrap="square">
            <a:spAutoFit/>
          </a:bodyPr>
          <a:lstStyle/>
          <a:p>
            <a:r>
              <a:rPr lang="en-GB" dirty="0">
                <a:latin typeface="Courier New" panose="02070309020205020404" pitchFamily="49" charset="0"/>
                <a:cs typeface="Courier New" panose="02070309020205020404" pitchFamily="49" charset="0"/>
              </a:rPr>
              <a:t>$ export ATLAS_LOCAL_ROOT_BASE=/</a:t>
            </a:r>
            <a:r>
              <a:rPr lang="en-GB" dirty="0" err="1">
                <a:latin typeface="Courier New" panose="02070309020205020404" pitchFamily="49" charset="0"/>
                <a:cs typeface="Courier New" panose="02070309020205020404" pitchFamily="49" charset="0"/>
              </a:rPr>
              <a:t>cvmfs</a:t>
            </a:r>
            <a:r>
              <a:rPr lang="en-GB" dirty="0">
                <a:latin typeface="Courier New" panose="02070309020205020404" pitchFamily="49" charset="0"/>
                <a:cs typeface="Courier New" panose="02070309020205020404" pitchFamily="49" charset="0"/>
              </a:rPr>
              <a:t>/atlas.cern.ch/repo/</a:t>
            </a:r>
            <a:r>
              <a:rPr lang="en-GB" dirty="0" err="1">
                <a:latin typeface="Courier New" panose="02070309020205020404" pitchFamily="49" charset="0"/>
                <a:cs typeface="Courier New" panose="02070309020205020404" pitchFamily="49" charset="0"/>
              </a:rPr>
              <a:t>ATLASLocalRootBase</a:t>
            </a:r>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alias </a:t>
            </a:r>
            <a:r>
              <a:rPr lang="en-GB" dirty="0" err="1">
                <a:latin typeface="Courier New" panose="02070309020205020404" pitchFamily="49" charset="0"/>
                <a:cs typeface="Courier New" panose="02070309020205020404" pitchFamily="49" charset="0"/>
              </a:rPr>
              <a:t>setupATLAS</a:t>
            </a:r>
            <a:r>
              <a:rPr lang="en-GB" dirty="0">
                <a:latin typeface="Courier New" panose="02070309020205020404" pitchFamily="49" charset="0"/>
                <a:cs typeface="Courier New" panose="02070309020205020404" pitchFamily="49" charset="0"/>
              </a:rPr>
              <a:t>='source ${ATLAS_LOCAL_ROOT_BASE}/user/atlasLocalSetup.sh'</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setupATLAS</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asetup</a:t>
            </a:r>
            <a:r>
              <a:rPr lang="en-GB" dirty="0">
                <a:latin typeface="Courier New" panose="02070309020205020404" pitchFamily="49" charset="0"/>
                <a:cs typeface="Courier New" panose="02070309020205020404" pitchFamily="49" charset="0"/>
              </a:rPr>
              <a:t> Athena,23.0.3</a:t>
            </a:r>
          </a:p>
          <a:p>
            <a:r>
              <a:rPr lang="en-GB" dirty="0">
                <a:latin typeface="Courier New" panose="02070309020205020404" pitchFamily="49" charset="0"/>
                <a:cs typeface="Courier New" panose="02070309020205020404" pitchFamily="49" charset="0"/>
              </a:rPr>
              <a:t>$ ./TTbarSim2022.sh</a:t>
            </a:r>
          </a:p>
        </p:txBody>
      </p:sp>
      <p:sp>
        <p:nvSpPr>
          <p:cNvPr id="7" name="TextBox 6">
            <a:extLst>
              <a:ext uri="{FF2B5EF4-FFF2-40B4-BE49-F238E27FC236}">
                <a16:creationId xmlns:a16="http://schemas.microsoft.com/office/drawing/2014/main" id="{3A2CE033-FABC-4D9C-8885-975FE355C036}"/>
              </a:ext>
            </a:extLst>
          </p:cNvPr>
          <p:cNvSpPr txBox="1"/>
          <p:nvPr/>
        </p:nvSpPr>
        <p:spPr>
          <a:xfrm>
            <a:off x="1058874" y="1703123"/>
            <a:ext cx="10744938" cy="276999"/>
          </a:xfrm>
          <a:prstGeom prst="rect">
            <a:avLst/>
          </a:prstGeom>
          <a:solidFill>
            <a:schemeClr val="accent5">
              <a:lumMod val="20000"/>
              <a:lumOff val="80000"/>
            </a:schemeClr>
          </a:solidFill>
        </p:spPr>
        <p:txBody>
          <a:bodyPr wrap="square">
            <a:spAutoFit/>
          </a:bodyPr>
          <a:lstStyle/>
          <a:p>
            <a:r>
              <a:rPr lang="en-GB" sz="1200" b="1" dirty="0">
                <a:latin typeface="Courier New" panose="02070309020205020404" pitchFamily="49" charset="0"/>
                <a:cs typeface="Courier New" panose="02070309020205020404" pitchFamily="49" charset="0"/>
              </a:rPr>
              <a:t>Using Athena/23.0.3 [</a:t>
            </a:r>
            <a:r>
              <a:rPr lang="en-GB" sz="1200" b="1" dirty="0" err="1">
                <a:latin typeface="Courier New" panose="02070309020205020404" pitchFamily="49" charset="0"/>
                <a:cs typeface="Courier New" panose="02070309020205020404" pitchFamily="49" charset="0"/>
              </a:rPr>
              <a:t>cmake</a:t>
            </a:r>
            <a:r>
              <a:rPr lang="en-GB" sz="1200" b="1" dirty="0">
                <a:latin typeface="Courier New" panose="02070309020205020404" pitchFamily="49" charset="0"/>
                <a:cs typeface="Courier New" panose="02070309020205020404" pitchFamily="49" charset="0"/>
              </a:rPr>
              <a:t>] with platform x86_64-centos7-gcc11-opt at /</a:t>
            </a:r>
            <a:r>
              <a:rPr lang="en-GB" sz="1200" b="1" dirty="0" err="1">
                <a:latin typeface="Courier New" panose="02070309020205020404" pitchFamily="49" charset="0"/>
                <a:cs typeface="Courier New" panose="02070309020205020404" pitchFamily="49" charset="0"/>
              </a:rPr>
              <a:t>cvmfs</a:t>
            </a:r>
            <a:r>
              <a:rPr lang="en-GB" sz="1200" b="1" dirty="0">
                <a:latin typeface="Courier New" panose="02070309020205020404" pitchFamily="49" charset="0"/>
                <a:cs typeface="Courier New" panose="02070309020205020404" pitchFamily="49" charset="0"/>
              </a:rPr>
              <a:t>/atlas.cern.ch/repo/</a:t>
            </a:r>
            <a:r>
              <a:rPr lang="en-GB" sz="1200" b="1" dirty="0" err="1">
                <a:latin typeface="Courier New" panose="02070309020205020404" pitchFamily="49" charset="0"/>
                <a:cs typeface="Courier New" panose="02070309020205020404" pitchFamily="49" charset="0"/>
              </a:rPr>
              <a:t>sw</a:t>
            </a:r>
            <a:r>
              <a:rPr lang="en-GB" sz="1200" b="1" dirty="0">
                <a:latin typeface="Courier New" panose="02070309020205020404" pitchFamily="49" charset="0"/>
                <a:cs typeface="Courier New" panose="02070309020205020404" pitchFamily="49" charset="0"/>
              </a:rPr>
              <a:t>/software/23.0</a:t>
            </a:r>
          </a:p>
        </p:txBody>
      </p:sp>
      <p:sp>
        <p:nvSpPr>
          <p:cNvPr id="11" name="Shape 136">
            <a:extLst>
              <a:ext uri="{FF2B5EF4-FFF2-40B4-BE49-F238E27FC236}">
                <a16:creationId xmlns:a16="http://schemas.microsoft.com/office/drawing/2014/main" id="{8115153A-4594-4C4E-BB8B-6C3ADB02B319}"/>
              </a:ext>
            </a:extLst>
          </p:cNvPr>
          <p:cNvSpPr txBox="1">
            <a:spLocks/>
          </p:cNvSpPr>
          <p:nvPr/>
        </p:nvSpPr>
        <p:spPr>
          <a:xfrm>
            <a:off x="-1" y="2539385"/>
            <a:ext cx="9637059" cy="544546"/>
          </a:xfrm>
          <a:prstGeom prst="rect">
            <a:avLst/>
          </a:prstGeom>
        </p:spPr>
        <p:txBody>
          <a:bodyPr vert="horz" lIns="91440" tIns="45720" rIns="91440" bIns="45720" rtlCol="0">
            <a:noAutofit/>
          </a:bodyPr>
          <a:lstStyle/>
          <a:p>
            <a:pPr>
              <a:lnSpc>
                <a:spcPct val="90000"/>
              </a:lnSpc>
              <a:spcBef>
                <a:spcPts val="1800"/>
              </a:spcBef>
              <a:defRPr/>
            </a:pPr>
            <a:r>
              <a:rPr kumimoji="0" lang="en-US" sz="2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Setting up the ATLAS framework on CVMFS and running the job:</a:t>
            </a:r>
          </a:p>
        </p:txBody>
      </p:sp>
      <p:sp>
        <p:nvSpPr>
          <p:cNvPr id="12" name="Shape 136">
            <a:extLst>
              <a:ext uri="{FF2B5EF4-FFF2-40B4-BE49-F238E27FC236}">
                <a16:creationId xmlns:a16="http://schemas.microsoft.com/office/drawing/2014/main" id="{8B45914D-02A5-4C48-8B8F-81948B50B3EA}"/>
              </a:ext>
            </a:extLst>
          </p:cNvPr>
          <p:cNvSpPr txBox="1">
            <a:spLocks/>
          </p:cNvSpPr>
          <p:nvPr/>
        </p:nvSpPr>
        <p:spPr>
          <a:xfrm>
            <a:off x="161364" y="2046829"/>
            <a:ext cx="1285696" cy="357688"/>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C00000"/>
                </a:solidFill>
                <a:latin typeface="Arial" panose="020B0604020202020204" pitchFamily="34" charset="0"/>
                <a:cs typeface="Arial" panose="020B0604020202020204" pitchFamily="34" charset="0"/>
              </a:rPr>
              <a:t>arm</a:t>
            </a:r>
          </a:p>
        </p:txBody>
      </p:sp>
      <p:sp>
        <p:nvSpPr>
          <p:cNvPr id="13" name="Shape 136">
            <a:extLst>
              <a:ext uri="{FF2B5EF4-FFF2-40B4-BE49-F238E27FC236}">
                <a16:creationId xmlns:a16="http://schemas.microsoft.com/office/drawing/2014/main" id="{FFC30F09-DD83-456D-895E-6234FE93E538}"/>
              </a:ext>
            </a:extLst>
          </p:cNvPr>
          <p:cNvSpPr txBox="1">
            <a:spLocks/>
          </p:cNvSpPr>
          <p:nvPr/>
        </p:nvSpPr>
        <p:spPr>
          <a:xfrm>
            <a:off x="161367" y="1652652"/>
            <a:ext cx="1285696" cy="388732"/>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0070C0"/>
                </a:solidFill>
                <a:latin typeface="Arial" panose="020B0604020202020204" pitchFamily="34" charset="0"/>
                <a:cs typeface="Arial" panose="020B0604020202020204" pitchFamily="34" charset="0"/>
              </a:rPr>
              <a:t>x86</a:t>
            </a:r>
          </a:p>
        </p:txBody>
      </p:sp>
      <p:sp>
        <p:nvSpPr>
          <p:cNvPr id="2" name="TextBox 1">
            <a:extLst>
              <a:ext uri="{FF2B5EF4-FFF2-40B4-BE49-F238E27FC236}">
                <a16:creationId xmlns:a16="http://schemas.microsoft.com/office/drawing/2014/main" id="{3693C98A-3754-280E-9A96-C3B15FE543F5}"/>
              </a:ext>
            </a:extLst>
          </p:cNvPr>
          <p:cNvSpPr txBox="1"/>
          <p:nvPr/>
        </p:nvSpPr>
        <p:spPr>
          <a:xfrm>
            <a:off x="1058876" y="2087174"/>
            <a:ext cx="10744938" cy="276999"/>
          </a:xfrm>
          <a:prstGeom prst="rect">
            <a:avLst/>
          </a:prstGeom>
          <a:solidFill>
            <a:schemeClr val="accent5">
              <a:lumMod val="20000"/>
              <a:lumOff val="80000"/>
            </a:schemeClr>
          </a:solidFill>
        </p:spPr>
        <p:txBody>
          <a:bodyPr wrap="square">
            <a:spAutoFit/>
          </a:bodyPr>
          <a:lstStyle/>
          <a:p>
            <a:r>
              <a:rPr lang="en-GB" sz="1200" b="1" dirty="0">
                <a:latin typeface="Courier New" panose="02070309020205020404" pitchFamily="49" charset="0"/>
                <a:cs typeface="Courier New" panose="02070309020205020404" pitchFamily="49" charset="0"/>
              </a:rPr>
              <a:t>Using Athena/23.0.3 [</a:t>
            </a:r>
            <a:r>
              <a:rPr lang="en-GB" sz="1200" b="1" dirty="0" err="1">
                <a:latin typeface="Courier New" panose="02070309020205020404" pitchFamily="49" charset="0"/>
                <a:cs typeface="Courier New" panose="02070309020205020404" pitchFamily="49" charset="0"/>
              </a:rPr>
              <a:t>cmake</a:t>
            </a:r>
            <a:r>
              <a:rPr lang="en-GB" sz="1200" b="1" dirty="0">
                <a:latin typeface="Courier New" panose="02070309020205020404" pitchFamily="49" charset="0"/>
                <a:cs typeface="Courier New" panose="02070309020205020404" pitchFamily="49" charset="0"/>
              </a:rPr>
              <a:t>] with platform aarch64-centos7-gcc11-opt at /</a:t>
            </a:r>
            <a:r>
              <a:rPr lang="en-GB" sz="1200" b="1" dirty="0" err="1">
                <a:latin typeface="Courier New" panose="02070309020205020404" pitchFamily="49" charset="0"/>
                <a:cs typeface="Courier New" panose="02070309020205020404" pitchFamily="49" charset="0"/>
              </a:rPr>
              <a:t>cvmfs</a:t>
            </a:r>
            <a:r>
              <a:rPr lang="en-GB" sz="1200" b="1" dirty="0">
                <a:latin typeface="Courier New" panose="02070309020205020404" pitchFamily="49" charset="0"/>
                <a:cs typeface="Courier New" panose="02070309020205020404" pitchFamily="49" charset="0"/>
              </a:rPr>
              <a:t>/atlas.cern.ch/repo/</a:t>
            </a:r>
            <a:r>
              <a:rPr lang="en-GB" sz="1200" b="1" dirty="0" err="1">
                <a:latin typeface="Courier New" panose="02070309020205020404" pitchFamily="49" charset="0"/>
                <a:cs typeface="Courier New" panose="02070309020205020404" pitchFamily="49" charset="0"/>
              </a:rPr>
              <a:t>sw</a:t>
            </a:r>
            <a:r>
              <a:rPr lang="en-GB" sz="1200" b="1" dirty="0">
                <a:latin typeface="Courier New" panose="02070309020205020404" pitchFamily="49" charset="0"/>
                <a:cs typeface="Courier New" panose="02070309020205020404" pitchFamily="49" charset="0"/>
              </a:rPr>
              <a:t>/software/23.0</a:t>
            </a:r>
          </a:p>
        </p:txBody>
      </p:sp>
      <p:grpSp>
        <p:nvGrpSpPr>
          <p:cNvPr id="3" name="Group 2">
            <a:extLst>
              <a:ext uri="{FF2B5EF4-FFF2-40B4-BE49-F238E27FC236}">
                <a16:creationId xmlns:a16="http://schemas.microsoft.com/office/drawing/2014/main" id="{569C03FB-9620-4420-E454-3EFD203E2EB1}"/>
              </a:ext>
            </a:extLst>
          </p:cNvPr>
          <p:cNvGrpSpPr/>
          <p:nvPr/>
        </p:nvGrpSpPr>
        <p:grpSpPr>
          <a:xfrm>
            <a:off x="5595889" y="3626346"/>
            <a:ext cx="6596110" cy="3231654"/>
            <a:chOff x="0" y="832637"/>
            <a:chExt cx="8521485" cy="3231654"/>
          </a:xfrm>
        </p:grpSpPr>
        <p:sp>
          <p:nvSpPr>
            <p:cNvPr id="4" name="TextBox 3">
              <a:extLst>
                <a:ext uri="{FF2B5EF4-FFF2-40B4-BE49-F238E27FC236}">
                  <a16:creationId xmlns:a16="http://schemas.microsoft.com/office/drawing/2014/main" id="{D350D879-D65D-DF3C-16F1-23254FD06C60}"/>
                </a:ext>
              </a:extLst>
            </p:cNvPr>
            <p:cNvSpPr txBox="1"/>
            <p:nvPr/>
          </p:nvSpPr>
          <p:spPr>
            <a:xfrm>
              <a:off x="0" y="832637"/>
              <a:ext cx="8521484" cy="3231654"/>
            </a:xfrm>
            <a:prstGeom prst="rect">
              <a:avLst/>
            </a:prstGeom>
            <a:solidFill>
              <a:schemeClr val="bg2">
                <a:lumMod val="10000"/>
              </a:schemeClr>
            </a:solidFill>
            <a:ln>
              <a:solidFill>
                <a:srgbClr val="FFFF00"/>
              </a:solidFill>
            </a:ln>
          </p:spPr>
          <p:txBody>
            <a:bodyPr wrap="square">
              <a:spAutoFit/>
            </a:bodyPr>
            <a:lstStyle/>
            <a:p>
              <a:r>
                <a:rPr lang="en-GB" sz="1200" b="0" dirty="0">
                  <a:solidFill>
                    <a:srgbClr val="6A9955"/>
                  </a:solidFill>
                  <a:effectLst/>
                  <a:latin typeface="Consolas" panose="020B0609020204030204" pitchFamily="49" charset="0"/>
                </a:rPr>
                <a:t>#!/bin/sh</a:t>
              </a:r>
              <a:endParaRPr lang="en-GB" sz="1200" b="0" dirty="0">
                <a:solidFill>
                  <a:srgbClr val="D4D4D4"/>
                </a:solidFill>
                <a:effectLst/>
                <a:latin typeface="Consolas" panose="020B0609020204030204" pitchFamily="49" charset="0"/>
              </a:endParaRPr>
            </a:p>
            <a:p>
              <a:br>
                <a:rPr lang="en-GB" sz="1200" b="0" dirty="0">
                  <a:solidFill>
                    <a:srgbClr val="D4D4D4"/>
                  </a:solidFill>
                  <a:effectLst/>
                  <a:latin typeface="Consolas" panose="020B0609020204030204" pitchFamily="49" charset="0"/>
                </a:rPr>
              </a:br>
              <a:r>
                <a:rPr lang="en-GB" sz="1200" b="0" dirty="0">
                  <a:solidFill>
                    <a:srgbClr val="569CD6"/>
                  </a:solidFill>
                  <a:effectLst/>
                  <a:latin typeface="Consolas" panose="020B0609020204030204" pitchFamily="49" charset="0"/>
                </a:rPr>
                <a:t>export</a:t>
              </a:r>
              <a:r>
                <a:rPr lang="en-GB" sz="1200" b="0" dirty="0">
                  <a:solidFill>
                    <a:srgbClr val="D4D4D4"/>
                  </a:solidFill>
                  <a:effectLst/>
                  <a:latin typeface="Consolas" panose="020B0609020204030204" pitchFamily="49" charset="0"/>
                </a:rPr>
                <a:t> MAXEVENTS=10000</a:t>
              </a:r>
            </a:p>
            <a:p>
              <a:r>
                <a:rPr lang="en-GB" sz="1200" b="0" dirty="0">
                  <a:solidFill>
                    <a:srgbClr val="569CD6"/>
                  </a:solidFill>
                  <a:effectLst/>
                  <a:latin typeface="Consolas" panose="020B0609020204030204" pitchFamily="49" charset="0"/>
                </a:rPr>
                <a:t>export</a:t>
              </a:r>
              <a:r>
                <a:rPr lang="en-GB" sz="1200" b="0" dirty="0">
                  <a:solidFill>
                    <a:srgbClr val="D4D4D4"/>
                  </a:solidFill>
                  <a:effectLst/>
                  <a:latin typeface="Consolas" panose="020B0609020204030204" pitchFamily="49" charset="0"/>
                </a:rPr>
                <a:t> ATHENA_CORE_NUMBER=</a:t>
              </a:r>
              <a:r>
                <a:rPr lang="en-GB" sz="1200" b="0" dirty="0">
                  <a:solidFill>
                    <a:srgbClr val="CE9178"/>
                  </a:solidFill>
                  <a:effectLst/>
                  <a:latin typeface="Consolas" panose="020B0609020204030204" pitchFamily="49" charset="0"/>
                </a:rPr>
                <a:t>$(</a:t>
              </a:r>
              <a:r>
                <a:rPr lang="en-GB" sz="1200" b="0" dirty="0" err="1">
                  <a:solidFill>
                    <a:srgbClr val="CE9178"/>
                  </a:solidFill>
                  <a:effectLst/>
                  <a:latin typeface="Consolas" panose="020B0609020204030204" pitchFamily="49" charset="0"/>
                </a:rPr>
                <a:t>nproc</a:t>
              </a:r>
              <a:r>
                <a:rPr lang="en-GB" sz="1200" b="0" dirty="0">
                  <a:solidFill>
                    <a:srgbClr val="CE9178"/>
                  </a:solidFill>
                  <a:effectLst/>
                  <a:latin typeface="Consolas" panose="020B0609020204030204" pitchFamily="49" charset="0"/>
                </a:rPr>
                <a:t>)</a:t>
              </a:r>
              <a:br>
                <a:rPr lang="en-GB" sz="1200" b="0" dirty="0">
                  <a:solidFill>
                    <a:srgbClr val="D4D4D4"/>
                  </a:solidFill>
                  <a:effectLst/>
                  <a:latin typeface="Consolas" panose="020B0609020204030204" pitchFamily="49" charset="0"/>
                </a:rPr>
              </a:br>
              <a:r>
                <a:rPr lang="en-GB" sz="1200" b="0" dirty="0" err="1">
                  <a:solidFill>
                    <a:srgbClr val="D4D4D4"/>
                  </a:solidFill>
                  <a:effectLst/>
                  <a:latin typeface="Consolas" panose="020B0609020204030204" pitchFamily="49" charset="0"/>
                </a:rPr>
                <a:t>inputdatadir</a:t>
              </a:r>
              <a:r>
                <a:rPr lang="en-GB" sz="1200" b="0" dirty="0">
                  <a:solidFill>
                    <a:srgbClr val="D4D4D4"/>
                  </a:solidFill>
                  <a:effectLst/>
                  <a:latin typeface="Consolas" panose="020B0609020204030204" pitchFamily="49" charset="0"/>
                </a:rPr>
                <a:t>=/</a:t>
              </a:r>
              <a:r>
                <a:rPr lang="en-GB" sz="1200" b="0" dirty="0" err="1">
                  <a:solidFill>
                    <a:srgbClr val="D4D4D4"/>
                  </a:solidFill>
                  <a:effectLst/>
                  <a:latin typeface="Consolas" panose="020B0609020204030204" pitchFamily="49" charset="0"/>
                </a:rPr>
                <a:t>cvmfs</a:t>
              </a:r>
              <a:r>
                <a:rPr lang="en-GB" sz="1200" b="0" dirty="0">
                  <a:solidFill>
                    <a:srgbClr val="D4D4D4"/>
                  </a:solidFill>
                  <a:effectLst/>
                  <a:latin typeface="Consolas" panose="020B0609020204030204" pitchFamily="49" charset="0"/>
                </a:rPr>
                <a:t>/atlas.cern.ch/repo/benchmarks/hep-workloads/input-data</a:t>
              </a:r>
            </a:p>
            <a:p>
              <a:r>
                <a:rPr lang="en-GB" sz="1200" b="0" dirty="0" err="1">
                  <a:solidFill>
                    <a:srgbClr val="D4D4D4"/>
                  </a:solidFill>
                  <a:effectLst/>
                  <a:latin typeface="Consolas" panose="020B0609020204030204" pitchFamily="49" charset="0"/>
                </a:rPr>
                <a:t>inputdata</a:t>
              </a:r>
              <a:r>
                <a:rPr lang="en-GB" sz="1200" b="0" dirty="0">
                  <a:solidFill>
                    <a:srgbClr val="D4D4D4"/>
                  </a:solidFill>
                  <a:effectLst/>
                  <a:latin typeface="Consolas" panose="020B0609020204030204" pitchFamily="49" charset="0"/>
                </a:rPr>
                <a:t>=</a:t>
              </a:r>
              <a:r>
                <a:rPr lang="en-GB" sz="1200" b="0" dirty="0">
                  <a:solidFill>
                    <a:srgbClr val="9CDCFE"/>
                  </a:solidFill>
                  <a:effectLst/>
                  <a:latin typeface="Consolas" panose="020B0609020204030204" pitchFamily="49" charset="0"/>
                </a:rPr>
                <a:t>$</a:t>
              </a:r>
              <a:r>
                <a:rPr lang="en-GB" sz="1200" b="0" dirty="0" err="1">
                  <a:solidFill>
                    <a:srgbClr val="9CDCFE"/>
                  </a:solidFill>
                  <a:effectLst/>
                  <a:latin typeface="Consolas" panose="020B0609020204030204" pitchFamily="49" charset="0"/>
                </a:rPr>
                <a:t>inputdatadir</a:t>
              </a:r>
              <a:r>
                <a:rPr lang="en-GB" sz="1200" b="0" dirty="0">
                  <a:solidFill>
                    <a:srgbClr val="D4D4D4"/>
                  </a:solidFill>
                  <a:effectLst/>
                  <a:latin typeface="Consolas" panose="020B0609020204030204" pitchFamily="49" charset="0"/>
                </a:rPr>
                <a:t>/EVNT.13043099._000859.pool.root.1</a:t>
              </a:r>
            </a:p>
            <a:p>
              <a:br>
                <a:rPr lang="en-GB" sz="1200" b="0" dirty="0">
                  <a:solidFill>
                    <a:srgbClr val="D4D4D4"/>
                  </a:solidFill>
                  <a:effectLst/>
                  <a:latin typeface="Consolas" panose="020B0609020204030204" pitchFamily="49" charset="0"/>
                </a:rPr>
              </a:br>
              <a:r>
                <a:rPr lang="en-GB" sz="1200" b="0" dirty="0">
                  <a:solidFill>
                    <a:srgbClr val="D4D4D4"/>
                  </a:solidFill>
                  <a:effectLst/>
                  <a:latin typeface="Consolas" panose="020B0609020204030204" pitchFamily="49" charset="0"/>
                </a:rPr>
                <a:t>Sim_tf.py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inputEVNTFile</a:t>
              </a:r>
              <a:r>
                <a:rPr lang="en-GB" sz="1200" b="0" dirty="0">
                  <a:solidFill>
                    <a:srgbClr val="D4D4D4"/>
                  </a:solidFill>
                  <a:effectLst/>
                  <a:latin typeface="Consolas" panose="020B0609020204030204" pitchFamily="49" charset="0"/>
                </a:rPr>
                <a:t>=</a:t>
              </a:r>
              <a:r>
                <a:rPr lang="en-GB" sz="1200" b="0" dirty="0">
                  <a:solidFill>
                    <a:srgbClr val="CE9178"/>
                  </a:solidFill>
                  <a:effectLst/>
                  <a:latin typeface="Consolas" panose="020B0609020204030204" pitchFamily="49" charset="0"/>
                </a:rPr>
                <a:t>"</a:t>
              </a:r>
              <a:r>
                <a:rPr lang="en-GB" sz="1200" b="0" dirty="0">
                  <a:solidFill>
                    <a:srgbClr val="9CDCFE"/>
                  </a:solidFill>
                  <a:effectLst/>
                  <a:latin typeface="Consolas" panose="020B0609020204030204" pitchFamily="49" charset="0"/>
                </a:rPr>
                <a:t>${</a:t>
              </a:r>
              <a:r>
                <a:rPr lang="en-GB" sz="1200" b="0" dirty="0" err="1">
                  <a:solidFill>
                    <a:srgbClr val="9CDCFE"/>
                  </a:solidFill>
                  <a:effectLst/>
                  <a:latin typeface="Consolas" panose="020B0609020204030204" pitchFamily="49" charset="0"/>
                </a:rPr>
                <a:t>inputdata</a:t>
              </a:r>
              <a:r>
                <a:rPr lang="en-GB" sz="1200" b="0" dirty="0">
                  <a:solidFill>
                    <a:srgbClr val="9CDCFE"/>
                  </a:solidFill>
                  <a:effectLst/>
                  <a:latin typeface="Consolas" panose="020B0609020204030204" pitchFamily="49" charset="0"/>
                </a:rPr>
                <a:t>}</a:t>
              </a:r>
              <a:r>
                <a:rPr lang="en-GB" sz="1200" b="0" dirty="0">
                  <a:solidFill>
                    <a:srgbClr val="CE9178"/>
                  </a:solidFill>
                  <a:effectLst/>
                  <a:latin typeface="Consolas" panose="020B0609020204030204" pitchFamily="49" charset="0"/>
                </a:rPr>
                <a:t>"</a:t>
              </a:r>
              <a:r>
                <a:rPr lang="en-GB" sz="1200" b="0" dirty="0">
                  <a:solidFill>
                    <a:srgbClr val="D4D4D4"/>
                  </a:solidFill>
                  <a:effectLst/>
                  <a:latin typeface="Consolas" panose="020B0609020204030204" pitchFamily="49" charset="0"/>
                </a:rPr>
                <a:t>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outputHITSFile</a:t>
              </a:r>
              <a:r>
                <a:rPr lang="en-GB" sz="1200" b="0" dirty="0">
                  <a:solidFill>
                    <a:srgbClr val="D4D4D4"/>
                  </a:solidFill>
                  <a:effectLst/>
                  <a:latin typeface="Consolas" panose="020B0609020204030204" pitchFamily="49" charset="0"/>
                </a:rPr>
                <a:t>=</a:t>
              </a:r>
              <a:r>
                <a:rPr lang="en-GB" sz="1200" b="0" dirty="0">
                  <a:solidFill>
                    <a:srgbClr val="CE9178"/>
                  </a:solidFill>
                  <a:effectLst/>
                  <a:latin typeface="Consolas" panose="020B0609020204030204" pitchFamily="49" charset="0"/>
                </a:rPr>
                <a:t>"TTbar2022.HITS.pool.root"</a:t>
              </a:r>
              <a:r>
                <a:rPr lang="en-GB" sz="1200" b="0" dirty="0">
                  <a:solidFill>
                    <a:srgbClr val="D4D4D4"/>
                  </a:solidFill>
                  <a:effectLst/>
                  <a:latin typeface="Consolas" panose="020B0609020204030204" pitchFamily="49" charset="0"/>
                </a:rPr>
                <a:t>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maxEvents</a:t>
              </a:r>
              <a:r>
                <a:rPr lang="en-GB" sz="1200" b="0" dirty="0">
                  <a:solidFill>
                    <a:srgbClr val="D4D4D4"/>
                  </a:solidFill>
                  <a:effectLst/>
                  <a:latin typeface="Consolas" panose="020B0609020204030204" pitchFamily="49" charset="0"/>
                </a:rPr>
                <a:t>=</a:t>
              </a:r>
              <a:r>
                <a:rPr lang="en-GB" sz="1200" b="0" dirty="0">
                  <a:solidFill>
                    <a:srgbClr val="9CDCFE"/>
                  </a:solidFill>
                  <a:effectLst/>
                  <a:latin typeface="Consolas" panose="020B0609020204030204" pitchFamily="49" charset="0"/>
                </a:rPr>
                <a:t>${MAXEVENTS}</a:t>
              </a:r>
              <a:r>
                <a:rPr lang="en-GB" sz="1200" b="0" dirty="0">
                  <a:solidFill>
                    <a:srgbClr val="D4D4D4"/>
                  </a:solidFill>
                  <a:effectLst/>
                  <a:latin typeface="Consolas" panose="020B0609020204030204" pitchFamily="49" charset="0"/>
                </a:rPr>
                <a:t>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physicsList</a:t>
              </a:r>
              <a:r>
                <a:rPr lang="en-GB" sz="1200" b="0" dirty="0">
                  <a:solidFill>
                    <a:srgbClr val="D4D4D4"/>
                  </a:solidFill>
                  <a:effectLst/>
                  <a:latin typeface="Consolas" panose="020B0609020204030204" pitchFamily="49" charset="0"/>
                </a:rPr>
                <a:t>=FTFP_BERT_ATL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imf</a:t>
              </a:r>
              <a:r>
                <a:rPr lang="en-GB" sz="1200" b="0" dirty="0">
                  <a:solidFill>
                    <a:srgbClr val="D4D4D4"/>
                  </a:solidFill>
                  <a:effectLst/>
                  <a:latin typeface="Consolas" panose="020B0609020204030204" pitchFamily="49" charset="0"/>
                </a:rPr>
                <a:t>=False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randomSeed</a:t>
              </a:r>
              <a:r>
                <a:rPr lang="en-GB" sz="1200" b="0" dirty="0">
                  <a:solidFill>
                    <a:srgbClr val="D4D4D4"/>
                  </a:solidFill>
                  <a:effectLst/>
                  <a:latin typeface="Consolas" panose="020B0609020204030204" pitchFamily="49" charset="0"/>
                </a:rPr>
                <a:t>=6163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AMIConfig</a:t>
              </a:r>
              <a:r>
                <a:rPr lang="en-GB" sz="1200" b="0" dirty="0">
                  <a:solidFill>
                    <a:srgbClr val="D4D4D4"/>
                  </a:solidFill>
                  <a:effectLst/>
                  <a:latin typeface="Consolas" panose="020B0609020204030204" pitchFamily="49" charset="0"/>
                </a:rPr>
                <a:t>=s3873 \</a:t>
              </a:r>
            </a:p>
            <a:p>
              <a:r>
                <a:rPr lang="en-GB" sz="1200" b="0" dirty="0">
                  <a:solidFill>
                    <a:srgbClr val="D4D4D4"/>
                  </a:solidFill>
                  <a:effectLst/>
                  <a:latin typeface="Consolas" panose="020B0609020204030204" pitchFamily="49" charset="0"/>
                </a:rPr>
                <a:t>      --multithreaded=True \</a:t>
              </a:r>
            </a:p>
            <a:p>
              <a:r>
                <a:rPr lang="en-GB" sz="1200" b="0" dirty="0">
                  <a:solidFill>
                    <a:srgbClr val="D4D4D4"/>
                  </a:solidFill>
                  <a:effectLst/>
                  <a:latin typeface="Consolas" panose="020B0609020204030204" pitchFamily="49" charset="0"/>
                </a:rPr>
                <a:t>      --</a:t>
              </a:r>
              <a:r>
                <a:rPr lang="en-GB" sz="1200" b="0" dirty="0" err="1">
                  <a:solidFill>
                    <a:srgbClr val="D4D4D4"/>
                  </a:solidFill>
                  <a:effectLst/>
                  <a:latin typeface="Consolas" panose="020B0609020204030204" pitchFamily="49" charset="0"/>
                </a:rPr>
                <a:t>jobNumber</a:t>
              </a:r>
              <a:r>
                <a:rPr lang="en-GB" sz="1200" b="0" dirty="0">
                  <a:solidFill>
                    <a:srgbClr val="D4D4D4"/>
                  </a:solidFill>
                  <a:effectLst/>
                  <a:latin typeface="Consolas" panose="020B0609020204030204" pitchFamily="49" charset="0"/>
                </a:rPr>
                <a:t>=1 \</a:t>
              </a:r>
            </a:p>
          </p:txBody>
        </p:sp>
        <p:sp>
          <p:nvSpPr>
            <p:cNvPr id="6" name="TextBox 5">
              <a:extLst>
                <a:ext uri="{FF2B5EF4-FFF2-40B4-BE49-F238E27FC236}">
                  <a16:creationId xmlns:a16="http://schemas.microsoft.com/office/drawing/2014/main" id="{CB1EA693-2B02-D577-F5DE-5536C2BEFB90}"/>
                </a:ext>
              </a:extLst>
            </p:cNvPr>
            <p:cNvSpPr txBox="1"/>
            <p:nvPr/>
          </p:nvSpPr>
          <p:spPr>
            <a:xfrm>
              <a:off x="5845383" y="832637"/>
              <a:ext cx="2676102" cy="369332"/>
            </a:xfrm>
            <a:prstGeom prst="rect">
              <a:avLst/>
            </a:prstGeom>
            <a:noFill/>
          </p:spPr>
          <p:txBody>
            <a:bodyPr wrap="square">
              <a:spAutoFit/>
            </a:bodyPr>
            <a:lstStyle/>
            <a:p>
              <a:r>
                <a:rPr lang="en-US" sz="1800" dirty="0">
                  <a:solidFill>
                    <a:srgbClr val="FFFF00"/>
                  </a:solidFill>
                  <a:latin typeface="Arial" panose="020B0604020202020204" pitchFamily="34" charset="0"/>
                  <a:cs typeface="Arial" panose="020B0604020202020204" pitchFamily="34" charset="0"/>
                </a:rPr>
                <a:t>TTbarSim2022.sh</a:t>
              </a:r>
              <a:endParaRPr lang="en-GB" dirty="0">
                <a:solidFill>
                  <a:srgbClr val="FFFF00"/>
                </a:solidFill>
              </a:endParaRPr>
            </a:p>
          </p:txBody>
        </p:sp>
      </p:grpSp>
      <p:cxnSp>
        <p:nvCxnSpPr>
          <p:cNvPr id="15" name="Straight Arrow Connector 14">
            <a:extLst>
              <a:ext uri="{FF2B5EF4-FFF2-40B4-BE49-F238E27FC236}">
                <a16:creationId xmlns:a16="http://schemas.microsoft.com/office/drawing/2014/main" id="{347A7C42-A150-A47A-7D41-6385B24F43A9}"/>
              </a:ext>
            </a:extLst>
          </p:cNvPr>
          <p:cNvCxnSpPr>
            <a:cxnSpLocks/>
          </p:cNvCxnSpPr>
          <p:nvPr/>
        </p:nvCxnSpPr>
        <p:spPr>
          <a:xfrm>
            <a:off x="3226279" y="4492101"/>
            <a:ext cx="2251243" cy="0"/>
          </a:xfrm>
          <a:prstGeom prst="straightConnector1">
            <a:avLst/>
          </a:prstGeom>
          <a:ln w="38100">
            <a:solidFill>
              <a:srgbClr val="FF0000"/>
            </a:solidFill>
            <a:prstDash val="solid"/>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EEB0EEF-8AC9-C7F9-108C-00767C943D72}"/>
              </a:ext>
            </a:extLst>
          </p:cNvPr>
          <p:cNvSpPr txBox="1"/>
          <p:nvPr/>
        </p:nvSpPr>
        <p:spPr>
          <a:xfrm>
            <a:off x="0" y="4814161"/>
            <a:ext cx="4872276" cy="1117229"/>
          </a:xfrm>
          <a:prstGeom prst="rect">
            <a:avLst/>
          </a:prstGeom>
          <a:noFill/>
        </p:spPr>
        <p:txBody>
          <a:bodyPr wrap="square">
            <a:spAutoFit/>
          </a:bodyPr>
          <a:lstStyle/>
          <a:p>
            <a:pPr>
              <a:lnSpc>
                <a:spcPct val="90000"/>
              </a:lnSpc>
              <a:spcBef>
                <a:spcPts val="1800"/>
              </a:spcBef>
              <a:defRPr/>
            </a:pPr>
            <a:r>
              <a:rPr kumimoji="0" lang="en-US" sz="2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Input file:  </a:t>
            </a:r>
            <a:b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b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t>
            </a:r>
            <a:r>
              <a:rPr lang="en-US" sz="1800" i="1" dirty="0">
                <a:latin typeface="Arial" panose="020B0604020202020204" pitchFamily="34" charset="0"/>
                <a:cs typeface="Arial" panose="020B0604020202020204" pitchFamily="34" charset="0"/>
              </a:rPr>
              <a:t>Geant4 MT full ATLAS detector simulation of a given number of </a:t>
            </a:r>
            <a:r>
              <a:rPr lang="en-US" sz="1800" i="1" dirty="0" err="1">
                <a:latin typeface="Arial" panose="020B0604020202020204" pitchFamily="34" charset="0"/>
                <a:cs typeface="Arial" panose="020B0604020202020204" pitchFamily="34" charset="0"/>
              </a:rPr>
              <a:t>TTbar</a:t>
            </a:r>
            <a:r>
              <a:rPr lang="en-US" sz="1800" i="1" dirty="0">
                <a:latin typeface="Arial" panose="020B0604020202020204" pitchFamily="34" charset="0"/>
                <a:cs typeface="Arial" panose="020B0604020202020204" pitchFamily="34" charset="0"/>
              </a:rPr>
              <a:t> events (from existing </a:t>
            </a:r>
            <a:r>
              <a:rPr lang="en-US" sz="1800" i="1" dirty="0" err="1">
                <a:latin typeface="Arial" panose="020B0604020202020204" pitchFamily="34" charset="0"/>
                <a:cs typeface="Arial" panose="020B0604020202020204" pitchFamily="34" charset="0"/>
              </a:rPr>
              <a:t>TTbar</a:t>
            </a:r>
            <a:r>
              <a:rPr lang="en-US" sz="1800" i="1" dirty="0">
                <a:latin typeface="Arial" panose="020B0604020202020204" pitchFamily="34" charset="0"/>
                <a:cs typeface="Arial" panose="020B0604020202020204" pitchFamily="34" charset="0"/>
              </a:rPr>
              <a:t> gen-events file)</a:t>
            </a:r>
          </a:p>
        </p:txBody>
      </p:sp>
      <p:sp>
        <p:nvSpPr>
          <p:cNvPr id="17" name="TextBox 16">
            <a:extLst>
              <a:ext uri="{FF2B5EF4-FFF2-40B4-BE49-F238E27FC236}">
                <a16:creationId xmlns:a16="http://schemas.microsoft.com/office/drawing/2014/main" id="{EB642E90-817C-2651-0676-C7E016FF3468}"/>
              </a:ext>
            </a:extLst>
          </p:cNvPr>
          <p:cNvSpPr txBox="1"/>
          <p:nvPr/>
        </p:nvSpPr>
        <p:spPr>
          <a:xfrm>
            <a:off x="-1" y="6457250"/>
            <a:ext cx="5893207" cy="369332"/>
          </a:xfrm>
          <a:prstGeom prst="rect">
            <a:avLst/>
          </a:prstGeom>
          <a:noFill/>
        </p:spPr>
        <p:txBody>
          <a:bodyPr wrap="square">
            <a:spAutoFit/>
          </a:bodyPr>
          <a:lstStyle/>
          <a:p>
            <a:pPr>
              <a:lnSpc>
                <a:spcPct val="90000"/>
              </a:lnSpc>
              <a:spcBef>
                <a:spcPts val="1800"/>
              </a:spcBef>
              <a:defRPr/>
            </a:pPr>
            <a:r>
              <a:rPr lang="en-US" sz="2000" dirty="0">
                <a:latin typeface="Arial" panose="020B0604020202020204" pitchFamily="34" charset="0"/>
                <a:cs typeface="Arial" panose="020B0604020202020204" pitchFamily="34" charset="0"/>
              </a:rPr>
              <a:t>We generated samples of 1k and 10k events … </a:t>
            </a:r>
            <a:endParaRPr lang="en-US" sz="1800" i="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0A30351-5786-D6E8-1B7D-FA5758F81BD5}"/>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10</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528496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EFB7F343-C660-49F8-BB47-10934356E9EA}"/>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Job Profiles (ATLAS 1k)</a:t>
            </a:r>
          </a:p>
        </p:txBody>
      </p:sp>
      <p:pic>
        <p:nvPicPr>
          <p:cNvPr id="4" name="Picture 3" descr="Chart, scatter chart&#10;&#10;Description automatically generated">
            <a:extLst>
              <a:ext uri="{FF2B5EF4-FFF2-40B4-BE49-F238E27FC236}">
                <a16:creationId xmlns:a16="http://schemas.microsoft.com/office/drawing/2014/main" id="{47432257-9496-E3FC-25B0-156D59FD4A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5114"/>
            <a:ext cx="2945631" cy="2021090"/>
          </a:xfrm>
          <a:prstGeom prst="rect">
            <a:avLst/>
          </a:prstGeom>
        </p:spPr>
      </p:pic>
      <p:pic>
        <p:nvPicPr>
          <p:cNvPr id="10" name="Picture 9" descr="Chart&#10;&#10;Description automatically generated with medium confidence">
            <a:extLst>
              <a:ext uri="{FF2B5EF4-FFF2-40B4-BE49-F238E27FC236}">
                <a16:creationId xmlns:a16="http://schemas.microsoft.com/office/drawing/2014/main" id="{32F8CDAE-8D68-125B-74FC-8A04746432C7}"/>
              </a:ext>
            </a:extLst>
          </p:cNvPr>
          <p:cNvPicPr>
            <a:picLocks noChangeAspect="1"/>
          </p:cNvPicPr>
          <p:nvPr/>
        </p:nvPicPr>
        <p:blipFill rotWithShape="1">
          <a:blip r:embed="rId4">
            <a:extLst>
              <a:ext uri="{28A0092B-C50C-407E-A947-70E740481C1C}">
                <a14:useLocalDpi xmlns:a14="http://schemas.microsoft.com/office/drawing/2010/main" val="0"/>
              </a:ext>
            </a:extLst>
          </a:blip>
          <a:srcRect r="2543"/>
          <a:stretch/>
        </p:blipFill>
        <p:spPr>
          <a:xfrm>
            <a:off x="2743199" y="1060244"/>
            <a:ext cx="9448800" cy="1935560"/>
          </a:xfrm>
          <a:prstGeom prst="rect">
            <a:avLst/>
          </a:prstGeom>
        </p:spPr>
      </p:pic>
      <p:pic>
        <p:nvPicPr>
          <p:cNvPr id="14" name="Picture 13" descr="Chart, scatter chart&#10;&#10;Description automatically generated">
            <a:extLst>
              <a:ext uri="{FF2B5EF4-FFF2-40B4-BE49-F238E27FC236}">
                <a16:creationId xmlns:a16="http://schemas.microsoft.com/office/drawing/2014/main" id="{E9360813-6FAD-1290-365E-FB3352D4D7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817" y="2890693"/>
            <a:ext cx="2945631" cy="2021090"/>
          </a:xfrm>
          <a:prstGeom prst="rect">
            <a:avLst/>
          </a:prstGeom>
        </p:spPr>
      </p:pic>
      <p:pic>
        <p:nvPicPr>
          <p:cNvPr id="16" name="Picture 15" descr="Graphical user interface&#10;&#10;Description automatically generated with low confidence">
            <a:extLst>
              <a:ext uri="{FF2B5EF4-FFF2-40B4-BE49-F238E27FC236}">
                <a16:creationId xmlns:a16="http://schemas.microsoft.com/office/drawing/2014/main" id="{58DA35BD-9D07-CA9B-8CC7-D9238E91F0DD}"/>
              </a:ext>
            </a:extLst>
          </p:cNvPr>
          <p:cNvPicPr>
            <a:picLocks noChangeAspect="1"/>
          </p:cNvPicPr>
          <p:nvPr/>
        </p:nvPicPr>
        <p:blipFill rotWithShape="1">
          <a:blip r:embed="rId6">
            <a:extLst>
              <a:ext uri="{28A0092B-C50C-407E-A947-70E740481C1C}">
                <a14:useLocalDpi xmlns:a14="http://schemas.microsoft.com/office/drawing/2010/main" val="0"/>
              </a:ext>
            </a:extLst>
          </a:blip>
          <a:srcRect r="2543"/>
          <a:stretch/>
        </p:blipFill>
        <p:spPr>
          <a:xfrm>
            <a:off x="2743200" y="2985240"/>
            <a:ext cx="9448800" cy="1935560"/>
          </a:xfrm>
          <a:prstGeom prst="rect">
            <a:avLst/>
          </a:prstGeom>
        </p:spPr>
      </p:pic>
      <p:pic>
        <p:nvPicPr>
          <p:cNvPr id="18" name="Picture 17" descr="Chart, scatter chart&#10;&#10;Description automatically generated">
            <a:extLst>
              <a:ext uri="{FF2B5EF4-FFF2-40B4-BE49-F238E27FC236}">
                <a16:creationId xmlns:a16="http://schemas.microsoft.com/office/drawing/2014/main" id="{6D08EC1A-C5F5-E5C7-D378-3D4F562C68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824706"/>
            <a:ext cx="2945631" cy="2021090"/>
          </a:xfrm>
          <a:prstGeom prst="rect">
            <a:avLst/>
          </a:prstGeom>
        </p:spPr>
      </p:pic>
      <p:pic>
        <p:nvPicPr>
          <p:cNvPr id="20" name="Picture 19" descr="A picture containing chart&#10;&#10;Description automatically generated">
            <a:extLst>
              <a:ext uri="{FF2B5EF4-FFF2-40B4-BE49-F238E27FC236}">
                <a16:creationId xmlns:a16="http://schemas.microsoft.com/office/drawing/2014/main" id="{E6F9C605-820E-1A14-543F-82F67B603147}"/>
              </a:ext>
            </a:extLst>
          </p:cNvPr>
          <p:cNvPicPr>
            <a:picLocks noChangeAspect="1"/>
          </p:cNvPicPr>
          <p:nvPr/>
        </p:nvPicPr>
        <p:blipFill rotWithShape="1">
          <a:blip r:embed="rId8">
            <a:extLst>
              <a:ext uri="{28A0092B-C50C-407E-A947-70E740481C1C}">
                <a14:useLocalDpi xmlns:a14="http://schemas.microsoft.com/office/drawing/2010/main" val="0"/>
              </a:ext>
            </a:extLst>
          </a:blip>
          <a:srcRect r="2543"/>
          <a:stretch/>
        </p:blipFill>
        <p:spPr>
          <a:xfrm>
            <a:off x="2743199" y="4920800"/>
            <a:ext cx="9448800" cy="1935560"/>
          </a:xfrm>
          <a:prstGeom prst="rect">
            <a:avLst/>
          </a:prstGeom>
        </p:spPr>
      </p:pic>
      <p:cxnSp>
        <p:nvCxnSpPr>
          <p:cNvPr id="21" name="Straight Connector 20">
            <a:extLst>
              <a:ext uri="{FF2B5EF4-FFF2-40B4-BE49-F238E27FC236}">
                <a16:creationId xmlns:a16="http://schemas.microsoft.com/office/drawing/2014/main" id="{59AF7E0B-70D2-3456-C2E0-A3E1D622BCDC}"/>
              </a:ext>
            </a:extLst>
          </p:cNvPr>
          <p:cNvCxnSpPr>
            <a:cxnSpLocks/>
          </p:cNvCxnSpPr>
          <p:nvPr/>
        </p:nvCxnSpPr>
        <p:spPr>
          <a:xfrm>
            <a:off x="9590843" y="2448727"/>
            <a:ext cx="2429522" cy="0"/>
          </a:xfrm>
          <a:prstGeom prst="line">
            <a:avLst/>
          </a:prstGeom>
          <a:ln w="38100">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F48ED6A-3EF6-425E-0804-AC2A8A549CC0}"/>
              </a:ext>
            </a:extLst>
          </p:cNvPr>
          <p:cNvCxnSpPr>
            <a:cxnSpLocks/>
          </p:cNvCxnSpPr>
          <p:nvPr/>
        </p:nvCxnSpPr>
        <p:spPr>
          <a:xfrm>
            <a:off x="9590843" y="4257436"/>
            <a:ext cx="2429522" cy="0"/>
          </a:xfrm>
          <a:prstGeom prst="line">
            <a:avLst/>
          </a:prstGeom>
          <a:ln w="38100">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8B5188A-32F7-9151-B860-C7F28594B40C}"/>
              </a:ext>
            </a:extLst>
          </p:cNvPr>
          <p:cNvCxnSpPr>
            <a:cxnSpLocks/>
          </p:cNvCxnSpPr>
          <p:nvPr/>
        </p:nvCxnSpPr>
        <p:spPr>
          <a:xfrm>
            <a:off x="9590843" y="6130595"/>
            <a:ext cx="2429522" cy="0"/>
          </a:xfrm>
          <a:prstGeom prst="line">
            <a:avLst/>
          </a:prstGeom>
          <a:ln w="38100">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BA24DCF-4651-533E-58BA-A37C46591CA9}"/>
              </a:ext>
            </a:extLst>
          </p:cNvPr>
          <p:cNvSpPr txBox="1"/>
          <p:nvPr/>
        </p:nvSpPr>
        <p:spPr>
          <a:xfrm>
            <a:off x="10564427" y="2002027"/>
            <a:ext cx="627354" cy="369332"/>
          </a:xfrm>
          <a:prstGeom prst="rect">
            <a:avLst/>
          </a:prstGeom>
          <a:noFill/>
        </p:spPr>
        <p:txBody>
          <a:bodyPr wrap="square">
            <a:spAutoFit/>
          </a:bodyPr>
          <a:lstStyle/>
          <a:p>
            <a:r>
              <a:rPr lang="en-GB" b="0" dirty="0">
                <a:solidFill>
                  <a:srgbClr val="FF0000"/>
                </a:solidFill>
                <a:effectLst/>
                <a:latin typeface="Arial" panose="020B0604020202020204" pitchFamily="34" charset="0"/>
                <a:cs typeface="Arial" panose="020B0604020202020204" pitchFamily="34" charset="0"/>
              </a:rPr>
              <a:t>idle</a:t>
            </a:r>
          </a:p>
        </p:txBody>
      </p:sp>
      <p:sp>
        <p:nvSpPr>
          <p:cNvPr id="3" name="Shape 136">
            <a:extLst>
              <a:ext uri="{FF2B5EF4-FFF2-40B4-BE49-F238E27FC236}">
                <a16:creationId xmlns:a16="http://schemas.microsoft.com/office/drawing/2014/main" id="{D330BA61-4B6D-9051-D9EB-4FCBAB134B79}"/>
              </a:ext>
            </a:extLst>
          </p:cNvPr>
          <p:cNvSpPr txBox="1">
            <a:spLocks/>
          </p:cNvSpPr>
          <p:nvPr/>
        </p:nvSpPr>
        <p:spPr>
          <a:xfrm>
            <a:off x="1488039" y="5835251"/>
            <a:ext cx="1189608" cy="474591"/>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400" b="1" dirty="0">
                <a:solidFill>
                  <a:srgbClr val="C00000"/>
                </a:solidFill>
                <a:latin typeface="Arial" panose="020B0604020202020204" pitchFamily="34" charset="0"/>
                <a:cs typeface="Arial" panose="020B0604020202020204" pitchFamily="34" charset="0"/>
              </a:rPr>
              <a:t>arm</a:t>
            </a:r>
          </a:p>
        </p:txBody>
      </p:sp>
      <p:sp>
        <p:nvSpPr>
          <p:cNvPr id="5" name="Shape 136">
            <a:extLst>
              <a:ext uri="{FF2B5EF4-FFF2-40B4-BE49-F238E27FC236}">
                <a16:creationId xmlns:a16="http://schemas.microsoft.com/office/drawing/2014/main" id="{AC7ED0C1-503B-0CBB-0D40-6975B380E5BD}"/>
              </a:ext>
            </a:extLst>
          </p:cNvPr>
          <p:cNvSpPr txBox="1">
            <a:spLocks/>
          </p:cNvSpPr>
          <p:nvPr/>
        </p:nvSpPr>
        <p:spPr>
          <a:xfrm>
            <a:off x="1488039" y="1915659"/>
            <a:ext cx="764625" cy="511255"/>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kumimoji="0" lang="en-US" sz="24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x86</a:t>
            </a:r>
            <a:endParaRPr lang="en-US" sz="2400" b="1" dirty="0">
              <a:solidFill>
                <a:srgbClr val="0070C0"/>
              </a:solidFill>
              <a:latin typeface="Arial" panose="020B0604020202020204" pitchFamily="34" charset="0"/>
              <a:cs typeface="Arial" panose="020B0604020202020204" pitchFamily="34" charset="0"/>
            </a:endParaRPr>
          </a:p>
        </p:txBody>
      </p:sp>
      <p:sp>
        <p:nvSpPr>
          <p:cNvPr id="6" name="Shape 136">
            <a:extLst>
              <a:ext uri="{FF2B5EF4-FFF2-40B4-BE49-F238E27FC236}">
                <a16:creationId xmlns:a16="http://schemas.microsoft.com/office/drawing/2014/main" id="{E9684116-96C5-7300-2F7F-359B1B23601D}"/>
              </a:ext>
            </a:extLst>
          </p:cNvPr>
          <p:cNvSpPr txBox="1">
            <a:spLocks/>
          </p:cNvSpPr>
          <p:nvPr/>
        </p:nvSpPr>
        <p:spPr>
          <a:xfrm>
            <a:off x="1490895" y="3901238"/>
            <a:ext cx="990138" cy="511255"/>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400" b="1" dirty="0">
                <a:solidFill>
                  <a:schemeClr val="accent6">
                    <a:lumMod val="75000"/>
                  </a:schemeClr>
                </a:solidFill>
                <a:latin typeface="Arial" panose="020B0604020202020204" pitchFamily="34" charset="0"/>
                <a:cs typeface="Arial" panose="020B0604020202020204" pitchFamily="34" charset="0"/>
              </a:rPr>
              <a:t>x86*2</a:t>
            </a:r>
          </a:p>
        </p:txBody>
      </p:sp>
      <p:sp>
        <p:nvSpPr>
          <p:cNvPr id="8" name="TextBox 7">
            <a:extLst>
              <a:ext uri="{FF2B5EF4-FFF2-40B4-BE49-F238E27FC236}">
                <a16:creationId xmlns:a16="http://schemas.microsoft.com/office/drawing/2014/main" id="{84EB85F8-FEBC-7117-E588-8ADAFFA14128}"/>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11</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4112669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6B2C45F-1A38-447E-A0A6-6620AE034006}"/>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Results (ATLAS 10k)</a:t>
            </a:r>
            <a:endParaRPr lang="en-GB" sz="4800" dirty="0">
              <a:solidFill>
                <a:srgbClr val="0000CC"/>
              </a:solidFill>
              <a:latin typeface="Arial Rounded MT Bold" panose="020F070403050403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358A81EB-0E60-D0EE-2C5E-C4EF72AA6EFA}"/>
              </a:ext>
            </a:extLst>
          </p:cNvPr>
          <p:cNvPicPr>
            <a:picLocks noChangeAspect="1"/>
          </p:cNvPicPr>
          <p:nvPr/>
        </p:nvPicPr>
        <p:blipFill rotWithShape="1">
          <a:blip r:embed="rId3"/>
          <a:srcRect l="2780" t="3058" r="1745" b="7331"/>
          <a:stretch/>
        </p:blipFill>
        <p:spPr>
          <a:xfrm>
            <a:off x="0" y="4172505"/>
            <a:ext cx="4952112" cy="2685495"/>
          </a:xfrm>
          <a:prstGeom prst="rect">
            <a:avLst/>
          </a:prstGeom>
        </p:spPr>
      </p:pic>
      <p:pic>
        <p:nvPicPr>
          <p:cNvPr id="19" name="Picture 18">
            <a:extLst>
              <a:ext uri="{FF2B5EF4-FFF2-40B4-BE49-F238E27FC236}">
                <a16:creationId xmlns:a16="http://schemas.microsoft.com/office/drawing/2014/main" id="{A7A1B06F-8357-8D5E-32A9-C9A497726120}"/>
              </a:ext>
            </a:extLst>
          </p:cNvPr>
          <p:cNvPicPr>
            <a:picLocks noChangeAspect="1"/>
          </p:cNvPicPr>
          <p:nvPr/>
        </p:nvPicPr>
        <p:blipFill rotWithShape="1">
          <a:blip r:embed="rId4"/>
          <a:srcRect l="2387" t="5326" r="1137" b="4253"/>
          <a:stretch/>
        </p:blipFill>
        <p:spPr>
          <a:xfrm>
            <a:off x="7424225" y="1964501"/>
            <a:ext cx="4750463" cy="2275384"/>
          </a:xfrm>
          <a:prstGeom prst="rect">
            <a:avLst/>
          </a:prstGeom>
        </p:spPr>
      </p:pic>
      <p:pic>
        <p:nvPicPr>
          <p:cNvPr id="21" name="Picture 20">
            <a:extLst>
              <a:ext uri="{FF2B5EF4-FFF2-40B4-BE49-F238E27FC236}">
                <a16:creationId xmlns:a16="http://schemas.microsoft.com/office/drawing/2014/main" id="{8B723244-5E78-2ACD-233A-1E2C1D9CC1A8}"/>
              </a:ext>
            </a:extLst>
          </p:cNvPr>
          <p:cNvPicPr>
            <a:picLocks noChangeAspect="1"/>
          </p:cNvPicPr>
          <p:nvPr/>
        </p:nvPicPr>
        <p:blipFill rotWithShape="1">
          <a:blip r:embed="rId5"/>
          <a:srcRect l="3155" t="4494" r="1282" b="8236"/>
          <a:stretch/>
        </p:blipFill>
        <p:spPr>
          <a:xfrm>
            <a:off x="5038551" y="4251567"/>
            <a:ext cx="4771348" cy="2604793"/>
          </a:xfrm>
          <a:prstGeom prst="rect">
            <a:avLst/>
          </a:prstGeom>
        </p:spPr>
      </p:pic>
      <p:sp>
        <p:nvSpPr>
          <p:cNvPr id="2" name="TextBox 1">
            <a:extLst>
              <a:ext uri="{FF2B5EF4-FFF2-40B4-BE49-F238E27FC236}">
                <a16:creationId xmlns:a16="http://schemas.microsoft.com/office/drawing/2014/main" id="{7D93F909-BFE7-1CD3-F3B3-F6FD28580B81}"/>
              </a:ext>
            </a:extLst>
          </p:cNvPr>
          <p:cNvSpPr txBox="1"/>
          <p:nvPr/>
        </p:nvSpPr>
        <p:spPr>
          <a:xfrm>
            <a:off x="0" y="813018"/>
            <a:ext cx="11876048"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We compared execution time and integrated energy consumption over the job duration for the 3 types of machines available (</a:t>
            </a:r>
            <a:r>
              <a:rPr lang="en-US" sz="2000" b="1" dirty="0">
                <a:solidFill>
                  <a:srgbClr val="0070C0"/>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a:t>
            </a:r>
            <a:r>
              <a:rPr lang="en-US" sz="2000" b="1" dirty="0">
                <a:solidFill>
                  <a:schemeClr val="accent6">
                    <a:lumMod val="50000"/>
                  </a:schemeClr>
                </a:solidFill>
                <a:latin typeface="Arial" panose="020B0604020202020204" pitchFamily="34" charset="0"/>
                <a:cs typeface="Arial" panose="020B0604020202020204" pitchFamily="34" charset="0"/>
              </a:rPr>
              <a:t>x86*2</a:t>
            </a:r>
            <a:r>
              <a:rPr lang="en-US" sz="2000" dirty="0">
                <a:latin typeface="Arial" panose="020B0604020202020204" pitchFamily="34" charset="0"/>
                <a:cs typeface="Arial" panose="020B0604020202020204" pitchFamily="34" charset="0"/>
              </a:rPr>
              <a:t> and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Each job was executed three times, we took the average execution time and energy consumption, and their standard deviation as an estimate of the uncertainty.</a:t>
            </a:r>
          </a:p>
        </p:txBody>
      </p:sp>
      <p:graphicFrame>
        <p:nvGraphicFramePr>
          <p:cNvPr id="6" name="Table 5">
            <a:extLst>
              <a:ext uri="{FF2B5EF4-FFF2-40B4-BE49-F238E27FC236}">
                <a16:creationId xmlns:a16="http://schemas.microsoft.com/office/drawing/2014/main" id="{0B1C805B-B705-CDB6-9DEF-DED7514304C2}"/>
              </a:ext>
            </a:extLst>
          </p:cNvPr>
          <p:cNvGraphicFramePr>
            <a:graphicFrameLocks noGrp="1"/>
          </p:cNvGraphicFramePr>
          <p:nvPr>
            <p:extLst>
              <p:ext uri="{D42A27DB-BD31-4B8C-83A1-F6EECF244321}">
                <p14:modId xmlns:p14="http://schemas.microsoft.com/office/powerpoint/2010/main" val="235221635"/>
              </p:ext>
            </p:extLst>
          </p:nvPr>
        </p:nvGraphicFramePr>
        <p:xfrm>
          <a:off x="201164" y="1939346"/>
          <a:ext cx="7099300" cy="746760"/>
        </p:xfrm>
        <a:graphic>
          <a:graphicData uri="http://schemas.openxmlformats.org/drawingml/2006/table">
            <a:tbl>
              <a:tblPr/>
              <a:tblGrid>
                <a:gridCol w="609600">
                  <a:extLst>
                    <a:ext uri="{9D8B030D-6E8A-4147-A177-3AD203B41FA5}">
                      <a16:colId xmlns:a16="http://schemas.microsoft.com/office/drawing/2014/main" val="1330876258"/>
                    </a:ext>
                  </a:extLst>
                </a:gridCol>
                <a:gridCol w="609600">
                  <a:extLst>
                    <a:ext uri="{9D8B030D-6E8A-4147-A177-3AD203B41FA5}">
                      <a16:colId xmlns:a16="http://schemas.microsoft.com/office/drawing/2014/main" val="2880215205"/>
                    </a:ext>
                  </a:extLst>
                </a:gridCol>
                <a:gridCol w="749300">
                  <a:extLst>
                    <a:ext uri="{9D8B030D-6E8A-4147-A177-3AD203B41FA5}">
                      <a16:colId xmlns:a16="http://schemas.microsoft.com/office/drawing/2014/main" val="3088217057"/>
                    </a:ext>
                  </a:extLst>
                </a:gridCol>
                <a:gridCol w="609600">
                  <a:extLst>
                    <a:ext uri="{9D8B030D-6E8A-4147-A177-3AD203B41FA5}">
                      <a16:colId xmlns:a16="http://schemas.microsoft.com/office/drawing/2014/main" val="2167971650"/>
                    </a:ext>
                  </a:extLst>
                </a:gridCol>
                <a:gridCol w="609600">
                  <a:extLst>
                    <a:ext uri="{9D8B030D-6E8A-4147-A177-3AD203B41FA5}">
                      <a16:colId xmlns:a16="http://schemas.microsoft.com/office/drawing/2014/main" val="4114413798"/>
                    </a:ext>
                  </a:extLst>
                </a:gridCol>
                <a:gridCol w="508000">
                  <a:extLst>
                    <a:ext uri="{9D8B030D-6E8A-4147-A177-3AD203B41FA5}">
                      <a16:colId xmlns:a16="http://schemas.microsoft.com/office/drawing/2014/main" val="356905038"/>
                    </a:ext>
                  </a:extLst>
                </a:gridCol>
                <a:gridCol w="863600">
                  <a:extLst>
                    <a:ext uri="{9D8B030D-6E8A-4147-A177-3AD203B41FA5}">
                      <a16:colId xmlns:a16="http://schemas.microsoft.com/office/drawing/2014/main" val="3775089932"/>
                    </a:ext>
                  </a:extLst>
                </a:gridCol>
                <a:gridCol w="558800">
                  <a:extLst>
                    <a:ext uri="{9D8B030D-6E8A-4147-A177-3AD203B41FA5}">
                      <a16:colId xmlns:a16="http://schemas.microsoft.com/office/drawing/2014/main" val="3597497284"/>
                    </a:ext>
                  </a:extLst>
                </a:gridCol>
                <a:gridCol w="609600">
                  <a:extLst>
                    <a:ext uri="{9D8B030D-6E8A-4147-A177-3AD203B41FA5}">
                      <a16:colId xmlns:a16="http://schemas.microsoft.com/office/drawing/2014/main" val="639079992"/>
                    </a:ext>
                  </a:extLst>
                </a:gridCol>
                <a:gridCol w="609600">
                  <a:extLst>
                    <a:ext uri="{9D8B030D-6E8A-4147-A177-3AD203B41FA5}">
                      <a16:colId xmlns:a16="http://schemas.microsoft.com/office/drawing/2014/main" val="1793189843"/>
                    </a:ext>
                  </a:extLst>
                </a:gridCol>
                <a:gridCol w="762000">
                  <a:extLst>
                    <a:ext uri="{9D8B030D-6E8A-4147-A177-3AD203B41FA5}">
                      <a16:colId xmlns:a16="http://schemas.microsoft.com/office/drawing/2014/main" val="1187159255"/>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Arch</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Threads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ATLAS sim.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N. events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Time (h)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dT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Energy(kW*h)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dE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idle(W)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max(W)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W*h/event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86372"/>
                  </a:ext>
                </a:extLst>
              </a:tr>
              <a:tr h="182880">
                <a:tc>
                  <a:txBody>
                    <a:bodyPr/>
                    <a:lstStyle/>
                    <a:p>
                      <a:pPr algn="l" fontAlgn="b"/>
                      <a:r>
                        <a:rPr lang="en-GB" sz="1100" b="0" i="0" u="none" strike="noStrike" dirty="0">
                          <a:solidFill>
                            <a:schemeClr val="accent1">
                              <a:lumMod val="75000"/>
                            </a:schemeClr>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err="1">
                          <a:solidFill>
                            <a:schemeClr val="accent1">
                              <a:lumMod val="75000"/>
                            </a:schemeClr>
                          </a:solidFill>
                          <a:effectLst/>
                          <a:latin typeface="Calibri" panose="020F0502020204030204" pitchFamily="34" charset="0"/>
                        </a:rPr>
                        <a:t>TTbar</a:t>
                      </a:r>
                      <a:endParaRPr lang="en-GB" sz="1100" b="0" i="0" u="none" strike="noStrike" dirty="0">
                        <a:solidFill>
                          <a:schemeClr val="accent1">
                            <a:lumMod val="75000"/>
                          </a:schemeClr>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10'000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07:46:14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2.8966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382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lumMod val="75000"/>
                            </a:schemeClr>
                          </a:solidFill>
                          <a:effectLst/>
                          <a:latin typeface="Calibri" panose="020F0502020204030204" pitchFamily="34" charset="0"/>
                        </a:rPr>
                        <a:t>0.000290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204509"/>
                  </a:ext>
                </a:extLst>
              </a:tr>
              <a:tr h="182880">
                <a:tc>
                  <a:txBody>
                    <a:bodyPr/>
                    <a:lstStyle/>
                    <a:p>
                      <a:pPr algn="l" fontAlgn="b"/>
                      <a:r>
                        <a:rPr lang="en-GB" sz="1100" b="0" i="0" u="none" strike="noStrike" dirty="0">
                          <a:solidFill>
                            <a:schemeClr val="accent6">
                              <a:lumMod val="50000"/>
                            </a:schemeClr>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chemeClr val="accent6">
                              <a:lumMod val="50000"/>
                            </a:schemeClr>
                          </a:solidFill>
                          <a:effectLst/>
                          <a:latin typeface="Calibri" panose="020F0502020204030204" pitchFamily="34" charset="0"/>
                        </a:rPr>
                        <a:t>TTbar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10'000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05:44:25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2.5843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463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0.000258</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2981113"/>
                  </a:ext>
                </a:extLst>
              </a:tr>
              <a:tr h="190500">
                <a:tc>
                  <a:txBody>
                    <a:bodyPr/>
                    <a:lstStyle/>
                    <a:p>
                      <a:pPr algn="l" fontAlgn="b"/>
                      <a:r>
                        <a:rPr lang="en-GB" sz="1100" b="0" i="0" u="none" strike="noStrike" dirty="0">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err="1">
                          <a:solidFill>
                            <a:srgbClr val="C00000"/>
                          </a:solidFill>
                          <a:effectLst/>
                          <a:latin typeface="Calibri" panose="020F0502020204030204" pitchFamily="34" charset="0"/>
                        </a:rPr>
                        <a:t>TTbar</a:t>
                      </a:r>
                      <a:endParaRPr lang="en-GB" sz="1100" b="0" i="0" u="none" strike="noStrike" dirty="0">
                        <a:solidFill>
                          <a:srgbClr val="C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10'000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05:19:07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2.2%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1.5853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309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0.000159</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1525044"/>
                  </a:ext>
                </a:extLst>
              </a:tr>
            </a:tbl>
          </a:graphicData>
        </a:graphic>
      </p:graphicFrame>
      <p:sp>
        <p:nvSpPr>
          <p:cNvPr id="8" name="TextBox 7">
            <a:extLst>
              <a:ext uri="{FF2B5EF4-FFF2-40B4-BE49-F238E27FC236}">
                <a16:creationId xmlns:a16="http://schemas.microsoft.com/office/drawing/2014/main" id="{A66B7935-B480-826F-3221-1064FE4DEE0F}"/>
              </a:ext>
            </a:extLst>
          </p:cNvPr>
          <p:cNvSpPr txBox="1"/>
          <p:nvPr/>
        </p:nvSpPr>
        <p:spPr>
          <a:xfrm>
            <a:off x="0" y="2961005"/>
            <a:ext cx="7501631"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The better efficiency of the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machine compared to both the </a:t>
            </a:r>
            <a:r>
              <a:rPr lang="en-US" sz="2000" b="1" dirty="0">
                <a:solidFill>
                  <a:srgbClr val="0070C0"/>
                </a:solidFill>
                <a:latin typeface="Arial" panose="020B0604020202020204" pitchFamily="34" charset="0"/>
                <a:cs typeface="Arial" panose="020B0604020202020204" pitchFamily="34" charset="0"/>
              </a:rPr>
              <a:t>x86 </a:t>
            </a:r>
            <a:r>
              <a:rPr lang="en-US" sz="2000" dirty="0">
                <a:latin typeface="Arial" panose="020B0604020202020204" pitchFamily="34" charset="0"/>
                <a:cs typeface="Arial" panose="020B0604020202020204" pitchFamily="34" charset="0"/>
              </a:rPr>
              <a:t>can be seen in the </a:t>
            </a:r>
            <a:r>
              <a:rPr lang="en-US" sz="2000" b="1" dirty="0">
                <a:latin typeface="Arial" panose="020B0604020202020204" pitchFamily="34" charset="0"/>
                <a:cs typeface="Arial" panose="020B0604020202020204" pitchFamily="34" charset="0"/>
              </a:rPr>
              <a:t>Total Energy</a:t>
            </a:r>
            <a:r>
              <a:rPr lang="en-US" sz="2000" dirty="0">
                <a:latin typeface="Arial" panose="020B0604020202020204" pitchFamily="34" charset="0"/>
                <a:cs typeface="Arial" panose="020B0604020202020204" pitchFamily="34" charset="0"/>
              </a:rPr>
              <a:t> plot or in the </a:t>
            </a:r>
            <a:r>
              <a:rPr lang="en-US" sz="2000" b="1" dirty="0">
                <a:latin typeface="Arial" panose="020B0604020202020204" pitchFamily="34" charset="0"/>
                <a:cs typeface="Arial" panose="020B0604020202020204" pitchFamily="34" charset="0"/>
              </a:rPr>
              <a:t>Energy/Event</a:t>
            </a:r>
            <a:r>
              <a:rPr lang="en-US" sz="2000" dirty="0">
                <a:latin typeface="Arial" panose="020B0604020202020204" pitchFamily="34" charset="0"/>
                <a:cs typeface="Arial" panose="020B0604020202020204" pitchFamily="34" charset="0"/>
              </a:rPr>
              <a:t> plot.</a:t>
            </a:r>
          </a:p>
        </p:txBody>
      </p:sp>
      <p:cxnSp>
        <p:nvCxnSpPr>
          <p:cNvPr id="3" name="Straight Arrow Connector 2">
            <a:extLst>
              <a:ext uri="{FF2B5EF4-FFF2-40B4-BE49-F238E27FC236}">
                <a16:creationId xmlns:a16="http://schemas.microsoft.com/office/drawing/2014/main" id="{9786364B-667B-77A1-3C8D-C8FBF7CDE825}"/>
              </a:ext>
            </a:extLst>
          </p:cNvPr>
          <p:cNvCxnSpPr>
            <a:cxnSpLocks/>
          </p:cNvCxnSpPr>
          <p:nvPr/>
        </p:nvCxnSpPr>
        <p:spPr>
          <a:xfrm>
            <a:off x="5761607" y="3754308"/>
            <a:ext cx="1740023" cy="0"/>
          </a:xfrm>
          <a:prstGeom prst="straightConnector1">
            <a:avLst/>
          </a:prstGeom>
          <a:ln w="38100">
            <a:solidFill>
              <a:schemeClr val="bg2">
                <a:lumMod val="75000"/>
              </a:schemeClr>
            </a:solidFill>
            <a:prstDash val="solid"/>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DA61CDD-DC63-16C0-F6A1-FD7FC8AA259D}"/>
              </a:ext>
            </a:extLst>
          </p:cNvPr>
          <p:cNvCxnSpPr>
            <a:cxnSpLocks/>
          </p:cNvCxnSpPr>
          <p:nvPr/>
        </p:nvCxnSpPr>
        <p:spPr>
          <a:xfrm>
            <a:off x="3551068" y="3754308"/>
            <a:ext cx="0" cy="601724"/>
          </a:xfrm>
          <a:prstGeom prst="straightConnector1">
            <a:avLst/>
          </a:prstGeom>
          <a:ln w="38100">
            <a:solidFill>
              <a:schemeClr val="bg2">
                <a:lumMod val="75000"/>
              </a:schemeClr>
            </a:solidFill>
            <a:prstDash val="solid"/>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100F94D-DA08-6E11-9FE0-663CD9E1AD4C}"/>
              </a:ext>
            </a:extLst>
          </p:cNvPr>
          <p:cNvSpPr txBox="1"/>
          <p:nvPr/>
        </p:nvSpPr>
        <p:spPr>
          <a:xfrm>
            <a:off x="9806327" y="6548583"/>
            <a:ext cx="1357229" cy="307777"/>
          </a:xfrm>
          <a:prstGeom prst="rect">
            <a:avLst/>
          </a:prstGeom>
          <a:noFill/>
        </p:spPr>
        <p:txBody>
          <a:bodyPr wrap="square" rtlCol="0">
            <a:spAutoFit/>
          </a:bodyPr>
          <a:lstStyle/>
          <a:p>
            <a:r>
              <a:rPr lang="en-US" sz="1400" i="1" dirty="0">
                <a:solidFill>
                  <a:schemeClr val="tx1">
                    <a:lumMod val="50000"/>
                    <a:lumOff val="50000"/>
                  </a:schemeClr>
                </a:solidFill>
                <a:latin typeface="Arial" panose="020B0604020202020204" pitchFamily="34" charset="0"/>
                <a:cs typeface="Arial" panose="020B0604020202020204" pitchFamily="34" charset="0"/>
              </a:rPr>
              <a:t>lower = better</a:t>
            </a:r>
            <a:endParaRPr lang="en-GB" sz="1400" i="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146972D-B0D2-E333-E720-FDC5CDD6F78F}"/>
              </a:ext>
            </a:extLst>
          </p:cNvPr>
          <p:cNvSpPr txBox="1"/>
          <p:nvPr/>
        </p:nvSpPr>
        <p:spPr>
          <a:xfrm>
            <a:off x="10910656" y="4098237"/>
            <a:ext cx="1281344" cy="307777"/>
          </a:xfrm>
          <a:prstGeom prst="rect">
            <a:avLst/>
          </a:prstGeom>
          <a:noFill/>
        </p:spPr>
        <p:txBody>
          <a:bodyPr wrap="square" rtlCol="0">
            <a:spAutoFit/>
          </a:bodyPr>
          <a:lstStyle/>
          <a:p>
            <a:r>
              <a:rPr lang="en-US" sz="1400" i="1" dirty="0">
                <a:solidFill>
                  <a:schemeClr val="tx1">
                    <a:lumMod val="50000"/>
                    <a:lumOff val="50000"/>
                  </a:schemeClr>
                </a:solidFill>
                <a:latin typeface="Arial" panose="020B0604020202020204" pitchFamily="34" charset="0"/>
                <a:cs typeface="Arial" panose="020B0604020202020204" pitchFamily="34" charset="0"/>
              </a:rPr>
              <a:t>lower = better</a:t>
            </a:r>
            <a:endParaRPr lang="en-GB" sz="1400" i="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FEE0A1B-3463-45B3-BE0A-71379D3006AF}"/>
              </a:ext>
            </a:extLst>
          </p:cNvPr>
          <p:cNvSpPr txBox="1"/>
          <p:nvPr/>
        </p:nvSpPr>
        <p:spPr>
          <a:xfrm>
            <a:off x="9806327" y="4714912"/>
            <a:ext cx="2385673" cy="1631216"/>
          </a:xfrm>
          <a:prstGeom prst="rect">
            <a:avLst/>
          </a:prstGeom>
          <a:noFill/>
        </p:spPr>
        <p:txBody>
          <a:bodyPr wrap="square">
            <a:spAutoFit/>
          </a:bodyPr>
          <a:lstStyle/>
          <a:p>
            <a:r>
              <a:rPr lang="en-GB" sz="2000" dirty="0">
                <a:latin typeface="Arial" panose="020B0604020202020204" pitchFamily="34" charset="0"/>
                <a:cs typeface="Arial" panose="020B0604020202020204" pitchFamily="34" charset="0"/>
              </a:rPr>
              <a:t>Key result: </a:t>
            </a:r>
          </a:p>
          <a:p>
            <a:r>
              <a:rPr lang="en-GB" sz="2000" dirty="0">
                <a:latin typeface="Arial" panose="020B0604020202020204" pitchFamily="34" charset="0"/>
                <a:cs typeface="Arial" panose="020B0604020202020204" pitchFamily="34" charset="0"/>
              </a:rPr>
              <a:t>	the </a:t>
            </a:r>
            <a:r>
              <a:rPr lang="en-GB" sz="2000" b="1" dirty="0">
                <a:solidFill>
                  <a:srgbClr val="C00000"/>
                </a:solidFill>
                <a:latin typeface="Arial" panose="020B0604020202020204" pitchFamily="34" charset="0"/>
                <a:cs typeface="Arial" panose="020B0604020202020204" pitchFamily="34" charset="0"/>
              </a:rPr>
              <a:t>arm</a:t>
            </a:r>
            <a:r>
              <a:rPr lang="en-GB" sz="2000" dirty="0">
                <a:latin typeface="Arial" panose="020B0604020202020204" pitchFamily="34" charset="0"/>
                <a:cs typeface="Arial" panose="020B0604020202020204" pitchFamily="34" charset="0"/>
              </a:rPr>
              <a:t> is slightly faster, and much more energy efficient than </a:t>
            </a:r>
            <a:r>
              <a:rPr lang="en-GB" sz="2000" b="1" dirty="0">
                <a:solidFill>
                  <a:schemeClr val="accent5">
                    <a:lumMod val="75000"/>
                  </a:schemeClr>
                </a:solidFill>
                <a:latin typeface="Arial" panose="020B0604020202020204" pitchFamily="34" charset="0"/>
                <a:cs typeface="Arial" panose="020B0604020202020204" pitchFamily="34" charset="0"/>
              </a:rPr>
              <a:t>x86</a:t>
            </a:r>
            <a:r>
              <a:rPr lang="en-GB" sz="2000" dirty="0">
                <a:latin typeface="Arial" panose="020B0604020202020204" pitchFamily="34" charset="0"/>
                <a:cs typeface="Arial" panose="020B0604020202020204" pitchFamily="34" charset="0"/>
              </a:rPr>
              <a:t> !</a:t>
            </a:r>
          </a:p>
        </p:txBody>
      </p:sp>
      <p:sp>
        <p:nvSpPr>
          <p:cNvPr id="13" name="TextBox 12">
            <a:extLst>
              <a:ext uri="{FF2B5EF4-FFF2-40B4-BE49-F238E27FC236}">
                <a16:creationId xmlns:a16="http://schemas.microsoft.com/office/drawing/2014/main" id="{858C336A-AD35-655D-D9AA-FBF75520806E}"/>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12</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470033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7B94A58-770B-0C88-B971-2BA6EB587938}"/>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HEP-Score</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F446A2DA-4E64-0835-1533-483B0E446C41}"/>
              </a:ext>
            </a:extLst>
          </p:cNvPr>
          <p:cNvSpPr txBox="1"/>
          <p:nvPr/>
        </p:nvSpPr>
        <p:spPr>
          <a:xfrm>
            <a:off x="-1" y="832637"/>
            <a:ext cx="12007971" cy="3000821"/>
          </a:xfrm>
          <a:prstGeom prst="rect">
            <a:avLst/>
          </a:prstGeom>
          <a:noFill/>
        </p:spPr>
        <p:txBody>
          <a:bodyPr wrap="square">
            <a:sp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I started </a:t>
            </a:r>
            <a:r>
              <a:rPr lang="en-US" sz="2000" dirty="0">
                <a:latin typeface="Arial" panose="020B0604020202020204" pitchFamily="34" charset="0"/>
                <a:cs typeface="Arial" panose="020B0604020202020204" pitchFamily="34" charset="0"/>
              </a:rPr>
              <a:t>interacting</a:t>
            </a: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with the </a:t>
            </a:r>
            <a:r>
              <a:rPr lang="en-GB" sz="2000" dirty="0">
                <a:effectLst/>
                <a:latin typeface="Arial" panose="020B0604020202020204" pitchFamily="34" charset="0"/>
              </a:rPr>
              <a:t>HEP-Score Task Force </a:t>
            </a: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earlier this year, because of mutual interest and partial overlap with my research on power efficiency. In particular:</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I have been using the available HEP-Score containers as </a:t>
            </a:r>
            <a:r>
              <a:rPr kumimoji="0" lang="en-US" sz="2000" i="0"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 </a:t>
            </a:r>
            <a:r>
              <a:rPr kumimoji="0" lang="en-US" sz="2000" i="0" u="sng"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standard HEP workload</a:t>
            </a:r>
            <a:r>
              <a:rPr kumimoji="0" lang="en-US" sz="2000" i="0"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to rate different architectures </a:t>
            </a: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on power efficiency (which is becoming increasingly important for procurement),</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I helped testing HEP-Score containers on our locally available architectures (</a:t>
            </a:r>
            <a:r>
              <a:rPr lang="en-US" sz="2000" b="1" dirty="0">
                <a:solidFill>
                  <a:schemeClr val="accent5">
                    <a:lumMod val="75000"/>
                  </a:schemeClr>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&amp;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We discussed the option to </a:t>
            </a:r>
            <a:r>
              <a:rPr lang="en-US" sz="2000" u="sng" dirty="0">
                <a:latin typeface="Arial" panose="020B0604020202020204" pitchFamily="34" charset="0"/>
                <a:cs typeface="Arial" panose="020B0604020202020204" pitchFamily="34" charset="0"/>
              </a:rPr>
              <a:t>include power readings</a:t>
            </a:r>
            <a:r>
              <a:rPr lang="en-US" sz="2000" dirty="0">
                <a:latin typeface="Arial" panose="020B0604020202020204" pitchFamily="34" charset="0"/>
                <a:cs typeface="Arial" panose="020B0604020202020204" pitchFamily="34" charset="0"/>
              </a:rPr>
              <a:t> in the standard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output of the HEP-Score suite (peak / idle power &amp; integrated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energy consumption for a given workload).</a:t>
            </a:r>
            <a:r>
              <a:rPr kumimoji="0" lang="en-US" sz="20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endParaRPr lang="en-GB" sz="2000" dirty="0"/>
          </a:p>
        </p:txBody>
      </p:sp>
      <p:sp>
        <p:nvSpPr>
          <p:cNvPr id="10" name="TextBox 9">
            <a:extLst>
              <a:ext uri="{FF2B5EF4-FFF2-40B4-BE49-F238E27FC236}">
                <a16:creationId xmlns:a16="http://schemas.microsoft.com/office/drawing/2014/main" id="{26195795-8F8D-E244-AE1A-8749258CB9CA}"/>
              </a:ext>
            </a:extLst>
          </p:cNvPr>
          <p:cNvSpPr txBox="1"/>
          <p:nvPr/>
        </p:nvSpPr>
        <p:spPr>
          <a:xfrm>
            <a:off x="97655" y="4265290"/>
            <a:ext cx="7597107" cy="923330"/>
          </a:xfrm>
          <a:prstGeom prst="rect">
            <a:avLst/>
          </a:prstGeom>
          <a:noFill/>
        </p:spPr>
        <p:txBody>
          <a:bodyPr wrap="square">
            <a:sp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While the full HEP benchmark suite was not yet available for </a:t>
            </a:r>
            <a:r>
              <a:rPr kumimoji="0" lang="en-US" sz="20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arm</a:t>
            </a: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an increasing number of experimental workloads were available as standalone containers  </a:t>
            </a:r>
            <a:endParaRPr lang="en-GB" sz="2000" dirty="0"/>
          </a:p>
        </p:txBody>
      </p:sp>
      <p:pic>
        <p:nvPicPr>
          <p:cNvPr id="11" name="Picture 10">
            <a:extLst>
              <a:ext uri="{FF2B5EF4-FFF2-40B4-BE49-F238E27FC236}">
                <a16:creationId xmlns:a16="http://schemas.microsoft.com/office/drawing/2014/main" id="{3D76AD8C-8091-A15D-9CE1-40415DE1331B}"/>
              </a:ext>
            </a:extLst>
          </p:cNvPr>
          <p:cNvPicPr>
            <a:picLocks noChangeAspect="1"/>
          </p:cNvPicPr>
          <p:nvPr/>
        </p:nvPicPr>
        <p:blipFill rotWithShape="1">
          <a:blip r:embed="rId3"/>
          <a:srcRect l="31966" t="19683" r="23425" b="6400"/>
          <a:stretch/>
        </p:blipFill>
        <p:spPr>
          <a:xfrm>
            <a:off x="8019315" y="2984741"/>
            <a:ext cx="3923304" cy="3873260"/>
          </a:xfrm>
          <a:prstGeom prst="rect">
            <a:avLst/>
          </a:prstGeom>
        </p:spPr>
      </p:pic>
      <p:sp>
        <p:nvSpPr>
          <p:cNvPr id="13" name="TextBox 12">
            <a:extLst>
              <a:ext uri="{FF2B5EF4-FFF2-40B4-BE49-F238E27FC236}">
                <a16:creationId xmlns:a16="http://schemas.microsoft.com/office/drawing/2014/main" id="{34C1229A-E7B7-6432-09F1-D4A0649633C7}"/>
              </a:ext>
            </a:extLst>
          </p:cNvPr>
          <p:cNvSpPr txBox="1"/>
          <p:nvPr/>
        </p:nvSpPr>
        <p:spPr>
          <a:xfrm>
            <a:off x="212146" y="5251120"/>
            <a:ext cx="7807169" cy="369332"/>
          </a:xfrm>
          <a:prstGeom prst="rect">
            <a:avLst/>
          </a:prstGeom>
          <a:noFill/>
        </p:spPr>
        <p:txBody>
          <a:bodyPr wrap="square">
            <a:spAutoFit/>
          </a:bodyPr>
          <a:lstStyle/>
          <a:p>
            <a:r>
              <a:rPr lang="en-US" sz="1800" dirty="0">
                <a:solidFill>
                  <a:srgbClr val="0000FF"/>
                </a:solidFill>
                <a:latin typeface="Arial" panose="020B0604020202020204" pitchFamily="34" charset="0"/>
                <a:cs typeface="Arial" panose="020B0604020202020204" pitchFamily="34" charset="0"/>
              </a:rPr>
              <a:t>https://gitlab.cern.ch/hep-benchmarks/hep-workloads-sif/container_registry</a:t>
            </a:r>
            <a:endParaRPr lang="en-GB" dirty="0"/>
          </a:p>
        </p:txBody>
      </p:sp>
      <p:cxnSp>
        <p:nvCxnSpPr>
          <p:cNvPr id="14" name="Straight Arrow Connector 13">
            <a:extLst>
              <a:ext uri="{FF2B5EF4-FFF2-40B4-BE49-F238E27FC236}">
                <a16:creationId xmlns:a16="http://schemas.microsoft.com/office/drawing/2014/main" id="{C17386C7-26A4-9E84-1F06-5E913A66C53E}"/>
              </a:ext>
            </a:extLst>
          </p:cNvPr>
          <p:cNvCxnSpPr>
            <a:cxnSpLocks/>
          </p:cNvCxnSpPr>
          <p:nvPr/>
        </p:nvCxnSpPr>
        <p:spPr>
          <a:xfrm>
            <a:off x="3459192" y="5081129"/>
            <a:ext cx="4465236" cy="0"/>
          </a:xfrm>
          <a:prstGeom prst="straightConnector1">
            <a:avLst/>
          </a:prstGeom>
          <a:ln w="38100">
            <a:solidFill>
              <a:srgbClr val="FF0000"/>
            </a:solidFill>
            <a:prstDash val="solid"/>
            <a:headEnd type="none"/>
            <a:tailEnd type="stealth" w="lg" len="lg"/>
          </a:ln>
        </p:spPr>
        <p:style>
          <a:lnRef idx="1">
            <a:schemeClr val="accent1"/>
          </a:lnRef>
          <a:fillRef idx="0">
            <a:schemeClr val="accent1"/>
          </a:fillRef>
          <a:effectRef idx="0">
            <a:schemeClr val="accent1"/>
          </a:effectRef>
          <a:fontRef idx="minor">
            <a:schemeClr val="tx1"/>
          </a:fontRef>
        </p:style>
      </p:cxnSp>
      <p:pic>
        <p:nvPicPr>
          <p:cNvPr id="3" name="Picture 4" descr="About | Data Whale">
            <a:extLst>
              <a:ext uri="{FF2B5EF4-FFF2-40B4-BE49-F238E27FC236}">
                <a16:creationId xmlns:a16="http://schemas.microsoft.com/office/drawing/2014/main" id="{B5E2BA60-7FAB-2BC7-4BC9-6FF4AFE378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786332" y="5682952"/>
            <a:ext cx="2274114" cy="11734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D33E9AD-A0C0-89D1-FAD8-1FAB368E9FD3}"/>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13</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87168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HEP-Score Containers</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8130FA07-A7FB-39A1-6CEB-69A79DEEECDE}"/>
              </a:ext>
            </a:extLst>
          </p:cNvPr>
          <p:cNvSpPr txBox="1"/>
          <p:nvPr/>
        </p:nvSpPr>
        <p:spPr>
          <a:xfrm>
            <a:off x="144154" y="2594149"/>
            <a:ext cx="10409664" cy="923330"/>
          </a:xfrm>
          <a:prstGeom prst="rect">
            <a:avLst/>
          </a:prstGeom>
          <a:noFill/>
        </p:spPr>
        <p:txBody>
          <a:bodyPr wrap="square">
            <a:spAutoFit/>
          </a:bodyPr>
          <a:lstStyle/>
          <a:p>
            <a:r>
              <a:rPr lang="en-GB" dirty="0"/>
              <a:t>$ </a:t>
            </a:r>
            <a:r>
              <a:rPr lang="en-GB" dirty="0" err="1"/>
              <a:t>mkdir</a:t>
            </a:r>
            <a:r>
              <a:rPr lang="en-GB" dirty="0"/>
              <a:t> –p /</a:t>
            </a:r>
            <a:r>
              <a:rPr lang="en-GB" dirty="0" err="1"/>
              <a:t>tmp</a:t>
            </a:r>
            <a:r>
              <a:rPr lang="en-GB" dirty="0"/>
              <a:t>/test/results</a:t>
            </a:r>
          </a:p>
          <a:p>
            <a:r>
              <a:rPr lang="en-GB" dirty="0"/>
              <a:t>$ </a:t>
            </a:r>
            <a:r>
              <a:rPr lang="en-GB" dirty="0" err="1"/>
              <a:t>chmod</a:t>
            </a:r>
            <a:r>
              <a:rPr lang="en-GB" dirty="0"/>
              <a:t> </a:t>
            </a:r>
            <a:r>
              <a:rPr lang="en-GB" dirty="0" err="1"/>
              <a:t>a+rw</a:t>
            </a:r>
            <a:r>
              <a:rPr lang="en-GB" dirty="0"/>
              <a:t> /</a:t>
            </a:r>
            <a:r>
              <a:rPr lang="en-GB" dirty="0" err="1"/>
              <a:t>tmp</a:t>
            </a:r>
            <a:r>
              <a:rPr lang="en-GB" dirty="0"/>
              <a:t>/test/</a:t>
            </a:r>
          </a:p>
          <a:p>
            <a:r>
              <a:rPr lang="en-GB" dirty="0"/>
              <a:t>$ singularity run -B /</a:t>
            </a:r>
            <a:r>
              <a:rPr lang="en-GB" dirty="0" err="1"/>
              <a:t>tmp</a:t>
            </a:r>
            <a:r>
              <a:rPr lang="en-GB" dirty="0"/>
              <a:t>/test:/results oras://registry.cern.ch/hep-workloads/cms-gen-sim-run3-bmk:latest</a:t>
            </a:r>
          </a:p>
        </p:txBody>
      </p:sp>
      <p:sp>
        <p:nvSpPr>
          <p:cNvPr id="9" name="TextBox 8">
            <a:extLst>
              <a:ext uri="{FF2B5EF4-FFF2-40B4-BE49-F238E27FC236}">
                <a16:creationId xmlns:a16="http://schemas.microsoft.com/office/drawing/2014/main" id="{30887D8F-AC31-AE76-B42D-41E8252A6CCF}"/>
              </a:ext>
            </a:extLst>
          </p:cNvPr>
          <p:cNvSpPr txBox="1"/>
          <p:nvPr/>
        </p:nvSpPr>
        <p:spPr>
          <a:xfrm>
            <a:off x="0" y="832637"/>
            <a:ext cx="12192000" cy="1729704"/>
          </a:xfrm>
          <a:prstGeom prst="rect">
            <a:avLst/>
          </a:prstGeom>
          <a:noFill/>
        </p:spPr>
        <p:txBody>
          <a:bodyPr wrap="square">
            <a:spAutoFit/>
          </a:bodyPr>
          <a:lstStyle/>
          <a:p>
            <a:pPr marR="0" lvl="0" algn="l" defTabSz="914400" rtl="0" eaLnBrk="1" fontAlgn="auto" latinLnBrk="0" hangingPunct="1">
              <a:lnSpc>
                <a:spcPct val="90000"/>
              </a:lnSpc>
              <a:spcAft>
                <a:spcPts val="600"/>
              </a:spcAft>
              <a:buClrTx/>
              <a:buSzTx/>
              <a:tabLst/>
              <a:defRPr/>
            </a:pPr>
            <a:r>
              <a:rPr lang="en-US" sz="2400" dirty="0">
                <a:latin typeface="Arial" panose="020B0604020202020204" pitchFamily="34" charset="0"/>
                <a:cs typeface="Arial" panose="020B0604020202020204" pitchFamily="34" charset="0"/>
              </a:rPr>
              <a:t>HEP-Score containers can run on </a:t>
            </a:r>
            <a:r>
              <a:rPr lang="en-US" sz="2400" b="1" dirty="0">
                <a:latin typeface="Arial" panose="020B0604020202020204" pitchFamily="34" charset="0"/>
                <a:cs typeface="Arial" panose="020B0604020202020204" pitchFamily="34" charset="0"/>
              </a:rPr>
              <a:t>Singularity</a:t>
            </a:r>
            <a:r>
              <a:rPr lang="en-US" sz="2400" dirty="0">
                <a:latin typeface="Arial" panose="020B0604020202020204" pitchFamily="34" charset="0"/>
                <a:cs typeface="Arial" panose="020B0604020202020204" pitchFamily="34" charset="0"/>
              </a:rPr>
              <a:t> (or </a:t>
            </a:r>
            <a:r>
              <a:rPr lang="en-US" sz="2400" b="1" dirty="0">
                <a:latin typeface="Arial" panose="020B0604020202020204" pitchFamily="34" charset="0"/>
                <a:cs typeface="Arial" panose="020B0604020202020204" pitchFamily="34" charset="0"/>
              </a:rPr>
              <a:t>Docker</a:t>
            </a:r>
            <a:r>
              <a:rPr lang="en-US" sz="2400" dirty="0">
                <a:latin typeface="Arial" panose="020B0604020202020204" pitchFamily="34" charset="0"/>
                <a:cs typeface="Arial" panose="020B0604020202020204" pitchFamily="34" charset="0"/>
              </a:rPr>
              <a:t>, which we do not use):</a:t>
            </a:r>
            <a:endParaRPr lang="en-US" sz="2000" dirty="0">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Aft>
                <a:spcPts val="600"/>
              </a:spcAft>
              <a:buClrTx/>
              <a:buSzTx/>
              <a:tabLst/>
              <a:defRPr/>
            </a:pPr>
            <a:r>
              <a:rPr lang="es-ES" sz="2000" b="1" dirty="0">
                <a:latin typeface="Arial" panose="020B0604020202020204" pitchFamily="34" charset="0"/>
                <a:cs typeface="Arial" panose="020B0604020202020204" pitchFamily="34" charset="0"/>
              </a:rPr>
              <a:t>  </a:t>
            </a:r>
            <a:r>
              <a:rPr lang="es-ES" sz="2000" b="1" dirty="0">
                <a:solidFill>
                  <a:schemeClr val="accent5">
                    <a:lumMod val="75000"/>
                  </a:schemeClr>
                </a:solidFill>
                <a:latin typeface="Arial" panose="020B0604020202020204" pitchFamily="34" charset="0"/>
                <a:cs typeface="Arial" panose="020B0604020202020204" pitchFamily="34" charset="0"/>
              </a:rPr>
              <a:t>(x86) </a:t>
            </a:r>
            <a:r>
              <a:rPr lang="es-ES" sz="2000" i="1" dirty="0">
                <a:latin typeface="Arial" panose="020B0604020202020204" pitchFamily="34" charset="0"/>
                <a:cs typeface="Arial" panose="020B0604020202020204" pitchFamily="34" charset="0"/>
              </a:rPr>
              <a:t>Singularity-CE 3.9.9-1.el7 </a:t>
            </a:r>
            <a:r>
              <a:rPr lang="es-ES" sz="2000" dirty="0">
                <a:latin typeface="Arial" panose="020B0604020202020204" pitchFamily="34" charset="0"/>
                <a:cs typeface="Arial" panose="020B0604020202020204" pitchFamily="34" charset="0"/>
              </a:rPr>
              <a:t>	</a:t>
            </a:r>
            <a:r>
              <a:rPr lang="es-ES" sz="1400" dirty="0">
                <a:latin typeface="Arial" panose="020B0604020202020204" pitchFamily="34" charset="0"/>
                <a:cs typeface="Arial" panose="020B0604020202020204" pitchFamily="34" charset="0"/>
              </a:rPr>
              <a:t>(previous version </a:t>
            </a:r>
            <a:r>
              <a:rPr lang="es-ES" sz="1400" i="1" dirty="0">
                <a:latin typeface="Arial" panose="020B0604020202020204" pitchFamily="34" charset="0"/>
                <a:cs typeface="Arial" panose="020B0604020202020204" pitchFamily="34" charset="0"/>
              </a:rPr>
              <a:t>3.8.7-1.el7</a:t>
            </a:r>
            <a:r>
              <a:rPr lang="es-ES" sz="1400" dirty="0">
                <a:latin typeface="Arial" panose="020B0604020202020204" pitchFamily="34" charset="0"/>
                <a:cs typeface="Arial" panose="020B0604020202020204" pitchFamily="34" charset="0"/>
              </a:rPr>
              <a:t> disappeared from EPEL and replaced with </a:t>
            </a:r>
            <a:r>
              <a:rPr lang="es-ES" sz="1400" i="1" dirty="0">
                <a:latin typeface="Arial" panose="020B0604020202020204" pitchFamily="34" charset="0"/>
                <a:cs typeface="Arial" panose="020B0604020202020204" pitchFamily="34" charset="0"/>
              </a:rPr>
              <a:t>AppTainer 1.1.0-1.el7</a:t>
            </a:r>
            <a:r>
              <a:rPr lang="es-ES" sz="1400" dirty="0">
                <a:latin typeface="Arial" panose="020B0604020202020204" pitchFamily="34" charset="0"/>
                <a:cs typeface="Arial" panose="020B0604020202020204" pitchFamily="34" charset="0"/>
              </a:rPr>
              <a:t>)</a:t>
            </a:r>
            <a:endParaRPr lang="es-ES" sz="2000" dirty="0">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Aft>
                <a:spcPts val="600"/>
              </a:spcAft>
              <a:buClrTx/>
              <a:buSzTx/>
              <a:tabLst/>
              <a:defRPr/>
            </a:pPr>
            <a:r>
              <a:rPr lang="en-US" sz="2000" b="1" dirty="0">
                <a:latin typeface="Arial" panose="020B0604020202020204" pitchFamily="34" charset="0"/>
                <a:cs typeface="Arial" panose="020B0604020202020204" pitchFamily="34" charset="0"/>
              </a:rPr>
              <a:t>  </a:t>
            </a:r>
            <a:r>
              <a:rPr lang="es-ES" sz="2000" b="1" dirty="0">
                <a:solidFill>
                  <a:srgbClr val="C00000"/>
                </a:solidFill>
                <a:latin typeface="Arial" panose="020B0604020202020204" pitchFamily="34" charset="0"/>
                <a:cs typeface="Arial" panose="020B0604020202020204" pitchFamily="34" charset="0"/>
              </a:rPr>
              <a:t>(arm) </a:t>
            </a:r>
            <a:r>
              <a:rPr lang="es-ES" sz="2000" i="1" dirty="0">
                <a:latin typeface="Arial" panose="020B0604020202020204" pitchFamily="34" charset="0"/>
                <a:cs typeface="Arial" panose="020B0604020202020204" pitchFamily="34" charset="0"/>
              </a:rPr>
              <a:t>singularity version 3.8.4-1.el7  	</a:t>
            </a:r>
            <a:r>
              <a:rPr kumimoji="0" lang="es-E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(still available in EPEL)</a:t>
            </a:r>
            <a:endParaRPr lang="es-ES" sz="2000" i="1" dirty="0">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Aft>
                <a:spcPts val="600"/>
              </a:spcAft>
              <a:buClrTx/>
              <a:buSzTx/>
              <a:tabLst/>
              <a:defRPr/>
            </a:pPr>
            <a:endParaRPr lang="es-ES" sz="800" i="1" dirty="0">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Aft>
                <a:spcPts val="0"/>
              </a:spcAft>
              <a:buClrTx/>
              <a:buSzTx/>
              <a:tabLst/>
              <a:defRPr/>
            </a:pPr>
            <a:r>
              <a:rPr lang="es-ES" sz="2400" dirty="0">
                <a:latin typeface="Arial" panose="020B0604020202020204" pitchFamily="34" charset="0"/>
                <a:cs typeface="Arial" panose="020B0604020202020204" pitchFamily="34" charset="0"/>
              </a:rPr>
              <a:t>Example execution of a containerised HEP-Score job:</a:t>
            </a:r>
          </a:p>
        </p:txBody>
      </p:sp>
      <p:sp>
        <p:nvSpPr>
          <p:cNvPr id="14" name="TextBox 13">
            <a:extLst>
              <a:ext uri="{FF2B5EF4-FFF2-40B4-BE49-F238E27FC236}">
                <a16:creationId xmlns:a16="http://schemas.microsoft.com/office/drawing/2014/main" id="{4A861A47-C080-7405-9D53-6598E4EB4EC2}"/>
              </a:ext>
            </a:extLst>
          </p:cNvPr>
          <p:cNvSpPr txBox="1"/>
          <p:nvPr/>
        </p:nvSpPr>
        <p:spPr>
          <a:xfrm>
            <a:off x="0" y="3717039"/>
            <a:ext cx="11756571" cy="1969770"/>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We used 5 HEP-Score containers from the </a:t>
            </a:r>
            <a:r>
              <a:rPr lang="en-US" sz="2400" dirty="0" err="1">
                <a:solidFill>
                  <a:srgbClr val="0000FF"/>
                </a:solidFill>
                <a:latin typeface="Arial" panose="020B0604020202020204" pitchFamily="34" charset="0"/>
                <a:cs typeface="Arial" panose="020B0604020202020204" pitchFamily="34" charset="0"/>
              </a:rPr>
              <a:t>container_registry</a:t>
            </a: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lang="en-US" dirty="0">
              <a:solidFill>
                <a:srgbClr val="0000FF"/>
              </a:solidFill>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GB" dirty="0">
                <a:solidFill>
                  <a:schemeClr val="tx1">
                    <a:lumMod val="65000"/>
                    <a:lumOff val="35000"/>
                  </a:schemeClr>
                </a:solidFill>
                <a:latin typeface="Arial" panose="020B0604020202020204" pitchFamily="34" charset="0"/>
                <a:cs typeface="Arial" panose="020B0604020202020204" pitchFamily="34" charset="0"/>
              </a:rPr>
              <a:t>  gitlab-registry.cern.ch/hep-benchmarks/hep-workloads-</a:t>
            </a:r>
            <a:r>
              <a:rPr lang="en-GB" dirty="0" err="1">
                <a:solidFill>
                  <a:schemeClr val="tx1">
                    <a:lumMod val="65000"/>
                    <a:lumOff val="35000"/>
                  </a:schemeClr>
                </a:solidFill>
                <a:latin typeface="Arial" panose="020B0604020202020204" pitchFamily="34" charset="0"/>
                <a:cs typeface="Arial" panose="020B0604020202020204" pitchFamily="34" charset="0"/>
              </a:rPr>
              <a:t>sif</a:t>
            </a:r>
            <a:r>
              <a:rPr lang="en-GB" dirty="0">
                <a:solidFill>
                  <a:schemeClr val="tx1">
                    <a:lumMod val="65000"/>
                    <a:lumOff val="35000"/>
                  </a:schemeClr>
                </a:solidFill>
                <a:latin typeface="Arial" panose="020B0604020202020204" pitchFamily="34" charset="0"/>
                <a:cs typeface="Arial" panose="020B0604020202020204" pitchFamily="34" charset="0"/>
              </a:rPr>
              <a:t>/atlas-sim_mt-ma-bmk:v2.0</a:t>
            </a:r>
          </a:p>
          <a:p>
            <a:r>
              <a:rPr lang="en-GB" dirty="0">
                <a:solidFill>
                  <a:schemeClr val="tx1">
                    <a:lumMod val="65000"/>
                    <a:lumOff val="35000"/>
                  </a:schemeClr>
                </a:solidFill>
                <a:latin typeface="Arial" panose="020B0604020202020204" pitchFamily="34" charset="0"/>
                <a:cs typeface="Arial" panose="020B0604020202020204" pitchFamily="34" charset="0"/>
              </a:rPr>
              <a:t>  gitlab-registry.cern.ch/hep-benchmarks/hep-workloads-</a:t>
            </a:r>
            <a:r>
              <a:rPr lang="en-GB" dirty="0" err="1">
                <a:solidFill>
                  <a:schemeClr val="tx1">
                    <a:lumMod val="65000"/>
                    <a:lumOff val="35000"/>
                  </a:schemeClr>
                </a:solidFill>
                <a:latin typeface="Arial" panose="020B0604020202020204" pitchFamily="34" charset="0"/>
                <a:cs typeface="Arial" panose="020B0604020202020204" pitchFamily="34" charset="0"/>
              </a:rPr>
              <a:t>sif</a:t>
            </a:r>
            <a:r>
              <a:rPr lang="en-GB" dirty="0">
                <a:solidFill>
                  <a:schemeClr val="tx1">
                    <a:lumMod val="65000"/>
                    <a:lumOff val="35000"/>
                  </a:schemeClr>
                </a:solidFill>
                <a:latin typeface="Arial" panose="020B0604020202020204" pitchFamily="34" charset="0"/>
                <a:cs typeface="Arial" panose="020B0604020202020204" pitchFamily="34" charset="0"/>
              </a:rPr>
              <a:t>/atlas-gen_sherpa-ma-bmk:ci-v1.0</a:t>
            </a:r>
          </a:p>
          <a:p>
            <a:r>
              <a:rPr lang="en-GB" dirty="0">
                <a:solidFill>
                  <a:schemeClr val="tx1">
                    <a:lumMod val="65000"/>
                    <a:lumOff val="35000"/>
                  </a:schemeClr>
                </a:solidFill>
                <a:latin typeface="Arial" panose="020B0604020202020204" pitchFamily="34" charset="0"/>
                <a:cs typeface="Arial" panose="020B0604020202020204" pitchFamily="34" charset="0"/>
              </a:rPr>
              <a:t>  gitlab-registry.cern.ch/hep-benchmarks/hep-workloads-</a:t>
            </a:r>
            <a:r>
              <a:rPr lang="en-GB" dirty="0" err="1">
                <a:solidFill>
                  <a:schemeClr val="tx1">
                    <a:lumMod val="65000"/>
                    <a:lumOff val="35000"/>
                  </a:schemeClr>
                </a:solidFill>
                <a:latin typeface="Arial" panose="020B0604020202020204" pitchFamily="34" charset="0"/>
                <a:cs typeface="Arial" panose="020B0604020202020204" pitchFamily="34" charset="0"/>
              </a:rPr>
              <a:t>sif</a:t>
            </a:r>
            <a:r>
              <a:rPr lang="en-GB" dirty="0">
                <a:solidFill>
                  <a:schemeClr val="tx1">
                    <a:lumMod val="65000"/>
                    <a:lumOff val="35000"/>
                  </a:schemeClr>
                </a:solidFill>
                <a:latin typeface="Arial" panose="020B0604020202020204" pitchFamily="34" charset="0"/>
                <a:cs typeface="Arial" panose="020B0604020202020204" pitchFamily="34" charset="0"/>
              </a:rPr>
              <a:t>/cms-reco-run3-ma-bmk:v1.1</a:t>
            </a:r>
          </a:p>
          <a:p>
            <a:r>
              <a:rPr lang="en-GB" dirty="0">
                <a:solidFill>
                  <a:schemeClr val="tx1">
                    <a:lumMod val="65000"/>
                    <a:lumOff val="35000"/>
                  </a:schemeClr>
                </a:solidFill>
                <a:latin typeface="Arial" panose="020B0604020202020204" pitchFamily="34" charset="0"/>
                <a:cs typeface="Arial" panose="020B0604020202020204" pitchFamily="34" charset="0"/>
              </a:rPr>
              <a:t>  gitlab-registry.cern.ch/hep-benchmarks/hep-workloads-</a:t>
            </a:r>
            <a:r>
              <a:rPr lang="en-GB" dirty="0" err="1">
                <a:solidFill>
                  <a:schemeClr val="tx1">
                    <a:lumMod val="65000"/>
                    <a:lumOff val="35000"/>
                  </a:schemeClr>
                </a:solidFill>
                <a:latin typeface="Arial" panose="020B0604020202020204" pitchFamily="34" charset="0"/>
                <a:cs typeface="Arial" panose="020B0604020202020204" pitchFamily="34" charset="0"/>
              </a:rPr>
              <a:t>sif</a:t>
            </a:r>
            <a:r>
              <a:rPr lang="en-GB" dirty="0">
                <a:solidFill>
                  <a:schemeClr val="tx1">
                    <a:lumMod val="65000"/>
                    <a:lumOff val="35000"/>
                  </a:schemeClr>
                </a:solidFill>
                <a:latin typeface="Arial" panose="020B0604020202020204" pitchFamily="34" charset="0"/>
                <a:cs typeface="Arial" panose="020B0604020202020204" pitchFamily="34" charset="0"/>
              </a:rPr>
              <a:t>/cms-digi-run3-ma-bmk:v1.0</a:t>
            </a:r>
          </a:p>
          <a:p>
            <a:r>
              <a:rPr lang="en-GB" dirty="0">
                <a:solidFill>
                  <a:schemeClr val="tx1">
                    <a:lumMod val="65000"/>
                    <a:lumOff val="35000"/>
                  </a:schemeClr>
                </a:solidFill>
                <a:latin typeface="Arial" panose="020B0604020202020204" pitchFamily="34" charset="0"/>
                <a:cs typeface="Arial" panose="020B0604020202020204" pitchFamily="34" charset="0"/>
              </a:rPr>
              <a:t>  gitlab-registry.cern.ch/hep-benchmarks/hep-workloads-</a:t>
            </a:r>
            <a:r>
              <a:rPr lang="en-GB" dirty="0" err="1">
                <a:solidFill>
                  <a:schemeClr val="tx1">
                    <a:lumMod val="65000"/>
                    <a:lumOff val="35000"/>
                  </a:schemeClr>
                </a:solidFill>
                <a:latin typeface="Arial" panose="020B0604020202020204" pitchFamily="34" charset="0"/>
                <a:cs typeface="Arial" panose="020B0604020202020204" pitchFamily="34" charset="0"/>
              </a:rPr>
              <a:t>sif</a:t>
            </a:r>
            <a:r>
              <a:rPr lang="en-GB" dirty="0">
                <a:solidFill>
                  <a:schemeClr val="tx1">
                    <a:lumMod val="65000"/>
                    <a:lumOff val="35000"/>
                  </a:schemeClr>
                </a:solidFill>
                <a:latin typeface="Arial" panose="020B0604020202020204" pitchFamily="34" charset="0"/>
                <a:cs typeface="Arial" panose="020B0604020202020204" pitchFamily="34" charset="0"/>
              </a:rPr>
              <a:t>/cms-gen-sim-run3-ma-bmk:v1.0</a:t>
            </a:r>
          </a:p>
        </p:txBody>
      </p:sp>
      <p:sp>
        <p:nvSpPr>
          <p:cNvPr id="18" name="TextBox 17">
            <a:extLst>
              <a:ext uri="{FF2B5EF4-FFF2-40B4-BE49-F238E27FC236}">
                <a16:creationId xmlns:a16="http://schemas.microsoft.com/office/drawing/2014/main" id="{49E038BA-0BE1-6986-1CCB-EF19931160D3}"/>
              </a:ext>
            </a:extLst>
          </p:cNvPr>
          <p:cNvSpPr txBox="1"/>
          <p:nvPr/>
        </p:nvSpPr>
        <p:spPr>
          <a:xfrm>
            <a:off x="-1" y="5902253"/>
            <a:ext cx="12191999" cy="954107"/>
          </a:xfrm>
          <a:prstGeom prst="rect">
            <a:avLst/>
          </a:prstGeom>
          <a:noFill/>
        </p:spPr>
        <p:txBody>
          <a:bodyPr wrap="square">
            <a:spAutoFit/>
          </a:bodyPr>
          <a:lstStyle/>
          <a:p>
            <a:r>
              <a:rPr kumimoji="0" lang="en-US" sz="2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Note: </a:t>
            </a: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HEP workloads are designed to scale with the number of available threads, therefore power consumption </a:t>
            </a:r>
          </a:p>
          <a:p>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cannot be directly compared among machines with a different number of cores (/threads), as the machine</a:t>
            </a:r>
          </a:p>
          <a:p>
            <a:r>
              <a:rPr lang="en-US" dirty="0">
                <a:solidFill>
                  <a:prstClr val="black"/>
                </a:solidFill>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 more threads would have done more work …</a:t>
            </a:r>
            <a:endParaRPr lang="en-GB" sz="18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ight Brace 1">
            <a:extLst>
              <a:ext uri="{FF2B5EF4-FFF2-40B4-BE49-F238E27FC236}">
                <a16:creationId xmlns:a16="http://schemas.microsoft.com/office/drawing/2014/main" id="{764AA064-0A2A-58F4-EEB7-FB384CA5FA0E}"/>
              </a:ext>
            </a:extLst>
          </p:cNvPr>
          <p:cNvSpPr/>
          <p:nvPr/>
        </p:nvSpPr>
        <p:spPr>
          <a:xfrm>
            <a:off x="10158884" y="4270075"/>
            <a:ext cx="281352" cy="465827"/>
          </a:xfrm>
          <a:prstGeom prst="rightBrace">
            <a:avLst>
              <a:gd name="adj1" fmla="val 22798"/>
              <a:gd name="adj2" fmla="val 50000"/>
            </a:avLst>
          </a:prstGeom>
          <a:ln w="19050">
            <a:solidFill>
              <a:srgbClr val="FF0000"/>
            </a:solidFill>
            <a:prstDash val="solid"/>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 name="Right Brace 2">
            <a:extLst>
              <a:ext uri="{FF2B5EF4-FFF2-40B4-BE49-F238E27FC236}">
                <a16:creationId xmlns:a16="http://schemas.microsoft.com/office/drawing/2014/main" id="{50EE0767-AF7C-983B-31AD-39EE6352EB88}"/>
              </a:ext>
            </a:extLst>
          </p:cNvPr>
          <p:cNvSpPr/>
          <p:nvPr/>
        </p:nvSpPr>
        <p:spPr>
          <a:xfrm>
            <a:off x="10158883" y="4823111"/>
            <a:ext cx="281352" cy="773821"/>
          </a:xfrm>
          <a:prstGeom prst="rightBrace">
            <a:avLst>
              <a:gd name="adj1" fmla="val 22798"/>
              <a:gd name="adj2" fmla="val 50000"/>
            </a:avLst>
          </a:prstGeom>
          <a:ln w="19050">
            <a:solidFill>
              <a:srgbClr val="FF0000"/>
            </a:solidFill>
            <a:prstDash val="solid"/>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208614FA-62DE-9DAF-8294-B6E7571E6524}"/>
              </a:ext>
            </a:extLst>
          </p:cNvPr>
          <p:cNvSpPr txBox="1"/>
          <p:nvPr/>
        </p:nvSpPr>
        <p:spPr>
          <a:xfrm>
            <a:off x="10631155" y="4322069"/>
            <a:ext cx="1467060" cy="369332"/>
          </a:xfrm>
          <a:prstGeom prst="rect">
            <a:avLst/>
          </a:prstGeom>
          <a:noFill/>
        </p:spPr>
        <p:txBody>
          <a:bodyPr wrap="square">
            <a:spAutoFit/>
          </a:bodyPr>
          <a:lstStyle/>
          <a:p>
            <a:r>
              <a:rPr lang="es-ES" sz="1800" dirty="0">
                <a:solidFill>
                  <a:schemeClr val="tx1">
                    <a:lumMod val="50000"/>
                    <a:lumOff val="50000"/>
                  </a:schemeClr>
                </a:solidFill>
                <a:latin typeface="Arial" panose="020B0604020202020204" pitchFamily="34" charset="0"/>
                <a:cs typeface="Arial" panose="020B0604020202020204" pitchFamily="34" charset="0"/>
              </a:rPr>
              <a:t>ATLAS (2x)</a:t>
            </a:r>
            <a:endParaRPr lang="en-GB" dirty="0">
              <a:solidFill>
                <a:schemeClr val="tx1">
                  <a:lumMod val="50000"/>
                  <a:lumOff val="50000"/>
                </a:schemeClr>
              </a:solidFill>
            </a:endParaRPr>
          </a:p>
        </p:txBody>
      </p:sp>
      <p:sp>
        <p:nvSpPr>
          <p:cNvPr id="7" name="TextBox 6">
            <a:extLst>
              <a:ext uri="{FF2B5EF4-FFF2-40B4-BE49-F238E27FC236}">
                <a16:creationId xmlns:a16="http://schemas.microsoft.com/office/drawing/2014/main" id="{4EBC4CE6-39C9-D5DF-C359-005009514CD3}"/>
              </a:ext>
            </a:extLst>
          </p:cNvPr>
          <p:cNvSpPr txBox="1"/>
          <p:nvPr/>
        </p:nvSpPr>
        <p:spPr>
          <a:xfrm>
            <a:off x="10631155" y="5025355"/>
            <a:ext cx="1467060" cy="369332"/>
          </a:xfrm>
          <a:prstGeom prst="rect">
            <a:avLst/>
          </a:prstGeom>
          <a:noFill/>
        </p:spPr>
        <p:txBody>
          <a:bodyPr wrap="square">
            <a:spAutoFit/>
          </a:bodyPr>
          <a:lstStyle/>
          <a:p>
            <a:r>
              <a:rPr lang="es-ES" sz="1800" dirty="0">
                <a:solidFill>
                  <a:schemeClr val="tx1">
                    <a:lumMod val="50000"/>
                    <a:lumOff val="50000"/>
                  </a:schemeClr>
                </a:solidFill>
                <a:latin typeface="Arial" panose="020B0604020202020204" pitchFamily="34" charset="0"/>
                <a:cs typeface="Arial" panose="020B0604020202020204" pitchFamily="34" charset="0"/>
              </a:rPr>
              <a:t>CMS (3x)</a:t>
            </a:r>
            <a:endParaRPr lang="en-GB" dirty="0">
              <a:solidFill>
                <a:schemeClr val="tx1">
                  <a:lumMod val="50000"/>
                  <a:lumOff val="50000"/>
                </a:schemeClr>
              </a:solidFill>
            </a:endParaRPr>
          </a:p>
        </p:txBody>
      </p:sp>
      <p:sp>
        <p:nvSpPr>
          <p:cNvPr id="11" name="TextBox 10">
            <a:extLst>
              <a:ext uri="{FF2B5EF4-FFF2-40B4-BE49-F238E27FC236}">
                <a16:creationId xmlns:a16="http://schemas.microsoft.com/office/drawing/2014/main" id="{474E376B-1C79-FDDB-1110-2B4624F319F1}"/>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14</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2991057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7EEF8BE-97D9-32E8-9A1F-8B1AAFF341AA}"/>
              </a:ext>
            </a:extLst>
          </p:cNvPr>
          <p:cNvPicPr>
            <a:picLocks noChangeAspect="1"/>
          </p:cNvPicPr>
          <p:nvPr/>
        </p:nvPicPr>
        <p:blipFill rotWithShape="1">
          <a:blip r:embed="rId3"/>
          <a:srcRect l="1361" t="1991" r="5850" b="1846"/>
          <a:stretch/>
        </p:blipFill>
        <p:spPr>
          <a:xfrm>
            <a:off x="5911917" y="4421467"/>
            <a:ext cx="6280083" cy="2434894"/>
          </a:xfrm>
          <a:prstGeom prst="rect">
            <a:avLst/>
          </a:prstGeom>
        </p:spPr>
      </p:pic>
      <p:pic>
        <p:nvPicPr>
          <p:cNvPr id="23" name="Picture 22">
            <a:extLst>
              <a:ext uri="{FF2B5EF4-FFF2-40B4-BE49-F238E27FC236}">
                <a16:creationId xmlns:a16="http://schemas.microsoft.com/office/drawing/2014/main" id="{A612E474-F4CE-BDF2-9F02-D9C1725E7C2D}"/>
              </a:ext>
            </a:extLst>
          </p:cNvPr>
          <p:cNvPicPr>
            <a:picLocks noChangeAspect="1"/>
          </p:cNvPicPr>
          <p:nvPr/>
        </p:nvPicPr>
        <p:blipFill rotWithShape="1">
          <a:blip r:embed="rId4"/>
          <a:srcRect l="1513" t="1769" r="13696" b="2169"/>
          <a:stretch/>
        </p:blipFill>
        <p:spPr>
          <a:xfrm>
            <a:off x="35117" y="4124520"/>
            <a:ext cx="5380712" cy="2723213"/>
          </a:xfrm>
          <a:prstGeom prst="rect">
            <a:avLst/>
          </a:prstGeom>
        </p:spPr>
      </p:pic>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HEP-Score Results</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961BF9CF-4248-75C3-AF99-84DB956AC62A}"/>
              </a:ext>
            </a:extLst>
          </p:cNvPr>
          <p:cNvSpPr txBox="1"/>
          <p:nvPr/>
        </p:nvSpPr>
        <p:spPr>
          <a:xfrm>
            <a:off x="6096000" y="4478738"/>
            <a:ext cx="1273105" cy="307777"/>
          </a:xfrm>
          <a:prstGeom prst="rect">
            <a:avLst/>
          </a:prstGeom>
          <a:noFill/>
        </p:spPr>
        <p:txBody>
          <a:bodyPr wrap="none" rtlCol="0">
            <a:spAutoFit/>
          </a:bodyPr>
          <a:lstStyle/>
          <a:p>
            <a:r>
              <a:rPr lang="en-US" sz="1400" i="1" dirty="0">
                <a:solidFill>
                  <a:schemeClr val="tx1">
                    <a:lumMod val="50000"/>
                    <a:lumOff val="50000"/>
                  </a:schemeClr>
                </a:solidFill>
                <a:latin typeface="Arial" panose="020B0604020202020204" pitchFamily="34" charset="0"/>
                <a:cs typeface="Arial" panose="020B0604020202020204" pitchFamily="34" charset="0"/>
              </a:rPr>
              <a:t>lower = better</a:t>
            </a:r>
            <a:endParaRPr lang="en-GB" sz="1400" i="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0A049A2-290E-10A8-C48B-D3D7399A93DD}"/>
              </a:ext>
            </a:extLst>
          </p:cNvPr>
          <p:cNvSpPr txBox="1"/>
          <p:nvPr/>
        </p:nvSpPr>
        <p:spPr>
          <a:xfrm>
            <a:off x="9549061" y="4184134"/>
            <a:ext cx="1558563" cy="276999"/>
          </a:xfrm>
          <a:prstGeom prst="rect">
            <a:avLst/>
          </a:prstGeom>
          <a:noFill/>
        </p:spPr>
        <p:txBody>
          <a:bodyPr wrap="square">
            <a:spAutoFit/>
          </a:bodyPr>
          <a:lstStyle/>
          <a:p>
            <a:r>
              <a:rPr lang="en-GB" sz="1200" b="1" i="1" u="none" strike="noStrike" baseline="30000" dirty="0">
                <a:solidFill>
                  <a:srgbClr val="FF0000"/>
                </a:solidFill>
                <a:effectLst/>
                <a:latin typeface="Arial" panose="020B0604020202020204" pitchFamily="34" charset="0"/>
                <a:cs typeface="Arial" panose="020B0604020202020204" pitchFamily="34" charset="0"/>
              </a:rPr>
              <a:t>#</a:t>
            </a:r>
            <a:r>
              <a:rPr lang="en-GB" sz="1200" b="0" i="1" u="none" strike="noStrike" dirty="0">
                <a:solidFill>
                  <a:srgbClr val="000000"/>
                </a:solidFill>
                <a:effectLst/>
                <a:latin typeface="Arial" panose="020B0604020202020204" pitchFamily="34" charset="0"/>
                <a:cs typeface="Arial" panose="020B0604020202020204" pitchFamily="34" charset="0"/>
              </a:rPr>
              <a:t> normalised to </a:t>
            </a:r>
            <a:r>
              <a:rPr lang="en-GB" sz="1200" b="1" i="1" u="none" strike="noStrike" dirty="0">
                <a:solidFill>
                  <a:schemeClr val="accent5">
                    <a:lumMod val="75000"/>
                  </a:schemeClr>
                </a:solidFill>
                <a:effectLst/>
                <a:latin typeface="Arial" panose="020B0604020202020204" pitchFamily="34" charset="0"/>
                <a:cs typeface="Arial" panose="020B0604020202020204" pitchFamily="34" charset="0"/>
              </a:rPr>
              <a:t>x86</a:t>
            </a:r>
            <a:endParaRPr lang="en-GB" sz="12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7ECED807-571F-4402-5610-5082C720D098}"/>
              </a:ext>
            </a:extLst>
          </p:cNvPr>
          <p:cNvSpPr txBox="1"/>
          <p:nvPr/>
        </p:nvSpPr>
        <p:spPr>
          <a:xfrm>
            <a:off x="2832269" y="4600807"/>
            <a:ext cx="2643672" cy="307777"/>
          </a:xfrm>
          <a:prstGeom prst="rect">
            <a:avLst/>
          </a:prstGeom>
          <a:noFill/>
        </p:spPr>
        <p:txBody>
          <a:bodyPr wrap="none" rtlCol="0">
            <a:spAutoFit/>
          </a:bodyPr>
          <a:lstStyle/>
          <a:p>
            <a:r>
              <a:rPr lang="en-US" sz="1400" i="1" dirty="0">
                <a:solidFill>
                  <a:schemeClr val="tx1">
                    <a:lumMod val="50000"/>
                    <a:lumOff val="50000"/>
                  </a:schemeClr>
                </a:solidFill>
                <a:latin typeface="Arial" panose="020B0604020202020204" pitchFamily="34" charset="0"/>
                <a:cs typeface="Arial" panose="020B0604020202020204" pitchFamily="34" charset="0"/>
              </a:rPr>
              <a:t>bottom right = better (probably)</a:t>
            </a:r>
            <a:endParaRPr lang="en-GB" sz="1400" i="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Arc 5">
            <a:extLst>
              <a:ext uri="{FF2B5EF4-FFF2-40B4-BE49-F238E27FC236}">
                <a16:creationId xmlns:a16="http://schemas.microsoft.com/office/drawing/2014/main" id="{C9AFA32C-448B-5415-0538-6A3A2D217541}"/>
              </a:ext>
            </a:extLst>
          </p:cNvPr>
          <p:cNvSpPr/>
          <p:nvPr/>
        </p:nvSpPr>
        <p:spPr>
          <a:xfrm flipH="1">
            <a:off x="1276708" y="4946710"/>
            <a:ext cx="7824160" cy="3060457"/>
          </a:xfrm>
          <a:prstGeom prst="arc">
            <a:avLst>
              <a:gd name="adj1" fmla="val 15976101"/>
              <a:gd name="adj2" fmla="val 21547730"/>
            </a:avLst>
          </a:prstGeom>
          <a:ln w="38100">
            <a:solidFill>
              <a:schemeClr val="bg2">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FB2260AB-167A-4942-4C14-9A0B1F761470}"/>
              </a:ext>
            </a:extLst>
          </p:cNvPr>
          <p:cNvSpPr txBox="1"/>
          <p:nvPr/>
        </p:nvSpPr>
        <p:spPr>
          <a:xfrm>
            <a:off x="16519" y="734084"/>
            <a:ext cx="11876048"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Here the cumulative results of the 5 HEP-Score containers on the 3 machines (</a:t>
            </a:r>
            <a:r>
              <a:rPr lang="en-US" sz="2000" b="1" dirty="0">
                <a:solidFill>
                  <a:srgbClr val="0070C0"/>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a:t>
            </a:r>
            <a:r>
              <a:rPr lang="en-US" sz="2000" b="1" dirty="0">
                <a:solidFill>
                  <a:schemeClr val="accent6">
                    <a:lumMod val="50000"/>
                  </a:schemeClr>
                </a:solidFill>
                <a:latin typeface="Arial" panose="020B0604020202020204" pitchFamily="34" charset="0"/>
                <a:cs typeface="Arial" panose="020B0604020202020204" pitchFamily="34" charset="0"/>
              </a:rPr>
              <a:t>x86*2</a:t>
            </a:r>
            <a:r>
              <a:rPr lang="en-US" sz="2000" dirty="0">
                <a:latin typeface="Arial" panose="020B0604020202020204" pitchFamily="34" charset="0"/>
                <a:cs typeface="Arial" panose="020B0604020202020204" pitchFamily="34" charset="0"/>
              </a:rPr>
              <a:t> and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a:t>
            </a:r>
          </a:p>
        </p:txBody>
      </p:sp>
      <p:pic>
        <p:nvPicPr>
          <p:cNvPr id="16" name="Picture 15">
            <a:extLst>
              <a:ext uri="{FF2B5EF4-FFF2-40B4-BE49-F238E27FC236}">
                <a16:creationId xmlns:a16="http://schemas.microsoft.com/office/drawing/2014/main" id="{7EC11EC2-A90A-1270-FF93-A35D8E42C334}"/>
              </a:ext>
            </a:extLst>
          </p:cNvPr>
          <p:cNvPicPr>
            <a:picLocks noChangeAspect="1"/>
          </p:cNvPicPr>
          <p:nvPr/>
        </p:nvPicPr>
        <p:blipFill rotWithShape="1">
          <a:blip r:embed="rId5">
            <a:clrChange>
              <a:clrFrom>
                <a:srgbClr val="FFFFFF"/>
              </a:clrFrom>
              <a:clrTo>
                <a:srgbClr val="FFFFFF">
                  <a:alpha val="0"/>
                </a:srgbClr>
              </a:clrTo>
            </a:clrChange>
          </a:blip>
          <a:srcRect l="89884" t="4200" r="1715" b="70434"/>
          <a:stretch/>
        </p:blipFill>
        <p:spPr>
          <a:xfrm>
            <a:off x="5224562" y="5010063"/>
            <a:ext cx="775805" cy="952125"/>
          </a:xfrm>
          <a:prstGeom prst="rect">
            <a:avLst/>
          </a:prstGeom>
        </p:spPr>
      </p:pic>
      <p:sp>
        <p:nvSpPr>
          <p:cNvPr id="14" name="Arc 13">
            <a:extLst>
              <a:ext uri="{FF2B5EF4-FFF2-40B4-BE49-F238E27FC236}">
                <a16:creationId xmlns:a16="http://schemas.microsoft.com/office/drawing/2014/main" id="{CB79766F-E886-B0F5-0E09-70801CF8CC6B}"/>
              </a:ext>
            </a:extLst>
          </p:cNvPr>
          <p:cNvSpPr/>
          <p:nvPr/>
        </p:nvSpPr>
        <p:spPr>
          <a:xfrm>
            <a:off x="9694417" y="1331858"/>
            <a:ext cx="2309898" cy="4152834"/>
          </a:xfrm>
          <a:prstGeom prst="arc">
            <a:avLst>
              <a:gd name="adj1" fmla="val 16509436"/>
              <a:gd name="adj2" fmla="val 3420352"/>
            </a:avLst>
          </a:prstGeom>
          <a:ln w="38100">
            <a:solidFill>
              <a:schemeClr val="bg1">
                <a:lumMod val="50000"/>
              </a:schemeClr>
            </a:solidFill>
            <a:prstDash val="solid"/>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C20A7531-568E-8861-EA92-5AA3DAEAA6CD}"/>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15</a:t>
            </a:r>
            <a:endParaRPr lang="en-GB" sz="1400" dirty="0">
              <a:solidFill>
                <a:srgbClr val="0000FF"/>
              </a:solidFill>
              <a:latin typeface="Arial Rounded MT Bold" panose="020F0704030504030204" pitchFamily="34" charset="0"/>
            </a:endParaRPr>
          </a:p>
        </p:txBody>
      </p:sp>
      <p:graphicFrame>
        <p:nvGraphicFramePr>
          <p:cNvPr id="18" name="Table 17">
            <a:extLst>
              <a:ext uri="{FF2B5EF4-FFF2-40B4-BE49-F238E27FC236}">
                <a16:creationId xmlns:a16="http://schemas.microsoft.com/office/drawing/2014/main" id="{EFD25C5C-27B1-9F80-0142-1662108A2210}"/>
              </a:ext>
            </a:extLst>
          </p:cNvPr>
          <p:cNvGraphicFramePr>
            <a:graphicFrameLocks noGrp="1"/>
          </p:cNvGraphicFramePr>
          <p:nvPr>
            <p:extLst>
              <p:ext uri="{D42A27DB-BD31-4B8C-83A1-F6EECF244321}">
                <p14:modId xmlns:p14="http://schemas.microsoft.com/office/powerpoint/2010/main" val="2763238459"/>
              </p:ext>
            </p:extLst>
          </p:nvPr>
        </p:nvGraphicFramePr>
        <p:xfrm>
          <a:off x="456647" y="1170979"/>
          <a:ext cx="10502900" cy="2979420"/>
        </p:xfrm>
        <a:graphic>
          <a:graphicData uri="http://schemas.openxmlformats.org/drawingml/2006/table">
            <a:tbl>
              <a:tblPr/>
              <a:tblGrid>
                <a:gridCol w="508000">
                  <a:extLst>
                    <a:ext uri="{9D8B030D-6E8A-4147-A177-3AD203B41FA5}">
                      <a16:colId xmlns:a16="http://schemas.microsoft.com/office/drawing/2014/main" val="2772342434"/>
                    </a:ext>
                  </a:extLst>
                </a:gridCol>
                <a:gridCol w="609600">
                  <a:extLst>
                    <a:ext uri="{9D8B030D-6E8A-4147-A177-3AD203B41FA5}">
                      <a16:colId xmlns:a16="http://schemas.microsoft.com/office/drawing/2014/main" val="3427225683"/>
                    </a:ext>
                  </a:extLst>
                </a:gridCol>
                <a:gridCol w="1079500">
                  <a:extLst>
                    <a:ext uri="{9D8B030D-6E8A-4147-A177-3AD203B41FA5}">
                      <a16:colId xmlns:a16="http://schemas.microsoft.com/office/drawing/2014/main" val="67669723"/>
                    </a:ext>
                  </a:extLst>
                </a:gridCol>
                <a:gridCol w="1079500">
                  <a:extLst>
                    <a:ext uri="{9D8B030D-6E8A-4147-A177-3AD203B41FA5}">
                      <a16:colId xmlns:a16="http://schemas.microsoft.com/office/drawing/2014/main" val="813494296"/>
                    </a:ext>
                  </a:extLst>
                </a:gridCol>
                <a:gridCol w="965200">
                  <a:extLst>
                    <a:ext uri="{9D8B030D-6E8A-4147-A177-3AD203B41FA5}">
                      <a16:colId xmlns:a16="http://schemas.microsoft.com/office/drawing/2014/main" val="1377002490"/>
                    </a:ext>
                  </a:extLst>
                </a:gridCol>
                <a:gridCol w="889000">
                  <a:extLst>
                    <a:ext uri="{9D8B030D-6E8A-4147-A177-3AD203B41FA5}">
                      <a16:colId xmlns:a16="http://schemas.microsoft.com/office/drawing/2014/main" val="3700771444"/>
                    </a:ext>
                  </a:extLst>
                </a:gridCol>
                <a:gridCol w="558800">
                  <a:extLst>
                    <a:ext uri="{9D8B030D-6E8A-4147-A177-3AD203B41FA5}">
                      <a16:colId xmlns:a16="http://schemas.microsoft.com/office/drawing/2014/main" val="4245716036"/>
                    </a:ext>
                  </a:extLst>
                </a:gridCol>
                <a:gridCol w="673100">
                  <a:extLst>
                    <a:ext uri="{9D8B030D-6E8A-4147-A177-3AD203B41FA5}">
                      <a16:colId xmlns:a16="http://schemas.microsoft.com/office/drawing/2014/main" val="2604012167"/>
                    </a:ext>
                  </a:extLst>
                </a:gridCol>
                <a:gridCol w="1016000">
                  <a:extLst>
                    <a:ext uri="{9D8B030D-6E8A-4147-A177-3AD203B41FA5}">
                      <a16:colId xmlns:a16="http://schemas.microsoft.com/office/drawing/2014/main" val="2434202683"/>
                    </a:ext>
                  </a:extLst>
                </a:gridCol>
                <a:gridCol w="1144751">
                  <a:extLst>
                    <a:ext uri="{9D8B030D-6E8A-4147-A177-3AD203B41FA5}">
                      <a16:colId xmlns:a16="http://schemas.microsoft.com/office/drawing/2014/main" val="1316961444"/>
                    </a:ext>
                  </a:extLst>
                </a:gridCol>
                <a:gridCol w="988849">
                  <a:extLst>
                    <a:ext uri="{9D8B030D-6E8A-4147-A177-3AD203B41FA5}">
                      <a16:colId xmlns:a16="http://schemas.microsoft.com/office/drawing/2014/main" val="3396272206"/>
                    </a:ext>
                  </a:extLst>
                </a:gridCol>
                <a:gridCol w="990600">
                  <a:extLst>
                    <a:ext uri="{9D8B030D-6E8A-4147-A177-3AD203B41FA5}">
                      <a16:colId xmlns:a16="http://schemas.microsoft.com/office/drawing/2014/main" val="708467028"/>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Arch</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Threads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Benchmark</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Time (hh:mm:ss)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Energy (kW*h)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RAM max (Gb)</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idle (W)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max (W)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WL-Score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WL-Score (wrt x86)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E/WLs (kW*h)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E/WLs (wrt </a:t>
                      </a:r>
                      <a:r>
                        <a:rPr lang="en-GB" sz="1100" b="1" i="1" u="none" strike="noStrike">
                          <a:solidFill>
                            <a:srgbClr val="000000"/>
                          </a:solidFill>
                          <a:effectLst/>
                          <a:latin typeface="Calibri" panose="020F0502020204030204" pitchFamily="34" charset="0"/>
                        </a:rPr>
                        <a:t>x86</a:t>
                      </a:r>
                      <a:r>
                        <a:rPr lang="en-GB" sz="1100" b="1" i="0" u="none" strike="noStrike">
                          <a:solidFill>
                            <a:srgbClr val="000000"/>
                          </a:solidFill>
                          <a:effectLst/>
                          <a:latin typeface="Calibri" panose="020F0502020204030204" pitchFamily="34" charset="0"/>
                        </a:rPr>
                        <a: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5616994"/>
                  </a:ext>
                </a:extLst>
              </a:tr>
              <a:tr h="182880">
                <a:tc>
                  <a:txBody>
                    <a:bodyPr/>
                    <a:lstStyle/>
                    <a:p>
                      <a:pPr algn="l" fontAlgn="b"/>
                      <a:r>
                        <a:rPr lang="en-GB" sz="1100" b="0" i="0" u="none" strike="noStrike">
                          <a:solidFill>
                            <a:srgbClr val="2F75B5"/>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2F75B5"/>
                          </a:solidFill>
                          <a:effectLst/>
                          <a:latin typeface="Calibri" panose="020F0502020204030204" pitchFamily="34" charset="0"/>
                        </a:rPr>
                        <a:t>atlas-gen_sherpa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00:08:21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0.04576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154.8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113.3959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0.0004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971890"/>
                  </a:ext>
                </a:extLst>
              </a:tr>
              <a:tr h="190500">
                <a:tc>
                  <a:txBody>
                    <a:bodyPr/>
                    <a:lstStyle/>
                    <a:p>
                      <a:pPr algn="l" fontAlgn="b"/>
                      <a:r>
                        <a:rPr lang="en-GB" sz="1100" b="0" i="0" u="none" strike="noStrike">
                          <a:solidFill>
                            <a:srgbClr val="2F75B5"/>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2F75B5"/>
                          </a:solidFill>
                          <a:effectLst/>
                          <a:latin typeface="Calibri" panose="020F0502020204030204" pitchFamily="34" charset="0"/>
                        </a:rPr>
                        <a:t>atlas-sim_mt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01:23:49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0.51478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54.4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383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0.4068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1.2655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0564871"/>
                  </a:ext>
                </a:extLst>
              </a:tr>
              <a:tr h="182880">
                <a:tc>
                  <a:txBody>
                    <a:bodyPr/>
                    <a:lstStyle/>
                    <a:p>
                      <a:pPr algn="l" fontAlgn="b"/>
                      <a:r>
                        <a:rPr lang="en-GB" sz="1100" b="0" i="0" u="none" strike="noStrike">
                          <a:solidFill>
                            <a:srgbClr val="2F75B5"/>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2F75B5"/>
                          </a:solidFill>
                          <a:effectLst/>
                          <a:latin typeface="Calibri" panose="020F0502020204030204" pitchFamily="34" charset="0"/>
                        </a:rPr>
                        <a:t>cms-gen-sim-run3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00:44:13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0.27235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3.7347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0.0729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8381614"/>
                  </a:ext>
                </a:extLst>
              </a:tr>
              <a:tr h="182880">
                <a:tc>
                  <a:txBody>
                    <a:bodyPr/>
                    <a:lstStyle/>
                    <a:p>
                      <a:pPr algn="l" fontAlgn="b"/>
                      <a:r>
                        <a:rPr lang="en-GB" sz="1100" b="0" i="0" u="none" strike="noStrike">
                          <a:solidFill>
                            <a:srgbClr val="2F75B5"/>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2F75B5"/>
                          </a:solidFill>
                          <a:effectLst/>
                          <a:latin typeface="Calibri" panose="020F0502020204030204" pitchFamily="34" charset="0"/>
                        </a:rPr>
                        <a:t>cms-digi-run3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00:12:31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0.07224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88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392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15.0538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0.0048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6963289"/>
                  </a:ext>
                </a:extLst>
              </a:tr>
              <a:tr h="190500">
                <a:tc>
                  <a:txBody>
                    <a:bodyPr/>
                    <a:lstStyle/>
                    <a:p>
                      <a:pPr algn="l" fontAlgn="b"/>
                      <a:r>
                        <a:rPr lang="en-GB" sz="1100" b="0" i="0" u="none" strike="noStrike">
                          <a:solidFill>
                            <a:srgbClr val="2F75B5"/>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2F75B5"/>
                          </a:solidFill>
                          <a:effectLst/>
                          <a:latin typeface="Calibri" panose="020F0502020204030204" pitchFamily="34" charset="0"/>
                        </a:rPr>
                        <a:t>cms-reco-run3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00:26:53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0.16447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119.6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389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6.4072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0.0257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2F75B5"/>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1026296"/>
                  </a:ext>
                </a:extLst>
              </a:tr>
              <a:tr h="182880">
                <a:tc>
                  <a:txBody>
                    <a:bodyPr/>
                    <a:lstStyle/>
                    <a:p>
                      <a:pPr algn="l" fontAlgn="b"/>
                      <a:r>
                        <a:rPr lang="en-GB" sz="1100" b="0" i="0" u="none" strike="noStrike">
                          <a:solidFill>
                            <a:srgbClr val="375623"/>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375623"/>
                          </a:solidFill>
                          <a:effectLst/>
                          <a:latin typeface="Calibri" panose="020F0502020204030204" pitchFamily="34" charset="0"/>
                        </a:rPr>
                        <a:t>atlas-gen_sherpa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00:10:11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0.06509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207.9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488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125.0605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110.3%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0.0005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129.0%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6522407"/>
                  </a:ext>
                </a:extLst>
              </a:tr>
              <a:tr h="190500">
                <a:tc>
                  <a:txBody>
                    <a:bodyPr/>
                    <a:lstStyle/>
                    <a:p>
                      <a:pPr algn="l" fontAlgn="b"/>
                      <a:r>
                        <a:rPr lang="en-GB" sz="1100" b="0" i="0" u="none" strike="noStrike">
                          <a:solidFill>
                            <a:srgbClr val="375623"/>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375623"/>
                          </a:solidFill>
                          <a:effectLst/>
                          <a:latin typeface="Calibri" panose="020F0502020204030204" pitchFamily="34" charset="0"/>
                        </a:rPr>
                        <a:t>atlas-sim_mt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01:20:58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0.6109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74.0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473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0.5639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1.0834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85.6%</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1288924"/>
                  </a:ext>
                </a:extLst>
              </a:tr>
              <a:tr h="182880">
                <a:tc>
                  <a:txBody>
                    <a:bodyPr/>
                    <a:lstStyle/>
                    <a:p>
                      <a:pPr algn="l" fontAlgn="b"/>
                      <a:r>
                        <a:rPr lang="en-GB" sz="1100" b="0" i="0" u="none" strike="noStrike">
                          <a:solidFill>
                            <a:srgbClr val="375623"/>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375623"/>
                          </a:solidFill>
                          <a:effectLst/>
                          <a:latin typeface="Calibri" panose="020F0502020204030204" pitchFamily="34" charset="0"/>
                        </a:rPr>
                        <a:t>cms-gen-sim-run3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00:43:14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0.3319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43.2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477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5.1025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375623"/>
                          </a:solidFill>
                          <a:effectLst/>
                          <a:latin typeface="Calibri" panose="020F0502020204030204" pitchFamily="34" charset="0"/>
                        </a:rPr>
                        <a:t>136.6%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0.0650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89.2%</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5171327"/>
                  </a:ext>
                </a:extLst>
              </a:tr>
              <a:tr h="182880">
                <a:tc>
                  <a:txBody>
                    <a:bodyPr/>
                    <a:lstStyle/>
                    <a:p>
                      <a:pPr algn="l" fontAlgn="b"/>
                      <a:r>
                        <a:rPr lang="en-GB" sz="1100" b="0" i="0" u="none" strike="noStrike">
                          <a:solidFill>
                            <a:srgbClr val="375623"/>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375623"/>
                          </a:solidFill>
                          <a:effectLst/>
                          <a:latin typeface="Calibri" panose="020F0502020204030204" pitchFamily="34" charset="0"/>
                        </a:rPr>
                        <a:t>cms-digi-run3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00:12:41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0.08937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22.0662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146.6%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0.0041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84.4%</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6385540"/>
                  </a:ext>
                </a:extLst>
              </a:tr>
              <a:tr h="190500">
                <a:tc>
                  <a:txBody>
                    <a:bodyPr/>
                    <a:lstStyle/>
                    <a:p>
                      <a:pPr algn="l" fontAlgn="b"/>
                      <a:r>
                        <a:rPr lang="en-GB" sz="1100" b="0" i="0" u="none" strike="noStrike">
                          <a:solidFill>
                            <a:srgbClr val="375623"/>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375623"/>
                          </a:solidFill>
                          <a:effectLst/>
                          <a:latin typeface="Calibri" panose="020F0502020204030204" pitchFamily="34" charset="0"/>
                        </a:rPr>
                        <a:t>cms-reco-run3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00:26:03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0.19734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160.9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483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9.0284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140.9%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0.0219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375623"/>
                          </a:solidFill>
                          <a:effectLst/>
                          <a:latin typeface="Calibri" panose="020F0502020204030204" pitchFamily="34" charset="0"/>
                        </a:rPr>
                        <a:t>85.2%</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8096768"/>
                  </a:ext>
                </a:extLst>
              </a:tr>
              <a:tr h="18288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atlas-gen_sherpa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00:06:21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0.02856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126.4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129.0706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113.8%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0.0002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54.8%</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9480378"/>
                  </a:ext>
                </a:extLst>
              </a:tr>
              <a:tr h="19050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atlas-sim_mt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00:56:30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0.26156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64.1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0.5486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134.9%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0.4768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37.7%</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7167345"/>
                  </a:ext>
                </a:extLst>
              </a:tr>
              <a:tr h="18288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cms-gen-sim-run3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00:26:44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0.12691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148.8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5.2721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141.2%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0.0241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33.0%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6290224"/>
                  </a:ext>
                </a:extLst>
              </a:tr>
              <a:tr h="18288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cms-digi-run3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00:09:01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0.04008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183.9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318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18.7561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124.6%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0.0021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44.5%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8036022"/>
                  </a:ext>
                </a:extLst>
              </a:tr>
              <a:tr h="19050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cms-reco-run3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00:20:34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0.09574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238.0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310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7.4504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116.3%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0.0129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50.1%</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4863903"/>
                  </a:ext>
                </a:extLst>
              </a:tr>
            </a:tbl>
          </a:graphicData>
        </a:graphic>
      </p:graphicFrame>
      <p:sp>
        <p:nvSpPr>
          <p:cNvPr id="19" name="TextBox 18">
            <a:extLst>
              <a:ext uri="{FF2B5EF4-FFF2-40B4-BE49-F238E27FC236}">
                <a16:creationId xmlns:a16="http://schemas.microsoft.com/office/drawing/2014/main" id="{E8D789AB-95FD-6A0A-67D2-F27A162B6721}"/>
              </a:ext>
            </a:extLst>
          </p:cNvPr>
          <p:cNvSpPr txBox="1"/>
          <p:nvPr/>
        </p:nvSpPr>
        <p:spPr>
          <a:xfrm>
            <a:off x="8281300" y="1100397"/>
            <a:ext cx="267477" cy="276999"/>
          </a:xfrm>
          <a:prstGeom prst="rect">
            <a:avLst/>
          </a:prstGeom>
          <a:noFill/>
        </p:spPr>
        <p:txBody>
          <a:bodyPr wrap="square">
            <a:spAutoFit/>
          </a:bodyPr>
          <a:lstStyle/>
          <a:p>
            <a:r>
              <a:rPr lang="en-GB" sz="1200" b="1" i="1" u="none" strike="noStrike" baseline="30000" dirty="0">
                <a:solidFill>
                  <a:srgbClr val="FF0000"/>
                </a:solidFill>
                <a:effectLst/>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2BAA7C3B-F533-564C-18DC-2484F142CE82}"/>
              </a:ext>
            </a:extLst>
          </p:cNvPr>
          <p:cNvSpPr txBox="1"/>
          <p:nvPr/>
        </p:nvSpPr>
        <p:spPr>
          <a:xfrm>
            <a:off x="10224107" y="1094527"/>
            <a:ext cx="267477" cy="276999"/>
          </a:xfrm>
          <a:prstGeom prst="rect">
            <a:avLst/>
          </a:prstGeom>
          <a:noFill/>
        </p:spPr>
        <p:txBody>
          <a:bodyPr wrap="square">
            <a:spAutoFit/>
          </a:bodyPr>
          <a:lstStyle/>
          <a:p>
            <a:r>
              <a:rPr lang="en-GB" sz="1200" b="1" i="1" u="none" strike="noStrike" baseline="30000" dirty="0">
                <a:solidFill>
                  <a:srgbClr val="FF0000"/>
                </a:solidFill>
                <a:effectLst/>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5302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HEP-Score Summary</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94A37DC-D2E3-C078-AC60-581B20AD00D3}"/>
              </a:ext>
            </a:extLst>
          </p:cNvPr>
          <p:cNvSpPr txBox="1"/>
          <p:nvPr/>
        </p:nvSpPr>
        <p:spPr>
          <a:xfrm>
            <a:off x="110400" y="832637"/>
            <a:ext cx="11971199"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In conclusion, we compared an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processor of very similar specs and almost identical cost. </a:t>
            </a:r>
          </a:p>
          <a:p>
            <a:r>
              <a:rPr lang="en-US" sz="2000" dirty="0">
                <a:latin typeface="Arial" panose="020B0604020202020204" pitchFamily="34" charset="0"/>
                <a:cs typeface="Arial" panose="020B0604020202020204" pitchFamily="34" charset="0"/>
              </a:rPr>
              <a:t>We found that on average, the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processor ran </a:t>
            </a:r>
            <a:r>
              <a:rPr lang="en-US" sz="2000" u="sng" dirty="0">
                <a:latin typeface="Arial" panose="020B0604020202020204" pitchFamily="34" charset="0"/>
                <a:cs typeface="Arial" panose="020B0604020202020204" pitchFamily="34" charset="0"/>
              </a:rPr>
              <a:t>~20% quicker</a:t>
            </a:r>
            <a:r>
              <a:rPr lang="en-US" sz="2000" dirty="0">
                <a:latin typeface="Arial" panose="020B0604020202020204" pitchFamily="34" charset="0"/>
                <a:cs typeface="Arial" panose="020B0604020202020204" pitchFamily="34" charset="0"/>
              </a:rPr>
              <a:t> and used </a:t>
            </a:r>
            <a:r>
              <a:rPr lang="en-US" sz="2000" u="sng" dirty="0">
                <a:latin typeface="Arial" panose="020B0604020202020204" pitchFamily="34" charset="0"/>
                <a:cs typeface="Arial" panose="020B0604020202020204" pitchFamily="34" charset="0"/>
              </a:rPr>
              <a:t>~35% less power</a:t>
            </a:r>
            <a:r>
              <a:rPr lang="en-US" sz="2000" dirty="0">
                <a:latin typeface="Arial" panose="020B0604020202020204" pitchFamily="34" charset="0"/>
                <a:cs typeface="Arial" panose="020B0604020202020204" pitchFamily="34" charset="0"/>
              </a:rPr>
              <a:t> per HEP task than the equivalent </a:t>
            </a:r>
            <a:r>
              <a:rPr lang="en-US" sz="2000" b="1" dirty="0">
                <a:solidFill>
                  <a:schemeClr val="accent5">
                    <a:lumMod val="75000"/>
                  </a:schemeClr>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a:t>
            </a:r>
            <a:r>
              <a:rPr lang="en-US" sz="2000" dirty="0">
                <a:solidFill>
                  <a:srgbClr val="00F0E5"/>
                </a:solidFill>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t>
            </a:r>
            <a:endParaRPr lang="en-GB"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F6FDF82-F232-0D47-DCD3-70986EEBCF1C}"/>
              </a:ext>
            </a:extLst>
          </p:cNvPr>
          <p:cNvPicPr>
            <a:picLocks noChangeAspect="1"/>
          </p:cNvPicPr>
          <p:nvPr/>
        </p:nvPicPr>
        <p:blipFill>
          <a:blip r:embed="rId3"/>
          <a:stretch>
            <a:fillRect/>
          </a:stretch>
        </p:blipFill>
        <p:spPr>
          <a:xfrm>
            <a:off x="5917721" y="2150347"/>
            <a:ext cx="6274278" cy="3226946"/>
          </a:xfrm>
          <a:prstGeom prst="rect">
            <a:avLst/>
          </a:prstGeom>
        </p:spPr>
      </p:pic>
      <p:pic>
        <p:nvPicPr>
          <p:cNvPr id="6" name="Picture 5">
            <a:extLst>
              <a:ext uri="{FF2B5EF4-FFF2-40B4-BE49-F238E27FC236}">
                <a16:creationId xmlns:a16="http://schemas.microsoft.com/office/drawing/2014/main" id="{C1FCE519-EE81-B88C-5E4A-24D9D7972DF5}"/>
              </a:ext>
            </a:extLst>
          </p:cNvPr>
          <p:cNvPicPr>
            <a:picLocks noChangeAspect="1"/>
          </p:cNvPicPr>
          <p:nvPr/>
        </p:nvPicPr>
        <p:blipFill>
          <a:blip r:embed="rId4"/>
          <a:stretch>
            <a:fillRect/>
          </a:stretch>
        </p:blipFill>
        <p:spPr>
          <a:xfrm>
            <a:off x="0" y="2150347"/>
            <a:ext cx="5917721" cy="3226946"/>
          </a:xfrm>
          <a:prstGeom prst="rect">
            <a:avLst/>
          </a:prstGeom>
        </p:spPr>
      </p:pic>
      <p:sp>
        <p:nvSpPr>
          <p:cNvPr id="7" name="TextBox 6">
            <a:extLst>
              <a:ext uri="{FF2B5EF4-FFF2-40B4-BE49-F238E27FC236}">
                <a16:creationId xmlns:a16="http://schemas.microsoft.com/office/drawing/2014/main" id="{1BBC2640-311F-5B37-BEF4-7D7E14C6B182}"/>
              </a:ext>
            </a:extLst>
          </p:cNvPr>
          <p:cNvSpPr txBox="1"/>
          <p:nvPr/>
        </p:nvSpPr>
        <p:spPr>
          <a:xfrm>
            <a:off x="110402" y="5377293"/>
            <a:ext cx="9766844" cy="1323439"/>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Note: </a:t>
            </a:r>
          </a:p>
          <a:p>
            <a:r>
              <a:rPr lang="en-US" sz="2000" dirty="0">
                <a:latin typeface="Arial" panose="020B0604020202020204" pitchFamily="34" charset="0"/>
                <a:cs typeface="Arial" panose="020B0604020202020204" pitchFamily="34" charset="0"/>
              </a:rPr>
              <a:t>	while the HEP-Score geometric average is not yet available (as we did run </a:t>
            </a:r>
          </a:p>
          <a:p>
            <a:r>
              <a:rPr lang="en-US" sz="2000" dirty="0">
                <a:latin typeface="Arial" panose="020B0604020202020204" pitchFamily="34" charset="0"/>
                <a:cs typeface="Arial" panose="020B0604020202020204" pitchFamily="34" charset="0"/>
              </a:rPr>
              <a:t>	standalone containers outside the HEP Benchmarking suite), we struggled </a:t>
            </a:r>
          </a:p>
          <a:p>
            <a:r>
              <a:rPr lang="en-US" sz="2000" dirty="0">
                <a:latin typeface="Arial" panose="020B0604020202020204" pitchFamily="34" charset="0"/>
                <a:cs typeface="Arial" panose="020B0604020202020204" pitchFamily="34" charset="0"/>
              </a:rPr>
              <a:t>	to find an intuitive way to compare the machines …</a:t>
            </a:r>
            <a:endParaRPr lang="en-GB" sz="20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88781EF-E40B-BB93-5E97-6AEC5F1BDE2F}"/>
              </a:ext>
            </a:extLst>
          </p:cNvPr>
          <p:cNvSpPr txBox="1"/>
          <p:nvPr/>
        </p:nvSpPr>
        <p:spPr>
          <a:xfrm>
            <a:off x="5586761" y="1641677"/>
            <a:ext cx="6605239" cy="369332"/>
          </a:xfrm>
          <a:prstGeom prst="rect">
            <a:avLst/>
          </a:prstGeom>
          <a:noFill/>
        </p:spPr>
        <p:txBody>
          <a:bodyPr wrap="square">
            <a:spAutoFit/>
          </a:bodyPr>
          <a:lstStyle/>
          <a:p>
            <a:r>
              <a:rPr lang="en-US" sz="1800" dirty="0">
                <a:solidFill>
                  <a:srgbClr val="00F0E5"/>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a:t>
            </a:r>
            <a:r>
              <a:rPr lang="en-US" sz="1800" i="1" dirty="0">
                <a:latin typeface="Arial" panose="020B0604020202020204" pitchFamily="34" charset="0"/>
                <a:cs typeface="Arial" panose="020B0604020202020204" pitchFamily="34" charset="0"/>
              </a:rPr>
              <a:t>averages renormalized to the same amount of work (</a:t>
            </a:r>
            <a:r>
              <a:rPr lang="en-US" sz="1800" b="1" i="1" dirty="0">
                <a:latin typeface="Arial" panose="020B0604020202020204" pitchFamily="34" charset="0"/>
                <a:cs typeface="Arial" panose="020B0604020202020204" pitchFamily="34" charset="0"/>
              </a:rPr>
              <a:t>x86</a:t>
            </a:r>
            <a:r>
              <a:rPr lang="en-US" sz="1800" i="1" dirty="0">
                <a:latin typeface="Arial" panose="020B0604020202020204" pitchFamily="34" charset="0"/>
                <a:cs typeface="Arial" panose="020B0604020202020204" pitchFamily="34" charset="0"/>
              </a:rPr>
              <a:t> = 1)</a:t>
            </a:r>
            <a:endParaRPr lang="en-GB" i="1" dirty="0"/>
          </a:p>
        </p:txBody>
      </p:sp>
      <p:pic>
        <p:nvPicPr>
          <p:cNvPr id="2" name="Picture 4" descr="About | Data Whale">
            <a:extLst>
              <a:ext uri="{FF2B5EF4-FFF2-40B4-BE49-F238E27FC236}">
                <a16:creationId xmlns:a16="http://schemas.microsoft.com/office/drawing/2014/main" id="{FC19E761-F83C-DACB-E6E5-1478096474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15946" y="5679340"/>
            <a:ext cx="1457864" cy="101498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CF0B351-9A89-42FD-9DA3-407A0880AF1C}"/>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16</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2012117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130098" y="832637"/>
            <a:ext cx="12061902" cy="6023723"/>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Despite the active development within all LHC experiments, support for architectures other than </a:t>
            </a:r>
            <a:r>
              <a:rPr lang="en-US" sz="2000" b="1" dirty="0">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is patchy, at best</a:t>
            </a: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Same is true for hardware suppliers, at least in our experience: our </a:t>
            </a:r>
            <a:r>
              <a:rPr lang="en-US" sz="2000" i="1" dirty="0">
                <a:latin typeface="Arial" panose="020B0604020202020204" pitchFamily="34" charset="0"/>
                <a:cs typeface="Arial" panose="020B0604020202020204" pitchFamily="34" charset="0"/>
              </a:rPr>
              <a:t>DELL</a:t>
            </a:r>
            <a:r>
              <a:rPr lang="en-US" sz="2000" dirty="0">
                <a:latin typeface="Arial" panose="020B0604020202020204" pitchFamily="34" charset="0"/>
                <a:cs typeface="Arial" panose="020B0604020202020204" pitchFamily="34" charset="0"/>
              </a:rPr>
              <a:t> supplier does not sell any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server (yet). We ordered it from a small local supplier and it took over 2 months to arrive …</a:t>
            </a:r>
            <a:endParaRPr lang="en-US" sz="12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The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machine seem to score better in speed and energy efficiency, but we never really looked under the hood: e.g., physics output was not validated. </a:t>
            </a:r>
            <a:endParaRPr lang="en-US" sz="12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We trust enough our IPMI power readings (</a:t>
            </a:r>
            <a:r>
              <a:rPr lang="en-GB"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5%), but we may want a more precise comparison (e.g., by using a metered PDU that allows remote power readings from each plug).</a:t>
            </a:r>
            <a:endParaRPr lang="en-US" sz="12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There was no error propagation. We just took the 5% error on IPMI reading as the major source …</a:t>
            </a:r>
            <a:endParaRPr lang="en-US" sz="12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30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All results in this PPT were presented at ACAT last month, and they were a bit rushed due to the delay in the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server delivery. The next iteration of this study is already ongoing. </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Open Issues</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C809EF58-80F0-E25E-7176-7638FCBF7E58}"/>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17</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3920621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102389" y="1026602"/>
            <a:ext cx="11974382" cy="576238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This study addressed almost all the limitation that affected of our previous one on power efficiency (ref. </a:t>
            </a:r>
            <a:r>
              <a:rPr lang="en-US" sz="2000" i="1" dirty="0">
                <a:latin typeface="Arial" panose="020B0604020202020204" pitchFamily="34" charset="0"/>
                <a:cs typeface="Arial" panose="020B0604020202020204" pitchFamily="34" charset="0"/>
              </a:rPr>
              <a:t>GridPP47</a:t>
            </a:r>
            <a:r>
              <a:rPr lang="en-US" sz="2000" dirty="0">
                <a:latin typeface="Arial" panose="020B0604020202020204" pitchFamily="34" charset="0"/>
                <a:cs typeface="Arial" panose="020B0604020202020204" pitchFamily="34" charset="0"/>
              </a:rPr>
              <a:t>), as the benchmark were now performed on two almost identical servers installed locally in a closely controlled environment. </a:t>
            </a: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20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In almost all benchmarking tests, we see that for the same price </a:t>
            </a:r>
            <a:r>
              <a:rPr lang="en-US" sz="2000" b="1" u="sng" dirty="0">
                <a:latin typeface="Arial" panose="020B0604020202020204" pitchFamily="34" charset="0"/>
                <a:cs typeface="Arial" panose="020B0604020202020204" pitchFamily="34" charset="0"/>
              </a:rPr>
              <a:t>arm architecture gives better performance in term of speed and power efficiency</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We also see that our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server has a higher energy consumption in its idle state than its </a:t>
            </a:r>
            <a:r>
              <a:rPr lang="en-US" sz="2000" b="1" dirty="0">
                <a:solidFill>
                  <a:schemeClr val="accent5">
                    <a:lumMod val="75000"/>
                  </a:schemeClr>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counterpart, which makes I/O bound operations slightly less power efficient. </a:t>
            </a: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20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We wish to continue this study by performing a better estimate of all sources of errors, and by doing some sort of validation of the jobs output - to guarantee that the better performance does not come at the cost of a lower accuracy.</a:t>
            </a: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20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We also wish to extend our set of benchmark to GPUs. We already have some hardware available …</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Summary &amp; Outlook</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FF95B2D7-CE52-0F57-A175-1D3B30C5397D}"/>
              </a:ext>
            </a:extLst>
          </p:cNvPr>
          <p:cNvSpPr txBox="1"/>
          <p:nvPr/>
        </p:nvSpPr>
        <p:spPr>
          <a:xfrm>
            <a:off x="11844254" y="6635498"/>
            <a:ext cx="466111"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18</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248952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 name="TextBox 696">
            <a:extLst>
              <a:ext uri="{FF2B5EF4-FFF2-40B4-BE49-F238E27FC236}">
                <a16:creationId xmlns:a16="http://schemas.microsoft.com/office/drawing/2014/main" id="{8AB7DDD3-1C5F-4459-BF69-724FEA67023F}"/>
              </a:ext>
            </a:extLst>
          </p:cNvPr>
          <p:cNvSpPr txBox="1"/>
          <p:nvPr/>
        </p:nvSpPr>
        <p:spPr>
          <a:xfrm>
            <a:off x="0" y="2598003"/>
            <a:ext cx="12192000" cy="830997"/>
          </a:xfrm>
          <a:prstGeom prst="rect">
            <a:avLst/>
          </a:prstGeom>
          <a:noFill/>
        </p:spPr>
        <p:txBody>
          <a:bodyPr wrap="square" rtlCol="0">
            <a:spAutoFit/>
          </a:bodyPr>
          <a:lstStyle/>
          <a:p>
            <a:pPr algn="ctr"/>
            <a:r>
              <a:rPr lang="en-US" sz="4800" dirty="0">
                <a:solidFill>
                  <a:srgbClr val="0000FF"/>
                </a:solidFill>
                <a:effectLst>
                  <a:outerShdw blurRad="50800" dist="38100" dir="2700000" algn="tl" rotWithShape="0">
                    <a:prstClr val="black">
                      <a:alpha val="40000"/>
                    </a:prstClr>
                  </a:outerShdw>
                </a:effectLst>
                <a:latin typeface="Arial Rounded MT Bold" panose="020F0704030504030204" pitchFamily="34" charset="0"/>
                <a:cs typeface="Arial" panose="020B0604020202020204" pitchFamily="34" charset="0"/>
              </a:rPr>
              <a:t>Thanks.</a:t>
            </a:r>
            <a:endParaRPr lang="en-GB" sz="4800" dirty="0">
              <a:solidFill>
                <a:srgbClr val="0000FF"/>
              </a:solidFill>
              <a:effectLst>
                <a:outerShdw blurRad="50800" dist="38100" dir="2700000" algn="tl" rotWithShape="0">
                  <a:prstClr val="black">
                    <a:alpha val="40000"/>
                  </a:prstClr>
                </a:outerShdw>
              </a:effectLst>
              <a:latin typeface="Arial Rounded MT Bold" panose="020F0704030504030204" pitchFamily="34" charset="0"/>
              <a:cs typeface="Arial" panose="020B0604020202020204" pitchFamily="34" charset="0"/>
            </a:endParaRPr>
          </a:p>
        </p:txBody>
      </p:sp>
      <p:pic>
        <p:nvPicPr>
          <p:cNvPr id="2" name="Picture 2" descr="The University of Edinburgh The University of Glasgow The University of  Durham Status and Future Plans">
            <a:extLst>
              <a:ext uri="{FF2B5EF4-FFF2-40B4-BE49-F238E27FC236}">
                <a16:creationId xmlns:a16="http://schemas.microsoft.com/office/drawing/2014/main" id="{012E7A00-6E3B-5080-8D07-EC150CF38FFA}"/>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68398" y="64479"/>
            <a:ext cx="926388" cy="9485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Green Energy Png Photos - Solar Panel Solar Energy Logo, Transparent Png ,  Transparent Png Image - PNGitem">
            <a:extLst>
              <a:ext uri="{FF2B5EF4-FFF2-40B4-BE49-F238E27FC236}">
                <a16:creationId xmlns:a16="http://schemas.microsoft.com/office/drawing/2014/main" id="{BBF60CE9-2811-667D-44BD-0C664C81B4A2}"/>
              </a:ext>
            </a:extLst>
          </p:cNvPr>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212836" y="1"/>
            <a:ext cx="1049748" cy="94852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9C070B6-11FD-B739-4722-BB9382913D0D}"/>
              </a:ext>
            </a:extLst>
          </p:cNvPr>
          <p:cNvSpPr txBox="1"/>
          <p:nvPr/>
        </p:nvSpPr>
        <p:spPr>
          <a:xfrm>
            <a:off x="-2377" y="6513533"/>
            <a:ext cx="12192000" cy="369332"/>
          </a:xfrm>
          <a:prstGeom prst="rect">
            <a:avLst/>
          </a:prstGeom>
          <a:gradFill flip="none" rotWithShape="1">
            <a:gsLst>
              <a:gs pos="100000">
                <a:srgbClr val="FFFF00"/>
              </a:gs>
              <a:gs pos="71000">
                <a:srgbClr val="FF0000"/>
              </a:gs>
              <a:gs pos="0">
                <a:srgbClr val="0000CC"/>
              </a:gs>
              <a:gs pos="35000">
                <a:srgbClr val="9900FF"/>
              </a:gs>
            </a:gsLst>
            <a:lin ang="16200000" scaled="1"/>
            <a:tileRect/>
          </a:gradFill>
        </p:spPr>
        <p:txBody>
          <a:bodyPr wrap="square" rtlCol="0">
            <a:spAutoFit/>
          </a:bodyPr>
          <a:lstStyle/>
          <a:p>
            <a:r>
              <a:rPr lang="en-US" dirty="0">
                <a:solidFill>
                  <a:schemeClr val="bg1"/>
                </a:solidFill>
                <a:latin typeface="Arial Rounded MT Bold" panose="020F0704030504030204" pitchFamily="34" charset="0"/>
                <a:cs typeface="Arial" panose="020B0604020202020204" pitchFamily="34" charset="0"/>
              </a:rPr>
              <a:t>Dr. Emanuele </a:t>
            </a:r>
            <a:r>
              <a:rPr lang="en-US" dirty="0" err="1">
                <a:solidFill>
                  <a:schemeClr val="bg1"/>
                </a:solidFill>
                <a:latin typeface="Arial Rounded MT Bold" panose="020F0704030504030204" pitchFamily="34" charset="0"/>
                <a:cs typeface="Arial" panose="020B0604020202020204" pitchFamily="34" charset="0"/>
              </a:rPr>
              <a:t>Simili</a:t>
            </a:r>
            <a:r>
              <a:rPr lang="en-US" i="1" dirty="0">
                <a:solidFill>
                  <a:schemeClr val="bg1"/>
                </a:solidFill>
                <a:latin typeface="Arial Rounded MT Bold" panose="020F0704030504030204" pitchFamily="34" charset="0"/>
                <a:cs typeface="Arial" panose="020B0604020202020204" pitchFamily="34" charset="0"/>
              </a:rPr>
              <a:t> </a:t>
            </a:r>
            <a:r>
              <a:rPr lang="en-US" dirty="0">
                <a:solidFill>
                  <a:schemeClr val="bg1"/>
                </a:solidFill>
                <a:latin typeface="Arial Rounded MT Bold" panose="020F0704030504030204" pitchFamily="34" charset="0"/>
                <a:cs typeface="Arial" panose="020B0604020202020204" pitchFamily="34" charset="0"/>
              </a:rPr>
              <a:t>		     </a:t>
            </a:r>
            <a:r>
              <a:rPr lang="en-US" dirty="0" err="1">
                <a:solidFill>
                  <a:schemeClr val="bg1"/>
                </a:solidFill>
                <a:latin typeface="Arial Rounded MT Bold" panose="020F0704030504030204" pitchFamily="34" charset="0"/>
                <a:cs typeface="Arial" panose="020B0604020202020204" pitchFamily="34" charset="0"/>
              </a:rPr>
              <a:t>HEPiX</a:t>
            </a:r>
            <a:r>
              <a:rPr lang="en-US" dirty="0">
                <a:solidFill>
                  <a:schemeClr val="bg1"/>
                </a:solidFill>
                <a:latin typeface="Arial Rounded MT Bold" panose="020F0704030504030204" pitchFamily="34" charset="0"/>
                <a:cs typeface="Arial" panose="020B0604020202020204" pitchFamily="34" charset="0"/>
              </a:rPr>
              <a:t> Benchmarking Working Group		             15 November 2022</a:t>
            </a:r>
            <a:endParaRPr lang="en-GB"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85835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AFF005-865A-4CD4-A1F5-8528F967B1AB}"/>
              </a:ext>
            </a:extLst>
          </p:cNvPr>
          <p:cNvSpPr/>
          <p:nvPr/>
        </p:nvSpPr>
        <p:spPr>
          <a:xfrm>
            <a:off x="142043" y="854126"/>
            <a:ext cx="9114593" cy="4632037"/>
          </a:xfrm>
          <a:prstGeom prst="rect">
            <a:avLst/>
          </a:prstGeom>
        </p:spPr>
        <p:txBody>
          <a:bodyPr wrap="square">
            <a:spAutoFit/>
          </a:bodyPr>
          <a:lstStyle/>
          <a:p>
            <a:pPr marL="571500" marR="0" lvl="0" indent="-571500" algn="l" defTabSz="914400" rtl="0" eaLnBrk="1" fontAlgn="auto" latinLnBrk="0" hangingPunct="1">
              <a:lnSpc>
                <a:spcPct val="100000"/>
              </a:lnSpc>
              <a:spcAft>
                <a:spcPts val="600"/>
              </a:spcAft>
              <a:buClrTx/>
              <a:buSzTx/>
              <a:buFont typeface="Wingdings" panose="05000000000000000000" pitchFamily="2" charset="2"/>
              <a:buChar char="v"/>
              <a:tabLst/>
              <a:defRPr/>
            </a:pP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Motivations and previous work</a:t>
            </a:r>
          </a:p>
          <a:p>
            <a:pPr marL="571500" marR="0" lvl="0" indent="-571500" algn="l" defTabSz="914400" rtl="0" eaLnBrk="1" fontAlgn="auto" latinLnBrk="0" hangingPunct="1">
              <a:lnSpc>
                <a:spcPct val="100000"/>
              </a:lnSpc>
              <a:spcAft>
                <a:spcPts val="600"/>
              </a:spcAft>
              <a:buClrTx/>
              <a:buSzTx/>
              <a:buFont typeface="Wingdings" panose="05000000000000000000" pitchFamily="2" charset="2"/>
              <a:buChar char="v"/>
              <a:tabLst/>
              <a:defRPr/>
            </a:pP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Methodology</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Available hardware</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Exporter tools &amp; IPMI validation</a:t>
            </a:r>
          </a:p>
          <a:p>
            <a:pPr marL="571500" marR="0" lvl="0" indent="-571500" algn="l" defTabSz="914400" rtl="0" eaLnBrk="1" fontAlgn="auto" latinLnBrk="0" hangingPunct="1">
              <a:lnSpc>
                <a:spcPct val="100000"/>
              </a:lnSpc>
              <a:spcAft>
                <a:spcPts val="600"/>
              </a:spcAft>
              <a:buClrTx/>
              <a:buSzTx/>
              <a:buFont typeface="Wingdings" panose="05000000000000000000" pitchFamily="2" charset="2"/>
              <a:buChar char="v"/>
              <a:tabLst/>
              <a:defRPr/>
            </a:pP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Performance tests with various HEP workloads</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ATLAS full G4 simulations</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HEP-Score containers</a:t>
            </a:r>
          </a:p>
          <a:p>
            <a:pPr marL="571500" marR="0" lvl="0" indent="-571500" algn="l" defTabSz="914400" rtl="0" eaLnBrk="1" fontAlgn="auto" latinLnBrk="0" hangingPunct="1">
              <a:lnSpc>
                <a:spcPct val="100000"/>
              </a:lnSpc>
              <a:spcAft>
                <a:spcPts val="600"/>
              </a:spcAft>
              <a:buClrTx/>
              <a:buSzTx/>
              <a:buFont typeface="Wingdings" panose="05000000000000000000" pitchFamily="2" charset="2"/>
              <a:buChar char="v"/>
              <a:tabLst/>
              <a:defRPr/>
            </a:pP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Final focus:</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Open issues</a:t>
            </a:r>
            <a:b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br>
            <a:r>
              <a:rPr lang="en-US" sz="2800" dirty="0">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 Conclusions and future plans</a:t>
            </a:r>
          </a:p>
        </p:txBody>
      </p:sp>
      <p:pic>
        <p:nvPicPr>
          <p:cNvPr id="21" name="Picture 20">
            <a:extLst>
              <a:ext uri="{FF2B5EF4-FFF2-40B4-BE49-F238E27FC236}">
                <a16:creationId xmlns:a16="http://schemas.microsoft.com/office/drawing/2014/main" id="{31D5B479-B629-460C-BB68-54882B5F1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051" y="666974"/>
            <a:ext cx="2412290" cy="757861"/>
          </a:xfrm>
          <a:prstGeom prst="rect">
            <a:avLst/>
          </a:prstGeom>
        </p:spPr>
      </p:pic>
      <p:pic>
        <p:nvPicPr>
          <p:cNvPr id="22" name="Picture 21">
            <a:extLst>
              <a:ext uri="{FF2B5EF4-FFF2-40B4-BE49-F238E27FC236}">
                <a16:creationId xmlns:a16="http://schemas.microsoft.com/office/drawing/2014/main" id="{BA8D3E26-EE20-4BA5-B749-CA3AE891F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9051" y="4489621"/>
            <a:ext cx="2533620" cy="752072"/>
          </a:xfrm>
          <a:prstGeom prst="rect">
            <a:avLst/>
          </a:prstGeom>
        </p:spPr>
      </p:pic>
      <p:pic>
        <p:nvPicPr>
          <p:cNvPr id="23" name="Picture 2" descr="The University of Edinburgh The University of Glasgow The University of  Durham Status and Future Plans">
            <a:extLst>
              <a:ext uri="{FF2B5EF4-FFF2-40B4-BE49-F238E27FC236}">
                <a16:creationId xmlns:a16="http://schemas.microsoft.com/office/drawing/2014/main" id="{1161EEA2-7641-4F1F-A39A-B713A0BD4D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39051" y="1794016"/>
            <a:ext cx="2286784" cy="91729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A9396F4-14C0-4573-8559-370D2558289A}"/>
              </a:ext>
            </a:extLst>
          </p:cNvPr>
          <p:cNvSpPr txBox="1"/>
          <p:nvPr/>
        </p:nvSpPr>
        <p:spPr>
          <a:xfrm>
            <a:off x="0" y="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Outline</a:t>
            </a:r>
            <a:endParaRPr lang="en-GB" sz="2800" dirty="0">
              <a:solidFill>
                <a:srgbClr val="0000CC"/>
              </a:solidFill>
              <a:latin typeface="Arial Rounded MT Bold" panose="020F0704030504030204" pitchFamily="34" charset="0"/>
              <a:cs typeface="Arial" panose="020B0604020202020204" pitchFamily="34" charset="0"/>
            </a:endParaRPr>
          </a:p>
        </p:txBody>
      </p:sp>
      <p:pic>
        <p:nvPicPr>
          <p:cNvPr id="1028" name="Picture 4" descr="ATLAS Logo - CERN Document Server">
            <a:extLst>
              <a:ext uri="{FF2B5EF4-FFF2-40B4-BE49-F238E27FC236}">
                <a16:creationId xmlns:a16="http://schemas.microsoft.com/office/drawing/2014/main" id="{824B4CAF-6516-46E5-8617-CF134C094110}"/>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56636" y="2897548"/>
            <a:ext cx="2594705" cy="136526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4EE1F87-86B5-A4E6-8099-95400B13CBB9}"/>
              </a:ext>
            </a:extLst>
          </p:cNvPr>
          <p:cNvSpPr txBox="1"/>
          <p:nvPr/>
        </p:nvSpPr>
        <p:spPr>
          <a:xfrm>
            <a:off x="0" y="5534561"/>
            <a:ext cx="12192000" cy="1323439"/>
          </a:xfrm>
          <a:prstGeom prst="rect">
            <a:avLst/>
          </a:prstGeom>
          <a:solidFill>
            <a:schemeClr val="accent6">
              <a:lumMod val="20000"/>
              <a:lumOff val="80000"/>
            </a:schemeClr>
          </a:solidFill>
        </p:spPr>
        <p:txBody>
          <a:bodyPr wrap="square">
            <a:spAutoFit/>
          </a:bodyPr>
          <a:lstStyle/>
          <a:p>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Previous talk @ </a:t>
            </a:r>
            <a:r>
              <a:rPr lang="en-US" sz="1800" b="1" dirty="0">
                <a:latin typeface="Arial" panose="020B0604020202020204" pitchFamily="34" charset="0"/>
                <a:cs typeface="Arial" panose="020B0604020202020204" pitchFamily="34" charset="0"/>
              </a:rPr>
              <a:t>GidPP47</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hlinkClick r:id="rId7"/>
              </a:rPr>
              <a:t>https://indico.cern.ch/event/1128343/contributions/4787174/</a:t>
            </a: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endParaRPr kumimoji="0" lang="en-US" sz="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Previous talk @ </a:t>
            </a:r>
            <a:r>
              <a:rPr lang="en-US" sz="1800" b="1" dirty="0">
                <a:latin typeface="Arial" panose="020B0604020202020204" pitchFamily="34" charset="0"/>
                <a:cs typeface="Arial" panose="020B0604020202020204" pitchFamily="34" charset="0"/>
              </a:rPr>
              <a:t>HEP </a:t>
            </a:r>
            <a:r>
              <a:rPr lang="en-US" sz="1800" b="1" dirty="0" err="1">
                <a:latin typeface="Arial" panose="020B0604020202020204" pitchFamily="34" charset="0"/>
                <a:cs typeface="Arial" panose="020B0604020202020204" pitchFamily="34" charset="0"/>
              </a:rPr>
              <a:t>WorkShop</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hlinkClick r:id="rId8"/>
              </a:rPr>
              <a:t>https://indico.cern.ch/event/1170924/contributions/4995836/</a:t>
            </a: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endParaRPr kumimoji="0" lang="en-US" sz="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Previous talk @ </a:t>
            </a:r>
            <a:r>
              <a:rPr lang="en-US" sz="1800" b="1" dirty="0">
                <a:latin typeface="Arial" panose="020B0604020202020204" pitchFamily="34" charset="0"/>
                <a:cs typeface="Arial" panose="020B0604020202020204" pitchFamily="34" charset="0"/>
              </a:rPr>
              <a:t>ACAT2022</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hlinkClick r:id="rId9"/>
              </a:rPr>
              <a:t>https://indico.cern.ch/event/1106990/contributions/4991256/</a:t>
            </a:r>
            <a:endPar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D.B. talk @ </a:t>
            </a:r>
            <a:r>
              <a:rPr lang="en-US" sz="1800" b="1" dirty="0">
                <a:latin typeface="Arial" panose="020B0604020202020204" pitchFamily="34" charset="0"/>
                <a:cs typeface="Arial" panose="020B0604020202020204" pitchFamily="34" charset="0"/>
              </a:rPr>
              <a:t>WLCG </a:t>
            </a:r>
            <a:r>
              <a:rPr lang="en-US" sz="1800" b="1" dirty="0" err="1">
                <a:latin typeface="Arial" panose="020B0604020202020204" pitchFamily="34" charset="0"/>
                <a:cs typeface="Arial" panose="020B0604020202020204" pitchFamily="34" charset="0"/>
              </a:rPr>
              <a:t>WorkShop</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hlinkClick r:id="rId10"/>
              </a:rPr>
              <a:t>https://indico.cern.ch/event/1162261/contributions/5134740/</a:t>
            </a:r>
            <a:endParaRPr lang="en-US"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6113163-13B0-6A69-5AFC-E9E4C1845D87}"/>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2</a:t>
            </a:r>
            <a:endParaRPr lang="en-GB" sz="1400" dirty="0">
              <a:solidFill>
                <a:srgbClr val="0000FF"/>
              </a:solidFill>
              <a:latin typeface="Arial Rounded MT Bold" panose="020F0704030504030204" pitchFamily="34" charset="0"/>
            </a:endParaRPr>
          </a:p>
        </p:txBody>
      </p:sp>
      <p:sp>
        <p:nvSpPr>
          <p:cNvPr id="5" name="TextBox 4">
            <a:extLst>
              <a:ext uri="{FF2B5EF4-FFF2-40B4-BE49-F238E27FC236}">
                <a16:creationId xmlns:a16="http://schemas.microsoft.com/office/drawing/2014/main" id="{AB49003A-B9FE-324C-8C85-63344C7A8D53}"/>
              </a:ext>
            </a:extLst>
          </p:cNvPr>
          <p:cNvSpPr txBox="1"/>
          <p:nvPr/>
        </p:nvSpPr>
        <p:spPr>
          <a:xfrm>
            <a:off x="6189453" y="805728"/>
            <a:ext cx="427007" cy="369332"/>
          </a:xfrm>
          <a:prstGeom prst="rect">
            <a:avLst/>
          </a:prstGeom>
          <a:noFill/>
        </p:spPr>
        <p:txBody>
          <a:bodyPr wrap="square">
            <a:spAutoFit/>
          </a:bodyPr>
          <a:lstStyle/>
          <a:p>
            <a:r>
              <a:rPr lang="en-US" sz="1800" b="1" dirty="0">
                <a:solidFill>
                  <a:srgbClr val="9900FF"/>
                </a:solidFill>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a:t>
            </a:r>
            <a:endParaRPr lang="en-GB" b="1" dirty="0">
              <a:solidFill>
                <a:srgbClr val="9900FF"/>
              </a:solidFill>
            </a:endParaRPr>
          </a:p>
        </p:txBody>
      </p:sp>
      <p:sp>
        <p:nvSpPr>
          <p:cNvPr id="6" name="TextBox 5">
            <a:extLst>
              <a:ext uri="{FF2B5EF4-FFF2-40B4-BE49-F238E27FC236}">
                <a16:creationId xmlns:a16="http://schemas.microsoft.com/office/drawing/2014/main" id="{AC24C543-F5DA-2B5B-549F-E8BABE29DEF6}"/>
              </a:ext>
            </a:extLst>
          </p:cNvPr>
          <p:cNvSpPr txBox="1"/>
          <p:nvPr/>
        </p:nvSpPr>
        <p:spPr>
          <a:xfrm>
            <a:off x="-77497" y="5466822"/>
            <a:ext cx="427007" cy="369332"/>
          </a:xfrm>
          <a:prstGeom prst="rect">
            <a:avLst/>
          </a:prstGeom>
          <a:noFill/>
        </p:spPr>
        <p:txBody>
          <a:bodyPr wrap="square">
            <a:spAutoFit/>
          </a:bodyPr>
          <a:lstStyle/>
          <a:p>
            <a:r>
              <a:rPr lang="en-US" sz="1800" b="1" dirty="0">
                <a:solidFill>
                  <a:srgbClr val="9900FF"/>
                </a:solidFill>
                <a:latin typeface="Verdana" panose="020B0604030504040204" pitchFamily="34" charset="0"/>
                <a:ea typeface="Verdana" panose="020B0604030504040204" pitchFamily="34" charset="0"/>
                <a:cs typeface="Arial" panose="020B0604020202020204" pitchFamily="34" charset="0"/>
                <a:sym typeface="Wingdings" panose="05000000000000000000" pitchFamily="2" charset="2"/>
              </a:rPr>
              <a:t>*</a:t>
            </a:r>
            <a:endParaRPr lang="en-GB" b="1" dirty="0">
              <a:solidFill>
                <a:srgbClr val="9900FF"/>
              </a:solidFill>
            </a:endParaRPr>
          </a:p>
        </p:txBody>
      </p:sp>
    </p:spTree>
    <p:extLst>
      <p:ext uri="{BB962C8B-B14F-4D97-AF65-F5344CB8AC3E}">
        <p14:creationId xmlns:p14="http://schemas.microsoft.com/office/powerpoint/2010/main" val="2061561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414359" y="2249253"/>
            <a:ext cx="12039599" cy="1438492"/>
          </a:xfrm>
          <a:prstGeom prst="rect">
            <a:avLst/>
          </a:prstGeom>
        </p:spPr>
        <p:txBody>
          <a:bodyPr vert="horz" lIns="91440" tIns="45720" rIns="91440" bIns="4572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err="1"/>
              <a:t>TimeStamp</a:t>
            </a:r>
            <a:r>
              <a:rPr lang="en-US" sz="1600" dirty="0"/>
              <a:t>:  </a:t>
            </a:r>
            <a:r>
              <a:rPr lang="en-GB" sz="1600" b="0" dirty="0">
                <a:solidFill>
                  <a:srgbClr val="CE9178"/>
                </a:solidFill>
                <a:effectLst/>
                <a:latin typeface="Consolas" panose="020B0609020204030204" pitchFamily="49" charset="0"/>
              </a:rPr>
              <a:t>date +"%F , %T"</a:t>
            </a:r>
            <a:endParaRPr lang="en-US" sz="1600" dirty="0"/>
          </a:p>
          <a:p>
            <a:r>
              <a:rPr lang="en-US" sz="1600" dirty="0"/>
              <a:t>CPU:   </a:t>
            </a:r>
            <a:r>
              <a:rPr lang="en-GB" sz="1600" b="0" dirty="0">
                <a:solidFill>
                  <a:srgbClr val="CE9178"/>
                </a:solidFill>
                <a:effectLst/>
                <a:latin typeface="Consolas" panose="020B0609020204030204" pitchFamily="49" charset="0"/>
              </a:rPr>
              <a:t>top -bn1 </a:t>
            </a:r>
            <a:r>
              <a:rPr lang="en-GB" sz="1600" b="0" dirty="0">
                <a:solidFill>
                  <a:srgbClr val="D4D4D4"/>
                </a:solidFill>
                <a:effectLst/>
                <a:latin typeface="Consolas" panose="020B0609020204030204" pitchFamily="49" charset="0"/>
              </a:rPr>
              <a:t>|</a:t>
            </a:r>
            <a:r>
              <a:rPr lang="en-GB" sz="1600" b="0" dirty="0">
                <a:solidFill>
                  <a:srgbClr val="CE9178"/>
                </a:solidFill>
                <a:effectLst/>
                <a:latin typeface="Consolas" panose="020B0609020204030204" pitchFamily="49" charset="0"/>
              </a:rPr>
              <a:t> grep "</a:t>
            </a:r>
            <a:r>
              <a:rPr lang="en-GB" sz="1600" b="0" dirty="0" err="1">
                <a:solidFill>
                  <a:srgbClr val="CE9178"/>
                </a:solidFill>
                <a:effectLst/>
                <a:latin typeface="Consolas" panose="020B0609020204030204" pitchFamily="49" charset="0"/>
              </a:rPr>
              <a:t>Cpu</a:t>
            </a:r>
            <a:r>
              <a:rPr lang="en-GB" sz="1600" b="0" dirty="0">
                <a:solidFill>
                  <a:srgbClr val="CE9178"/>
                </a:solidFill>
                <a:effectLst/>
                <a:latin typeface="Consolas" panose="020B0609020204030204" pitchFamily="49" charset="0"/>
              </a:rPr>
              <a:t>(s)" </a:t>
            </a:r>
            <a:r>
              <a:rPr lang="en-GB" sz="1600" b="0" dirty="0">
                <a:solidFill>
                  <a:srgbClr val="D4D4D4"/>
                </a:solidFill>
                <a:effectLst/>
                <a:latin typeface="Consolas" panose="020B0609020204030204" pitchFamily="49" charset="0"/>
              </a:rPr>
              <a:t>|</a:t>
            </a:r>
            <a:r>
              <a:rPr lang="en-GB" sz="1600" b="0" dirty="0">
                <a:solidFill>
                  <a:srgbClr val="CE9178"/>
                </a:solidFill>
                <a:effectLst/>
                <a:latin typeface="Consolas" panose="020B0609020204030204" pitchFamily="49" charset="0"/>
              </a:rPr>
              <a:t> </a:t>
            </a:r>
            <a:r>
              <a:rPr lang="en-GB" sz="1600" b="0" dirty="0" err="1">
                <a:solidFill>
                  <a:srgbClr val="CE9178"/>
                </a:solidFill>
                <a:effectLst/>
                <a:latin typeface="Consolas" panose="020B0609020204030204" pitchFamily="49" charset="0"/>
              </a:rPr>
              <a:t>sed</a:t>
            </a:r>
            <a:r>
              <a:rPr lang="en-GB" sz="1600" b="0" dirty="0">
                <a:solidFill>
                  <a:srgbClr val="CE9178"/>
                </a:solidFill>
                <a:effectLst/>
                <a:latin typeface="Consolas" panose="020B0609020204030204" pitchFamily="49" charset="0"/>
              </a:rPr>
              <a:t> "s/.*, *\([0-9.]*\)%* id.*/\1/" </a:t>
            </a:r>
            <a:r>
              <a:rPr lang="en-GB" sz="1600" b="0" dirty="0">
                <a:solidFill>
                  <a:srgbClr val="D4D4D4"/>
                </a:solidFill>
                <a:effectLst/>
                <a:latin typeface="Consolas" panose="020B0609020204030204" pitchFamily="49" charset="0"/>
              </a:rPr>
              <a:t>|</a:t>
            </a:r>
            <a:r>
              <a:rPr lang="en-GB" sz="1600" b="0" dirty="0">
                <a:solidFill>
                  <a:srgbClr val="CE9178"/>
                </a:solidFill>
                <a:effectLst/>
                <a:latin typeface="Consolas" panose="020B0609020204030204" pitchFamily="49" charset="0"/>
              </a:rPr>
              <a:t> awk '{print 100 - $1}'</a:t>
            </a:r>
            <a:endParaRPr lang="en-GB" sz="1600"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RAM:  </a:t>
            </a:r>
            <a:r>
              <a:rPr lang="en-GB" sz="1600" b="0" dirty="0">
                <a:solidFill>
                  <a:srgbClr val="CE9178"/>
                </a:solidFill>
                <a:effectLst/>
                <a:latin typeface="Consolas" panose="020B0609020204030204" pitchFamily="49" charset="0"/>
              </a:rPr>
              <a:t>free -t </a:t>
            </a:r>
            <a:r>
              <a:rPr lang="en-GB" sz="1600" b="0" dirty="0">
                <a:solidFill>
                  <a:srgbClr val="D4D4D4"/>
                </a:solidFill>
                <a:effectLst/>
                <a:latin typeface="Consolas" panose="020B0609020204030204" pitchFamily="49" charset="0"/>
              </a:rPr>
              <a:t>|</a:t>
            </a:r>
            <a:r>
              <a:rPr lang="en-GB" sz="1600" b="0" dirty="0">
                <a:solidFill>
                  <a:srgbClr val="CE9178"/>
                </a:solidFill>
                <a:effectLst/>
                <a:latin typeface="Consolas" panose="020B0609020204030204" pitchFamily="49" charset="0"/>
              </a:rPr>
              <a:t> awk 'FNR == 2 {</a:t>
            </a:r>
            <a:r>
              <a:rPr lang="en-GB" sz="1600" b="0" dirty="0" err="1">
                <a:solidFill>
                  <a:srgbClr val="CE9178"/>
                </a:solidFill>
                <a:effectLst/>
                <a:latin typeface="Consolas" panose="020B0609020204030204" pitchFamily="49" charset="0"/>
              </a:rPr>
              <a:t>printf</a:t>
            </a:r>
            <a:r>
              <a:rPr lang="en-GB" sz="1600" b="0" dirty="0">
                <a:solidFill>
                  <a:srgbClr val="CE9178"/>
                </a:solidFill>
                <a:effectLst/>
                <a:latin typeface="Consolas" panose="020B0609020204030204" pitchFamily="49" charset="0"/>
              </a:rPr>
              <a:t>("%.2f"), $3/$2*100}'</a:t>
            </a:r>
            <a:endParaRPr lang="en-US" sz="1600" dirty="0"/>
          </a:p>
          <a:p>
            <a:r>
              <a:rPr lang="en-US" sz="1600" dirty="0"/>
              <a:t>GPU:  </a:t>
            </a:r>
            <a:r>
              <a:rPr lang="en-GB" sz="1600" b="0" dirty="0" err="1">
                <a:solidFill>
                  <a:srgbClr val="CE9178"/>
                </a:solidFill>
                <a:effectLst/>
                <a:latin typeface="Consolas" panose="020B0609020204030204" pitchFamily="49" charset="0"/>
              </a:rPr>
              <a:t>nvidia-smi</a:t>
            </a:r>
            <a:r>
              <a:rPr lang="en-GB" sz="1600" b="0" dirty="0">
                <a:solidFill>
                  <a:srgbClr val="CE9178"/>
                </a:solidFill>
                <a:effectLst/>
                <a:latin typeface="Consolas" panose="020B0609020204030204" pitchFamily="49" charset="0"/>
              </a:rPr>
              <a:t> --query-</a:t>
            </a:r>
            <a:r>
              <a:rPr lang="en-GB" sz="1600" b="0" dirty="0" err="1">
                <a:solidFill>
                  <a:srgbClr val="CE9178"/>
                </a:solidFill>
                <a:effectLst/>
                <a:latin typeface="Consolas" panose="020B0609020204030204" pitchFamily="49" charset="0"/>
              </a:rPr>
              <a:t>gpu</a:t>
            </a:r>
            <a:r>
              <a:rPr lang="en-GB" sz="1600" b="0" dirty="0">
                <a:solidFill>
                  <a:srgbClr val="CE9178"/>
                </a:solidFill>
                <a:effectLst/>
                <a:latin typeface="Consolas" panose="020B0609020204030204" pitchFamily="49" charset="0"/>
              </a:rPr>
              <a:t>=</a:t>
            </a:r>
            <a:r>
              <a:rPr lang="en-GB" sz="1600" b="0" dirty="0" err="1">
                <a:solidFill>
                  <a:srgbClr val="CE9178"/>
                </a:solidFill>
                <a:effectLst/>
                <a:latin typeface="Consolas" panose="020B0609020204030204" pitchFamily="49" charset="0"/>
              </a:rPr>
              <a:t>power.draw</a:t>
            </a:r>
            <a:r>
              <a:rPr lang="en-GB" sz="1600" b="0" dirty="0">
                <a:solidFill>
                  <a:srgbClr val="CE9178"/>
                </a:solidFill>
                <a:effectLst/>
                <a:latin typeface="Consolas" panose="020B0609020204030204" pitchFamily="49" charset="0"/>
              </a:rPr>
              <a:t> --format=</a:t>
            </a:r>
            <a:r>
              <a:rPr lang="en-GB" sz="1600" b="0" dirty="0" err="1">
                <a:solidFill>
                  <a:srgbClr val="CE9178"/>
                </a:solidFill>
                <a:effectLst/>
                <a:latin typeface="Consolas" panose="020B0609020204030204" pitchFamily="49" charset="0"/>
              </a:rPr>
              <a:t>csv,noheader,nounits</a:t>
            </a:r>
            <a:r>
              <a:rPr lang="en-GB" sz="1600" b="0" dirty="0">
                <a:solidFill>
                  <a:srgbClr val="CE9178"/>
                </a:solidFill>
                <a:effectLst/>
                <a:latin typeface="Consolas" panose="020B0609020204030204" pitchFamily="49" charset="0"/>
              </a:rPr>
              <a:t> </a:t>
            </a:r>
            <a:r>
              <a:rPr lang="en-GB" sz="1600" b="0" dirty="0">
                <a:solidFill>
                  <a:srgbClr val="D4D4D4"/>
                </a:solidFill>
                <a:effectLst/>
                <a:latin typeface="Consolas" panose="020B0609020204030204" pitchFamily="49" charset="0"/>
              </a:rPr>
              <a:t>|</a:t>
            </a:r>
            <a:r>
              <a:rPr lang="en-GB" sz="1600" b="0" dirty="0">
                <a:solidFill>
                  <a:srgbClr val="CE9178"/>
                </a:solidFill>
                <a:effectLst/>
                <a:latin typeface="Consolas" panose="020B0609020204030204" pitchFamily="49" charset="0"/>
              </a:rPr>
              <a:t> awk '{s+=$1} END {print s}’</a:t>
            </a:r>
            <a:endParaRPr lang="en-GB" sz="1600"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Power (IPMI):  </a:t>
            </a:r>
            <a:r>
              <a:rPr lang="en-US" sz="1600" b="0" dirty="0" err="1">
                <a:solidFill>
                  <a:srgbClr val="CE9178"/>
                </a:solidFill>
                <a:effectLst/>
                <a:latin typeface="Consolas" panose="020B0609020204030204" pitchFamily="49" charset="0"/>
              </a:rPr>
              <a:t>ipmitool</a:t>
            </a:r>
            <a:r>
              <a:rPr lang="en-US" sz="1600" b="0" dirty="0">
                <a:solidFill>
                  <a:srgbClr val="CE9178"/>
                </a:solidFill>
                <a:effectLst/>
                <a:latin typeface="Consolas" panose="020B0609020204030204" pitchFamily="49" charset="0"/>
              </a:rPr>
              <a:t> </a:t>
            </a:r>
            <a:r>
              <a:rPr lang="en-US" sz="1600" b="0" dirty="0" err="1">
                <a:solidFill>
                  <a:srgbClr val="CE9178"/>
                </a:solidFill>
                <a:effectLst/>
                <a:latin typeface="Consolas" panose="020B0609020204030204" pitchFamily="49" charset="0"/>
              </a:rPr>
              <a:t>dcmi</a:t>
            </a:r>
            <a:r>
              <a:rPr lang="en-US" sz="1600" b="0" dirty="0">
                <a:solidFill>
                  <a:srgbClr val="CE9178"/>
                </a:solidFill>
                <a:effectLst/>
                <a:latin typeface="Consolas" panose="020B0609020204030204" pitchFamily="49" charset="0"/>
              </a:rPr>
              <a:t> power reading </a:t>
            </a:r>
            <a:r>
              <a:rPr lang="en-US" sz="1600" b="0" dirty="0">
                <a:solidFill>
                  <a:srgbClr val="D4D4D4"/>
                </a:solidFill>
                <a:effectLst/>
                <a:latin typeface="Consolas" panose="020B0609020204030204" pitchFamily="49" charset="0"/>
              </a:rPr>
              <a:t>|</a:t>
            </a:r>
            <a:r>
              <a:rPr lang="en-US" sz="1600" b="0" dirty="0">
                <a:solidFill>
                  <a:srgbClr val="CE9178"/>
                </a:solidFill>
                <a:effectLst/>
                <a:latin typeface="Consolas" panose="020B0609020204030204" pitchFamily="49" charset="0"/>
              </a:rPr>
              <a:t> grep "Instantaneous power reading:"</a:t>
            </a:r>
            <a:endParaRPr lang="en-US" sz="1600" b="0" dirty="0">
              <a:solidFill>
                <a:srgbClr val="D4D4D4"/>
              </a:solidFill>
              <a:effectLst/>
              <a:latin typeface="Consolas" panose="020B0609020204030204" pitchFamily="49" charset="0"/>
            </a:endParaRPr>
          </a:p>
          <a:p>
            <a:endParaRPr lang="en-GB" sz="1600" dirty="0"/>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Exporter Script</a:t>
            </a:r>
            <a:endParaRPr lang="en-GB" sz="4800" dirty="0">
              <a:solidFill>
                <a:srgbClr val="0000CC"/>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197373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9AC9077-46ED-64CE-7DCA-BD9BA74F08DB}"/>
              </a:ext>
            </a:extLst>
          </p:cNvPr>
          <p:cNvGraphicFramePr>
            <a:graphicFrameLocks noGrp="1"/>
          </p:cNvGraphicFramePr>
          <p:nvPr>
            <p:extLst>
              <p:ext uri="{D42A27DB-BD31-4B8C-83A1-F6EECF244321}">
                <p14:modId xmlns:p14="http://schemas.microsoft.com/office/powerpoint/2010/main" val="814254754"/>
              </p:ext>
            </p:extLst>
          </p:nvPr>
        </p:nvGraphicFramePr>
        <p:xfrm>
          <a:off x="450569" y="1993580"/>
          <a:ext cx="6794500" cy="685800"/>
        </p:xfrm>
        <a:graphic>
          <a:graphicData uri="http://schemas.openxmlformats.org/drawingml/2006/table">
            <a:tbl>
              <a:tblPr/>
              <a:tblGrid>
                <a:gridCol w="2413596">
                  <a:extLst>
                    <a:ext uri="{9D8B030D-6E8A-4147-A177-3AD203B41FA5}">
                      <a16:colId xmlns:a16="http://schemas.microsoft.com/office/drawing/2014/main" val="1663188622"/>
                    </a:ext>
                  </a:extLst>
                </a:gridCol>
                <a:gridCol w="582906">
                  <a:extLst>
                    <a:ext uri="{9D8B030D-6E8A-4147-A177-3AD203B41FA5}">
                      <a16:colId xmlns:a16="http://schemas.microsoft.com/office/drawing/2014/main" val="3858354102"/>
                    </a:ext>
                  </a:extLst>
                </a:gridCol>
                <a:gridCol w="582906">
                  <a:extLst>
                    <a:ext uri="{9D8B030D-6E8A-4147-A177-3AD203B41FA5}">
                      <a16:colId xmlns:a16="http://schemas.microsoft.com/office/drawing/2014/main" val="3862028109"/>
                    </a:ext>
                  </a:extLst>
                </a:gridCol>
                <a:gridCol w="582906">
                  <a:extLst>
                    <a:ext uri="{9D8B030D-6E8A-4147-A177-3AD203B41FA5}">
                      <a16:colId xmlns:a16="http://schemas.microsoft.com/office/drawing/2014/main" val="1558914065"/>
                    </a:ext>
                  </a:extLst>
                </a:gridCol>
                <a:gridCol w="1174920">
                  <a:extLst>
                    <a:ext uri="{9D8B030D-6E8A-4147-A177-3AD203B41FA5}">
                      <a16:colId xmlns:a16="http://schemas.microsoft.com/office/drawing/2014/main" val="2867824618"/>
                    </a:ext>
                  </a:extLst>
                </a:gridCol>
                <a:gridCol w="728633">
                  <a:extLst>
                    <a:ext uri="{9D8B030D-6E8A-4147-A177-3AD203B41FA5}">
                      <a16:colId xmlns:a16="http://schemas.microsoft.com/office/drawing/2014/main" val="3561544254"/>
                    </a:ext>
                  </a:extLst>
                </a:gridCol>
                <a:gridCol w="728633">
                  <a:extLst>
                    <a:ext uri="{9D8B030D-6E8A-4147-A177-3AD203B41FA5}">
                      <a16:colId xmlns:a16="http://schemas.microsoft.com/office/drawing/2014/main" val="2236445789"/>
                    </a:ext>
                  </a:extLst>
                </a:gridCol>
              </a:tblGrid>
              <a:tr h="182880">
                <a:tc gridSpan="5">
                  <a:txBody>
                    <a:bodyPr/>
                    <a:lstStyle/>
                    <a:p>
                      <a:pPr algn="l" fontAlgn="b"/>
                      <a:r>
                        <a:rPr lang="en-US" sz="1100" b="0" i="0" u="none" strike="noStrike" dirty="0">
                          <a:solidFill>
                            <a:srgbClr val="000000"/>
                          </a:solidFill>
                          <a:effectLst/>
                          <a:latin typeface="Calibri" panose="020F0502020204030204" pitchFamily="34" charset="0"/>
                        </a:rPr>
                        <a:t>Prime Number sieve (1 to 100M) using compiled C code with OMP (</a:t>
                      </a:r>
                      <a:r>
                        <a:rPr lang="en-US" sz="1100" b="0" i="0" u="none" strike="noStrike" dirty="0" err="1">
                          <a:solidFill>
                            <a:srgbClr val="000000"/>
                          </a:solidFill>
                          <a:effectLst/>
                          <a:latin typeface="Calibri" panose="020F0502020204030204" pitchFamily="34" charset="0"/>
                        </a:rPr>
                        <a:t>gcc</a:t>
                      </a:r>
                      <a:r>
                        <a:rPr lang="en-US" sz="1100" b="0" i="0" u="none" strike="noStrike" dirty="0">
                          <a:solidFill>
                            <a:srgbClr val="000000"/>
                          </a:solidFill>
                          <a:effectLst/>
                          <a:latin typeface="Calibri" panose="020F0502020204030204" pitchFamily="34" charset="0"/>
                        </a:rPr>
                        <a:t> version 4.8.5 20150623)</a:t>
                      </a:r>
                    </a:p>
                  </a:txBody>
                  <a:tcPr marL="7620" marR="7620" marT="7620"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3238304234"/>
                  </a:ext>
                </a:extLst>
              </a:tr>
              <a:tr h="182880">
                <a:tc>
                  <a:txBody>
                    <a:bodyPr/>
                    <a:lstStyle/>
                    <a:p>
                      <a:pPr algn="l" fontAlgn="b"/>
                      <a:r>
                        <a:rPr lang="en-GB" sz="1100" b="0" i="0" u="none" strike="noStrike" dirty="0">
                          <a:solidFill>
                            <a:srgbClr val="000000"/>
                          </a:solidFill>
                          <a:effectLst/>
                          <a:latin typeface="Calibri" panose="020F0502020204030204" pitchFamily="34" charset="0"/>
                        </a:rPr>
                        <a:t>IPMI sampling interval = 1sec , 10sec, 30sec</a:t>
                      </a:r>
                    </a:p>
                  </a:txBody>
                  <a:tcPr marL="7620" marR="7620" marT="762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1551197955"/>
                  </a:ext>
                </a:extLst>
              </a:tr>
            </a:tbl>
          </a:graphicData>
        </a:graphic>
      </p:graphicFrame>
      <p:sp>
        <p:nvSpPr>
          <p:cNvPr id="6" name="TextBox 5">
            <a:extLst>
              <a:ext uri="{FF2B5EF4-FFF2-40B4-BE49-F238E27FC236}">
                <a16:creationId xmlns:a16="http://schemas.microsoft.com/office/drawing/2014/main" id="{3341D29F-ED9C-6974-5F6F-E891DC13D1BC}"/>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Sampling Frequency</a:t>
            </a:r>
            <a:endParaRPr lang="en-GB" sz="4800" dirty="0">
              <a:solidFill>
                <a:srgbClr val="0000CC"/>
              </a:solidFill>
              <a:latin typeface="Arial Rounded MT Bold" panose="020F0704030504030204" pitchFamily="34"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B0C4EBA1-EBDC-D51A-0176-E8D88702C361}"/>
              </a:ext>
            </a:extLst>
          </p:cNvPr>
          <p:cNvGraphicFramePr>
            <a:graphicFrameLocks noGrp="1"/>
          </p:cNvGraphicFramePr>
          <p:nvPr>
            <p:extLst>
              <p:ext uri="{D42A27DB-BD31-4B8C-83A1-F6EECF244321}">
                <p14:modId xmlns:p14="http://schemas.microsoft.com/office/powerpoint/2010/main" val="1372291944"/>
              </p:ext>
            </p:extLst>
          </p:nvPr>
        </p:nvGraphicFramePr>
        <p:xfrm>
          <a:off x="450569" y="2877125"/>
          <a:ext cx="7789912" cy="1859280"/>
        </p:xfrm>
        <a:graphic>
          <a:graphicData uri="http://schemas.openxmlformats.org/drawingml/2006/table">
            <a:tbl>
              <a:tblPr/>
              <a:tblGrid>
                <a:gridCol w="873635">
                  <a:extLst>
                    <a:ext uri="{9D8B030D-6E8A-4147-A177-3AD203B41FA5}">
                      <a16:colId xmlns:a16="http://schemas.microsoft.com/office/drawing/2014/main" val="1025721961"/>
                    </a:ext>
                  </a:extLst>
                </a:gridCol>
                <a:gridCol w="873635">
                  <a:extLst>
                    <a:ext uri="{9D8B030D-6E8A-4147-A177-3AD203B41FA5}">
                      <a16:colId xmlns:a16="http://schemas.microsoft.com/office/drawing/2014/main" val="3993420695"/>
                    </a:ext>
                  </a:extLst>
                </a:gridCol>
                <a:gridCol w="873635">
                  <a:extLst>
                    <a:ext uri="{9D8B030D-6E8A-4147-A177-3AD203B41FA5}">
                      <a16:colId xmlns:a16="http://schemas.microsoft.com/office/drawing/2014/main" val="196021131"/>
                    </a:ext>
                  </a:extLst>
                </a:gridCol>
                <a:gridCol w="873635">
                  <a:extLst>
                    <a:ext uri="{9D8B030D-6E8A-4147-A177-3AD203B41FA5}">
                      <a16:colId xmlns:a16="http://schemas.microsoft.com/office/drawing/2014/main" val="1717525209"/>
                    </a:ext>
                  </a:extLst>
                </a:gridCol>
                <a:gridCol w="873635">
                  <a:extLst>
                    <a:ext uri="{9D8B030D-6E8A-4147-A177-3AD203B41FA5}">
                      <a16:colId xmlns:a16="http://schemas.microsoft.com/office/drawing/2014/main" val="2281045077"/>
                    </a:ext>
                  </a:extLst>
                </a:gridCol>
                <a:gridCol w="1202320">
                  <a:extLst>
                    <a:ext uri="{9D8B030D-6E8A-4147-A177-3AD203B41FA5}">
                      <a16:colId xmlns:a16="http://schemas.microsoft.com/office/drawing/2014/main" val="744462270"/>
                    </a:ext>
                  </a:extLst>
                </a:gridCol>
                <a:gridCol w="1345782">
                  <a:extLst>
                    <a:ext uri="{9D8B030D-6E8A-4147-A177-3AD203B41FA5}">
                      <a16:colId xmlns:a16="http://schemas.microsoft.com/office/drawing/2014/main" val="3312650911"/>
                    </a:ext>
                  </a:extLst>
                </a:gridCol>
                <a:gridCol w="873635">
                  <a:extLst>
                    <a:ext uri="{9D8B030D-6E8A-4147-A177-3AD203B41FA5}">
                      <a16:colId xmlns:a16="http://schemas.microsoft.com/office/drawing/2014/main" val="3638411740"/>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Job</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Sampling</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threads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Time (s)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Time (h)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Tot. Energy (kW*h)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Peak Power (W)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Idle (W)</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781320"/>
                  </a:ext>
                </a:extLst>
              </a:tr>
              <a:tr h="182880">
                <a:tc>
                  <a:txBody>
                    <a:bodyPr/>
                    <a:lstStyle/>
                    <a:p>
                      <a:pPr algn="l" fontAlgn="b"/>
                      <a:r>
                        <a:rPr lang="en-GB" sz="1100" b="0" i="0" u="none" strike="noStrike">
                          <a:solidFill>
                            <a:srgbClr val="000000"/>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1s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10982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03:03:02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402.0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90.9</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7370811"/>
                  </a:ext>
                </a:extLst>
              </a:tr>
              <a:tr h="182880">
                <a:tc>
                  <a:txBody>
                    <a:bodyPr/>
                    <a:lstStyle/>
                    <a:p>
                      <a:pPr algn="l" fontAlgn="b"/>
                      <a:r>
                        <a:rPr lang="en-GB" sz="11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10s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11002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03:03:22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1.183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402.0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84.0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0558911"/>
                  </a:ext>
                </a:extLst>
              </a:tr>
              <a:tr h="182880">
                <a:tc>
                  <a:txBody>
                    <a:bodyPr/>
                    <a:lstStyle/>
                    <a:p>
                      <a:pPr algn="l" fontAlgn="b"/>
                      <a:r>
                        <a:rPr lang="en-GB" sz="11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30s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11017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03:03:37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1.154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391.0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85.5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606353"/>
                  </a:ext>
                </a:extLst>
              </a:tr>
              <a:tr h="182880">
                <a:tc>
                  <a:txBody>
                    <a:bodyPr/>
                    <a:lstStyle/>
                    <a:p>
                      <a:pPr algn="l" fontAlgn="b"/>
                      <a:r>
                        <a:rPr lang="en-GB" sz="1100" b="0" i="0" u="none" strike="noStrike">
                          <a:solidFill>
                            <a:srgbClr val="0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1s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8259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02:17:39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0.465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103.9</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9951953"/>
                  </a:ext>
                </a:extLst>
              </a:tr>
              <a:tr h="182880">
                <a:tc>
                  <a:txBody>
                    <a:bodyPr/>
                    <a:lstStyle/>
                    <a:p>
                      <a:pPr algn="l" fontAlgn="b"/>
                      <a:r>
                        <a:rPr lang="en-GB" sz="11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10s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8229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02:17:09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0.483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104.5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801596378"/>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30s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8229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02:17:09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0.485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220.0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100.5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4586452"/>
                  </a:ext>
                </a:extLst>
              </a:tr>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46475820"/>
                  </a:ext>
                </a:extLst>
              </a:tr>
              <a:tr h="182880">
                <a:tc>
                  <a:txBody>
                    <a:bodyPr/>
                    <a:lstStyle/>
                    <a:p>
                      <a:pPr algn="l" fontAlgn="b"/>
                      <a:r>
                        <a:rPr lang="en-GB" sz="1100" b="0" i="0" u="none" strike="noStrike">
                          <a:solidFill>
                            <a:srgbClr val="000000"/>
                          </a:solidFill>
                          <a:effectLst/>
                          <a:latin typeface="Calibri" panose="020F0502020204030204" pitchFamily="34" charset="0"/>
                        </a:rPr>
                        <a:t>dE (x86)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0.0123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2483790331"/>
                  </a:ext>
                </a:extLst>
              </a:tr>
              <a:tr h="190500">
                <a:tc>
                  <a:txBody>
                    <a:bodyPr/>
                    <a:lstStyle/>
                    <a:p>
                      <a:pPr algn="l" fontAlgn="b"/>
                      <a:r>
                        <a:rPr lang="en-GB" sz="1100" b="0" i="0" u="none" strike="noStrike">
                          <a:solidFill>
                            <a:srgbClr val="000000"/>
                          </a:solidFill>
                          <a:effectLst/>
                          <a:latin typeface="Calibri" panose="020F0502020204030204" pitchFamily="34" charset="0"/>
                        </a:rPr>
                        <a:t>dE (arm)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0.0087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1.8%</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1658206380"/>
                  </a:ext>
                </a:extLst>
              </a:tr>
            </a:tbl>
          </a:graphicData>
        </a:graphic>
      </p:graphicFrame>
      <p:pic>
        <p:nvPicPr>
          <p:cNvPr id="14" name="Picture 13">
            <a:extLst>
              <a:ext uri="{FF2B5EF4-FFF2-40B4-BE49-F238E27FC236}">
                <a16:creationId xmlns:a16="http://schemas.microsoft.com/office/drawing/2014/main" id="{8E454A78-6A4F-35A9-2E0E-03D473B67BF9}"/>
              </a:ext>
            </a:extLst>
          </p:cNvPr>
          <p:cNvPicPr>
            <a:picLocks noChangeAspect="1"/>
          </p:cNvPicPr>
          <p:nvPr/>
        </p:nvPicPr>
        <p:blipFill>
          <a:blip r:embed="rId3"/>
          <a:stretch>
            <a:fillRect/>
          </a:stretch>
        </p:blipFill>
        <p:spPr>
          <a:xfrm>
            <a:off x="6260014" y="4361493"/>
            <a:ext cx="5114987" cy="2274005"/>
          </a:xfrm>
          <a:prstGeom prst="rect">
            <a:avLst/>
          </a:prstGeom>
        </p:spPr>
      </p:pic>
      <p:sp>
        <p:nvSpPr>
          <p:cNvPr id="2" name="Shape 136">
            <a:extLst>
              <a:ext uri="{FF2B5EF4-FFF2-40B4-BE49-F238E27FC236}">
                <a16:creationId xmlns:a16="http://schemas.microsoft.com/office/drawing/2014/main" id="{BD38FF3B-1F97-C1AA-B29F-12D027F1E6FC}"/>
              </a:ext>
            </a:extLst>
          </p:cNvPr>
          <p:cNvSpPr txBox="1">
            <a:spLocks/>
          </p:cNvSpPr>
          <p:nvPr/>
        </p:nvSpPr>
        <p:spPr>
          <a:xfrm>
            <a:off x="-1" y="832638"/>
            <a:ext cx="12191999" cy="712077"/>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dirty="0">
                <a:latin typeface="Arial" panose="020B0604020202020204" pitchFamily="34" charset="0"/>
                <a:cs typeface="Arial" panose="020B0604020202020204" pitchFamily="34" charset="0"/>
              </a:rPr>
              <a:t>Check that the sampling frequency we chose does not affect the integrated Energy consumption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(the effect is less than 2%).</a:t>
            </a:r>
          </a:p>
        </p:txBody>
      </p:sp>
    </p:spTree>
    <p:extLst>
      <p:ext uri="{BB962C8B-B14F-4D97-AF65-F5344CB8AC3E}">
        <p14:creationId xmlns:p14="http://schemas.microsoft.com/office/powerpoint/2010/main" val="2657957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882D01-0564-7EC1-C087-7A43410BC967}"/>
              </a:ext>
            </a:extLst>
          </p:cNvPr>
          <p:cNvPicPr>
            <a:picLocks noChangeAspect="1"/>
          </p:cNvPicPr>
          <p:nvPr/>
        </p:nvPicPr>
        <p:blipFill>
          <a:blip r:embed="rId3"/>
          <a:stretch>
            <a:fillRect/>
          </a:stretch>
        </p:blipFill>
        <p:spPr>
          <a:xfrm>
            <a:off x="293595" y="1952896"/>
            <a:ext cx="8788423" cy="2129544"/>
          </a:xfrm>
          <a:prstGeom prst="rect">
            <a:avLst/>
          </a:prstGeom>
        </p:spPr>
      </p:pic>
      <p:pic>
        <p:nvPicPr>
          <p:cNvPr id="7" name="Picture 6">
            <a:extLst>
              <a:ext uri="{FF2B5EF4-FFF2-40B4-BE49-F238E27FC236}">
                <a16:creationId xmlns:a16="http://schemas.microsoft.com/office/drawing/2014/main" id="{FB3CA3EF-5248-D923-1538-B45DF3E94A08}"/>
              </a:ext>
            </a:extLst>
          </p:cNvPr>
          <p:cNvPicPr>
            <a:picLocks noChangeAspect="1"/>
          </p:cNvPicPr>
          <p:nvPr/>
        </p:nvPicPr>
        <p:blipFill>
          <a:blip r:embed="rId4"/>
          <a:stretch>
            <a:fillRect/>
          </a:stretch>
        </p:blipFill>
        <p:spPr>
          <a:xfrm>
            <a:off x="6710977" y="4084080"/>
            <a:ext cx="5133277" cy="2773920"/>
          </a:xfrm>
          <a:prstGeom prst="rect">
            <a:avLst/>
          </a:prstGeom>
        </p:spPr>
      </p:pic>
      <p:sp>
        <p:nvSpPr>
          <p:cNvPr id="2" name="TextBox 1">
            <a:extLst>
              <a:ext uri="{FF2B5EF4-FFF2-40B4-BE49-F238E27FC236}">
                <a16:creationId xmlns:a16="http://schemas.microsoft.com/office/drawing/2014/main" id="{8D6A46EB-9259-134B-F8D3-62063849B9A0}"/>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Exporters Effect</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3" name="Shape 136">
            <a:extLst>
              <a:ext uri="{FF2B5EF4-FFF2-40B4-BE49-F238E27FC236}">
                <a16:creationId xmlns:a16="http://schemas.microsoft.com/office/drawing/2014/main" id="{F2696E2F-C756-0032-1775-A1BDF009CE2D}"/>
              </a:ext>
            </a:extLst>
          </p:cNvPr>
          <p:cNvSpPr txBox="1">
            <a:spLocks/>
          </p:cNvSpPr>
          <p:nvPr/>
        </p:nvSpPr>
        <p:spPr>
          <a:xfrm>
            <a:off x="-1" y="832638"/>
            <a:ext cx="12191999" cy="712077"/>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dirty="0">
                <a:latin typeface="Arial" panose="020B0604020202020204" pitchFamily="34" charset="0"/>
                <a:cs typeface="Arial" panose="020B0604020202020204" pitchFamily="34" charset="0"/>
              </a:rPr>
              <a:t>Check that the active exporters (</a:t>
            </a:r>
            <a:r>
              <a:rPr lang="en-US" sz="2000" i="1" dirty="0" err="1">
                <a:latin typeface="Arial" panose="020B0604020202020204" pitchFamily="34" charset="0"/>
                <a:cs typeface="Arial" panose="020B0604020202020204" pitchFamily="34" charset="0"/>
              </a:rPr>
              <a:t>node_exporter</a:t>
            </a:r>
            <a:r>
              <a:rPr lang="en-US" sz="2000" dirty="0">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PromTail</a:t>
            </a:r>
            <a:r>
              <a:rPr lang="en-US" sz="2000" dirty="0">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Pakiti</a:t>
            </a:r>
            <a:r>
              <a:rPr lang="en-US" sz="2000" dirty="0">
                <a:latin typeface="Arial" panose="020B0604020202020204" pitchFamily="34" charset="0"/>
                <a:cs typeface="Arial" panose="020B0604020202020204" pitchFamily="34" charset="0"/>
              </a:rPr>
              <a:t>) do not add extra power consumption.</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(the effect seems to be about 2% … but it would be better to gather more samples)</a:t>
            </a:r>
          </a:p>
        </p:txBody>
      </p:sp>
    </p:spTree>
    <p:extLst>
      <p:ext uri="{BB962C8B-B14F-4D97-AF65-F5344CB8AC3E}">
        <p14:creationId xmlns:p14="http://schemas.microsoft.com/office/powerpoint/2010/main" val="3169399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CPU throttling</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323F8373-EC13-377B-108B-AF872DBC0A86}"/>
              </a:ext>
            </a:extLst>
          </p:cNvPr>
          <p:cNvSpPr txBox="1"/>
          <p:nvPr/>
        </p:nvSpPr>
        <p:spPr>
          <a:xfrm>
            <a:off x="-1" y="1608315"/>
            <a:ext cx="10409664" cy="923330"/>
          </a:xfrm>
          <a:prstGeom prst="rect">
            <a:avLst/>
          </a:prstGeom>
          <a:noFill/>
        </p:spPr>
        <p:txBody>
          <a:bodyPr wrap="square">
            <a:spAutoFit/>
          </a:bodyPr>
          <a:lstStyle/>
          <a:p>
            <a:r>
              <a:rPr lang="en-GB" dirty="0"/>
              <a:t>$ </a:t>
            </a:r>
            <a:r>
              <a:rPr lang="en-US" dirty="0" err="1"/>
              <a:t>sudo</a:t>
            </a:r>
            <a:r>
              <a:rPr lang="en-US" dirty="0"/>
              <a:t> </a:t>
            </a:r>
            <a:r>
              <a:rPr lang="en-US" dirty="0" err="1"/>
              <a:t>cpupower</a:t>
            </a:r>
            <a:r>
              <a:rPr lang="en-US" dirty="0"/>
              <a:t> frequency-set -g performance # conservative # </a:t>
            </a:r>
            <a:r>
              <a:rPr lang="en-US" dirty="0" err="1"/>
              <a:t>powersave</a:t>
            </a:r>
            <a:endParaRPr lang="en-US" dirty="0"/>
          </a:p>
          <a:p>
            <a:r>
              <a:rPr lang="en-US" dirty="0"/>
              <a:t>$ </a:t>
            </a:r>
            <a:r>
              <a:rPr lang="en-US" dirty="0" err="1"/>
              <a:t>cpupower</a:t>
            </a:r>
            <a:r>
              <a:rPr lang="en-US" dirty="0"/>
              <a:t> frequency-info                        --&gt; current CPU frequency: 2.60 GHz (asserted by call to kernel)</a:t>
            </a:r>
          </a:p>
          <a:p>
            <a:r>
              <a:rPr lang="en-GB" dirty="0"/>
              <a:t>$ </a:t>
            </a:r>
            <a:r>
              <a:rPr lang="en-GB" dirty="0" err="1"/>
              <a:t>nohup</a:t>
            </a:r>
            <a:r>
              <a:rPr lang="en-GB" dirty="0"/>
              <a:t> ./getStartA.sh &amp;</a:t>
            </a:r>
          </a:p>
        </p:txBody>
      </p:sp>
      <p:sp>
        <p:nvSpPr>
          <p:cNvPr id="2" name="TextBox 1">
            <a:extLst>
              <a:ext uri="{FF2B5EF4-FFF2-40B4-BE49-F238E27FC236}">
                <a16:creationId xmlns:a16="http://schemas.microsoft.com/office/drawing/2014/main" id="{399BFABA-F56C-2742-6695-3BCD85F168A1}"/>
              </a:ext>
            </a:extLst>
          </p:cNvPr>
          <p:cNvSpPr txBox="1"/>
          <p:nvPr/>
        </p:nvSpPr>
        <p:spPr>
          <a:xfrm>
            <a:off x="-1" y="832637"/>
            <a:ext cx="12007971" cy="646331"/>
          </a:xfrm>
          <a:prstGeom prst="rect">
            <a:avLst/>
          </a:prstGeom>
          <a:noFill/>
        </p:spPr>
        <p:txBody>
          <a:bodyPr wrap="square">
            <a:sp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Following </a:t>
            </a:r>
            <a:r>
              <a:rPr lang="en-US" sz="2000" dirty="0">
                <a:latin typeface="Arial" panose="020B0604020202020204" pitchFamily="34" charset="0"/>
                <a:cs typeface="Arial" panose="020B0604020202020204" pitchFamily="34" charset="0"/>
              </a:rPr>
              <a:t>the suggestions in </a:t>
            </a: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Rod’s PPT, we tried to run the ATLAS load at different CPU frequencies …</a:t>
            </a:r>
            <a:br>
              <a:rPr kumimoji="0" lang="en-GB"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br>
            <a:r>
              <a:rPr kumimoji="0" lang="en-GB"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(the goal is to reduce the electricity usage over peak hours, while also not killing jobs)</a:t>
            </a:r>
            <a:endPar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CF6A8289-697E-15C7-F833-C93C15006C5A}"/>
              </a:ext>
            </a:extLst>
          </p:cNvPr>
          <p:cNvGrpSpPr/>
          <p:nvPr/>
        </p:nvGrpSpPr>
        <p:grpSpPr>
          <a:xfrm>
            <a:off x="98016" y="3042705"/>
            <a:ext cx="11811935" cy="2567302"/>
            <a:chOff x="417735" y="3287088"/>
            <a:chExt cx="11456493" cy="2377731"/>
          </a:xfrm>
        </p:grpSpPr>
        <p:pic>
          <p:nvPicPr>
            <p:cNvPr id="3" name="Picture 2">
              <a:extLst>
                <a:ext uri="{FF2B5EF4-FFF2-40B4-BE49-F238E27FC236}">
                  <a16:creationId xmlns:a16="http://schemas.microsoft.com/office/drawing/2014/main" id="{50BFDD29-AB1E-E9BB-0232-FAAD87892F09}"/>
                </a:ext>
              </a:extLst>
            </p:cNvPr>
            <p:cNvPicPr>
              <a:picLocks noChangeAspect="1"/>
            </p:cNvPicPr>
            <p:nvPr/>
          </p:nvPicPr>
          <p:blipFill rotWithShape="1">
            <a:blip r:embed="rId3"/>
            <a:srcRect l="1122" t="2262" r="2430" b="5464"/>
            <a:stretch/>
          </p:blipFill>
          <p:spPr>
            <a:xfrm>
              <a:off x="6145981" y="3287088"/>
              <a:ext cx="5728247" cy="2377731"/>
            </a:xfrm>
            <a:prstGeom prst="rect">
              <a:avLst/>
            </a:prstGeom>
          </p:spPr>
        </p:pic>
        <p:pic>
          <p:nvPicPr>
            <p:cNvPr id="5" name="Picture 4">
              <a:extLst>
                <a:ext uri="{FF2B5EF4-FFF2-40B4-BE49-F238E27FC236}">
                  <a16:creationId xmlns:a16="http://schemas.microsoft.com/office/drawing/2014/main" id="{49400425-B0A7-87FD-A99C-EA416A01CA80}"/>
                </a:ext>
              </a:extLst>
            </p:cNvPr>
            <p:cNvPicPr>
              <a:picLocks noChangeAspect="1"/>
            </p:cNvPicPr>
            <p:nvPr/>
          </p:nvPicPr>
          <p:blipFill rotWithShape="1">
            <a:blip r:embed="rId4"/>
            <a:srcRect l="1122" t="2287" r="2430" b="4398"/>
            <a:stretch/>
          </p:blipFill>
          <p:spPr>
            <a:xfrm>
              <a:off x="417735" y="3287089"/>
              <a:ext cx="5728246" cy="2377730"/>
            </a:xfrm>
            <a:prstGeom prst="rect">
              <a:avLst/>
            </a:prstGeom>
          </p:spPr>
        </p:pic>
        <p:sp>
          <p:nvSpPr>
            <p:cNvPr id="7" name="Shape 136">
              <a:extLst>
                <a:ext uri="{FF2B5EF4-FFF2-40B4-BE49-F238E27FC236}">
                  <a16:creationId xmlns:a16="http://schemas.microsoft.com/office/drawing/2014/main" id="{43F4650A-5C99-81A8-020B-520906487418}"/>
                </a:ext>
              </a:extLst>
            </p:cNvPr>
            <p:cNvSpPr txBox="1">
              <a:spLocks/>
            </p:cNvSpPr>
            <p:nvPr/>
          </p:nvSpPr>
          <p:spPr>
            <a:xfrm>
              <a:off x="2971472" y="3530001"/>
              <a:ext cx="1285696" cy="357688"/>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C00000"/>
                  </a:solidFill>
                  <a:latin typeface="Arial" panose="020B0604020202020204" pitchFamily="34" charset="0"/>
                  <a:cs typeface="Arial" panose="020B0604020202020204" pitchFamily="34" charset="0"/>
                </a:rPr>
                <a:t>arm</a:t>
              </a:r>
            </a:p>
          </p:txBody>
        </p:sp>
        <p:sp>
          <p:nvSpPr>
            <p:cNvPr id="10" name="Shape 136">
              <a:extLst>
                <a:ext uri="{FF2B5EF4-FFF2-40B4-BE49-F238E27FC236}">
                  <a16:creationId xmlns:a16="http://schemas.microsoft.com/office/drawing/2014/main" id="{B6A7DEDE-8BE6-4748-C0ED-88F2A2C5A18C}"/>
                </a:ext>
              </a:extLst>
            </p:cNvPr>
            <p:cNvSpPr txBox="1">
              <a:spLocks/>
            </p:cNvSpPr>
            <p:nvPr/>
          </p:nvSpPr>
          <p:spPr>
            <a:xfrm>
              <a:off x="8669747" y="3530001"/>
              <a:ext cx="1285696" cy="388732"/>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0070C0"/>
                  </a:solidFill>
                  <a:latin typeface="Arial" panose="020B0604020202020204" pitchFamily="34" charset="0"/>
                  <a:cs typeface="Arial" panose="020B0604020202020204" pitchFamily="34" charset="0"/>
                </a:rPr>
                <a:t>x86</a:t>
              </a:r>
            </a:p>
          </p:txBody>
        </p:sp>
      </p:grpSp>
      <p:sp>
        <p:nvSpPr>
          <p:cNvPr id="9" name="TextBox 8">
            <a:extLst>
              <a:ext uri="{FF2B5EF4-FFF2-40B4-BE49-F238E27FC236}">
                <a16:creationId xmlns:a16="http://schemas.microsoft.com/office/drawing/2014/main" id="{FBF6F80E-96B5-FB28-8E1F-2DC592F04098}"/>
              </a:ext>
            </a:extLst>
          </p:cNvPr>
          <p:cNvSpPr txBox="1"/>
          <p:nvPr/>
        </p:nvSpPr>
        <p:spPr>
          <a:xfrm>
            <a:off x="0" y="5866056"/>
            <a:ext cx="12007971" cy="923330"/>
          </a:xfrm>
          <a:prstGeom prst="rect">
            <a:avLst/>
          </a:prstGeom>
          <a:noFill/>
        </p:spPr>
        <p:txBody>
          <a:bodyPr wrap="square">
            <a:sp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Running at lower clock speed saves some power (not much) at the expenses of a longer execution time (almost twice on the x86, less on the ARM). There isn't much difference between 'performance' and 'conservative' because the frequency scales up to MAX as soon as the job starts.</a:t>
            </a:r>
          </a:p>
        </p:txBody>
      </p:sp>
      <p:sp>
        <p:nvSpPr>
          <p:cNvPr id="4" name="TextBox 3">
            <a:extLst>
              <a:ext uri="{FF2B5EF4-FFF2-40B4-BE49-F238E27FC236}">
                <a16:creationId xmlns:a16="http://schemas.microsoft.com/office/drawing/2014/main" id="{FF95B2D7-CE52-0F57-A175-1D3B30C5397D}"/>
              </a:ext>
            </a:extLst>
          </p:cNvPr>
          <p:cNvSpPr txBox="1"/>
          <p:nvPr/>
        </p:nvSpPr>
        <p:spPr>
          <a:xfrm>
            <a:off x="11701497" y="6548583"/>
            <a:ext cx="612946"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new</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952889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2B4453-D579-90E8-792D-EC6E7D5A9F0F}"/>
              </a:ext>
            </a:extLst>
          </p:cNvPr>
          <p:cNvPicPr>
            <a:picLocks noChangeAspect="1"/>
          </p:cNvPicPr>
          <p:nvPr/>
        </p:nvPicPr>
        <p:blipFill rotWithShape="1">
          <a:blip r:embed="rId3"/>
          <a:srcRect t="2640"/>
          <a:stretch/>
        </p:blipFill>
        <p:spPr>
          <a:xfrm>
            <a:off x="0" y="3838755"/>
            <a:ext cx="6096000" cy="3017605"/>
          </a:xfrm>
          <a:prstGeom prst="rect">
            <a:avLst/>
          </a:prstGeom>
        </p:spPr>
      </p:pic>
      <p:pic>
        <p:nvPicPr>
          <p:cNvPr id="3" name="Picture 2">
            <a:extLst>
              <a:ext uri="{FF2B5EF4-FFF2-40B4-BE49-F238E27FC236}">
                <a16:creationId xmlns:a16="http://schemas.microsoft.com/office/drawing/2014/main" id="{830270B4-F4DB-6061-4E4E-12B1CD12E8BF}"/>
              </a:ext>
            </a:extLst>
          </p:cNvPr>
          <p:cNvPicPr>
            <a:picLocks noChangeAspect="1"/>
          </p:cNvPicPr>
          <p:nvPr/>
        </p:nvPicPr>
        <p:blipFill rotWithShape="1">
          <a:blip r:embed="rId4"/>
          <a:srcRect t="3706"/>
          <a:stretch/>
        </p:blipFill>
        <p:spPr>
          <a:xfrm>
            <a:off x="6096000" y="3838755"/>
            <a:ext cx="6095999" cy="3023029"/>
          </a:xfrm>
          <a:prstGeom prst="rect">
            <a:avLst/>
          </a:prstGeom>
        </p:spPr>
      </p:pic>
      <p:pic>
        <p:nvPicPr>
          <p:cNvPr id="4" name="Picture 3">
            <a:extLst>
              <a:ext uri="{FF2B5EF4-FFF2-40B4-BE49-F238E27FC236}">
                <a16:creationId xmlns:a16="http://schemas.microsoft.com/office/drawing/2014/main" id="{247AAFE1-4128-690E-FB6C-00DE68CBD65D}"/>
              </a:ext>
            </a:extLst>
          </p:cNvPr>
          <p:cNvPicPr>
            <a:picLocks noChangeAspect="1"/>
          </p:cNvPicPr>
          <p:nvPr/>
        </p:nvPicPr>
        <p:blipFill rotWithShape="1">
          <a:blip r:embed="rId5"/>
          <a:srcRect l="2403" t="2305" r="1468" b="3961"/>
          <a:stretch/>
        </p:blipFill>
        <p:spPr>
          <a:xfrm>
            <a:off x="7798279" y="649120"/>
            <a:ext cx="4393721" cy="3193630"/>
          </a:xfrm>
          <a:prstGeom prst="rect">
            <a:avLst/>
          </a:prstGeom>
        </p:spPr>
      </p:pic>
      <p:graphicFrame>
        <p:nvGraphicFramePr>
          <p:cNvPr id="5" name="Table 4">
            <a:extLst>
              <a:ext uri="{FF2B5EF4-FFF2-40B4-BE49-F238E27FC236}">
                <a16:creationId xmlns:a16="http://schemas.microsoft.com/office/drawing/2014/main" id="{818F3E25-A8C3-60C4-89B1-5B8606CAE5DF}"/>
              </a:ext>
            </a:extLst>
          </p:cNvPr>
          <p:cNvGraphicFramePr>
            <a:graphicFrameLocks noGrp="1"/>
          </p:cNvGraphicFramePr>
          <p:nvPr>
            <p:extLst>
              <p:ext uri="{D42A27DB-BD31-4B8C-83A1-F6EECF244321}">
                <p14:modId xmlns:p14="http://schemas.microsoft.com/office/powerpoint/2010/main" val="1925063211"/>
              </p:ext>
            </p:extLst>
          </p:nvPr>
        </p:nvGraphicFramePr>
        <p:xfrm>
          <a:off x="381559" y="1735127"/>
          <a:ext cx="7086600" cy="1859280"/>
        </p:xfrm>
        <a:graphic>
          <a:graphicData uri="http://schemas.openxmlformats.org/drawingml/2006/table">
            <a:tbl>
              <a:tblPr/>
              <a:tblGrid>
                <a:gridCol w="469900">
                  <a:extLst>
                    <a:ext uri="{9D8B030D-6E8A-4147-A177-3AD203B41FA5}">
                      <a16:colId xmlns:a16="http://schemas.microsoft.com/office/drawing/2014/main" val="1478586876"/>
                    </a:ext>
                  </a:extLst>
                </a:gridCol>
                <a:gridCol w="533400">
                  <a:extLst>
                    <a:ext uri="{9D8B030D-6E8A-4147-A177-3AD203B41FA5}">
                      <a16:colId xmlns:a16="http://schemas.microsoft.com/office/drawing/2014/main" val="661470761"/>
                    </a:ext>
                  </a:extLst>
                </a:gridCol>
                <a:gridCol w="863600">
                  <a:extLst>
                    <a:ext uri="{9D8B030D-6E8A-4147-A177-3AD203B41FA5}">
                      <a16:colId xmlns:a16="http://schemas.microsoft.com/office/drawing/2014/main" val="2369112302"/>
                    </a:ext>
                  </a:extLst>
                </a:gridCol>
                <a:gridCol w="1117600">
                  <a:extLst>
                    <a:ext uri="{9D8B030D-6E8A-4147-A177-3AD203B41FA5}">
                      <a16:colId xmlns:a16="http://schemas.microsoft.com/office/drawing/2014/main" val="3360903422"/>
                    </a:ext>
                  </a:extLst>
                </a:gridCol>
                <a:gridCol w="609600">
                  <a:extLst>
                    <a:ext uri="{9D8B030D-6E8A-4147-A177-3AD203B41FA5}">
                      <a16:colId xmlns:a16="http://schemas.microsoft.com/office/drawing/2014/main" val="1078885883"/>
                    </a:ext>
                  </a:extLst>
                </a:gridCol>
                <a:gridCol w="635000">
                  <a:extLst>
                    <a:ext uri="{9D8B030D-6E8A-4147-A177-3AD203B41FA5}">
                      <a16:colId xmlns:a16="http://schemas.microsoft.com/office/drawing/2014/main" val="204805207"/>
                    </a:ext>
                  </a:extLst>
                </a:gridCol>
                <a:gridCol w="927100">
                  <a:extLst>
                    <a:ext uri="{9D8B030D-6E8A-4147-A177-3AD203B41FA5}">
                      <a16:colId xmlns:a16="http://schemas.microsoft.com/office/drawing/2014/main" val="1862439585"/>
                    </a:ext>
                  </a:extLst>
                </a:gridCol>
                <a:gridCol w="546100">
                  <a:extLst>
                    <a:ext uri="{9D8B030D-6E8A-4147-A177-3AD203B41FA5}">
                      <a16:colId xmlns:a16="http://schemas.microsoft.com/office/drawing/2014/main" val="2487258631"/>
                    </a:ext>
                  </a:extLst>
                </a:gridCol>
                <a:gridCol w="558800">
                  <a:extLst>
                    <a:ext uri="{9D8B030D-6E8A-4147-A177-3AD203B41FA5}">
                      <a16:colId xmlns:a16="http://schemas.microsoft.com/office/drawing/2014/main" val="3202843744"/>
                    </a:ext>
                  </a:extLst>
                </a:gridCol>
                <a:gridCol w="825500">
                  <a:extLst>
                    <a:ext uri="{9D8B030D-6E8A-4147-A177-3AD203B41FA5}">
                      <a16:colId xmlns:a16="http://schemas.microsoft.com/office/drawing/2014/main" val="1445714409"/>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Arch</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Threads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Governor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Freequency (GHz)</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N. events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Time (h)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Energy(kW*h)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idle(W)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max(W)</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W*h/event</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6042480"/>
                  </a:ext>
                </a:extLst>
              </a:tr>
              <a:tr h="182880">
                <a:tc>
                  <a:txBody>
                    <a:bodyPr/>
                    <a:lstStyle/>
                    <a:p>
                      <a:pPr algn="l" fontAlgn="b"/>
                      <a:r>
                        <a:rPr lang="en-GB" sz="1100" b="0" i="0" u="none" strike="noStrike" dirty="0">
                          <a:solidFill>
                            <a:schemeClr val="accent1"/>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accent1"/>
                          </a:solidFill>
                          <a:effectLst/>
                          <a:latin typeface="Calibri" panose="020F0502020204030204" pitchFamily="34" charset="0"/>
                        </a:rPr>
                        <a:t>performance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chemeClr val="accent1"/>
                          </a:solidFill>
                          <a:effectLst/>
                          <a:latin typeface="Calibri" panose="020F0502020204030204" pitchFamily="34" charset="0"/>
                        </a:rPr>
                        <a:t>2.30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00:54:13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0.3077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85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381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0.000310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446250"/>
                  </a:ext>
                </a:extLst>
              </a:tr>
              <a:tr h="182880">
                <a:tc>
                  <a:txBody>
                    <a:bodyPr/>
                    <a:lstStyle/>
                    <a:p>
                      <a:pPr algn="l" fontAlgn="b"/>
                      <a:r>
                        <a:rPr lang="en-GB" sz="1100" b="0" i="0" u="none" strike="noStrike">
                          <a:solidFill>
                            <a:schemeClr val="accent1"/>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accent1"/>
                          </a:solidFill>
                          <a:effectLst/>
                          <a:latin typeface="Calibri" panose="020F0502020204030204" pitchFamily="34" charset="0"/>
                        </a:rPr>
                        <a:t>conservative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chemeClr val="accent1"/>
                          </a:solidFill>
                          <a:effectLst/>
                          <a:latin typeface="Calibri" panose="020F0502020204030204" pitchFamily="34" charset="0"/>
                        </a:rPr>
                        <a:t>1.50 - 2.30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00:55:15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0.3114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92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381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solidFill>
                          <a:effectLst/>
                          <a:latin typeface="Calibri" panose="020F0502020204030204" pitchFamily="34" charset="0"/>
                        </a:rPr>
                        <a:t>0.000174</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0202595"/>
                  </a:ext>
                </a:extLst>
              </a:tr>
              <a:tr h="190500">
                <a:tc>
                  <a:txBody>
                    <a:bodyPr/>
                    <a:lstStyle/>
                    <a:p>
                      <a:pPr algn="l" fontAlgn="b"/>
                      <a:r>
                        <a:rPr lang="en-GB" sz="1100" b="0" i="0" u="none" strike="noStrike">
                          <a:solidFill>
                            <a:schemeClr val="accent1"/>
                          </a:solidFill>
                          <a:effectLst/>
                          <a:latin typeface="Calibri" panose="020F0502020204030204" pitchFamily="34" charset="0"/>
                        </a:rPr>
                        <a:t>x86</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96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chemeClr val="accent1"/>
                          </a:solidFill>
                          <a:effectLst/>
                          <a:latin typeface="Calibri" panose="020F0502020204030204" pitchFamily="34" charset="0"/>
                        </a:rPr>
                        <a:t>powersave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chemeClr val="accent1"/>
                          </a:solidFill>
                          <a:effectLst/>
                          <a:latin typeface="Calibri" panose="020F0502020204030204" pitchFamily="34" charset="0"/>
                        </a:rPr>
                        <a:t>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01:39:46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0.3029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1"/>
                          </a:solidFill>
                          <a:effectLst/>
                          <a:latin typeface="Calibri" panose="020F0502020204030204" pitchFamily="34" charset="0"/>
                        </a:rPr>
                        <a:t>195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1"/>
                          </a:solidFill>
                          <a:effectLst/>
                          <a:latin typeface="Calibri" panose="020F0502020204030204" pitchFamily="34" charset="0"/>
                        </a:rPr>
                        <a:t>0.000170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393533"/>
                  </a:ext>
                </a:extLst>
              </a:tr>
              <a:tr h="182880">
                <a:tc>
                  <a:txBody>
                    <a:bodyPr/>
                    <a:lstStyle/>
                    <a:p>
                      <a:pPr algn="l" fontAlgn="b"/>
                      <a:r>
                        <a:rPr lang="en-GB" sz="1100" b="0" i="0" u="none" strike="noStrike" dirty="0">
                          <a:solidFill>
                            <a:schemeClr val="accent6">
                              <a:lumMod val="50000"/>
                            </a:schemeClr>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chemeClr val="accent6">
                              <a:lumMod val="50000"/>
                            </a:schemeClr>
                          </a:solidFill>
                          <a:effectLst/>
                          <a:latin typeface="Calibri" panose="020F0502020204030204" pitchFamily="34" charset="0"/>
                        </a:rPr>
                        <a:t>performance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chemeClr val="accent6">
                              <a:lumMod val="50000"/>
                            </a:schemeClr>
                          </a:solidFill>
                          <a:effectLst/>
                          <a:latin typeface="Calibri" panose="020F0502020204030204" pitchFamily="34" charset="0"/>
                        </a:rPr>
                        <a:t>2.60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00:42:32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0.2827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464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0.000181</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5231782"/>
                  </a:ext>
                </a:extLst>
              </a:tr>
              <a:tr h="182880">
                <a:tc>
                  <a:txBody>
                    <a:bodyPr/>
                    <a:lstStyle/>
                    <a:p>
                      <a:pPr algn="l" fontAlgn="b"/>
                      <a:r>
                        <a:rPr lang="en-GB" sz="1100" b="0" i="0" u="none" strike="noStrike">
                          <a:solidFill>
                            <a:schemeClr val="accent6">
                              <a:lumMod val="50000"/>
                            </a:schemeClr>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accent6">
                              <a:lumMod val="50000"/>
                            </a:schemeClr>
                          </a:solidFill>
                          <a:effectLst/>
                          <a:latin typeface="Calibri" panose="020F0502020204030204" pitchFamily="34" charset="0"/>
                        </a:rPr>
                        <a:t>conservative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chemeClr val="accent6">
                              <a:lumMod val="50000"/>
                            </a:schemeClr>
                          </a:solidFill>
                          <a:effectLst/>
                          <a:latin typeface="Calibri" panose="020F0502020204030204" pitchFamily="34" charset="0"/>
                        </a:rPr>
                        <a:t>1.50 - 2.60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00:43:44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0.2828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138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462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0.000175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0876726"/>
                  </a:ext>
                </a:extLst>
              </a:tr>
              <a:tr h="190500">
                <a:tc>
                  <a:txBody>
                    <a:bodyPr/>
                    <a:lstStyle/>
                    <a:p>
                      <a:pPr algn="l" fontAlgn="b"/>
                      <a:r>
                        <a:rPr lang="en-GB" sz="1100" b="0" i="0" u="none" strike="noStrike">
                          <a:solidFill>
                            <a:schemeClr val="accent6">
                              <a:lumMod val="50000"/>
                            </a:schemeClr>
                          </a:solidFill>
                          <a:effectLst/>
                          <a:latin typeface="Calibri" panose="020F0502020204030204" pitchFamily="34" charset="0"/>
                        </a:rPr>
                        <a:t>x86*2</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128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chemeClr val="accent6">
                              <a:lumMod val="50000"/>
                            </a:schemeClr>
                          </a:solidFill>
                          <a:effectLst/>
                          <a:latin typeface="Calibri" panose="020F0502020204030204" pitchFamily="34" charset="0"/>
                        </a:rPr>
                        <a:t>powersave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chemeClr val="accent6">
                              <a:lumMod val="50000"/>
                            </a:schemeClr>
                          </a:solidFill>
                          <a:effectLst/>
                          <a:latin typeface="Calibri" panose="020F0502020204030204" pitchFamily="34" charset="0"/>
                        </a:rPr>
                        <a:t>1.50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01:22:34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0.2991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130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chemeClr val="accent6">
                              <a:lumMod val="50000"/>
                            </a:schemeClr>
                          </a:solidFill>
                          <a:effectLst/>
                          <a:latin typeface="Calibri" panose="020F0502020204030204" pitchFamily="34" charset="0"/>
                        </a:rPr>
                        <a:t>247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chemeClr val="accent6">
                              <a:lumMod val="50000"/>
                            </a:schemeClr>
                          </a:solidFill>
                          <a:effectLst/>
                          <a:latin typeface="Calibri" panose="020F0502020204030204" pitchFamily="34" charset="0"/>
                        </a:rPr>
                        <a:t>0.000280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7544707"/>
                  </a:ext>
                </a:extLst>
              </a:tr>
              <a:tr h="182880">
                <a:tc>
                  <a:txBody>
                    <a:bodyPr/>
                    <a:lstStyle/>
                    <a:p>
                      <a:pPr algn="l" fontAlgn="b"/>
                      <a:r>
                        <a:rPr lang="en-GB" sz="1100" b="0" i="0" u="none" strike="noStrike" dirty="0">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performance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C00000"/>
                          </a:solidFill>
                          <a:effectLst/>
                          <a:latin typeface="Calibri" panose="020F0502020204030204" pitchFamily="34" charset="0"/>
                        </a:rPr>
                        <a:t>3.00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00:40:47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0.1766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311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0.000282</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0729285"/>
                  </a:ext>
                </a:extLst>
              </a:tr>
              <a:tr h="182880">
                <a:tc>
                  <a:txBody>
                    <a:bodyPr/>
                    <a:lstStyle/>
                    <a:p>
                      <a:pPr algn="l" fontAlgn="b"/>
                      <a:r>
                        <a:rPr lang="en-GB" sz="1100" b="0" i="0" u="none" strike="noStrike">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conservative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C00000"/>
                          </a:solidFill>
                          <a:effectLst/>
                          <a:latin typeface="Calibri" panose="020F0502020204030204" pitchFamily="34" charset="0"/>
                        </a:rPr>
                        <a:t>2.00 - 3.00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00:44:29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0.1681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107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307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0.000283</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5290368"/>
                  </a:ext>
                </a:extLst>
              </a:tr>
              <a:tr h="190500">
                <a:tc>
                  <a:txBody>
                    <a:bodyPr/>
                    <a:lstStyle/>
                    <a:p>
                      <a:pPr algn="l" fontAlgn="b"/>
                      <a:r>
                        <a:rPr lang="en-GB" sz="1100" b="0" i="0" u="none" strike="noStrike" dirty="0">
                          <a:solidFill>
                            <a:srgbClr val="C00000"/>
                          </a:solidFill>
                          <a:effectLst/>
                          <a:latin typeface="Calibri" panose="020F0502020204030204" pitchFamily="34" charset="0"/>
                        </a:rPr>
                        <a:t>arm</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C00000"/>
                          </a:solidFill>
                          <a:effectLst/>
                          <a:latin typeface="Calibri" panose="020F0502020204030204" pitchFamily="34" charset="0"/>
                        </a:rPr>
                        <a:t>powersave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C00000"/>
                          </a:solidFill>
                          <a:effectLst/>
                          <a:latin typeface="Calibri" panose="020F0502020204030204" pitchFamily="34" charset="0"/>
                        </a:rPr>
                        <a:t>2.00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00:57:20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0.1536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98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C00000"/>
                          </a:solidFill>
                          <a:effectLst/>
                          <a:latin typeface="Calibri" panose="020F0502020204030204" pitchFamily="34" charset="0"/>
                        </a:rPr>
                        <a:t>179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C00000"/>
                          </a:solidFill>
                          <a:effectLst/>
                          <a:latin typeface="Calibri" panose="020F0502020204030204" pitchFamily="34" charset="0"/>
                        </a:rPr>
                        <a:t>0.000281</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6318445"/>
                  </a:ext>
                </a:extLst>
              </a:tr>
            </a:tbl>
          </a:graphicData>
        </a:graphic>
      </p:graphicFrame>
      <p:sp>
        <p:nvSpPr>
          <p:cNvPr id="7" name="TextBox 6">
            <a:extLst>
              <a:ext uri="{FF2B5EF4-FFF2-40B4-BE49-F238E27FC236}">
                <a16:creationId xmlns:a16="http://schemas.microsoft.com/office/drawing/2014/main" id="{CCF4A335-0968-BF9F-300A-34E5203B64BE}"/>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CPU throttling</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C009B79-3019-4CA4-EF96-A62FE83F2432}"/>
              </a:ext>
            </a:extLst>
          </p:cNvPr>
          <p:cNvSpPr txBox="1"/>
          <p:nvPr/>
        </p:nvSpPr>
        <p:spPr>
          <a:xfrm>
            <a:off x="0" y="832637"/>
            <a:ext cx="7884544" cy="646331"/>
          </a:xfrm>
          <a:prstGeom prst="rect">
            <a:avLst/>
          </a:prstGeom>
          <a:noFill/>
        </p:spPr>
        <p:txBody>
          <a:bodyPr wrap="square">
            <a:sp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Here the execution time and integrated energy consumption from the 3 machine considered, with the 3 different Governor settings:</a:t>
            </a:r>
          </a:p>
        </p:txBody>
      </p:sp>
      <p:sp>
        <p:nvSpPr>
          <p:cNvPr id="6" name="TextBox 5">
            <a:extLst>
              <a:ext uri="{FF2B5EF4-FFF2-40B4-BE49-F238E27FC236}">
                <a16:creationId xmlns:a16="http://schemas.microsoft.com/office/drawing/2014/main" id="{ABCACC40-2B8C-3CC7-1FE6-43884DADA14C}"/>
              </a:ext>
            </a:extLst>
          </p:cNvPr>
          <p:cNvSpPr txBox="1"/>
          <p:nvPr/>
        </p:nvSpPr>
        <p:spPr>
          <a:xfrm>
            <a:off x="11701497" y="6548583"/>
            <a:ext cx="612946"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new</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548962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78059" y="832636"/>
            <a:ext cx="11809141" cy="492980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The power consumption of computing is coming under intense scrutiny worldwide, driven both by concerns about the carbon footprint, and by rapidly rising energy costs. </a:t>
            </a: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4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ARM chips, while widely used in mobile devices due to their power efficiency, are not currently in widespread use as capacity hardware on the Worldwide LHC Computing Grid (WLCG). </a:t>
            </a:r>
            <a:endParaRPr lang="en-US" sz="2000" dirty="0">
              <a:highlight>
                <a:srgbClr val="FFFF00"/>
              </a:highlight>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400" dirty="0">
              <a:highlight>
                <a:srgbClr val="FFFF00"/>
              </a:highlight>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LHC experiments are increasingly able to compile their workloads on the ARM architecture (and … GPUs) to take advantage of various HPC facilities (e.g., ATLAS, CMS). </a:t>
            </a:r>
          </a:p>
          <a:p>
            <a:pPr marL="342900" marR="0" lvl="0" indent="-342900" algn="l" defTabSz="914400" rtl="0" eaLnBrk="1" fontAlgn="auto" latinLnBrk="0" hangingPunct="1">
              <a:lnSpc>
                <a:spcPct val="90000"/>
              </a:lnSpc>
              <a:spcBef>
                <a:spcPts val="1200"/>
              </a:spcBef>
              <a:spcAft>
                <a:spcPts val="0"/>
              </a:spcAft>
              <a:buClrTx/>
              <a:buSzTx/>
              <a:buFont typeface="Wingdings" pitchFamily="2" charset="2"/>
              <a:buChar char="v"/>
              <a:tabLst/>
              <a:defRPr/>
            </a:pPr>
            <a:endParaRPr lang="en-US" sz="400" dirty="0">
              <a:latin typeface="Arial" panose="020B0604020202020204" pitchFamily="34" charset="0"/>
              <a:cs typeface="Arial" panose="020B0604020202020204" pitchFamily="34" charset="0"/>
            </a:endParaRPr>
          </a:p>
          <a:p>
            <a:pPr marL="342900" indent="-342900">
              <a:lnSpc>
                <a:spcPct val="90000"/>
              </a:lnSpc>
              <a:spcBef>
                <a:spcPts val="1200"/>
              </a:spcBef>
              <a:buFont typeface="Wingdings" pitchFamily="2" charset="2"/>
              <a:buChar char="v"/>
              <a:defRPr/>
            </a:pPr>
            <a:r>
              <a:rPr lang="en-US" sz="2000" dirty="0">
                <a:latin typeface="Arial" panose="020B0604020202020204" pitchFamily="34" charset="0"/>
                <a:cs typeface="Arial" panose="020B0604020202020204" pitchFamily="34" charset="0"/>
              </a:rPr>
              <a:t>To test whether WLCG sites have scenarios where power efficiency can be improved by deploying ARM-based hardware, the energy consumption and execution speed of identical CPU- and RAM-intensive workloads on two almost identical machines were tested: one with an Ampere </a:t>
            </a:r>
            <a:r>
              <a:rPr lang="en-US" sz="2000" b="1" dirty="0">
                <a:latin typeface="Arial" panose="020B0604020202020204" pitchFamily="34" charset="0"/>
                <a:cs typeface="Arial" panose="020B0604020202020204" pitchFamily="34" charset="0"/>
              </a:rPr>
              <a:t>arm64</a:t>
            </a:r>
            <a:r>
              <a:rPr lang="en-US" sz="2000" dirty="0">
                <a:latin typeface="Arial" panose="020B0604020202020204" pitchFamily="34" charset="0"/>
                <a:cs typeface="Arial" panose="020B0604020202020204" pitchFamily="34" charset="0"/>
              </a:rPr>
              <a:t> CPU, and the other with a standard AMD </a:t>
            </a:r>
            <a:r>
              <a:rPr lang="en-US" sz="2000" b="1" dirty="0">
                <a:latin typeface="Arial" panose="020B0604020202020204" pitchFamily="34" charset="0"/>
                <a:cs typeface="Arial" panose="020B0604020202020204" pitchFamily="34" charset="0"/>
              </a:rPr>
              <a:t>x86_64</a:t>
            </a:r>
            <a:r>
              <a:rPr lang="en-US" sz="2000" dirty="0">
                <a:latin typeface="Arial" panose="020B0604020202020204" pitchFamily="34" charset="0"/>
                <a:cs typeface="Arial" panose="020B0604020202020204" pitchFamily="34" charset="0"/>
              </a:rPr>
              <a:t> CPU.</a:t>
            </a:r>
          </a:p>
          <a:p>
            <a:pPr marL="342900" indent="-342900">
              <a:lnSpc>
                <a:spcPct val="90000"/>
              </a:lnSpc>
              <a:spcBef>
                <a:spcPts val="1200"/>
              </a:spcBef>
              <a:buFont typeface="Wingdings" pitchFamily="2" charset="2"/>
              <a:buChar char="v"/>
              <a:defRPr/>
            </a:pPr>
            <a:endParaRPr lang="en-US" sz="400" dirty="0">
              <a:latin typeface="Arial" panose="020B0604020202020204" pitchFamily="34" charset="0"/>
              <a:cs typeface="Arial" panose="020B0604020202020204" pitchFamily="34" charset="0"/>
            </a:endParaRPr>
          </a:p>
          <a:p>
            <a:pPr marL="342900" indent="-342900">
              <a:lnSpc>
                <a:spcPct val="90000"/>
              </a:lnSpc>
              <a:spcBef>
                <a:spcPts val="1200"/>
              </a:spcBef>
              <a:buFont typeface="Wingdings" pitchFamily="2" charset="2"/>
              <a:buChar char="v"/>
              <a:defRPr/>
            </a:pPr>
            <a:r>
              <a:rPr lang="en-US" sz="2000" dirty="0">
                <a:latin typeface="Arial" panose="020B0604020202020204" pitchFamily="34" charset="0"/>
                <a:cs typeface="Arial" panose="020B0604020202020204" pitchFamily="34" charset="0"/>
              </a:rPr>
              <a:t>The HEP workloads includes full ATLAS simulations and the most recent HEP-Score containerized jobs developed for Run3. </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Introduction</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C2BBFCB-6BE5-1C73-C932-9433A455AA9E}"/>
              </a:ext>
            </a:extLst>
          </p:cNvPr>
          <p:cNvSpPr/>
          <p:nvPr/>
        </p:nvSpPr>
        <p:spPr>
          <a:xfrm>
            <a:off x="0" y="6088559"/>
            <a:ext cx="12192000" cy="769441"/>
          </a:xfrm>
          <a:prstGeom prst="rect">
            <a:avLst/>
          </a:prstGeom>
          <a:solidFill>
            <a:srgbClr val="0000FF">
              <a:alpha val="14902"/>
            </a:srgbClr>
          </a:solidFill>
        </p:spPr>
        <p:txBody>
          <a:bodyPr wrap="square">
            <a:spAutoFit/>
          </a:bodyPr>
          <a:lstStyle/>
          <a:p>
            <a:r>
              <a:rPr lang="en-US" b="1" dirty="0">
                <a:latin typeface="Arial" panose="020B0604020202020204" pitchFamily="34" charset="0"/>
                <a:cs typeface="Arial" panose="020B0604020202020204" pitchFamily="34" charset="0"/>
              </a:rPr>
              <a:t> </a:t>
            </a:r>
            <a:r>
              <a:rPr lang="en-US" b="1" u="sng" dirty="0" err="1">
                <a:latin typeface="Arial" panose="020B0604020202020204" pitchFamily="34" charset="0"/>
                <a:cs typeface="Arial" panose="020B0604020202020204" pitchFamily="34" charset="0"/>
              </a:rPr>
              <a:t>ScotGrid</a:t>
            </a:r>
            <a:r>
              <a:rPr lang="en-US" b="1" u="sng" dirty="0">
                <a:latin typeface="Arial" panose="020B0604020202020204" pitchFamily="34" charset="0"/>
                <a:cs typeface="Arial" panose="020B0604020202020204" pitchFamily="34" charset="0"/>
              </a:rPr>
              <a:t> Glasgow</a:t>
            </a:r>
            <a:r>
              <a:rPr lang="en-US"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Emanuele Simili, Gordon Stewart, Samuel </a:t>
            </a:r>
            <a:r>
              <a:rPr lang="en-US" sz="1600" dirty="0" err="1">
                <a:latin typeface="Arial" panose="020B0604020202020204" pitchFamily="34" charset="0"/>
                <a:cs typeface="Arial" panose="020B0604020202020204" pitchFamily="34" charset="0"/>
              </a:rPr>
              <a:t>Skipsey</a:t>
            </a:r>
            <a:r>
              <a:rPr lang="en-US" sz="1600" dirty="0">
                <a:latin typeface="Arial" panose="020B0604020202020204" pitchFamily="34" charset="0"/>
                <a:cs typeface="Arial" panose="020B0604020202020204" pitchFamily="34" charset="0"/>
              </a:rPr>
              <a:t>, Dwayne Spiteri, David Britton</a:t>
            </a:r>
          </a:p>
          <a:p>
            <a:endParaRPr lang="en-US" sz="800"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 </a:t>
            </a:r>
            <a:r>
              <a:rPr lang="en-US" b="1" u="sng" dirty="0">
                <a:latin typeface="Arial" panose="020B0604020202020204" pitchFamily="34" charset="0"/>
                <a:cs typeface="Arial" panose="020B0604020202020204" pitchFamily="34" charset="0"/>
              </a:rPr>
              <a:t>Special Thanks</a:t>
            </a:r>
            <a:r>
              <a:rPr lang="en-US"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	 Domenico Giordano (CERN), Gonzalo Menendez </a:t>
            </a:r>
            <a:r>
              <a:rPr lang="en-US" sz="1600" dirty="0" err="1">
                <a:latin typeface="Arial" panose="020B0604020202020204" pitchFamily="34" charset="0"/>
                <a:cs typeface="Arial" panose="020B0604020202020204" pitchFamily="34" charset="0"/>
              </a:rPr>
              <a:t>Borge</a:t>
            </a:r>
            <a:r>
              <a:rPr lang="en-US" sz="1600" dirty="0">
                <a:latin typeface="Arial" panose="020B0604020202020204" pitchFamily="34" charset="0"/>
                <a:cs typeface="Arial" panose="020B0604020202020204" pitchFamily="34" charset="0"/>
              </a:rPr>
              <a:t> (CERN), Johannes </a:t>
            </a:r>
            <a:r>
              <a:rPr lang="en-US" sz="1600" dirty="0" err="1">
                <a:latin typeface="Arial" panose="020B0604020202020204" pitchFamily="34" charset="0"/>
                <a:cs typeface="Arial" panose="020B0604020202020204" pitchFamily="34" charset="0"/>
              </a:rPr>
              <a:t>Elmsheuser</a:t>
            </a:r>
            <a:r>
              <a:rPr lang="en-US" sz="1600" dirty="0">
                <a:latin typeface="Arial" panose="020B0604020202020204" pitchFamily="34" charset="0"/>
                <a:cs typeface="Arial" panose="020B0604020202020204" pitchFamily="34" charset="0"/>
              </a:rPr>
              <a:t> (CERN)</a:t>
            </a:r>
          </a:p>
        </p:txBody>
      </p:sp>
      <p:sp>
        <p:nvSpPr>
          <p:cNvPr id="5" name="TextBox 4">
            <a:extLst>
              <a:ext uri="{FF2B5EF4-FFF2-40B4-BE49-F238E27FC236}">
                <a16:creationId xmlns:a16="http://schemas.microsoft.com/office/drawing/2014/main" id="{EF6A44AD-2508-6197-FAA7-0C90B10E277B}"/>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3</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441293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50178" y="1519064"/>
            <a:ext cx="12091639" cy="2618162"/>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0070C0"/>
                </a:solidFill>
                <a:latin typeface="Arial" panose="020B0604020202020204" pitchFamily="34" charset="0"/>
                <a:cs typeface="Arial" panose="020B0604020202020204" pitchFamily="34" charset="0"/>
              </a:rPr>
              <a:t>x86_64: Single AMD EPYC 7003 series (</a:t>
            </a:r>
            <a:r>
              <a:rPr lang="en-US" sz="2000" b="1" dirty="0" err="1">
                <a:solidFill>
                  <a:srgbClr val="0070C0"/>
                </a:solidFill>
                <a:latin typeface="Arial" panose="020B0604020202020204" pitchFamily="34" charset="0"/>
                <a:cs typeface="Arial" panose="020B0604020202020204" pitchFamily="34" charset="0"/>
              </a:rPr>
              <a:t>SuperMicro</a:t>
            </a:r>
            <a:r>
              <a:rPr lang="en-US" sz="2000" b="1" dirty="0">
                <a:solidFill>
                  <a:srgbClr val="0070C0"/>
                </a:solidFill>
                <a:latin typeface="Arial" panose="020B0604020202020204" pitchFamily="34" charset="0"/>
                <a:cs typeface="Arial" panose="020B0604020202020204" pitchFamily="34" charset="0"/>
              </a:rPr>
              <a:t>)</a:t>
            </a:r>
            <a:br>
              <a:rPr lang="en-US" sz="2000" dirty="0">
                <a:solidFill>
                  <a:srgbClr val="0070C0"/>
                </a:solidFill>
                <a:latin typeface="Arial" panose="020B0604020202020204" pitchFamily="34" charset="0"/>
                <a:cs typeface="Arial" panose="020B0604020202020204" pitchFamily="34" charset="0"/>
              </a:rPr>
            </a:br>
            <a:r>
              <a:rPr lang="en-US" sz="2000" dirty="0">
                <a:solidFill>
                  <a:srgbClr val="0070C0"/>
                </a:solidFill>
                <a:latin typeface="Arial" panose="020B0604020202020204" pitchFamily="34" charset="0"/>
                <a:cs typeface="Arial" panose="020B0604020202020204" pitchFamily="34" charset="0"/>
              </a:rPr>
              <a:t>  CPU: 		AMD EPYC 7643 48C/96T @ 2.3GHz (TDP 300W)</a:t>
            </a:r>
            <a:br>
              <a:rPr lang="en-US" sz="2000" dirty="0">
                <a:solidFill>
                  <a:srgbClr val="0070C0"/>
                </a:solidFill>
                <a:latin typeface="Arial" panose="020B0604020202020204" pitchFamily="34" charset="0"/>
                <a:cs typeface="Arial" panose="020B0604020202020204" pitchFamily="34" charset="0"/>
              </a:rPr>
            </a:br>
            <a:r>
              <a:rPr lang="en-US" sz="2000" dirty="0">
                <a:solidFill>
                  <a:srgbClr val="0070C0"/>
                </a:solidFill>
                <a:latin typeface="Arial" panose="020B0604020202020204" pitchFamily="34" charset="0"/>
                <a:cs typeface="Arial" panose="020B0604020202020204" pitchFamily="34" charset="0"/>
              </a:rPr>
              <a:t>  RAM: 		256GB (16 x 16GB) DDR4 3200MHz</a:t>
            </a:r>
            <a:br>
              <a:rPr lang="en-US" sz="2000" dirty="0">
                <a:solidFill>
                  <a:srgbClr val="0070C0"/>
                </a:solidFill>
                <a:latin typeface="Arial" panose="020B0604020202020204" pitchFamily="34" charset="0"/>
                <a:cs typeface="Arial" panose="020B0604020202020204" pitchFamily="34" charset="0"/>
              </a:rPr>
            </a:br>
            <a:r>
              <a:rPr lang="en-US" sz="2000" dirty="0">
                <a:solidFill>
                  <a:srgbClr val="0070C0"/>
                </a:solidFill>
                <a:latin typeface="Arial" panose="020B0604020202020204" pitchFamily="34" charset="0"/>
                <a:cs typeface="Arial" panose="020B0604020202020204" pitchFamily="34" charset="0"/>
              </a:rPr>
              <a:t>  HDD: 		3.84TB Samsung PM9A3 M.2 (2280)</a:t>
            </a:r>
            <a:endParaRPr lang="en-US" sz="2000" i="1" dirty="0">
              <a:solidFill>
                <a:srgbClr val="0070C0"/>
              </a:solidFill>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r>
              <a:rPr lang="en-US" sz="2000" b="1" dirty="0">
                <a:solidFill>
                  <a:srgbClr val="C00000"/>
                </a:solidFill>
                <a:latin typeface="Arial" panose="020B0604020202020204" pitchFamily="34" charset="0"/>
                <a:cs typeface="Arial" panose="020B0604020202020204" pitchFamily="34" charset="0"/>
              </a:rPr>
              <a:t>arm64: </a:t>
            </a:r>
            <a:r>
              <a:rPr lang="it-IT" sz="2000" b="1" dirty="0">
                <a:solidFill>
                  <a:srgbClr val="C00000"/>
                </a:solidFill>
                <a:latin typeface="Arial" panose="020B0604020202020204" pitchFamily="34" charset="0"/>
                <a:cs typeface="Arial" panose="020B0604020202020204" pitchFamily="34" charset="0"/>
              </a:rPr>
              <a:t>Single socket Ampere Altra Processor (SuperMicro)</a:t>
            </a:r>
            <a:br>
              <a:rPr lang="en-US" sz="2000" dirty="0">
                <a:solidFill>
                  <a:srgbClr val="C00000"/>
                </a:solidFill>
                <a:latin typeface="Arial" panose="020B0604020202020204" pitchFamily="34" charset="0"/>
                <a:cs typeface="Arial" panose="020B0604020202020204" pitchFamily="34" charset="0"/>
              </a:rPr>
            </a:br>
            <a:r>
              <a:rPr lang="en-US" sz="2000" dirty="0">
                <a:solidFill>
                  <a:srgbClr val="C00000"/>
                </a:solidFill>
                <a:latin typeface="Arial" panose="020B0604020202020204" pitchFamily="34" charset="0"/>
                <a:cs typeface="Arial" panose="020B0604020202020204" pitchFamily="34" charset="0"/>
              </a:rPr>
              <a:t>  CPU: 		ARM Q80-30 80 core 210W TDP processor</a:t>
            </a:r>
            <a:br>
              <a:rPr lang="en-US" sz="2000" dirty="0">
                <a:solidFill>
                  <a:srgbClr val="C00000"/>
                </a:solidFill>
                <a:latin typeface="Arial" panose="020B0604020202020204" pitchFamily="34" charset="0"/>
                <a:cs typeface="Arial" panose="020B0604020202020204" pitchFamily="34" charset="0"/>
              </a:rPr>
            </a:br>
            <a:r>
              <a:rPr lang="en-US" sz="2000" dirty="0">
                <a:solidFill>
                  <a:srgbClr val="C00000"/>
                </a:solidFill>
                <a:latin typeface="Arial" panose="020B0604020202020204" pitchFamily="34" charset="0"/>
                <a:cs typeface="Arial" panose="020B0604020202020204" pitchFamily="34" charset="0"/>
              </a:rPr>
              <a:t>  RAM: 		256GB (16 x 16GB) DDR4 3200MHz</a:t>
            </a:r>
            <a:br>
              <a:rPr lang="en-US" sz="2000" dirty="0">
                <a:solidFill>
                  <a:srgbClr val="C00000"/>
                </a:solidFill>
                <a:latin typeface="Arial" panose="020B0604020202020204" pitchFamily="34" charset="0"/>
                <a:cs typeface="Arial" panose="020B0604020202020204" pitchFamily="34" charset="0"/>
              </a:rPr>
            </a:br>
            <a:r>
              <a:rPr lang="en-US" sz="2000" dirty="0">
                <a:solidFill>
                  <a:srgbClr val="C00000"/>
                </a:solidFill>
                <a:latin typeface="Arial" panose="020B0604020202020204" pitchFamily="34" charset="0"/>
                <a:cs typeface="Arial" panose="020B0604020202020204" pitchFamily="34" charset="0"/>
              </a:rPr>
              <a:t>  HDD: 		3.84TB Samsung PM9A3 M.2 (2280)</a:t>
            </a:r>
            <a:endParaRPr lang="en-US" sz="2000" i="1" dirty="0">
              <a:solidFill>
                <a:srgbClr val="C0000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Available Hardware</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4" name="Shape 136">
            <a:extLst>
              <a:ext uri="{FF2B5EF4-FFF2-40B4-BE49-F238E27FC236}">
                <a16:creationId xmlns:a16="http://schemas.microsoft.com/office/drawing/2014/main" id="{583CC4F8-21E1-76C6-2769-3865243E3ECB}"/>
              </a:ext>
            </a:extLst>
          </p:cNvPr>
          <p:cNvSpPr txBox="1">
            <a:spLocks/>
          </p:cNvSpPr>
          <p:nvPr/>
        </p:nvSpPr>
        <p:spPr>
          <a:xfrm>
            <a:off x="50177" y="4906538"/>
            <a:ext cx="12091640" cy="1193726"/>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000" b="1" dirty="0">
                <a:solidFill>
                  <a:schemeClr val="accent6">
                    <a:lumMod val="50000"/>
                  </a:schemeClr>
                </a:solidFill>
                <a:latin typeface="Arial" panose="020B0604020202020204" pitchFamily="34" charset="0"/>
                <a:cs typeface="Arial" panose="020B0604020202020204" pitchFamily="34" charset="0"/>
              </a:rPr>
              <a:t>2*x86_64: Dual AMD EPYC 7513 series Processors (DELL)</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CPU:		2 * AMD EPYC 7513, 32C/64T @2.6GHz (TDP 200W)</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RAM:		512GB (16 x 32GB) DDR4 3200MHz</a:t>
            </a:r>
            <a:br>
              <a:rPr lang="en-US" sz="2000" dirty="0">
                <a:solidFill>
                  <a:schemeClr val="accent6">
                    <a:lumMod val="50000"/>
                  </a:schemeClr>
                </a:solidFill>
                <a:latin typeface="Arial" panose="020B0604020202020204" pitchFamily="34" charset="0"/>
                <a:cs typeface="Arial" panose="020B0604020202020204" pitchFamily="34" charset="0"/>
              </a:rPr>
            </a:br>
            <a:r>
              <a:rPr lang="en-US" sz="2000" dirty="0">
                <a:solidFill>
                  <a:schemeClr val="accent6">
                    <a:lumMod val="50000"/>
                  </a:schemeClr>
                </a:solidFill>
                <a:latin typeface="Arial" panose="020B0604020202020204" pitchFamily="34" charset="0"/>
                <a:cs typeface="Arial" panose="020B0604020202020204" pitchFamily="34" charset="0"/>
              </a:rPr>
              <a:t>  HDD:		3.84TB SSD SATA Read Intensive </a:t>
            </a:r>
            <a:br>
              <a:rPr lang="en-US" sz="2000" dirty="0">
                <a:solidFill>
                  <a:schemeClr val="accent6">
                    <a:lumMod val="50000"/>
                  </a:schemeClr>
                </a:solidFill>
                <a:latin typeface="Arial" panose="020B0604020202020204" pitchFamily="34" charset="0"/>
                <a:cs typeface="Arial" panose="020B0604020202020204" pitchFamily="34" charset="0"/>
              </a:rPr>
            </a:br>
            <a:endParaRPr lang="en-US" sz="2000" dirty="0">
              <a:solidFill>
                <a:schemeClr val="accent6">
                  <a:lumMod val="50000"/>
                </a:schemeClr>
              </a:solidFill>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endParaRPr lang="en-US" sz="2000" i="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5789240-461A-7F14-3897-57D79C3F6E1B}"/>
              </a:ext>
            </a:extLst>
          </p:cNvPr>
          <p:cNvSpPr txBox="1"/>
          <p:nvPr/>
        </p:nvSpPr>
        <p:spPr>
          <a:xfrm>
            <a:off x="50177" y="757736"/>
            <a:ext cx="12191999"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have recently purchased two almost identical machines of comparable price, one with an AMD </a:t>
            </a:r>
            <a:r>
              <a:rPr lang="en-US" sz="2000" b="1" dirty="0">
                <a:latin typeface="Arial" panose="020B0604020202020204" pitchFamily="34" charset="0"/>
                <a:cs typeface="Arial" panose="020B0604020202020204" pitchFamily="34" charset="0"/>
              </a:rPr>
              <a:t>x86_64</a:t>
            </a:r>
            <a:r>
              <a:rPr lang="en-US" sz="2000" dirty="0">
                <a:latin typeface="Arial" panose="020B0604020202020204" pitchFamily="34" charset="0"/>
                <a:cs typeface="Arial" panose="020B0604020202020204" pitchFamily="34" charset="0"/>
              </a:rPr>
              <a:t> CPU (with HT enabled), the other with an Ampere </a:t>
            </a:r>
            <a:r>
              <a:rPr lang="en-US" sz="2000" b="1" dirty="0">
                <a:latin typeface="Arial" panose="020B0604020202020204" pitchFamily="34" charset="0"/>
                <a:cs typeface="Arial" panose="020B0604020202020204" pitchFamily="34" charset="0"/>
              </a:rPr>
              <a:t>arm64</a:t>
            </a:r>
            <a:r>
              <a:rPr lang="en-US" sz="2000" dirty="0">
                <a:latin typeface="Arial" panose="020B0604020202020204" pitchFamily="34" charset="0"/>
                <a:cs typeface="Arial" panose="020B0604020202020204" pitchFamily="34" charset="0"/>
              </a:rPr>
              <a:t> CPU:</a:t>
            </a:r>
            <a:endParaRPr lang="en-GB" sz="2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D4618B6-9D9A-314A-ECB2-CF6686569B90}"/>
              </a:ext>
            </a:extLst>
          </p:cNvPr>
          <p:cNvSpPr txBox="1"/>
          <p:nvPr/>
        </p:nvSpPr>
        <p:spPr>
          <a:xfrm>
            <a:off x="1" y="4103060"/>
            <a:ext cx="12191999"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And we included in the comparison a standard </a:t>
            </a:r>
            <a:r>
              <a:rPr lang="en-US" sz="2000" dirty="0" err="1">
                <a:latin typeface="Arial" panose="020B0604020202020204" pitchFamily="34" charset="0"/>
                <a:cs typeface="Arial" panose="020B0604020202020204" pitchFamily="34" charset="0"/>
              </a:rPr>
              <a:t>workernode</a:t>
            </a:r>
            <a:r>
              <a:rPr lang="en-US" sz="2000" dirty="0">
                <a:latin typeface="Arial" panose="020B0604020202020204" pitchFamily="34" charset="0"/>
                <a:cs typeface="Arial" panose="020B0604020202020204" pitchFamily="34" charset="0"/>
              </a:rPr>
              <a:t> of our Grid cluster, with 2 AMD </a:t>
            </a:r>
            <a:r>
              <a:rPr lang="en-US" sz="2000" b="1" dirty="0">
                <a:latin typeface="Arial" panose="020B0604020202020204" pitchFamily="34" charset="0"/>
                <a:cs typeface="Arial" panose="020B0604020202020204" pitchFamily="34" charset="0"/>
              </a:rPr>
              <a:t>x86_64</a:t>
            </a:r>
            <a:r>
              <a:rPr lang="en-US" sz="2000" dirty="0">
                <a:latin typeface="Arial" panose="020B0604020202020204" pitchFamily="34" charset="0"/>
                <a:cs typeface="Arial" panose="020B0604020202020204" pitchFamily="34" charset="0"/>
              </a:rPr>
              <a:t> CPUs (with HT enabled), which is also comparable in price</a:t>
            </a:r>
            <a:r>
              <a:rPr lang="en-US" sz="2000" dirty="0">
                <a:solidFill>
                  <a:srgbClr val="00B050"/>
                </a:solidFill>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to the machines above:</a:t>
            </a:r>
            <a:endParaRPr lang="en-GB"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B40E13B-93C7-0340-69C8-FD146038EA75}"/>
              </a:ext>
            </a:extLst>
          </p:cNvPr>
          <p:cNvSpPr txBox="1"/>
          <p:nvPr/>
        </p:nvSpPr>
        <p:spPr>
          <a:xfrm>
            <a:off x="6331789" y="6223574"/>
            <a:ext cx="5860211" cy="400110"/>
          </a:xfrm>
          <a:prstGeom prst="rect">
            <a:avLst/>
          </a:prstGeom>
          <a:noFill/>
        </p:spPr>
        <p:txBody>
          <a:bodyPr wrap="square" rtlCol="0">
            <a:spAutoFit/>
          </a:bodyPr>
          <a:lstStyle/>
          <a:p>
            <a:r>
              <a:rPr lang="en-US" sz="2000" dirty="0">
                <a:solidFill>
                  <a:srgbClr val="00B050"/>
                </a:solidFill>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this machine is part of a 2 unit / 4 node chassis.</a:t>
            </a:r>
            <a:endParaRPr lang="en-GB" sz="20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0022672-7A50-42CF-2151-1A214291AC68}"/>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42941"/>
          <a:stretch/>
        </p:blipFill>
        <p:spPr>
          <a:xfrm>
            <a:off x="8725565" y="1588732"/>
            <a:ext cx="2947091" cy="1050993"/>
          </a:xfrm>
          <a:prstGeom prst="rect">
            <a:avLst/>
          </a:prstGeom>
        </p:spPr>
      </p:pic>
      <p:pic>
        <p:nvPicPr>
          <p:cNvPr id="12" name="Picture 11">
            <a:extLst>
              <a:ext uri="{FF2B5EF4-FFF2-40B4-BE49-F238E27FC236}">
                <a16:creationId xmlns:a16="http://schemas.microsoft.com/office/drawing/2014/main" id="{9FA48A07-6FF9-2047-6797-1008E8348BEB}"/>
              </a:ext>
            </a:extLst>
          </p:cNvPr>
          <p:cNvPicPr>
            <a:picLocks noChangeAspect="1"/>
          </p:cNvPicPr>
          <p:nvPr/>
        </p:nvPicPr>
        <p:blipFill rotWithShape="1">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t="16093" b="17236"/>
          <a:stretch/>
        </p:blipFill>
        <p:spPr>
          <a:xfrm>
            <a:off x="8725565" y="4845112"/>
            <a:ext cx="3064463" cy="1360706"/>
          </a:xfrm>
          <a:prstGeom prst="rect">
            <a:avLst/>
          </a:prstGeom>
        </p:spPr>
      </p:pic>
      <p:pic>
        <p:nvPicPr>
          <p:cNvPr id="13" name="Picture 12">
            <a:extLst>
              <a:ext uri="{FF2B5EF4-FFF2-40B4-BE49-F238E27FC236}">
                <a16:creationId xmlns:a16="http://schemas.microsoft.com/office/drawing/2014/main" id="{07BF603C-D3C3-BE89-7666-EEAFE599EB0D}"/>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41622"/>
          <a:stretch/>
        </p:blipFill>
        <p:spPr>
          <a:xfrm>
            <a:off x="8725565" y="2910419"/>
            <a:ext cx="2947091" cy="1075282"/>
          </a:xfrm>
          <a:prstGeom prst="rect">
            <a:avLst/>
          </a:prstGeom>
        </p:spPr>
      </p:pic>
      <p:sp>
        <p:nvSpPr>
          <p:cNvPr id="14" name="TextBox 13">
            <a:extLst>
              <a:ext uri="{FF2B5EF4-FFF2-40B4-BE49-F238E27FC236}">
                <a16:creationId xmlns:a16="http://schemas.microsoft.com/office/drawing/2014/main" id="{A1C507C8-879B-CE6A-B931-AF8C2A8CDBC7}"/>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4</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1205998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155275" y="832637"/>
            <a:ext cx="11749680" cy="5849980"/>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CPU, RAM usage metrics and IPMI power readings are extracted and logged </a:t>
            </a:r>
            <a:r>
              <a:rPr lang="en-US" sz="2000" dirty="0">
                <a:latin typeface="Arial" panose="020B0604020202020204" pitchFamily="34" charset="0"/>
                <a:cs typeface="Arial" panose="020B0604020202020204" pitchFamily="34" charset="0"/>
              </a:rPr>
              <a:t>by two </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custom scripts:</a:t>
            </a:r>
            <a:endParaRPr lang="en-US" sz="2000" dirty="0">
              <a:latin typeface="Arial" panose="020B0604020202020204" pitchFamily="34" charset="0"/>
              <a:cs typeface="Arial" panose="020B0604020202020204" pitchFamily="34" charset="0"/>
            </a:endParaRPr>
          </a:p>
          <a:p>
            <a:pPr marL="342900" indent="-342900">
              <a:lnSpc>
                <a:spcPct val="90000"/>
              </a:lnSpc>
              <a:spcBef>
                <a:spcPts val="1800"/>
              </a:spcBef>
              <a:buFont typeface="Wingdings" pitchFamily="2" charset="2"/>
              <a:buChar char="v"/>
              <a:defRPr/>
            </a:pPr>
            <a:r>
              <a:rPr lang="en-US" sz="2000" dirty="0">
                <a:latin typeface="Arial" panose="020B0604020202020204" pitchFamily="34" charset="0"/>
                <a:cs typeface="Arial" panose="020B0604020202020204" pitchFamily="34" charset="0"/>
              </a:rPr>
              <a:t>The 1</a:t>
            </a:r>
            <a:r>
              <a:rPr lang="en-US" sz="2000" baseline="30000" dirty="0">
                <a:latin typeface="Arial" panose="020B0604020202020204" pitchFamily="34" charset="0"/>
                <a:cs typeface="Arial" panose="020B0604020202020204" pitchFamily="34" charset="0"/>
              </a:rPr>
              <a:t>st</a:t>
            </a:r>
            <a:r>
              <a:rPr lang="en-US" sz="2000" dirty="0">
                <a:latin typeface="Arial" panose="020B0604020202020204" pitchFamily="34" charset="0"/>
                <a:cs typeface="Arial" panose="020B0604020202020204" pitchFamily="34" charset="0"/>
              </a:rPr>
              <a:t> script is a </a:t>
            </a:r>
            <a:r>
              <a:rPr lang="en-US" sz="2000" u="sng" dirty="0" err="1">
                <a:latin typeface="Arial" panose="020B0604020202020204" pitchFamily="34" charset="0"/>
                <a:cs typeface="Arial" panose="020B0604020202020204" pitchFamily="34" charset="0"/>
              </a:rPr>
              <a:t>cron</a:t>
            </a:r>
            <a:r>
              <a:rPr lang="en-US" sz="2000" u="sng" dirty="0">
                <a:latin typeface="Arial" panose="020B0604020202020204" pitchFamily="34" charset="0"/>
                <a:cs typeface="Arial" panose="020B0604020202020204" pitchFamily="34" charset="0"/>
              </a:rPr>
              <a:t> job</a:t>
            </a:r>
            <a:r>
              <a:rPr lang="en-US" sz="2000" dirty="0">
                <a:latin typeface="Arial" panose="020B0604020202020204" pitchFamily="34" charset="0"/>
                <a:cs typeface="Arial" panose="020B0604020202020204" pitchFamily="34" charset="0"/>
              </a:rPr>
              <a:t> (by </a:t>
            </a:r>
            <a:r>
              <a:rPr lang="en-US" sz="2000" b="1" dirty="0">
                <a:latin typeface="Arial" panose="020B0604020202020204" pitchFamily="34" charset="0"/>
                <a:cs typeface="Arial" panose="020B0604020202020204" pitchFamily="34" charset="0"/>
              </a:rPr>
              <a:t>root</a:t>
            </a:r>
            <a:r>
              <a:rPr lang="en-US" sz="2000" dirty="0">
                <a:latin typeface="Arial" panose="020B0604020202020204" pitchFamily="34" charset="0"/>
                <a:cs typeface="Arial" panose="020B0604020202020204" pitchFamily="34" charset="0"/>
              </a:rPr>
              <a:t>) that every 10 seconds exports IPMI power readings with a timestamp to </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tmp</a:t>
            </a:r>
            <a:r>
              <a:rPr lang="en-US" sz="2000" dirty="0">
                <a:latin typeface="Courier New" panose="02070309020205020404" pitchFamily="49" charset="0"/>
                <a:cs typeface="Courier New" panose="02070309020205020404" pitchFamily="49" charset="0"/>
              </a:rPr>
              <a:t>/ipmidump.txt 	 </a:t>
            </a:r>
            <a:r>
              <a:rPr lang="en-US" sz="2000" dirty="0">
                <a:latin typeface="Arial" panose="020B0604020202020204" pitchFamily="34" charset="0"/>
                <a:cs typeface="Arial" panose="020B0604020202020204" pitchFamily="34" charset="0"/>
              </a:rPr>
              <a:t>(… because </a:t>
            </a:r>
            <a:r>
              <a:rPr lang="en-US" sz="2000" i="1" dirty="0" err="1">
                <a:latin typeface="Arial" panose="020B0604020202020204" pitchFamily="34" charset="0"/>
                <a:cs typeface="Arial" panose="020B0604020202020204" pitchFamily="34" charset="0"/>
              </a:rPr>
              <a:t>IPMItool</a:t>
            </a:r>
            <a:r>
              <a:rPr lang="en-US" sz="2000" dirty="0">
                <a:latin typeface="Arial" panose="020B0604020202020204" pitchFamily="34" charset="0"/>
                <a:cs typeface="Arial" panose="020B0604020202020204" pitchFamily="34" charset="0"/>
              </a:rPr>
              <a:t> requires </a:t>
            </a:r>
            <a:r>
              <a:rPr lang="en-US" sz="2000" b="1" dirty="0">
                <a:latin typeface="Arial" panose="020B0604020202020204" pitchFamily="34" charset="0"/>
                <a:cs typeface="Arial" panose="020B0604020202020204" pitchFamily="34" charset="0"/>
              </a:rPr>
              <a:t>root</a:t>
            </a:r>
            <a:r>
              <a:rPr lang="en-US" sz="2000" dirty="0">
                <a:latin typeface="Arial" panose="020B0604020202020204" pitchFamily="34" charset="0"/>
                <a:cs typeface="Arial" panose="020B0604020202020204" pitchFamily="34" charset="0"/>
              </a:rPr>
              <a:t> privileges).</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lang="en-US" sz="2000" dirty="0">
                <a:latin typeface="Arial" panose="020B0604020202020204" pitchFamily="34" charset="0"/>
                <a:cs typeface="Arial" panose="020B0604020202020204" pitchFamily="34" charset="0"/>
              </a:rPr>
              <a:t>The 2</a:t>
            </a:r>
            <a:r>
              <a:rPr lang="en-US" sz="2000" baseline="30000" dirty="0">
                <a:latin typeface="Arial" panose="020B0604020202020204" pitchFamily="34" charset="0"/>
                <a:cs typeface="Arial" panose="020B0604020202020204" pitchFamily="34" charset="0"/>
              </a:rPr>
              <a:t>nd</a:t>
            </a:r>
            <a:r>
              <a:rPr lang="en-US" sz="2000" dirty="0">
                <a:latin typeface="Arial" panose="020B0604020202020204" pitchFamily="34" charset="0"/>
                <a:cs typeface="Arial" panose="020B0604020202020204" pitchFamily="34" charset="0"/>
              </a:rPr>
              <a:t> script is executed by the </a:t>
            </a:r>
            <a:r>
              <a:rPr lang="en-US" sz="2000" b="1" dirty="0">
                <a:latin typeface="Arial" panose="020B0604020202020204" pitchFamily="34" charset="0"/>
                <a:cs typeface="Arial" panose="020B0604020202020204" pitchFamily="34" charset="0"/>
              </a:rPr>
              <a:t>user</a:t>
            </a:r>
            <a:r>
              <a:rPr lang="en-US" sz="2000" dirty="0">
                <a:latin typeface="Arial" panose="020B0604020202020204" pitchFamily="34" charset="0"/>
                <a:cs typeface="Arial" panose="020B0604020202020204" pitchFamily="34" charset="0"/>
              </a:rPr>
              <a:t> and it takes in the job to be benchmarked as argument. When executed, it starts grabbing the IPMI readings from the dump file, attaches few more info (CPU, RAM) and appends them to a CSV file. After 1 min. sleep (so to measure idle power), it runs the given job, and then waits another min. after the job is finished before quitting.</a:t>
            </a:r>
          </a:p>
          <a:p>
            <a:pPr>
              <a:lnSpc>
                <a:spcPct val="90000"/>
              </a:lnSpc>
              <a:spcBef>
                <a:spcPts val="1800"/>
              </a:spcBef>
              <a:defRPr/>
            </a:pPr>
            <a:r>
              <a:rPr lang="en-US" sz="2000" dirty="0">
                <a:latin typeface="Arial" panose="020B0604020202020204" pitchFamily="34" charset="0"/>
                <a:cs typeface="Arial" panose="020B0604020202020204" pitchFamily="34" charset="0"/>
              </a:rPr>
              <a:t>After the job is done, the CSV file is exported locally and processed in ROOT (time profiles plots and power integration). Cumulative results are then visualized in Excel.</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a:lnSpc>
                <a:spcPct val="90000"/>
              </a:lnSpc>
              <a:spcBef>
                <a:spcPts val="1800"/>
              </a:spcBef>
              <a:defRPr/>
            </a:pPr>
            <a:endParaRPr lang="en-US" sz="2000" dirty="0">
              <a:latin typeface="Arial" panose="020B0604020202020204" pitchFamily="34" charset="0"/>
              <a:cs typeface="Arial" panose="020B0604020202020204" pitchFamily="34" charset="0"/>
            </a:endParaRPr>
          </a:p>
          <a:p>
            <a:pPr>
              <a:lnSpc>
                <a:spcPct val="90000"/>
              </a:lnSpc>
              <a:spcBef>
                <a:spcPts val="1800"/>
              </a:spcBef>
              <a:defRPr/>
            </a:pPr>
            <a:endParaRPr lang="en-US" sz="2000" dirty="0">
              <a:latin typeface="Arial" panose="020B0604020202020204" pitchFamily="34" charset="0"/>
              <a:cs typeface="Arial" panose="020B0604020202020204" pitchFamily="34" charset="0"/>
            </a:endParaRPr>
          </a:p>
          <a:p>
            <a:pPr>
              <a:lnSpc>
                <a:spcPct val="90000"/>
              </a:lnSpc>
              <a:spcBef>
                <a:spcPts val="1800"/>
              </a:spcBef>
              <a:defRPr/>
            </a:pPr>
            <a:r>
              <a:rPr lang="en-US" sz="2000" dirty="0">
                <a:latin typeface="Arial" panose="020B0604020202020204" pitchFamily="34" charset="0"/>
                <a:cs typeface="Arial" panose="020B0604020202020204" pitchFamily="34" charset="0"/>
              </a:rPr>
              <a:t>In addition, all servers are running a </a:t>
            </a:r>
            <a:r>
              <a:rPr lang="en-US" sz="2000" i="1" dirty="0" err="1">
                <a:latin typeface="Arial" panose="020B0604020202020204" pitchFamily="34" charset="0"/>
                <a:cs typeface="Arial" panose="020B0604020202020204" pitchFamily="34" charset="0"/>
              </a:rPr>
              <a:t>node_exporter</a:t>
            </a:r>
            <a:r>
              <a:rPr lang="en-US" sz="2000" dirty="0">
                <a:latin typeface="Arial" panose="020B0604020202020204" pitchFamily="34" charset="0"/>
                <a:cs typeface="Arial" panose="020B0604020202020204" pitchFamily="34" charset="0"/>
              </a:rPr>
              <a:t> client, which feeds (almost) real time metrics to our </a:t>
            </a:r>
            <a:r>
              <a:rPr lang="en-US" sz="2000" i="1" dirty="0">
                <a:latin typeface="Arial" panose="020B0604020202020204" pitchFamily="34" charset="0"/>
                <a:cs typeface="Arial" panose="020B0604020202020204" pitchFamily="34" charset="0"/>
              </a:rPr>
              <a:t>Prometheus</a:t>
            </a:r>
            <a:r>
              <a:rPr lang="en-US" sz="2000" dirty="0">
                <a:latin typeface="Arial" panose="020B0604020202020204" pitchFamily="34" charset="0"/>
                <a:cs typeface="Arial" panose="020B0604020202020204" pitchFamily="34" charset="0"/>
              </a:rPr>
              <a:t> server, which in turn feeds an extensive set of </a:t>
            </a:r>
            <a:r>
              <a:rPr lang="en-US" sz="2000" i="1" dirty="0">
                <a:latin typeface="Arial" panose="020B0604020202020204" pitchFamily="34" charset="0"/>
                <a:cs typeface="Arial" panose="020B0604020202020204" pitchFamily="34" charset="0"/>
              </a:rPr>
              <a:t>Grafana</a:t>
            </a:r>
            <a:r>
              <a:rPr lang="en-US" sz="2000" dirty="0">
                <a:latin typeface="Arial" panose="020B0604020202020204" pitchFamily="34" charset="0"/>
                <a:cs typeface="Arial" panose="020B0604020202020204" pitchFamily="34" charset="0"/>
              </a:rPr>
              <a:t> dashboards for easy visualization and monitoring purposes. </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Power Readings</a:t>
            </a:r>
            <a:endParaRPr lang="en-GB" sz="4800" dirty="0">
              <a:solidFill>
                <a:srgbClr val="0000CC"/>
              </a:solidFill>
              <a:latin typeface="Arial Rounded MT Bold" panose="020F0704030504030204" pitchFamily="34" charset="0"/>
              <a:cs typeface="Arial" panose="020B0604020202020204" pitchFamily="34" charset="0"/>
            </a:endParaRPr>
          </a:p>
        </p:txBody>
      </p:sp>
      <p:pic>
        <p:nvPicPr>
          <p:cNvPr id="1028" name="Picture 4" descr="About | Data Whale">
            <a:extLst>
              <a:ext uri="{FF2B5EF4-FFF2-40B4-BE49-F238E27FC236}">
                <a16:creationId xmlns:a16="http://schemas.microsoft.com/office/drawing/2014/main" id="{40B04D9E-E577-1A85-97B6-905A1E3A93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0525" y="4213192"/>
            <a:ext cx="2350949" cy="125263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A1BCDFC-D601-05C5-9CF2-E4979AAC911C}"/>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5</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3309583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64FD1344-FF9D-90DD-E4B0-272E839DD4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141070" cy="6740613"/>
          </a:xfrm>
          <a:prstGeom prst="rect">
            <a:avLst/>
          </a:prstGeom>
        </p:spPr>
      </p:pic>
      <p:pic>
        <p:nvPicPr>
          <p:cNvPr id="11" name="Picture 10" descr="A picture containing diagram&#10;&#10;Description automatically generated">
            <a:extLst>
              <a:ext uri="{FF2B5EF4-FFF2-40B4-BE49-F238E27FC236}">
                <a16:creationId xmlns:a16="http://schemas.microsoft.com/office/drawing/2014/main" id="{867856A4-EA8C-F151-C9E7-1C5C832D94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0930" y="-1"/>
            <a:ext cx="4141070" cy="6740613"/>
          </a:xfrm>
          <a:prstGeom prst="rect">
            <a:avLst/>
          </a:prstGeom>
        </p:spPr>
      </p:pic>
      <p:grpSp>
        <p:nvGrpSpPr>
          <p:cNvPr id="20" name="Group 19">
            <a:extLst>
              <a:ext uri="{FF2B5EF4-FFF2-40B4-BE49-F238E27FC236}">
                <a16:creationId xmlns:a16="http://schemas.microsoft.com/office/drawing/2014/main" id="{FF3B9F13-AC2C-75F2-4654-850B853E322A}"/>
              </a:ext>
            </a:extLst>
          </p:cNvPr>
          <p:cNvGrpSpPr/>
          <p:nvPr/>
        </p:nvGrpSpPr>
        <p:grpSpPr>
          <a:xfrm>
            <a:off x="3968767" y="0"/>
            <a:ext cx="4004844" cy="6948058"/>
            <a:chOff x="3975980" y="1827765"/>
            <a:chExt cx="3510017" cy="7069058"/>
          </a:xfrm>
        </p:grpSpPr>
        <p:pic>
          <p:nvPicPr>
            <p:cNvPr id="15" name="Picture 14" descr="Graphical user interface, application&#10;&#10;Description automatically generated">
              <a:extLst>
                <a:ext uri="{FF2B5EF4-FFF2-40B4-BE49-F238E27FC236}">
                  <a16:creationId xmlns:a16="http://schemas.microsoft.com/office/drawing/2014/main" id="{6C041013-51F9-A17C-552E-4BABAA3BC402}"/>
                </a:ext>
              </a:extLst>
            </p:cNvPr>
            <p:cNvPicPr>
              <a:picLocks noChangeAspect="1"/>
            </p:cNvPicPr>
            <p:nvPr/>
          </p:nvPicPr>
          <p:blipFill rotWithShape="1">
            <a:blip r:embed="rId5">
              <a:extLst>
                <a:ext uri="{28A0092B-C50C-407E-A947-70E740481C1C}">
                  <a14:useLocalDpi xmlns:a14="http://schemas.microsoft.com/office/drawing/2010/main" val="0"/>
                </a:ext>
              </a:extLst>
            </a:blip>
            <a:srcRect b="85411"/>
            <a:stretch/>
          </p:blipFill>
          <p:spPr>
            <a:xfrm>
              <a:off x="3975982" y="1827765"/>
              <a:ext cx="3510015" cy="1392955"/>
            </a:xfrm>
            <a:prstGeom prst="rect">
              <a:avLst/>
            </a:prstGeom>
          </p:spPr>
        </p:pic>
        <p:pic>
          <p:nvPicPr>
            <p:cNvPr id="18" name="Picture 17" descr="Graphical user interface, application&#10;&#10;Description automatically generated">
              <a:extLst>
                <a:ext uri="{FF2B5EF4-FFF2-40B4-BE49-F238E27FC236}">
                  <a16:creationId xmlns:a16="http://schemas.microsoft.com/office/drawing/2014/main" id="{76764FF5-2177-CDE6-BBC7-FEE1B03169A9}"/>
                </a:ext>
              </a:extLst>
            </p:cNvPr>
            <p:cNvPicPr>
              <a:picLocks noChangeAspect="1"/>
            </p:cNvPicPr>
            <p:nvPr/>
          </p:nvPicPr>
          <p:blipFill rotWithShape="1">
            <a:blip r:embed="rId5">
              <a:extLst>
                <a:ext uri="{28A0092B-C50C-407E-A947-70E740481C1C}">
                  <a14:useLocalDpi xmlns:a14="http://schemas.microsoft.com/office/drawing/2010/main" val="0"/>
                </a:ext>
              </a:extLst>
            </a:blip>
            <a:srcRect t="34700" b="42954"/>
            <a:stretch/>
          </p:blipFill>
          <p:spPr>
            <a:xfrm>
              <a:off x="3975981" y="3220721"/>
              <a:ext cx="3510015" cy="2133599"/>
            </a:xfrm>
            <a:prstGeom prst="rect">
              <a:avLst/>
            </a:prstGeom>
          </p:spPr>
        </p:pic>
        <p:pic>
          <p:nvPicPr>
            <p:cNvPr id="19" name="Picture 18" descr="Graphical user interface, application&#10;&#10;Description automatically generated">
              <a:extLst>
                <a:ext uri="{FF2B5EF4-FFF2-40B4-BE49-F238E27FC236}">
                  <a16:creationId xmlns:a16="http://schemas.microsoft.com/office/drawing/2014/main" id="{3A7CD57F-3612-3E77-59D6-3F5EC06392B9}"/>
                </a:ext>
              </a:extLst>
            </p:cNvPr>
            <p:cNvPicPr>
              <a:picLocks noChangeAspect="1"/>
            </p:cNvPicPr>
            <p:nvPr/>
          </p:nvPicPr>
          <p:blipFill rotWithShape="1">
            <a:blip r:embed="rId5">
              <a:extLst>
                <a:ext uri="{28A0092B-C50C-407E-A947-70E740481C1C}">
                  <a14:useLocalDpi xmlns:a14="http://schemas.microsoft.com/office/drawing/2010/main" val="0"/>
                </a:ext>
              </a:extLst>
            </a:blip>
            <a:srcRect t="62899" b="-1"/>
            <a:stretch/>
          </p:blipFill>
          <p:spPr>
            <a:xfrm>
              <a:off x="3975980" y="5354320"/>
              <a:ext cx="3510015" cy="3542503"/>
            </a:xfrm>
            <a:prstGeom prst="rect">
              <a:avLst/>
            </a:prstGeom>
          </p:spPr>
        </p:pic>
      </p:grpSp>
      <p:sp>
        <p:nvSpPr>
          <p:cNvPr id="21" name="TextBox 20">
            <a:extLst>
              <a:ext uri="{FF2B5EF4-FFF2-40B4-BE49-F238E27FC236}">
                <a16:creationId xmlns:a16="http://schemas.microsoft.com/office/drawing/2014/main" id="{7B19554C-F5E6-1CA0-AEA5-65B17D31BEBC}"/>
              </a:ext>
            </a:extLst>
          </p:cNvPr>
          <p:cNvSpPr txBox="1"/>
          <p:nvPr/>
        </p:nvSpPr>
        <p:spPr>
          <a:xfrm>
            <a:off x="822923" y="3668117"/>
            <a:ext cx="2071456"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x86</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1A91A1E-EB90-1139-0CD1-437093F7950A}"/>
              </a:ext>
            </a:extLst>
          </p:cNvPr>
          <p:cNvSpPr txBox="1"/>
          <p:nvPr/>
        </p:nvSpPr>
        <p:spPr>
          <a:xfrm>
            <a:off x="5060272" y="2809702"/>
            <a:ext cx="2071456"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x86*2</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1620FBF0-1F22-8877-D631-FDBB23AC357E}"/>
              </a:ext>
            </a:extLst>
          </p:cNvPr>
          <p:cNvSpPr txBox="1"/>
          <p:nvPr/>
        </p:nvSpPr>
        <p:spPr>
          <a:xfrm>
            <a:off x="9085737" y="3640699"/>
            <a:ext cx="2071456"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arm</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A8B5C68A-1438-C6FE-8B09-0B8980855284}"/>
              </a:ext>
            </a:extLst>
          </p:cNvPr>
          <p:cNvSpPr txBox="1"/>
          <p:nvPr/>
        </p:nvSpPr>
        <p:spPr>
          <a:xfrm>
            <a:off x="0" y="6273225"/>
            <a:ext cx="12192000" cy="584775"/>
          </a:xfrm>
          <a:prstGeom prst="rect">
            <a:avLst/>
          </a:prstGeom>
          <a:solidFill>
            <a:schemeClr val="accent6">
              <a:lumMod val="20000"/>
              <a:lumOff val="80000"/>
            </a:schemeClr>
          </a:solidFill>
        </p:spPr>
        <p:txBody>
          <a:bodyPr wrap="square">
            <a:spAutoFit/>
          </a:bodyPr>
          <a:lstStyle/>
          <a:p>
            <a:r>
              <a:rPr kumimoji="0" lang="en-US"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Site Monitoring @ </a:t>
            </a:r>
            <a:r>
              <a:rPr lang="en-US" sz="1600" b="1" dirty="0">
                <a:latin typeface="Arial" panose="020B0604020202020204" pitchFamily="34" charset="0"/>
                <a:cs typeface="Arial" panose="020B0604020202020204" pitchFamily="34" charset="0"/>
              </a:rPr>
              <a:t>vCHEP2021</a:t>
            </a:r>
            <a:r>
              <a:rPr kumimoji="0" lang="en-US"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endParaRPr kumimoji="0" lang="en-US" sz="7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algn="ctr"/>
            <a:r>
              <a:rPr lang="en-GB" sz="1600" dirty="0">
                <a:hlinkClick r:id="rId6"/>
              </a:rPr>
              <a:t>https://indico.cern.ch/event/948465/contributions/4323666/attachments/2248127/3813306/MonitoringAndAutomation_vCHEP2021.pdf</a:t>
            </a:r>
            <a:r>
              <a:rPr kumimoji="0" lang="en-US" sz="16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 </a:t>
            </a:r>
            <a:endParaRPr lang="en-GB" sz="1600" dirty="0"/>
          </a:p>
        </p:txBody>
      </p:sp>
      <p:sp>
        <p:nvSpPr>
          <p:cNvPr id="5" name="TextBox 4">
            <a:extLst>
              <a:ext uri="{FF2B5EF4-FFF2-40B4-BE49-F238E27FC236}">
                <a16:creationId xmlns:a16="http://schemas.microsoft.com/office/drawing/2014/main" id="{7D453B7B-57BC-EA31-2E38-FF4DAAD7EF5F}"/>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6</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3684769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IPMI validation</a:t>
            </a:r>
            <a:endParaRPr lang="en-GB" sz="4800" dirty="0">
              <a:solidFill>
                <a:srgbClr val="0000CC"/>
              </a:solidFill>
              <a:latin typeface="Arial Rounded MT Bold" panose="020F0704030504030204" pitchFamily="34" charset="0"/>
              <a:cs typeface="Arial" panose="020B0604020202020204" pitchFamily="34" charset="0"/>
            </a:endParaRPr>
          </a:p>
        </p:txBody>
      </p:sp>
      <p:pic>
        <p:nvPicPr>
          <p:cNvPr id="3" name="Picture 2" descr="A picture containing text, indoor, control panel&#10;&#10;Description automatically generated">
            <a:extLst>
              <a:ext uri="{FF2B5EF4-FFF2-40B4-BE49-F238E27FC236}">
                <a16:creationId xmlns:a16="http://schemas.microsoft.com/office/drawing/2014/main" id="{7AA386F4-69D1-E8C2-29FC-D978FB181B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832637"/>
            <a:ext cx="6034645" cy="3397505"/>
          </a:xfrm>
          <a:prstGeom prst="rect">
            <a:avLst/>
          </a:prstGeom>
        </p:spPr>
      </p:pic>
      <p:sp>
        <p:nvSpPr>
          <p:cNvPr id="5" name="TextBox 4">
            <a:extLst>
              <a:ext uri="{FF2B5EF4-FFF2-40B4-BE49-F238E27FC236}">
                <a16:creationId xmlns:a16="http://schemas.microsoft.com/office/drawing/2014/main" id="{BDECD176-F135-1933-D33A-0C73478007AC}"/>
              </a:ext>
            </a:extLst>
          </p:cNvPr>
          <p:cNvSpPr txBox="1"/>
          <p:nvPr/>
        </p:nvSpPr>
        <p:spPr>
          <a:xfrm>
            <a:off x="207034" y="4066161"/>
            <a:ext cx="11923611" cy="1877437"/>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Idle test (30 min.)</a:t>
            </a:r>
          </a:p>
          <a:p>
            <a:r>
              <a:rPr lang="en-GB" dirty="0">
                <a:latin typeface="Arial" panose="020B0604020202020204" pitchFamily="34" charset="0"/>
                <a:cs typeface="Arial" panose="020B0604020202020204" pitchFamily="34" charset="0"/>
              </a:rPr>
              <a:t>   </a:t>
            </a:r>
            <a:r>
              <a:rPr lang="en-GB" b="1" dirty="0">
                <a:solidFill>
                  <a:srgbClr val="0070C0"/>
                </a:solidFill>
                <a:latin typeface="Arial" panose="020B0604020202020204" pitchFamily="34" charset="0"/>
                <a:cs typeface="Arial" panose="020B0604020202020204" pitchFamily="34" charset="0"/>
              </a:rPr>
              <a:t>x86</a:t>
            </a:r>
            <a:r>
              <a:rPr lang="en-GB" dirty="0">
                <a:latin typeface="Arial" panose="020B0604020202020204" pitchFamily="34" charset="0"/>
                <a:cs typeface="Arial" panose="020B0604020202020204" pitchFamily="34" charset="0"/>
              </a:rPr>
              <a:t>:  	0.04766 kWh ~ 0.046 kWh (=0.021+0.025 kWh) </a:t>
            </a:r>
            <a:r>
              <a:rPr lang="en-GB" dirty="0">
                <a:latin typeface="Arial" panose="020B0604020202020204" pitchFamily="34" charset="0"/>
                <a:cs typeface="Arial" panose="020B0604020202020204" pitchFamily="34" charset="0"/>
                <a:sym typeface="Wingdings" panose="05000000000000000000" pitchFamily="2" charset="2"/>
              </a:rPr>
              <a:t></a:t>
            </a:r>
            <a:r>
              <a:rPr lang="en-GB" dirty="0">
                <a:latin typeface="Arial" panose="020B0604020202020204" pitchFamily="34" charset="0"/>
                <a:cs typeface="Arial" panose="020B0604020202020204" pitchFamily="34" charset="0"/>
              </a:rPr>
              <a:t> ∆ = 0.00166 kWh (= -3.5%% of IPMI reading) </a:t>
            </a:r>
          </a:p>
          <a:p>
            <a:r>
              <a:rPr lang="en-GB" dirty="0">
                <a:latin typeface="Arial" panose="020B0604020202020204" pitchFamily="34" charset="0"/>
                <a:cs typeface="Arial" panose="020B0604020202020204" pitchFamily="34" charset="0"/>
              </a:rPr>
              <a:t>   </a:t>
            </a:r>
            <a:r>
              <a:rPr lang="en-GB" b="1" dirty="0">
                <a:solidFill>
                  <a:srgbClr val="C00000"/>
                </a:solidFill>
                <a:latin typeface="Arial" panose="020B0604020202020204" pitchFamily="34" charset="0"/>
                <a:cs typeface="Arial" panose="020B0604020202020204" pitchFamily="34" charset="0"/>
              </a:rPr>
              <a:t>arm</a:t>
            </a:r>
            <a:r>
              <a:rPr lang="en-GB" dirty="0">
                <a:latin typeface="Arial" panose="020B0604020202020204" pitchFamily="34" charset="0"/>
                <a:cs typeface="Arial" panose="020B0604020202020204" pitchFamily="34" charset="0"/>
              </a:rPr>
              <a:t>:  	0.05668 kWh ~ 0.054 kWh (=0.024+0.030 kWh) </a:t>
            </a:r>
            <a:r>
              <a:rPr lang="en-GB" dirty="0">
                <a:latin typeface="Arial" panose="020B0604020202020204" pitchFamily="34" charset="0"/>
                <a:cs typeface="Arial" panose="020B0604020202020204" pitchFamily="34" charset="0"/>
                <a:sym typeface="Wingdings" panose="05000000000000000000" pitchFamily="2" charset="2"/>
              </a:rPr>
              <a:t></a:t>
            </a:r>
            <a:r>
              <a:rPr lang="en-GB" dirty="0">
                <a:latin typeface="Arial" panose="020B0604020202020204" pitchFamily="34" charset="0"/>
                <a:cs typeface="Arial" panose="020B0604020202020204" pitchFamily="34" charset="0"/>
              </a:rPr>
              <a:t> ∆ = 0.00268 kWh (= -4.7% of IPMI reading)</a:t>
            </a:r>
          </a:p>
          <a:p>
            <a:endParaRPr lang="en-GB" sz="800"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Job test (</a:t>
            </a:r>
            <a:r>
              <a:rPr lang="en-GB" b="1" dirty="0">
                <a:solidFill>
                  <a:srgbClr val="0070C0"/>
                </a:solidFill>
                <a:latin typeface="Arial" panose="020B0604020202020204" pitchFamily="34" charset="0"/>
                <a:cs typeface="Arial" panose="020B0604020202020204" pitchFamily="34" charset="0"/>
              </a:rPr>
              <a:t>x86 </a:t>
            </a:r>
            <a:r>
              <a:rPr lang="en-GB" b="1" dirty="0">
                <a:latin typeface="Arial" panose="020B0604020202020204" pitchFamily="34" charset="0"/>
                <a:cs typeface="Arial" panose="020B0604020202020204" pitchFamily="34" charset="0"/>
              </a:rPr>
              <a:t>~45 min. ; </a:t>
            </a:r>
            <a:r>
              <a:rPr lang="en-GB" b="1" dirty="0">
                <a:solidFill>
                  <a:srgbClr val="C00000"/>
                </a:solidFill>
                <a:latin typeface="Arial" panose="020B0604020202020204" pitchFamily="34" charset="0"/>
                <a:cs typeface="Arial" panose="020B0604020202020204" pitchFamily="34" charset="0"/>
              </a:rPr>
              <a:t>arm</a:t>
            </a:r>
            <a:r>
              <a:rPr lang="en-GB" b="1" dirty="0">
                <a:latin typeface="Arial" panose="020B0604020202020204" pitchFamily="34" charset="0"/>
                <a:cs typeface="Arial" panose="020B0604020202020204" pitchFamily="34" charset="0"/>
              </a:rPr>
              <a:t> ~30 min.)</a:t>
            </a:r>
          </a:p>
          <a:p>
            <a:r>
              <a:rPr lang="en-GB" dirty="0">
                <a:latin typeface="Arial" panose="020B0604020202020204" pitchFamily="34" charset="0"/>
                <a:cs typeface="Arial" panose="020B0604020202020204" pitchFamily="34" charset="0"/>
              </a:rPr>
              <a:t>   </a:t>
            </a:r>
            <a:r>
              <a:rPr lang="en-GB" b="1" dirty="0">
                <a:solidFill>
                  <a:srgbClr val="0070C0"/>
                </a:solidFill>
                <a:latin typeface="Arial" panose="020B0604020202020204" pitchFamily="34" charset="0"/>
                <a:cs typeface="Arial" panose="020B0604020202020204" pitchFamily="34" charset="0"/>
              </a:rPr>
              <a:t>x86</a:t>
            </a:r>
            <a:r>
              <a:rPr lang="en-GB" dirty="0">
                <a:latin typeface="Arial" panose="020B0604020202020204" pitchFamily="34" charset="0"/>
                <a:cs typeface="Arial" panose="020B0604020202020204" pitchFamily="34" charset="0"/>
              </a:rPr>
              <a:t>: 	0.25729 kWh ~ 0.263 kWh (=0.128+0.135 kWh) </a:t>
            </a:r>
            <a:r>
              <a:rPr lang="en-GB" dirty="0">
                <a:latin typeface="Arial" panose="020B0604020202020204" pitchFamily="34" charset="0"/>
                <a:cs typeface="Arial" panose="020B0604020202020204" pitchFamily="34" charset="0"/>
                <a:sym typeface="Wingdings" panose="05000000000000000000" pitchFamily="2" charset="2"/>
              </a:rPr>
              <a:t></a:t>
            </a:r>
            <a:r>
              <a:rPr lang="en-GB" dirty="0">
                <a:latin typeface="Arial" panose="020B0604020202020204" pitchFamily="34" charset="0"/>
                <a:cs typeface="Arial" panose="020B0604020202020204" pitchFamily="34" charset="0"/>
              </a:rPr>
              <a:t> ∆ = 0.00571 kWh (= +2.2% of IPMI reading) </a:t>
            </a:r>
          </a:p>
          <a:p>
            <a:r>
              <a:rPr lang="en-GB" dirty="0">
                <a:latin typeface="Arial" panose="020B0604020202020204" pitchFamily="34" charset="0"/>
                <a:cs typeface="Arial" panose="020B0604020202020204" pitchFamily="34" charset="0"/>
              </a:rPr>
              <a:t>   </a:t>
            </a:r>
            <a:r>
              <a:rPr lang="en-GB" b="1" dirty="0">
                <a:solidFill>
                  <a:srgbClr val="C00000"/>
                </a:solidFill>
                <a:latin typeface="Arial" panose="020B0604020202020204" pitchFamily="34" charset="0"/>
                <a:cs typeface="Arial" panose="020B0604020202020204" pitchFamily="34" charset="0"/>
              </a:rPr>
              <a:t>arm</a:t>
            </a:r>
            <a:r>
              <a:rPr lang="en-GB" dirty="0">
                <a:latin typeface="Arial" panose="020B0604020202020204" pitchFamily="34" charset="0"/>
                <a:cs typeface="Arial" panose="020B0604020202020204" pitchFamily="34" charset="0"/>
              </a:rPr>
              <a:t>: 	0.13418 kWh ~ 0.134 kWh (=0.064+0.070 kWh) </a:t>
            </a:r>
            <a:r>
              <a:rPr lang="en-GB" dirty="0">
                <a:latin typeface="Arial" panose="020B0604020202020204" pitchFamily="34" charset="0"/>
                <a:cs typeface="Arial" panose="020B0604020202020204" pitchFamily="34" charset="0"/>
                <a:sym typeface="Wingdings" panose="05000000000000000000" pitchFamily="2" charset="2"/>
              </a:rPr>
              <a:t></a:t>
            </a:r>
            <a:r>
              <a:rPr lang="en-GB" dirty="0">
                <a:latin typeface="Arial" panose="020B0604020202020204" pitchFamily="34" charset="0"/>
                <a:cs typeface="Arial" panose="020B0604020202020204" pitchFamily="34" charset="0"/>
              </a:rPr>
              <a:t> ∆ = 0.00018 kWh (= +0.1% of IPMI reading)</a:t>
            </a:r>
          </a:p>
        </p:txBody>
      </p:sp>
      <p:sp>
        <p:nvSpPr>
          <p:cNvPr id="4" name="TextBox 3">
            <a:extLst>
              <a:ext uri="{FF2B5EF4-FFF2-40B4-BE49-F238E27FC236}">
                <a16:creationId xmlns:a16="http://schemas.microsoft.com/office/drawing/2014/main" id="{0EB6EFCC-5C4C-396E-3D60-30082F12998C}"/>
              </a:ext>
            </a:extLst>
          </p:cNvPr>
          <p:cNvSpPr txBox="1"/>
          <p:nvPr/>
        </p:nvSpPr>
        <p:spPr>
          <a:xfrm>
            <a:off x="124689" y="6009209"/>
            <a:ext cx="12005956" cy="707886"/>
          </a:xfrm>
          <a:prstGeom prst="rect">
            <a:avLst/>
          </a:prstGeom>
          <a:noFill/>
          <a:ln w="38100">
            <a:noFill/>
          </a:ln>
        </p:spPr>
        <p:txBody>
          <a:bodyPr wrap="square">
            <a:spAutoFit/>
          </a:bodyPr>
          <a:lstStyle/>
          <a:p>
            <a:r>
              <a:rPr lang="en-GB" sz="2000" dirty="0">
                <a:latin typeface="Arial" panose="020B0604020202020204" pitchFamily="34" charset="0"/>
                <a:cs typeface="Arial" panose="020B0604020202020204" pitchFamily="34" charset="0"/>
              </a:rPr>
              <a:t>Measurements of energy consumption over a longer duration of at least 30 minutes yielded results which were </a:t>
            </a:r>
            <a:r>
              <a:rPr lang="en-GB" sz="2000" u="sng" dirty="0">
                <a:latin typeface="Arial" panose="020B0604020202020204" pitchFamily="34" charset="0"/>
                <a:cs typeface="Arial" panose="020B0604020202020204" pitchFamily="34" charset="0"/>
              </a:rPr>
              <a:t>within </a:t>
            </a:r>
            <a:r>
              <a:rPr lang="en-GB" sz="2000" b="1" u="sng" dirty="0">
                <a:latin typeface="Arial" panose="020B0604020202020204" pitchFamily="34" charset="0"/>
                <a:cs typeface="Arial" panose="020B0604020202020204" pitchFamily="34" charset="0"/>
              </a:rPr>
              <a:t>±5%</a:t>
            </a:r>
            <a:r>
              <a:rPr lang="en-GB" sz="2000" u="sng" dirty="0">
                <a:latin typeface="Arial" panose="020B0604020202020204" pitchFamily="34" charset="0"/>
                <a:cs typeface="Arial" panose="020B0604020202020204" pitchFamily="34" charset="0"/>
              </a:rPr>
              <a:t> of the values recorded via IPMI</a:t>
            </a:r>
            <a:r>
              <a:rPr lang="en-GB" sz="2000" dirty="0">
                <a:latin typeface="Arial" panose="020B0604020202020204" pitchFamily="34" charset="0"/>
                <a:cs typeface="Arial" panose="020B0604020202020204" pitchFamily="34" charset="0"/>
              </a:rPr>
              <a:t>, giving us confidence in the validity of our IPMI results.</a:t>
            </a:r>
          </a:p>
        </p:txBody>
      </p:sp>
      <p:sp>
        <p:nvSpPr>
          <p:cNvPr id="7" name="TextBox 6">
            <a:extLst>
              <a:ext uri="{FF2B5EF4-FFF2-40B4-BE49-F238E27FC236}">
                <a16:creationId xmlns:a16="http://schemas.microsoft.com/office/drawing/2014/main" id="{2D45C41D-1A87-BFBD-5E88-7E9A5067E116}"/>
              </a:ext>
            </a:extLst>
          </p:cNvPr>
          <p:cNvSpPr txBox="1"/>
          <p:nvPr/>
        </p:nvSpPr>
        <p:spPr>
          <a:xfrm>
            <a:off x="98811" y="810414"/>
            <a:ext cx="6034645" cy="3016210"/>
          </a:xfrm>
          <a:prstGeom prst="rect">
            <a:avLst/>
          </a:prstGeom>
          <a:noFill/>
        </p:spPr>
        <p:txBody>
          <a:bodyPr wrap="square">
            <a:spAutoFit/>
          </a:bodyPr>
          <a:lstStyle/>
          <a:p>
            <a:pPr marR="0" lvl="0" algn="l" defTabSz="914400" rtl="0" eaLnBrk="1" fontAlgn="auto" latinLnBrk="0" hangingPunct="1">
              <a:lnSpc>
                <a:spcPct val="90000"/>
              </a:lnSpc>
              <a:spcAft>
                <a:spcPts val="600"/>
              </a:spcAft>
              <a:buClrTx/>
              <a:buSzTx/>
              <a:tabLst/>
              <a:defRPr/>
            </a:pPr>
            <a:r>
              <a:rPr lang="en-US" sz="2000" dirty="0">
                <a:latin typeface="Arial" panose="020B0604020202020204" pitchFamily="34" charset="0"/>
                <a:cs typeface="Arial" panose="020B0604020202020204" pitchFamily="34" charset="0"/>
              </a:rPr>
              <a:t>We have attempted some sort of validation of the IPMI readings using (cheap) metered plugs</a:t>
            </a:r>
            <a:r>
              <a:rPr lang="en-GB" sz="2000" dirty="0">
                <a:latin typeface="Arial" panose="020B0604020202020204" pitchFamily="34" charset="0"/>
                <a:cs typeface="Arial" panose="020B0604020202020204" pitchFamily="34" charset="0"/>
              </a:rPr>
              <a:t>: </a:t>
            </a:r>
          </a:p>
          <a:p>
            <a:pPr marL="342900" indent="-342900">
              <a:lnSpc>
                <a:spcPct val="90000"/>
              </a:lnSpc>
              <a:spcAft>
                <a:spcPts val="600"/>
              </a:spcAft>
              <a:buFont typeface="Wingdings" pitchFamily="2" charset="2"/>
              <a:buChar char="v"/>
              <a:defRPr/>
            </a:pPr>
            <a:r>
              <a:rPr lang="en-US" sz="2000" dirty="0">
                <a:latin typeface="Arial" panose="020B0604020202020204" pitchFamily="34" charset="0"/>
                <a:cs typeface="Arial" panose="020B0604020202020204" pitchFamily="34" charset="0"/>
              </a:rPr>
              <a:t>Instantaneous power was impossible to compare, as the number changed too quickly on the metered plugs and they almost never matched the IPMI readings from the machine.</a:t>
            </a:r>
          </a:p>
          <a:p>
            <a:pPr marL="342900" marR="0" lvl="0" indent="-342900" algn="l" defTabSz="914400" rtl="0" eaLnBrk="1" fontAlgn="auto" latinLnBrk="0" hangingPunct="1">
              <a:lnSpc>
                <a:spcPct val="90000"/>
              </a:lnSpc>
              <a:spcAft>
                <a:spcPts val="600"/>
              </a:spcAft>
              <a:buClrTx/>
              <a:buSzTx/>
              <a:buFont typeface="Wingdings" pitchFamily="2" charset="2"/>
              <a:buChar char="v"/>
              <a:tabLst/>
              <a:defRPr/>
            </a:pPr>
            <a:r>
              <a:rPr kumimoji="0" lang="en-US" sz="20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We did a</a:t>
            </a:r>
            <a:r>
              <a:rPr lang="en-US" sz="2000" dirty="0">
                <a:latin typeface="Arial" panose="020B0604020202020204" pitchFamily="34" charset="0"/>
                <a:cs typeface="Arial" panose="020B0604020202020204" pitchFamily="34" charset="0"/>
              </a:rPr>
              <a:t>n integrated measurement of the total energy for a fixed time idle and for a complete job - which unfortunately did not have the same duration on both machines.</a:t>
            </a:r>
          </a:p>
        </p:txBody>
      </p:sp>
      <p:sp>
        <p:nvSpPr>
          <p:cNvPr id="9" name="TextBox 8">
            <a:extLst>
              <a:ext uri="{FF2B5EF4-FFF2-40B4-BE49-F238E27FC236}">
                <a16:creationId xmlns:a16="http://schemas.microsoft.com/office/drawing/2014/main" id="{FE178838-5107-F902-4A81-C36ACC3FD789}"/>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7</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3163824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36">
            <a:extLst>
              <a:ext uri="{FF2B5EF4-FFF2-40B4-BE49-F238E27FC236}">
                <a16:creationId xmlns:a16="http://schemas.microsoft.com/office/drawing/2014/main" id="{FE8AF429-2B70-4232-87BF-2B63CC0D4713}"/>
              </a:ext>
            </a:extLst>
          </p:cNvPr>
          <p:cNvSpPr txBox="1">
            <a:spLocks/>
          </p:cNvSpPr>
          <p:nvPr/>
        </p:nvSpPr>
        <p:spPr>
          <a:xfrm>
            <a:off x="122663" y="832637"/>
            <a:ext cx="12069337" cy="6023723"/>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kumimoji="0" lang="en-US" sz="24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Idle benchmark:</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lang="en-US" sz="2400" dirty="0">
                <a:latin typeface="Arial" panose="020B0604020202020204" pitchFamily="34" charset="0"/>
                <a:cs typeface="Arial" panose="020B0604020202020204" pitchFamily="34" charset="0"/>
              </a:rPr>
              <a:t>Idle measurement (</a:t>
            </a:r>
            <a:r>
              <a:rPr lang="en-US" sz="2400" i="1" dirty="0">
                <a:latin typeface="Arial" panose="020B0604020202020204" pitchFamily="34" charset="0"/>
                <a:cs typeface="Arial" panose="020B0604020202020204" pitchFamily="34" charset="0"/>
              </a:rPr>
              <a:t>sleep</a:t>
            </a:r>
            <a:r>
              <a:rPr lang="en-US" sz="2400" dirty="0">
                <a:latin typeface="Arial" panose="020B0604020202020204" pitchFamily="34" charset="0"/>
                <a:cs typeface="Arial" panose="020B0604020202020204" pitchFamily="34" charset="0"/>
              </a:rPr>
              <a:t>)</a:t>
            </a:r>
            <a:endParaRPr kumimoji="0" lang="en-US" sz="2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endParaRPr kumimoji="0" lang="en-US" sz="24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r>
              <a:rPr kumimoji="0" lang="en-US" sz="24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HEP benchmarks </a:t>
            </a:r>
            <a:r>
              <a:rPr kumimoji="0" lang="en-US" sz="24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(typical Grid workload)</a:t>
            </a:r>
            <a:r>
              <a:rPr kumimoji="0" lang="en-US" sz="24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a:t>
            </a: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lang="en-US" sz="2400" dirty="0">
                <a:latin typeface="Arial" panose="020B0604020202020204" pitchFamily="34" charset="0"/>
                <a:cs typeface="Arial" panose="020B0604020202020204" pitchFamily="34" charset="0"/>
              </a:rPr>
              <a:t>Full G4MT ATLAS Simulation (sim-</a:t>
            </a:r>
            <a:r>
              <a:rPr lang="en-US" sz="2400" dirty="0" err="1">
                <a:latin typeface="Arial" panose="020B0604020202020204" pitchFamily="34" charset="0"/>
                <a:cs typeface="Arial" panose="020B0604020202020204" pitchFamily="34" charset="0"/>
              </a:rPr>
              <a:t>digi</a:t>
            </a:r>
            <a:r>
              <a:rPr lang="en-US" sz="2400" dirty="0">
                <a:latin typeface="Arial" panose="020B0604020202020204" pitchFamily="34" charset="0"/>
                <a:cs typeface="Arial" panose="020B0604020202020204" pitchFamily="34" charset="0"/>
              </a:rPr>
              <a:t>)</a:t>
            </a:r>
            <a:endParaRPr kumimoji="0" lang="en-US" sz="2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90000"/>
              </a:lnSpc>
              <a:spcBef>
                <a:spcPts val="1800"/>
              </a:spcBef>
              <a:spcAft>
                <a:spcPts val="0"/>
              </a:spcAft>
              <a:buClrTx/>
              <a:buSzTx/>
              <a:buFont typeface="Wingdings" pitchFamily="2" charset="2"/>
              <a:buChar char="v"/>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HEP-Score containers (CMS, ATLAS)</a:t>
            </a:r>
            <a:endParaRPr lang="en-US" sz="2400" dirty="0">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endParaRPr kumimoji="0" lang="en-US" sz="15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800"/>
              </a:spcBef>
              <a:spcAft>
                <a:spcPts val="0"/>
              </a:spcAft>
              <a:buClrTx/>
              <a:buSzTx/>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We have created a project in our </a:t>
            </a:r>
            <a:r>
              <a:rPr lang="en-US" sz="2400" dirty="0">
                <a:latin typeface="Arial" panose="020B0604020202020204" pitchFamily="34" charset="0"/>
                <a:cs typeface="Arial" panose="020B0604020202020204" pitchFamily="34" charset="0"/>
              </a:rPr>
              <a:t>local GitLab repo to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collect test-jobs and benchmarks that we have used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in various occasion to run tests in our Tier2 cluster.</a:t>
            </a:r>
          </a:p>
        </p:txBody>
      </p:sp>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Benchmarks</a:t>
            </a:r>
            <a:endParaRPr lang="en-GB" sz="4800" dirty="0">
              <a:solidFill>
                <a:srgbClr val="0000CC"/>
              </a:solidFill>
              <a:latin typeface="Arial Rounded MT Bold" panose="020F07040305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0A7EDBCC-3A70-D1B2-EC61-75DB8CC2A6D3}"/>
              </a:ext>
            </a:extLst>
          </p:cNvPr>
          <p:cNvPicPr>
            <a:picLocks noChangeAspect="1"/>
          </p:cNvPicPr>
          <p:nvPr/>
        </p:nvPicPr>
        <p:blipFill rotWithShape="1">
          <a:blip r:embed="rId3"/>
          <a:srcRect l="30728" t="14239" r="24709" b="15210"/>
          <a:stretch/>
        </p:blipFill>
        <p:spPr>
          <a:xfrm>
            <a:off x="7544520" y="2694490"/>
            <a:ext cx="4428151" cy="3943369"/>
          </a:xfrm>
          <a:prstGeom prst="rect">
            <a:avLst/>
          </a:prstGeom>
        </p:spPr>
      </p:pic>
      <p:pic>
        <p:nvPicPr>
          <p:cNvPr id="5" name="Picture 4">
            <a:extLst>
              <a:ext uri="{FF2B5EF4-FFF2-40B4-BE49-F238E27FC236}">
                <a16:creationId xmlns:a16="http://schemas.microsoft.com/office/drawing/2014/main" id="{4013ED71-754C-7D1A-A45A-20FE2D56F669}"/>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21851" b="16710"/>
          <a:stretch/>
        </p:blipFill>
        <p:spPr>
          <a:xfrm>
            <a:off x="8108483" y="632777"/>
            <a:ext cx="3355675" cy="2061713"/>
          </a:xfrm>
          <a:prstGeom prst="rect">
            <a:avLst/>
          </a:prstGeom>
        </p:spPr>
      </p:pic>
      <p:sp>
        <p:nvSpPr>
          <p:cNvPr id="6" name="TextBox 5">
            <a:extLst>
              <a:ext uri="{FF2B5EF4-FFF2-40B4-BE49-F238E27FC236}">
                <a16:creationId xmlns:a16="http://schemas.microsoft.com/office/drawing/2014/main" id="{77194EAA-8618-D9EE-F94E-DD941B4A8FEE}"/>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8</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3891464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BBEA139-6209-4A21-AE53-8E7BEF1FCE29}"/>
              </a:ext>
            </a:extLst>
          </p:cNvPr>
          <p:cNvSpPr txBox="1"/>
          <p:nvPr/>
        </p:nvSpPr>
        <p:spPr>
          <a:xfrm>
            <a:off x="0" y="1640"/>
            <a:ext cx="12192000" cy="830997"/>
          </a:xfrm>
          <a:prstGeom prst="rect">
            <a:avLst/>
          </a:prstGeom>
          <a:noFill/>
        </p:spPr>
        <p:txBody>
          <a:bodyPr wrap="square" rtlCol="0">
            <a:spAutoFit/>
          </a:bodyPr>
          <a:lstStyle/>
          <a:p>
            <a:pPr algn="ctr"/>
            <a:r>
              <a:rPr lang="en-US" sz="4800" dirty="0">
                <a:solidFill>
                  <a:srgbClr val="0000CC"/>
                </a:solidFill>
                <a:latin typeface="Arial Rounded MT Bold" panose="020F0704030504030204" pitchFamily="34" charset="0"/>
                <a:cs typeface="Arial" panose="020B0604020202020204" pitchFamily="34" charset="0"/>
              </a:rPr>
              <a:t>Idle Power</a:t>
            </a:r>
            <a:endParaRPr lang="en-GB" sz="4800" dirty="0">
              <a:solidFill>
                <a:srgbClr val="0000CC"/>
              </a:solidFill>
              <a:latin typeface="Arial Rounded MT Bold" panose="020F07040305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B774E1C0-6699-3759-EBDB-D0D4E780B5B9}"/>
              </a:ext>
            </a:extLst>
          </p:cNvPr>
          <p:cNvSpPr txBox="1"/>
          <p:nvPr/>
        </p:nvSpPr>
        <p:spPr>
          <a:xfrm>
            <a:off x="0" y="832637"/>
            <a:ext cx="11890880" cy="830997"/>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For this measurement we just let the machines idle for 1h, while collecting power metrics. In order to use the IPMI exporter script, we set to execute a </a:t>
            </a:r>
            <a:r>
              <a:rPr lang="en-US" sz="2400" i="1" dirty="0">
                <a:latin typeface="Arial" panose="020B0604020202020204" pitchFamily="34" charset="0"/>
                <a:cs typeface="Arial" panose="020B0604020202020204" pitchFamily="34" charset="0"/>
              </a:rPr>
              <a:t>sleep</a:t>
            </a:r>
            <a:r>
              <a:rPr lang="en-US" sz="2400" dirty="0">
                <a:latin typeface="Arial" panose="020B0604020202020204" pitchFamily="34" charset="0"/>
                <a:cs typeface="Arial" panose="020B0604020202020204" pitchFamily="34" charset="0"/>
              </a:rPr>
              <a:t> job:</a:t>
            </a:r>
          </a:p>
        </p:txBody>
      </p:sp>
      <p:pic>
        <p:nvPicPr>
          <p:cNvPr id="3" name="Picture 2">
            <a:extLst>
              <a:ext uri="{FF2B5EF4-FFF2-40B4-BE49-F238E27FC236}">
                <a16:creationId xmlns:a16="http://schemas.microsoft.com/office/drawing/2014/main" id="{FBE196BA-ACA3-287F-952A-DB7A0794A763}"/>
              </a:ext>
            </a:extLst>
          </p:cNvPr>
          <p:cNvPicPr>
            <a:picLocks noChangeAspect="1"/>
          </p:cNvPicPr>
          <p:nvPr/>
        </p:nvPicPr>
        <p:blipFill rotWithShape="1">
          <a:blip r:embed="rId3"/>
          <a:srcRect l="2621" t="4874" r="1137" b="1796"/>
          <a:stretch/>
        </p:blipFill>
        <p:spPr>
          <a:xfrm>
            <a:off x="13567" y="4034471"/>
            <a:ext cx="4378922" cy="2695840"/>
          </a:xfrm>
          <a:prstGeom prst="rect">
            <a:avLst/>
          </a:prstGeom>
        </p:spPr>
      </p:pic>
      <p:pic>
        <p:nvPicPr>
          <p:cNvPr id="6" name="Picture 5">
            <a:extLst>
              <a:ext uri="{FF2B5EF4-FFF2-40B4-BE49-F238E27FC236}">
                <a16:creationId xmlns:a16="http://schemas.microsoft.com/office/drawing/2014/main" id="{E81A9A97-B75F-C5D2-0618-7A0CFEDEDB06}"/>
              </a:ext>
            </a:extLst>
          </p:cNvPr>
          <p:cNvPicPr>
            <a:picLocks noChangeAspect="1"/>
          </p:cNvPicPr>
          <p:nvPr/>
        </p:nvPicPr>
        <p:blipFill>
          <a:blip r:embed="rId4"/>
          <a:stretch>
            <a:fillRect/>
          </a:stretch>
        </p:blipFill>
        <p:spPr>
          <a:xfrm>
            <a:off x="4589755" y="4560440"/>
            <a:ext cx="7090402" cy="783631"/>
          </a:xfrm>
          <a:prstGeom prst="rect">
            <a:avLst/>
          </a:prstGeom>
        </p:spPr>
      </p:pic>
      <p:sp>
        <p:nvSpPr>
          <p:cNvPr id="7" name="TextBox 6">
            <a:extLst>
              <a:ext uri="{FF2B5EF4-FFF2-40B4-BE49-F238E27FC236}">
                <a16:creationId xmlns:a16="http://schemas.microsoft.com/office/drawing/2014/main" id="{85FE5748-3DD4-F075-450D-A428898FDCD1}"/>
              </a:ext>
            </a:extLst>
          </p:cNvPr>
          <p:cNvSpPr txBox="1"/>
          <p:nvPr/>
        </p:nvSpPr>
        <p:spPr>
          <a:xfrm>
            <a:off x="4522343" y="5470459"/>
            <a:ext cx="7669657" cy="1015663"/>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Key result:  the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uses about 30% more energy than the </a:t>
            </a:r>
            <a:r>
              <a:rPr lang="en-US" sz="2000" b="1" dirty="0">
                <a:solidFill>
                  <a:schemeClr val="accent5">
                    <a:lumMod val="75000"/>
                  </a:schemeClr>
                </a:solidFill>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in idle state, making </a:t>
            </a:r>
            <a:r>
              <a:rPr lang="en-US" sz="2000" dirty="0">
                <a:latin typeface="Arial" panose="020B0604020202020204" pitchFamily="34" charset="0"/>
                <a:cs typeface="Arial" panose="020B0604020202020204" pitchFamily="34" charset="0"/>
                <a:sym typeface="Wingdings" panose="05000000000000000000" pitchFamily="2" charset="2"/>
              </a:rPr>
              <a:t>I/O bound tasks slightly less power efficient on </a:t>
            </a:r>
            <a:r>
              <a:rPr lang="en-US" sz="2000" b="1" dirty="0">
                <a:solidFill>
                  <a:srgbClr val="C00000"/>
                </a:solidFill>
                <a:latin typeface="Arial" panose="020B0604020202020204" pitchFamily="34" charset="0"/>
                <a:cs typeface="Arial" panose="020B0604020202020204" pitchFamily="34" charset="0"/>
                <a:sym typeface="Wingdings" panose="05000000000000000000" pitchFamily="2" charset="2"/>
              </a:rPr>
              <a:t>arm</a:t>
            </a:r>
            <a:r>
              <a:rPr lang="en-US" sz="2000" dirty="0">
                <a:latin typeface="Arial" panose="020B0604020202020204" pitchFamily="34" charset="0"/>
                <a:cs typeface="Arial" panose="020B0604020202020204" pitchFamily="34" charset="0"/>
                <a:sym typeface="Wingdings" panose="05000000000000000000" pitchFamily="2" charset="2"/>
              </a:rPr>
              <a:t> than on an equivalent </a:t>
            </a:r>
            <a:r>
              <a:rPr lang="en-US" sz="2000" b="1" dirty="0">
                <a:solidFill>
                  <a:schemeClr val="accent5">
                    <a:lumMod val="75000"/>
                  </a:schemeClr>
                </a:solidFill>
                <a:latin typeface="Arial" panose="020B0604020202020204" pitchFamily="34" charset="0"/>
                <a:cs typeface="Arial" panose="020B0604020202020204" pitchFamily="34" charset="0"/>
                <a:sym typeface="Wingdings" panose="05000000000000000000" pitchFamily="2" charset="2"/>
              </a:rPr>
              <a:t>x86</a:t>
            </a:r>
            <a:r>
              <a:rPr lang="en-US" sz="2000" dirty="0">
                <a:latin typeface="Arial" panose="020B0604020202020204" pitchFamily="34" charset="0"/>
                <a:cs typeface="Arial" panose="020B0604020202020204" pitchFamily="34" charset="0"/>
                <a:sym typeface="Wingdings" panose="05000000000000000000" pitchFamily="2" charset="2"/>
              </a:rPr>
              <a:t> server.</a:t>
            </a:r>
            <a:endParaRPr lang="en-US" sz="2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8EAE74A-2E82-5F1B-D63C-DE8FFE1181C4}"/>
              </a:ext>
            </a:extLst>
          </p:cNvPr>
          <p:cNvSpPr txBox="1"/>
          <p:nvPr/>
        </p:nvSpPr>
        <p:spPr>
          <a:xfrm>
            <a:off x="115447" y="1784087"/>
            <a:ext cx="2148359" cy="369332"/>
          </a:xfrm>
          <a:prstGeom prst="rect">
            <a:avLst/>
          </a:prstGeom>
          <a:noFill/>
        </p:spPr>
        <p:txBody>
          <a:bodyPr wrap="square">
            <a:spAutoFit/>
          </a:bodyPr>
          <a:lstStyle/>
          <a:p>
            <a:r>
              <a:rPr lang="en-GB" dirty="0">
                <a:latin typeface="Courier New" panose="02070309020205020404" pitchFamily="49" charset="0"/>
                <a:cs typeface="Courier New" panose="02070309020205020404" pitchFamily="49" charset="0"/>
              </a:rPr>
              <a:t>$ sleep 3600</a:t>
            </a:r>
          </a:p>
        </p:txBody>
      </p:sp>
      <p:pic>
        <p:nvPicPr>
          <p:cNvPr id="9" name="Picture 8">
            <a:extLst>
              <a:ext uri="{FF2B5EF4-FFF2-40B4-BE49-F238E27FC236}">
                <a16:creationId xmlns:a16="http://schemas.microsoft.com/office/drawing/2014/main" id="{3554D71C-DAC6-F398-356E-C491AB2D6F62}"/>
              </a:ext>
            </a:extLst>
          </p:cNvPr>
          <p:cNvPicPr>
            <a:picLocks noChangeAspect="1"/>
          </p:cNvPicPr>
          <p:nvPr/>
        </p:nvPicPr>
        <p:blipFill rotWithShape="1">
          <a:blip r:embed="rId5">
            <a:extLst>
              <a:ext uri="{28A0092B-C50C-407E-A947-70E740481C1C}">
                <a14:useLocalDpi xmlns:a14="http://schemas.microsoft.com/office/drawing/2010/main" val="0"/>
              </a:ext>
            </a:extLst>
          </a:blip>
          <a:srcRect l="67209"/>
          <a:stretch/>
        </p:blipFill>
        <p:spPr>
          <a:xfrm>
            <a:off x="4522343" y="1803628"/>
            <a:ext cx="3540713" cy="2695840"/>
          </a:xfrm>
          <a:prstGeom prst="rect">
            <a:avLst/>
          </a:prstGeom>
        </p:spPr>
      </p:pic>
      <p:pic>
        <p:nvPicPr>
          <p:cNvPr id="11" name="Picture 10">
            <a:extLst>
              <a:ext uri="{FF2B5EF4-FFF2-40B4-BE49-F238E27FC236}">
                <a16:creationId xmlns:a16="http://schemas.microsoft.com/office/drawing/2014/main" id="{88566311-8210-F3C8-882C-47628E853398}"/>
              </a:ext>
            </a:extLst>
          </p:cNvPr>
          <p:cNvPicPr>
            <a:picLocks noChangeAspect="1"/>
          </p:cNvPicPr>
          <p:nvPr/>
        </p:nvPicPr>
        <p:blipFill rotWithShape="1">
          <a:blip r:embed="rId6">
            <a:extLst>
              <a:ext uri="{28A0092B-C50C-407E-A947-70E740481C1C}">
                <a14:useLocalDpi xmlns:a14="http://schemas.microsoft.com/office/drawing/2010/main" val="0"/>
              </a:ext>
            </a:extLst>
          </a:blip>
          <a:srcRect l="67209"/>
          <a:stretch/>
        </p:blipFill>
        <p:spPr>
          <a:xfrm>
            <a:off x="8535838" y="1803628"/>
            <a:ext cx="3540715" cy="2695840"/>
          </a:xfrm>
          <a:prstGeom prst="rect">
            <a:avLst/>
          </a:prstGeom>
        </p:spPr>
      </p:pic>
      <p:sp>
        <p:nvSpPr>
          <p:cNvPr id="12" name="Shape 136">
            <a:extLst>
              <a:ext uri="{FF2B5EF4-FFF2-40B4-BE49-F238E27FC236}">
                <a16:creationId xmlns:a16="http://schemas.microsoft.com/office/drawing/2014/main" id="{5ED8BE57-9094-7EFE-8A37-C452C0D04A90}"/>
              </a:ext>
            </a:extLst>
          </p:cNvPr>
          <p:cNvSpPr txBox="1">
            <a:spLocks/>
          </p:cNvSpPr>
          <p:nvPr/>
        </p:nvSpPr>
        <p:spPr>
          <a:xfrm>
            <a:off x="9912739" y="3429580"/>
            <a:ext cx="1189608" cy="474591"/>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2400" b="1" dirty="0">
                <a:solidFill>
                  <a:srgbClr val="C00000"/>
                </a:solidFill>
                <a:latin typeface="Arial" panose="020B0604020202020204" pitchFamily="34" charset="0"/>
                <a:cs typeface="Arial" panose="020B0604020202020204" pitchFamily="34" charset="0"/>
              </a:rPr>
              <a:t>arm</a:t>
            </a:r>
          </a:p>
        </p:txBody>
      </p:sp>
      <p:sp>
        <p:nvSpPr>
          <p:cNvPr id="13" name="Shape 136">
            <a:extLst>
              <a:ext uri="{FF2B5EF4-FFF2-40B4-BE49-F238E27FC236}">
                <a16:creationId xmlns:a16="http://schemas.microsoft.com/office/drawing/2014/main" id="{FFC180BC-1559-287F-4CBD-6C1CDB315AA5}"/>
              </a:ext>
            </a:extLst>
          </p:cNvPr>
          <p:cNvSpPr txBox="1">
            <a:spLocks/>
          </p:cNvSpPr>
          <p:nvPr/>
        </p:nvSpPr>
        <p:spPr>
          <a:xfrm>
            <a:off x="5910386" y="3488648"/>
            <a:ext cx="764625" cy="511255"/>
          </a:xfrm>
          <a:prstGeom prst="rect">
            <a:avLst/>
          </a:prstGeom>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kumimoji="0" lang="en-US" sz="24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x86</a:t>
            </a:r>
            <a:endParaRPr lang="en-US" sz="2400" b="1" dirty="0">
              <a:solidFill>
                <a:srgbClr val="0070C0"/>
              </a:solidFill>
              <a:latin typeface="Arial" panose="020B0604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67FC4F0A-6CDE-3BA0-D0EF-D1BCCF2D1059}"/>
              </a:ext>
            </a:extLst>
          </p:cNvPr>
          <p:cNvCxnSpPr>
            <a:cxnSpLocks/>
          </p:cNvCxnSpPr>
          <p:nvPr/>
        </p:nvCxnSpPr>
        <p:spPr>
          <a:xfrm>
            <a:off x="4935983" y="2890265"/>
            <a:ext cx="3243652" cy="0"/>
          </a:xfrm>
          <a:prstGeom prst="line">
            <a:avLst/>
          </a:prstGeom>
          <a:ln w="127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D4022D8-6DA3-D774-2C07-6FCE87F82814}"/>
              </a:ext>
            </a:extLst>
          </p:cNvPr>
          <p:cNvCxnSpPr>
            <a:cxnSpLocks/>
          </p:cNvCxnSpPr>
          <p:nvPr/>
        </p:nvCxnSpPr>
        <p:spPr>
          <a:xfrm>
            <a:off x="8179635" y="2616537"/>
            <a:ext cx="3405724" cy="0"/>
          </a:xfrm>
          <a:prstGeom prst="line">
            <a:avLst/>
          </a:prstGeom>
          <a:ln w="127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B99BA4D-6FCE-1658-45A1-52007021EB9E}"/>
              </a:ext>
            </a:extLst>
          </p:cNvPr>
          <p:cNvCxnSpPr>
            <a:cxnSpLocks/>
          </p:cNvCxnSpPr>
          <p:nvPr/>
        </p:nvCxnSpPr>
        <p:spPr>
          <a:xfrm>
            <a:off x="8192910" y="2616537"/>
            <a:ext cx="0" cy="273728"/>
          </a:xfrm>
          <a:prstGeom prst="line">
            <a:avLst/>
          </a:prstGeom>
          <a:ln w="38100">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4F8F89F-30D7-73B0-D8EB-A96BC55B1944}"/>
              </a:ext>
            </a:extLst>
          </p:cNvPr>
          <p:cNvSpPr txBox="1"/>
          <p:nvPr/>
        </p:nvSpPr>
        <p:spPr>
          <a:xfrm>
            <a:off x="69097" y="2343436"/>
            <a:ext cx="4375692" cy="1323439"/>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Power profiles show that the </a:t>
            </a:r>
            <a:r>
              <a:rPr lang="en-US" sz="2000" b="1" dirty="0">
                <a:solidFill>
                  <a:srgbClr val="C00000"/>
                </a:solidFill>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 has a higher baseline, and larger oscillations between power states, leading to a higher average </a:t>
            </a:r>
            <a:r>
              <a:rPr lang="en-US" sz="2000" dirty="0">
                <a:solidFill>
                  <a:srgbClr val="FF0000"/>
                </a:solidFill>
                <a:latin typeface="Arial" panose="020B0604020202020204" pitchFamily="34" charset="0"/>
                <a:cs typeface="Arial" panose="020B0604020202020204" pitchFamily="34" charset="0"/>
              </a:rPr>
              <a:t>*</a:t>
            </a:r>
          </a:p>
        </p:txBody>
      </p:sp>
      <p:sp>
        <p:nvSpPr>
          <p:cNvPr id="39" name="TextBox 38">
            <a:extLst>
              <a:ext uri="{FF2B5EF4-FFF2-40B4-BE49-F238E27FC236}">
                <a16:creationId xmlns:a16="http://schemas.microsoft.com/office/drawing/2014/main" id="{A1ED402E-3A27-1DB3-677C-F4E51065675F}"/>
              </a:ext>
            </a:extLst>
          </p:cNvPr>
          <p:cNvSpPr txBox="1"/>
          <p:nvPr/>
        </p:nvSpPr>
        <p:spPr>
          <a:xfrm>
            <a:off x="7564182" y="2963031"/>
            <a:ext cx="1517674" cy="369332"/>
          </a:xfrm>
          <a:prstGeom prst="rect">
            <a:avLst/>
          </a:prstGeom>
          <a:noFill/>
        </p:spPr>
        <p:txBody>
          <a:bodyPr wrap="square">
            <a:spAutoFit/>
          </a:bodyPr>
          <a:lstStyle/>
          <a:p>
            <a:r>
              <a:rPr lang="en-GB" b="1" dirty="0">
                <a:solidFill>
                  <a:srgbClr val="FF0000"/>
                </a:solidFill>
                <a:effectLst/>
                <a:latin typeface="Arial" panose="020B0604020202020204" pitchFamily="34" charset="0"/>
                <a:cs typeface="Arial" panose="020B0604020202020204" pitchFamily="34" charset="0"/>
              </a:rPr>
              <a:t>∆‹</a:t>
            </a:r>
            <a:r>
              <a:rPr lang="en-GB" sz="1600" b="1" dirty="0">
                <a:solidFill>
                  <a:srgbClr val="FF0000"/>
                </a:solidFill>
                <a:effectLst/>
                <a:latin typeface="Arial" panose="020B0604020202020204" pitchFamily="34" charset="0"/>
                <a:cs typeface="Arial" panose="020B0604020202020204" pitchFamily="34" charset="0"/>
              </a:rPr>
              <a:t>P</a:t>
            </a:r>
            <a:r>
              <a:rPr kumimoji="0" lang="en-GB" sz="18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t>
            </a:r>
            <a:r>
              <a:rPr lang="en-GB" sz="1400" b="1" dirty="0">
                <a:solidFill>
                  <a:srgbClr val="FF0000"/>
                </a:solidFill>
                <a:effectLst/>
                <a:latin typeface="Arial" panose="020B0604020202020204" pitchFamily="34" charset="0"/>
                <a:cs typeface="Arial" panose="020B0604020202020204" pitchFamily="34" charset="0"/>
              </a:rPr>
              <a:t> </a:t>
            </a:r>
            <a:r>
              <a:rPr lang="en-GB" b="1" dirty="0">
                <a:solidFill>
                  <a:srgbClr val="FF0000"/>
                </a:solidFill>
                <a:effectLst/>
                <a:latin typeface="Arial" panose="020B0604020202020204" pitchFamily="34" charset="0"/>
                <a:cs typeface="Arial" panose="020B0604020202020204" pitchFamily="34" charset="0"/>
              </a:rPr>
              <a:t>~</a:t>
            </a:r>
            <a:r>
              <a:rPr lang="en-GB" sz="1400" b="1" dirty="0">
                <a:solidFill>
                  <a:srgbClr val="FF0000"/>
                </a:solidFill>
                <a:effectLst/>
                <a:latin typeface="Arial" panose="020B0604020202020204" pitchFamily="34" charset="0"/>
                <a:cs typeface="Arial" panose="020B0604020202020204" pitchFamily="34" charset="0"/>
              </a:rPr>
              <a:t> </a:t>
            </a:r>
            <a:r>
              <a:rPr lang="en-GB" sz="1600" b="1" dirty="0">
                <a:solidFill>
                  <a:srgbClr val="FF0000"/>
                </a:solidFill>
                <a:effectLst/>
                <a:latin typeface="Arial" panose="020B0604020202020204" pitchFamily="34" charset="0"/>
                <a:cs typeface="Arial" panose="020B0604020202020204" pitchFamily="34" charset="0"/>
              </a:rPr>
              <a:t>22 </a:t>
            </a:r>
            <a:r>
              <a:rPr lang="en-GB" sz="1400" b="1" dirty="0">
                <a:solidFill>
                  <a:srgbClr val="FF0000"/>
                </a:solidFill>
                <a:effectLst/>
                <a:latin typeface="Arial" panose="020B0604020202020204" pitchFamily="34" charset="0"/>
                <a:cs typeface="Arial" panose="020B0604020202020204" pitchFamily="34" charset="0"/>
              </a:rPr>
              <a:t>W</a:t>
            </a:r>
            <a:endParaRPr lang="en-GB" sz="1600" b="1" dirty="0">
              <a:solidFill>
                <a:srgbClr val="FF0000"/>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1E53973-23B8-A157-F4BF-647ADA4B72E9}"/>
              </a:ext>
            </a:extLst>
          </p:cNvPr>
          <p:cNvSpPr txBox="1"/>
          <p:nvPr/>
        </p:nvSpPr>
        <p:spPr>
          <a:xfrm>
            <a:off x="-31349" y="6596273"/>
            <a:ext cx="1357229" cy="307777"/>
          </a:xfrm>
          <a:prstGeom prst="rect">
            <a:avLst/>
          </a:prstGeom>
          <a:noFill/>
        </p:spPr>
        <p:txBody>
          <a:bodyPr wrap="square" rtlCol="0">
            <a:spAutoFit/>
          </a:bodyPr>
          <a:lstStyle/>
          <a:p>
            <a:r>
              <a:rPr lang="en-US" sz="1400" i="1" dirty="0">
                <a:solidFill>
                  <a:schemeClr val="tx1">
                    <a:lumMod val="50000"/>
                    <a:lumOff val="50000"/>
                  </a:schemeClr>
                </a:solidFill>
                <a:latin typeface="Arial" panose="020B0604020202020204" pitchFamily="34" charset="0"/>
                <a:cs typeface="Arial" panose="020B0604020202020204" pitchFamily="34" charset="0"/>
              </a:rPr>
              <a:t>lower = better</a:t>
            </a:r>
            <a:endParaRPr lang="en-GB" sz="1400" i="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08855B4-00EE-6187-BF6C-7781DC2A0307}"/>
              </a:ext>
            </a:extLst>
          </p:cNvPr>
          <p:cNvSpPr txBox="1"/>
          <p:nvPr/>
        </p:nvSpPr>
        <p:spPr>
          <a:xfrm>
            <a:off x="5004125" y="6486122"/>
            <a:ext cx="6886755" cy="369332"/>
          </a:xfrm>
          <a:prstGeom prst="rect">
            <a:avLst/>
          </a:prstGeom>
          <a:noFill/>
        </p:spPr>
        <p:txBody>
          <a:bodyPr wrap="square">
            <a:spAutoFit/>
          </a:bodyPr>
          <a:lstStyle/>
          <a:p>
            <a:pPr algn="r"/>
            <a:r>
              <a:rPr lang="en-US" sz="1800" dirty="0">
                <a:solidFill>
                  <a:srgbClr val="FF0000"/>
                </a:solidFill>
                <a:latin typeface="Arial" panose="020B0604020202020204" pitchFamily="34" charset="0"/>
                <a:cs typeface="Arial" panose="020B0604020202020204" pitchFamily="34" charset="0"/>
                <a:sym typeface="Wingdings" panose="05000000000000000000" pitchFamily="2" charset="2"/>
              </a:rPr>
              <a:t>* Note: the two CPUs have a different number of physical cores !</a:t>
            </a:r>
            <a:endParaRPr lang="en-US" sz="1800" dirty="0">
              <a:solidFill>
                <a:srgbClr val="FF000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A774FE90-6484-E9B7-E33F-FAA5C83108C1}"/>
              </a:ext>
            </a:extLst>
          </p:cNvPr>
          <p:cNvSpPr txBox="1"/>
          <p:nvPr/>
        </p:nvSpPr>
        <p:spPr>
          <a:xfrm>
            <a:off x="11972671" y="6635214"/>
            <a:ext cx="225365" cy="307777"/>
          </a:xfrm>
          <a:prstGeom prst="rect">
            <a:avLst/>
          </a:prstGeom>
          <a:noFill/>
        </p:spPr>
        <p:txBody>
          <a:bodyPr wrap="square">
            <a:spAutoFit/>
          </a:bodyPr>
          <a:lstStyle/>
          <a:p>
            <a:r>
              <a:rPr lang="en-US" sz="1400" dirty="0">
                <a:solidFill>
                  <a:srgbClr val="0000FF"/>
                </a:solidFill>
                <a:latin typeface="Arial Rounded MT Bold" panose="020F0704030504030204" pitchFamily="34" charset="0"/>
                <a:cs typeface="Arial" panose="020B0604020202020204" pitchFamily="34" charset="0"/>
              </a:rPr>
              <a:t>9</a:t>
            </a:r>
            <a:endParaRPr lang="en-GB" sz="1400" dirty="0">
              <a:solidFill>
                <a:srgbClr val="0000FF"/>
              </a:solidFill>
              <a:latin typeface="Arial Rounded MT Bold" panose="020F0704030504030204" pitchFamily="34" charset="0"/>
            </a:endParaRPr>
          </a:p>
        </p:txBody>
      </p:sp>
    </p:spTree>
    <p:extLst>
      <p:ext uri="{BB962C8B-B14F-4D97-AF65-F5344CB8AC3E}">
        <p14:creationId xmlns:p14="http://schemas.microsoft.com/office/powerpoint/2010/main" val="2449721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38100">
          <a:solidFill>
            <a:srgbClr val="FF0000"/>
          </a:solidFill>
          <a:prstDash val="sysDot"/>
          <a:tailEnd type="stealth"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4729</Words>
  <Application>Microsoft Office PowerPoint</Application>
  <PresentationFormat>Widescreen</PresentationFormat>
  <Paragraphs>760</Paragraphs>
  <Slides>24</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24</vt:i4>
      </vt:variant>
    </vt:vector>
  </HeadingPairs>
  <TitlesOfParts>
    <vt:vector size="36" baseType="lpstr">
      <vt:lpstr>Arial</vt:lpstr>
      <vt:lpstr>Arial Rounded MT Bold</vt:lpstr>
      <vt:lpstr>ArialMT</vt:lpstr>
      <vt:lpstr>Calibri</vt:lpstr>
      <vt:lpstr>Calibri Light</vt:lpstr>
      <vt:lpstr>Consolas</vt:lpstr>
      <vt:lpstr>Courier New</vt:lpstr>
      <vt:lpstr>Roboto</vt:lpstr>
      <vt:lpstr>Roboto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Emanuele</dc:creator>
  <cp:lastModifiedBy>Emanuele</cp:lastModifiedBy>
  <cp:revision>404</cp:revision>
  <cp:lastPrinted>2021-08-31T16:56:55Z</cp:lastPrinted>
  <dcterms:created xsi:type="dcterms:W3CDTF">2020-08-12T13:35:54Z</dcterms:created>
  <dcterms:modified xsi:type="dcterms:W3CDTF">2022-11-15T12:34:10Z</dcterms:modified>
</cp:coreProperties>
</file>