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6" r:id="rId3"/>
    <p:sldId id="287" r:id="rId4"/>
    <p:sldId id="288" r:id="rId5"/>
    <p:sldId id="289" r:id="rId6"/>
    <p:sldId id="296" r:id="rId7"/>
    <p:sldId id="291" r:id="rId8"/>
    <p:sldId id="294" r:id="rId9"/>
    <p:sldId id="295" r:id="rId10"/>
    <p:sldId id="298" r:id="rId11"/>
    <p:sldId id="299" r:id="rId12"/>
    <p:sldId id="297" r:id="rId13"/>
    <p:sldId id="281" r:id="rId14"/>
    <p:sldId id="282" r:id="rId15"/>
    <p:sldId id="283" r:id="rId16"/>
    <p:sldId id="285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4B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0" autoAdjust="0"/>
    <p:restoredTop sz="94805" autoAdjust="0"/>
  </p:normalViewPr>
  <p:slideViewPr>
    <p:cSldViewPr snapToObjects="1">
      <p:cViewPr>
        <p:scale>
          <a:sx n="100" d="100"/>
          <a:sy n="100" d="100"/>
        </p:scale>
        <p:origin x="-1216" y="-80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99934-A8B7-654E-B06A-68D53A8593F3}" type="datetimeFigureOut">
              <a:rPr lang="en-US" smtClean="0"/>
              <a:pPr/>
              <a:t>07/02/2011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85FDE-6908-8244-A175-78D8DBBE16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08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3BFB7-71B1-3145-A8B2-FF58961CC627}" type="datetimeFigureOut">
              <a:rPr lang="en-US" smtClean="0"/>
              <a:t>07/02/2011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5A0D4-94F5-624B-9807-44AA67BB5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253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1601"/>
            <a:ext cx="86868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512" y="6520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2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F497D"/>
                </a:solidFill>
              </a:defRPr>
            </a:lvl1pPr>
          </a:lstStyle>
          <a:p>
            <a:r>
              <a:rPr lang="it-IT" dirty="0" smtClean="0"/>
              <a:t>Mar 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02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F497D"/>
                </a:solidFill>
              </a:defRPr>
            </a:lvl1pPr>
          </a:lstStyle>
          <a:p>
            <a:fld id="{DDC476D3-BF5F-8C40-994A-68DDCF9D24C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Logo4_big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2"/>
            <a:ext cx="1143000" cy="10486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research/participants/portal/appmanager/participants/porta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fo-slhc-pp.web.cern.ch/info-SLHC-PP/Internal/DOCUMENTS/SLHC-PP%20meetings_Annual%20Report_v1.doc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ptevm.cern.ch/slhcpp/ui/main.do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s://webgate.ec.europa.eu/FormC" TargetMode="Externa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b.int/stats/exchange/eurofxref/html/index.en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2276872"/>
            <a:ext cx="6408712" cy="2520280"/>
          </a:xfrm>
        </p:spPr>
        <p:txBody>
          <a:bodyPr>
            <a:normAutofit fontScale="90000"/>
          </a:bodyPr>
          <a:lstStyle/>
          <a:p>
            <a:pPr algn="l">
              <a:spcAft>
                <a:spcPts val="600"/>
              </a:spcAft>
            </a:pPr>
            <a:r>
              <a:rPr lang="en-GB" b="1" dirty="0" smtClean="0">
                <a:solidFill>
                  <a:schemeClr val="tx2"/>
                </a:solidFill>
              </a:rPr>
              <a:t>SLHC-PP Reporting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000" dirty="0" smtClean="0"/>
              <a:t>Periodic Report for Period 3</a:t>
            </a:r>
            <a:br>
              <a:rPr lang="en-GB" sz="4000" dirty="0" smtClean="0"/>
            </a:br>
            <a:r>
              <a:rPr lang="en-GB" sz="4000" dirty="0" smtClean="0"/>
              <a:t>Final Report</a:t>
            </a:r>
            <a:br>
              <a:rPr lang="en-GB" sz="4000" dirty="0" smtClean="0"/>
            </a:br>
            <a:r>
              <a:rPr lang="en-GB" sz="4000" dirty="0" smtClean="0"/>
              <a:t>Project Closing</a:t>
            </a:r>
            <a:br>
              <a:rPr lang="en-GB" sz="4000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4748" y="4941168"/>
            <a:ext cx="5936704" cy="1219200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>
                <a:solidFill>
                  <a:srgbClr val="1F497D"/>
                </a:solidFill>
              </a:rPr>
              <a:t>Mar Capeans</a:t>
            </a:r>
          </a:p>
          <a:p>
            <a:pPr algn="l"/>
            <a:r>
              <a:rPr lang="en-GB" sz="2800" dirty="0" smtClean="0">
                <a:solidFill>
                  <a:srgbClr val="1F497D"/>
                </a:solidFill>
              </a:rPr>
              <a:t>CERN</a:t>
            </a:r>
            <a:endParaRPr lang="en-GB" sz="2800" dirty="0">
              <a:solidFill>
                <a:srgbClr val="1F497D"/>
              </a:solidFill>
            </a:endParaRPr>
          </a:p>
        </p:txBody>
      </p:sp>
      <p:pic>
        <p:nvPicPr>
          <p:cNvPr id="4" name="Picture 3" descr="Logo4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1"/>
            <a:ext cx="2415475" cy="22161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4749" y="6488668"/>
            <a:ext cx="518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SLHC-PP Annual Meeting  -  </a:t>
            </a:r>
            <a:r>
              <a:rPr lang="en-GB" dirty="0" err="1" smtClean="0">
                <a:solidFill>
                  <a:schemeClr val="tx2"/>
                </a:solidFill>
              </a:rPr>
              <a:t>Saclay</a:t>
            </a:r>
            <a:r>
              <a:rPr lang="en-GB" dirty="0" smtClean="0">
                <a:solidFill>
                  <a:schemeClr val="tx2"/>
                </a:solidFill>
              </a:rPr>
              <a:t>, FR, February 2011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655768" cy="13407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Partners that could receive &gt;10% at the end of the project, provided….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08/02/2011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871632"/>
              </p:ext>
            </p:extLst>
          </p:nvPr>
        </p:nvGraphicFramePr>
        <p:xfrm>
          <a:off x="241300" y="2694111"/>
          <a:ext cx="8674100" cy="3327177"/>
        </p:xfrm>
        <a:graphic>
          <a:graphicData uri="http://schemas.openxmlformats.org/drawingml/2006/table">
            <a:tbl>
              <a:tblPr/>
              <a:tblGrid>
                <a:gridCol w="952500"/>
                <a:gridCol w="1219200"/>
                <a:gridCol w="1079500"/>
                <a:gridCol w="1003300"/>
                <a:gridCol w="1079500"/>
                <a:gridCol w="1320800"/>
                <a:gridCol w="1003300"/>
                <a:gridCol w="1016000"/>
              </a:tblGrid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Partner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538DD5"/>
                          </a:solidFill>
                          <a:effectLst/>
                          <a:latin typeface="Verdana"/>
                        </a:rPr>
                        <a:t>Reported P1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538DD5"/>
                          </a:solidFill>
                          <a:effectLst/>
                          <a:latin typeface="Verdana"/>
                        </a:rPr>
                        <a:t>Requested P1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538DD5"/>
                          </a:solidFill>
                          <a:effectLst/>
                          <a:latin typeface="Verdana"/>
                        </a:rPr>
                        <a:t>Reported P2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538DD5"/>
                          </a:solidFill>
                          <a:effectLst/>
                          <a:latin typeface="Verdana"/>
                        </a:rPr>
                        <a:t>Requested P2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REPORTED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Total Commitment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% Worked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8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AGH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40,203.81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30,152.86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77,007.06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57,755.30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117,210.87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256,000.0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CIEMAT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50,645.30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37,983.98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72,974.68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54,731.01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123,619.98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397,538.0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CNRS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30,672.78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23,004.59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134,138.75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100,604.06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92,460.65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320,000.0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4F81BD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Accepted &gt;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993.72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29,145.15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21,858.86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48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DESY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2,106.10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1,408.45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62,321.78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41,677.69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108,260.83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263,520.0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4F81BD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Adjustment&gt;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43,832.95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31,159.29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48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GSI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12,248.55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11,593.03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29,606.25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27,602.34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39,679.41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240,000.0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4F81BD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Adjustment&gt;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-2,175.39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-2,040.12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Imperial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46,012.67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30,770.97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75,253.18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50,325.57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121,265.85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240,000.0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PSI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40,662.41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30,747.45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34,266.06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30,335.08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74,928.47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324,000.0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4F81BD"/>
                          </a:solidFill>
                          <a:effectLst/>
                          <a:latin typeface="Verdana"/>
                        </a:rPr>
                        <a:t>STFC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233,769.76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165,146.50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328,929.49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226,503.35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562,699.25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1,451,625.0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15616" y="1484784"/>
            <a:ext cx="7894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…the effort reported at the end approaches the commitment expressed in Annex </a:t>
            </a:r>
            <a:r>
              <a:rPr lang="en-US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497946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684" y="118964"/>
            <a:ext cx="8686800" cy="1143000"/>
          </a:xfrm>
        </p:spPr>
        <p:txBody>
          <a:bodyPr/>
          <a:lstStyle/>
          <a:p>
            <a:r>
              <a:rPr lang="en-US" dirty="0" smtClean="0"/>
              <a:t>Personnel </a:t>
            </a:r>
            <a:r>
              <a:rPr lang="en-US" sz="2800" dirty="0" smtClean="0"/>
              <a:t>(till 6.2.11)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281816"/>
              </p:ext>
            </p:extLst>
          </p:nvPr>
        </p:nvGraphicFramePr>
        <p:xfrm>
          <a:off x="35496" y="1916828"/>
          <a:ext cx="9073008" cy="3887338"/>
        </p:xfrm>
        <a:graphic>
          <a:graphicData uri="http://schemas.openxmlformats.org/drawingml/2006/table">
            <a:tbl>
              <a:tblPr/>
              <a:tblGrid>
                <a:gridCol w="92758"/>
                <a:gridCol w="555314"/>
                <a:gridCol w="216024"/>
                <a:gridCol w="155988"/>
                <a:gridCol w="177573"/>
                <a:gridCol w="177573"/>
                <a:gridCol w="217034"/>
                <a:gridCol w="246629"/>
                <a:gridCol w="177573"/>
                <a:gridCol w="177573"/>
                <a:gridCol w="177573"/>
                <a:gridCol w="246629"/>
                <a:gridCol w="177573"/>
                <a:gridCol w="177573"/>
                <a:gridCol w="177573"/>
                <a:gridCol w="246629"/>
                <a:gridCol w="177573"/>
                <a:gridCol w="177573"/>
                <a:gridCol w="177573"/>
                <a:gridCol w="236765"/>
                <a:gridCol w="217034"/>
                <a:gridCol w="236765"/>
                <a:gridCol w="177573"/>
                <a:gridCol w="177573"/>
                <a:gridCol w="177573"/>
                <a:gridCol w="226899"/>
                <a:gridCol w="236765"/>
                <a:gridCol w="177573"/>
                <a:gridCol w="177573"/>
                <a:gridCol w="177573"/>
                <a:gridCol w="266360"/>
                <a:gridCol w="177573"/>
                <a:gridCol w="177573"/>
                <a:gridCol w="177573"/>
                <a:gridCol w="236765"/>
                <a:gridCol w="177573"/>
                <a:gridCol w="177573"/>
                <a:gridCol w="177573"/>
                <a:gridCol w="266360"/>
                <a:gridCol w="246629"/>
                <a:gridCol w="246629"/>
                <a:gridCol w="226899"/>
                <a:gridCol w="367954"/>
              </a:tblGrid>
              <a:tr h="144479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is-IS" sz="600" b="1" i="0" u="none" strike="noStrike" dirty="0">
                          <a:effectLst/>
                          <a:latin typeface="Verdana"/>
                        </a:rPr>
                        <a:t>Beneficiary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800" b="1" i="0" u="none" strike="noStrike" dirty="0">
                          <a:effectLst/>
                          <a:latin typeface="Verdana"/>
                        </a:rPr>
                        <a:t>Management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nl-NL" sz="800" b="1" i="0" u="none" strike="noStrike">
                          <a:effectLst/>
                          <a:latin typeface="Verdana"/>
                        </a:rPr>
                        <a:t>Coordinatiom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Support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effectLst/>
                          <a:latin typeface="Verdana"/>
                        </a:rPr>
                        <a:t>RTD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TOTAL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 dirty="0">
                          <a:effectLst/>
                          <a:latin typeface="Verdana"/>
                        </a:rPr>
                        <a:t>% </a:t>
                      </a:r>
                      <a:r>
                        <a:rPr lang="cs-CZ" sz="700" b="1" i="0" u="none" strike="noStrike" dirty="0" err="1">
                          <a:effectLst/>
                          <a:latin typeface="Verdana"/>
                        </a:rPr>
                        <a:t>Used</a:t>
                      </a:r>
                      <a:endParaRPr lang="cs-CZ" sz="700" b="1" i="0" u="none" strike="noStrike" dirty="0">
                        <a:effectLst/>
                        <a:latin typeface="Verdana"/>
                      </a:endParaRP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9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WP1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WP2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WP3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Sum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WP5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WP6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WP7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WP8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Sum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972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 dirty="0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Actual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Actual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Actual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P3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Actual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600" b="0" i="0" u="none" strike="noStrike">
                          <a:effectLst/>
                          <a:latin typeface="Verdana"/>
                        </a:rPr>
                        <a:t>Budget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Actual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effectLst/>
                          <a:latin typeface="Verdana"/>
                        </a:rPr>
                        <a:t>CERN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49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17.4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23.5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53.9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12.9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12.5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12.9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16.6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31.0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19.6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127.5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16.1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45.3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34.0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95.4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23.4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47.4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2.3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148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24.4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48.0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43.3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33.4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20.6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268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262.9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513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540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Verdana"/>
                        </a:rPr>
                        <a:t>105%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AGH-UST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7.4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12.6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12.6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32.6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Verdana"/>
                        </a:rPr>
                        <a:t>91%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CEA </a:t>
                      </a:r>
                      <a:r>
                        <a:rPr lang="en-US" sz="600" b="1" i="0" u="none" strike="noStrike" dirty="0" err="1" smtClean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Saclay</a:t>
                      </a:r>
                      <a:endParaRPr lang="en-US" sz="600" b="1" i="0" u="none" strike="noStrike" dirty="0">
                        <a:solidFill>
                          <a:srgbClr val="0000D4"/>
                        </a:solidFill>
                        <a:effectLst/>
                        <a:latin typeface="Verdana"/>
                      </a:endParaRP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49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43.2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138.7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CIEMAT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0.4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30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16.4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26.3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Verdana"/>
                        </a:rPr>
                        <a:t>89%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 dirty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CNRS</a:t>
                      </a:r>
                      <a:r>
                        <a:rPr lang="en-US" sz="600" b="1" i="0" u="none" strike="noStrike" dirty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-</a:t>
                      </a:r>
                      <a:r>
                        <a:rPr lang="en-US" sz="500" b="1" i="0" u="none" strike="noStrike" dirty="0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IN2P3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CTU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11.1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3.7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23.8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132%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DESY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2.2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63%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i="0" u="none" strike="noStrike" dirty="0" smtClean="0">
                          <a:effectLst/>
                          <a:latin typeface="Verdana"/>
                        </a:rPr>
                        <a:t>ETHZ</a:t>
                      </a:r>
                      <a:endParaRPr lang="de-DE" sz="600" b="1" i="0" u="none" strike="noStrike" dirty="0">
                        <a:effectLst/>
                        <a:latin typeface="Verdana"/>
                      </a:endParaRP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5.2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4.6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effectLst/>
                          <a:latin typeface="Verdana"/>
                        </a:rPr>
                        <a:t>NIKHEF</a:t>
                      </a:r>
                      <a:endParaRPr lang="en-US" sz="600" b="1" i="0" u="none" strike="noStrike" dirty="0">
                        <a:effectLst/>
                        <a:latin typeface="Verdana"/>
                      </a:endParaRP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4.9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17.3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87%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GSI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3.7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Verdana"/>
                        </a:rPr>
                        <a:t>61%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Imperial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3.7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149%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12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INFN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7.1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D4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13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PSI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2.7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8.0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11.4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32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69%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14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STFC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0.3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35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15.0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34.2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84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effectLst/>
                          <a:latin typeface="Verdana"/>
                        </a:rPr>
                        <a:t>UBONN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23.1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27.0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19.6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69.6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70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145%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UNIGE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6.4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8.3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6.0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20.8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Verdana"/>
                        </a:rPr>
                        <a:t>208%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17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USFD</a:t>
                      </a: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4.0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1.6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8.5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106%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9"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600" b="1" i="0" u="none" strike="noStrike" dirty="0" smtClean="0">
                          <a:effectLst/>
                          <a:latin typeface="Verdana"/>
                        </a:rPr>
                        <a:t>Aachen</a:t>
                      </a:r>
                      <a:endParaRPr lang="de-DE" sz="600" b="1" i="0" u="none" strike="noStrike" dirty="0">
                        <a:effectLst/>
                        <a:latin typeface="Verdana"/>
                      </a:endParaRPr>
                    </a:p>
                  </a:txBody>
                  <a:tcPr marL="9483" marR="9483" marT="9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2.3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6.5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DD0806"/>
                          </a:solidFill>
                          <a:effectLst/>
                          <a:latin typeface="Verdana"/>
                        </a:rPr>
                        <a:t>4.1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12.9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Verdana"/>
                        </a:rPr>
                        <a:t>13</a:t>
                      </a:r>
                    </a:p>
                  </a:txBody>
                  <a:tcPr marL="9483" marR="9483" marT="9483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129%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210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1" i="0" u="none" strike="noStrike">
                          <a:effectLst/>
                          <a:latin typeface="Verdana"/>
                        </a:rPr>
                        <a:t>TOTAL P-M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49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17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52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17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102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33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25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244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220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116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32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66</a:t>
                      </a:r>
                    </a:p>
                  </a:txBody>
                  <a:tcPr marL="9483" marR="9483" marT="9483" marB="0" anchor="ctr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148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193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52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110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181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45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 dirty="0">
                          <a:effectLst/>
                          <a:latin typeface="Verdana"/>
                        </a:rPr>
                        <a:t>193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94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567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617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effectLst/>
                          <a:latin typeface="Verdana"/>
                        </a:rPr>
                        <a:t>976</a:t>
                      </a:r>
                    </a:p>
                  </a:txBody>
                  <a:tcPr marL="9483" marR="9483" marT="9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 dirty="0">
                          <a:effectLst/>
                          <a:latin typeface="Verdana"/>
                        </a:rPr>
                        <a:t>1038</a:t>
                      </a:r>
                    </a:p>
                  </a:txBody>
                  <a:tcPr marL="9483" marR="9483" marT="9483" marB="0" anchor="ctr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Verdana"/>
                        </a:rPr>
                        <a:t>106%</a:t>
                      </a:r>
                    </a:p>
                  </a:txBody>
                  <a:tcPr marL="9483" marR="9483" marT="948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76293" y="1184495"/>
            <a:ext cx="39322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i="1" dirty="0" smtClean="0"/>
              <a:t>Black: data for P1 and P2, sent and approved by EC</a:t>
            </a:r>
          </a:p>
          <a:p>
            <a:pPr algn="r"/>
            <a:r>
              <a:rPr lang="en-US" sz="1400" i="1" dirty="0" smtClean="0">
                <a:solidFill>
                  <a:srgbClr val="FF0000"/>
                </a:solidFill>
              </a:rPr>
              <a:t>Red:</a:t>
            </a:r>
            <a:r>
              <a:rPr lang="en-US" sz="1400" i="1" dirty="0" smtClean="0"/>
              <a:t> data P3 till 6.2.11</a:t>
            </a:r>
          </a:p>
          <a:p>
            <a:pPr algn="r"/>
            <a:r>
              <a:rPr lang="en-US" sz="1400" i="1" dirty="0" smtClean="0">
                <a:solidFill>
                  <a:srgbClr val="3366FF"/>
                </a:solidFill>
              </a:rPr>
              <a:t>Blue</a:t>
            </a:r>
            <a:r>
              <a:rPr lang="en-US" sz="1400" i="1" dirty="0" smtClean="0"/>
              <a:t>: Data not available (CEA, CNRS, INFN, STFC)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0695" y="5812374"/>
            <a:ext cx="4469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Much Lower than Budget: DESY</a:t>
            </a:r>
            <a:r>
              <a:rPr lang="en-US" sz="2000" b="1" dirty="0">
                <a:solidFill>
                  <a:schemeClr val="accent2"/>
                </a:solidFill>
              </a:rPr>
              <a:t>, </a:t>
            </a:r>
            <a:r>
              <a:rPr lang="en-US" sz="2000" b="1" dirty="0" smtClean="0">
                <a:solidFill>
                  <a:schemeClr val="accent2"/>
                </a:solidFill>
              </a:rPr>
              <a:t>GSI</a:t>
            </a:r>
            <a:r>
              <a:rPr lang="en-US" sz="2000" b="1" dirty="0">
                <a:solidFill>
                  <a:schemeClr val="accent2"/>
                </a:solidFill>
              </a:rPr>
              <a:t>, PSI 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r>
              <a:rPr lang="en-US" sz="2000" b="1" dirty="0" smtClean="0">
                <a:solidFill>
                  <a:schemeClr val="accent2"/>
                </a:solidFill>
              </a:rPr>
              <a:t>~ 90%: AGH, CIEMAT, ETHZ, NIKHEF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816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 in P3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declare resources as committed in Annex I for P1+P2+P3</a:t>
            </a:r>
          </a:p>
          <a:p>
            <a:pPr lvl="1"/>
            <a:r>
              <a:rPr lang="en-US" dirty="0" smtClean="0"/>
              <a:t>Personnel</a:t>
            </a:r>
            <a:endParaRPr lang="en-US" dirty="0"/>
          </a:p>
          <a:p>
            <a:pPr lvl="1"/>
            <a:r>
              <a:rPr lang="en-US" dirty="0" smtClean="0"/>
              <a:t>Material &amp; Travel</a:t>
            </a:r>
          </a:p>
          <a:p>
            <a:pPr marL="400050" lvl="1" indent="0">
              <a:buNone/>
            </a:pPr>
            <a:r>
              <a:rPr lang="en-US" sz="3200" dirty="0" smtClean="0"/>
              <a:t>… taking into account that there is certain flexibility to transfer funds between categories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169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1988841"/>
            <a:ext cx="5400600" cy="4137323"/>
          </a:xfrm>
        </p:spPr>
        <p:txBody>
          <a:bodyPr>
            <a:normAutofit/>
          </a:bodyPr>
          <a:lstStyle/>
          <a:p>
            <a:pPr marL="514350" indent="-514350"/>
            <a:r>
              <a:rPr lang="en-US" dirty="0" smtClean="0"/>
              <a:t>Deadline: 31 May 2011</a:t>
            </a:r>
          </a:p>
          <a:p>
            <a:pPr marL="514350" indent="-514350"/>
            <a:r>
              <a:rPr lang="en-US" dirty="0" smtClean="0"/>
              <a:t>3 main Sections:</a:t>
            </a:r>
          </a:p>
          <a:p>
            <a:pPr marL="514350" indent="-5143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82000" cy="4221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Final publishable summary addressed to general public</a:t>
            </a:r>
            <a:r>
              <a:rPr lang="en-US" sz="2800" dirty="0" smtClean="0"/>
              <a:t>:</a:t>
            </a:r>
          </a:p>
          <a:p>
            <a:pPr marL="901700" lvl="1" indent="-368300">
              <a:buFont typeface="Arial"/>
              <a:buChar char="•"/>
            </a:pPr>
            <a:r>
              <a:rPr lang="en-US" sz="2400" dirty="0" smtClean="0"/>
              <a:t>results</a:t>
            </a:r>
          </a:p>
          <a:p>
            <a:pPr marL="901700" lvl="1" indent="-368300">
              <a:buFont typeface="Arial"/>
              <a:buChar char="•"/>
            </a:pPr>
            <a:r>
              <a:rPr lang="en-US" sz="2400" dirty="0" smtClean="0"/>
              <a:t>conclusions</a:t>
            </a:r>
          </a:p>
          <a:p>
            <a:pPr marL="901700" lvl="1" indent="-368300">
              <a:buFont typeface="Arial"/>
              <a:buChar char="•"/>
            </a:pPr>
            <a:r>
              <a:rPr lang="en-US" sz="2400" dirty="0" smtClean="0"/>
              <a:t>socio-economic impact</a:t>
            </a:r>
          </a:p>
          <a:p>
            <a:pPr marL="901700" lvl="1" indent="-368300">
              <a:buFont typeface="Arial"/>
              <a:buChar char="•"/>
            </a:pPr>
            <a:r>
              <a:rPr lang="en-US" sz="2400" dirty="0" smtClean="0"/>
              <a:t>Pictures</a:t>
            </a:r>
          </a:p>
          <a:p>
            <a:pPr marL="901700" lvl="1" indent="-368300">
              <a:buNone/>
            </a:pPr>
            <a:r>
              <a:rPr lang="en-US" sz="2400" dirty="0" smtClean="0"/>
              <a:t>	i.e., promotion of the project</a:t>
            </a:r>
          </a:p>
          <a:p>
            <a:pPr marL="0" indent="0">
              <a:buNone/>
            </a:pPr>
            <a:r>
              <a:rPr lang="en-US" sz="2800" dirty="0" smtClean="0"/>
              <a:t>&lt; 40 pages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1F497D"/>
                </a:solidFill>
              </a:rPr>
              <a:t>Editors: Steering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en-US" sz="4400" b="1" dirty="0" smtClean="0"/>
              <a:t>2. Use and dissemination of foreground</a:t>
            </a:r>
            <a:endParaRPr lang="en-US" sz="4400" dirty="0" smtClean="0"/>
          </a:p>
          <a:p>
            <a:pPr marL="914400" lvl="1" indent="-514350">
              <a:buNone/>
            </a:pPr>
            <a:endParaRPr lang="en-US" b="1" dirty="0" smtClean="0"/>
          </a:p>
          <a:p>
            <a:pPr marL="914400" lvl="1" indent="-514350">
              <a:buNone/>
            </a:pPr>
            <a:r>
              <a:rPr lang="en-US" b="1" dirty="0" smtClean="0"/>
              <a:t>2.A Public Section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Dissemination measures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Web, Press releases flyers, etc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Publications, Conferences, Workshops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Table of Scientific Publications (peer reviewed) starting with the most important ones and according to a template provided by the Commission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Publications related to the project published after the final report, an abstract and reference must be provided to the Commission, plus an electronic copy!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r>
              <a:rPr lang="en-US" b="1" dirty="0" smtClean="0"/>
              <a:t>2.B Confidential Section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Table of application for patents, trademarks, registered designs, etc.</a:t>
            </a:r>
          </a:p>
          <a:p>
            <a:pPr marL="914400" lvl="1" indent="-190500">
              <a:buFont typeface="Arial"/>
              <a:buChar char="•"/>
            </a:pPr>
            <a:r>
              <a:rPr lang="en-US" dirty="0" smtClean="0"/>
              <a:t>Overview Table with exploitable foreground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chemeClr val="tx2"/>
                </a:solidFill>
              </a:rPr>
              <a:t>Editors: CERN will provide template Tables to every Institute (rep. in the GB)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Picture 6" descr="Screen shot 2011-02-04 at 18.36.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4420149"/>
            <a:ext cx="6394450" cy="167585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2672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n-US" b="1" dirty="0" smtClean="0"/>
              <a:t>3. Report on Societal Implications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622300" indent="-266700"/>
            <a:r>
              <a:rPr lang="en-US" dirty="0" smtClean="0"/>
              <a:t>Ethics</a:t>
            </a:r>
          </a:p>
          <a:p>
            <a:pPr marL="622300" indent="-266700"/>
            <a:r>
              <a:rPr lang="en-US" dirty="0" smtClean="0"/>
              <a:t>Workforce statistics</a:t>
            </a:r>
          </a:p>
          <a:p>
            <a:pPr marL="622300" indent="-266700"/>
            <a:r>
              <a:rPr lang="en-US" dirty="0" smtClean="0"/>
              <a:t>Nb. of researchers recruited for THIS project</a:t>
            </a:r>
          </a:p>
          <a:p>
            <a:pPr marL="622300" indent="-266700"/>
            <a:r>
              <a:rPr lang="en-US" dirty="0" smtClean="0"/>
              <a:t>Gender aspects</a:t>
            </a:r>
          </a:p>
          <a:p>
            <a:pPr marL="622300" indent="-266700"/>
            <a:r>
              <a:rPr lang="en-US" dirty="0" smtClean="0"/>
              <a:t>Use and dissemination</a:t>
            </a:r>
          </a:p>
          <a:p>
            <a:pPr marL="622300" indent="-266700"/>
            <a:r>
              <a:rPr lang="en-US" dirty="0" smtClean="0"/>
              <a:t>Media and communication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Editors: CERN will provide 5 tables to every institute (rep. in GB)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Screen shot 2011-02-04 at 18.47.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332" y="1600204"/>
            <a:ext cx="4339590" cy="181241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0"/>
            <a:ext cx="7727776" cy="1143000"/>
          </a:xfrm>
        </p:spPr>
        <p:txBody>
          <a:bodyPr/>
          <a:lstStyle/>
          <a:p>
            <a:r>
              <a:rPr lang="en-US" dirty="0" smtClean="0"/>
              <a:t>Summary &amp;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84784"/>
            <a:ext cx="8686800" cy="464138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CERN will send templates to collect information for the two reports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Keep deadlines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For the </a:t>
            </a:r>
            <a:r>
              <a:rPr lang="en-US" dirty="0" smtClean="0">
                <a:solidFill>
                  <a:srgbClr val="254061"/>
                </a:solidFill>
              </a:rPr>
              <a:t>Explanation of the Use of Resources</a:t>
            </a:r>
            <a:r>
              <a:rPr lang="en-US" dirty="0" smtClean="0"/>
              <a:t>, the following rules have been sent by the EC Financial officer:</a:t>
            </a:r>
          </a:p>
          <a:p>
            <a:pPr lvl="1"/>
            <a:r>
              <a:rPr lang="en-US" dirty="0" smtClean="0"/>
              <a:t>Justify all direct costs claimed in Form C, to the second digit after the coma (do </a:t>
            </a:r>
            <a:r>
              <a:rPr lang="en-GB" dirty="0" smtClean="0"/>
              <a:t>not </a:t>
            </a:r>
            <a:r>
              <a:rPr lang="en-GB" dirty="0"/>
              <a:t>to round down/up </a:t>
            </a:r>
            <a:r>
              <a:rPr lang="en-GB" dirty="0" smtClean="0"/>
              <a:t>amounts</a:t>
            </a:r>
            <a:r>
              <a:rPr lang="en-US" dirty="0" smtClean="0"/>
              <a:t>)</a:t>
            </a:r>
          </a:p>
          <a:p>
            <a:pPr lvl="1"/>
            <a:r>
              <a:rPr lang="en-GB" dirty="0" smtClean="0"/>
              <a:t>Provide detailed </a:t>
            </a:r>
            <a:r>
              <a:rPr lang="en-GB" dirty="0"/>
              <a:t>information on personnel costs (name – person month – amount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Provide detailed </a:t>
            </a:r>
            <a:r>
              <a:rPr lang="en-GB" dirty="0"/>
              <a:t>information on travel </a:t>
            </a:r>
            <a:r>
              <a:rPr lang="en-GB" dirty="0" smtClean="0"/>
              <a:t>costs</a:t>
            </a:r>
            <a:r>
              <a:rPr lang="en-US" dirty="0" smtClean="0"/>
              <a:t> (who, where, when)</a:t>
            </a:r>
          </a:p>
          <a:p>
            <a:pPr>
              <a:spcBef>
                <a:spcPts val="2400"/>
              </a:spcBef>
            </a:pPr>
            <a:r>
              <a:rPr lang="en-US" dirty="0" smtClean="0">
                <a:solidFill>
                  <a:srgbClr val="254061"/>
                </a:solidFill>
              </a:rPr>
              <a:t>Report as committed </a:t>
            </a:r>
            <a:r>
              <a:rPr lang="en-US" dirty="0" smtClean="0"/>
              <a:t>in Annex 1</a:t>
            </a:r>
          </a:p>
          <a:p>
            <a:pPr lvl="1"/>
            <a:r>
              <a:rPr lang="en-US" dirty="0" smtClean="0"/>
              <a:t>Check personnel reporting: </a:t>
            </a:r>
            <a:r>
              <a:rPr lang="en-US" b="1" dirty="0">
                <a:solidFill>
                  <a:schemeClr val="accent2"/>
                </a:solidFill>
              </a:rPr>
              <a:t>DESY, GSI, </a:t>
            </a:r>
            <a:r>
              <a:rPr lang="en-US" b="1" dirty="0" smtClean="0">
                <a:solidFill>
                  <a:schemeClr val="accent2"/>
                </a:solidFill>
              </a:rPr>
              <a:t>PSI</a:t>
            </a:r>
          </a:p>
          <a:p>
            <a:pPr lvl="1"/>
            <a:r>
              <a:rPr lang="en-US" dirty="0" smtClean="0"/>
              <a:t>Check level of expenditure</a:t>
            </a:r>
            <a:r>
              <a:rPr lang="en-US" dirty="0"/>
              <a:t>: </a:t>
            </a:r>
            <a:r>
              <a:rPr lang="en-US" b="1" dirty="0" smtClean="0">
                <a:solidFill>
                  <a:schemeClr val="accent2"/>
                </a:solidFill>
              </a:rPr>
              <a:t>CIEMAT, </a:t>
            </a:r>
            <a:r>
              <a:rPr lang="en-US" b="1" dirty="0">
                <a:solidFill>
                  <a:schemeClr val="accent2"/>
                </a:solidFill>
              </a:rPr>
              <a:t>GSI, PSI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Report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716" y="1268760"/>
            <a:ext cx="8686800" cy="5153744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Periodic Report 3 format is identical to previous years, thus we will follow the same </a:t>
            </a:r>
            <a:r>
              <a:rPr lang="en-US" sz="2000" b="1" dirty="0" smtClean="0"/>
              <a:t>strategy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pPr lvl="1"/>
            <a:r>
              <a:rPr lang="en-US" sz="1800" dirty="0" smtClean="0"/>
              <a:t>WP leaders and/or PL provide text for the </a:t>
            </a:r>
            <a:r>
              <a:rPr lang="en-US" sz="1800" b="1" dirty="0" smtClean="0">
                <a:solidFill>
                  <a:srgbClr val="1F497D"/>
                </a:solidFill>
              </a:rPr>
              <a:t>Technical Progress </a:t>
            </a:r>
            <a:r>
              <a:rPr lang="en-US" sz="1800" dirty="0" smtClean="0"/>
              <a:t>sections</a:t>
            </a:r>
          </a:p>
          <a:p>
            <a:pPr lvl="1">
              <a:spcBef>
                <a:spcPts val="768"/>
              </a:spcBef>
            </a:pPr>
            <a:r>
              <a:rPr lang="en-US" sz="1800" dirty="0"/>
              <a:t>Contributions are </a:t>
            </a:r>
            <a:r>
              <a:rPr lang="en-US" sz="1800" b="1" dirty="0"/>
              <a:t>collected by</a:t>
            </a:r>
            <a:r>
              <a:rPr lang="en-US" sz="1800" dirty="0"/>
              <a:t>:</a:t>
            </a:r>
          </a:p>
          <a:p>
            <a:pPr lvl="2"/>
            <a:r>
              <a:rPr lang="en-US" sz="1400" dirty="0"/>
              <a:t>Text from Accelerator WPs (2,6,7): </a:t>
            </a:r>
            <a:r>
              <a:rPr lang="en-US" sz="1400" dirty="0" err="1"/>
              <a:t>C.Noels</a:t>
            </a:r>
            <a:endParaRPr lang="en-US" sz="1400" dirty="0"/>
          </a:p>
          <a:p>
            <a:pPr lvl="2"/>
            <a:r>
              <a:rPr lang="en-US" sz="1400" dirty="0"/>
              <a:t>Text from Detector WPs (3,4,8): </a:t>
            </a:r>
            <a:r>
              <a:rPr lang="en-US" sz="1400" dirty="0" err="1"/>
              <a:t>K.Ross</a:t>
            </a:r>
            <a:endParaRPr lang="en-US" sz="1400" dirty="0"/>
          </a:p>
          <a:p>
            <a:pPr lvl="1"/>
            <a:endParaRPr lang="en-US" sz="1800" dirty="0" smtClean="0"/>
          </a:p>
          <a:p>
            <a:pPr lvl="1"/>
            <a:r>
              <a:rPr lang="en-US" sz="1800" b="1" dirty="0" smtClean="0">
                <a:solidFill>
                  <a:srgbClr val="1F497D"/>
                </a:solidFill>
              </a:rPr>
              <a:t>Financials</a:t>
            </a:r>
            <a:r>
              <a:rPr lang="en-US" sz="1800" dirty="0" smtClean="0"/>
              <a:t> are collected via FORCE (EC IT tool) + Templates for Explanation of Use of Resources</a:t>
            </a:r>
          </a:p>
          <a:p>
            <a:pPr lvl="1">
              <a:spcBef>
                <a:spcPts val="768"/>
              </a:spcBef>
            </a:pPr>
            <a:r>
              <a:rPr lang="en-US" sz="1800" b="1" dirty="0"/>
              <a:t>C</a:t>
            </a:r>
            <a:r>
              <a:rPr lang="en-US" sz="1800" b="1" dirty="0" smtClean="0"/>
              <a:t>ollected </a:t>
            </a:r>
            <a:r>
              <a:rPr lang="en-US" sz="1800" b="1" dirty="0"/>
              <a:t>by</a:t>
            </a:r>
            <a:r>
              <a:rPr lang="en-US" sz="1800" dirty="0" smtClean="0"/>
              <a:t>: </a:t>
            </a:r>
            <a:r>
              <a:rPr lang="en-US" sz="1800" dirty="0" err="1" smtClean="0"/>
              <a:t>M.Capeans</a:t>
            </a:r>
            <a:endParaRPr lang="en-US" sz="1800" dirty="0" smtClean="0"/>
          </a:p>
          <a:p>
            <a:pPr lvl="1">
              <a:spcBef>
                <a:spcPts val="1368"/>
              </a:spcBef>
            </a:pPr>
            <a:endParaRPr lang="en-US" sz="1800" dirty="0"/>
          </a:p>
          <a:p>
            <a:pPr>
              <a:spcBef>
                <a:spcPts val="1368"/>
              </a:spcBef>
            </a:pPr>
            <a:r>
              <a:rPr lang="en-US" sz="2000" dirty="0" smtClean="0"/>
              <a:t>ALL INFORMATION HAS ALSO TO BE UPLOADED IN THE </a:t>
            </a:r>
            <a:r>
              <a:rPr lang="en-US" sz="2000" dirty="0" smtClean="0">
                <a:solidFill>
                  <a:srgbClr val="1F497D"/>
                </a:solidFill>
              </a:rPr>
              <a:t>EC IT TOOL </a:t>
            </a:r>
            <a:r>
              <a:rPr lang="en-US" sz="2000" dirty="0" smtClean="0"/>
              <a:t>by the Coordinator </a:t>
            </a:r>
            <a:r>
              <a:rPr lang="en-US" sz="1400" dirty="0" smtClean="0">
                <a:solidFill>
                  <a:schemeClr val="accent1"/>
                </a:solidFill>
                <a:hlinkClick r:id="rId2"/>
              </a:rPr>
              <a:t>http</a:t>
            </a:r>
            <a:r>
              <a:rPr lang="en-US" sz="1400" dirty="0">
                <a:solidFill>
                  <a:schemeClr val="accent1"/>
                </a:solidFill>
                <a:hlinkClick r:id="rId2"/>
              </a:rPr>
              <a:t>://ec.europa.eu/research/participants/portal/appmanager/participants/</a:t>
            </a:r>
            <a:r>
              <a:rPr lang="en-US" sz="1400" dirty="0" smtClean="0">
                <a:solidFill>
                  <a:schemeClr val="accent1"/>
                </a:solidFill>
                <a:hlinkClick r:id="rId2"/>
              </a:rPr>
              <a:t>portal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1F497D"/>
                </a:solidFill>
              </a:rPr>
              <a:t>Mar CAPEANS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859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Periodic Report 3, Sections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858473"/>
              </p:ext>
            </p:extLst>
          </p:nvPr>
        </p:nvGraphicFramePr>
        <p:xfrm>
          <a:off x="381000" y="1340769"/>
          <a:ext cx="8458200" cy="5039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733"/>
                <a:gridCol w="5774267"/>
                <a:gridCol w="1524000"/>
                <a:gridCol w="838200"/>
              </a:tblGrid>
              <a:tr h="37592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Chapter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Responsible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Pages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Publishable Summary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err="1" smtClean="0"/>
                        <a:t>R.Garoby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Project objectives for the period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err="1" smtClean="0"/>
                        <a:t>R.Garoby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1209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1600" dirty="0" smtClean="0"/>
                        <a:t>Work progress and achievements during the period</a:t>
                      </a:r>
                      <a:endParaRPr lang="en-US" sz="1600" dirty="0" smtClean="0">
                        <a:solidFill>
                          <a:srgbClr val="376092"/>
                        </a:solidFill>
                      </a:endParaRPr>
                    </a:p>
                    <a:p>
                      <a:pPr marL="457200" marR="0" lvl="1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3.1 Progress within the individual work packages 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Summary of progress,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Significant results,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Deviations from Annex I,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Reasons for non achieved objectives,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Statement use or resources and deviations,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Corrective actions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pPr lvl="1" algn="just">
                        <a:buNone/>
                      </a:pPr>
                      <a:r>
                        <a:rPr lang="en-US" sz="1500" dirty="0" smtClean="0"/>
                        <a:t>3.2 Overall personnel effort in Period</a:t>
                      </a:r>
                      <a:r>
                        <a:rPr lang="en-US" sz="1500" baseline="0" dirty="0" smtClean="0"/>
                        <a:t> 2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/>
                    </a:p>
                    <a:p>
                      <a:r>
                        <a:rPr lang="en-US" sz="1500" dirty="0" smtClean="0"/>
                        <a:t>WP leaders</a:t>
                      </a:r>
                    </a:p>
                    <a:p>
                      <a:endParaRPr lang="en-US" sz="1500" dirty="0" smtClean="0"/>
                    </a:p>
                    <a:p>
                      <a:endParaRPr lang="en-US" sz="1500" dirty="0" smtClean="0"/>
                    </a:p>
                    <a:p>
                      <a:r>
                        <a:rPr lang="en-US" sz="1500" dirty="0" err="1" smtClean="0"/>
                        <a:t>M.</a:t>
                      </a:r>
                      <a:r>
                        <a:rPr lang="en-US" sz="1500" baseline="0" dirty="0" err="1" smtClean="0"/>
                        <a:t>Capeans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Deliverables and milestones tables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/>
                        <a:t>K.Ross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TABLES</a:t>
                      </a:r>
                      <a:endParaRPr lang="en-US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Project management </a:t>
                      </a:r>
                    </a:p>
                    <a:p>
                      <a:pPr marL="88900" indent="-88900">
                        <a:buFont typeface="Arial"/>
                        <a:buChar char="•"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Management of the Consortium,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Problems occurred,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Changes</a:t>
                      </a:r>
                    </a:p>
                    <a:p>
                      <a:pPr marL="88900" indent="-88900">
                        <a:buFont typeface="Arial"/>
                        <a:buChar char="•"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List of meetings and publications</a:t>
                      </a:r>
                      <a:endParaRPr lang="en-US" sz="1500" u="sng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rId2"/>
                      </a:endParaRPr>
                    </a:p>
                    <a:p>
                      <a:pPr marL="88900" indent="-88900">
                        <a:buFont typeface="Arial"/>
                        <a:buChar char="•"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planning,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of deviations in miles. &amp; </a:t>
                      </a:r>
                      <a:r>
                        <a:rPr lang="en-US" sz="15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 smtClean="0"/>
                    </a:p>
                    <a:p>
                      <a:r>
                        <a:rPr lang="en-US" sz="1500" dirty="0" err="1" smtClean="0"/>
                        <a:t>M.Capeans</a:t>
                      </a:r>
                      <a:endParaRPr lang="en-US" sz="1500" dirty="0" smtClean="0"/>
                    </a:p>
                    <a:p>
                      <a:r>
                        <a:rPr lang="en-US" sz="1500" dirty="0" smtClean="0"/>
                        <a:t>WP</a:t>
                      </a:r>
                      <a:r>
                        <a:rPr lang="en-US" sz="1500" baseline="0" dirty="0" smtClean="0"/>
                        <a:t> leaders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/>
                        <a:t>R.Garoby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Explanation of the use of the resources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/>
                        <a:t>M.Capeans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TABLES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Financial statements – Form C and Summary financial report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/>
                        <a:t>M.Capeans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FORCE</a:t>
                      </a:r>
                      <a:endParaRPr lang="en-US" sz="1600" dirty="0"/>
                    </a:p>
                  </a:txBody>
                  <a:tcPr/>
                </a:tc>
              </a:tr>
              <a:tr h="5384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Certificates of Financial Statements  as EC contribution &gt; 375 </a:t>
                      </a:r>
                      <a:r>
                        <a:rPr lang="en-US" sz="1600" dirty="0" err="1" smtClean="0"/>
                        <a:t>kE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CERN</a:t>
                      </a:r>
                    </a:p>
                    <a:p>
                      <a:r>
                        <a:rPr lang="en-US" sz="1500" dirty="0" smtClean="0"/>
                        <a:t>CEA-</a:t>
                      </a:r>
                      <a:r>
                        <a:rPr lang="en-US" sz="1500" dirty="0" err="1" smtClean="0"/>
                        <a:t>SAclay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20463921">
            <a:off x="5307174" y="2562893"/>
            <a:ext cx="946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Templates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8" name="Left Brace 7"/>
          <p:cNvSpPr/>
          <p:nvPr/>
        </p:nvSpPr>
        <p:spPr>
          <a:xfrm>
            <a:off x="228600" y="1821160"/>
            <a:ext cx="152400" cy="3048000"/>
          </a:xfrm>
          <a:prstGeom prst="lef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228600" y="5065441"/>
            <a:ext cx="152400" cy="1171873"/>
          </a:xfrm>
          <a:prstGeom prst="leftBrac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843809"/>
            <a:ext cx="304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E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X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47064" y="5197079"/>
            <a:ext cx="3336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F</a:t>
            </a:r>
          </a:p>
          <a:p>
            <a:pPr algn="ctr"/>
            <a:r>
              <a:rPr lang="en-US" dirty="0" smtClean="0">
                <a:solidFill>
                  <a:srgbClr val="FF6600"/>
                </a:solidFill>
              </a:rPr>
              <a:t>I</a:t>
            </a:r>
          </a:p>
          <a:p>
            <a:pPr algn="ctr"/>
            <a:r>
              <a:rPr lang="en-US" dirty="0" smtClean="0">
                <a:solidFill>
                  <a:srgbClr val="FF6600"/>
                </a:solidFill>
              </a:rPr>
              <a:t>N</a:t>
            </a:r>
          </a:p>
          <a:p>
            <a:pPr algn="ctr"/>
            <a:endParaRPr lang="en-US" dirty="0" smtClean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463921">
            <a:off x="3362957" y="4419381"/>
            <a:ext cx="946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Templates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463921">
            <a:off x="4177497" y="4911553"/>
            <a:ext cx="946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Templates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985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62981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Deadline for Submission: + 60 days after end of Period 3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May 31</a:t>
            </a:r>
            <a:r>
              <a:rPr lang="en-GB" sz="2400" b="1" baseline="30000" dirty="0" smtClean="0">
                <a:solidFill>
                  <a:schemeClr val="accent2">
                    <a:lumMod val="75000"/>
                  </a:schemeClr>
                </a:solidFill>
              </a:rPr>
              <a:t>st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2011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510827"/>
              </p:ext>
            </p:extLst>
          </p:nvPr>
        </p:nvGraphicFramePr>
        <p:xfrm>
          <a:off x="179512" y="2060848"/>
          <a:ext cx="4104456" cy="2667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959"/>
                <a:gridCol w="2408417"/>
                <a:gridCol w="720080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Date</a:t>
                      </a:r>
                      <a:endParaRPr lang="en-US" sz="1600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WP leaders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8900" indent="-88900">
                        <a:buFont typeface="Arial"/>
                        <a:buNone/>
                      </a:pPr>
                      <a:r>
                        <a:rPr lang="en-US" sz="1600" baseline="0" dirty="0" smtClean="0"/>
                        <a:t>T</a:t>
                      </a:r>
                      <a:r>
                        <a:rPr lang="en-US" sz="1600" dirty="0" smtClean="0"/>
                        <a:t>ext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1" baseline="0" dirty="0" smtClean="0"/>
                        <a:t>sent to:</a:t>
                      </a:r>
                    </a:p>
                    <a:p>
                      <a:pPr marL="88900" indent="-88900">
                        <a:buFont typeface="Arial"/>
                        <a:buNone/>
                      </a:pPr>
                      <a:r>
                        <a:rPr lang="en-US" sz="1600" b="1" baseline="0" dirty="0" smtClean="0"/>
                        <a:t>   </a:t>
                      </a:r>
                      <a:r>
                        <a:rPr lang="en-US" sz="1600" b="1" baseline="0" dirty="0" err="1" smtClean="0"/>
                        <a:t>K.Ross</a:t>
                      </a:r>
                      <a:r>
                        <a:rPr lang="en-US" sz="1600" baseline="0" dirty="0" smtClean="0"/>
                        <a:t> (WP3,4,8)</a:t>
                      </a:r>
                    </a:p>
                    <a:p>
                      <a:pPr marL="88900" indent="-88900">
                        <a:buFont typeface="Arial"/>
                        <a:buNone/>
                      </a:pPr>
                      <a:r>
                        <a:rPr lang="en-US" sz="1600" b="1" baseline="0" dirty="0" smtClean="0"/>
                        <a:t>   </a:t>
                      </a:r>
                      <a:r>
                        <a:rPr lang="en-US" sz="1600" b="1" baseline="0" dirty="0" err="1" smtClean="0"/>
                        <a:t>C.Noels</a:t>
                      </a:r>
                      <a:r>
                        <a:rPr lang="en-US" sz="1600" baseline="0" dirty="0" smtClean="0"/>
                        <a:t> (WP2,6,7)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22.4</a:t>
                      </a:r>
                      <a:endParaRPr lang="en-US" sz="16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K.Ross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Periodic Report Draft 1 available for comments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2.5</a:t>
                      </a:r>
                      <a:endParaRPr lang="en-US" sz="1600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K.Ross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Final Draft</a:t>
                      </a:r>
                      <a:r>
                        <a:rPr lang="en-US" sz="1600" baseline="0" dirty="0" smtClean="0"/>
                        <a:t> sent to all SLHC-PP members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19.5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607507"/>
              </p:ext>
            </p:extLst>
          </p:nvPr>
        </p:nvGraphicFramePr>
        <p:xfrm>
          <a:off x="4427984" y="2060848"/>
          <a:ext cx="4716017" cy="376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646"/>
                <a:gridCol w="3124940"/>
                <a:gridCol w="694431"/>
              </a:tblGrid>
              <a:tr h="4604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Date</a:t>
                      </a:r>
                      <a:endParaRPr lang="en-US" sz="1600" dirty="0"/>
                    </a:p>
                  </a:txBody>
                  <a:tcPr/>
                </a:tc>
              </a:tr>
              <a:tr h="5932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600" dirty="0" smtClean="0"/>
                        <a:t>Send Table of Personnel Resources</a:t>
                      </a:r>
                      <a:r>
                        <a:rPr lang="en-US" sz="1600" baseline="0" dirty="0" smtClean="0"/>
                        <a:t> to each Institute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8.4</a:t>
                      </a:r>
                      <a:endParaRPr lang="en-US" sz="1600" dirty="0"/>
                    </a:p>
                  </a:txBody>
                  <a:tcPr/>
                </a:tc>
              </a:tr>
              <a:tr h="10902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Partners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Draft Financial</a:t>
                      </a:r>
                      <a:r>
                        <a:rPr lang="en-US" sz="1600" baseline="0" dirty="0" smtClean="0"/>
                        <a:t> Information</a:t>
                      </a:r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Form C in FORCE</a:t>
                      </a:r>
                      <a:endParaRPr lang="en-US" sz="1600" b="1" baseline="0" dirty="0" smtClean="0"/>
                    </a:p>
                    <a:p>
                      <a:pPr marL="177800" indent="-17780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Tables of Explanation of Use of Resources* </a:t>
                      </a:r>
                      <a:r>
                        <a:rPr lang="en-US" sz="1600" b="1" baseline="0" dirty="0" smtClean="0"/>
                        <a:t>sent to Mar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25.4</a:t>
                      </a:r>
                      <a:endParaRPr lang="en-US" sz="1600" dirty="0"/>
                    </a:p>
                  </a:txBody>
                  <a:tcPr/>
                </a:tc>
              </a:tr>
              <a:tr h="58703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Mar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Feedback on Financial info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to Partners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27.4</a:t>
                      </a:r>
                      <a:endParaRPr lang="en-US" sz="1600" dirty="0"/>
                    </a:p>
                  </a:txBody>
                  <a:tcPr/>
                </a:tc>
              </a:tr>
              <a:tr h="65691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Partners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FINAL FORM C in FORCE</a:t>
                      </a:r>
                    </a:p>
                    <a:p>
                      <a:r>
                        <a:rPr lang="en-US" sz="1600" baseline="0" dirty="0" smtClean="0"/>
                        <a:t>2 originals </a:t>
                      </a:r>
                      <a:r>
                        <a:rPr lang="en-US" sz="1600" dirty="0" smtClean="0"/>
                        <a:t>signed and </a:t>
                      </a:r>
                      <a:r>
                        <a:rPr lang="en-US" sz="1600" b="1" dirty="0" smtClean="0"/>
                        <a:t>sent</a:t>
                      </a:r>
                      <a:r>
                        <a:rPr lang="en-US" sz="1600" b="1" baseline="0" dirty="0" smtClean="0"/>
                        <a:t> to Mar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16.5</a:t>
                      </a:r>
                      <a:endParaRPr lang="en-US" sz="1600" dirty="0"/>
                    </a:p>
                  </a:txBody>
                  <a:tcPr/>
                </a:tc>
              </a:tr>
              <a:tr h="37779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Mar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Consolidation of Finances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19.5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21360"/>
              </p:ext>
            </p:extLst>
          </p:nvPr>
        </p:nvGraphicFramePr>
        <p:xfrm>
          <a:off x="1462584" y="6165304"/>
          <a:ext cx="6349776" cy="381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7405"/>
                <a:gridCol w="3913897"/>
                <a:gridCol w="978474"/>
              </a:tblGrid>
              <a:tr h="375920"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M.Capeans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Submission of Periodic Report to 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23.5</a:t>
                      </a:r>
                      <a:endParaRPr lang="en-US" sz="1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60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FORM 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263" y="4308525"/>
            <a:ext cx="1679062" cy="25015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9512" y="4950599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PPT, only if it helps you</a:t>
            </a:r>
          </a:p>
          <a:p>
            <a:r>
              <a:rPr lang="en-US" sz="1600" b="1" dirty="0" smtClean="0"/>
              <a:t>Get</a:t>
            </a:r>
            <a:r>
              <a:rPr lang="en-US" sz="1600" dirty="0" smtClean="0"/>
              <a:t> the so-called ‘Internal Cost Claim (ICC)’ &gt; Excel file  </a:t>
            </a:r>
            <a:r>
              <a:rPr lang="en-US" sz="1600" b="1" dirty="0" smtClean="0"/>
              <a:t>in PPT</a:t>
            </a:r>
            <a:r>
              <a:rPr lang="en-US" sz="1600" dirty="0" smtClean="0">
                <a:solidFill>
                  <a:srgbClr val="3366FF"/>
                </a:solidFill>
              </a:rPr>
              <a:t>: </a:t>
            </a:r>
            <a:r>
              <a:rPr lang="en-US" sz="1600" dirty="0" smtClean="0">
                <a:solidFill>
                  <a:srgbClr val="3366FF"/>
                </a:solidFill>
                <a:hlinkClick r:id="rId3"/>
              </a:rPr>
              <a:t>https://pptevm.cern.ch/slhcpp/ui/main.do</a:t>
            </a:r>
            <a:endParaRPr lang="en-US" sz="1600" dirty="0" smtClean="0">
              <a:solidFill>
                <a:srgbClr val="3366FF"/>
              </a:solidFill>
            </a:endParaRPr>
          </a:p>
          <a:p>
            <a:endParaRPr lang="en-US" sz="1600" dirty="0" smtClean="0">
              <a:solidFill>
                <a:srgbClr val="3366FF"/>
              </a:solidFill>
            </a:endParaRPr>
          </a:p>
          <a:p>
            <a:endParaRPr lang="en-US" sz="1600" dirty="0"/>
          </a:p>
        </p:txBody>
      </p:sp>
      <p:pic>
        <p:nvPicPr>
          <p:cNvPr id="18" name="Picture 17" descr="Screen shot 2010-01-14 at 10.48.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4336688"/>
            <a:ext cx="2828786" cy="2476688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6580826" y="4293097"/>
            <a:ext cx="583462" cy="47502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6264" y="1484783"/>
            <a:ext cx="5113808" cy="24314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1200"/>
              </a:spcBef>
              <a:buFont typeface="Arial"/>
              <a:buChar char="•"/>
            </a:pPr>
            <a:r>
              <a:rPr lang="en-US" sz="1600" b="1" dirty="0" smtClean="0"/>
              <a:t>Log in to FORCE: </a:t>
            </a:r>
            <a:r>
              <a:rPr lang="de-DE" sz="1600" b="1" u="sng" dirty="0">
                <a:hlinkClick r:id="rId5"/>
              </a:rPr>
              <a:t>https://webgate.ec.europa.eu/</a:t>
            </a:r>
            <a:r>
              <a:rPr lang="de-DE" sz="1600" b="1" u="sng" dirty="0" smtClean="0">
                <a:hlinkClick r:id="rId5"/>
              </a:rPr>
              <a:t>FormC</a:t>
            </a:r>
            <a:endParaRPr lang="de-DE" sz="1600" b="1" u="sng" dirty="0" smtClean="0"/>
          </a:p>
          <a:p>
            <a:pPr marL="177800" indent="-177800">
              <a:spcBef>
                <a:spcPts val="1200"/>
              </a:spcBef>
              <a:buFont typeface="Arial"/>
              <a:buChar char="•"/>
            </a:pPr>
            <a:r>
              <a:rPr lang="en-US" sz="1600" dirty="0" smtClean="0"/>
              <a:t>Fill in the Financial data</a:t>
            </a:r>
          </a:p>
          <a:p>
            <a:pPr marL="177800" indent="-177800">
              <a:spcBef>
                <a:spcPts val="1200"/>
              </a:spcBef>
              <a:buFont typeface="Arial"/>
              <a:buChar char="•"/>
            </a:pPr>
            <a:r>
              <a:rPr lang="en-US" sz="1600" dirty="0" smtClean="0"/>
              <a:t>Submit to the Coordinator</a:t>
            </a:r>
          </a:p>
          <a:p>
            <a:pPr marL="177800" indent="-177800">
              <a:spcBef>
                <a:spcPts val="1200"/>
              </a:spcBef>
              <a:buFont typeface="Arial"/>
              <a:buChar char="•"/>
            </a:pPr>
            <a:r>
              <a:rPr lang="en-US" sz="1600" dirty="0" smtClean="0"/>
              <a:t>CERN (Mar) will ask you few days later to print the Form and send 2 originals signed</a:t>
            </a:r>
          </a:p>
          <a:p>
            <a:pPr marL="177800" indent="-177800">
              <a:spcBef>
                <a:spcPts val="1200"/>
              </a:spcBef>
              <a:buFont typeface="Arial"/>
              <a:buChar char="•"/>
            </a:pPr>
            <a:r>
              <a:rPr lang="en-US" sz="1600" dirty="0" smtClean="0"/>
              <a:t>Help: ftp://</a:t>
            </a:r>
            <a:r>
              <a:rPr lang="en-US" sz="1600" dirty="0" err="1" smtClean="0"/>
              <a:t>ftp.cordis.europa.eu</a:t>
            </a:r>
            <a:r>
              <a:rPr lang="en-US" sz="1600" dirty="0" smtClean="0"/>
              <a:t>/pub/fp7/docs/presentation-</a:t>
            </a:r>
            <a:r>
              <a:rPr lang="en-US" sz="1600" dirty="0" err="1" smtClean="0"/>
              <a:t>force_en.pdf</a:t>
            </a:r>
            <a:endParaRPr lang="en-US" sz="1600" dirty="0"/>
          </a:p>
        </p:txBody>
      </p:sp>
      <p:pic>
        <p:nvPicPr>
          <p:cNvPr id="10" name="Picture 9" descr="Screen shot 2011-02-06 at 21.47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2" y="1157213"/>
            <a:ext cx="3839245" cy="291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3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Signatures in Forms C</a:t>
            </a:r>
            <a:endParaRPr lang="en-US" dirty="0">
              <a:solidFill>
                <a:srgbClr val="95373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144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/>
              <a:t>One signature is sufficient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Authorized representatives, as on GPF A2.3</a:t>
            </a:r>
          </a:p>
          <a:p>
            <a:r>
              <a:rPr lang="en-US" sz="1600" dirty="0" smtClean="0"/>
              <a:t>Person in charge of administrative, legal an financial aspects in this project, as on GPF A2.4</a:t>
            </a:r>
          </a:p>
          <a:p>
            <a:r>
              <a:rPr lang="en-US" sz="1600" dirty="0" smtClean="0"/>
              <a:t>Anyone that provides an original Authorizing Letter signed by the Authorized Representatives as on GPF A2.3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743200"/>
            <a:ext cx="7924800" cy="3962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9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Exchange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Costs shall be reported in </a:t>
            </a:r>
            <a:r>
              <a:rPr lang="en-US" sz="2800" b="1" dirty="0" smtClean="0"/>
              <a:t>Euro</a:t>
            </a:r>
          </a:p>
          <a:p>
            <a:endParaRPr lang="en-US" sz="2000" dirty="0" smtClean="0">
              <a:solidFill>
                <a:srgbClr val="953735"/>
              </a:solidFill>
            </a:endParaRPr>
          </a:p>
          <a:p>
            <a:r>
              <a:rPr lang="en-US" sz="2800" dirty="0" smtClean="0"/>
              <a:t>Apply either:</a:t>
            </a:r>
          </a:p>
          <a:p>
            <a:pPr lvl="1"/>
            <a:r>
              <a:rPr lang="en-US" sz="2400" u="sng" dirty="0" smtClean="0"/>
              <a:t>The rate of the first day of the month which follows the end of Period 2 (i.e. April 1</a:t>
            </a:r>
            <a:r>
              <a:rPr lang="en-US" sz="2400" u="sng" baseline="30000" dirty="0" smtClean="0"/>
              <a:t>st </a:t>
            </a:r>
            <a:r>
              <a:rPr lang="en-US" sz="2400" u="sng" dirty="0" smtClean="0"/>
              <a:t>2011)</a:t>
            </a:r>
          </a:p>
          <a:p>
            <a:pPr lvl="1"/>
            <a:r>
              <a:rPr lang="en-US" sz="2400" dirty="0" smtClean="0"/>
              <a:t>The rate on the date that the actual costs were incurred</a:t>
            </a:r>
          </a:p>
          <a:p>
            <a:endParaRPr lang="en-GB" sz="2800" dirty="0" smtClean="0"/>
          </a:p>
          <a:p>
            <a:r>
              <a:rPr lang="en-US" sz="2800" dirty="0" smtClean="0"/>
              <a:t>Use </a:t>
            </a:r>
            <a:r>
              <a:rPr lang="en-US" sz="2800" dirty="0"/>
              <a:t>ONLY the exchange rates as published on </a:t>
            </a:r>
            <a:r>
              <a:rPr lang="en-US" sz="2800" i="1" dirty="0"/>
              <a:t>European Central Bank</a:t>
            </a:r>
            <a:r>
              <a:rPr lang="en-US" sz="2800" dirty="0"/>
              <a:t> website.</a:t>
            </a:r>
          </a:p>
          <a:p>
            <a:pPr algn="ctr">
              <a:buNone/>
            </a:pPr>
            <a:r>
              <a:rPr lang="en-US" sz="2000" dirty="0">
                <a:solidFill>
                  <a:srgbClr val="953735"/>
                </a:solidFill>
                <a:hlinkClick r:id="rId2"/>
              </a:rPr>
              <a:t>http://www.ecb.int/stats/exchange/eurofxref/html/index.en.html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7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Payments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531523"/>
              </p:ext>
            </p:extLst>
          </p:nvPr>
        </p:nvGraphicFramePr>
        <p:xfrm>
          <a:off x="683568" y="1776016"/>
          <a:ext cx="7632848" cy="3453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1480"/>
                <a:gridCol w="2951368"/>
              </a:tblGrid>
              <a:tr h="5756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Project Budget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15,570,973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€</a:t>
                      </a:r>
                    </a:p>
                  </a:txBody>
                  <a:tcPr/>
                </a:tc>
              </a:tr>
              <a:tr h="5756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EC contribution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5,199,992 €</a:t>
                      </a:r>
                      <a:endParaRPr lang="en-US" sz="2800" dirty="0"/>
                    </a:p>
                  </a:txBody>
                  <a:tcPr/>
                </a:tc>
              </a:tr>
              <a:tr h="5756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Max. Payment (90%)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4,679,992.8 €</a:t>
                      </a:r>
                      <a:endParaRPr lang="en-US" sz="2800" dirty="0"/>
                    </a:p>
                  </a:txBody>
                  <a:tcPr/>
                </a:tc>
              </a:tr>
              <a:tr h="5756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Pre-financing + Payment P1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4,679,992.80 </a:t>
                      </a:r>
                    </a:p>
                  </a:txBody>
                  <a:tcPr/>
                </a:tc>
              </a:tr>
              <a:tr h="5756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Payment</a:t>
                      </a:r>
                      <a:r>
                        <a:rPr lang="en-US" sz="2800" baseline="0" dirty="0" smtClean="0"/>
                        <a:t> P2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0 €</a:t>
                      </a:r>
                    </a:p>
                  </a:txBody>
                  <a:tcPr/>
                </a:tc>
              </a:tr>
              <a:tr h="5756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Final Payment (Nov 2011 ?)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519,999.2 €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67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Payments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517248"/>
              </p:ext>
            </p:extLst>
          </p:nvPr>
        </p:nvGraphicFramePr>
        <p:xfrm>
          <a:off x="228599" y="1895365"/>
          <a:ext cx="8686802" cy="3837908"/>
        </p:xfrm>
        <a:graphic>
          <a:graphicData uri="http://schemas.openxmlformats.org/drawingml/2006/table">
            <a:tbl>
              <a:tblPr/>
              <a:tblGrid>
                <a:gridCol w="321276"/>
                <a:gridCol w="997789"/>
                <a:gridCol w="1115217"/>
                <a:gridCol w="926757"/>
                <a:gridCol w="976184"/>
                <a:gridCol w="766119"/>
                <a:gridCol w="951470"/>
                <a:gridCol w="766119"/>
                <a:gridCol w="988541"/>
                <a:gridCol w="877330"/>
              </a:tblGrid>
              <a:tr h="630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#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Participant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Max Total EC contribution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Ceiling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Prefinancing Received (2008)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Payment 1 (2009)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Total Received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% Received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To be paid to reach ceiling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TO BE PAID @ END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72995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CERN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3,062,484.0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2,756,235.6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1,633,324.8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1,122,910.8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2,756,235.6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306,248.4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AGH-UST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104,000.0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93,600.0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55,466.7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30,152.9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85,619.5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7,980.5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10,400.0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CEA-</a:t>
                      </a:r>
                      <a:r>
                        <a:rPr lang="en-US" sz="900" b="1" i="0" u="none" strike="noStrike" dirty="0" err="1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Saclay</a:t>
                      </a:r>
                      <a:endParaRPr lang="en-US" sz="900" b="1" i="0" u="none" strike="noStrike" dirty="0">
                        <a:solidFill>
                          <a:srgbClr val="366092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465,460.0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418,914.0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248,245.3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170,668.7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418,914.0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46,546.0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CIEMAT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152,645.0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137,380.5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81,410.7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37,984.0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119,394.7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17,985.9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15,264.5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CNRS-IN2P3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105,600.0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95,040.0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56,320.0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993.7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57,313.7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37,726.3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10,560.0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CTU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44,940.0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40,446.0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23,968.0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16,478.0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40,446.0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4,494.0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DESY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99,691.0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89,721.9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53,168.5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1,408.5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54,577.0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35,144.9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9,969.1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ETH Zürich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89,131.0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80,217.9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47,536.5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32,681.4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80,217.9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8,913.1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FOM-NIKHEF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64,200.0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57,780.0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34,240.0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23,540.0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57,780.0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6,420.0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GSI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72,225.0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65,002.5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38,520.0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11,593.0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50,113.0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14,889.5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7,222.5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Imperial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89,131.0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80,217.9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47,536.5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30,771.0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78,307.5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1,910.4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8,913.1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INFN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40,000.0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36,000.0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21,333.3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14,666.7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36,000.0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PSI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108,225.0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97,402.5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57,720.0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30,747.5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88,467.5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8,935.1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10,822.5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STFC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489,850.0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440,865.0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261,253.3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76,351.8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337,605.1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103,259.9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48,985.0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UBONN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120,000.0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108,000.0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64,000.0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44,000.0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108,000.0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12,000.0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UNIGE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35,310.0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31,779.0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18,832.0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12,947.0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31,779.0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3,531.0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USFD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32,100.0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28,890.0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17,120.0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11,770.0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28,890.0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3,210.0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60639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RWTH Aachen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25,000.0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22,500.0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13,333.3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9,166.7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22,500.0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2,500.0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3038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5,199,992.0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4,679,992.8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2,773,329.1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1,678,831.4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4,452,160.5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86%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227,832.4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rgbClr val="366092"/>
                          </a:solidFill>
                          <a:effectLst/>
                          <a:latin typeface="Verdana"/>
                        </a:rPr>
                        <a:t>519,999.2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08/02/2011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324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1962</Words>
  <Application>Microsoft Macintosh PowerPoint</Application>
  <PresentationFormat>On-screen Show (4:3)</PresentationFormat>
  <Paragraphs>1439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SLHC-PP Reporting Periodic Report for Period 3 Final Report Project Closing </vt:lpstr>
      <vt:lpstr>Periodic Report 3</vt:lpstr>
      <vt:lpstr>Periodic Report 3, Sections</vt:lpstr>
      <vt:lpstr>Deadlines</vt:lpstr>
      <vt:lpstr>FORM C</vt:lpstr>
      <vt:lpstr>Signatures in Forms C</vt:lpstr>
      <vt:lpstr>Exchange Rates</vt:lpstr>
      <vt:lpstr>Payments</vt:lpstr>
      <vt:lpstr>Status of Payments</vt:lpstr>
      <vt:lpstr>Partners that could receive &gt;10% at the end of the project, provided….</vt:lpstr>
      <vt:lpstr>Personnel (till 6.2.11)</vt:lpstr>
      <vt:lpstr>Form C in P3</vt:lpstr>
      <vt:lpstr>Final Report</vt:lpstr>
      <vt:lpstr>Final Report</vt:lpstr>
      <vt:lpstr>Final Report</vt:lpstr>
      <vt:lpstr>Final Report</vt:lpstr>
      <vt:lpstr>Summary &amp; Recommendations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 capeans</dc:creator>
  <cp:lastModifiedBy>mar capeans</cp:lastModifiedBy>
  <cp:revision>116</cp:revision>
  <cp:lastPrinted>2010-01-19T08:50:44Z</cp:lastPrinted>
  <dcterms:created xsi:type="dcterms:W3CDTF">2011-02-04T16:37:02Z</dcterms:created>
  <dcterms:modified xsi:type="dcterms:W3CDTF">2011-02-07T14:08:16Z</dcterms:modified>
</cp:coreProperties>
</file>