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4" r:id="rId5"/>
    <p:sldId id="259" r:id="rId6"/>
    <p:sldId id="261" r:id="rId7"/>
    <p:sldId id="263" r:id="rId8"/>
    <p:sldId id="262" r:id="rId9"/>
    <p:sldId id="265" r:id="rId10"/>
    <p:sldId id="268" r:id="rId11"/>
    <p:sldId id="266" r:id="rId12"/>
    <p:sldId id="269" r:id="rId13"/>
  </p:sldIdLst>
  <p:sldSz cx="9144000" cy="6858000" type="screen4x3"/>
  <p:notesSz cx="6731000" cy="98567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F6A8"/>
    <a:srgbClr val="CCFF66"/>
    <a:srgbClr val="000000"/>
    <a:srgbClr val="99FF66"/>
    <a:srgbClr val="FFFF66"/>
    <a:srgbClr val="FFCC66"/>
    <a:srgbClr val="FFCC00"/>
    <a:srgbClr val="004EEA"/>
    <a:srgbClr val="78D6B9"/>
    <a:srgbClr val="0EBE4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85185" autoAdjust="0"/>
  </p:normalViewPr>
  <p:slideViewPr>
    <p:cSldViewPr>
      <p:cViewPr varScale="1">
        <p:scale>
          <a:sx n="65" d="100"/>
          <a:sy n="65" d="100"/>
        </p:scale>
        <p:origin x="-130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5" d="100"/>
        <a:sy n="2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DocsTotto\SPL\SPL-earth_act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E:\SPL\activity-buildup.xls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7943588968387272"/>
          <c:y val="5.9204507966511506E-2"/>
          <c:w val="0.76479276116333605"/>
          <c:h val="0.7474765908020381"/>
        </c:manualLayout>
      </c:layout>
      <c:scatterChart>
        <c:scatterStyle val="lineMarker"/>
        <c:ser>
          <c:idx val="0"/>
          <c:order val="0"/>
          <c:tx>
            <c:v>3-H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rgbClr val="00008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trendline>
            <c:trendlineType val="log"/>
          </c:trendline>
          <c:trendline>
            <c:spPr>
              <a:ln w="12700"/>
            </c:spPr>
            <c:trendlineType val="exp"/>
          </c:trendline>
          <c:errBars>
            <c:errDir val="y"/>
            <c:errBarType val="both"/>
            <c:errValType val="cust"/>
            <c:plus>
              <c:numRef>
                <c:f>evaluation!$E$24:$E$45</c:f>
                <c:numCache>
                  <c:formatCode>General</c:formatCode>
                  <c:ptCount val="22"/>
                  <c:pt idx="0">
                    <c:v>3.3423280000000392E-13</c:v>
                  </c:pt>
                  <c:pt idx="1">
                    <c:v>2.2716793400000289E-13</c:v>
                  </c:pt>
                  <c:pt idx="2">
                    <c:v>1.7350373500000208E-13</c:v>
                  </c:pt>
                  <c:pt idx="3">
                    <c:v>1.2682782700000166E-13</c:v>
                  </c:pt>
                  <c:pt idx="4">
                    <c:v>1.0250148000000119E-13</c:v>
                  </c:pt>
                  <c:pt idx="5">
                    <c:v>4.6235835000000441E-14</c:v>
                  </c:pt>
                  <c:pt idx="6">
                    <c:v>3.1191824400000445E-14</c:v>
                  </c:pt>
                  <c:pt idx="7">
                    <c:v>2.5864240000000398E-14</c:v>
                  </c:pt>
                  <c:pt idx="8">
                    <c:v>2.6065930000000414E-14</c:v>
                  </c:pt>
                  <c:pt idx="9">
                    <c:v>7.3934770000001145E-15</c:v>
                  </c:pt>
                  <c:pt idx="10">
                    <c:v>6.8608430000001072E-15</c:v>
                  </c:pt>
                  <c:pt idx="11">
                    <c:v>4.8554460000000682E-15</c:v>
                  </c:pt>
                  <c:pt idx="12">
                    <c:v>1.7537000000000261E-15</c:v>
                  </c:pt>
                  <c:pt idx="13">
                    <c:v>2.4485300000000449E-15</c:v>
                  </c:pt>
                  <c:pt idx="14">
                    <c:v>7.901621000000155E-16</c:v>
                  </c:pt>
                  <c:pt idx="15">
                    <c:v>7.2754200000001333E-16</c:v>
                  </c:pt>
                  <c:pt idx="16">
                    <c:v>4.4343900000000838E-16</c:v>
                  </c:pt>
                  <c:pt idx="17">
                    <c:v>7.5997020000001416E-16</c:v>
                  </c:pt>
                  <c:pt idx="18">
                    <c:v>2.5328700000000362E-16</c:v>
                  </c:pt>
                  <c:pt idx="19">
                    <c:v>1.8685360000000314E-16</c:v>
                  </c:pt>
                  <c:pt idx="20">
                    <c:v>1.5327306000000233E-16</c:v>
                  </c:pt>
                  <c:pt idx="21">
                    <c:v>3.3827877600000655E-17</c:v>
                  </c:pt>
                </c:numCache>
              </c:numRef>
            </c:plus>
            <c:minus>
              <c:numRef>
                <c:f>evaluation!$E$24:$E$45</c:f>
                <c:numCache>
                  <c:formatCode>General</c:formatCode>
                  <c:ptCount val="22"/>
                  <c:pt idx="0">
                    <c:v>3.3423280000000392E-13</c:v>
                  </c:pt>
                  <c:pt idx="1">
                    <c:v>2.2716793400000289E-13</c:v>
                  </c:pt>
                  <c:pt idx="2">
                    <c:v>1.7350373500000208E-13</c:v>
                  </c:pt>
                  <c:pt idx="3">
                    <c:v>1.2682782700000166E-13</c:v>
                  </c:pt>
                  <c:pt idx="4">
                    <c:v>1.0250148000000119E-13</c:v>
                  </c:pt>
                  <c:pt idx="5">
                    <c:v>4.6235835000000441E-14</c:v>
                  </c:pt>
                  <c:pt idx="6">
                    <c:v>3.1191824400000445E-14</c:v>
                  </c:pt>
                  <c:pt idx="7">
                    <c:v>2.5864240000000398E-14</c:v>
                  </c:pt>
                  <c:pt idx="8">
                    <c:v>2.6065930000000414E-14</c:v>
                  </c:pt>
                  <c:pt idx="9">
                    <c:v>7.3934770000001145E-15</c:v>
                  </c:pt>
                  <c:pt idx="10">
                    <c:v>6.8608430000001072E-15</c:v>
                  </c:pt>
                  <c:pt idx="11">
                    <c:v>4.8554460000000682E-15</c:v>
                  </c:pt>
                  <c:pt idx="12">
                    <c:v>1.7537000000000261E-15</c:v>
                  </c:pt>
                  <c:pt idx="13">
                    <c:v>2.4485300000000449E-15</c:v>
                  </c:pt>
                  <c:pt idx="14">
                    <c:v>7.901621000000155E-16</c:v>
                  </c:pt>
                  <c:pt idx="15">
                    <c:v>7.2754200000001333E-16</c:v>
                  </c:pt>
                  <c:pt idx="16">
                    <c:v>4.4343900000000838E-16</c:v>
                  </c:pt>
                  <c:pt idx="17">
                    <c:v>7.5997020000001416E-16</c:v>
                  </c:pt>
                  <c:pt idx="18">
                    <c:v>2.5328700000000362E-16</c:v>
                  </c:pt>
                  <c:pt idx="19">
                    <c:v>1.8685360000000314E-16</c:v>
                  </c:pt>
                  <c:pt idx="20">
                    <c:v>1.5327306000000233E-16</c:v>
                  </c:pt>
                  <c:pt idx="21">
                    <c:v>3.3827877600000655E-17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evaluation!$H$24:$H$45</c:f>
              <c:numCache>
                <c:formatCode>0.0</c:formatCode>
                <c:ptCount val="22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0.60000000000000064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1.6</c:v>
                </c:pt>
                <c:pt idx="9">
                  <c:v>1.8</c:v>
                </c:pt>
                <c:pt idx="10">
                  <c:v>2</c:v>
                </c:pt>
                <c:pt idx="11">
                  <c:v>2.2000000000000002</c:v>
                </c:pt>
                <c:pt idx="12">
                  <c:v>2.4</c:v>
                </c:pt>
                <c:pt idx="13">
                  <c:v>2.6</c:v>
                </c:pt>
                <c:pt idx="14">
                  <c:v>2.8</c:v>
                </c:pt>
                <c:pt idx="15">
                  <c:v>3</c:v>
                </c:pt>
                <c:pt idx="16">
                  <c:v>3.2</c:v>
                </c:pt>
                <c:pt idx="17">
                  <c:v>3.4</c:v>
                </c:pt>
                <c:pt idx="18">
                  <c:v>3.6</c:v>
                </c:pt>
                <c:pt idx="19">
                  <c:v>3.8</c:v>
                </c:pt>
                <c:pt idx="20">
                  <c:v>4</c:v>
                </c:pt>
                <c:pt idx="21">
                  <c:v>4.2</c:v>
                </c:pt>
              </c:numCache>
            </c:numRef>
          </c:xVal>
          <c:yVal>
            <c:numRef>
              <c:f>evaluation!$D$24:$D$45</c:f>
              <c:numCache>
                <c:formatCode>0.00E+00</c:formatCode>
                <c:ptCount val="22"/>
                <c:pt idx="0">
                  <c:v>8.7956000000001093E-12</c:v>
                </c:pt>
                <c:pt idx="1">
                  <c:v>3.5707000000000425E-12</c:v>
                </c:pt>
                <c:pt idx="2">
                  <c:v>2.1407000000000302E-12</c:v>
                </c:pt>
                <c:pt idx="3">
                  <c:v>1.3411000000000148E-12</c:v>
                </c:pt>
                <c:pt idx="4">
                  <c:v>9.9516000000001431E-13</c:v>
                </c:pt>
                <c:pt idx="5">
                  <c:v>6.0439000000000748E-13</c:v>
                </c:pt>
                <c:pt idx="6">
                  <c:v>3.6278000000000489E-13</c:v>
                </c:pt>
                <c:pt idx="7">
                  <c:v>2.3860000000000264E-13</c:v>
                </c:pt>
                <c:pt idx="8">
                  <c:v>1.3939000000000172E-13</c:v>
                </c:pt>
                <c:pt idx="9">
                  <c:v>8.1247000000000964E-14</c:v>
                </c:pt>
                <c:pt idx="10">
                  <c:v>7.3378000000000965E-14</c:v>
                </c:pt>
                <c:pt idx="11">
                  <c:v>4.5378000000000655E-14</c:v>
                </c:pt>
                <c:pt idx="12">
                  <c:v>2.3075000000000362E-14</c:v>
                </c:pt>
                <c:pt idx="13">
                  <c:v>1.8410000000000266E-14</c:v>
                </c:pt>
                <c:pt idx="14">
                  <c:v>8.683100000000132E-15</c:v>
                </c:pt>
                <c:pt idx="15">
                  <c:v>5.9880000000000997E-15</c:v>
                </c:pt>
                <c:pt idx="16">
                  <c:v>5.0970000000000676E-15</c:v>
                </c:pt>
                <c:pt idx="17">
                  <c:v>3.3627000000000505E-15</c:v>
                </c:pt>
                <c:pt idx="18">
                  <c:v>1.5930000000000239E-15</c:v>
                </c:pt>
                <c:pt idx="19">
                  <c:v>1.229300000000017E-15</c:v>
                </c:pt>
                <c:pt idx="20">
                  <c:v>9.4613000000001583E-16</c:v>
                </c:pt>
                <c:pt idx="21">
                  <c:v>8.7956000000001512E-16</c:v>
                </c:pt>
              </c:numCache>
            </c:numRef>
          </c:yVal>
        </c:ser>
        <c:ser>
          <c:idx val="1"/>
          <c:order val="1"/>
          <c:tx>
            <c:v>22-Na</c:v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00FF"/>
              </a:solidFill>
              <a:ln>
                <a:solidFill>
                  <a:srgbClr val="FF00FF"/>
                </a:solidFill>
                <a:prstDash val="solid"/>
              </a:ln>
            </c:spPr>
          </c:marker>
          <c:trendline>
            <c:spPr>
              <a:ln w="25400">
                <a:solidFill>
                  <a:srgbClr val="000000"/>
                </a:solidFill>
                <a:prstDash val="solid"/>
              </a:ln>
            </c:spPr>
            <c:trendlineType val="exp"/>
          </c:trendline>
          <c:errBars>
            <c:errDir val="y"/>
            <c:errBarType val="both"/>
            <c:errValType val="cust"/>
            <c:plus>
              <c:numRef>
                <c:f>evaluation!$G$24:$G$45</c:f>
                <c:numCache>
                  <c:formatCode>General</c:formatCode>
                  <c:ptCount val="22"/>
                  <c:pt idx="0">
                    <c:v>3.559360000000043E-13</c:v>
                  </c:pt>
                  <c:pt idx="1">
                    <c:v>1.2971465000000158E-13</c:v>
                  </c:pt>
                  <c:pt idx="2">
                    <c:v>7.2374300000001004E-14</c:v>
                  </c:pt>
                  <c:pt idx="3">
                    <c:v>1.381214400000016E-13</c:v>
                  </c:pt>
                  <c:pt idx="4">
                    <c:v>3.3500670000000425E-14</c:v>
                  </c:pt>
                  <c:pt idx="5">
                    <c:v>1.1902212000000134E-13</c:v>
                  </c:pt>
                  <c:pt idx="6">
                    <c:v>1.3443840000000199E-14</c:v>
                  </c:pt>
                  <c:pt idx="7">
                    <c:v>9.3601880000001577E-15</c:v>
                  </c:pt>
                  <c:pt idx="8">
                    <c:v>1.4379260400000137E-14</c:v>
                  </c:pt>
                  <c:pt idx="9">
                    <c:v>6.5084500000000957E-15</c:v>
                  </c:pt>
                  <c:pt idx="10">
                    <c:v>4.2278460000000586E-15</c:v>
                  </c:pt>
                  <c:pt idx="11">
                    <c:v>5.2120250000000755E-15</c:v>
                  </c:pt>
                  <c:pt idx="12">
                    <c:v>7.3089390000001136E-16</c:v>
                  </c:pt>
                  <c:pt idx="13">
                    <c:v>8.2985380000001151E-16</c:v>
                  </c:pt>
                  <c:pt idx="14">
                    <c:v>3.373200000000054E-16</c:v>
                  </c:pt>
                  <c:pt idx="15">
                    <c:v>5.9138090000001104E-16</c:v>
                  </c:pt>
                  <c:pt idx="16">
                    <c:v>5.6954175000000746E-16</c:v>
                  </c:pt>
                  <c:pt idx="17">
                    <c:v>1.2546534000000214E-16</c:v>
                  </c:pt>
                  <c:pt idx="18">
                    <c:v>5.4917030000001182E-17</c:v>
                  </c:pt>
                  <c:pt idx="19">
                    <c:v>2.7188320000000476E-17</c:v>
                  </c:pt>
                  <c:pt idx="20">
                    <c:v>2.0314500000000278E-17</c:v>
                  </c:pt>
                  <c:pt idx="21">
                    <c:v>4.5135919000000788E-17</c:v>
                  </c:pt>
                </c:numCache>
              </c:numRef>
            </c:plus>
            <c:minus>
              <c:numRef>
                <c:f>evaluation!$G$24:$G$45</c:f>
                <c:numCache>
                  <c:formatCode>General</c:formatCode>
                  <c:ptCount val="22"/>
                  <c:pt idx="0">
                    <c:v>3.559360000000043E-13</c:v>
                  </c:pt>
                  <c:pt idx="1">
                    <c:v>1.2971465000000158E-13</c:v>
                  </c:pt>
                  <c:pt idx="2">
                    <c:v>7.2374300000001004E-14</c:v>
                  </c:pt>
                  <c:pt idx="3">
                    <c:v>1.381214400000016E-13</c:v>
                  </c:pt>
                  <c:pt idx="4">
                    <c:v>3.3500670000000425E-14</c:v>
                  </c:pt>
                  <c:pt idx="5">
                    <c:v>1.1902212000000134E-13</c:v>
                  </c:pt>
                  <c:pt idx="6">
                    <c:v>1.3443840000000199E-14</c:v>
                  </c:pt>
                  <c:pt idx="7">
                    <c:v>9.3601880000001577E-15</c:v>
                  </c:pt>
                  <c:pt idx="8">
                    <c:v>1.4379260400000137E-14</c:v>
                  </c:pt>
                  <c:pt idx="9">
                    <c:v>6.5084500000000957E-15</c:v>
                  </c:pt>
                  <c:pt idx="10">
                    <c:v>4.2278460000000586E-15</c:v>
                  </c:pt>
                  <c:pt idx="11">
                    <c:v>5.2120250000000755E-15</c:v>
                  </c:pt>
                  <c:pt idx="12">
                    <c:v>7.3089390000001136E-16</c:v>
                  </c:pt>
                  <c:pt idx="13">
                    <c:v>8.2985380000001151E-16</c:v>
                  </c:pt>
                  <c:pt idx="14">
                    <c:v>3.373200000000054E-16</c:v>
                  </c:pt>
                  <c:pt idx="15">
                    <c:v>5.9138090000001104E-16</c:v>
                  </c:pt>
                  <c:pt idx="16">
                    <c:v>5.6954175000000746E-16</c:v>
                  </c:pt>
                  <c:pt idx="17">
                    <c:v>1.2546534000000214E-16</c:v>
                  </c:pt>
                  <c:pt idx="18">
                    <c:v>5.4917030000001182E-17</c:v>
                  </c:pt>
                  <c:pt idx="19">
                    <c:v>2.7188320000000476E-17</c:v>
                  </c:pt>
                  <c:pt idx="20">
                    <c:v>2.0314500000000278E-17</c:v>
                  </c:pt>
                  <c:pt idx="21">
                    <c:v>4.5135919000000788E-17</c:v>
                  </c:pt>
                </c:numCache>
              </c:numRef>
            </c:minus>
            <c:spPr>
              <a:ln w="12700">
                <a:solidFill>
                  <a:srgbClr val="000000"/>
                </a:solidFill>
                <a:prstDash val="solid"/>
              </a:ln>
            </c:spPr>
          </c:errBars>
          <c:xVal>
            <c:numRef>
              <c:f>evaluation!$H$24:$H$45</c:f>
              <c:numCache>
                <c:formatCode>0.0</c:formatCode>
                <c:ptCount val="22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0.60000000000000064</c:v>
                </c:pt>
                <c:pt idx="4">
                  <c:v>0.8</c:v>
                </c:pt>
                <c:pt idx="5">
                  <c:v>1</c:v>
                </c:pt>
                <c:pt idx="6">
                  <c:v>1.2</c:v>
                </c:pt>
                <c:pt idx="7">
                  <c:v>1.4</c:v>
                </c:pt>
                <c:pt idx="8">
                  <c:v>1.6</c:v>
                </c:pt>
                <c:pt idx="9">
                  <c:v>1.8</c:v>
                </c:pt>
                <c:pt idx="10">
                  <c:v>2</c:v>
                </c:pt>
                <c:pt idx="11">
                  <c:v>2.2000000000000002</c:v>
                </c:pt>
                <c:pt idx="12">
                  <c:v>2.4</c:v>
                </c:pt>
                <c:pt idx="13">
                  <c:v>2.6</c:v>
                </c:pt>
                <c:pt idx="14">
                  <c:v>2.8</c:v>
                </c:pt>
                <c:pt idx="15">
                  <c:v>3</c:v>
                </c:pt>
                <c:pt idx="16">
                  <c:v>3.2</c:v>
                </c:pt>
                <c:pt idx="17">
                  <c:v>3.4</c:v>
                </c:pt>
                <c:pt idx="18">
                  <c:v>3.6</c:v>
                </c:pt>
                <c:pt idx="19">
                  <c:v>3.8</c:v>
                </c:pt>
                <c:pt idx="20">
                  <c:v>4</c:v>
                </c:pt>
                <c:pt idx="21">
                  <c:v>4.2</c:v>
                </c:pt>
              </c:numCache>
            </c:numRef>
          </c:xVal>
          <c:yVal>
            <c:numRef>
              <c:f>evaluation!$F$24:$F$45</c:f>
              <c:numCache>
                <c:formatCode>0.00E+00</c:formatCode>
                <c:ptCount val="22"/>
                <c:pt idx="0">
                  <c:v>1.5680000000000204E-12</c:v>
                </c:pt>
                <c:pt idx="1">
                  <c:v>6.5845000000000625E-13</c:v>
                </c:pt>
                <c:pt idx="2">
                  <c:v>4.7930000000000574E-13</c:v>
                </c:pt>
                <c:pt idx="3">
                  <c:v>3.7533000000000523E-13</c:v>
                </c:pt>
                <c:pt idx="4">
                  <c:v>1.6667000000000231E-13</c:v>
                </c:pt>
                <c:pt idx="5">
                  <c:v>2.3292000000000256E-13</c:v>
                </c:pt>
                <c:pt idx="6">
                  <c:v>5.6016000000000857E-14</c:v>
                </c:pt>
                <c:pt idx="7">
                  <c:v>6.1988000000000811E-14</c:v>
                </c:pt>
                <c:pt idx="8">
                  <c:v>5.0242000000000633E-14</c:v>
                </c:pt>
                <c:pt idx="9">
                  <c:v>2.099500000000029E-14</c:v>
                </c:pt>
                <c:pt idx="10">
                  <c:v>1.4046000000000178E-14</c:v>
                </c:pt>
                <c:pt idx="11">
                  <c:v>1.3195000000000181E-14</c:v>
                </c:pt>
                <c:pt idx="12">
                  <c:v>5.8285000000000749E-15</c:v>
                </c:pt>
                <c:pt idx="13">
                  <c:v>4.6621000000000518E-15</c:v>
                </c:pt>
                <c:pt idx="14">
                  <c:v>1.8740000000000316E-15</c:v>
                </c:pt>
                <c:pt idx="15">
                  <c:v>1.9415000000000289E-15</c:v>
                </c:pt>
                <c:pt idx="16">
                  <c:v>1.8673500000000298E-15</c:v>
                </c:pt>
                <c:pt idx="17">
                  <c:v>4.5958000000000746E-16</c:v>
                </c:pt>
                <c:pt idx="18">
                  <c:v>2.4985000000000405E-16</c:v>
                </c:pt>
                <c:pt idx="19" formatCode="General">
                  <c:v>2.1664000000000358E-16</c:v>
                </c:pt>
                <c:pt idx="20">
                  <c:v>1.354300000000024E-16</c:v>
                </c:pt>
                <c:pt idx="21">
                  <c:v>1.1881000000000225E-16</c:v>
                </c:pt>
              </c:numCache>
            </c:numRef>
          </c:yVal>
        </c:ser>
        <c:axId val="69072384"/>
        <c:axId val="69074304"/>
      </c:scatterChart>
      <c:valAx>
        <c:axId val="69072384"/>
        <c:scaling>
          <c:orientation val="minMax"/>
          <c:max val="4.2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baseline="0"/>
                  <a:t>Depth in Earth (m)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2824435313921788"/>
              <c:y val="0.92136562475145156"/>
            </c:manualLayout>
          </c:layout>
        </c:title>
        <c:numFmt formatCode="0.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074304"/>
        <c:crossesAt val="1.0000000000000229E-16"/>
        <c:crossBetween val="midCat"/>
      </c:valAx>
      <c:valAx>
        <c:axId val="69074304"/>
        <c:scaling>
          <c:logBase val="10"/>
          <c:orientation val="minMax"/>
          <c:max val="1.0000000000000148E-11"/>
          <c:min val="1.0000000000000229E-16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baseline="0" dirty="0"/>
                  <a:t>Activity</a:t>
                </a:r>
                <a:r>
                  <a:rPr lang="en-US" sz="1400" baseline="0" dirty="0"/>
                  <a:t> </a:t>
                </a:r>
                <a:r>
                  <a:rPr lang="en-US" sz="1200" baseline="0" dirty="0"/>
                  <a:t>concentration</a:t>
                </a:r>
                <a:r>
                  <a:rPr lang="en-US" sz="1400" baseline="0" dirty="0"/>
                  <a:t> </a:t>
                </a:r>
                <a:r>
                  <a:rPr lang="en-US" sz="1200" baseline="0" dirty="0"/>
                  <a:t>(</a:t>
                </a:r>
                <a:r>
                  <a:rPr lang="en-US" sz="1200" baseline="0" dirty="0" err="1"/>
                  <a:t>Bq</a:t>
                </a:r>
                <a:r>
                  <a:rPr lang="en-US" sz="1400" baseline="0" dirty="0"/>
                  <a:t> </a:t>
                </a:r>
                <a:r>
                  <a:rPr lang="en-US" sz="1200" baseline="0" dirty="0"/>
                  <a:t>cm-3</a:t>
                </a:r>
                <a:r>
                  <a:rPr lang="en-US" sz="1400" baseline="0" dirty="0"/>
                  <a:t>)</a:t>
                </a:r>
                <a:endParaRPr lang="en-US" sz="1200" baseline="0" dirty="0"/>
              </a:p>
            </c:rich>
          </c:tx>
          <c:layout/>
        </c:title>
        <c:numFmt formatCode="0.E+0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9072384"/>
        <c:crosses val="autoZero"/>
        <c:crossBetween val="midCat"/>
        <c:majorUnit val="100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76206931255724264"/>
          <c:y val="7.2442683773878927E-2"/>
          <c:w val="0.15997245087760395"/>
          <c:h val="0.3138457497936934"/>
        </c:manualLayout>
      </c:layout>
      <c:overlay val="1"/>
      <c:txPr>
        <a:bodyPr/>
        <a:lstStyle/>
        <a:p>
          <a:pPr>
            <a:defRPr sz="1400" baseline="0"/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.11525593251460851"/>
          <c:y val="8.2239995591102566E-2"/>
          <c:w val="0.8456807116462346"/>
          <c:h val="0.74015937745903715"/>
        </c:manualLayout>
      </c:layout>
      <c:scatterChart>
        <c:scatterStyle val="lineMarker"/>
        <c:ser>
          <c:idx val="1"/>
          <c:order val="0"/>
          <c:tx>
            <c:v>22-Na</c:v>
          </c:tx>
          <c:spPr>
            <a:ln w="25400">
              <a:solidFill>
                <a:srgbClr val="FF00FF"/>
              </a:solidFill>
              <a:prstDash val="solid"/>
            </a:ln>
          </c:spPr>
          <c:marker>
            <c:symbol val="none"/>
          </c:marker>
          <c:xVal>
            <c:numRef>
              <c:f>'22-Na'!$B$5:$B$124</c:f>
              <c:numCache>
                <c:formatCode>General</c:formatCode>
                <c:ptCount val="120"/>
                <c:pt idx="0">
                  <c:v>8.3333333333333343E-2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0.41666666666666796</c:v>
                </c:pt>
                <c:pt idx="5">
                  <c:v>0.5</c:v>
                </c:pt>
                <c:pt idx="6">
                  <c:v>0.58333333333333337</c:v>
                </c:pt>
                <c:pt idx="7">
                  <c:v>0.66666666666666663</c:v>
                </c:pt>
                <c:pt idx="8">
                  <c:v>0.75000000000000211</c:v>
                </c:pt>
                <c:pt idx="9">
                  <c:v>0.8333333333333337</c:v>
                </c:pt>
                <c:pt idx="10">
                  <c:v>0.91666666666666652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1.1666666666666667</c:v>
                </c:pt>
                <c:pt idx="14">
                  <c:v>1.25</c:v>
                </c:pt>
                <c:pt idx="15">
                  <c:v>1.3333333333333333</c:v>
                </c:pt>
                <c:pt idx="16">
                  <c:v>1.4166666666666659</c:v>
                </c:pt>
                <c:pt idx="17">
                  <c:v>1.5</c:v>
                </c:pt>
                <c:pt idx="18">
                  <c:v>1.5833333333333333</c:v>
                </c:pt>
                <c:pt idx="19">
                  <c:v>1.6666666666666667</c:v>
                </c:pt>
                <c:pt idx="20">
                  <c:v>1.75</c:v>
                </c:pt>
                <c:pt idx="21">
                  <c:v>1.8333333333333333</c:v>
                </c:pt>
                <c:pt idx="22">
                  <c:v>1.9166666666666667</c:v>
                </c:pt>
                <c:pt idx="23">
                  <c:v>2</c:v>
                </c:pt>
                <c:pt idx="24">
                  <c:v>2.0833333333333401</c:v>
                </c:pt>
                <c:pt idx="25">
                  <c:v>2.1666666666666665</c:v>
                </c:pt>
                <c:pt idx="26">
                  <c:v>2.25</c:v>
                </c:pt>
                <c:pt idx="27">
                  <c:v>2.3333333333333335</c:v>
                </c:pt>
                <c:pt idx="28">
                  <c:v>2.4166666666666576</c:v>
                </c:pt>
                <c:pt idx="29">
                  <c:v>2.5</c:v>
                </c:pt>
                <c:pt idx="30">
                  <c:v>2.5833333333333401</c:v>
                </c:pt>
                <c:pt idx="31">
                  <c:v>2.6666666666666665</c:v>
                </c:pt>
                <c:pt idx="32">
                  <c:v>2.75</c:v>
                </c:pt>
                <c:pt idx="33">
                  <c:v>2.8333333333333335</c:v>
                </c:pt>
                <c:pt idx="34">
                  <c:v>2.9166666666666576</c:v>
                </c:pt>
                <c:pt idx="35">
                  <c:v>3</c:v>
                </c:pt>
                <c:pt idx="36">
                  <c:v>3.0833333333333401</c:v>
                </c:pt>
                <c:pt idx="37">
                  <c:v>3.1666666666666665</c:v>
                </c:pt>
                <c:pt idx="38">
                  <c:v>3.25</c:v>
                </c:pt>
                <c:pt idx="39">
                  <c:v>3.3333333333333335</c:v>
                </c:pt>
                <c:pt idx="40">
                  <c:v>3.4166666666666576</c:v>
                </c:pt>
                <c:pt idx="41">
                  <c:v>3.5</c:v>
                </c:pt>
                <c:pt idx="42">
                  <c:v>3.5833333333333401</c:v>
                </c:pt>
                <c:pt idx="43">
                  <c:v>3.6666666666666665</c:v>
                </c:pt>
                <c:pt idx="44">
                  <c:v>3.75</c:v>
                </c:pt>
                <c:pt idx="45">
                  <c:v>3.8333333333333335</c:v>
                </c:pt>
                <c:pt idx="46">
                  <c:v>3.9166666666666576</c:v>
                </c:pt>
                <c:pt idx="47">
                  <c:v>4</c:v>
                </c:pt>
                <c:pt idx="48">
                  <c:v>4.0833333333333517</c:v>
                </c:pt>
                <c:pt idx="49">
                  <c:v>4.166666666666667</c:v>
                </c:pt>
                <c:pt idx="50">
                  <c:v>4.25</c:v>
                </c:pt>
                <c:pt idx="51">
                  <c:v>4.3333333333333517</c:v>
                </c:pt>
                <c:pt idx="52">
                  <c:v>4.4166666666666714</c:v>
                </c:pt>
                <c:pt idx="53">
                  <c:v>4.5</c:v>
                </c:pt>
                <c:pt idx="54">
                  <c:v>4.5833333333333517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4.8333333333333517</c:v>
                </c:pt>
                <c:pt idx="58">
                  <c:v>4.9166666666666714</c:v>
                </c:pt>
                <c:pt idx="59">
                  <c:v>5</c:v>
                </c:pt>
                <c:pt idx="60">
                  <c:v>5.0833333333333517</c:v>
                </c:pt>
                <c:pt idx="61">
                  <c:v>5.166666666666667</c:v>
                </c:pt>
                <c:pt idx="62">
                  <c:v>5.25</c:v>
                </c:pt>
                <c:pt idx="63">
                  <c:v>5.3333333333333517</c:v>
                </c:pt>
                <c:pt idx="64">
                  <c:v>5.4166666666666714</c:v>
                </c:pt>
                <c:pt idx="65">
                  <c:v>5.5</c:v>
                </c:pt>
                <c:pt idx="66">
                  <c:v>5.5833333333333517</c:v>
                </c:pt>
                <c:pt idx="67">
                  <c:v>5.666666666666667</c:v>
                </c:pt>
                <c:pt idx="68">
                  <c:v>5.75</c:v>
                </c:pt>
                <c:pt idx="69">
                  <c:v>5.8333333333333517</c:v>
                </c:pt>
                <c:pt idx="70">
                  <c:v>5.9166666666666714</c:v>
                </c:pt>
                <c:pt idx="71">
                  <c:v>6</c:v>
                </c:pt>
                <c:pt idx="72">
                  <c:v>6.0833333333333517</c:v>
                </c:pt>
                <c:pt idx="73">
                  <c:v>6.166666666666667</c:v>
                </c:pt>
                <c:pt idx="74">
                  <c:v>6.25</c:v>
                </c:pt>
                <c:pt idx="75">
                  <c:v>6.3333333333333517</c:v>
                </c:pt>
                <c:pt idx="76">
                  <c:v>6.4166666666666714</c:v>
                </c:pt>
                <c:pt idx="77">
                  <c:v>6.5</c:v>
                </c:pt>
                <c:pt idx="78">
                  <c:v>6.5833333333333517</c:v>
                </c:pt>
                <c:pt idx="79">
                  <c:v>6.666666666666667</c:v>
                </c:pt>
                <c:pt idx="80">
                  <c:v>6.75</c:v>
                </c:pt>
                <c:pt idx="81">
                  <c:v>6.8333333333333517</c:v>
                </c:pt>
                <c:pt idx="82">
                  <c:v>6.9166666666666714</c:v>
                </c:pt>
                <c:pt idx="83">
                  <c:v>7</c:v>
                </c:pt>
                <c:pt idx="84">
                  <c:v>7.0833333333333517</c:v>
                </c:pt>
                <c:pt idx="85">
                  <c:v>7.166666666666667</c:v>
                </c:pt>
                <c:pt idx="86">
                  <c:v>7.25</c:v>
                </c:pt>
                <c:pt idx="87">
                  <c:v>7.3333333333333517</c:v>
                </c:pt>
                <c:pt idx="88">
                  <c:v>7.4166666666666714</c:v>
                </c:pt>
                <c:pt idx="89">
                  <c:v>7.5</c:v>
                </c:pt>
                <c:pt idx="90">
                  <c:v>7.5833333333333517</c:v>
                </c:pt>
                <c:pt idx="91">
                  <c:v>7.666666666666667</c:v>
                </c:pt>
                <c:pt idx="92">
                  <c:v>7.75</c:v>
                </c:pt>
                <c:pt idx="93">
                  <c:v>7.8333333333333517</c:v>
                </c:pt>
                <c:pt idx="94">
                  <c:v>7.9166666666666714</c:v>
                </c:pt>
                <c:pt idx="95">
                  <c:v>8</c:v>
                </c:pt>
                <c:pt idx="96">
                  <c:v>8.0833333333333357</c:v>
                </c:pt>
                <c:pt idx="97">
                  <c:v>8.1666666666666767</c:v>
                </c:pt>
                <c:pt idx="98">
                  <c:v>8.25</c:v>
                </c:pt>
                <c:pt idx="99">
                  <c:v>8.3333333333333357</c:v>
                </c:pt>
                <c:pt idx="100">
                  <c:v>8.4166666666666767</c:v>
                </c:pt>
                <c:pt idx="101">
                  <c:v>8.5</c:v>
                </c:pt>
                <c:pt idx="102">
                  <c:v>8.5833333333333357</c:v>
                </c:pt>
                <c:pt idx="103">
                  <c:v>8.6666666666666767</c:v>
                </c:pt>
                <c:pt idx="104">
                  <c:v>8.75</c:v>
                </c:pt>
                <c:pt idx="105">
                  <c:v>8.8333333333333357</c:v>
                </c:pt>
                <c:pt idx="106">
                  <c:v>8.9166666666666767</c:v>
                </c:pt>
                <c:pt idx="107">
                  <c:v>9</c:v>
                </c:pt>
                <c:pt idx="108">
                  <c:v>9.0833333333333357</c:v>
                </c:pt>
                <c:pt idx="109">
                  <c:v>9.1666666666666767</c:v>
                </c:pt>
                <c:pt idx="110">
                  <c:v>9.25</c:v>
                </c:pt>
                <c:pt idx="111">
                  <c:v>9.3333333333333357</c:v>
                </c:pt>
                <c:pt idx="112">
                  <c:v>9.4166666666666767</c:v>
                </c:pt>
                <c:pt idx="113">
                  <c:v>9.5</c:v>
                </c:pt>
                <c:pt idx="114">
                  <c:v>9.5833333333333357</c:v>
                </c:pt>
                <c:pt idx="115">
                  <c:v>9.6666666666666767</c:v>
                </c:pt>
                <c:pt idx="116">
                  <c:v>9.75</c:v>
                </c:pt>
                <c:pt idx="117">
                  <c:v>9.8333333333333357</c:v>
                </c:pt>
                <c:pt idx="118">
                  <c:v>9.9166666666666767</c:v>
                </c:pt>
                <c:pt idx="119">
                  <c:v>10</c:v>
                </c:pt>
              </c:numCache>
            </c:numRef>
          </c:xVal>
          <c:yVal>
            <c:numRef>
              <c:f>'22-Na'!$M$5:$M$124</c:f>
              <c:numCache>
                <c:formatCode>General</c:formatCode>
                <c:ptCount val="120"/>
                <c:pt idx="0">
                  <c:v>2.1166215239485687E-2</c:v>
                </c:pt>
                <c:pt idx="1">
                  <c:v>4.1884421811407321E-2</c:v>
                </c:pt>
                <c:pt idx="2">
                  <c:v>6.2164102363651087E-2</c:v>
                </c:pt>
                <c:pt idx="3">
                  <c:v>8.2014538832338182E-2</c:v>
                </c:pt>
                <c:pt idx="4">
                  <c:v>0.10144481669013145</c:v>
                </c:pt>
                <c:pt idx="5">
                  <c:v>0.12046382910462361</c:v>
                </c:pt>
                <c:pt idx="6">
                  <c:v>0.11791406576922253</c:v>
                </c:pt>
                <c:pt idx="7">
                  <c:v>0.11541827127338852</c:v>
                </c:pt>
                <c:pt idx="8">
                  <c:v>0.11297530330104641</c:v>
                </c:pt>
                <c:pt idx="9">
                  <c:v>0.11058404371463061</c:v>
                </c:pt>
                <c:pt idx="10">
                  <c:v>0.10824339804331376</c:v>
                </c:pt>
                <c:pt idx="11">
                  <c:v>0.10595229498207566</c:v>
                </c:pt>
                <c:pt idx="12">
                  <c:v>0.12487590114085326</c:v>
                </c:pt>
                <c:pt idx="13">
                  <c:v>0.14339896617856684</c:v>
                </c:pt>
                <c:pt idx="14">
                  <c:v>0.16152996803479722</c:v>
                </c:pt>
                <c:pt idx="15">
                  <c:v>0.17927720520323109</c:v>
                </c:pt>
                <c:pt idx="16">
                  <c:v>0.19664880052985173</c:v>
                </c:pt>
                <c:pt idx="17">
                  <c:v>0.21365270493073582</c:v>
                </c:pt>
                <c:pt idx="18">
                  <c:v>0.20913048579167418</c:v>
                </c:pt>
                <c:pt idx="19">
                  <c:v>0.20470398491626948</c:v>
                </c:pt>
                <c:pt idx="20">
                  <c:v>0.20037117631115062</c:v>
                </c:pt>
                <c:pt idx="21">
                  <c:v>0.19613007686555967</c:v>
                </c:pt>
                <c:pt idx="22">
                  <c:v>0.19197874544368657</c:v>
                </c:pt>
                <c:pt idx="23">
                  <c:v>0.18791528199622043</c:v>
                </c:pt>
                <c:pt idx="24">
                  <c:v>0.20510404193018419</c:v>
                </c:pt>
                <c:pt idx="25">
                  <c:v>0.22192898087168741</c:v>
                </c:pt>
                <c:pt idx="26">
                  <c:v>0.23839779953416354</c:v>
                </c:pt>
                <c:pt idx="27">
                  <c:v>0.2545180356360886</c:v>
                </c:pt>
                <c:pt idx="28">
                  <c:v>0.27029706735096981</c:v>
                </c:pt>
                <c:pt idx="29">
                  <c:v>0.28574211668430299</c:v>
                </c:pt>
                <c:pt idx="30">
                  <c:v>0.27969403753957683</c:v>
                </c:pt>
                <c:pt idx="31">
                  <c:v>0.27377397333981557</c:v>
                </c:pt>
                <c:pt idx="32">
                  <c:v>0.26797921449313267</c:v>
                </c:pt>
                <c:pt idx="33">
                  <c:v>0.26230710875946478</c:v>
                </c:pt>
                <c:pt idx="34">
                  <c:v>0.25675506003661375</c:v>
                </c:pt>
                <c:pt idx="35">
                  <c:v>0.25132052717205366</c:v>
                </c:pt>
                <c:pt idx="36">
                  <c:v>0.26716723803931275</c:v>
                </c:pt>
                <c:pt idx="37">
                  <c:v>0.28267853401351939</c:v>
                </c:pt>
                <c:pt idx="38">
                  <c:v>0.2978615145584928</c:v>
                </c:pt>
                <c:pt idx="39">
                  <c:v>0.31272312886927506</c:v>
                </c:pt>
                <c:pt idx="40">
                  <c:v>0.32727017905274947</c:v>
                </c:pt>
                <c:pt idx="41">
                  <c:v>0.34150932324093736</c:v>
                </c:pt>
                <c:pt idx="42">
                  <c:v>0.33428086339893159</c:v>
                </c:pt>
                <c:pt idx="43">
                  <c:v>0.32720540269378584</c:v>
                </c:pt>
                <c:pt idx="44">
                  <c:v>0.32027970271284861</c:v>
                </c:pt>
                <c:pt idx="45">
                  <c:v>0.31350059358838894</c:v>
                </c:pt>
                <c:pt idx="46">
                  <c:v>0.30686497254679096</c:v>
                </c:pt>
                <c:pt idx="47">
                  <c:v>0.30036980248840639</c:v>
                </c:pt>
                <c:pt idx="48">
                  <c:v>0.31517832583698097</c:v>
                </c:pt>
                <c:pt idx="49">
                  <c:v>0.3296734087929804</c:v>
                </c:pt>
                <c:pt idx="50">
                  <c:v>0.34386168570321873</c:v>
                </c:pt>
                <c:pt idx="51">
                  <c:v>0.35774965049049623</c:v>
                </c:pt>
                <c:pt idx="52">
                  <c:v>0.37134365962585114</c:v>
                </c:pt>
                <c:pt idx="53">
                  <c:v>0.38464993503787775</c:v>
                </c:pt>
                <c:pt idx="54">
                  <c:v>0.37650835172101038</c:v>
                </c:pt>
                <c:pt idx="55">
                  <c:v>0.36853909490901948</c:v>
                </c:pt>
                <c:pt idx="56">
                  <c:v>0.36073851710200988</c:v>
                </c:pt>
                <c:pt idx="57">
                  <c:v>0.35310304800385595</c:v>
                </c:pt>
                <c:pt idx="58">
                  <c:v>0.34562919288808791</c:v>
                </c:pt>
                <c:pt idx="59">
                  <c:v>0.33831353099837042</c:v>
                </c:pt>
                <c:pt idx="60">
                  <c:v>0.352318929222315</c:v>
                </c:pt>
                <c:pt idx="61">
                  <c:v>0.36602788617293502</c:v>
                </c:pt>
                <c:pt idx="62">
                  <c:v>0.37944667639003093</c:v>
                </c:pt>
                <c:pt idx="63">
                  <c:v>0.39258144160513592</c:v>
                </c:pt>
                <c:pt idx="64">
                  <c:v>0.40543819355257982</c:v>
                </c:pt>
                <c:pt idx="65">
                  <c:v>0.41802281672102332</c:v>
                </c:pt>
                <c:pt idx="66">
                  <c:v>0.40917485580729135</c:v>
                </c:pt>
                <c:pt idx="67">
                  <c:v>0.40051417273868839</c:v>
                </c:pt>
                <c:pt idx="68">
                  <c:v>0.39203680355203702</c:v>
                </c:pt>
                <c:pt idx="69">
                  <c:v>0.38373886818625486</c:v>
                </c:pt>
                <c:pt idx="70">
                  <c:v>0.37561656870646803</c:v>
                </c:pt>
                <c:pt idx="71">
                  <c:v>0.36766618756570957</c:v>
                </c:pt>
                <c:pt idx="72">
                  <c:v>0.38105030114289951</c:v>
                </c:pt>
                <c:pt idx="73">
                  <c:v>0.39415112369132155</c:v>
                </c:pt>
                <c:pt idx="74">
                  <c:v>0.40697465140987338</c:v>
                </c:pt>
                <c:pt idx="75">
                  <c:v>0.41952675358060293</c:v>
                </c:pt>
                <c:pt idx="76">
                  <c:v>0.4318131752550794</c:v>
                </c:pt>
                <c:pt idx="77">
                  <c:v>0.44383953988386832</c:v>
                </c:pt>
                <c:pt idx="78">
                  <c:v>0.43444513665089185</c:v>
                </c:pt>
                <c:pt idx="79">
                  <c:v>0.42524957737879132</c:v>
                </c:pt>
                <c:pt idx="80">
                  <c:v>0.41624865329349148</c:v>
                </c:pt>
                <c:pt idx="81">
                  <c:v>0.4074382447047355</c:v>
                </c:pt>
                <c:pt idx="82">
                  <c:v>0.39881431912051907</c:v>
                </c:pt>
                <c:pt idx="83">
                  <c:v>0.39037292940142487</c:v>
                </c:pt>
                <c:pt idx="84">
                  <c:v>0.4032764271935298</c:v>
                </c:pt>
                <c:pt idx="85">
                  <c:v>0.41590680677402775</c:v>
                </c:pt>
                <c:pt idx="86">
                  <c:v>0.42826984902176585</c:v>
                </c:pt>
                <c:pt idx="87">
                  <c:v>0.44037121245627464</c:v>
                </c:pt>
                <c:pt idx="88">
                  <c:v>0.45221643582763782</c:v>
                </c:pt>
                <c:pt idx="89">
                  <c:v>0.46381094065156236</c:v>
                </c:pt>
                <c:pt idx="90">
                  <c:v>0.45399381845130193</c:v>
                </c:pt>
                <c:pt idx="91">
                  <c:v>0.44438448757256854</c:v>
                </c:pt>
                <c:pt idx="92">
                  <c:v>0.4349785498595195</c:v>
                </c:pt>
                <c:pt idx="93">
                  <c:v>0.42577170024863148</c:v>
                </c:pt>
                <c:pt idx="94">
                  <c:v>0.4167597247982871</c:v>
                </c:pt>
                <c:pt idx="95">
                  <c:v>0.40793849876005878</c:v>
                </c:pt>
                <c:pt idx="96">
                  <c:v>0.42047019993031692</c:v>
                </c:pt>
                <c:pt idx="97">
                  <c:v>0.43273665241628623</c:v>
                </c:pt>
                <c:pt idx="98">
                  <c:v>0.44474347052871338</c:v>
                </c:pt>
                <c:pt idx="99">
                  <c:v>0.45649614974463348</c:v>
                </c:pt>
                <c:pt idx="100">
                  <c:v>0.46800006922262954</c:v>
                </c:pt>
                <c:pt idx="101">
                  <c:v>0.47926049426485529</c:v>
                </c:pt>
                <c:pt idx="102">
                  <c:v>0.46911636348746288</c:v>
                </c:pt>
                <c:pt idx="103">
                  <c:v>0.45918694556552081</c:v>
                </c:pt>
                <c:pt idx="104">
                  <c:v>0.44946769584051882</c:v>
                </c:pt>
                <c:pt idx="105">
                  <c:v>0.43995416584716496</c:v>
                </c:pt>
                <c:pt idx="106">
                  <c:v>0.43064200127733332</c:v>
                </c:pt>
                <c:pt idx="107">
                  <c:v>0.42152693998713586</c:v>
                </c:pt>
                <c:pt idx="108">
                  <c:v>0.43377102528561173</c:v>
                </c:pt>
                <c:pt idx="109">
                  <c:v>0.44575594963924858</c:v>
                </c:pt>
                <c:pt idx="110">
                  <c:v>0.45748719850438868</c:v>
                </c:pt>
                <c:pt idx="111">
                  <c:v>0.46897014123102132</c:v>
                </c:pt>
                <c:pt idx="112">
                  <c:v>0.48021003352031894</c:v>
                </c:pt>
                <c:pt idx="113">
                  <c:v>0.49121201983015383</c:v>
                </c:pt>
                <c:pt idx="114">
                  <c:v>0.48081492049020652</c:v>
                </c:pt>
                <c:pt idx="115">
                  <c:v>0.47063788839275456</c:v>
                </c:pt>
                <c:pt idx="116">
                  <c:v>0.4461871195672783</c:v>
                </c:pt>
                <c:pt idx="117">
                  <c:v>0.43674302695720452</c:v>
                </c:pt>
                <c:pt idx="118">
                  <c:v>0.42749883004410882</c:v>
                </c:pt>
                <c:pt idx="119">
                  <c:v>0.41845029779263276</c:v>
                </c:pt>
              </c:numCache>
            </c:numRef>
          </c:yVal>
        </c:ser>
        <c:ser>
          <c:idx val="2"/>
          <c:order val="1"/>
          <c:tx>
            <c:v>3-H</c:v>
          </c:tx>
          <c:spPr>
            <a:ln w="25400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'3-H'!$B$5:$B$124</c:f>
              <c:numCache>
                <c:formatCode>General</c:formatCode>
                <c:ptCount val="120"/>
                <c:pt idx="0">
                  <c:v>8.3333333333333343E-2</c:v>
                </c:pt>
                <c:pt idx="1">
                  <c:v>0.16666666666666666</c:v>
                </c:pt>
                <c:pt idx="2">
                  <c:v>0.25</c:v>
                </c:pt>
                <c:pt idx="3">
                  <c:v>0.33333333333333331</c:v>
                </c:pt>
                <c:pt idx="4">
                  <c:v>0.41666666666666796</c:v>
                </c:pt>
                <c:pt idx="5">
                  <c:v>0.5</c:v>
                </c:pt>
                <c:pt idx="6">
                  <c:v>0.58333333333333337</c:v>
                </c:pt>
                <c:pt idx="7">
                  <c:v>0.66666666666666663</c:v>
                </c:pt>
                <c:pt idx="8">
                  <c:v>0.75000000000000211</c:v>
                </c:pt>
                <c:pt idx="9">
                  <c:v>0.8333333333333337</c:v>
                </c:pt>
                <c:pt idx="10">
                  <c:v>0.91666666666666652</c:v>
                </c:pt>
                <c:pt idx="11">
                  <c:v>1</c:v>
                </c:pt>
                <c:pt idx="12">
                  <c:v>1.0833333333333333</c:v>
                </c:pt>
                <c:pt idx="13">
                  <c:v>1.1666666666666667</c:v>
                </c:pt>
                <c:pt idx="14">
                  <c:v>1.25</c:v>
                </c:pt>
                <c:pt idx="15">
                  <c:v>1.3333333333333333</c:v>
                </c:pt>
                <c:pt idx="16">
                  <c:v>1.4166666666666659</c:v>
                </c:pt>
                <c:pt idx="17">
                  <c:v>1.5</c:v>
                </c:pt>
                <c:pt idx="18">
                  <c:v>1.5833333333333333</c:v>
                </c:pt>
                <c:pt idx="19">
                  <c:v>1.6666666666666667</c:v>
                </c:pt>
                <c:pt idx="20">
                  <c:v>1.75</c:v>
                </c:pt>
                <c:pt idx="21">
                  <c:v>1.8333333333333333</c:v>
                </c:pt>
                <c:pt idx="22">
                  <c:v>1.9166666666666667</c:v>
                </c:pt>
                <c:pt idx="23">
                  <c:v>2</c:v>
                </c:pt>
                <c:pt idx="24">
                  <c:v>2.0833333333333401</c:v>
                </c:pt>
                <c:pt idx="25">
                  <c:v>2.1666666666666665</c:v>
                </c:pt>
                <c:pt idx="26">
                  <c:v>2.25</c:v>
                </c:pt>
                <c:pt idx="27">
                  <c:v>2.3333333333333335</c:v>
                </c:pt>
                <c:pt idx="28">
                  <c:v>2.4166666666666576</c:v>
                </c:pt>
                <c:pt idx="29">
                  <c:v>2.5</c:v>
                </c:pt>
                <c:pt idx="30">
                  <c:v>2.5833333333333401</c:v>
                </c:pt>
                <c:pt idx="31">
                  <c:v>2.6666666666666665</c:v>
                </c:pt>
                <c:pt idx="32">
                  <c:v>2.75</c:v>
                </c:pt>
                <c:pt idx="33">
                  <c:v>2.8333333333333335</c:v>
                </c:pt>
                <c:pt idx="34">
                  <c:v>2.9166666666666576</c:v>
                </c:pt>
                <c:pt idx="35">
                  <c:v>3</c:v>
                </c:pt>
                <c:pt idx="36">
                  <c:v>3.0833333333333401</c:v>
                </c:pt>
                <c:pt idx="37">
                  <c:v>3.1666666666666665</c:v>
                </c:pt>
                <c:pt idx="38">
                  <c:v>3.25</c:v>
                </c:pt>
                <c:pt idx="39">
                  <c:v>3.3333333333333335</c:v>
                </c:pt>
                <c:pt idx="40">
                  <c:v>3.4166666666666576</c:v>
                </c:pt>
                <c:pt idx="41">
                  <c:v>3.5</c:v>
                </c:pt>
                <c:pt idx="42">
                  <c:v>3.5833333333333401</c:v>
                </c:pt>
                <c:pt idx="43">
                  <c:v>3.6666666666666665</c:v>
                </c:pt>
                <c:pt idx="44">
                  <c:v>3.75</c:v>
                </c:pt>
                <c:pt idx="45">
                  <c:v>3.8333333333333335</c:v>
                </c:pt>
                <c:pt idx="46">
                  <c:v>3.9166666666666576</c:v>
                </c:pt>
                <c:pt idx="47">
                  <c:v>4</c:v>
                </c:pt>
                <c:pt idx="48">
                  <c:v>4.0833333333333517</c:v>
                </c:pt>
                <c:pt idx="49">
                  <c:v>4.166666666666667</c:v>
                </c:pt>
                <c:pt idx="50">
                  <c:v>4.25</c:v>
                </c:pt>
                <c:pt idx="51">
                  <c:v>4.3333333333333517</c:v>
                </c:pt>
                <c:pt idx="52">
                  <c:v>4.4166666666666714</c:v>
                </c:pt>
                <c:pt idx="53">
                  <c:v>4.5</c:v>
                </c:pt>
                <c:pt idx="54">
                  <c:v>4.5833333333333517</c:v>
                </c:pt>
                <c:pt idx="55">
                  <c:v>4.666666666666667</c:v>
                </c:pt>
                <c:pt idx="56">
                  <c:v>4.75</c:v>
                </c:pt>
                <c:pt idx="57">
                  <c:v>4.8333333333333517</c:v>
                </c:pt>
                <c:pt idx="58">
                  <c:v>4.9166666666666714</c:v>
                </c:pt>
                <c:pt idx="59">
                  <c:v>5</c:v>
                </c:pt>
                <c:pt idx="60">
                  <c:v>5.0833333333333517</c:v>
                </c:pt>
                <c:pt idx="61">
                  <c:v>5.166666666666667</c:v>
                </c:pt>
                <c:pt idx="62">
                  <c:v>5.25</c:v>
                </c:pt>
                <c:pt idx="63">
                  <c:v>5.3333333333333517</c:v>
                </c:pt>
                <c:pt idx="64">
                  <c:v>5.4166666666666714</c:v>
                </c:pt>
                <c:pt idx="65">
                  <c:v>5.5</c:v>
                </c:pt>
                <c:pt idx="66">
                  <c:v>5.5833333333333517</c:v>
                </c:pt>
                <c:pt idx="67">
                  <c:v>5.666666666666667</c:v>
                </c:pt>
                <c:pt idx="68">
                  <c:v>5.75</c:v>
                </c:pt>
                <c:pt idx="69">
                  <c:v>5.8333333333333517</c:v>
                </c:pt>
                <c:pt idx="70">
                  <c:v>5.9166666666666714</c:v>
                </c:pt>
                <c:pt idx="71">
                  <c:v>6</c:v>
                </c:pt>
                <c:pt idx="72">
                  <c:v>6.0833333333333517</c:v>
                </c:pt>
                <c:pt idx="73">
                  <c:v>6.166666666666667</c:v>
                </c:pt>
                <c:pt idx="74">
                  <c:v>6.25</c:v>
                </c:pt>
                <c:pt idx="75">
                  <c:v>6.3333333333333517</c:v>
                </c:pt>
                <c:pt idx="76">
                  <c:v>6.4166666666666714</c:v>
                </c:pt>
                <c:pt idx="77">
                  <c:v>6.5</c:v>
                </c:pt>
                <c:pt idx="78">
                  <c:v>6.5833333333333517</c:v>
                </c:pt>
                <c:pt idx="79">
                  <c:v>6.666666666666667</c:v>
                </c:pt>
                <c:pt idx="80">
                  <c:v>6.75</c:v>
                </c:pt>
                <c:pt idx="81">
                  <c:v>6.8333333333333517</c:v>
                </c:pt>
                <c:pt idx="82">
                  <c:v>6.9166666666666714</c:v>
                </c:pt>
                <c:pt idx="83">
                  <c:v>7</c:v>
                </c:pt>
                <c:pt idx="84">
                  <c:v>7.0833333333333517</c:v>
                </c:pt>
                <c:pt idx="85">
                  <c:v>7.166666666666667</c:v>
                </c:pt>
                <c:pt idx="86">
                  <c:v>7.25</c:v>
                </c:pt>
                <c:pt idx="87">
                  <c:v>7.3333333333333517</c:v>
                </c:pt>
                <c:pt idx="88">
                  <c:v>7.4166666666666714</c:v>
                </c:pt>
                <c:pt idx="89">
                  <c:v>7.5</c:v>
                </c:pt>
                <c:pt idx="90">
                  <c:v>7.5833333333333517</c:v>
                </c:pt>
                <c:pt idx="91">
                  <c:v>7.666666666666667</c:v>
                </c:pt>
                <c:pt idx="92">
                  <c:v>7.75</c:v>
                </c:pt>
                <c:pt idx="93">
                  <c:v>7.8333333333333517</c:v>
                </c:pt>
                <c:pt idx="94">
                  <c:v>7.9166666666666714</c:v>
                </c:pt>
                <c:pt idx="95">
                  <c:v>8</c:v>
                </c:pt>
                <c:pt idx="96">
                  <c:v>8.0833333333333357</c:v>
                </c:pt>
                <c:pt idx="97">
                  <c:v>8.1666666666666767</c:v>
                </c:pt>
                <c:pt idx="98">
                  <c:v>8.25</c:v>
                </c:pt>
                <c:pt idx="99">
                  <c:v>8.3333333333333357</c:v>
                </c:pt>
                <c:pt idx="100">
                  <c:v>8.4166666666666767</c:v>
                </c:pt>
                <c:pt idx="101">
                  <c:v>8.5</c:v>
                </c:pt>
                <c:pt idx="102">
                  <c:v>8.5833333333333357</c:v>
                </c:pt>
                <c:pt idx="103">
                  <c:v>8.6666666666666767</c:v>
                </c:pt>
                <c:pt idx="104">
                  <c:v>8.75</c:v>
                </c:pt>
                <c:pt idx="105">
                  <c:v>8.8333333333333357</c:v>
                </c:pt>
                <c:pt idx="106">
                  <c:v>8.9166666666666767</c:v>
                </c:pt>
                <c:pt idx="107">
                  <c:v>9</c:v>
                </c:pt>
                <c:pt idx="108">
                  <c:v>9.0833333333333357</c:v>
                </c:pt>
                <c:pt idx="109">
                  <c:v>9.1666666666666767</c:v>
                </c:pt>
                <c:pt idx="110">
                  <c:v>9.25</c:v>
                </c:pt>
                <c:pt idx="111">
                  <c:v>9.3333333333333357</c:v>
                </c:pt>
                <c:pt idx="112">
                  <c:v>9.4166666666666767</c:v>
                </c:pt>
                <c:pt idx="113">
                  <c:v>9.5</c:v>
                </c:pt>
                <c:pt idx="114">
                  <c:v>9.5833333333333357</c:v>
                </c:pt>
                <c:pt idx="115">
                  <c:v>9.6666666666666767</c:v>
                </c:pt>
                <c:pt idx="116">
                  <c:v>9.75</c:v>
                </c:pt>
                <c:pt idx="117">
                  <c:v>9.8333333333333357</c:v>
                </c:pt>
                <c:pt idx="118">
                  <c:v>9.9166666666666767</c:v>
                </c:pt>
                <c:pt idx="119">
                  <c:v>10</c:v>
                </c:pt>
              </c:numCache>
            </c:numRef>
          </c:xVal>
          <c:yVal>
            <c:numRef>
              <c:f>'3-H'!$M$5:$M$124</c:f>
              <c:numCache>
                <c:formatCode>General</c:formatCode>
                <c:ptCount val="120"/>
                <c:pt idx="0">
                  <c:v>4.8019556556462284E-3</c:v>
                </c:pt>
                <c:pt idx="1">
                  <c:v>9.5808525331737768E-3</c:v>
                </c:pt>
                <c:pt idx="2">
                  <c:v>1.4336801359812464E-2</c:v>
                </c:pt>
                <c:pt idx="3">
                  <c:v>1.9069912331085025E-2</c:v>
                </c:pt>
                <c:pt idx="4">
                  <c:v>2.3780295113360442E-2</c:v>
                </c:pt>
                <c:pt idx="5">
                  <c:v>2.846805884639414E-2</c:v>
                </c:pt>
                <c:pt idx="6">
                  <c:v>2.8331356490211432E-2</c:v>
                </c:pt>
                <c:pt idx="7">
                  <c:v>2.8195310572681202E-2</c:v>
                </c:pt>
                <c:pt idx="8">
                  <c:v>2.8059917941614079E-2</c:v>
                </c:pt>
                <c:pt idx="9">
                  <c:v>2.792517545995736E-2</c:v>
                </c:pt>
                <c:pt idx="10">
                  <c:v>2.7791080005722401E-2</c:v>
                </c:pt>
                <c:pt idx="11">
                  <c:v>2.7657628471912495E-2</c:v>
                </c:pt>
                <c:pt idx="12">
                  <c:v>3.2326773422096201E-2</c:v>
                </c:pt>
                <c:pt idx="13">
                  <c:v>3.6973497345279577E-2</c:v>
                </c:pt>
                <c:pt idx="14">
                  <c:v>4.1597907906239524E-2</c:v>
                </c:pt>
                <c:pt idx="15">
                  <c:v>4.6200112252752265E-2</c:v>
                </c:pt>
                <c:pt idx="16">
                  <c:v>5.0780217018075134E-2</c:v>
                </c:pt>
                <c:pt idx="17">
                  <c:v>5.5338328323416522E-2</c:v>
                </c:pt>
                <c:pt idx="18">
                  <c:v>5.5072596124749934E-2</c:v>
                </c:pt>
                <c:pt idx="19">
                  <c:v>5.4808139960317484E-2</c:v>
                </c:pt>
                <c:pt idx="20">
                  <c:v>5.4544953702659445E-2</c:v>
                </c:pt>
                <c:pt idx="21">
                  <c:v>5.4283031253740448E-2</c:v>
                </c:pt>
                <c:pt idx="22">
                  <c:v>5.4022366544805592E-2</c:v>
                </c:pt>
                <c:pt idx="23">
                  <c:v>5.3762953536244544E-2</c:v>
                </c:pt>
                <c:pt idx="24">
                  <c:v>5.8306741873092933E-2</c:v>
                </c:pt>
                <c:pt idx="25">
                  <c:v>6.2828711139839524E-2</c:v>
                </c:pt>
                <c:pt idx="26">
                  <c:v>6.7328966110690794E-2</c:v>
                </c:pt>
                <c:pt idx="27">
                  <c:v>7.1807611056733375E-2</c:v>
                </c:pt>
                <c:pt idx="28">
                  <c:v>7.6264749748346988E-2</c:v>
                </c:pt>
                <c:pt idx="29">
                  <c:v>8.0700485457612728E-2</c:v>
                </c:pt>
                <c:pt idx="30">
                  <c:v>8.0312965305056591E-2</c:v>
                </c:pt>
                <c:pt idx="31">
                  <c:v>7.9927306007087792E-2</c:v>
                </c:pt>
                <c:pt idx="32">
                  <c:v>7.9543498627966502E-2</c:v>
                </c:pt>
                <c:pt idx="33">
                  <c:v>7.9161534274860029E-2</c:v>
                </c:pt>
                <c:pt idx="34">
                  <c:v>7.8781404097639424E-2</c:v>
                </c:pt>
                <c:pt idx="35">
                  <c:v>7.8403099288672812E-2</c:v>
                </c:pt>
                <c:pt idx="36">
                  <c:v>8.2828566738270173E-2</c:v>
                </c:pt>
                <c:pt idx="37">
                  <c:v>8.7232783289417984E-2</c:v>
                </c:pt>
                <c:pt idx="38">
                  <c:v>9.1615850987990341E-2</c:v>
                </c:pt>
                <c:pt idx="39">
                  <c:v>9.5977871389837766E-2</c:v>
                </c:pt>
                <c:pt idx="40">
                  <c:v>0.10031894556314651</c:v>
                </c:pt>
                <c:pt idx="41">
                  <c:v>0.10463917409077733</c:v>
                </c:pt>
                <c:pt idx="42">
                  <c:v>0.10413670141695069</c:v>
                </c:pt>
                <c:pt idx="43">
                  <c:v>0.1036366415946208</c:v>
                </c:pt>
                <c:pt idx="44">
                  <c:v>0.10313898303738303</c:v>
                </c:pt>
                <c:pt idx="45">
                  <c:v>0.10264371421446906</c:v>
                </c:pt>
                <c:pt idx="46">
                  <c:v>0.10215082365048039</c:v>
                </c:pt>
                <c:pt idx="47">
                  <c:v>0.10166029992512322</c:v>
                </c:pt>
                <c:pt idx="48">
                  <c:v>0.10597408732858955</c:v>
                </c:pt>
                <c:pt idx="49">
                  <c:v>0.11026716011623602</c:v>
                </c:pt>
                <c:pt idx="50">
                  <c:v>0.11453961775872996</c:v>
                </c:pt>
                <c:pt idx="51">
                  <c:v>0.11879155924908447</c:v>
                </c:pt>
                <c:pt idx="52">
                  <c:v>0.12302308310495129</c:v>
                </c:pt>
                <c:pt idx="53">
                  <c:v>0.12723428737090717</c:v>
                </c:pt>
                <c:pt idx="54">
                  <c:v>0.12662331396507367</c:v>
                </c:pt>
                <c:pt idx="55">
                  <c:v>0.12601527442644309</c:v>
                </c:pt>
                <c:pt idx="56">
                  <c:v>0.12541015466671271</c:v>
                </c:pt>
                <c:pt idx="57">
                  <c:v>0.12480794066523559</c:v>
                </c:pt>
                <c:pt idx="58">
                  <c:v>0.12420861846868886</c:v>
                </c:pt>
                <c:pt idx="59">
                  <c:v>0.12361217419075268</c:v>
                </c:pt>
                <c:pt idx="60">
                  <c:v>0.12782054966743689</c:v>
                </c:pt>
                <c:pt idx="61">
                  <c:v>0.13200871671169984</c:v>
                </c:pt>
                <c:pt idx="62">
                  <c:v>0.13617677236353687</c:v>
                </c:pt>
                <c:pt idx="63">
                  <c:v>0.14032481319696521</c:v>
                </c:pt>
                <c:pt idx="64">
                  <c:v>0.14445293532225348</c:v>
                </c:pt>
                <c:pt idx="65">
                  <c:v>0.14856123438815391</c:v>
                </c:pt>
                <c:pt idx="66">
                  <c:v>0.14784784992847391</c:v>
                </c:pt>
                <c:pt idx="67">
                  <c:v>0.14713789110933523</c:v>
                </c:pt>
                <c:pt idx="68">
                  <c:v>0.14643134148096346</c:v>
                </c:pt>
                <c:pt idx="69">
                  <c:v>0.14572818467257448</c:v>
                </c:pt>
                <c:pt idx="70">
                  <c:v>0.14502840439199913</c:v>
                </c:pt>
                <c:pt idx="71">
                  <c:v>0.14433198442529951</c:v>
                </c:pt>
                <c:pt idx="72">
                  <c:v>0.14844086429204395</c:v>
                </c:pt>
                <c:pt idx="73">
                  <c:v>0.15253001349987391</c:v>
                </c:pt>
                <c:pt idx="74">
                  <c:v>0.1565995267945382</c:v>
                </c:pt>
                <c:pt idx="75">
                  <c:v>0.16064949846682286</c:v>
                </c:pt>
                <c:pt idx="76">
                  <c:v>0.16468002235472867</c:v>
                </c:pt>
                <c:pt idx="77">
                  <c:v>0.16869119184565673</c:v>
                </c:pt>
                <c:pt idx="78">
                  <c:v>0.16788114422291578</c:v>
                </c:pt>
                <c:pt idx="79">
                  <c:v>0.16707498641293841</c:v>
                </c:pt>
                <c:pt idx="80">
                  <c:v>0.16627269973701553</c:v>
                </c:pt>
                <c:pt idx="81">
                  <c:v>0.16547426560613379</c:v>
                </c:pt>
                <c:pt idx="82">
                  <c:v>0.16467966552054217</c:v>
                </c:pt>
                <c:pt idx="83">
                  <c:v>0.16388888106932675</c:v>
                </c:pt>
                <c:pt idx="84">
                  <c:v>0.16790384958562482</c:v>
                </c:pt>
                <c:pt idx="85">
                  <c:v>0.17189953840114791</c:v>
                </c:pt>
                <c:pt idx="86">
                  <c:v>0.17587604009616631</c:v>
                </c:pt>
                <c:pt idx="87">
                  <c:v>0.17983344680638047</c:v>
                </c:pt>
                <c:pt idx="88">
                  <c:v>0.18377185022505965</c:v>
                </c:pt>
                <c:pt idx="89">
                  <c:v>0.18769134160516976</c:v>
                </c:pt>
                <c:pt idx="90">
                  <c:v>0.18679005610583313</c:v>
                </c:pt>
                <c:pt idx="91">
                  <c:v>0.18589309853949751</c:v>
                </c:pt>
                <c:pt idx="92">
                  <c:v>0.18500044812361921</c:v>
                </c:pt>
                <c:pt idx="93">
                  <c:v>0.18411208417545563</c:v>
                </c:pt>
                <c:pt idx="94">
                  <c:v>0.18322798611157623</c:v>
                </c:pt>
                <c:pt idx="95">
                  <c:v>0.18234813344739598</c:v>
                </c:pt>
                <c:pt idx="96">
                  <c:v>0.18627446145233742</c:v>
                </c:pt>
                <c:pt idx="97">
                  <c:v>0.19018193540430925</c:v>
                </c:pt>
                <c:pt idx="98">
                  <c:v>0.19407064583963887</c:v>
                </c:pt>
                <c:pt idx="99">
                  <c:v>0.19794068285990146</c:v>
                </c:pt>
                <c:pt idx="100">
                  <c:v>0.20179213613400607</c:v>
                </c:pt>
                <c:pt idx="101">
                  <c:v>0.20562509490027805</c:v>
                </c:pt>
                <c:pt idx="102">
                  <c:v>0.2046376923128789</c:v>
                </c:pt>
                <c:pt idx="103">
                  <c:v>0.20365503118891864</c:v>
                </c:pt>
                <c:pt idx="104">
                  <c:v>0.20267708876010021</c:v>
                </c:pt>
                <c:pt idx="105">
                  <c:v>0.20170384236745922</c:v>
                </c:pt>
                <c:pt idx="106">
                  <c:v>0.20073526946083722</c:v>
                </c:pt>
                <c:pt idx="107">
                  <c:v>0.19977134759836229</c:v>
                </c:pt>
                <c:pt idx="108">
                  <c:v>0.20361401010157174</c:v>
                </c:pt>
                <c:pt idx="109">
                  <c:v>0.20743822030984221</c:v>
                </c:pt>
                <c:pt idx="110">
                  <c:v>0.21124406683027513</c:v>
                </c:pt>
                <c:pt idx="111">
                  <c:v>0.21503163784448373</c:v>
                </c:pt>
                <c:pt idx="112">
                  <c:v>0.2188010211106392</c:v>
                </c:pt>
                <c:pt idx="113">
                  <c:v>0.2225523039655021</c:v>
                </c:pt>
                <c:pt idx="114">
                  <c:v>0.22148361767079783</c:v>
                </c:pt>
                <c:pt idx="115">
                  <c:v>0.22042006316029109</c:v>
                </c:pt>
                <c:pt idx="116">
                  <c:v>0.21936161579138044</c:v>
                </c:pt>
                <c:pt idx="117">
                  <c:v>0.21830825103979956</c:v>
                </c:pt>
                <c:pt idx="118">
                  <c:v>0.21725994449904487</c:v>
                </c:pt>
                <c:pt idx="119">
                  <c:v>0.21621667187981194</c:v>
                </c:pt>
              </c:numCache>
            </c:numRef>
          </c:yVal>
        </c:ser>
        <c:axId val="71865088"/>
        <c:axId val="71866624"/>
      </c:scatterChart>
      <c:valAx>
        <c:axId val="71865088"/>
        <c:scaling>
          <c:orientation val="minMax"/>
          <c:max val="11"/>
          <c:min val="0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1866624"/>
        <c:crosses val="autoZero"/>
        <c:crossBetween val="midCat"/>
        <c:majorUnit val="2"/>
      </c:valAx>
      <c:valAx>
        <c:axId val="71866624"/>
        <c:scaling>
          <c:orientation val="minMax"/>
          <c:max val="0.5"/>
          <c:min val="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1865088"/>
        <c:crossesAt val="0"/>
        <c:crossBetween val="midCat"/>
        <c:majorUnit val="0.1"/>
      </c:valAx>
      <c:spPr>
        <a:solidFill>
          <a:srgbClr val="FFFFFF"/>
        </a:solidFill>
        <a:ln w="12700">
          <a:solidFill>
            <a:srgbClr val="808080"/>
          </a:solidFill>
          <a:prstDash val="solid"/>
        </a:ln>
      </c:spPr>
    </c:plotArea>
    <c:legend>
      <c:legendPos val="b"/>
      <c:layout>
        <c:manualLayout>
          <c:xMode val="edge"/>
          <c:yMode val="edge"/>
          <c:x val="0.34979494155683666"/>
          <c:y val="0.91863752521511344"/>
          <c:w val="0.35779441150103125"/>
          <c:h val="7.5183279255447724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7500" cy="4933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1928" y="0"/>
            <a:ext cx="2917500" cy="493392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02E37318-7E5C-4219-B18F-B7E3F7EE4C5E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821"/>
            <a:ext cx="2917500" cy="493391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1928" y="9361821"/>
            <a:ext cx="2917500" cy="493391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8A42DC9B-40E1-4F9F-8D0F-1DED065CED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2676" y="1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F5D40B43-ED58-41C9-BA81-8D933DA11BE5}" type="datetimeFigureOut">
              <a:rPr lang="en-US" smtClean="0"/>
              <a:pPr/>
              <a:t>2/8/2011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100" y="4681974"/>
            <a:ext cx="5384800" cy="4435555"/>
          </a:xfrm>
          <a:prstGeom prst="rect">
            <a:avLst/>
          </a:prstGeom>
        </p:spPr>
        <p:txBody>
          <a:bodyPr vert="horz" lIns="91434" tIns="45717" rIns="91434" bIns="4571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2239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2676" y="9362239"/>
            <a:ext cx="2916767" cy="492839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B2C8E8F8-9E14-4B1C-A206-FFAF434B4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A943A0-2C2F-4C14-A191-C17F60452C34}" type="slidenum">
              <a:rPr lang="en-US"/>
              <a:pPr/>
              <a:t>‹#›</a:t>
            </a:fld>
            <a:endParaRPr lang="en-US" sz="1400"/>
          </a:p>
        </p:txBody>
      </p:sp>
      <p:pic>
        <p:nvPicPr>
          <p:cNvPr id="5" name="Picture 4" descr="SLHC-PP_Logo4_Smal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51720" y="908720"/>
            <a:ext cx="869139" cy="7920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Thomas Otto SPL Dump</a:t>
            </a:r>
            <a:endParaRPr lang="fr-FR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SPL – ESS Workshop Lund, 30. 6. – 2. 7. 2010</a:t>
            </a:r>
            <a:endParaRPr lang="fr-FR" alt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70D52-0FBA-48F8-89E9-14D0E7BEF98C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Thomas Otto SPL Dump</a:t>
            </a:r>
            <a:endParaRPr lang="fr-FR" alt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SPL – ESS Workshop Lund, 30. 6. – 2. 7. 2010</a:t>
            </a:r>
            <a:endParaRPr lang="fr-FR" alt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A1C6D-7BCC-41FB-A68D-AB153CA8F51F}" type="slidenum">
              <a:rPr lang="fr-FR" altLang="en-US"/>
              <a:pPr>
                <a:defRPr/>
              </a:pPr>
              <a:t>‹#›</a:t>
            </a:fld>
            <a:endParaRPr lang="fr-F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72E8130-789C-45BB-809F-80708AB886FA}" type="slidenum">
              <a:rPr lang="en-US"/>
              <a:pPr/>
              <a:t>‹#›</a:t>
            </a:fld>
            <a:endParaRPr lang="en-US" sz="1400"/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916305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TE_logo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914400"/>
            <a:ext cx="689153" cy="67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2000" y="914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Technology</a:t>
            </a:r>
            <a:r>
              <a:rPr lang="en-US" sz="1600" baseline="0" dirty="0" smtClean="0"/>
              <a:t> </a:t>
            </a:r>
          </a:p>
          <a:p>
            <a:r>
              <a:rPr lang="en-US" sz="1600" baseline="0" dirty="0" smtClean="0"/>
              <a:t>Department</a:t>
            </a:r>
            <a:endParaRPr lang="en-US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chart" Target="../charts/char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2743200"/>
            <a:ext cx="7772400" cy="20574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WP5 Progress Report</a:t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sz="3200" b="1" dirty="0" smtClean="0">
                <a:solidFill>
                  <a:schemeClr val="accent2"/>
                </a:solidFill>
              </a:rPr>
              <a:t>Th. Otto</a:t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b="1" dirty="0" smtClean="0">
                <a:solidFill>
                  <a:schemeClr val="accent2"/>
                </a:solidFill>
              </a:rPr>
              <a:t/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>7. 2. 2011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1</a:t>
            </a:fld>
            <a:endParaRPr lang="en-US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6858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10</a:t>
            </a:fld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132856"/>
            <a:ext cx="42484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PS Radiation WG</a:t>
            </a:r>
          </a:p>
          <a:p>
            <a:endParaRPr lang="en-US" b="1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Credible beam </a:t>
            </a:r>
            <a:r>
              <a:rPr lang="en-US" dirty="0" err="1" smtClean="0"/>
              <a:t>intensties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Predominant loss mechanisms</a:t>
            </a:r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Radiation effects:</a:t>
            </a:r>
          </a:p>
          <a:p>
            <a:pPr>
              <a:buFontTx/>
              <a:buChar char="-"/>
            </a:pPr>
            <a:r>
              <a:rPr lang="en-US" dirty="0" smtClean="0"/>
              <a:t>stray radiation</a:t>
            </a:r>
          </a:p>
          <a:p>
            <a:pPr>
              <a:buFontTx/>
              <a:buChar char="-"/>
            </a:pPr>
            <a:r>
              <a:rPr lang="en-US" dirty="0" smtClean="0"/>
              <a:t> </a:t>
            </a:r>
            <a:r>
              <a:rPr lang="en-US" dirty="0" smtClean="0"/>
              <a:t>activation (water, air, material)</a:t>
            </a:r>
          </a:p>
          <a:p>
            <a:pPr>
              <a:buFontTx/>
              <a:buChar char="-"/>
            </a:pPr>
            <a:r>
              <a:rPr lang="en-US" dirty="0" smtClean="0"/>
              <a:t>Exposition of personnel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Factors potentially limiting beam intensities, must be addressed one by one. </a:t>
            </a:r>
          </a:p>
          <a:p>
            <a:pPr>
              <a:buFontTx/>
              <a:buChar char="-"/>
            </a:pPr>
            <a:endParaRPr lang="en-US" dirty="0" smtClean="0"/>
          </a:p>
          <a:p>
            <a:r>
              <a:rPr lang="en-US" dirty="0" smtClean="0"/>
              <a:t>PSRWG report in final editing stage. </a:t>
            </a:r>
          </a:p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 cstate="print"/>
          <a:srcRect l="26360" t="7655" r="23235" b="10258"/>
          <a:stretch>
            <a:fillRect/>
          </a:stretch>
        </p:blipFill>
        <p:spPr bwMode="auto">
          <a:xfrm>
            <a:off x="4860032" y="908720"/>
            <a:ext cx="3672407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788024" y="5903893"/>
            <a:ext cx="38519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Ambient dose equivalent rate H*(10) in the South-western corner of the Centre of the PS ring. normalized to a reading of the site monitor PAXS 35 of 112 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Calibri" pitchFamily="34" charset="0"/>
              </a:rPr>
              <a:t>m</a:t>
            </a:r>
            <a:r>
              <a:rPr kumimoji="0" lang="en-US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Sv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/h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11</a:t>
            </a:fld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2060848"/>
            <a:ext cx="8424936" cy="4031873"/>
          </a:xfrm>
          <a:prstGeom prst="rect">
            <a:avLst/>
          </a:prstGeom>
          <a:solidFill>
            <a:srgbClr val="EFF6A8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Deliverable 5.3.1. </a:t>
            </a:r>
            <a:r>
              <a:rPr lang="en-US" sz="2000" b="1" dirty="0" smtClean="0"/>
              <a:t>Summary</a:t>
            </a:r>
          </a:p>
          <a:p>
            <a:endParaRPr lang="en-US" sz="2000" b="1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WP 5 had started in year 1 of SLHC-PP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with work on radiation protection aspects of the original injector concept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(SPL and PS2 dump, release of air from LINAC 4, SPL, neutron stray radiation from SPL).</a:t>
            </a:r>
          </a:p>
          <a:p>
            <a:endParaRPr lang="en-US" sz="2000" b="1" dirty="0" smtClean="0">
              <a:solidFill>
                <a:srgbClr val="000000"/>
              </a:solidFill>
            </a:endParaRPr>
          </a:p>
          <a:p>
            <a:r>
              <a:rPr lang="en-US" sz="2000" b="1" dirty="0" smtClean="0">
                <a:solidFill>
                  <a:srgbClr val="000000"/>
                </a:solidFill>
              </a:rPr>
              <a:t>Change of strategy: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Participation in PS Radiation WG</a:t>
            </a:r>
          </a:p>
          <a:p>
            <a:pPr>
              <a:buFontTx/>
              <a:buChar char="-"/>
            </a:pPr>
            <a:r>
              <a:rPr lang="en-US" sz="2000" dirty="0" smtClean="0">
                <a:solidFill>
                  <a:srgbClr val="000000"/>
                </a:solidFill>
              </a:rPr>
              <a:t>It is too early to make predictions of the environmental impact of HL-LHC . Must await freezing of beam parameters</a:t>
            </a:r>
            <a:r>
              <a:rPr lang="en-US" sz="2000" b="1" dirty="0" smtClean="0">
                <a:solidFill>
                  <a:srgbClr val="000000"/>
                </a:solidFill>
              </a:rPr>
              <a:t>. 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buFontTx/>
              <a:buChar char="-"/>
            </a:pPr>
            <a:endParaRPr lang="en-US" dirty="0" smtClean="0">
              <a:solidFill>
                <a:srgbClr val="000000"/>
              </a:solidFill>
            </a:endParaRPr>
          </a:p>
          <a:p>
            <a:pPr>
              <a:buFontTx/>
              <a:buChar char="-"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12</a:t>
            </a:fld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1844824"/>
            <a:ext cx="8424936" cy="4308872"/>
          </a:xfrm>
          <a:prstGeom prst="rect">
            <a:avLst/>
          </a:prstGeom>
          <a:solidFill>
            <a:srgbClr val="EFF6A8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WP 5 </a:t>
            </a:r>
            <a:r>
              <a:rPr lang="en-US" sz="2000" b="1" dirty="0" smtClean="0"/>
              <a:t>Summary</a:t>
            </a:r>
          </a:p>
          <a:p>
            <a:endParaRPr lang="en-US" sz="2000" b="1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All deliverables were … delivered (last one on track)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Two events affected the course of the project: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The LHC sector 3-4 incident delayed data collection for first deliverables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The original </a:t>
            </a:r>
            <a:r>
              <a:rPr lang="en-US" dirty="0" err="1" smtClean="0">
                <a:solidFill>
                  <a:srgbClr val="000000"/>
                </a:solidFill>
              </a:rPr>
              <a:t>wor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 err="1" smtClean="0">
                <a:solidFill>
                  <a:srgbClr val="000000"/>
                </a:solidFill>
              </a:rPr>
              <a:t>programme</a:t>
            </a:r>
            <a:r>
              <a:rPr lang="en-US" dirty="0" smtClean="0">
                <a:solidFill>
                  <a:srgbClr val="000000"/>
                </a:solidFill>
              </a:rPr>
              <a:t> did no longer conform to the new accelerator strategy</a:t>
            </a:r>
          </a:p>
          <a:p>
            <a:pPr>
              <a:buFontTx/>
              <a:buChar char="-"/>
            </a:pP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In spite of this, </a:t>
            </a:r>
            <a:endParaRPr lang="en-US" dirty="0" smtClean="0">
              <a:solidFill>
                <a:srgbClr val="000000"/>
              </a:solidFill>
            </a:endParaRPr>
          </a:p>
          <a:p>
            <a:r>
              <a:rPr lang="en-US" dirty="0" smtClean="0">
                <a:solidFill>
                  <a:srgbClr val="000000"/>
                </a:solidFill>
              </a:rPr>
              <a:t>- A lot of useful work has been completed and documented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WP5 allowed a seven (my count)  young researchers to participate in (s)LHC-related work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All participants were able to make new contacts which may turn out </a:t>
            </a:r>
            <a:r>
              <a:rPr lang="en-US" dirty="0" err="1" smtClean="0">
                <a:solidFill>
                  <a:srgbClr val="000000"/>
                </a:solidFill>
              </a:rPr>
              <a:t>fruiyful</a:t>
            </a:r>
            <a:r>
              <a:rPr lang="en-US" dirty="0" smtClean="0">
                <a:solidFill>
                  <a:srgbClr val="000000"/>
                </a:solidFill>
              </a:rPr>
              <a:t> in the future.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2</a:t>
            </a:fld>
            <a:endParaRPr lang="en-US" sz="1400"/>
          </a:p>
        </p:txBody>
      </p:sp>
      <p:sp>
        <p:nvSpPr>
          <p:cNvPr id="4" name="TextBox 3"/>
          <p:cNvSpPr txBox="1"/>
          <p:nvPr/>
        </p:nvSpPr>
        <p:spPr>
          <a:xfrm>
            <a:off x="755576" y="2060848"/>
            <a:ext cx="78488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WP 5 Deliverables in 2010/11</a:t>
            </a:r>
            <a:endParaRPr lang="en-US" sz="24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23528" y="2780928"/>
          <a:ext cx="8424936" cy="3124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4464496"/>
                <a:gridCol w="774086"/>
                <a:gridCol w="210623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Title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Status</a:t>
                      </a:r>
                      <a:endParaRPr lang="en-US" dirty="0"/>
                    </a:p>
                  </a:txBody>
                  <a:tcPr/>
                </a:tc>
              </a:tr>
              <a:tr h="925304">
                <a:tc>
                  <a:txBody>
                    <a:bodyPr/>
                    <a:lstStyle/>
                    <a:p>
                      <a:r>
                        <a:rPr lang="en-US" dirty="0" smtClean="0"/>
                        <a:t>5.1.2.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Estimation of radiation and activation levels for critical areas of the experiments at SLHC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o.k</a:t>
                      </a:r>
                      <a:r>
                        <a:rPr lang="en-US" dirty="0" smtClean="0"/>
                        <a:t>. </a:t>
                      </a:r>
                    </a:p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New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data available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Estimation of radiation and activation levels for critical areas of SLHC and its injectors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Already reported in Madrid, 2010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5.3.1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Impact Study (dose rates, environmental impact and waste production from activated material) for SLHC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progress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3</a:t>
            </a:fld>
            <a:endParaRPr lang="en-US" sz="1400"/>
          </a:p>
        </p:txBody>
      </p:sp>
      <p:sp>
        <p:nvSpPr>
          <p:cNvPr id="3" name="TextBox 2"/>
          <p:cNvSpPr txBox="1"/>
          <p:nvPr/>
        </p:nvSpPr>
        <p:spPr>
          <a:xfrm>
            <a:off x="323528" y="1916832"/>
            <a:ext cx="846043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dk1"/>
                </a:solidFill>
              </a:rPr>
              <a:t>5.1.2. Radiation and activation levels for the experiments at SLHC</a:t>
            </a:r>
          </a:p>
          <a:p>
            <a:endParaRPr lang="en-US" sz="2000" b="1" dirty="0" smtClean="0">
              <a:solidFill>
                <a:schemeClr val="dk1"/>
              </a:solidFill>
            </a:endParaRPr>
          </a:p>
          <a:p>
            <a:r>
              <a:rPr lang="en-US" sz="2000" dirty="0" smtClean="0">
                <a:solidFill>
                  <a:schemeClr val="dk1"/>
                </a:solidFill>
              </a:rPr>
              <a:t>“Radiation level” is to be understood as equivalent dose rates  with the purpose of radiation protection. </a:t>
            </a:r>
          </a:p>
          <a:p>
            <a:r>
              <a:rPr lang="en-US" sz="2000" dirty="0" smtClean="0">
                <a:solidFill>
                  <a:schemeClr val="dk1"/>
                </a:solidFill>
              </a:rPr>
              <a:t>Under this presumption, only </a:t>
            </a:r>
            <a:r>
              <a:rPr lang="en-US" sz="2000" dirty="0" err="1" smtClean="0">
                <a:solidFill>
                  <a:schemeClr val="dk1"/>
                </a:solidFill>
              </a:rPr>
              <a:t>sAtlas</a:t>
            </a:r>
            <a:r>
              <a:rPr lang="en-US" sz="2000" dirty="0" smtClean="0">
                <a:solidFill>
                  <a:schemeClr val="dk1"/>
                </a:solidFill>
              </a:rPr>
              <a:t> made contributions to this topic. </a:t>
            </a:r>
          </a:p>
          <a:p>
            <a:endParaRPr lang="en-US" sz="2000" dirty="0" smtClean="0">
              <a:solidFill>
                <a:schemeClr val="dk1"/>
              </a:solidFill>
            </a:endParaRPr>
          </a:p>
          <a:p>
            <a:r>
              <a:rPr lang="en-US" sz="2000" dirty="0" smtClean="0">
                <a:solidFill>
                  <a:schemeClr val="dk1"/>
                </a:solidFill>
              </a:rPr>
              <a:t>Elaborate study of radiation levels in ATLAS at ultimate LHC intensity by Ogawa and Zajacova, extrapolation to </a:t>
            </a:r>
            <a:r>
              <a:rPr lang="en-US" sz="2000" dirty="0" err="1" smtClean="0">
                <a:solidFill>
                  <a:schemeClr val="dk1"/>
                </a:solidFill>
              </a:rPr>
              <a:t>sLHC</a:t>
            </a:r>
            <a:r>
              <a:rPr lang="en-US" sz="2000" dirty="0" smtClean="0">
                <a:solidFill>
                  <a:schemeClr val="dk1"/>
                </a:solidFill>
              </a:rPr>
              <a:t> luminosity</a:t>
            </a:r>
          </a:p>
          <a:p>
            <a:endParaRPr lang="en-US" sz="2000" dirty="0" smtClean="0">
              <a:solidFill>
                <a:schemeClr val="dk1"/>
              </a:solidFill>
            </a:endParaRPr>
          </a:p>
          <a:p>
            <a:r>
              <a:rPr lang="en-US" sz="2000" dirty="0" smtClean="0">
                <a:solidFill>
                  <a:schemeClr val="dk1"/>
                </a:solidFill>
              </a:rPr>
              <a:t>Main results: </a:t>
            </a:r>
          </a:p>
          <a:p>
            <a:r>
              <a:rPr lang="en-US" sz="2000" dirty="0" smtClean="0">
                <a:solidFill>
                  <a:schemeClr val="dk1"/>
                </a:solidFill>
              </a:rPr>
              <a:t>	ambient dose rate </a:t>
            </a:r>
            <a:r>
              <a:rPr lang="en-US" sz="2000" i="1" dirty="0" smtClean="0">
                <a:solidFill>
                  <a:schemeClr val="dk1"/>
                </a:solidFill>
              </a:rPr>
              <a:t>H</a:t>
            </a:r>
            <a:r>
              <a:rPr lang="en-US" sz="2000" dirty="0" smtClean="0">
                <a:solidFill>
                  <a:schemeClr val="dk1"/>
                </a:solidFill>
              </a:rPr>
              <a:t>*(10)  </a:t>
            </a:r>
            <a:r>
              <a:rPr lang="en-US" sz="2000" b="1" dirty="0" smtClean="0">
                <a:solidFill>
                  <a:srgbClr val="FF0000"/>
                </a:solidFill>
              </a:rPr>
              <a:t>in service cavern </a:t>
            </a:r>
            <a:r>
              <a:rPr lang="en-US" sz="2000" dirty="0" smtClean="0">
                <a:solidFill>
                  <a:schemeClr val="dk1"/>
                </a:solidFill>
              </a:rPr>
              <a:t>20 – 50 </a:t>
            </a:r>
            <a:r>
              <a:rPr lang="en-US" sz="2000" dirty="0" err="1" smtClean="0">
                <a:solidFill>
                  <a:schemeClr val="dk1"/>
                </a:solidFill>
                <a:latin typeface="Symbol" pitchFamily="18" charset="2"/>
              </a:rPr>
              <a:t>m</a:t>
            </a:r>
            <a:r>
              <a:rPr lang="en-US" sz="2000" dirty="0" err="1" smtClean="0">
                <a:solidFill>
                  <a:schemeClr val="dk1"/>
                </a:solidFill>
              </a:rPr>
              <a:t>Sv</a:t>
            </a:r>
            <a:r>
              <a:rPr lang="en-US" sz="2000" dirty="0" smtClean="0">
                <a:solidFill>
                  <a:schemeClr val="dk1"/>
                </a:solidFill>
              </a:rPr>
              <a:t> h</a:t>
            </a:r>
            <a:r>
              <a:rPr lang="en-US" sz="2000" baseline="30000" dirty="0" smtClean="0">
                <a:solidFill>
                  <a:schemeClr val="dk1"/>
                </a:solidFill>
              </a:rPr>
              <a:t>-1</a:t>
            </a:r>
          </a:p>
          <a:p>
            <a:r>
              <a:rPr lang="en-US" sz="2000" baseline="30000" dirty="0" smtClean="0">
                <a:solidFill>
                  <a:schemeClr val="dk1"/>
                </a:solidFill>
              </a:rPr>
              <a:t>	</a:t>
            </a:r>
            <a:r>
              <a:rPr lang="en-US" sz="2000" dirty="0" smtClean="0">
                <a:solidFill>
                  <a:schemeClr val="dk1"/>
                </a:solidFill>
              </a:rPr>
              <a:t>Classification as simple controlled radiation area</a:t>
            </a:r>
          </a:p>
          <a:p>
            <a:r>
              <a:rPr lang="en-US" sz="2000" dirty="0" smtClean="0">
                <a:solidFill>
                  <a:schemeClr val="dk1"/>
                </a:solidFill>
              </a:rPr>
              <a:t>	Access only for classified radiation </a:t>
            </a:r>
            <a:r>
              <a:rPr lang="en-US" sz="2000" dirty="0" smtClean="0">
                <a:solidFill>
                  <a:schemeClr val="dk1"/>
                </a:solidFill>
              </a:rPr>
              <a:t>workers !</a:t>
            </a:r>
            <a:endParaRPr lang="en-US" sz="2000" dirty="0" smtClean="0">
              <a:solidFill>
                <a:schemeClr val="dk1"/>
              </a:solidFill>
            </a:endParaRPr>
          </a:p>
          <a:p>
            <a:r>
              <a:rPr lang="en-US" sz="2000" dirty="0" smtClean="0">
                <a:solidFill>
                  <a:schemeClr val="dk1"/>
                </a:solidFill>
              </a:rPr>
              <a:t>	ambient dose rate </a:t>
            </a:r>
            <a:r>
              <a:rPr lang="en-US" sz="2000" i="1" dirty="0" smtClean="0">
                <a:solidFill>
                  <a:schemeClr val="dk1"/>
                </a:solidFill>
              </a:rPr>
              <a:t>H</a:t>
            </a:r>
            <a:r>
              <a:rPr lang="en-US" sz="2000" dirty="0" smtClean="0">
                <a:solidFill>
                  <a:schemeClr val="dk1"/>
                </a:solidFill>
              </a:rPr>
              <a:t>*(10) at top of shafts &gt; 0.5 </a:t>
            </a:r>
            <a:r>
              <a:rPr lang="en-US" sz="2000" dirty="0" err="1" smtClean="0">
                <a:solidFill>
                  <a:schemeClr val="dk1"/>
                </a:solidFill>
                <a:latin typeface="Symbol" pitchFamily="18" charset="2"/>
              </a:rPr>
              <a:t>m</a:t>
            </a:r>
            <a:r>
              <a:rPr lang="en-US" sz="2000" dirty="0" err="1" smtClean="0">
                <a:solidFill>
                  <a:schemeClr val="dk1"/>
                </a:solidFill>
              </a:rPr>
              <a:t>Sv</a:t>
            </a:r>
            <a:r>
              <a:rPr lang="en-US" sz="2000" dirty="0" smtClean="0">
                <a:solidFill>
                  <a:schemeClr val="dk1"/>
                </a:solidFill>
              </a:rPr>
              <a:t> h</a:t>
            </a:r>
            <a:r>
              <a:rPr lang="en-US" sz="2000" baseline="30000" dirty="0" smtClean="0">
                <a:solidFill>
                  <a:schemeClr val="dk1"/>
                </a:solidFill>
              </a:rPr>
              <a:t>-1</a:t>
            </a:r>
          </a:p>
          <a:p>
            <a:r>
              <a:rPr lang="en-US" sz="2000" baseline="30000" dirty="0" smtClean="0">
                <a:solidFill>
                  <a:schemeClr val="dk1"/>
                </a:solidFill>
              </a:rPr>
              <a:t>	</a:t>
            </a:r>
            <a:r>
              <a:rPr lang="en-US" sz="2000" dirty="0" smtClean="0">
                <a:solidFill>
                  <a:schemeClr val="dk1"/>
                </a:solidFill>
              </a:rPr>
              <a:t>N</a:t>
            </a:r>
            <a:r>
              <a:rPr lang="en-US" sz="2000" dirty="0" smtClean="0">
                <a:solidFill>
                  <a:schemeClr val="dk1"/>
                </a:solidFill>
              </a:rPr>
              <a:t>ot </a:t>
            </a:r>
            <a:r>
              <a:rPr lang="en-US" sz="2000" dirty="0" smtClean="0">
                <a:solidFill>
                  <a:schemeClr val="dk1"/>
                </a:solidFill>
              </a:rPr>
              <a:t>a public area any longer ?</a:t>
            </a:r>
          </a:p>
          <a:p>
            <a:endParaRPr lang="en-US" sz="2000" dirty="0" smtClean="0">
              <a:solidFill>
                <a:schemeClr val="dk1"/>
              </a:solidFill>
            </a:endParaRP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4</a:t>
            </a:fld>
            <a:endParaRPr lang="en-US" sz="1400"/>
          </a:p>
        </p:txBody>
      </p:sp>
      <p:sp>
        <p:nvSpPr>
          <p:cNvPr id="3" name="TextBox 2"/>
          <p:cNvSpPr txBox="1"/>
          <p:nvPr/>
        </p:nvSpPr>
        <p:spPr>
          <a:xfrm>
            <a:off x="323528" y="1988840"/>
            <a:ext cx="8460432" cy="4093428"/>
          </a:xfrm>
          <a:prstGeom prst="rect">
            <a:avLst/>
          </a:prstGeom>
          <a:solidFill>
            <a:srgbClr val="EFF6A8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dk1"/>
                </a:solidFill>
              </a:rPr>
              <a:t>5.1.2. Radiation and activation levels for the experiments at SLHC</a:t>
            </a:r>
          </a:p>
          <a:p>
            <a:endParaRPr lang="en-US" sz="2000" b="1" dirty="0" smtClean="0">
              <a:solidFill>
                <a:schemeClr val="dk1"/>
              </a:solidFill>
            </a:endParaRPr>
          </a:p>
          <a:p>
            <a:r>
              <a:rPr lang="en-US" sz="2000" dirty="0" smtClean="0">
                <a:solidFill>
                  <a:schemeClr val="dk1"/>
                </a:solidFill>
              </a:rPr>
              <a:t>Due to LHC delay, measurement results are late: </a:t>
            </a:r>
            <a:endParaRPr lang="en-US" sz="2000" dirty="0" smtClean="0">
              <a:solidFill>
                <a:schemeClr val="dk1"/>
              </a:solidFill>
            </a:endParaRPr>
          </a:p>
          <a:p>
            <a:endParaRPr lang="en-US" sz="2000" dirty="0" smtClean="0">
              <a:solidFill>
                <a:schemeClr val="dk1"/>
              </a:solidFill>
            </a:endParaRPr>
          </a:p>
          <a:p>
            <a:r>
              <a:rPr lang="en-US" sz="2000" b="1" dirty="0" smtClean="0">
                <a:solidFill>
                  <a:schemeClr val="dk1"/>
                </a:solidFill>
              </a:rPr>
              <a:t>- PSI: </a:t>
            </a:r>
            <a:r>
              <a:rPr lang="en-US" sz="2000" dirty="0" smtClean="0">
                <a:solidFill>
                  <a:schemeClr val="dk1"/>
                </a:solidFill>
              </a:rPr>
              <a:t>Measurement </a:t>
            </a:r>
            <a:r>
              <a:rPr lang="en-US" sz="2000" dirty="0" smtClean="0">
                <a:solidFill>
                  <a:schemeClr val="dk1"/>
                </a:solidFill>
              </a:rPr>
              <a:t>of ambient dose equivalent from </a:t>
            </a:r>
            <a:r>
              <a:rPr lang="en-US" sz="2000" dirty="0" smtClean="0">
                <a:solidFill>
                  <a:schemeClr val="dk1"/>
                </a:solidFill>
              </a:rPr>
              <a:t>neutrons</a:t>
            </a:r>
            <a:endParaRPr lang="en-US" sz="2000" dirty="0" smtClean="0">
              <a:solidFill>
                <a:schemeClr val="dk1"/>
              </a:solidFill>
            </a:endParaRPr>
          </a:p>
          <a:p>
            <a:r>
              <a:rPr lang="en-US" sz="2000" dirty="0" smtClean="0">
                <a:solidFill>
                  <a:schemeClr val="dk1"/>
                </a:solidFill>
              </a:rPr>
              <a:t>(very useful results in CMS, detectors were in the “shadow” in ATLAS)</a:t>
            </a:r>
          </a:p>
          <a:p>
            <a:r>
              <a:rPr lang="en-US" sz="2000" b="1" dirty="0" smtClean="0">
                <a:solidFill>
                  <a:schemeClr val="dk1"/>
                </a:solidFill>
              </a:rPr>
              <a:t>Compare with </a:t>
            </a:r>
            <a:r>
              <a:rPr lang="en-US" sz="2000" dirty="0" smtClean="0">
                <a:solidFill>
                  <a:schemeClr val="dk1"/>
                </a:solidFill>
              </a:rPr>
              <a:t>Monte-Carlo estimations of radiation environments from CERN </a:t>
            </a:r>
          </a:p>
          <a:p>
            <a:endParaRPr lang="en-US" sz="2000" dirty="0" smtClean="0">
              <a:solidFill>
                <a:schemeClr val="dk1"/>
              </a:solidFill>
            </a:endParaRPr>
          </a:p>
          <a:p>
            <a:r>
              <a:rPr lang="en-US" sz="2000" dirty="0" smtClean="0">
                <a:solidFill>
                  <a:schemeClr val="dk1"/>
                </a:solidFill>
              </a:rPr>
              <a:t>This would constitute an addendum to deliverable 5.1.2. </a:t>
            </a:r>
          </a:p>
          <a:p>
            <a:endParaRPr lang="en-US" sz="2000" dirty="0" smtClean="0">
              <a:solidFill>
                <a:schemeClr val="dk1"/>
              </a:solidFill>
            </a:endParaRPr>
          </a:p>
          <a:p>
            <a:r>
              <a:rPr lang="en-US" sz="2000" dirty="0" smtClean="0">
                <a:solidFill>
                  <a:schemeClr val="dk1"/>
                </a:solidFill>
              </a:rPr>
              <a:t>Now, other data are available which may be exploited in this direction. </a:t>
            </a:r>
            <a:endParaRPr lang="en-US" sz="2000" dirty="0" smtClean="0">
              <a:solidFill>
                <a:srgbClr val="FF0000"/>
              </a:solidFill>
            </a:endParaRP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5</a:t>
            </a:fld>
            <a:endParaRPr lang="en-US" sz="1400"/>
          </a:p>
        </p:txBody>
      </p:sp>
      <p:sp>
        <p:nvSpPr>
          <p:cNvPr id="3" name="TextBox 2"/>
          <p:cNvSpPr txBox="1"/>
          <p:nvPr/>
        </p:nvSpPr>
        <p:spPr>
          <a:xfrm>
            <a:off x="323528" y="1916832"/>
            <a:ext cx="8460432" cy="40934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dk1"/>
                </a:solidFill>
              </a:rPr>
              <a:t>5.3.1. Impact Study: radioactive releases &amp; waste</a:t>
            </a:r>
          </a:p>
          <a:p>
            <a:endParaRPr lang="en-US" sz="2000" b="1" dirty="0" smtClean="0">
              <a:solidFill>
                <a:schemeClr val="dk1"/>
              </a:solidFill>
            </a:endParaRPr>
          </a:p>
          <a:p>
            <a:r>
              <a:rPr lang="en-US" sz="2000" dirty="0" smtClean="0">
                <a:solidFill>
                  <a:schemeClr val="dk1"/>
                </a:solidFill>
              </a:rPr>
              <a:t>Studies made for the original scope of </a:t>
            </a:r>
            <a:r>
              <a:rPr lang="en-US" sz="2000" dirty="0" err="1" smtClean="0">
                <a:solidFill>
                  <a:schemeClr val="dk1"/>
                </a:solidFill>
              </a:rPr>
              <a:t>sLHC</a:t>
            </a:r>
            <a:r>
              <a:rPr lang="en-US" sz="2000" dirty="0" smtClean="0">
                <a:solidFill>
                  <a:schemeClr val="dk1"/>
                </a:solidFill>
              </a:rPr>
              <a:t>:</a:t>
            </a:r>
          </a:p>
          <a:p>
            <a:r>
              <a:rPr lang="en-US" sz="2000" dirty="0" smtClean="0">
                <a:solidFill>
                  <a:schemeClr val="dk1"/>
                </a:solidFill>
              </a:rPr>
              <a:t>	release of activated air from LINAC 4</a:t>
            </a:r>
          </a:p>
          <a:p>
            <a:r>
              <a:rPr lang="en-US" sz="2000" dirty="0" smtClean="0">
                <a:solidFill>
                  <a:schemeClr val="dk1"/>
                </a:solidFill>
              </a:rPr>
              <a:t>	release of activated air from SPL</a:t>
            </a:r>
          </a:p>
          <a:p>
            <a:r>
              <a:rPr lang="en-US" sz="2000" dirty="0" smtClean="0">
                <a:solidFill>
                  <a:schemeClr val="dk1"/>
                </a:solidFill>
              </a:rPr>
              <a:t>	</a:t>
            </a:r>
            <a:r>
              <a:rPr lang="en-US" sz="2000" dirty="0" smtClean="0"/>
              <a:t>Release of activated </a:t>
            </a:r>
            <a:r>
              <a:rPr lang="en-US" sz="2000" dirty="0" smtClean="0"/>
              <a:t>air and stray radiation </a:t>
            </a:r>
            <a:r>
              <a:rPr lang="en-US" sz="2000" dirty="0" smtClean="0"/>
              <a:t>from PS</a:t>
            </a:r>
          </a:p>
          <a:p>
            <a:r>
              <a:rPr lang="en-US" sz="2000" dirty="0" smtClean="0"/>
              <a:t>	activation of ground(water) around SPL dump</a:t>
            </a:r>
          </a:p>
          <a:p>
            <a:r>
              <a:rPr lang="en-US" sz="2000" dirty="0" smtClean="0"/>
              <a:t>	stray radiation from SPL dump</a:t>
            </a:r>
          </a:p>
          <a:p>
            <a:r>
              <a:rPr lang="en-US" sz="2000" dirty="0" smtClean="0">
                <a:solidFill>
                  <a:schemeClr val="dk1"/>
                </a:solidFill>
              </a:rPr>
              <a:t>	</a:t>
            </a:r>
          </a:p>
          <a:p>
            <a:r>
              <a:rPr lang="en-US" sz="2000" dirty="0" smtClean="0">
                <a:solidFill>
                  <a:schemeClr val="dk1"/>
                </a:solidFill>
              </a:rPr>
              <a:t>These studies will be summarized in the deliverable report SLHC-PP report </a:t>
            </a:r>
          </a:p>
          <a:p>
            <a:endParaRPr lang="en-US" sz="2000" b="1" dirty="0" smtClean="0">
              <a:solidFill>
                <a:schemeClr val="dk1"/>
              </a:solidFill>
            </a:endParaRPr>
          </a:p>
          <a:p>
            <a:endParaRPr lang="en-US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endParaRPr lang="en-US" sz="2600" smtClean="0"/>
          </a:p>
        </p:txBody>
      </p:sp>
      <p:pic>
        <p:nvPicPr>
          <p:cNvPr id="2053" name="Picture 13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1438275"/>
            <a:ext cx="4195762" cy="5419725"/>
          </a:xfrm>
          <a:noFill/>
        </p:spPr>
      </p:pic>
      <p:sp>
        <p:nvSpPr>
          <p:cNvPr id="2054" name="AutoShape 14"/>
          <p:cNvSpPr>
            <a:spLocks/>
          </p:cNvSpPr>
          <p:nvPr/>
        </p:nvSpPr>
        <p:spPr bwMode="auto">
          <a:xfrm>
            <a:off x="2987675" y="2852738"/>
            <a:ext cx="1081088" cy="576262"/>
          </a:xfrm>
          <a:prstGeom prst="borderCallout1">
            <a:avLst>
              <a:gd name="adj1" fmla="val 19833"/>
              <a:gd name="adj2" fmla="val -7046"/>
              <a:gd name="adj3" fmla="val 383472"/>
              <a:gd name="adj4" fmla="val -34361"/>
            </a:avLst>
          </a:prstGeom>
          <a:solidFill>
            <a:srgbClr val="FF99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Dump location</a:t>
            </a:r>
            <a:endParaRPr lang="fr-FR"/>
          </a:p>
        </p:txBody>
      </p:sp>
      <p:pic>
        <p:nvPicPr>
          <p:cNvPr id="2055" name="Picture 1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80288" y="1916113"/>
            <a:ext cx="1366837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7" descr="SPL-dump_H10all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628775"/>
            <a:ext cx="43211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7" name="Line 18"/>
          <p:cNvSpPr>
            <a:spLocks noChangeShapeType="1"/>
          </p:cNvSpPr>
          <p:nvPr/>
        </p:nvSpPr>
        <p:spPr bwMode="auto">
          <a:xfrm>
            <a:off x="6300788" y="3141663"/>
            <a:ext cx="2303462" cy="1150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58" name="AutoShape 19"/>
          <p:cNvSpPr>
            <a:spLocks/>
          </p:cNvSpPr>
          <p:nvPr/>
        </p:nvSpPr>
        <p:spPr bwMode="auto">
          <a:xfrm>
            <a:off x="4356100" y="3429000"/>
            <a:ext cx="1147763" cy="330200"/>
          </a:xfrm>
          <a:prstGeom prst="borderCallout1">
            <a:avLst>
              <a:gd name="adj1" fmla="val 34616"/>
              <a:gd name="adj2" fmla="val 106639"/>
              <a:gd name="adj3" fmla="val -174519"/>
              <a:gd name="adj4" fmla="val 12544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17 Sv/h</a:t>
            </a:r>
            <a:endParaRPr lang="fr-FR"/>
          </a:p>
        </p:txBody>
      </p:sp>
      <p:sp>
        <p:nvSpPr>
          <p:cNvPr id="2059" name="Line 20"/>
          <p:cNvSpPr>
            <a:spLocks noChangeShapeType="1"/>
          </p:cNvSpPr>
          <p:nvPr/>
        </p:nvSpPr>
        <p:spPr bwMode="auto">
          <a:xfrm flipH="1">
            <a:off x="5651500" y="1844675"/>
            <a:ext cx="0" cy="287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0" name="Line 21"/>
          <p:cNvSpPr>
            <a:spLocks noChangeShapeType="1"/>
          </p:cNvSpPr>
          <p:nvPr/>
        </p:nvSpPr>
        <p:spPr bwMode="auto">
          <a:xfrm flipH="1">
            <a:off x="6011863" y="1916113"/>
            <a:ext cx="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1" name="Line 22"/>
          <p:cNvSpPr>
            <a:spLocks noChangeShapeType="1"/>
          </p:cNvSpPr>
          <p:nvPr/>
        </p:nvSpPr>
        <p:spPr bwMode="auto">
          <a:xfrm flipH="1">
            <a:off x="6227763" y="1916113"/>
            <a:ext cx="0" cy="2808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62" name="Text Box 23"/>
          <p:cNvSpPr txBox="1">
            <a:spLocks noChangeArrowheads="1"/>
          </p:cNvSpPr>
          <p:nvPr/>
        </p:nvSpPr>
        <p:spPr bwMode="auto">
          <a:xfrm>
            <a:off x="5076825" y="4221163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Dump Air   Wall         Earth</a:t>
            </a:r>
            <a:endParaRPr lang="fr-FR" sz="1400"/>
          </a:p>
        </p:txBody>
      </p:sp>
      <p:sp>
        <p:nvSpPr>
          <p:cNvPr id="2063" name="AutoShape 24"/>
          <p:cNvSpPr>
            <a:spLocks/>
          </p:cNvSpPr>
          <p:nvPr/>
        </p:nvSpPr>
        <p:spPr bwMode="auto">
          <a:xfrm>
            <a:off x="7743825" y="2809875"/>
            <a:ext cx="914400" cy="609600"/>
          </a:xfrm>
          <a:prstGeom prst="borderCallout1">
            <a:avLst>
              <a:gd name="adj1" fmla="val 18750"/>
              <a:gd name="adj2" fmla="val -8333"/>
              <a:gd name="adj3" fmla="val 101565"/>
              <a:gd name="adj4" fmla="val -8698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/>
              <a:t>Factor 10 m</a:t>
            </a:r>
            <a:r>
              <a:rPr lang="en-US" baseline="30000"/>
              <a:t>-1</a:t>
            </a:r>
            <a:endParaRPr lang="fr-FR"/>
          </a:p>
        </p:txBody>
      </p:sp>
      <p:sp>
        <p:nvSpPr>
          <p:cNvPr id="2064" name="Text Box 25"/>
          <p:cNvSpPr txBox="1">
            <a:spLocks noChangeArrowheads="1"/>
          </p:cNvSpPr>
          <p:nvPr/>
        </p:nvSpPr>
        <p:spPr bwMode="auto">
          <a:xfrm>
            <a:off x="4894263" y="5143500"/>
            <a:ext cx="424973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7 m of earth will reduce </a:t>
            </a:r>
            <a:br>
              <a:rPr lang="en-US" sz="2000" dirty="0"/>
            </a:br>
            <a:r>
              <a:rPr lang="en-US" sz="2000" i="1" dirty="0"/>
              <a:t>H</a:t>
            </a:r>
            <a:r>
              <a:rPr lang="en-US" sz="2000" dirty="0"/>
              <a:t>*(10) to 1.7 </a:t>
            </a:r>
            <a:r>
              <a:rPr lang="en-US" sz="2000" dirty="0" err="1">
                <a:latin typeface="Symbol" pitchFamily="18" charset="2"/>
              </a:rPr>
              <a:t>m</a:t>
            </a:r>
            <a:r>
              <a:rPr lang="en-US" sz="2000" dirty="0" err="1"/>
              <a:t>Sv</a:t>
            </a:r>
            <a:r>
              <a:rPr lang="en-US" sz="2000" dirty="0"/>
              <a:t> h</a:t>
            </a:r>
            <a:r>
              <a:rPr lang="en-US" sz="2000" baseline="30000" dirty="0"/>
              <a:t>-1</a:t>
            </a:r>
            <a:endParaRPr lang="en-US" sz="2000" dirty="0"/>
          </a:p>
          <a:p>
            <a:pPr>
              <a:spcBef>
                <a:spcPct val="50000"/>
              </a:spcBef>
            </a:pPr>
            <a:r>
              <a:rPr lang="en-US" sz="2000" dirty="0"/>
              <a:t>Public area with low frequentation: </a:t>
            </a:r>
            <a:r>
              <a:rPr lang="en-US" sz="2000" i="1" dirty="0"/>
              <a:t>H</a:t>
            </a:r>
            <a:r>
              <a:rPr lang="en-US" sz="2000" dirty="0"/>
              <a:t>*(10) &lt; 2.5 </a:t>
            </a:r>
            <a:r>
              <a:rPr lang="en-US" sz="2000" dirty="0" err="1">
                <a:latin typeface="Symbol" pitchFamily="18" charset="2"/>
              </a:rPr>
              <a:t>m</a:t>
            </a:r>
            <a:r>
              <a:rPr lang="en-US" sz="2000" dirty="0" err="1"/>
              <a:t>Sv</a:t>
            </a:r>
            <a:r>
              <a:rPr lang="en-US" sz="2000" dirty="0"/>
              <a:t> h</a:t>
            </a:r>
            <a:r>
              <a:rPr lang="en-US" sz="2000" baseline="30000" dirty="0"/>
              <a:t>-1</a:t>
            </a:r>
            <a:r>
              <a:rPr lang="en-US" sz="2000" dirty="0"/>
              <a:t> required</a:t>
            </a:r>
            <a:endParaRPr lang="fr-FR" sz="2000" dirty="0"/>
          </a:p>
        </p:txBody>
      </p:sp>
      <p:sp>
        <p:nvSpPr>
          <p:cNvPr id="2065" name="Slide Number Placeholder 1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0203EB5-F8A3-44AD-86EE-1A372EE0242B}" type="slidenum">
              <a:rPr lang="fr-FR" altLang="en-US" smtClean="0">
                <a:latin typeface="Arial" pitchFamily="34" charset="0"/>
              </a:rPr>
              <a:pPr/>
              <a:t>6</a:t>
            </a:fld>
            <a:endParaRPr lang="fr-FR" altLang="en-US" smtClean="0">
              <a:latin typeface="Arial" pitchFamily="34" charset="0"/>
            </a:endParaRPr>
          </a:p>
        </p:txBody>
      </p:sp>
      <p:graphicFrame>
        <p:nvGraphicFramePr>
          <p:cNvPr id="2050" name="Content Placeholder 8"/>
          <p:cNvGraphicFramePr>
            <a:graphicFrameLocks noChangeAspect="1"/>
          </p:cNvGraphicFramePr>
          <p:nvPr/>
        </p:nvGraphicFramePr>
        <p:xfrm>
          <a:off x="3500438" y="1571625"/>
          <a:ext cx="977900" cy="1111250"/>
        </p:xfrm>
        <a:graphic>
          <a:graphicData uri="http://schemas.openxmlformats.org/presentationml/2006/ole">
            <p:oleObj spid="_x0000_s19458" name="Equation" r:id="rId6" imgW="558720" imgH="634680" progId="Equation.3">
              <p:embed/>
            </p:oleObj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411760" y="1052736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Stray radiation from SPL Dump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SPL-dump_star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0" y="785813"/>
            <a:ext cx="5238750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1052736"/>
            <a:ext cx="7543800" cy="436910"/>
          </a:xfrm>
        </p:spPr>
        <p:txBody>
          <a:bodyPr/>
          <a:lstStyle/>
          <a:p>
            <a:r>
              <a:rPr lang="fr-FR" sz="2400" b="1" dirty="0" err="1" smtClean="0"/>
              <a:t>Soil</a:t>
            </a:r>
            <a:r>
              <a:rPr lang="fr-FR" sz="2400" b="1" dirty="0" smtClean="0"/>
              <a:t> activation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600" dirty="0" smtClean="0">
                <a:solidFill>
                  <a:schemeClr val="tx1"/>
                </a:solidFill>
              </a:rPr>
              <a:t>Dump in a 4.4 m wide tunnel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40 cm concrete wall</a:t>
            </a:r>
          </a:p>
          <a:p>
            <a:r>
              <a:rPr lang="en-US" sz="2600" dirty="0" smtClean="0">
                <a:solidFill>
                  <a:schemeClr val="tx1"/>
                </a:solidFill>
              </a:rPr>
              <a:t>Several </a:t>
            </a:r>
            <a:r>
              <a:rPr lang="en-US" sz="2600" dirty="0" err="1" smtClean="0">
                <a:solidFill>
                  <a:schemeClr val="tx1"/>
                </a:solidFill>
              </a:rPr>
              <a:t>metres</a:t>
            </a:r>
            <a:r>
              <a:rPr lang="en-US" sz="2600" dirty="0" smtClean="0">
                <a:solidFill>
                  <a:schemeClr val="tx1"/>
                </a:solidFill>
              </a:rPr>
              <a:t> of earth</a:t>
            </a:r>
            <a:endParaRPr lang="fr-FR" sz="2600" dirty="0" smtClean="0">
              <a:solidFill>
                <a:schemeClr val="tx1"/>
              </a:solidFill>
            </a:endParaRPr>
          </a:p>
        </p:txBody>
      </p:sp>
      <p:sp>
        <p:nvSpPr>
          <p:cNvPr id="14341" name="Text Box 9"/>
          <p:cNvSpPr txBox="1">
            <a:spLocks noChangeArrowheads="1"/>
          </p:cNvSpPr>
          <p:nvPr/>
        </p:nvSpPr>
        <p:spPr bwMode="auto">
          <a:xfrm>
            <a:off x="5830888" y="4143375"/>
            <a:ext cx="331311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“Stars” (inelastic interactions), leading to activation of matter surrounding the dump</a:t>
            </a:r>
            <a:endParaRPr lang="fr-FR"/>
          </a:p>
        </p:txBody>
      </p:sp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0" y="3857628"/>
          <a:ext cx="4948252" cy="3000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343" name="TextBox 8"/>
          <p:cNvSpPr txBox="1">
            <a:spLocks noChangeArrowheads="1"/>
          </p:cNvSpPr>
          <p:nvPr/>
        </p:nvSpPr>
        <p:spPr bwMode="auto">
          <a:xfrm>
            <a:off x="4929188" y="5857875"/>
            <a:ext cx="32861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/>
              <a:t>Profile of activity concentration in earth: exponential decline</a:t>
            </a:r>
            <a:endParaRPr lang="en-US"/>
          </a:p>
        </p:txBody>
      </p:sp>
      <p:sp>
        <p:nvSpPr>
          <p:cNvPr id="14344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356D21A-0517-41C9-9972-5DB4C56EE47C}" type="slidenum">
              <a:rPr lang="fr-FR" altLang="en-US" smtClean="0">
                <a:latin typeface="Arial" pitchFamily="34" charset="0"/>
              </a:rPr>
              <a:pPr/>
              <a:t>7</a:t>
            </a:fld>
            <a:endParaRPr lang="fr-FR" altLang="en-US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8</a:t>
            </a:fld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275856" y="980728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Ground water contamination</a:t>
            </a:r>
            <a:endParaRPr lang="en-US" sz="2400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23528" y="1700808"/>
            <a:ext cx="4038600" cy="44116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Soluble </a:t>
            </a:r>
            <a:r>
              <a:rPr kumimoji="0" lang="en-GB" sz="2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radionuclides</a:t>
            </a: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H(100%) </a:t>
            </a:r>
            <a:r>
              <a:rPr kumimoji="0" lang="en-GB" sz="2400" b="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22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Na (20%)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 equilibrium: </a:t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Production = Activity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482" name="Object 7"/>
          <p:cNvGraphicFramePr>
            <a:graphicFrameLocks noChangeAspect="1"/>
          </p:cNvGraphicFramePr>
          <p:nvPr/>
        </p:nvGraphicFramePr>
        <p:xfrm>
          <a:off x="0" y="3429000"/>
          <a:ext cx="4211637" cy="592138"/>
        </p:xfrm>
        <a:graphic>
          <a:graphicData uri="http://schemas.openxmlformats.org/presentationml/2006/ole">
            <p:oleObj spid="_x0000_s20482" name="Equation" r:id="rId3" imgW="1803240" imgH="253800" progId="Equation.3">
              <p:embed/>
            </p:oleObj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/>
        </p:nvGraphicFramePr>
        <p:xfrm>
          <a:off x="395536" y="4233667"/>
          <a:ext cx="3995936" cy="2624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Content Placeholder 4"/>
          <p:cNvSpPr txBox="1">
            <a:spLocks/>
          </p:cNvSpPr>
          <p:nvPr/>
        </p:nvSpPr>
        <p:spPr>
          <a:xfrm>
            <a:off x="4788024" y="1844824"/>
            <a:ext cx="4038600" cy="44116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Comparison with limits: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Drinking water: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</a:rPr>
              <a:t>28 l exceed radioactivity limit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</a:rPr>
              <a:t>Don’t source close to SPL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Waste water: (ingress in tunnel)</a:t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2400" b="0" i="0" u="none" strike="noStrike" kern="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H o.k. 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24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22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Na: Factor 3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Covered by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conservativism</a:t>
            </a: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of model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8647" y="1268760"/>
            <a:ext cx="5055353" cy="4608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A943A0-2C2F-4C14-A191-C17F60452C34}" type="slidenum">
              <a:rPr lang="en-US" smtClean="0"/>
              <a:pPr/>
              <a:t>9</a:t>
            </a:fld>
            <a:endParaRPr lang="en-US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2132856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 “venerable” Proton Synchrotron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2924944"/>
            <a:ext cx="40324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new accelerator strategy, PS is used  as an injector for the whole lifetime of LHC and HL-LHC.</a:t>
            </a:r>
          </a:p>
          <a:p>
            <a:endParaRPr lang="en-US" dirty="0" smtClean="0"/>
          </a:p>
          <a:p>
            <a:r>
              <a:rPr lang="en-US" dirty="0" smtClean="0"/>
              <a:t>What is the environmental impact ?</a:t>
            </a:r>
          </a:p>
          <a:p>
            <a:endParaRPr lang="en-US" dirty="0" smtClean="0"/>
          </a:p>
          <a:p>
            <a:r>
              <a:rPr lang="en-US" dirty="0" smtClean="0"/>
              <a:t>What measures have to be taken to make it acceptable ?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6093296"/>
            <a:ext cx="44279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Locations of beam loss in PS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lectrical Safety Training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Network 10">
    <a:dk1>
      <a:srgbClr val="000000"/>
    </a:dk1>
    <a:lt1>
      <a:srgbClr val="FFFFFF"/>
    </a:lt1>
    <a:dk2>
      <a:srgbClr val="330066"/>
    </a:dk2>
    <a:lt2>
      <a:srgbClr val="808080"/>
    </a:lt2>
    <a:accent1>
      <a:srgbClr val="CCCC00"/>
    </a:accent1>
    <a:accent2>
      <a:srgbClr val="669999"/>
    </a:accent2>
    <a:accent3>
      <a:srgbClr val="FFFFFF"/>
    </a:accent3>
    <a:accent4>
      <a:srgbClr val="000000"/>
    </a:accent4>
    <a:accent5>
      <a:srgbClr val="E2E2AA"/>
    </a:accent5>
    <a:accent6>
      <a:srgbClr val="5C8A8A"/>
    </a:accent6>
    <a:hlink>
      <a:srgbClr val="7E9CE8"/>
    </a:hlink>
    <a:folHlink>
      <a:srgbClr val="D8D8EC"/>
    </a:folHlink>
  </a:clrScheme>
  <a:fontScheme name="Network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Network 10">
    <a:dk1>
      <a:srgbClr val="000000"/>
    </a:dk1>
    <a:lt1>
      <a:srgbClr val="FFFFFF"/>
    </a:lt1>
    <a:dk2>
      <a:srgbClr val="330066"/>
    </a:dk2>
    <a:lt2>
      <a:srgbClr val="808080"/>
    </a:lt2>
    <a:accent1>
      <a:srgbClr val="CCCC00"/>
    </a:accent1>
    <a:accent2>
      <a:srgbClr val="669999"/>
    </a:accent2>
    <a:accent3>
      <a:srgbClr val="FFFFFF"/>
    </a:accent3>
    <a:accent4>
      <a:srgbClr val="000000"/>
    </a:accent4>
    <a:accent5>
      <a:srgbClr val="E2E2AA"/>
    </a:accent5>
    <a:accent6>
      <a:srgbClr val="5C8A8A"/>
    </a:accent6>
    <a:hlink>
      <a:srgbClr val="7E9CE8"/>
    </a:hlink>
    <a:folHlink>
      <a:srgbClr val="D8D8EC"/>
    </a:folHlink>
  </a:clrScheme>
  <a:fontScheme name="Network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Electrical Safety Training</Template>
  <TotalTime>651</TotalTime>
  <Words>668</Words>
  <Application>Microsoft Office PowerPoint</Application>
  <PresentationFormat>On-screen Show (4:3)</PresentationFormat>
  <Paragraphs>131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Electrical Safety Training</vt:lpstr>
      <vt:lpstr>Equation</vt:lpstr>
      <vt:lpstr>WP5 Progress Report Th. Otto  7. 2. 2011</vt:lpstr>
      <vt:lpstr>Slide 2</vt:lpstr>
      <vt:lpstr>Slide 3</vt:lpstr>
      <vt:lpstr>Slide 4</vt:lpstr>
      <vt:lpstr>Slide 5</vt:lpstr>
      <vt:lpstr>Slide 6</vt:lpstr>
      <vt:lpstr>Soil activation</vt:lpstr>
      <vt:lpstr>Slide 8</vt:lpstr>
      <vt:lpstr>Slide 9</vt:lpstr>
      <vt:lpstr>Slide 10</vt:lpstr>
      <vt:lpstr>Slide 11</vt:lpstr>
      <vt:lpstr>Slide 12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Progress Report Th. Otto  7. 2. 2011</dc:title>
  <dc:creator>Thomas Otto</dc:creator>
  <cp:lastModifiedBy>Thomas Otto</cp:lastModifiedBy>
  <cp:revision>74</cp:revision>
  <dcterms:created xsi:type="dcterms:W3CDTF">2011-02-06T09:01:34Z</dcterms:created>
  <dcterms:modified xsi:type="dcterms:W3CDTF">2011-02-08T07:14:29Z</dcterms:modified>
</cp:coreProperties>
</file>