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6" r:id="rId2"/>
    <p:sldId id="268" r:id="rId3"/>
    <p:sldId id="269" r:id="rId4"/>
    <p:sldId id="270" r:id="rId5"/>
    <p:sldId id="266" r:id="rId6"/>
    <p:sldId id="264" r:id="rId7"/>
    <p:sldId id="267" r:id="rId8"/>
    <p:sldId id="265" r:id="rId9"/>
    <p:sldId id="258" r:id="rId10"/>
    <p:sldId id="272" r:id="rId11"/>
    <p:sldId id="257" r:id="rId12"/>
    <p:sldId id="259" r:id="rId13"/>
    <p:sldId id="271" r:id="rId14"/>
    <p:sldId id="260" r:id="rId15"/>
    <p:sldId id="261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60"/>
  </p:normalViewPr>
  <p:slideViewPr>
    <p:cSldViewPr snapToGrid="0">
      <p:cViewPr varScale="1">
        <p:scale>
          <a:sx n="83" d="100"/>
          <a:sy n="83" d="100"/>
        </p:scale>
        <p:origin x="81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4.18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9:02.82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71 1,'-12'6,"-16"14,-3 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9:03.19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1,'18'0,"6"0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9:03.57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9:04.90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5.382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6.02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7.70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8.25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9.13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0,'6'6,"2"2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8:59.52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9:01.21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6T14:39:02.57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79 1,'-18'18,"-12"18,-1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5/22/2022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34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5/22/2022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3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5/22/2022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3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5/22/2022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0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5/22/2022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5/22/2022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2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5/22/2022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81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5/22/2022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5/22/2022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3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5/22/2022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8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5/22/2022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8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5/22/2022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8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340.png"/><Relationship Id="rId18" Type="http://schemas.openxmlformats.org/officeDocument/2006/relationships/customXml" Target="../ink/ink9.xml"/><Relationship Id="rId26" Type="http://schemas.openxmlformats.org/officeDocument/2006/relationships/customXml" Target="../ink/ink12.xml"/><Relationship Id="rId3" Type="http://schemas.openxmlformats.org/officeDocument/2006/relationships/image" Target="../media/image290.png"/><Relationship Id="rId21" Type="http://schemas.openxmlformats.org/officeDocument/2006/relationships/image" Target="../media/image380.png"/><Relationship Id="rId7" Type="http://schemas.openxmlformats.org/officeDocument/2006/relationships/image" Target="../media/image310.png"/><Relationship Id="rId12" Type="http://schemas.openxmlformats.org/officeDocument/2006/relationships/customXml" Target="../ink/ink6.xml"/><Relationship Id="rId17" Type="http://schemas.openxmlformats.org/officeDocument/2006/relationships/image" Target="../media/image360.png"/><Relationship Id="rId25" Type="http://schemas.openxmlformats.org/officeDocument/2006/relationships/image" Target="../media/image400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9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330.png"/><Relationship Id="rId24" Type="http://schemas.openxmlformats.org/officeDocument/2006/relationships/customXml" Target="../ink/ink11.xml"/><Relationship Id="rId5" Type="http://schemas.openxmlformats.org/officeDocument/2006/relationships/image" Target="../media/image300.png"/><Relationship Id="rId15" Type="http://schemas.openxmlformats.org/officeDocument/2006/relationships/image" Target="../media/image350.png"/><Relationship Id="rId23" Type="http://schemas.openxmlformats.org/officeDocument/2006/relationships/image" Target="../media/image390.png"/><Relationship Id="rId28" Type="http://schemas.openxmlformats.org/officeDocument/2006/relationships/customXml" Target="../ink/ink13.xml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320.png"/><Relationship Id="rId14" Type="http://schemas.openxmlformats.org/officeDocument/2006/relationships/customXml" Target="../ink/ink7.xml"/><Relationship Id="rId22" Type="http://schemas.openxmlformats.org/officeDocument/2006/relationships/customXml" Target="../ink/ink10.xml"/><Relationship Id="rId27" Type="http://schemas.openxmlformats.org/officeDocument/2006/relationships/image" Target="../media/image410.png"/><Relationship Id="rId30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16.png"/><Relationship Id="rId7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sv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23.png"/><Relationship Id="rId7" Type="http://schemas.openxmlformats.org/officeDocument/2006/relationships/image" Target="../media/image26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28.png"/><Relationship Id="rId7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14.sv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32.png"/><Relationship Id="rId7" Type="http://schemas.openxmlformats.org/officeDocument/2006/relationships/image" Target="../media/image2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14.sv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79">
            <a:extLst>
              <a:ext uri="{FF2B5EF4-FFF2-40B4-BE49-F238E27FC236}">
                <a16:creationId xmlns:a16="http://schemas.microsoft.com/office/drawing/2014/main" id="{BFB2D26E-FBAE-45B8-B0F6-80E4ABDEC3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3442A66-721F-4552-A3AD-3A2215F0C1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102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4" name="Rectangle 83">
            <a:extLst>
              <a:ext uri="{FF2B5EF4-FFF2-40B4-BE49-F238E27FC236}">
                <a16:creationId xmlns:a16="http://schemas.microsoft.com/office/drawing/2014/main" id="{67EA5288-5BEB-4C44-949A-ED209FE21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8FC541-B9D9-4C5A-BCF8-845370706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1223889"/>
            <a:ext cx="2705101" cy="2508139"/>
          </a:xfrm>
        </p:spPr>
        <p:txBody>
          <a:bodyPr>
            <a:normAutofit/>
          </a:bodyPr>
          <a:lstStyle/>
          <a:p>
            <a:r>
              <a:rPr lang="pt-PT" sz="3000" dirty="0"/>
              <a:t>Low Noise Amplifier</a:t>
            </a:r>
            <a:endParaRPr lang="en-US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29E17-B74F-46EE-A8FE-1671D3D64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2705100" cy="2165684"/>
          </a:xfrm>
        </p:spPr>
        <p:txBody>
          <a:bodyPr>
            <a:normAutofit fontScale="25000" lnSpcReduction="20000"/>
          </a:bodyPr>
          <a:lstStyle/>
          <a:p>
            <a:br>
              <a:rPr lang="pt-PT" sz="2000" dirty="0"/>
            </a:br>
            <a:br>
              <a:rPr lang="pt-PT" sz="6400" dirty="0"/>
            </a:br>
            <a:r>
              <a:rPr lang="en-GB" sz="6400" dirty="0"/>
              <a:t>Electronic and Mechanical Design</a:t>
            </a:r>
          </a:p>
          <a:p>
            <a:br>
              <a:rPr lang="en-GB" sz="6400" dirty="0"/>
            </a:br>
            <a:r>
              <a:rPr lang="en-GB" sz="6400" dirty="0"/>
              <a:t>Designer: Wilker Bastos</a:t>
            </a:r>
          </a:p>
          <a:p>
            <a:r>
              <a:rPr lang="en-GB" sz="6400" dirty="0"/>
              <a:t>Supervisor: Stephane Franck Rey</a:t>
            </a:r>
          </a:p>
          <a:p>
            <a:endParaRPr lang="en-US" sz="2000" dirty="0"/>
          </a:p>
        </p:txBody>
      </p:sp>
      <p:pic>
        <p:nvPicPr>
          <p:cNvPr id="98" name="Picture 3">
            <a:extLst>
              <a:ext uri="{FF2B5EF4-FFF2-40B4-BE49-F238E27FC236}">
                <a16:creationId xmlns:a16="http://schemas.microsoft.com/office/drawing/2014/main" id="{44EC0F80-AE0D-C433-8B7C-9DBD43CDE1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31" r="15760" b="-1"/>
          <a:stretch/>
        </p:blipFill>
        <p:spPr>
          <a:xfrm>
            <a:off x="5410200" y="10"/>
            <a:ext cx="6781800" cy="685799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562787A-BF7D-4D41-B61D-0415E84F0F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041" y="-1"/>
            <a:ext cx="1295246" cy="1293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CA21C9-ABCD-4569-B040-9069116C305A}"/>
              </a:ext>
            </a:extLst>
          </p:cNvPr>
          <p:cNvSpPr txBox="1"/>
          <p:nvPr/>
        </p:nvSpPr>
        <p:spPr>
          <a:xfrm>
            <a:off x="11089582" y="6519436"/>
            <a:ext cx="1102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>
                <a:solidFill>
                  <a:schemeClr val="bg1"/>
                </a:solidFill>
                <a:latin typeface="+mj-lt"/>
              </a:rPr>
              <a:t>March</a:t>
            </a:r>
            <a:r>
              <a:rPr lang="pt-PT" sz="1600" dirty="0">
                <a:solidFill>
                  <a:schemeClr val="bg1"/>
                </a:solidFill>
                <a:latin typeface="+mj-lt"/>
              </a:rPr>
              <a:t> 2022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779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0">
            <a:extLst>
              <a:ext uri="{FF2B5EF4-FFF2-40B4-BE49-F238E27FC236}">
                <a16:creationId xmlns:a16="http://schemas.microsoft.com/office/drawing/2014/main" id="{8B567ACB-44FC-44B8-A031-75BD65F80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F09C18AC-EFAA-4C60-A84E-ECED43E3E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70E54-2DCF-4375-A901-DA709E80E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073834"/>
            <a:ext cx="9486900" cy="900332"/>
          </a:xfrm>
        </p:spPr>
        <p:txBody>
          <a:bodyPr anchor="ctr">
            <a:normAutofit/>
          </a:bodyPr>
          <a:lstStyle/>
          <a:p>
            <a:pPr algn="ctr"/>
            <a:r>
              <a:rPr lang="pt-PT" dirty="0"/>
              <a:t>Decision making</a:t>
            </a:r>
            <a:endParaRPr lang="en-US" dirty="0"/>
          </a:p>
        </p:txBody>
      </p:sp>
      <p:graphicFrame>
        <p:nvGraphicFramePr>
          <p:cNvPr id="26" name="Content Placeholder 25">
            <a:extLst>
              <a:ext uri="{FF2B5EF4-FFF2-40B4-BE49-F238E27FC236}">
                <a16:creationId xmlns:a16="http://schemas.microsoft.com/office/drawing/2014/main" id="{94FC3D64-4B11-4D9B-8A51-6716518B2B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022660"/>
              </p:ext>
            </p:extLst>
          </p:nvPr>
        </p:nvGraphicFramePr>
        <p:xfrm>
          <a:off x="1455274" y="2236763"/>
          <a:ext cx="9314281" cy="3338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178">
                  <a:extLst>
                    <a:ext uri="{9D8B030D-6E8A-4147-A177-3AD203B41FA5}">
                      <a16:colId xmlns:a16="http://schemas.microsoft.com/office/drawing/2014/main" val="279528658"/>
                    </a:ext>
                  </a:extLst>
                </a:gridCol>
                <a:gridCol w="1228831">
                  <a:extLst>
                    <a:ext uri="{9D8B030D-6E8A-4147-A177-3AD203B41FA5}">
                      <a16:colId xmlns:a16="http://schemas.microsoft.com/office/drawing/2014/main" val="1417542618"/>
                    </a:ext>
                  </a:extLst>
                </a:gridCol>
                <a:gridCol w="3927356">
                  <a:extLst>
                    <a:ext uri="{9D8B030D-6E8A-4147-A177-3AD203B41FA5}">
                      <a16:colId xmlns:a16="http://schemas.microsoft.com/office/drawing/2014/main" val="1990042743"/>
                    </a:ext>
                  </a:extLst>
                </a:gridCol>
                <a:gridCol w="2841916">
                  <a:extLst>
                    <a:ext uri="{9D8B030D-6E8A-4147-A177-3AD203B41FA5}">
                      <a16:colId xmlns:a16="http://schemas.microsoft.com/office/drawing/2014/main" val="3957339595"/>
                    </a:ext>
                  </a:extLst>
                </a:gridCol>
              </a:tblGrid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LNA's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 Cost (5units)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PROS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CONS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extLst>
                  <a:ext uri="{0D108BD9-81ED-4DB2-BD59-A6C34878D82A}">
                    <a16:rowId xmlns:a16="http://schemas.microsoft.com/office/drawing/2014/main" val="4072349365"/>
                  </a:ext>
                </a:extLst>
              </a:tr>
              <a:tr h="6567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PMA2-33LN+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459.7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>
                          <a:effectLst/>
                        </a:rPr>
                        <a:t>Good bandwidth;</a:t>
                      </a:r>
                      <a:br>
                        <a:rPr lang="en-GB" sz="1300" u="none" strike="noStrike">
                          <a:effectLst/>
                        </a:rPr>
                      </a:br>
                      <a:r>
                        <a:rPr lang="en-GB" sz="1300" u="none" strike="noStrike">
                          <a:effectLst/>
                        </a:rPr>
                        <a:t>Second Best noise figure;</a:t>
                      </a:r>
                      <a:br>
                        <a:rPr lang="en-GB" sz="1300" u="none" strike="noStrike">
                          <a:effectLst/>
                        </a:rPr>
                      </a:br>
                      <a:r>
                        <a:rPr lang="en-GB" sz="1300" u="none" strike="noStrike">
                          <a:effectLst/>
                        </a:rPr>
                        <a:t>Second best price.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>
                          <a:effectLst/>
                        </a:rPr>
                        <a:t>Gain is good but not awesome.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extLst>
                  <a:ext uri="{0D108BD9-81ED-4DB2-BD59-A6C34878D82A}">
                    <a16:rowId xmlns:a16="http://schemas.microsoft.com/office/drawing/2014/main" val="2768966346"/>
                  </a:ext>
                </a:extLst>
              </a:tr>
              <a:tr h="4561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AHL5216T8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536.25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>
                          <a:effectLst/>
                        </a:rPr>
                        <a:t>Best noise figure;</a:t>
                      </a:r>
                      <a:br>
                        <a:rPr lang="en-GB" sz="1300" u="none" strike="noStrike">
                          <a:effectLst/>
                        </a:rPr>
                      </a:br>
                      <a:r>
                        <a:rPr lang="en-GB" sz="1300" u="none" strike="noStrike">
                          <a:effectLst/>
                        </a:rPr>
                        <a:t>Second best gain.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Smallest bandwidth;</a:t>
                      </a:r>
                      <a:br>
                        <a:rPr lang="en-US" sz="1300" u="none" strike="noStrike">
                          <a:effectLst/>
                        </a:rPr>
                      </a:br>
                      <a:r>
                        <a:rPr lang="en-US" sz="1300" u="none" strike="noStrike">
                          <a:effectLst/>
                        </a:rPr>
                        <a:t>Most expensive.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extLst>
                  <a:ext uri="{0D108BD9-81ED-4DB2-BD59-A6C34878D82A}">
                    <a16:rowId xmlns:a16="http://schemas.microsoft.com/office/drawing/2014/main" val="3536916350"/>
                  </a:ext>
                </a:extLst>
              </a:tr>
              <a:tr h="6567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PMA2-63LN+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474.17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>
                          <a:effectLst/>
                        </a:rPr>
                        <a:t>Highest and best bandwidth;</a:t>
                      </a:r>
                      <a:br>
                        <a:rPr lang="en-GB" sz="1300" u="none" strike="noStrike">
                          <a:effectLst/>
                        </a:rPr>
                      </a:br>
                      <a:r>
                        <a:rPr lang="en-GB" sz="1300" u="none" strike="noStrike">
                          <a:effectLst/>
                        </a:rPr>
                        <a:t>Highest gain;</a:t>
                      </a:r>
                      <a:br>
                        <a:rPr lang="en-GB" sz="1300" u="none" strike="noStrike">
                          <a:effectLst/>
                        </a:rPr>
                      </a:br>
                      <a:r>
                        <a:rPr lang="en-GB" sz="1300" u="none" strike="noStrike">
                          <a:effectLst/>
                        </a:rPr>
                        <a:t>Medium price.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Noise figure could be better.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extLst>
                  <a:ext uri="{0D108BD9-81ED-4DB2-BD59-A6C34878D82A}">
                    <a16:rowId xmlns:a16="http://schemas.microsoft.com/office/drawing/2014/main" val="1044554754"/>
                  </a:ext>
                </a:extLst>
              </a:tr>
              <a:tr h="6567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CMA-103+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535.37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Great bandwidth.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Second worst noise figure; </a:t>
                      </a:r>
                      <a:br>
                        <a:rPr lang="en-GB" sz="1300" u="none" strike="noStrike" dirty="0">
                          <a:effectLst/>
                        </a:rPr>
                      </a:br>
                      <a:r>
                        <a:rPr lang="en-GB" sz="1300" u="none" strike="noStrike" dirty="0">
                          <a:effectLst/>
                        </a:rPr>
                        <a:t>Worst gain;</a:t>
                      </a:r>
                      <a:br>
                        <a:rPr lang="en-GB" sz="1300" u="none" strike="noStrike" dirty="0">
                          <a:effectLst/>
                        </a:rPr>
                      </a:br>
                      <a:r>
                        <a:rPr lang="en-GB" sz="1300" u="none" strike="noStrike" dirty="0">
                          <a:effectLst/>
                        </a:rPr>
                        <a:t>Second most expensive.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extLst>
                  <a:ext uri="{0D108BD9-81ED-4DB2-BD59-A6C34878D82A}">
                    <a16:rowId xmlns:a16="http://schemas.microsoft.com/office/drawing/2014/main" val="2679862705"/>
                  </a:ext>
                </a:extLst>
              </a:tr>
              <a:tr h="6567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PGA-103+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426.4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Great bandwidth;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r>
                        <a:rPr lang="en-US" sz="1300" u="none" strike="noStrike" dirty="0">
                          <a:effectLst/>
                        </a:rPr>
                        <a:t>Best price.</a:t>
                      </a:r>
                      <a:br>
                        <a:rPr lang="en-US" sz="1300" u="none" strike="noStrike" dirty="0">
                          <a:effectLst/>
                        </a:rPr>
                      </a:b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Worst noise Figure;</a:t>
                      </a:r>
                      <a:br>
                        <a:rPr lang="en-GB" sz="1300" u="none" strike="noStrike" dirty="0">
                          <a:effectLst/>
                        </a:rPr>
                      </a:br>
                      <a:r>
                        <a:rPr lang="en-GB" sz="1300" u="none" strike="noStrike" dirty="0">
                          <a:effectLst/>
                        </a:rPr>
                        <a:t>Second worst gain.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393" marR="11393" marT="11393" marB="0" anchor="ctr"/>
                </a:tc>
                <a:extLst>
                  <a:ext uri="{0D108BD9-81ED-4DB2-BD59-A6C34878D82A}">
                    <a16:rowId xmlns:a16="http://schemas.microsoft.com/office/drawing/2014/main" val="3191723263"/>
                  </a:ext>
                </a:extLst>
              </a:tr>
            </a:tbl>
          </a:graphicData>
        </a:graphic>
      </p:graphicFrame>
      <p:pic>
        <p:nvPicPr>
          <p:cNvPr id="49" name="Picture 48" descr="Shocked Gummy Monsters">
            <a:extLst>
              <a:ext uri="{FF2B5EF4-FFF2-40B4-BE49-F238E27FC236}">
                <a16:creationId xmlns:a16="http://schemas.microsoft.com/office/drawing/2014/main" id="{8EC6A9CC-1038-4BAE-AD04-FF4EC60B8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58" y="2927828"/>
            <a:ext cx="926837" cy="926837"/>
          </a:xfrm>
          <a:prstGeom prst="rect">
            <a:avLst/>
          </a:prstGeom>
        </p:spPr>
      </p:pic>
      <p:pic>
        <p:nvPicPr>
          <p:cNvPr id="55" name="Picture 54" descr="Wow Gummy Monsters">
            <a:extLst>
              <a:ext uri="{FF2B5EF4-FFF2-40B4-BE49-F238E27FC236}">
                <a16:creationId xmlns:a16="http://schemas.microsoft.com/office/drawing/2014/main" id="{FBA9BDD8-35FA-491B-B8A7-6A4CDEE3B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55" y="3551775"/>
            <a:ext cx="802692" cy="802692"/>
          </a:xfrm>
          <a:prstGeom prst="rect">
            <a:avLst/>
          </a:prstGeom>
        </p:spPr>
      </p:pic>
      <p:pic>
        <p:nvPicPr>
          <p:cNvPr id="57" name="Picture 56" descr="Love It! Gummy Monsters">
            <a:extLst>
              <a:ext uri="{FF2B5EF4-FFF2-40B4-BE49-F238E27FC236}">
                <a16:creationId xmlns:a16="http://schemas.microsoft.com/office/drawing/2014/main" id="{5FABE464-4050-41D4-98FD-E37BA24160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17" y="2193023"/>
            <a:ext cx="1059327" cy="105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151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1">
            <a:extLst>
              <a:ext uri="{FF2B5EF4-FFF2-40B4-BE49-F238E27FC236}">
                <a16:creationId xmlns:a16="http://schemas.microsoft.com/office/drawing/2014/main" id="{702C0BBC-5A77-4D52-BD92-71B0400BE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3">
            <a:extLst>
              <a:ext uri="{FF2B5EF4-FFF2-40B4-BE49-F238E27FC236}">
                <a16:creationId xmlns:a16="http://schemas.microsoft.com/office/drawing/2014/main" id="{A766A8F4-67ED-471E-B755-B80A788C4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76700" y="685798"/>
            <a:ext cx="4076700" cy="5486401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F48838-8E0B-4C25-A8DB-DCAB1E842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0238" y="905117"/>
            <a:ext cx="3041651" cy="1113990"/>
          </a:xfrm>
        </p:spPr>
        <p:txBody>
          <a:bodyPr>
            <a:normAutofit/>
          </a:bodyPr>
          <a:lstStyle/>
          <a:p>
            <a:pPr algn="ctr"/>
            <a:r>
              <a:rPr lang="pt-PT" sz="2800" dirty="0"/>
              <a:t>mECHANICal</a:t>
            </a:r>
            <a:endParaRPr lang="en-US" sz="2800" dirty="0"/>
          </a:p>
        </p:txBody>
      </p:sp>
      <p:pic>
        <p:nvPicPr>
          <p:cNvPr id="17" name="Picture 16" descr="A picture containing hinge, metalware&#10;&#10;Description automatically generated">
            <a:extLst>
              <a:ext uri="{FF2B5EF4-FFF2-40B4-BE49-F238E27FC236}">
                <a16:creationId xmlns:a16="http://schemas.microsoft.com/office/drawing/2014/main" id="{A47F3388-BA51-4A69-B93E-2C11261979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2" r="35336" b="-1"/>
          <a:stretch/>
        </p:blipFill>
        <p:spPr>
          <a:xfrm>
            <a:off x="20" y="10"/>
            <a:ext cx="3390880" cy="685799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0C694-FE00-45CA-B0DA-DBDBB4749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7358" y="2301285"/>
            <a:ext cx="3114531" cy="34311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PT" sz="2000" dirty="0"/>
          </a:p>
          <a:p>
            <a:pPr algn="ctr"/>
            <a:r>
              <a:rPr lang="pt-PT" sz="2000" dirty="0"/>
              <a:t>Casing</a:t>
            </a:r>
          </a:p>
          <a:p>
            <a:pPr algn="ctr"/>
            <a:endParaRPr lang="pt-PT" sz="2000" dirty="0"/>
          </a:p>
          <a:p>
            <a:pPr algn="ctr"/>
            <a:r>
              <a:rPr lang="pt-PT" sz="2000" dirty="0"/>
              <a:t>Lid</a:t>
            </a:r>
          </a:p>
          <a:p>
            <a:pPr marL="0" indent="0" algn="ctr">
              <a:buNone/>
            </a:pPr>
            <a:endParaRPr lang="pt-PT" sz="2000" dirty="0"/>
          </a:p>
        </p:txBody>
      </p:sp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D9A39778-7CCE-4727-9821-64FA660A8A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5" r="28356"/>
          <a:stretch/>
        </p:blipFill>
        <p:spPr>
          <a:xfrm>
            <a:off x="8839201" y="10"/>
            <a:ext cx="33528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633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FB78A5F6-9C38-4BB6-AC42-DC939901FE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4D1DC-BEAB-48FB-888F-65C661673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2" y="0"/>
            <a:ext cx="12084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0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94DD121-3AB3-4F66-81A2-F0187C8D8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226"/>
            <a:ext cx="12192000" cy="647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2055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ngineering drawing&#10;&#10;Description automatically generated">
            <a:extLst>
              <a:ext uri="{FF2B5EF4-FFF2-40B4-BE49-F238E27FC236}">
                <a16:creationId xmlns:a16="http://schemas.microsoft.com/office/drawing/2014/main" id="{549A1BC4-1CD5-4597-8463-F9DFA1291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398" y="1404849"/>
            <a:ext cx="6534836" cy="4754880"/>
          </a:xfrm>
          <a:prstGeom prst="rect">
            <a:avLst/>
          </a:prstGeom>
        </p:spPr>
      </p:pic>
      <p:pic>
        <p:nvPicPr>
          <p:cNvPr id="7" name="Picture 6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D9E315C5-5295-491E-B95D-324A1396EE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0" y="1408176"/>
            <a:ext cx="6534837" cy="4754880"/>
          </a:xfrm>
          <a:prstGeom prst="rect">
            <a:avLst/>
          </a:prstGeom>
        </p:spPr>
      </p:pic>
      <p:pic>
        <p:nvPicPr>
          <p:cNvPr id="10" name="Picture 9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4CD9D04D-1451-4E0A-BF0D-997D2F1D04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0" y="1408176"/>
            <a:ext cx="6534836" cy="4754880"/>
          </a:xfrm>
          <a:prstGeom prst="rect">
            <a:avLst/>
          </a:prstGeom>
        </p:spPr>
      </p:pic>
      <p:pic>
        <p:nvPicPr>
          <p:cNvPr id="14" name="Picture 13" descr="A picture containing hard disc&#10;&#10;Description automatically generated">
            <a:extLst>
              <a:ext uri="{FF2B5EF4-FFF2-40B4-BE49-F238E27FC236}">
                <a16:creationId xmlns:a16="http://schemas.microsoft.com/office/drawing/2014/main" id="{324A167F-7DA1-4363-94D4-9510DA1531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0" y="1408176"/>
            <a:ext cx="6534835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13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8997E876-F7C5-4CA8-91A1-300A03F3B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909784B5-1740-4035-A6B9-146373A38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767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21147E-317E-4299-BF12-214ACB3A6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1"/>
            <a:ext cx="2705099" cy="304622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pt-PT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Final Product</a:t>
            </a:r>
            <a:endParaRPr lang="en-US" kern="1200" cap="all" spc="300" baseline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7F27F7B8-2CA7-4624-8BF3-2049B85638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3" r="12619" b="3"/>
          <a:stretch/>
        </p:blipFill>
        <p:spPr>
          <a:xfrm>
            <a:off x="8129990" y="685804"/>
            <a:ext cx="3376213" cy="2743199"/>
          </a:xfrm>
          <a:prstGeom prst="rect">
            <a:avLst/>
          </a:prstGeom>
        </p:spPr>
      </p:pic>
      <p:pic>
        <p:nvPicPr>
          <p:cNvPr id="11" name="Picture 10" descr="A picture containing text, airplane, projector, aircraft&#10;&#10;Description automatically generated">
            <a:extLst>
              <a:ext uri="{FF2B5EF4-FFF2-40B4-BE49-F238E27FC236}">
                <a16:creationId xmlns:a16="http://schemas.microsoft.com/office/drawing/2014/main" id="{60DBE076-75CF-4F4F-A955-DB21DFF105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2" r="15644" b="3"/>
          <a:stretch/>
        </p:blipFill>
        <p:spPr>
          <a:xfrm>
            <a:off x="4762494" y="685801"/>
            <a:ext cx="3390903" cy="2743199"/>
          </a:xfrm>
          <a:prstGeom prst="rect">
            <a:avLst/>
          </a:prstGeom>
        </p:spPr>
      </p:pic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19A1048B-6C1B-41AA-B16E-57454106D2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0" r="20203" b="3"/>
          <a:stretch/>
        </p:blipFill>
        <p:spPr>
          <a:xfrm>
            <a:off x="8129990" y="3429000"/>
            <a:ext cx="3376210" cy="2743199"/>
          </a:xfrm>
          <a:prstGeom prst="rect">
            <a:avLst/>
          </a:prstGeom>
        </p:spPr>
      </p:pic>
      <p:pic>
        <p:nvPicPr>
          <p:cNvPr id="9" name="Picture 8" descr="A picture containing tool&#10;&#10;Description automatically generated">
            <a:extLst>
              <a:ext uri="{FF2B5EF4-FFF2-40B4-BE49-F238E27FC236}">
                <a16:creationId xmlns:a16="http://schemas.microsoft.com/office/drawing/2014/main" id="{E7F5B029-9FA3-44E2-A8DC-F8BF9EFAC3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3" r="17774" b="3"/>
          <a:stretch/>
        </p:blipFill>
        <p:spPr>
          <a:xfrm>
            <a:off x="4762497" y="3428998"/>
            <a:ext cx="33909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3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6149E-4A33-4DA2-9ACC-9DF415046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2550" y="274320"/>
            <a:ext cx="9486900" cy="817880"/>
          </a:xfrm>
        </p:spPr>
        <p:txBody>
          <a:bodyPr/>
          <a:lstStyle/>
          <a:p>
            <a:pPr algn="ctr"/>
            <a:r>
              <a:rPr lang="pt-PT"/>
              <a:t>Bill of material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C2216263-28EE-4538-8D84-7378DB78AC55}"/>
                  </a:ext>
                </a:extLst>
              </p14:cNvPr>
              <p14:cNvContentPartPr/>
              <p14:nvPr/>
            </p14:nvContentPartPr>
            <p14:xfrm>
              <a:off x="7097766" y="3796780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C2216263-28EE-4538-8D84-7378DB78AC5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80126" y="368914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7E13EAD9-0619-4161-80BD-53B78814993B}"/>
                  </a:ext>
                </a:extLst>
              </p14:cNvPr>
              <p14:cNvContentPartPr/>
              <p14:nvPr/>
            </p14:nvContentPartPr>
            <p14:xfrm>
              <a:off x="6795726" y="4563940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7E13EAD9-0619-4161-80BD-53B78814993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77726" y="445594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86AFBBD-954F-4590-BA8F-8EA3501780AD}"/>
                  </a:ext>
                </a:extLst>
              </p14:cNvPr>
              <p14:cNvContentPartPr/>
              <p14:nvPr/>
            </p14:nvContentPartPr>
            <p14:xfrm>
              <a:off x="5563806" y="5075140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86AFBBD-954F-4590-BA8F-8EA3501780A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45806" y="496750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E1E0F47-1EF2-44E9-B0C6-EA075AB2BFD0}"/>
                  </a:ext>
                </a:extLst>
              </p14:cNvPr>
              <p14:cNvContentPartPr/>
              <p14:nvPr/>
            </p14:nvContentPartPr>
            <p14:xfrm>
              <a:off x="2936526" y="2665300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E1E0F47-1EF2-44E9-B0C6-EA075AB2BFD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18886" y="255766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E9D0C02B-7F90-4ED1-A2C3-C9E1840A4134}"/>
                  </a:ext>
                </a:extLst>
              </p14:cNvPr>
              <p14:cNvContentPartPr/>
              <p14:nvPr/>
            </p14:nvContentPartPr>
            <p14:xfrm>
              <a:off x="3169086" y="1526260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E9D0C02B-7F90-4ED1-A2C3-C9E1840A413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51446" y="141826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56ED5F64-CBD6-43EA-93BD-3F1A935C82B6}"/>
                  </a:ext>
                </a:extLst>
              </p14:cNvPr>
              <p14:cNvContentPartPr/>
              <p14:nvPr/>
            </p14:nvContentPartPr>
            <p14:xfrm>
              <a:off x="2603420" y="2222100"/>
              <a:ext cx="5400" cy="540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56ED5F64-CBD6-43EA-93BD-3F1A935C82B6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585420" y="2114100"/>
                <a:ext cx="41040" cy="22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9673C339-AEBB-4A49-B686-A1AF02E6821A}"/>
                  </a:ext>
                </a:extLst>
              </p14:cNvPr>
              <p14:cNvContentPartPr/>
              <p14:nvPr/>
            </p14:nvContentPartPr>
            <p14:xfrm>
              <a:off x="3149180" y="3860100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9673C339-AEBB-4A49-B686-A1AF02E6821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131180" y="375246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288F486A-D7D3-4E6C-8098-B618710E7534}"/>
                  </a:ext>
                </a:extLst>
              </p14:cNvPr>
              <p14:cNvContentPartPr/>
              <p14:nvPr/>
            </p14:nvContentPartPr>
            <p14:xfrm>
              <a:off x="3441500" y="3784500"/>
              <a:ext cx="360" cy="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288F486A-D7D3-4E6C-8098-B618710E7534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423500" y="367650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8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5B858F36-1D7D-4D28-98E6-DDAADD0F78B6}"/>
                  </a:ext>
                </a:extLst>
              </p14:cNvPr>
              <p14:cNvContentPartPr/>
              <p14:nvPr/>
            </p14:nvContentPartPr>
            <p14:xfrm>
              <a:off x="3184460" y="3796740"/>
              <a:ext cx="28800" cy="3348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5B858F36-1D7D-4D28-98E6-DDAADD0F78B6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166460" y="3689100"/>
                <a:ext cx="64440" cy="24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D46D6521-D983-4ACD-8D8E-BC5D7B75F207}"/>
                  </a:ext>
                </a:extLst>
              </p14:cNvPr>
              <p14:cNvContentPartPr/>
              <p14:nvPr/>
            </p14:nvContentPartPr>
            <p14:xfrm>
              <a:off x="2653820" y="4444380"/>
              <a:ext cx="25560" cy="18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D46D6521-D983-4ACD-8D8E-BC5D7B75F207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635820" y="4336740"/>
                <a:ext cx="6120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4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1420027B-2BDE-407D-8481-5C692AB9E854}"/>
                  </a:ext>
                </a:extLst>
              </p14:cNvPr>
              <p14:cNvContentPartPr/>
              <p14:nvPr/>
            </p14:nvContentPartPr>
            <p14:xfrm>
              <a:off x="3415940" y="5625540"/>
              <a:ext cx="15480" cy="3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1420027B-2BDE-407D-8481-5C692AB9E854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397940" y="5517900"/>
                <a:ext cx="511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9E56DED4-0729-4A93-92B6-0C35AF5269BF}"/>
                  </a:ext>
                </a:extLst>
              </p14:cNvPr>
              <p14:cNvContentPartPr/>
              <p14:nvPr/>
            </p14:nvContentPartPr>
            <p14:xfrm>
              <a:off x="2387420" y="3644820"/>
              <a:ext cx="360" cy="3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9E56DED4-0729-4A93-92B6-0C35AF5269B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369420" y="353682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70CFC92C-F98D-4CD7-B489-74D95FDF55EE}"/>
                  </a:ext>
                </a:extLst>
              </p14:cNvPr>
              <p14:cNvContentPartPr/>
              <p14:nvPr/>
            </p14:nvContentPartPr>
            <p14:xfrm>
              <a:off x="2247740" y="2412540"/>
              <a:ext cx="360" cy="3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70CFC92C-F98D-4CD7-B489-74D95FDF55EE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229740" y="2304900"/>
                <a:ext cx="36000" cy="2160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E9FB31D-38C4-4B04-B82F-AE2F3B351CE6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0" y="1590054"/>
            <a:ext cx="12192000" cy="367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4641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D949742-730C-4F7B-88BE-E4E69F6D1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5C0732-01DA-4A7C-ABF5-56B3C5B0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8B9EDA-F06B-49A2-AD36-9A231DB36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1647" y="914614"/>
            <a:ext cx="4067235" cy="9925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Current Device in operation</a:t>
            </a:r>
          </a:p>
        </p:txBody>
      </p:sp>
      <p:pic>
        <p:nvPicPr>
          <p:cNvPr id="6" name="Picture 5" descr="A picture containing electronics, old&#10;&#10;Description automatically generated">
            <a:extLst>
              <a:ext uri="{FF2B5EF4-FFF2-40B4-BE49-F238E27FC236}">
                <a16:creationId xmlns:a16="http://schemas.microsoft.com/office/drawing/2014/main" id="{D3D68B18-77F0-4804-93E8-8B1E9662D9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5" r="16669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F7D2AD-573E-4D8A-B3DA-728B16012C5A}"/>
              </a:ext>
            </a:extLst>
          </p:cNvPr>
          <p:cNvSpPr txBox="1"/>
          <p:nvPr/>
        </p:nvSpPr>
        <p:spPr>
          <a:xfrm>
            <a:off x="7378994" y="2135939"/>
            <a:ext cx="3695405" cy="40362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Expensive</a:t>
            </a: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Production discontinued</a:t>
            </a: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Unrepairable</a:t>
            </a:r>
          </a:p>
          <a:p>
            <a:pPr>
              <a:spcAft>
                <a:spcPts val="600"/>
              </a:spcAft>
              <a:buSzPct val="70000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Noise Figure can be upgraded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No documentation available</a:t>
            </a: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Device specifications are not characterized</a:t>
            </a:r>
          </a:p>
          <a:p>
            <a:pPr>
              <a:spcAft>
                <a:spcPts val="600"/>
              </a:spcAft>
              <a:buSzPct val="70000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  NF &lt;= 0.6dB ?</a:t>
            </a:r>
          </a:p>
          <a:p>
            <a:pPr>
              <a:spcAft>
                <a:spcPts val="600"/>
              </a:spcAft>
              <a:buSzPct val="70000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  Gain 35dB ? 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  Bandwidth ?</a:t>
            </a: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+mj-lt"/>
            </a:endParaRPr>
          </a:p>
          <a:p>
            <a:pPr indent="-228600"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117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56612A09-6A1B-4678-85F6-C69C1F02E7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"/>
          <a:stretch/>
        </p:blipFill>
        <p:spPr>
          <a:xfrm>
            <a:off x="7794519" y="3506112"/>
            <a:ext cx="4397481" cy="3351888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2E9A583-50D5-48CC-93D5-3BE7063A06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" r="1" b="1"/>
          <a:stretch/>
        </p:blipFill>
        <p:spPr>
          <a:xfrm>
            <a:off x="20" y="10"/>
            <a:ext cx="9154673" cy="6863475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7167AE-EE38-4B05-A691-6837FF6604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25932"/>
          <a:stretch/>
        </p:blipFill>
        <p:spPr>
          <a:xfrm>
            <a:off x="6168189" y="10"/>
            <a:ext cx="6023811" cy="3346394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048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id="{011FBDEF-9CA1-495E-A9FA-E912D5145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EAC16F-5B0A-45B7-A858-1C3EE1642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96370"/>
            <a:ext cx="3352800" cy="187274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UPGRADE</a:t>
            </a:r>
            <a:br>
              <a:rPr lang="en-US" sz="36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36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proposal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1"/>
            <a:ext cx="678180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Text&#10;&#10;Description automatically generated">
            <a:extLst>
              <a:ext uri="{FF2B5EF4-FFF2-40B4-BE49-F238E27FC236}">
                <a16:creationId xmlns:a16="http://schemas.microsoft.com/office/drawing/2014/main" id="{32911750-1BD0-436D-B4B9-CE69541394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3" r="12619" b="3"/>
          <a:stretch/>
        </p:blipFill>
        <p:spPr>
          <a:xfrm>
            <a:off x="6096000" y="1231108"/>
            <a:ext cx="5410200" cy="43957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C84A04-9DFB-4253-843D-0BF6446C90E7}"/>
              </a:ext>
            </a:extLst>
          </p:cNvPr>
          <p:cNvSpPr txBox="1"/>
          <p:nvPr/>
        </p:nvSpPr>
        <p:spPr>
          <a:xfrm>
            <a:off x="467691" y="2865489"/>
            <a:ext cx="4596386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Goudy Old Style (Headings)"/>
              </a:rPr>
              <a:t>5 Different versions studied</a:t>
            </a:r>
          </a:p>
          <a:p>
            <a:endParaRPr lang="pt-PT" sz="2000" dirty="0">
              <a:latin typeface="Goudy Old Style (Headings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Goudy Old Style (Headings)"/>
              </a:rPr>
              <a:t>Potential better noise figure performance</a:t>
            </a:r>
          </a:p>
          <a:p>
            <a:endParaRPr lang="pt-PT" sz="2000" dirty="0">
              <a:latin typeface="Goudy Old Style (Headings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dirty="0">
                <a:latin typeface="Goudy Old Style (Headings)"/>
              </a:rPr>
              <a:t>Integrated voltage regulation (3V ~5V)</a:t>
            </a:r>
          </a:p>
          <a:p>
            <a:endParaRPr lang="en-US" sz="2000" dirty="0">
              <a:latin typeface="Goudy Old Style (Headings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oudy Old Style (Headings)"/>
              </a:rPr>
              <a:t>Less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Goudy Old Style (Headings)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oudy Old Style (Headings)"/>
              </a:rPr>
              <a:t>Can be repaired </a:t>
            </a:r>
          </a:p>
          <a:p>
            <a:endParaRPr lang="pt-PT" sz="2000" dirty="0">
              <a:latin typeface="Goudy Old Style (Headings)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95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CF33832-8ABF-49D3-BA01-AB70E384F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303"/>
            <a:ext cx="5811835" cy="43832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C75716-E939-4D81-82E9-1D5879F8FD4E}"/>
              </a:ext>
            </a:extLst>
          </p:cNvPr>
          <p:cNvSpPr txBox="1"/>
          <p:nvPr/>
        </p:nvSpPr>
        <p:spPr>
          <a:xfrm>
            <a:off x="345440" y="4310171"/>
            <a:ext cx="7945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PMA2-33LN+</a:t>
            </a: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Bandwidth: 0.4 to 3.0 GHz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Gain: 18 at 1GHz; 12.5dB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2GHz</a:t>
            </a:r>
            <a:endParaRPr lang="da-DK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Noise Figure: </a:t>
            </a:r>
            <a:r>
              <a:rPr lang="da-DK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0.38 dB typ. at </a:t>
            </a:r>
            <a:r>
              <a:rPr lang="da-DK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da-DK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GHz; 0.45dB at 2GHz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6317C0-7751-404B-A5BF-686029176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28447"/>
            <a:ext cx="1887870" cy="2103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8CE16D-6654-498D-84D4-4FA071085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2350" y="70279"/>
            <a:ext cx="4732504" cy="27564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80BB53-363F-44E9-A908-6C9AE9DA6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8079" y="3839546"/>
            <a:ext cx="4676775" cy="2695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7A85E3-1106-4355-8CAF-A90358E844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5991" y="3138780"/>
            <a:ext cx="2147888" cy="869250"/>
          </a:xfrm>
          <a:prstGeom prst="rect">
            <a:avLst/>
          </a:prstGeom>
        </p:spPr>
      </p:pic>
      <p:pic>
        <p:nvPicPr>
          <p:cNvPr id="9" name="Graphic 8" descr="Badge Tick1 with solid fill">
            <a:extLst>
              <a:ext uri="{FF2B5EF4-FFF2-40B4-BE49-F238E27FC236}">
                <a16:creationId xmlns:a16="http://schemas.microsoft.com/office/drawing/2014/main" id="{9F766E47-6BB7-4636-89DA-61203FDEDA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78582" y="5687489"/>
            <a:ext cx="377008" cy="3770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5F002B-79BE-4AD8-AB09-569BBE4D9BE4}"/>
              </a:ext>
            </a:extLst>
          </p:cNvPr>
          <p:cNvSpPr txBox="1"/>
          <p:nvPr/>
        </p:nvSpPr>
        <p:spPr>
          <a:xfrm>
            <a:off x="5622984" y="5687489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00B050"/>
                </a:solidFill>
              </a:rPr>
              <a:t>2nd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32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67979F7-25B4-4E3E-9CBA-75D7709603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175"/>
            <a:ext cx="5779008" cy="43849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CC489-BA1F-4944-A9FE-22373CAF6952}"/>
              </a:ext>
            </a:extLst>
          </p:cNvPr>
          <p:cNvSpPr txBox="1"/>
          <p:nvPr/>
        </p:nvSpPr>
        <p:spPr>
          <a:xfrm>
            <a:off x="194945" y="4543098"/>
            <a:ext cx="59010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AHL5216T8</a:t>
            </a:r>
          </a:p>
          <a:p>
            <a:pPr algn="l"/>
            <a:endParaRPr lang="en-US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Bandwidth: 1.2-3.0 GHz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Gain: 21dB at 1.5GHz; 17dB at 2GHz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Noise Figure: 0.3dB at 1.2GHz; 0.4dB at 2GHz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04B21E-ABEA-494F-B7DB-E5E860B3B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349" y="0"/>
            <a:ext cx="4438651" cy="3173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2F2108-BF5C-43AF-BA0C-1B3D5CA7B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3350" y="3911179"/>
            <a:ext cx="4438650" cy="29468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30EB35-D383-4B31-A48B-E45526A2CF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8083" y="3173478"/>
            <a:ext cx="1881188" cy="10675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637F59-8813-4A75-9BE7-33F210B698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3612" y="2747962"/>
            <a:ext cx="1600200" cy="505619"/>
          </a:xfrm>
          <a:prstGeom prst="rect">
            <a:avLst/>
          </a:prstGeom>
        </p:spPr>
      </p:pic>
      <p:pic>
        <p:nvPicPr>
          <p:cNvPr id="3" name="Graphic 2" descr="Badge Tick1 with solid fill">
            <a:extLst>
              <a:ext uri="{FF2B5EF4-FFF2-40B4-BE49-F238E27FC236}">
                <a16:creationId xmlns:a16="http://schemas.microsoft.com/office/drawing/2014/main" id="{9998F598-D6F4-4300-A20F-70026661C0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48909" y="5643418"/>
            <a:ext cx="377008" cy="377008"/>
          </a:xfrm>
          <a:prstGeom prst="rect">
            <a:avLst/>
          </a:prstGeom>
        </p:spPr>
      </p:pic>
      <p:pic>
        <p:nvPicPr>
          <p:cNvPr id="11" name="Graphic 10" descr="Badge Tick1 with solid fill">
            <a:extLst>
              <a:ext uri="{FF2B5EF4-FFF2-40B4-BE49-F238E27FC236}">
                <a16:creationId xmlns:a16="http://schemas.microsoft.com/office/drawing/2014/main" id="{9EB80A0F-7CED-4315-8639-4E35D07FD8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66324" y="5304705"/>
            <a:ext cx="377008" cy="3770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D8604A-44D0-481D-B43D-71A32435BC4D}"/>
              </a:ext>
            </a:extLst>
          </p:cNvPr>
          <p:cNvSpPr txBox="1"/>
          <p:nvPr/>
        </p:nvSpPr>
        <p:spPr>
          <a:xfrm>
            <a:off x="4923903" y="5643418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  <a:endParaRPr lang="en-US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8B2A8A-70E7-49BD-899D-20855169B4AC}"/>
              </a:ext>
            </a:extLst>
          </p:cNvPr>
          <p:cNvSpPr txBox="1"/>
          <p:nvPr/>
        </p:nvSpPr>
        <p:spPr>
          <a:xfrm>
            <a:off x="3989949" y="5304864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  <a:endParaRPr lang="en-US" sz="1600" dirty="0">
              <a:solidFill>
                <a:srgbClr val="00B050"/>
              </a:solidFill>
            </a:endParaRPr>
          </a:p>
        </p:txBody>
      </p:sp>
      <p:pic>
        <p:nvPicPr>
          <p:cNvPr id="9" name="Graphic 8" descr="Badge Cross with solid fill">
            <a:extLst>
              <a:ext uri="{FF2B5EF4-FFF2-40B4-BE49-F238E27FC236}">
                <a16:creationId xmlns:a16="http://schemas.microsoft.com/office/drawing/2014/main" id="{3E88DF28-DF2E-4D8C-B810-780A98D649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506866" y="5038446"/>
            <a:ext cx="377008" cy="377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CD5EFB-9A83-4570-910E-6F1E820C48F3}"/>
              </a:ext>
            </a:extLst>
          </p:cNvPr>
          <p:cNvSpPr txBox="1"/>
          <p:nvPr/>
        </p:nvSpPr>
        <p:spPr>
          <a:xfrm>
            <a:off x="2783353" y="5084305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306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825D570-004C-4514-B054-FB14E3F28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294"/>
            <a:ext cx="5800388" cy="43245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78D95F-A89D-4E3E-93C7-30351BA6F919}"/>
              </a:ext>
            </a:extLst>
          </p:cNvPr>
          <p:cNvSpPr txBox="1"/>
          <p:nvPr/>
        </p:nvSpPr>
        <p:spPr>
          <a:xfrm>
            <a:off x="461794" y="4272677"/>
            <a:ext cx="55021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PMA2-63LN+</a:t>
            </a: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Bandwidth: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0.4 to 6.0 GHz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Gain: 22.5dB at 1GHz; 19.5dB at 2 GHz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Noise Figure: </a:t>
            </a:r>
            <a:r>
              <a:rPr lang="da-DK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0.5 dB typ. at 2 GHz; 0.7 dB typ. at 4 GHz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B72654-3D44-45B0-9EE9-9728E5384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920" y="2815792"/>
            <a:ext cx="2145978" cy="10790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DC7CCC-F99A-4382-9A70-91AEC5A99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4733" y="3976382"/>
            <a:ext cx="4893105" cy="27528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C8A91E-0C00-4E9A-A95A-F424B19F7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4733" y="128786"/>
            <a:ext cx="4910464" cy="2687006"/>
          </a:xfrm>
          <a:prstGeom prst="rect">
            <a:avLst/>
          </a:prstGeom>
        </p:spPr>
      </p:pic>
      <p:pic>
        <p:nvPicPr>
          <p:cNvPr id="7" name="Graphic 6" descr="Badge Tick1 with solid fill">
            <a:extLst>
              <a:ext uri="{FF2B5EF4-FFF2-40B4-BE49-F238E27FC236}">
                <a16:creationId xmlns:a16="http://schemas.microsoft.com/office/drawing/2014/main" id="{4D010D25-7032-42BF-A744-BAEA69EEE8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1746" y="5352798"/>
            <a:ext cx="377008" cy="377008"/>
          </a:xfrm>
          <a:prstGeom prst="rect">
            <a:avLst/>
          </a:prstGeom>
        </p:spPr>
      </p:pic>
      <p:pic>
        <p:nvPicPr>
          <p:cNvPr id="8" name="Graphic 7" descr="Badge Tick1 with solid fill">
            <a:extLst>
              <a:ext uri="{FF2B5EF4-FFF2-40B4-BE49-F238E27FC236}">
                <a16:creationId xmlns:a16="http://schemas.microsoft.com/office/drawing/2014/main" id="{A3905A59-1A4F-43AE-A95E-B5722B6D9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47687" y="5075437"/>
            <a:ext cx="377008" cy="377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095F7C-8DAE-4576-8163-CEB111199F5B}"/>
              </a:ext>
            </a:extLst>
          </p:cNvPr>
          <p:cNvSpPr txBox="1"/>
          <p:nvPr/>
        </p:nvSpPr>
        <p:spPr>
          <a:xfrm>
            <a:off x="3422681" y="5075437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  <a:endParaRPr lang="en-US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6F6853-C2B8-4E40-9A37-5B3822B153E9}"/>
              </a:ext>
            </a:extLst>
          </p:cNvPr>
          <p:cNvSpPr txBox="1"/>
          <p:nvPr/>
        </p:nvSpPr>
        <p:spPr>
          <a:xfrm>
            <a:off x="4531768" y="5381939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  <a:endParaRPr lang="en-US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480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5CAE07C-466A-4EA6-863C-8BE9ADAC4A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814"/>
            <a:ext cx="5837233" cy="44025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FC361B-1BE0-486A-B795-3F0DFD809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337" y="145814"/>
            <a:ext cx="4955661" cy="2764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67E0E0-8E20-4A8E-8BC8-BA5A2EBFBC37}"/>
              </a:ext>
            </a:extLst>
          </p:cNvPr>
          <p:cNvSpPr txBox="1"/>
          <p:nvPr/>
        </p:nvSpPr>
        <p:spPr>
          <a:xfrm>
            <a:off x="247171" y="4548368"/>
            <a:ext cx="53428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CMA-103+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Bandwidth: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0.05 to 4 GHz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Gain: 16.5dB at 1GHz; </a:t>
            </a:r>
            <a:r>
              <a:rPr lang="da-DK" dirty="0">
                <a:solidFill>
                  <a:srgbClr val="000000"/>
                </a:solidFill>
                <a:latin typeface="Calibri" panose="020F0502020204030204" pitchFamily="34" charset="0"/>
              </a:rPr>
              <a:t>11</a:t>
            </a:r>
            <a:r>
              <a:rPr lang="da-DK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dB typ. at 2 GHz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Noise Figure: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0.5 dB up to 1.0 GHz; 0.8 dB at 2 GHz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B2416B-D1E5-42A7-B067-177604F7D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985" y="2817147"/>
            <a:ext cx="1887870" cy="2103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D1DB36-8023-467B-901C-AB7C0C975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4216" y="3880702"/>
            <a:ext cx="4819905" cy="26974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16D7F2-2FB2-4703-9CA0-692AF00016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7233" y="3080603"/>
            <a:ext cx="2195622" cy="800099"/>
          </a:xfrm>
          <a:prstGeom prst="rect">
            <a:avLst/>
          </a:prstGeom>
        </p:spPr>
      </p:pic>
      <p:pic>
        <p:nvPicPr>
          <p:cNvPr id="10" name="Graphic 9" descr="Badge Cross with solid fill">
            <a:extLst>
              <a:ext uri="{FF2B5EF4-FFF2-40B4-BE49-F238E27FC236}">
                <a16:creationId xmlns:a16="http://schemas.microsoft.com/office/drawing/2014/main" id="{AEBD41E0-CB9C-4F4A-BB90-2FA997AE03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95873" y="5351728"/>
            <a:ext cx="377008" cy="377008"/>
          </a:xfrm>
          <a:prstGeom prst="rect">
            <a:avLst/>
          </a:prstGeom>
        </p:spPr>
      </p:pic>
      <p:pic>
        <p:nvPicPr>
          <p:cNvPr id="11" name="Graphic 10" descr="Badge Cross with solid fill">
            <a:extLst>
              <a:ext uri="{FF2B5EF4-FFF2-40B4-BE49-F238E27FC236}">
                <a16:creationId xmlns:a16="http://schemas.microsoft.com/office/drawing/2014/main" id="{F76C2088-4CCF-4843-B8B4-48685B85C6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48135" y="5648688"/>
            <a:ext cx="377008" cy="3770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45346F-8950-41D5-8EA5-039F3D3CB9BB}"/>
              </a:ext>
            </a:extLst>
          </p:cNvPr>
          <p:cNvSpPr txBox="1"/>
          <p:nvPr/>
        </p:nvSpPr>
        <p:spPr>
          <a:xfrm>
            <a:off x="5450594" y="569845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DA7B33-EDC9-483B-9BAC-92B938158967}"/>
              </a:ext>
            </a:extLst>
          </p:cNvPr>
          <p:cNvSpPr txBox="1"/>
          <p:nvPr/>
        </p:nvSpPr>
        <p:spPr>
          <a:xfrm>
            <a:off x="4639642" y="5390182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phic 13" descr="Badge Tick1 with solid fill">
            <a:extLst>
              <a:ext uri="{FF2B5EF4-FFF2-40B4-BE49-F238E27FC236}">
                <a16:creationId xmlns:a16="http://schemas.microsoft.com/office/drawing/2014/main" id="{F88DCD74-9482-43E5-A75E-5068B85444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60508" y="5067248"/>
            <a:ext cx="377008" cy="377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FEAE43-8E32-468D-85BB-4F3CB54DF949}"/>
              </a:ext>
            </a:extLst>
          </p:cNvPr>
          <p:cNvSpPr txBox="1"/>
          <p:nvPr/>
        </p:nvSpPr>
        <p:spPr>
          <a:xfrm>
            <a:off x="3084133" y="506740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774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3DBB0C2-8BA4-4E05-B5F1-8BF3FD96E5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0" y="233680"/>
            <a:ext cx="5781040" cy="4424077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61E458-A107-4CC3-B6EA-DB5036135A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73"/>
          <a:stretch/>
        </p:blipFill>
        <p:spPr>
          <a:xfrm>
            <a:off x="7634331" y="40006"/>
            <a:ext cx="4442575" cy="26876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E2CE36-4BBD-47D1-A5BF-0EEE710FE662}"/>
              </a:ext>
            </a:extLst>
          </p:cNvPr>
          <p:cNvSpPr txBox="1"/>
          <p:nvPr/>
        </p:nvSpPr>
        <p:spPr>
          <a:xfrm>
            <a:off x="179856" y="4657757"/>
            <a:ext cx="4447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PGA-103+ </a:t>
            </a:r>
          </a:p>
          <a:p>
            <a:pPr algn="l"/>
            <a:br>
              <a:rPr lang="en-US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Bandwidth: 0.05-4 GHz</a:t>
            </a:r>
          </a:p>
          <a:p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Gain:  17dB at 1GHz; 12.0 dB typ. at 2 GHz</a:t>
            </a:r>
          </a:p>
          <a:p>
            <a:r>
              <a:rPr lang="en-US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Noise Figure:  0.7dB at 1 GHz; 0.9 dB at 2 GHz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37C4C0-F40A-4EFB-9759-45BB2C4EF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22528"/>
            <a:ext cx="1887870" cy="2103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AB7F46-1A3A-4F1F-B1F4-F16E11218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8220" y="3229840"/>
            <a:ext cx="1145048" cy="990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CB2378-C061-492B-9B92-A0B48E6CCA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3268" y="3995851"/>
            <a:ext cx="4623638" cy="2661699"/>
          </a:xfrm>
          <a:prstGeom prst="rect">
            <a:avLst/>
          </a:prstGeom>
        </p:spPr>
      </p:pic>
      <p:pic>
        <p:nvPicPr>
          <p:cNvPr id="11" name="Graphic 10" descr="Badge Cross with solid fill">
            <a:extLst>
              <a:ext uri="{FF2B5EF4-FFF2-40B4-BE49-F238E27FC236}">
                <a16:creationId xmlns:a16="http://schemas.microsoft.com/office/drawing/2014/main" id="{998E17A0-3769-4142-B722-797097F991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50229" y="5758077"/>
            <a:ext cx="377008" cy="3770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660FD87-37BC-47B7-83CE-179523C32ECA}"/>
              </a:ext>
            </a:extLst>
          </p:cNvPr>
          <p:cNvSpPr txBox="1"/>
          <p:nvPr/>
        </p:nvSpPr>
        <p:spPr>
          <a:xfrm>
            <a:off x="4927237" y="5796531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phic 13" descr="Badge Cross with solid fill">
            <a:extLst>
              <a:ext uri="{FF2B5EF4-FFF2-40B4-BE49-F238E27FC236}">
                <a16:creationId xmlns:a16="http://schemas.microsoft.com/office/drawing/2014/main" id="{8731488D-7726-4399-8475-A9B4D0C5B4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50669" y="5419523"/>
            <a:ext cx="377008" cy="377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5CF7F09-B94E-4DF3-ACA1-B44457480BEA}"/>
              </a:ext>
            </a:extLst>
          </p:cNvPr>
          <p:cNvSpPr txBox="1"/>
          <p:nvPr/>
        </p:nvSpPr>
        <p:spPr>
          <a:xfrm>
            <a:off x="4550229" y="545797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phic 15" descr="Badge Tick1 with solid fill">
            <a:extLst>
              <a:ext uri="{FF2B5EF4-FFF2-40B4-BE49-F238E27FC236}">
                <a16:creationId xmlns:a16="http://schemas.microsoft.com/office/drawing/2014/main" id="{65BC7A6D-9E9A-4BDA-BC0C-87B4BCB3F9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48833" y="5163875"/>
            <a:ext cx="377008" cy="3770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09FE81-4F02-4A57-93AC-C15FAC74192D}"/>
              </a:ext>
            </a:extLst>
          </p:cNvPr>
          <p:cNvSpPr txBox="1"/>
          <p:nvPr/>
        </p:nvSpPr>
        <p:spPr>
          <a:xfrm>
            <a:off x="2772458" y="5164034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937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lassicFrameVTI">
  <a:themeElements>
    <a:clrScheme name="AnalogousFromRegularSeedLeftStep">
      <a:dk1>
        <a:srgbClr val="000000"/>
      </a:dk1>
      <a:lt1>
        <a:srgbClr val="FFFFFF"/>
      </a:lt1>
      <a:dk2>
        <a:srgbClr val="34261D"/>
      </a:dk2>
      <a:lt2>
        <a:srgbClr val="E8E3E2"/>
      </a:lt2>
      <a:accent1>
        <a:srgbClr val="31B0C1"/>
      </a:accent1>
      <a:accent2>
        <a:srgbClr val="22B68A"/>
      </a:accent2>
      <a:accent3>
        <a:srgbClr val="2FB756"/>
      </a:accent3>
      <a:accent4>
        <a:srgbClr val="37BA23"/>
      </a:accent4>
      <a:accent5>
        <a:srgbClr val="75B12D"/>
      </a:accent5>
      <a:accent6>
        <a:srgbClr val="A3A920"/>
      </a:accent6>
      <a:hlink>
        <a:srgbClr val="BF4F3F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4234</TotalTime>
  <Words>378</Words>
  <Application>Microsoft Office PowerPoint</Application>
  <PresentationFormat>Widescreen</PresentationFormat>
  <Paragraphs>98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Gill Sans MT</vt:lpstr>
      <vt:lpstr>Goudy Old Style</vt:lpstr>
      <vt:lpstr>Goudy Old Style (Headings)</vt:lpstr>
      <vt:lpstr>ClassicFrameVTI</vt:lpstr>
      <vt:lpstr>Low Noise Amplifier</vt:lpstr>
      <vt:lpstr>Current Device in operation</vt:lpstr>
      <vt:lpstr>PowerPoint Presentation</vt:lpstr>
      <vt:lpstr>UPGRADE   proposal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Decision making</vt:lpstr>
      <vt:lpstr>mECHANICal</vt:lpstr>
      <vt:lpstr>PowerPoint Presentation</vt:lpstr>
      <vt:lpstr>PowerPoint Presentation</vt:lpstr>
      <vt:lpstr>PowerPoint Presentation</vt:lpstr>
      <vt:lpstr>Final Product</vt:lpstr>
      <vt:lpstr>Bill of material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Noise Amplifier</dc:title>
  <dc:creator>Wilker Bastos</dc:creator>
  <cp:lastModifiedBy>Wilker Bastos</cp:lastModifiedBy>
  <cp:revision>16</cp:revision>
  <dcterms:created xsi:type="dcterms:W3CDTF">2022-04-24T16:34:57Z</dcterms:created>
  <dcterms:modified xsi:type="dcterms:W3CDTF">2022-05-22T21:10:31Z</dcterms:modified>
</cp:coreProperties>
</file>