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7"/>
  </p:notesMasterIdLst>
  <p:sldIdLst>
    <p:sldId id="256" r:id="rId2"/>
    <p:sldId id="260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44"/>
    <p:restoredTop sz="96197"/>
  </p:normalViewPr>
  <p:slideViewPr>
    <p:cSldViewPr snapToGrid="0" snapToObjects="1">
      <p:cViewPr varScale="1">
        <p:scale>
          <a:sx n="120" d="100"/>
          <a:sy n="120" d="100"/>
        </p:scale>
        <p:origin x="2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0DA0A-E3CC-3C49-A1D0-5E85C664398F}" type="datetimeFigureOut">
              <a:rPr lang="en-US" smtClean="0"/>
              <a:t>5/30/22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17EFA-E148-A441-AFDF-243F325D9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74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/>
            </a:lvl1pPr>
          </a:lstStyle>
          <a:p>
            <a:fld id="{27CA4064-9DF4-7945-971D-3E0BB5CA2B80}" type="datetime1">
              <a:rPr lang="en-US" smtClean="0"/>
              <a:pPr/>
              <a:t>5/30/22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en-US" dirty="0"/>
              <a:t>Karl </a:t>
            </a:r>
            <a:r>
              <a:rPr lang="en-US" dirty="0" err="1"/>
              <a:t>Falb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7AF25263-6210-D449-9D09-25FB646458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1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6687-2672-EC45-B741-102F6688DAC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Karl </a:t>
            </a:r>
            <a:r>
              <a:rPr lang="en-US" dirty="0" err="1"/>
              <a:t>Falb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9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4C90C-9D4F-BF4E-A144-3E5269F804A6}" type="datetime1">
              <a:rPr lang="en-US" smtClean="0"/>
              <a:t>5/30/22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Karl </a:t>
            </a:r>
            <a:r>
              <a:rPr lang="en-US" dirty="0" err="1"/>
              <a:t>Falb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9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0783-8E2C-8D48-AB8A-EB58B214CB04}" type="datetime1">
              <a:rPr lang="en-US" smtClean="0"/>
              <a:t>5/30/22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Karl </a:t>
            </a:r>
            <a:r>
              <a:rPr lang="en-US" dirty="0" err="1"/>
              <a:t>Falb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7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6D94FE7-1A59-BD44-B7F6-62DBFA3C72E7}"/>
              </a:ext>
            </a:extLst>
          </p:cNvPr>
          <p:cNvSpPr/>
          <p:nvPr userDrawn="1"/>
        </p:nvSpPr>
        <p:spPr>
          <a:xfrm>
            <a:off x="0" y="6176962"/>
            <a:ext cx="9144000" cy="681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3516"/>
            <a:ext cx="7886700" cy="630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794072"/>
            <a:ext cx="7886700" cy="5382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461B2AE6-1B1A-F34D-847C-E39528E763A1}" type="datetime1">
              <a:rPr lang="en-US" smtClean="0"/>
              <a:pPr/>
              <a:t>5/30/22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Karl </a:t>
            </a:r>
            <a:r>
              <a:rPr lang="en-US" dirty="0" err="1"/>
              <a:t>Falb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7AF25263-6210-D449-9D09-25FB6464588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224D09-DA2C-954A-A261-CC5E36E3747C}"/>
              </a:ext>
            </a:extLst>
          </p:cNvPr>
          <p:cNvCxnSpPr/>
          <p:nvPr userDrawn="1"/>
        </p:nvCxnSpPr>
        <p:spPr>
          <a:xfrm>
            <a:off x="0" y="794071"/>
            <a:ext cx="914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90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6" r:id="rId3"/>
    <p:sldLayoutId id="214748372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6ADD-F2D0-EB40-A42D-6E2C71FB9F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Boosted VBF 4b Analysis 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0218A-9C79-0A48-ACC4-8C25EDAA06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CERN Summer 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0A3D0-6A63-C84A-B464-A05022756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9BE00-35DA-D747-9F11-F9565FAFF67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3DC38-73C7-6A4A-9184-377845A43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Karl Falb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D9B37-71A4-034F-875F-6DD5A9BBB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61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C305E-E25D-AE0C-41BC-F054982C9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4EDFC-6E05-9EAE-7136-A3ABFDBBD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ATLAS – Thomas Schwarz</a:t>
            </a:r>
          </a:p>
          <a:p>
            <a:r>
              <a:rPr lang="en-US" dirty="0"/>
              <a:t>Boosted VBF 4b</a:t>
            </a:r>
          </a:p>
          <a:p>
            <a:pPr lvl="1"/>
            <a:r>
              <a:rPr lang="en-US" dirty="0"/>
              <a:t>2 Higgs produced via Vector Boson Fusion (VBF)</a:t>
            </a:r>
          </a:p>
          <a:p>
            <a:pPr lvl="1"/>
            <a:r>
              <a:rPr lang="en-US" dirty="0"/>
              <a:t>Focusing on when each Higgs decays into a bottom quark-antiquark pair</a:t>
            </a:r>
          </a:p>
          <a:p>
            <a:pPr lvl="1"/>
            <a:r>
              <a:rPr lang="en-US" dirty="0"/>
              <a:t>Boosted – affects location and content of the jets</a:t>
            </a:r>
          </a:p>
          <a:p>
            <a:r>
              <a:rPr lang="en-US" dirty="0"/>
              <a:t>Analysis</a:t>
            </a:r>
          </a:p>
          <a:p>
            <a:pPr lvl="1"/>
            <a:r>
              <a:rPr lang="en-US" dirty="0"/>
              <a:t>Signal &amp; Background sample generation &amp; work</a:t>
            </a:r>
          </a:p>
          <a:p>
            <a:pPr lvl="1"/>
            <a:r>
              <a:rPr lang="en-US" dirty="0"/>
              <a:t>Optimization</a:t>
            </a:r>
          </a:p>
          <a:p>
            <a:pPr lvl="2"/>
            <a:r>
              <a:rPr lang="en-US" dirty="0"/>
              <a:t>Fitting, uncertainties, upper limit plot (constraining variables)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50F5D-C980-08F2-39B4-10AC1215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6687-2672-EC45-B741-102F6688DAC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A7B06-9EBB-818C-F1BC-2814F3B5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Karl Falb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004B5-D70F-3268-E6E7-AFE677FBF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1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C2093-7288-BD71-52C4-EF89A523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14564-A2B8-2C2A-FDC3-D7D6FB038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Become more familiar with necessary concepts (root, kinematic variables,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Work on tasks as they are generated (many </a:t>
            </a:r>
            <a:r>
              <a:rPr lang="en-US" dirty="0" err="1"/>
              <a:t>tbd</a:t>
            </a:r>
            <a:r>
              <a:rPr lang="en-US" dirty="0"/>
              <a:t>)</a:t>
            </a:r>
          </a:p>
          <a:p>
            <a:r>
              <a:rPr lang="en-US" dirty="0"/>
              <a:t>Continue work into the fall, use as basis for undergrad honors thesis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9526-210D-5D2B-9E82-D494DDF17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6687-2672-EC45-B741-102F6688DAC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0C1C1-979B-AA7C-E47B-98CAEDB4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Karl Falb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DB7C4-0DB2-69F5-7B38-AEB9B6530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5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CA743-CA9F-2CF9-2DB3-65B774A80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from excursions</a:t>
            </a:r>
          </a:p>
        </p:txBody>
      </p:sp>
      <p:pic>
        <p:nvPicPr>
          <p:cNvPr id="8" name="Content Placeholder 7" descr="A picture containing text, indoor, cooking&#10;&#10;Description automatically generated">
            <a:extLst>
              <a:ext uri="{FF2B5EF4-FFF2-40B4-BE49-F238E27FC236}">
                <a16:creationId xmlns:a16="http://schemas.microsoft.com/office/drawing/2014/main" id="{2C98EE26-8809-4841-70CF-53F41F69C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-245060" y="1513843"/>
            <a:ext cx="5257800" cy="394334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76928-4BD4-5477-7ABC-D9AA68F2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6687-2672-EC45-B741-102F6688DAC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6CEFA-8A50-F9F2-4690-1BE4647BC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Karl Falb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5C7A7-D323-9814-1E1E-868F618D1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4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237D648-D32D-1378-D969-ABB50AA23BBE}"/>
              </a:ext>
            </a:extLst>
          </p:cNvPr>
          <p:cNvSpPr txBox="1">
            <a:spLocks/>
          </p:cNvSpPr>
          <p:nvPr/>
        </p:nvSpPr>
        <p:spPr>
          <a:xfrm>
            <a:off x="4572000" y="794072"/>
            <a:ext cx="3943350" cy="5382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joe</a:t>
            </a:r>
          </a:p>
          <a:p>
            <a:r>
              <a:rPr lang="en-US" dirty="0"/>
              <a:t>5 points for anyone who can find joe</a:t>
            </a:r>
          </a:p>
          <a:p>
            <a:r>
              <a:rPr lang="en-US" dirty="0"/>
              <a:t>no cheating </a:t>
            </a:r>
          </a:p>
        </p:txBody>
      </p:sp>
    </p:spTree>
    <p:extLst>
      <p:ext uri="{BB962C8B-B14F-4D97-AF65-F5344CB8AC3E}">
        <p14:creationId xmlns:p14="http://schemas.microsoft.com/office/powerpoint/2010/main" val="287266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76B2-050F-9A95-906B-B162238F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Annecy</a:t>
            </a:r>
          </a:p>
        </p:txBody>
      </p:sp>
      <p:pic>
        <p:nvPicPr>
          <p:cNvPr id="10" name="Content Placeholder 9" descr="A body of water surrounded by trees&#10;&#10;Description automatically generated with medium confidence">
            <a:extLst>
              <a:ext uri="{FF2B5EF4-FFF2-40B4-BE49-F238E27FC236}">
                <a16:creationId xmlns:a16="http://schemas.microsoft.com/office/drawing/2014/main" id="{76383449-D703-4DB4-B140-6D25B6E61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49" y="891118"/>
            <a:ext cx="3293535" cy="24701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F3B4C-AF6C-31B8-32AF-5447AC7F1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6687-2672-EC45-B741-102F6688DAC8}" type="datetime1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2E45E-A1EF-3CEF-797F-E238B6FBB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Karl Falb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4F377-4F1F-6E24-EE71-902FCC5A1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25263-6210-D449-9D09-25FB64645883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 descr="A plate of food&#10;&#10;Description automatically generated with medium confidence">
            <a:extLst>
              <a:ext uri="{FF2B5EF4-FFF2-40B4-BE49-F238E27FC236}">
                <a16:creationId xmlns:a16="http://schemas.microsoft.com/office/drawing/2014/main" id="{971FA772-420A-EA6B-5039-C1549ADAD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19880" y="3817905"/>
            <a:ext cx="2470151" cy="1852613"/>
          </a:xfrm>
          <a:prstGeom prst="rect">
            <a:avLst/>
          </a:prstGeom>
        </p:spPr>
      </p:pic>
      <p:pic>
        <p:nvPicPr>
          <p:cNvPr id="14" name="Picture 13" descr="A picture containing sky, outdoor, grass, water&#10;&#10;Description automatically generated">
            <a:extLst>
              <a:ext uri="{FF2B5EF4-FFF2-40B4-BE49-F238E27FC236}">
                <a16:creationId xmlns:a16="http://schemas.microsoft.com/office/drawing/2014/main" id="{7122DF42-45A9-B98B-99FB-82CE2A2D3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6050" y="3509136"/>
            <a:ext cx="3295142" cy="2470150"/>
          </a:xfrm>
          <a:prstGeom prst="rect">
            <a:avLst/>
          </a:prstGeom>
        </p:spPr>
      </p:pic>
      <p:pic>
        <p:nvPicPr>
          <p:cNvPr id="16" name="Picture 15" descr="A picture containing outdoor, cave&#10;&#10;Description automatically generated">
            <a:extLst>
              <a:ext uri="{FF2B5EF4-FFF2-40B4-BE49-F238E27FC236}">
                <a16:creationId xmlns:a16="http://schemas.microsoft.com/office/drawing/2014/main" id="{F70B928E-D3B2-7A97-3C95-DF315EE7D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8580" y="891118"/>
            <a:ext cx="1852612" cy="247015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A239A8B-E439-FD42-5B6C-4AC13673CDA0}"/>
              </a:ext>
            </a:extLst>
          </p:cNvPr>
          <p:cNvSpPr txBox="1">
            <a:spLocks/>
          </p:cNvSpPr>
          <p:nvPr/>
        </p:nvSpPr>
        <p:spPr>
          <a:xfrm>
            <a:off x="6115050" y="794072"/>
            <a:ext cx="2400300" cy="5382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Hiking</a:t>
            </a:r>
          </a:p>
          <a:p>
            <a:r>
              <a:rPr lang="en-US" dirty="0"/>
              <a:t>Biking</a:t>
            </a:r>
          </a:p>
          <a:p>
            <a:r>
              <a:rPr lang="en-US" dirty="0"/>
              <a:t>Food</a:t>
            </a:r>
          </a:p>
          <a:p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65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4EDB8CBE-DAE0-2F42-A61D-6A5B0AF81DE7}" vid="{90D87BEE-85CD-124B-856C-EFBAE47779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146</Words>
  <Application>Microsoft Macintosh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Office Theme</vt:lpstr>
      <vt:lpstr>Boosted VBF 4b Analysis Work</vt:lpstr>
      <vt:lpstr>Project</vt:lpstr>
      <vt:lpstr>Objectives</vt:lpstr>
      <vt:lpstr>images from excursions</vt:lpstr>
      <vt:lpstr>Annecy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Boosted VBF 4b Analysis</dc:title>
  <dc:creator>Falb, Karl</dc:creator>
  <cp:lastModifiedBy>Falb, Karl</cp:lastModifiedBy>
  <cp:revision>13</cp:revision>
  <dcterms:created xsi:type="dcterms:W3CDTF">2022-05-30T06:59:25Z</dcterms:created>
  <dcterms:modified xsi:type="dcterms:W3CDTF">2022-05-30T12:06:22Z</dcterms:modified>
</cp:coreProperties>
</file>