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59" r:id="rId4"/>
    <p:sldMasterId id="2147483648" r:id="rId5"/>
    <p:sldMasterId id="2147483678" r:id="rId6"/>
  </p:sldMasterIdLst>
  <p:notesMasterIdLst>
    <p:notesMasterId r:id="rId22"/>
  </p:notesMasterIdLst>
  <p:handoutMasterIdLst>
    <p:handoutMasterId r:id="rId23"/>
  </p:handoutMasterIdLst>
  <p:sldIdLst>
    <p:sldId id="256" r:id="rId7"/>
    <p:sldId id="257" r:id="rId8"/>
    <p:sldId id="259" r:id="rId9"/>
    <p:sldId id="260" r:id="rId10"/>
    <p:sldId id="261" r:id="rId11"/>
    <p:sldId id="262" r:id="rId12"/>
    <p:sldId id="364" r:id="rId13"/>
    <p:sldId id="369" r:id="rId14"/>
    <p:sldId id="370" r:id="rId15"/>
    <p:sldId id="365" r:id="rId16"/>
    <p:sldId id="366" r:id="rId17"/>
    <p:sldId id="371" r:id="rId18"/>
    <p:sldId id="310" r:id="rId19"/>
    <p:sldId id="316" r:id="rId20"/>
    <p:sldId id="367" r:id="rId21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8D01"/>
    <a:srgbClr val="253366"/>
    <a:srgbClr val="FEFCDE"/>
    <a:srgbClr val="FBEA1C"/>
    <a:srgbClr val="B30505"/>
    <a:srgbClr val="2EAC68"/>
    <a:srgbClr val="005DE0"/>
    <a:srgbClr val="26211C"/>
    <a:srgbClr val="000000"/>
    <a:srgbClr val="0157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04" autoAdjust="0"/>
    <p:restoredTop sz="72236" autoAdjust="0"/>
  </p:normalViewPr>
  <p:slideViewPr>
    <p:cSldViewPr snapToObjects="1" showGuides="1">
      <p:cViewPr varScale="1">
        <p:scale>
          <a:sx n="62" d="100"/>
          <a:sy n="62" d="100"/>
        </p:scale>
        <p:origin x="1147" y="34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sar jaradat" userId="e91071410d27b8c4" providerId="LiveId" clId="{8CC84EAD-667C-4611-B4BE-6B496764E3A8}"/>
    <pc:docChg chg="modSld">
      <pc:chgData name="asar jaradat" userId="e91071410d27b8c4" providerId="LiveId" clId="{8CC84EAD-667C-4611-B4BE-6B496764E3A8}" dt="2022-06-16T20:55:37.589" v="10" actId="20577"/>
      <pc:docMkLst>
        <pc:docMk/>
      </pc:docMkLst>
      <pc:sldChg chg="modNotesTx">
        <pc:chgData name="asar jaradat" userId="e91071410d27b8c4" providerId="LiveId" clId="{8CC84EAD-667C-4611-B4BE-6B496764E3A8}" dt="2022-06-16T20:54:37.508" v="0" actId="20577"/>
        <pc:sldMkLst>
          <pc:docMk/>
          <pc:sldMk cId="857541104" sldId="259"/>
        </pc:sldMkLst>
      </pc:sldChg>
      <pc:sldChg chg="modNotesTx">
        <pc:chgData name="asar jaradat" userId="e91071410d27b8c4" providerId="LiveId" clId="{8CC84EAD-667C-4611-B4BE-6B496764E3A8}" dt="2022-06-16T20:54:41.951" v="1" actId="20577"/>
        <pc:sldMkLst>
          <pc:docMk/>
          <pc:sldMk cId="2784909655" sldId="260"/>
        </pc:sldMkLst>
      </pc:sldChg>
      <pc:sldChg chg="modNotesTx">
        <pc:chgData name="asar jaradat" userId="e91071410d27b8c4" providerId="LiveId" clId="{8CC84EAD-667C-4611-B4BE-6B496764E3A8}" dt="2022-06-16T20:54:47.101" v="2" actId="20577"/>
        <pc:sldMkLst>
          <pc:docMk/>
          <pc:sldMk cId="2763511326" sldId="261"/>
        </pc:sldMkLst>
      </pc:sldChg>
      <pc:sldChg chg="modNotesTx">
        <pc:chgData name="asar jaradat" userId="e91071410d27b8c4" providerId="LiveId" clId="{8CC84EAD-667C-4611-B4BE-6B496764E3A8}" dt="2022-06-16T20:54:51.302" v="3" actId="20577"/>
        <pc:sldMkLst>
          <pc:docMk/>
          <pc:sldMk cId="378447040" sldId="262"/>
        </pc:sldMkLst>
      </pc:sldChg>
      <pc:sldChg chg="modNotesTx">
        <pc:chgData name="asar jaradat" userId="e91071410d27b8c4" providerId="LiveId" clId="{8CC84EAD-667C-4611-B4BE-6B496764E3A8}" dt="2022-06-16T20:55:34.262" v="9" actId="20577"/>
        <pc:sldMkLst>
          <pc:docMk/>
          <pc:sldMk cId="2580862189" sldId="310"/>
        </pc:sldMkLst>
      </pc:sldChg>
      <pc:sldChg chg="modNotesTx">
        <pc:chgData name="asar jaradat" userId="e91071410d27b8c4" providerId="LiveId" clId="{8CC84EAD-667C-4611-B4BE-6B496764E3A8}" dt="2022-06-16T20:55:37.589" v="10" actId="20577"/>
        <pc:sldMkLst>
          <pc:docMk/>
          <pc:sldMk cId="4117014065" sldId="316"/>
        </pc:sldMkLst>
      </pc:sldChg>
      <pc:sldChg chg="modNotesTx">
        <pc:chgData name="asar jaradat" userId="e91071410d27b8c4" providerId="LiveId" clId="{8CC84EAD-667C-4611-B4BE-6B496764E3A8}" dt="2022-06-16T20:54:57.231" v="4" actId="20577"/>
        <pc:sldMkLst>
          <pc:docMk/>
          <pc:sldMk cId="1123736002" sldId="364"/>
        </pc:sldMkLst>
      </pc:sldChg>
      <pc:sldChg chg="modNotesTx">
        <pc:chgData name="asar jaradat" userId="e91071410d27b8c4" providerId="LiveId" clId="{8CC84EAD-667C-4611-B4BE-6B496764E3A8}" dt="2022-06-16T20:55:13.371" v="7" actId="20577"/>
        <pc:sldMkLst>
          <pc:docMk/>
          <pc:sldMk cId="4113232399" sldId="365"/>
        </pc:sldMkLst>
      </pc:sldChg>
      <pc:sldChg chg="modNotesTx">
        <pc:chgData name="asar jaradat" userId="e91071410d27b8c4" providerId="LiveId" clId="{8CC84EAD-667C-4611-B4BE-6B496764E3A8}" dt="2022-06-16T20:55:27.674" v="8" actId="20577"/>
        <pc:sldMkLst>
          <pc:docMk/>
          <pc:sldMk cId="2137551471" sldId="366"/>
        </pc:sldMkLst>
      </pc:sldChg>
      <pc:sldChg chg="modNotesTx">
        <pc:chgData name="asar jaradat" userId="e91071410d27b8c4" providerId="LiveId" clId="{8CC84EAD-667C-4611-B4BE-6B496764E3A8}" dt="2022-06-16T20:55:01.782" v="5" actId="20577"/>
        <pc:sldMkLst>
          <pc:docMk/>
          <pc:sldMk cId="746489222" sldId="369"/>
        </pc:sldMkLst>
      </pc:sldChg>
      <pc:sldChg chg="modNotesTx">
        <pc:chgData name="asar jaradat" userId="e91071410d27b8c4" providerId="LiveId" clId="{8CC84EAD-667C-4611-B4BE-6B496764E3A8}" dt="2022-06-16T20:55:07.217" v="6" actId="20577"/>
        <pc:sldMkLst>
          <pc:docMk/>
          <pc:sldMk cId="1177471505" sldId="37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16/06/2022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16/06/2022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0196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Courier New" panose="02070309020205020404" pitchFamily="49" charset="0"/>
              <a:buNone/>
            </a:pPr>
            <a:endParaRPr lang="de-DE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de-DE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de-DE" dirty="0"/>
          </a:p>
          <a:p>
            <a:pPr marL="0" indent="0">
              <a:buFont typeface="Courier New" panose="02070309020205020404" pitchFamily="49" charset="0"/>
              <a:buNone/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9527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Courier New" panose="02070309020205020404" pitchFamily="49" charset="0"/>
              <a:buNone/>
            </a:pPr>
            <a:endParaRPr lang="de-DE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de-DE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de-DE" dirty="0"/>
          </a:p>
          <a:p>
            <a:pPr marL="0" indent="0">
              <a:buFont typeface="Courier New" panose="02070309020205020404" pitchFamily="49" charset="0"/>
              <a:buNone/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4055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9151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6859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0810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953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145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917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35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EFAE85-C00D-7C4C-83F9-7E6A04D1DA2E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6479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8883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7774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 typeface="Courier New" panose="02070309020205020404" pitchFamily="49" charset="0"/>
              <a:buNone/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940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815414" y="2564904"/>
            <a:ext cx="7402857" cy="135421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algn="l">
              <a:buFontTx/>
              <a:buNone/>
              <a:defRPr sz="4000" b="1" baseline="0">
                <a:solidFill>
                  <a:schemeClr val="bg1">
                    <a:lumMod val="9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815414" y="4842544"/>
            <a:ext cx="7402857" cy="37821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buNone/>
              <a:defRPr sz="1800" baseline="0">
                <a:solidFill>
                  <a:srgbClr val="FBEA1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815414" y="4114277"/>
            <a:ext cx="7402857" cy="53311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buFontTx/>
              <a:buNone/>
              <a:defRPr sz="3000" b="0">
                <a:solidFill>
                  <a:srgbClr val="FBEA1C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95CDBA3-6502-0F47-AD0C-CC9B3B225BB8}"/>
              </a:ext>
            </a:extLst>
          </p:cNvPr>
          <p:cNvSpPr/>
          <p:nvPr userDrawn="1"/>
        </p:nvSpPr>
        <p:spPr>
          <a:xfrm>
            <a:off x="0" y="-2"/>
            <a:ext cx="12192000" cy="631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55440" y="3501009"/>
            <a:ext cx="10081120" cy="135421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algn="l">
              <a:buFontTx/>
              <a:buNone/>
              <a:defRPr sz="4000" b="1" baseline="0">
                <a:solidFill>
                  <a:srgbClr val="2EAC6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New Section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6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55440" y="5050382"/>
            <a:ext cx="10081120" cy="53311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buFontTx/>
              <a:buNone/>
              <a:defRPr sz="3000" b="0">
                <a:solidFill>
                  <a:srgbClr val="253366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err="1"/>
              <a:t>Subtitle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79200" y="635635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95468" y="6440488"/>
            <a:ext cx="4140000" cy="28098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87522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069048" y="1279288"/>
            <a:ext cx="10068876" cy="303212"/>
          </a:xfrm>
        </p:spPr>
        <p:txBody>
          <a:bodyPr lIns="0" tIns="0" rIns="0" bIns="0">
            <a:normAutofit/>
          </a:bodyPr>
          <a:lstStyle>
            <a:lvl1pPr marL="0" indent="0" algn="r">
              <a:buNone/>
              <a:defRPr sz="2000" baseline="0">
                <a:solidFill>
                  <a:srgbClr val="2533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en-GB" dirty="0"/>
          </a:p>
        </p:txBody>
      </p:sp>
      <p:cxnSp>
        <p:nvCxnSpPr>
          <p:cNvPr id="8" name="Connecteur droit 8"/>
          <p:cNvCxnSpPr/>
          <p:nvPr userDrawn="1"/>
        </p:nvCxnSpPr>
        <p:spPr>
          <a:xfrm>
            <a:off x="1069048" y="1116011"/>
            <a:ext cx="10068877" cy="1588"/>
          </a:xfrm>
          <a:prstGeom prst="line">
            <a:avLst/>
          </a:prstGeom>
          <a:ln>
            <a:solidFill>
              <a:srgbClr val="2EAC6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79200" y="635635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95468" y="6440488"/>
            <a:ext cx="4140000" cy="28098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" name="Espace réservé du titre 1"/>
          <p:cNvSpPr>
            <a:spLocks noGrp="1"/>
          </p:cNvSpPr>
          <p:nvPr>
            <p:ph type="title"/>
          </p:nvPr>
        </p:nvSpPr>
        <p:spPr>
          <a:xfrm>
            <a:off x="1069049" y="555625"/>
            <a:ext cx="10068876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79200" y="635635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95468" y="6440488"/>
            <a:ext cx="4140000" cy="28098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510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 baseline="0"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1069048" y="1268760"/>
            <a:ext cx="10067512" cy="4525963"/>
          </a:xfrm>
        </p:spPr>
        <p:txBody>
          <a:bodyPr>
            <a:normAutofit/>
          </a:bodyPr>
          <a:lstStyle>
            <a:lvl1pPr>
              <a:buClr>
                <a:srgbClr val="2EAC68"/>
              </a:buClr>
              <a:defRPr sz="2800" baseline="0"/>
            </a:lvl1pPr>
            <a:lvl2pPr>
              <a:buClr>
                <a:srgbClr val="2EAC68"/>
              </a:buClr>
              <a:defRPr sz="2400" baseline="0"/>
            </a:lvl2pPr>
            <a:lvl3pPr>
              <a:buClr>
                <a:srgbClr val="2EAC68"/>
              </a:buClr>
              <a:defRPr sz="2000" baseline="0"/>
            </a:lvl3pPr>
            <a:lvl4pPr>
              <a:buClr>
                <a:srgbClr val="2EAC68"/>
              </a:buClr>
              <a:defRPr sz="2000" i="1" baseline="0"/>
            </a:lvl4pPr>
          </a:lstStyle>
          <a:p>
            <a:pPr lvl="0"/>
            <a:r>
              <a:rPr lang="en-US" dirty="0"/>
              <a:t>Bullet list level 1</a:t>
            </a:r>
          </a:p>
          <a:p>
            <a:pPr lvl="1"/>
            <a:r>
              <a:rPr lang="en-US" dirty="0"/>
              <a:t>Bullet list level 2</a:t>
            </a:r>
          </a:p>
          <a:p>
            <a:pPr lvl="2"/>
            <a:r>
              <a:rPr lang="en-US" dirty="0"/>
              <a:t>Bullet list level 3</a:t>
            </a:r>
            <a:endParaRPr lang="en-GB" dirty="0"/>
          </a:p>
          <a:p>
            <a:pPr lvl="3"/>
            <a:r>
              <a:rPr lang="en-US" dirty="0"/>
              <a:t>Bullet list level 4</a:t>
            </a:r>
            <a:endParaRPr lang="en-GB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79200" y="635635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95468" y="6440488"/>
            <a:ext cx="4140000" cy="28098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cxnSp>
        <p:nvCxnSpPr>
          <p:cNvPr id="11" name="Connecteur droit 8"/>
          <p:cNvCxnSpPr/>
          <p:nvPr userDrawn="1"/>
        </p:nvCxnSpPr>
        <p:spPr>
          <a:xfrm>
            <a:off x="1069048" y="1116011"/>
            <a:ext cx="10067513" cy="1588"/>
          </a:xfrm>
          <a:prstGeom prst="line">
            <a:avLst/>
          </a:prstGeom>
          <a:ln>
            <a:solidFill>
              <a:srgbClr val="2EAC6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 baseline="0"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1079722" y="1280335"/>
            <a:ext cx="49680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object</a:t>
            </a:r>
            <a:endParaRPr lang="fr-FR" dirty="0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 hasCustomPrompt="1"/>
          </p:nvPr>
        </p:nvSpPr>
        <p:spPr>
          <a:xfrm>
            <a:off x="6168008" y="1280335"/>
            <a:ext cx="4968554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object</a:t>
            </a:r>
            <a:endParaRPr lang="fr-FR" dirty="0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79200" y="635635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95468" y="6440488"/>
            <a:ext cx="4140000" cy="28098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cxnSp>
        <p:nvCxnSpPr>
          <p:cNvPr id="13" name="Connecteur droit 8"/>
          <p:cNvCxnSpPr/>
          <p:nvPr userDrawn="1"/>
        </p:nvCxnSpPr>
        <p:spPr>
          <a:xfrm>
            <a:off x="1069048" y="1116011"/>
            <a:ext cx="10067514" cy="1588"/>
          </a:xfrm>
          <a:prstGeom prst="line">
            <a:avLst/>
          </a:prstGeom>
          <a:ln>
            <a:solidFill>
              <a:srgbClr val="2EAC6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69048" y="555625"/>
            <a:ext cx="10067513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079723" y="1285774"/>
            <a:ext cx="4968000" cy="563562"/>
          </a:xfrm>
        </p:spPr>
        <p:txBody>
          <a:bodyPr anchor="b">
            <a:noAutofit/>
          </a:bodyPr>
          <a:lstStyle>
            <a:lvl1pPr marL="0" indent="0">
              <a:buNone/>
              <a:defRPr sz="1600" b="0">
                <a:solidFill>
                  <a:srgbClr val="2533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fr-FR" dirty="0"/>
          </a:p>
          <a:p>
            <a:r>
              <a:rPr lang="fr-FR" dirty="0" err="1"/>
              <a:t>Two-lines</a:t>
            </a:r>
            <a:endParaRPr lang="en-GB" dirty="0"/>
          </a:p>
        </p:txBody>
      </p:sp>
      <p:cxnSp>
        <p:nvCxnSpPr>
          <p:cNvPr id="12" name="Connecteur droit 11"/>
          <p:cNvCxnSpPr/>
          <p:nvPr userDrawn="1"/>
        </p:nvCxnSpPr>
        <p:spPr>
          <a:xfrm flipV="1">
            <a:off x="1069048" y="1862185"/>
            <a:ext cx="4978675" cy="1"/>
          </a:xfrm>
          <a:prstGeom prst="line">
            <a:avLst/>
          </a:prstGeom>
          <a:ln>
            <a:solidFill>
              <a:srgbClr val="B3050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 flipV="1">
            <a:off x="6168009" y="1857682"/>
            <a:ext cx="4968552" cy="12850"/>
          </a:xfrm>
          <a:prstGeom prst="line">
            <a:avLst/>
          </a:prstGeom>
          <a:ln>
            <a:solidFill>
              <a:srgbClr val="B3050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95468" y="6440488"/>
            <a:ext cx="4140000" cy="28098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8" name="Espace réservé du numéro de diapositive 5"/>
          <p:cNvSpPr>
            <a:spLocks noGrp="1"/>
          </p:cNvSpPr>
          <p:nvPr>
            <p:ph type="sldNum" sz="quarter" idx="14"/>
          </p:nvPr>
        </p:nvSpPr>
        <p:spPr>
          <a:xfrm>
            <a:off x="11379200" y="635635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Espace réservé du contenu 2"/>
          <p:cNvSpPr>
            <a:spLocks noGrp="1"/>
          </p:cNvSpPr>
          <p:nvPr>
            <p:ph sz="half" idx="15" hasCustomPrompt="1"/>
          </p:nvPr>
        </p:nvSpPr>
        <p:spPr>
          <a:xfrm>
            <a:off x="1079723" y="2005676"/>
            <a:ext cx="4968000" cy="3777472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object</a:t>
            </a:r>
            <a:endParaRPr lang="fr-FR" dirty="0"/>
          </a:p>
        </p:txBody>
      </p:sp>
      <p:cxnSp>
        <p:nvCxnSpPr>
          <p:cNvPr id="20" name="Connecteur droit 8"/>
          <p:cNvCxnSpPr/>
          <p:nvPr userDrawn="1"/>
        </p:nvCxnSpPr>
        <p:spPr>
          <a:xfrm>
            <a:off x="1069048" y="1116011"/>
            <a:ext cx="10067513" cy="1588"/>
          </a:xfrm>
          <a:prstGeom prst="line">
            <a:avLst/>
          </a:prstGeom>
          <a:ln>
            <a:solidFill>
              <a:srgbClr val="2EAC6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space réservé du contenu 2"/>
          <p:cNvSpPr>
            <a:spLocks noGrp="1"/>
          </p:cNvSpPr>
          <p:nvPr>
            <p:ph sz="half" idx="16" hasCustomPrompt="1"/>
          </p:nvPr>
        </p:nvSpPr>
        <p:spPr>
          <a:xfrm>
            <a:off x="6168009" y="2005676"/>
            <a:ext cx="4968552" cy="3777472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object</a:t>
            </a:r>
            <a:endParaRPr lang="fr-FR" dirty="0"/>
          </a:p>
        </p:txBody>
      </p:sp>
      <p:sp>
        <p:nvSpPr>
          <p:cNvPr id="23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6168009" y="1285774"/>
            <a:ext cx="4968552" cy="563562"/>
          </a:xfrm>
        </p:spPr>
        <p:txBody>
          <a:bodyPr anchor="b">
            <a:noAutofit/>
          </a:bodyPr>
          <a:lstStyle>
            <a:lvl1pPr marL="0" indent="0">
              <a:buNone/>
              <a:defRPr sz="1600" b="0" baseline="0">
                <a:solidFill>
                  <a:srgbClr val="2533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fr-FR" dirty="0"/>
          </a:p>
          <a:p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/>
          <a:lstStyle>
            <a:lvl1pPr marL="0" indent="0">
              <a:buNone/>
              <a:defRPr sz="1400" baseline="0">
                <a:solidFill>
                  <a:srgbClr val="26211C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79200" y="635635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95468" y="6440488"/>
            <a:ext cx="4140000" cy="28098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cxnSp>
        <p:nvCxnSpPr>
          <p:cNvPr id="14" name="Connecteur droit 8"/>
          <p:cNvCxnSpPr/>
          <p:nvPr userDrawn="1"/>
        </p:nvCxnSpPr>
        <p:spPr>
          <a:xfrm>
            <a:off x="1069048" y="1116011"/>
            <a:ext cx="10067513" cy="1588"/>
          </a:xfrm>
          <a:prstGeom prst="line">
            <a:avLst/>
          </a:prstGeom>
          <a:ln>
            <a:solidFill>
              <a:srgbClr val="2EAC6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16.06.2022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081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69048" y="555625"/>
            <a:ext cx="10776017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69047" y="1268760"/>
            <a:ext cx="10776017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endParaRPr lang="en-GB" dirty="0"/>
          </a:p>
        </p:txBody>
      </p:sp>
      <p:sp>
        <p:nvSpPr>
          <p:cNvPr id="10" name="ZoneTexte 9"/>
          <p:cNvSpPr txBox="1"/>
          <p:nvPr userDrawn="1"/>
        </p:nvSpPr>
        <p:spPr>
          <a:xfrm>
            <a:off x="4572000" y="672147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80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15999"/>
            <a:ext cx="12192001" cy="54200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49" r:id="rId2"/>
    <p:sldLayoutId id="2147483691" r:id="rId3"/>
    <p:sldLayoutId id="2147483650" r:id="rId4"/>
    <p:sldLayoutId id="2147483652" r:id="rId5"/>
    <p:sldLayoutId id="2147483653" r:id="rId6"/>
    <p:sldLayoutId id="2147483657" r:id="rId7"/>
    <p:sldLayoutId id="2147483692" r:id="rId8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253366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2EAC68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48D01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48D01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48D01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48D01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7.png"/><Relationship Id="rId7" Type="http://schemas.microsoft.com/office/2007/relationships/hdphoto" Target="../media/hdphoto2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jpg"/><Relationship Id="rId5" Type="http://schemas.openxmlformats.org/officeDocument/2006/relationships/image" Target="../media/image24.emf"/><Relationship Id="rId4" Type="http://schemas.openxmlformats.org/officeDocument/2006/relationships/image" Target="../media/image23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15414" y="2564904"/>
            <a:ext cx="7402857" cy="615553"/>
          </a:xfrm>
        </p:spPr>
        <p:txBody>
          <a:bodyPr/>
          <a:lstStyle/>
          <a:p>
            <a:r>
              <a:rPr lang="en-US" dirty="0"/>
              <a:t>LISA Academic Day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Asar AH Jaradat ESR 2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CERN / June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4096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84">
            <a:extLst>
              <a:ext uri="{FF2B5EF4-FFF2-40B4-BE49-F238E27FC236}">
                <a16:creationId xmlns:a16="http://schemas.microsoft.com/office/drawing/2014/main" id="{8BC39263-6CAF-A2C5-B7B6-441C68593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4202" y="1330213"/>
            <a:ext cx="6924675" cy="2743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71464" y="6440488"/>
            <a:ext cx="4140000" cy="280988"/>
          </a:xfrm>
        </p:spPr>
        <p:txBody>
          <a:bodyPr/>
          <a:lstStyle/>
          <a:p>
            <a:r>
              <a:rPr lang="en-US" dirty="0"/>
              <a:t>Academic Day June 2022</a:t>
            </a:r>
            <a:endParaRPr lang="en-GB" dirty="0"/>
          </a:p>
          <a:p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F9C6763-B4AB-45BB-AB2A-A81B4CFF5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48D01"/>
                </a:solidFill>
              </a:rPr>
              <a:t>Setup: The Laser Ion Source and Trap LIST</a:t>
            </a:r>
          </a:p>
        </p:txBody>
      </p:sp>
      <p:sp>
        <p:nvSpPr>
          <p:cNvPr id="24" name="Textfeld 5">
            <a:extLst>
              <a:ext uri="{FF2B5EF4-FFF2-40B4-BE49-F238E27FC236}">
                <a16:creationId xmlns:a16="http://schemas.microsoft.com/office/drawing/2014/main" id="{F8164E45-FB71-4E94-A045-DDC4040A39B1}"/>
              </a:ext>
            </a:extLst>
          </p:cNvPr>
          <p:cNvSpPr txBox="1"/>
          <p:nvPr/>
        </p:nvSpPr>
        <p:spPr>
          <a:xfrm>
            <a:off x="526561" y="4586871"/>
            <a:ext cx="8733486" cy="1531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de-DE" sz="1600" dirty="0"/>
              <a:t>Supression of surface ionized species</a:t>
            </a: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de-DE" sz="1600" dirty="0"/>
              <a:t>Field-free laser ionization region</a:t>
            </a: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de-DE" sz="1600" dirty="0"/>
              <a:t>Confinement during the drift along the field-free region </a:t>
            </a: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de-DE" sz="1600" dirty="0"/>
              <a:t>High-resolution spectroscopy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3BEE706-44B9-49BD-9D2A-AC13CBE61728}"/>
              </a:ext>
            </a:extLst>
          </p:cNvPr>
          <p:cNvGrpSpPr/>
          <p:nvPr/>
        </p:nvGrpSpPr>
        <p:grpSpPr>
          <a:xfrm>
            <a:off x="6960096" y="4637474"/>
            <a:ext cx="4840924" cy="1374330"/>
            <a:chOff x="570753" y="1536700"/>
            <a:chExt cx="7735047" cy="2425700"/>
          </a:xfrm>
        </p:grpSpPr>
        <p:pic>
          <p:nvPicPr>
            <p:cNvPr id="73" name="Picture 1" descr="Slide8.png">
              <a:extLst>
                <a:ext uri="{FF2B5EF4-FFF2-40B4-BE49-F238E27FC236}">
                  <a16:creationId xmlns:a16="http://schemas.microsoft.com/office/drawing/2014/main" id="{E22B408F-825C-4521-871A-45C4643376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197" b="42152"/>
            <a:stretch>
              <a:fillRect/>
            </a:stretch>
          </p:blipFill>
          <p:spPr bwMode="auto">
            <a:xfrm>
              <a:off x="1371600" y="1536700"/>
              <a:ext cx="6934200" cy="2425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77E550A7-6697-473E-BAB2-7353F3ABEB6A}"/>
                </a:ext>
              </a:extLst>
            </p:cNvPr>
            <p:cNvSpPr txBox="1"/>
            <p:nvPr/>
          </p:nvSpPr>
          <p:spPr>
            <a:xfrm>
              <a:off x="570753" y="2970285"/>
              <a:ext cx="11338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Proton beam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E54BE61-7ED7-482E-8565-A401B6A3D014}"/>
                </a:ext>
              </a:extLst>
            </p:cNvPr>
            <p:cNvSpPr/>
            <p:nvPr/>
          </p:nvSpPr>
          <p:spPr>
            <a:xfrm>
              <a:off x="1371600" y="3581400"/>
              <a:ext cx="4267200" cy="3508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Rectangle 79">
            <a:extLst>
              <a:ext uri="{FF2B5EF4-FFF2-40B4-BE49-F238E27FC236}">
                <a16:creationId xmlns:a16="http://schemas.microsoft.com/office/drawing/2014/main" id="{AAA6605B-5FDA-E281-E88C-F4195EDF7678}"/>
              </a:ext>
            </a:extLst>
          </p:cNvPr>
          <p:cNvSpPr/>
          <p:nvPr/>
        </p:nvSpPr>
        <p:spPr>
          <a:xfrm>
            <a:off x="3071664" y="1835037"/>
            <a:ext cx="216024" cy="983232"/>
          </a:xfrm>
          <a:prstGeom prst="rect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8A1879AA-B5F3-1AEC-1129-75E147025A1F}"/>
              </a:ext>
            </a:extLst>
          </p:cNvPr>
          <p:cNvSpPr/>
          <p:nvPr/>
        </p:nvSpPr>
        <p:spPr>
          <a:xfrm>
            <a:off x="4367808" y="1835037"/>
            <a:ext cx="216024" cy="983232"/>
          </a:xfrm>
          <a:prstGeom prst="rect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9BFE9A5-3FD2-B392-679A-16D8C03670A0}"/>
              </a:ext>
            </a:extLst>
          </p:cNvPr>
          <p:cNvSpPr/>
          <p:nvPr/>
        </p:nvSpPr>
        <p:spPr>
          <a:xfrm>
            <a:off x="3287688" y="1700808"/>
            <a:ext cx="1080120" cy="1203029"/>
          </a:xfrm>
          <a:prstGeom prst="rect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L-Shape 82">
            <a:extLst>
              <a:ext uri="{FF2B5EF4-FFF2-40B4-BE49-F238E27FC236}">
                <a16:creationId xmlns:a16="http://schemas.microsoft.com/office/drawing/2014/main" id="{F66E5DD9-85AD-D339-030B-EC2C3D192EF3}"/>
              </a:ext>
            </a:extLst>
          </p:cNvPr>
          <p:cNvSpPr/>
          <p:nvPr/>
        </p:nvSpPr>
        <p:spPr>
          <a:xfrm>
            <a:off x="2904098" y="2689564"/>
            <a:ext cx="3581762" cy="1438194"/>
          </a:xfrm>
          <a:prstGeom prst="corner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7" name="Picture 86">
            <a:extLst>
              <a:ext uri="{FF2B5EF4-FFF2-40B4-BE49-F238E27FC236}">
                <a16:creationId xmlns:a16="http://schemas.microsoft.com/office/drawing/2014/main" id="{FBB0F49A-DC92-D5F7-46DE-7178A9CB3F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1489" y="1260032"/>
            <a:ext cx="4029700" cy="252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232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1" grpId="0" animBg="1"/>
      <p:bldP spid="82" grpId="0" animBg="1"/>
      <p:bldP spid="8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71464" y="6440488"/>
            <a:ext cx="4140000" cy="280988"/>
          </a:xfrm>
        </p:spPr>
        <p:txBody>
          <a:bodyPr/>
          <a:lstStyle/>
          <a:p>
            <a:r>
              <a:rPr lang="en-US" dirty="0"/>
              <a:t>Academic Day June 2022</a:t>
            </a:r>
            <a:endParaRPr lang="en-GB" dirty="0"/>
          </a:p>
          <a:p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F9C6763-B4AB-45BB-AB2A-A81B4CFF5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48D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3200" b="0" i="0" dirty="0">
                <a:solidFill>
                  <a:srgbClr val="048D0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erpendicular </a:t>
            </a:r>
            <a:r>
              <a:rPr lang="en-GB" dirty="0">
                <a:solidFill>
                  <a:srgbClr val="048D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3200" b="0" i="0" dirty="0">
                <a:solidFill>
                  <a:srgbClr val="048D0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lluminated Laser Ion Source Trap</a:t>
            </a:r>
            <a:endParaRPr lang="en-GB" dirty="0">
              <a:solidFill>
                <a:srgbClr val="048D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2B6E4B9-0D66-42F6-AC46-2CD1858C9EAD}"/>
              </a:ext>
            </a:extLst>
          </p:cNvPr>
          <p:cNvGrpSpPr/>
          <p:nvPr/>
        </p:nvGrpSpPr>
        <p:grpSpPr>
          <a:xfrm>
            <a:off x="6133124" y="1323397"/>
            <a:ext cx="4032148" cy="1884432"/>
            <a:chOff x="6168953" y="4102100"/>
            <a:chExt cx="3276306" cy="1811490"/>
          </a:xfrm>
        </p:grpSpPr>
        <p:pic>
          <p:nvPicPr>
            <p:cNvPr id="74" name="Grafik 48">
              <a:extLst>
                <a:ext uri="{FF2B5EF4-FFF2-40B4-BE49-F238E27FC236}">
                  <a16:creationId xmlns:a16="http://schemas.microsoft.com/office/drawing/2014/main" id="{3F0C619F-1358-499D-BCED-E08070D3FA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8899" y="4102100"/>
              <a:ext cx="1862603" cy="1738779"/>
            </a:xfrm>
            <a:prstGeom prst="rect">
              <a:avLst/>
            </a:prstGeom>
          </p:spPr>
        </p:pic>
        <p:pic>
          <p:nvPicPr>
            <p:cNvPr id="75" name="Grafik 49">
              <a:extLst>
                <a:ext uri="{FF2B5EF4-FFF2-40B4-BE49-F238E27FC236}">
                  <a16:creationId xmlns:a16="http://schemas.microsoft.com/office/drawing/2014/main" id="{5AF291C7-1B2D-486C-8045-8980E5D3C3B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EDEDD6"/>
                </a:clrFrom>
                <a:clrTo>
                  <a:srgbClr val="EDEDD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878022">
              <a:off x="6168953" y="5271600"/>
              <a:ext cx="938441" cy="528532"/>
            </a:xfrm>
            <a:prstGeom prst="rect">
              <a:avLst/>
            </a:prstGeom>
          </p:spPr>
        </p:pic>
        <p:grpSp>
          <p:nvGrpSpPr>
            <p:cNvPr id="76" name="Gruppieren 51">
              <a:extLst>
                <a:ext uri="{FF2B5EF4-FFF2-40B4-BE49-F238E27FC236}">
                  <a16:creationId xmlns:a16="http://schemas.microsoft.com/office/drawing/2014/main" id="{1924D80E-ACA9-4DEC-867C-0C83040664F4}"/>
                </a:ext>
              </a:extLst>
            </p:cNvPr>
            <p:cNvGrpSpPr/>
            <p:nvPr/>
          </p:nvGrpSpPr>
          <p:grpSpPr>
            <a:xfrm>
              <a:off x="7874979" y="4325293"/>
              <a:ext cx="1509526" cy="541311"/>
              <a:chOff x="3824884" y="1176298"/>
              <a:chExt cx="2646938" cy="949183"/>
            </a:xfrm>
          </p:grpSpPr>
          <p:cxnSp>
            <p:nvCxnSpPr>
              <p:cNvPr id="84" name="Gerader Verbinder 52">
                <a:extLst>
                  <a:ext uri="{FF2B5EF4-FFF2-40B4-BE49-F238E27FC236}">
                    <a16:creationId xmlns:a16="http://schemas.microsoft.com/office/drawing/2014/main" id="{32EAD771-5C2F-40F6-A59A-003117519B9B}"/>
                  </a:ext>
                </a:extLst>
              </p:cNvPr>
              <p:cNvCxnSpPr/>
              <p:nvPr/>
            </p:nvCxnSpPr>
            <p:spPr>
              <a:xfrm flipV="1">
                <a:off x="3840432" y="1624064"/>
                <a:ext cx="841901" cy="501417"/>
              </a:xfrm>
              <a:prstGeom prst="line">
                <a:avLst/>
              </a:prstGeom>
              <a:ln w="127000">
                <a:solidFill>
                  <a:srgbClr val="5B9BD5"/>
                </a:solidFill>
                <a:headEnd type="triangle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Gerader Verbinder 53">
                <a:extLst>
                  <a:ext uri="{FF2B5EF4-FFF2-40B4-BE49-F238E27FC236}">
                    <a16:creationId xmlns:a16="http://schemas.microsoft.com/office/drawing/2014/main" id="{85A37E34-865E-42EB-B79A-5DAAD21C571B}"/>
                  </a:ext>
                </a:extLst>
              </p:cNvPr>
              <p:cNvCxnSpPr/>
              <p:nvPr/>
            </p:nvCxnSpPr>
            <p:spPr>
              <a:xfrm flipV="1">
                <a:off x="5078763" y="1223742"/>
                <a:ext cx="298967" cy="178058"/>
              </a:xfrm>
              <a:prstGeom prst="line">
                <a:avLst/>
              </a:prstGeom>
              <a:ln w="127000">
                <a:solidFill>
                  <a:srgbClr val="5B9BD5"/>
                </a:solidFill>
                <a:headEnd type="none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Gerader Verbinder 54">
                <a:extLst>
                  <a:ext uri="{FF2B5EF4-FFF2-40B4-BE49-F238E27FC236}">
                    <a16:creationId xmlns:a16="http://schemas.microsoft.com/office/drawing/2014/main" id="{20BE709D-7B7E-4D85-ADBA-13D3CFFE2328}"/>
                  </a:ext>
                </a:extLst>
              </p:cNvPr>
              <p:cNvCxnSpPr/>
              <p:nvPr/>
            </p:nvCxnSpPr>
            <p:spPr>
              <a:xfrm flipV="1">
                <a:off x="3824884" y="1566849"/>
                <a:ext cx="841901" cy="501417"/>
              </a:xfrm>
              <a:prstGeom prst="line">
                <a:avLst/>
              </a:prstGeom>
              <a:ln w="127000">
                <a:solidFill>
                  <a:srgbClr val="FF0000"/>
                </a:solidFill>
                <a:headEnd type="triangle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Gerader Verbinder 55">
                <a:extLst>
                  <a:ext uri="{FF2B5EF4-FFF2-40B4-BE49-F238E27FC236}">
                    <a16:creationId xmlns:a16="http://schemas.microsoft.com/office/drawing/2014/main" id="{58B4EDEE-B204-44A3-BA10-6C3EA17ACB47}"/>
                  </a:ext>
                </a:extLst>
              </p:cNvPr>
              <p:cNvCxnSpPr/>
              <p:nvPr/>
            </p:nvCxnSpPr>
            <p:spPr>
              <a:xfrm>
                <a:off x="5357813" y="1234101"/>
                <a:ext cx="1114009" cy="0"/>
              </a:xfrm>
              <a:prstGeom prst="line">
                <a:avLst/>
              </a:prstGeom>
              <a:ln w="127000">
                <a:solidFill>
                  <a:srgbClr val="5B9BD5"/>
                </a:solidFill>
                <a:headEnd type="none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Gerader Verbinder 56">
                <a:extLst>
                  <a:ext uri="{FF2B5EF4-FFF2-40B4-BE49-F238E27FC236}">
                    <a16:creationId xmlns:a16="http://schemas.microsoft.com/office/drawing/2014/main" id="{BE932C4E-C376-42A6-A476-6F71F69E6F22}"/>
                  </a:ext>
                </a:extLst>
              </p:cNvPr>
              <p:cNvCxnSpPr/>
              <p:nvPr/>
            </p:nvCxnSpPr>
            <p:spPr>
              <a:xfrm>
                <a:off x="5350598" y="1185326"/>
                <a:ext cx="1121224" cy="0"/>
              </a:xfrm>
              <a:prstGeom prst="line">
                <a:avLst/>
              </a:prstGeom>
              <a:ln w="127000">
                <a:solidFill>
                  <a:srgbClr val="FF0000"/>
                </a:solidFill>
                <a:headEnd type="none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Gerader Verbinder 58">
                <a:extLst>
                  <a:ext uri="{FF2B5EF4-FFF2-40B4-BE49-F238E27FC236}">
                    <a16:creationId xmlns:a16="http://schemas.microsoft.com/office/drawing/2014/main" id="{CEE5E46E-E957-416E-B7CF-BF27913A92EF}"/>
                  </a:ext>
                </a:extLst>
              </p:cNvPr>
              <p:cNvCxnSpPr/>
              <p:nvPr/>
            </p:nvCxnSpPr>
            <p:spPr>
              <a:xfrm flipV="1">
                <a:off x="5078763" y="1176298"/>
                <a:ext cx="302154" cy="179956"/>
              </a:xfrm>
              <a:prstGeom prst="line">
                <a:avLst/>
              </a:prstGeom>
              <a:ln w="127000">
                <a:solidFill>
                  <a:srgbClr val="FF0000"/>
                </a:solidFill>
                <a:headEnd type="none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uppieren 59">
              <a:extLst>
                <a:ext uri="{FF2B5EF4-FFF2-40B4-BE49-F238E27FC236}">
                  <a16:creationId xmlns:a16="http://schemas.microsoft.com/office/drawing/2014/main" id="{0CE2A44D-408D-42B1-9851-286DBB8C49A3}"/>
                </a:ext>
              </a:extLst>
            </p:cNvPr>
            <p:cNvGrpSpPr/>
            <p:nvPr/>
          </p:nvGrpSpPr>
          <p:grpSpPr>
            <a:xfrm>
              <a:off x="7289907" y="5283237"/>
              <a:ext cx="2155352" cy="630353"/>
              <a:chOff x="2798966" y="2856045"/>
              <a:chExt cx="3779388" cy="1105318"/>
            </a:xfrm>
          </p:grpSpPr>
          <p:cxnSp>
            <p:nvCxnSpPr>
              <p:cNvPr id="78" name="Gerader Verbinder 61">
                <a:extLst>
                  <a:ext uri="{FF2B5EF4-FFF2-40B4-BE49-F238E27FC236}">
                    <a16:creationId xmlns:a16="http://schemas.microsoft.com/office/drawing/2014/main" id="{8A205D85-A33A-4D50-AC21-DAC8FD9E042B}"/>
                  </a:ext>
                </a:extLst>
              </p:cNvPr>
              <p:cNvCxnSpPr/>
              <p:nvPr/>
            </p:nvCxnSpPr>
            <p:spPr>
              <a:xfrm>
                <a:off x="5154907" y="3567948"/>
                <a:ext cx="1423447" cy="0"/>
              </a:xfrm>
              <a:prstGeom prst="line">
                <a:avLst/>
              </a:prstGeom>
              <a:ln w="127000">
                <a:solidFill>
                  <a:srgbClr val="00B0F0"/>
                </a:solidFill>
                <a:headEnd type="none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Pfeil nach oben 62">
                <a:extLst>
                  <a:ext uri="{FF2B5EF4-FFF2-40B4-BE49-F238E27FC236}">
                    <a16:creationId xmlns:a16="http://schemas.microsoft.com/office/drawing/2014/main" id="{CDD044F4-725E-4731-A0F5-F707CF9D48B0}"/>
                  </a:ext>
                </a:extLst>
              </p:cNvPr>
              <p:cNvSpPr/>
              <p:nvPr/>
            </p:nvSpPr>
            <p:spPr>
              <a:xfrm rot="19624285">
                <a:off x="2798966" y="2856045"/>
                <a:ext cx="1479644" cy="767491"/>
              </a:xfrm>
              <a:prstGeom prst="upArrow">
                <a:avLst>
                  <a:gd name="adj1" fmla="val 50000"/>
                  <a:gd name="adj2" fmla="val 54102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0" name="Pfeil nach oben 63">
                <a:extLst>
                  <a:ext uri="{FF2B5EF4-FFF2-40B4-BE49-F238E27FC236}">
                    <a16:creationId xmlns:a16="http://schemas.microsoft.com/office/drawing/2014/main" id="{1BB6D1DB-6188-4BC9-BD62-13A9702DC935}"/>
                  </a:ext>
                </a:extLst>
              </p:cNvPr>
              <p:cNvSpPr/>
              <p:nvPr/>
            </p:nvSpPr>
            <p:spPr>
              <a:xfrm rot="16200000">
                <a:off x="3574585" y="3026091"/>
                <a:ext cx="799483" cy="1071061"/>
              </a:xfrm>
              <a:prstGeom prst="upArrow">
                <a:avLst>
                  <a:gd name="adj1" fmla="val 50000"/>
                  <a:gd name="adj2" fmla="val 0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1" name="Trapezoid 80">
                <a:extLst>
                  <a:ext uri="{FF2B5EF4-FFF2-40B4-BE49-F238E27FC236}">
                    <a16:creationId xmlns:a16="http://schemas.microsoft.com/office/drawing/2014/main" id="{9FC00AF6-CE83-4577-9F0F-D92C95227265}"/>
                  </a:ext>
                </a:extLst>
              </p:cNvPr>
              <p:cNvSpPr/>
              <p:nvPr/>
            </p:nvSpPr>
            <p:spPr bwMode="auto">
              <a:xfrm rot="5400000">
                <a:off x="4628900" y="3250055"/>
                <a:ext cx="417225" cy="634788"/>
              </a:xfrm>
              <a:prstGeom prst="trapezoid">
                <a:avLst>
                  <a:gd name="adj" fmla="val 36685"/>
                </a:avLst>
              </a:prstGeom>
              <a:solidFill>
                <a:srgbClr val="00B0F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82" name="Ellipse 43">
                <a:extLst>
                  <a:ext uri="{FF2B5EF4-FFF2-40B4-BE49-F238E27FC236}">
                    <a16:creationId xmlns:a16="http://schemas.microsoft.com/office/drawing/2014/main" id="{563615CE-A5F3-4AB4-89BF-C512B4874E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9996" y="3268301"/>
                <a:ext cx="104612" cy="54267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de-DE" altLang="de-DE"/>
              </a:p>
            </p:txBody>
          </p:sp>
          <p:sp>
            <p:nvSpPr>
              <p:cNvPr id="83" name="Ellipse 63">
                <a:extLst>
                  <a:ext uri="{FF2B5EF4-FFF2-40B4-BE49-F238E27FC236}">
                    <a16:creationId xmlns:a16="http://schemas.microsoft.com/office/drawing/2014/main" id="{2B193E28-AA4C-4381-92B3-D3B3063A79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5334" y="3268301"/>
                <a:ext cx="104612" cy="54267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de-DE" altLang="de-DE"/>
              </a:p>
            </p:txBody>
          </p:sp>
        </p:grpSp>
      </p:grpSp>
      <p:pic>
        <p:nvPicPr>
          <p:cNvPr id="91" name="Grafik 22">
            <a:extLst>
              <a:ext uri="{FF2B5EF4-FFF2-40B4-BE49-F238E27FC236}">
                <a16:creationId xmlns:a16="http://schemas.microsoft.com/office/drawing/2014/main" id="{6AB09469-1116-40EF-BADD-117DAA71433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6603" y="2902992"/>
            <a:ext cx="2331317" cy="1052015"/>
          </a:xfrm>
          <a:prstGeom prst="rect">
            <a:avLst/>
          </a:prstGeom>
        </p:spPr>
      </p:pic>
      <p:pic>
        <p:nvPicPr>
          <p:cNvPr id="90" name="Grafik 6">
            <a:extLst>
              <a:ext uri="{FF2B5EF4-FFF2-40B4-BE49-F238E27FC236}">
                <a16:creationId xmlns:a16="http://schemas.microsoft.com/office/drawing/2014/main" id="{F6D8BE80-7E3A-4041-901E-37ADC9BEDA6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129429" y="2237705"/>
            <a:ext cx="4140000" cy="3452741"/>
          </a:xfrm>
          <a:prstGeom prst="rect">
            <a:avLst/>
          </a:prstGeom>
        </p:spPr>
      </p:pic>
      <p:sp>
        <p:nvSpPr>
          <p:cNvPr id="92" name="Textfeld 24">
            <a:extLst>
              <a:ext uri="{FF2B5EF4-FFF2-40B4-BE49-F238E27FC236}">
                <a16:creationId xmlns:a16="http://schemas.microsoft.com/office/drawing/2014/main" id="{89B89E0C-0B90-4B0D-A467-10E8D4CEA416}"/>
              </a:ext>
            </a:extLst>
          </p:cNvPr>
          <p:cNvSpPr txBox="1"/>
          <p:nvPr/>
        </p:nvSpPr>
        <p:spPr>
          <a:xfrm rot="524209">
            <a:off x="481728" y="3468204"/>
            <a:ext cx="11236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>
                <a:solidFill>
                  <a:srgbClr val="949496"/>
                </a:solidFill>
              </a:rPr>
              <a:t>Atomizer</a:t>
            </a:r>
            <a:endParaRPr lang="en-US" sz="2000" dirty="0">
              <a:solidFill>
                <a:srgbClr val="949496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C074139-95F9-4EF8-A1EA-71C368287D90}"/>
              </a:ext>
            </a:extLst>
          </p:cNvPr>
          <p:cNvSpPr txBox="1"/>
          <p:nvPr/>
        </p:nvSpPr>
        <p:spPr>
          <a:xfrm>
            <a:off x="767408" y="5776296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0" u="none" strike="noStrike" baseline="0" dirty="0">
                <a:solidFill>
                  <a:srgbClr val="303030"/>
                </a:solidFill>
                <a:latin typeface="Times-Bold"/>
              </a:rPr>
              <a:t>[1] Adapted from R. </a:t>
            </a:r>
            <a:r>
              <a:rPr lang="en-US" sz="1800" i="0" u="none" strike="noStrike" baseline="0" dirty="0" err="1">
                <a:solidFill>
                  <a:srgbClr val="303030"/>
                </a:solidFill>
                <a:latin typeface="Times-Bold"/>
              </a:rPr>
              <a:t>Heinke</a:t>
            </a:r>
            <a:r>
              <a:rPr lang="en-US" sz="1800" i="0" u="none" strike="noStrike" baseline="0" dirty="0">
                <a:solidFill>
                  <a:srgbClr val="303030"/>
                </a:solidFill>
                <a:latin typeface="Times-Bold"/>
              </a:rPr>
              <a:t> PhD thesis </a:t>
            </a:r>
            <a:endParaRPr lang="fr-FR" dirty="0">
              <a:solidFill>
                <a:srgbClr val="30303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C249E5-C0F6-4FF7-AC57-FC5FC83706A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07087" y="3510646"/>
            <a:ext cx="4854206" cy="2633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551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71464" y="6440488"/>
            <a:ext cx="4140000" cy="280988"/>
          </a:xfrm>
        </p:spPr>
        <p:txBody>
          <a:bodyPr/>
          <a:lstStyle/>
          <a:p>
            <a:r>
              <a:rPr lang="en-US" dirty="0"/>
              <a:t>Academic Day June 2022</a:t>
            </a:r>
            <a:endParaRPr lang="en-GB" dirty="0"/>
          </a:p>
          <a:p>
            <a:endParaRPr lang="en-GB" dirty="0"/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1B85C3D5-465F-61FF-66F5-20330B9C67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726021"/>
              </p:ext>
            </p:extLst>
          </p:nvPr>
        </p:nvGraphicFramePr>
        <p:xfrm>
          <a:off x="101599" y="-44449"/>
          <a:ext cx="11988801" cy="6400800"/>
        </p:xfrm>
        <a:graphic>
          <a:graphicData uri="http://schemas.openxmlformats.org/drawingml/2006/table">
            <a:tbl>
              <a:tblPr/>
              <a:tblGrid>
                <a:gridCol w="29956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56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956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1725">
                <a:tc>
                  <a:txBody>
                    <a:bodyPr/>
                    <a:lstStyle/>
                    <a:p>
                      <a:br>
                        <a:rPr lang="en-US" sz="1600" dirty="0">
                          <a:effectLst/>
                          <a:latin typeface="Helvetica" charset="0"/>
                        </a:rPr>
                      </a:br>
                      <a:endParaRPr lang="en-US" sz="1600" dirty="0">
                        <a:effectLst/>
                        <a:latin typeface="Helvetica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CE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rebuchet MS" charset="0"/>
                        </a:rPr>
                        <a:t>Broadband (10 GHz)</a:t>
                      </a:r>
                      <a:endParaRPr lang="en-US" sz="1600">
                        <a:effectLst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CE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rebuchet MS" charset="0"/>
                        </a:rPr>
                        <a:t>Narrowband (1 GHz)</a:t>
                      </a:r>
                      <a:endParaRPr lang="en-US" sz="1600">
                        <a:effectLst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CE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rebuchet MS" charset="0"/>
                        </a:rPr>
                        <a:t>Fourier limited (&lt; 100 MHz)</a:t>
                      </a:r>
                      <a:endParaRPr lang="en-US" sz="1600">
                        <a:effectLst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CE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8285"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rebuchet MS" charset="0"/>
                        </a:rPr>
                        <a:t>Ion guide</a:t>
                      </a:r>
                      <a:endParaRPr lang="en-US" sz="1600">
                        <a:effectLst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7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rebuchet MS" charset="0"/>
                        </a:rPr>
                        <a:t>Maximum efficiency, low resolution, no isobar suppression (for general ion beam production when surface ionized isobars are not a concern)</a:t>
                      </a:r>
                      <a:endParaRPr lang="en-US" sz="1600" dirty="0">
                        <a:effectLst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7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rebuchet MS" charset="0"/>
                        </a:rPr>
                        <a:t>High efficiency, intermediate resolution: for Isomer separation or laser spectroscopy of isotopes with large IS or HFS, and when isobar suppression isnt needed </a:t>
                      </a:r>
                      <a:endParaRPr lang="en-US" sz="1600">
                        <a:effectLst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7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rebuchet MS" charset="0"/>
                        </a:rPr>
                        <a:t>Not applicable: high resolution laser would not improve experimentally observed linewidth </a:t>
                      </a:r>
                      <a:endParaRPr lang="en-US" sz="1600">
                        <a:effectLst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7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66899"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rebuchet MS" charset="0"/>
                        </a:rPr>
                        <a:t>LIST (collinear)</a:t>
                      </a:r>
                      <a:endParaRPr lang="en-US" sz="1600">
                        <a:effectLst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CE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rebuchet MS" charset="0"/>
                        </a:rPr>
                        <a:t>20-50 x efficiency loss compared to ion guide, low resolution, good isobar suppression (for general ion beam production when surface ionized isobars are a major concern)</a:t>
                      </a:r>
                      <a:endParaRPr lang="en-US" sz="1600" dirty="0">
                        <a:effectLst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CE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rebuchet MS" charset="0"/>
                        </a:rPr>
                        <a:t>20-50 x efficiency loss compared to ion guide, intermediate resolution, good isobar suppression: for Isomer separation or laser spectroscopy of isotopes with large IS or HFS, and when isobar suppression isnt needed </a:t>
                      </a:r>
                      <a:endParaRPr lang="en-US" sz="1600">
                        <a:effectLst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CE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rebuchet MS" charset="0"/>
                        </a:rPr>
                        <a:t>Not applicable: high resolution laser would not improve experimentally observed linewidth </a:t>
                      </a:r>
                      <a:endParaRPr lang="en-US" sz="1600">
                        <a:effectLst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CE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7761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rebuchet MS" charset="0"/>
                        </a:rPr>
                        <a:t>PI-LIST</a:t>
                      </a:r>
                      <a:endParaRPr lang="en-US" sz="1600" dirty="0">
                        <a:effectLst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7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rebuchet MS" charset="0"/>
                        </a:rPr>
                        <a:t>Not applicable.</a:t>
                      </a:r>
                      <a:endParaRPr lang="en-US" sz="1600" dirty="0">
                        <a:effectLst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7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rebuchet MS" charset="0"/>
                        </a:rPr>
                        <a:t>Improved resolution, but with slight efficiency loss.  Experimental resolution will be limited only by the laser linewidth: for use when Doppler broadening is dominant in collinear mode (lighter isotopes or when a slight resolution improvement is needed). </a:t>
                      </a:r>
                      <a:endParaRPr lang="en-US" sz="1600">
                        <a:effectLst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7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rebuchet MS" charset="0"/>
                        </a:rPr>
                        <a:t>High resolution, but with slight efficiency loss.  Experimental resolution will be limited only by the atom beam divergence (~100-300 MHz): for use when resolution is of prime importance (small IS or HFS).</a:t>
                      </a:r>
                      <a:endParaRPr lang="en-US" sz="1600" dirty="0">
                        <a:effectLst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7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078">
                <a:tc>
                  <a:txBody>
                    <a:bodyPr/>
                    <a:lstStyle/>
                    <a:p>
                      <a:br>
                        <a:rPr lang="en-US" sz="1000" dirty="0">
                          <a:effectLst/>
                          <a:latin typeface="Helvetica" charset="0"/>
                        </a:rPr>
                      </a:br>
                      <a:endParaRPr lang="en-US" sz="1000" dirty="0">
                        <a:effectLst/>
                        <a:latin typeface="Helvetica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CEE1"/>
                    </a:solidFill>
                  </a:tcPr>
                </a:tc>
                <a:tc>
                  <a:txBody>
                    <a:bodyPr/>
                    <a:lstStyle/>
                    <a:p>
                      <a:br>
                        <a:rPr lang="en-US" sz="1000" dirty="0">
                          <a:effectLst/>
                          <a:latin typeface="Helvetica" charset="0"/>
                        </a:rPr>
                      </a:br>
                      <a:endParaRPr lang="en-US" sz="1000" dirty="0">
                        <a:effectLst/>
                        <a:latin typeface="Helvetica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CEE1"/>
                    </a:solidFill>
                  </a:tcPr>
                </a:tc>
                <a:tc>
                  <a:txBody>
                    <a:bodyPr/>
                    <a:lstStyle/>
                    <a:p>
                      <a:br>
                        <a:rPr lang="en-US" sz="1000">
                          <a:effectLst/>
                          <a:latin typeface="Helvetica" charset="0"/>
                        </a:rPr>
                      </a:br>
                      <a:endParaRPr lang="en-US" sz="1000">
                        <a:effectLst/>
                        <a:latin typeface="Helvetica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CEE1"/>
                    </a:solidFill>
                  </a:tcPr>
                </a:tc>
                <a:tc>
                  <a:txBody>
                    <a:bodyPr/>
                    <a:lstStyle/>
                    <a:p>
                      <a:br>
                        <a:rPr lang="en-US" sz="1000" dirty="0">
                          <a:effectLst/>
                          <a:latin typeface="Helvetica" charset="0"/>
                        </a:rPr>
                      </a:br>
                      <a:endParaRPr lang="en-US" sz="1000" dirty="0">
                        <a:effectLst/>
                        <a:latin typeface="Helvetica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CE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6548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90" descr="Chart, scatter chart&#10;&#10;Description automatically generated">
            <a:extLst>
              <a:ext uri="{FF2B5EF4-FFF2-40B4-BE49-F238E27FC236}">
                <a16:creationId xmlns:a16="http://schemas.microsoft.com/office/drawing/2014/main" id="{1E575AFA-3789-DCF0-9DCC-7C15B3DFD3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00" r="11250"/>
          <a:stretch/>
        </p:blipFill>
        <p:spPr>
          <a:xfrm>
            <a:off x="591722" y="1169631"/>
            <a:ext cx="5426528" cy="4908490"/>
          </a:xfrm>
          <a:prstGeom prst="rect">
            <a:avLst/>
          </a:prstGeom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9A567A94-4B2B-91AD-7246-BF14BDEF815F}"/>
              </a:ext>
            </a:extLst>
          </p:cNvPr>
          <p:cNvSpPr txBox="1">
            <a:spLocks/>
          </p:cNvSpPr>
          <p:nvPr/>
        </p:nvSpPr>
        <p:spPr>
          <a:xfrm>
            <a:off x="551384" y="203445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 dirty="0">
                <a:solidFill>
                  <a:srgbClr val="048D01"/>
                </a:solidFill>
              </a:rPr>
              <a:t>Results</a:t>
            </a:r>
            <a:br>
              <a:rPr lang="en-GB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89" name="Picture 188" descr="Chart, scatter chart&#10;&#10;Description automatically generated">
            <a:extLst>
              <a:ext uri="{FF2B5EF4-FFF2-40B4-BE49-F238E27FC236}">
                <a16:creationId xmlns:a16="http://schemas.microsoft.com/office/drawing/2014/main" id="{0FE86C64-A7AB-AB6A-E99F-92EB45D290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419"/>
          <a:stretch/>
        </p:blipFill>
        <p:spPr>
          <a:xfrm>
            <a:off x="6312024" y="1168073"/>
            <a:ext cx="5799744" cy="479974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AFD517D-2E78-134A-9EF0-36E7C0F0A1CE}"/>
              </a:ext>
            </a:extLst>
          </p:cNvPr>
          <p:cNvSpPr txBox="1"/>
          <p:nvPr/>
        </p:nvSpPr>
        <p:spPr>
          <a:xfrm>
            <a:off x="9919099" y="5658343"/>
            <a:ext cx="2590528" cy="6177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303030"/>
                </a:solidFill>
                <a:sym typeface="Wingdings" panose="05000000000000000000" pitchFamily="2" charset="2"/>
              </a:rPr>
              <a:t>First analysis by Michael </a:t>
            </a:r>
            <a:r>
              <a:rPr lang="en-GB" sz="1200" dirty="0" err="1">
                <a:solidFill>
                  <a:srgbClr val="303030"/>
                </a:solidFill>
                <a:sym typeface="Wingdings" panose="05000000000000000000" pitchFamily="2" charset="2"/>
              </a:rPr>
              <a:t>Heines</a:t>
            </a:r>
            <a:endParaRPr lang="en-GB" sz="12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303030"/>
                </a:solidFill>
                <a:sym typeface="Wingdings" panose="05000000000000000000" pitchFamily="2" charset="2"/>
              </a:rPr>
              <a:t>Taken from Cyril </a:t>
            </a:r>
            <a:r>
              <a:rPr lang="en-GB" sz="1200" dirty="0" err="1">
                <a:solidFill>
                  <a:srgbClr val="303030"/>
                </a:solidFill>
                <a:sym typeface="Wingdings" panose="05000000000000000000" pitchFamily="2" charset="2"/>
              </a:rPr>
              <a:t>Bernerd</a:t>
            </a:r>
            <a:r>
              <a:rPr lang="en-GB" sz="1200" dirty="0">
                <a:solidFill>
                  <a:srgbClr val="303030"/>
                </a:solidFill>
                <a:sym typeface="Wingdings" panose="05000000000000000000" pitchFamily="2" charset="2"/>
              </a:rPr>
              <a:t>‎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59217A7-A234-5F72-EFA9-C5A95688D42D}"/>
              </a:ext>
            </a:extLst>
          </p:cNvPr>
          <p:cNvSpPr txBox="1"/>
          <p:nvPr/>
        </p:nvSpPr>
        <p:spPr>
          <a:xfrm>
            <a:off x="4776442" y="1084922"/>
            <a:ext cx="9216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dirty="0">
                <a:solidFill>
                  <a:srgbClr val="303030"/>
                </a:solidFill>
              </a:rPr>
              <a:t>Ac 227</a:t>
            </a:r>
            <a:endParaRPr lang="fr-FR" sz="2400" b="1" dirty="0">
              <a:solidFill>
                <a:srgbClr val="30303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3C9CFE-4815-DFB0-6408-FBBC0ACB9990}"/>
              </a:ext>
            </a:extLst>
          </p:cNvPr>
          <p:cNvSpPr txBox="1"/>
          <p:nvPr/>
        </p:nvSpPr>
        <p:spPr>
          <a:xfrm>
            <a:off x="10339718" y="1157932"/>
            <a:ext cx="99386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b="1" dirty="0">
                <a:solidFill>
                  <a:srgbClr val="303030"/>
                </a:solidFill>
              </a:rPr>
              <a:t>Ac 227</a:t>
            </a:r>
            <a:endParaRPr lang="fr-FR" sz="2400" b="1" dirty="0">
              <a:solidFill>
                <a:srgbClr val="30303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EA048F9-B96E-BC45-4B4F-BA064B8A826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r="617" b="515"/>
          <a:stretch/>
        </p:blipFill>
        <p:spPr>
          <a:xfrm>
            <a:off x="8145000" y="136963"/>
            <a:ext cx="1275249" cy="1205635"/>
          </a:xfrm>
          <a:prstGeom prst="rect">
            <a:avLst/>
          </a:prstGeom>
        </p:spPr>
      </p:pic>
      <p:pic>
        <p:nvPicPr>
          <p:cNvPr id="17" name="Picture 16" descr="Text, logo&#10;&#10;Description automatically generated with medium confidence">
            <a:extLst>
              <a:ext uri="{FF2B5EF4-FFF2-40B4-BE49-F238E27FC236}">
                <a16:creationId xmlns:a16="http://schemas.microsoft.com/office/drawing/2014/main" id="{116B5AA9-B66F-F301-54C1-AD2C9CFF7C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20249" y="885360"/>
            <a:ext cx="638082" cy="3388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029C5C5-404B-B17E-A8A8-CA72CB5F51E7}"/>
              </a:ext>
            </a:extLst>
          </p:cNvPr>
          <p:cNvSpPr txBox="1"/>
          <p:nvPr/>
        </p:nvSpPr>
        <p:spPr>
          <a:xfrm>
            <a:off x="9768408" y="146696"/>
            <a:ext cx="246319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03030"/>
                </a:solidFill>
              </a:rPr>
              <a:t>Narrow-band laser system:</a:t>
            </a:r>
            <a:br>
              <a:rPr lang="en-US" sz="1400" dirty="0">
                <a:solidFill>
                  <a:srgbClr val="303030"/>
                </a:solidFill>
              </a:rPr>
            </a:br>
            <a:r>
              <a:rPr lang="en-US" sz="1400" dirty="0">
                <a:solidFill>
                  <a:srgbClr val="303030"/>
                </a:solidFill>
              </a:rPr>
              <a:t>CRIS Matisse </a:t>
            </a:r>
            <a:r>
              <a:rPr lang="en-US" sz="1400" dirty="0" err="1">
                <a:solidFill>
                  <a:srgbClr val="303030"/>
                </a:solidFill>
              </a:rPr>
              <a:t>cw</a:t>
            </a:r>
            <a:r>
              <a:rPr lang="en-US" sz="1400" dirty="0">
                <a:solidFill>
                  <a:srgbClr val="303030"/>
                </a:solidFill>
              </a:rPr>
              <a:t>-Tisa</a:t>
            </a:r>
            <a:br>
              <a:rPr lang="en-US" sz="1400" dirty="0">
                <a:solidFill>
                  <a:srgbClr val="303030"/>
                </a:solidFill>
              </a:rPr>
            </a:br>
            <a:r>
              <a:rPr lang="en-US" sz="1400" dirty="0">
                <a:solidFill>
                  <a:srgbClr val="303030"/>
                </a:solidFill>
              </a:rPr>
              <a:t>+ RILIS seeded ring cavity</a:t>
            </a:r>
            <a:endParaRPr lang="en-GB" sz="1400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8621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9A567A94-4B2B-91AD-7246-BF14BDEF815F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 dirty="0">
                <a:solidFill>
                  <a:srgbClr val="048D01"/>
                </a:solidFill>
              </a:rPr>
              <a:t>Conclusion</a:t>
            </a:r>
            <a:br>
              <a:rPr lang="en-GB" b="0" dirty="0">
                <a:solidFill>
                  <a:srgbClr val="048D01"/>
                </a:solidFill>
              </a:rPr>
            </a:br>
            <a:endParaRPr lang="en-US" b="0" dirty="0">
              <a:solidFill>
                <a:srgbClr val="048D01"/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EE56BB4-8657-3B92-E855-428C5BBC3D83}"/>
              </a:ext>
            </a:extLst>
          </p:cNvPr>
          <p:cNvCxnSpPr>
            <a:cxnSpLocks/>
          </p:cNvCxnSpPr>
          <p:nvPr/>
        </p:nvCxnSpPr>
        <p:spPr>
          <a:xfrm>
            <a:off x="2141473" y="-171400"/>
            <a:ext cx="5544616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767CDD8-88F8-E4D8-5579-BA0B816665DC}"/>
              </a:ext>
            </a:extLst>
          </p:cNvPr>
          <p:cNvCxnSpPr>
            <a:cxnSpLocks/>
          </p:cNvCxnSpPr>
          <p:nvPr/>
        </p:nvCxnSpPr>
        <p:spPr>
          <a:xfrm flipV="1">
            <a:off x="1055440" y="-171897"/>
            <a:ext cx="79805" cy="497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95CA102D-8C46-11C0-E1E2-FB8852A58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656" y="1875895"/>
            <a:ext cx="11376024" cy="4608512"/>
          </a:xfrm>
        </p:spPr>
        <p:txBody>
          <a:bodyPr>
            <a:normAutofit/>
          </a:bodyPr>
          <a:lstStyle/>
          <a:p>
            <a:pPr lvl="1">
              <a:buFontTx/>
              <a:buChar char="-"/>
            </a:pPr>
            <a:r>
              <a:rPr lang="en-US" sz="2400" dirty="0"/>
              <a:t>Successful initial implementation of the PI-LIST in ISOLDE.</a:t>
            </a:r>
          </a:p>
          <a:p>
            <a:pPr lvl="1">
              <a:buFontTx/>
              <a:buChar char="-"/>
            </a:pPr>
            <a:endParaRPr lang="en-US" sz="2400" dirty="0"/>
          </a:p>
          <a:p>
            <a:pPr lvl="1">
              <a:buFontTx/>
              <a:buChar char="-"/>
            </a:pPr>
            <a:r>
              <a:rPr lang="en-US" sz="2400" dirty="0"/>
              <a:t>PI-LIST proof of concept and first high-resolution in-source spectroscopy of Ac.</a:t>
            </a:r>
          </a:p>
          <a:p>
            <a:pPr marL="0" lvl="1" indent="0">
              <a:buNone/>
            </a:pPr>
            <a:endParaRPr lang="en-US" sz="2400" dirty="0"/>
          </a:p>
          <a:p>
            <a:pPr lvl="1">
              <a:buFontTx/>
              <a:buChar char="-"/>
            </a:pPr>
            <a:r>
              <a:rPr lang="en-US" sz="2400" dirty="0"/>
              <a:t>Efficiency of perpendicular geometry setup was comparable to collinear setup. </a:t>
            </a:r>
          </a:p>
        </p:txBody>
      </p:sp>
    </p:spTree>
    <p:extLst>
      <p:ext uri="{BB962C8B-B14F-4D97-AF65-F5344CB8AC3E}">
        <p14:creationId xmlns:p14="http://schemas.microsoft.com/office/powerpoint/2010/main" val="41170140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9A567A94-4B2B-91AD-7246-BF14BDEF815F}"/>
              </a:ext>
            </a:extLst>
          </p:cNvPr>
          <p:cNvSpPr txBox="1">
            <a:spLocks/>
          </p:cNvSpPr>
          <p:nvPr/>
        </p:nvSpPr>
        <p:spPr>
          <a:xfrm>
            <a:off x="407987" y="278092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>
                <a:solidFill>
                  <a:schemeClr val="tx2"/>
                </a:solidFill>
              </a:rPr>
              <a:t>Thank you For Listening </a:t>
            </a:r>
            <a:r>
              <a:rPr lang="en-US" sz="4400" dirty="0">
                <a:solidFill>
                  <a:schemeClr val="tx2"/>
                </a:solidFill>
                <a:sym typeface="Wingdings" panose="05000000000000000000" pitchFamily="2" charset="2"/>
              </a:rPr>
              <a:t> </a:t>
            </a:r>
            <a:endParaRPr lang="en-US" sz="4400" dirty="0">
              <a:solidFill>
                <a:schemeClr val="tx2"/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EE56BB4-8657-3B92-E855-428C5BBC3D83}"/>
              </a:ext>
            </a:extLst>
          </p:cNvPr>
          <p:cNvCxnSpPr>
            <a:cxnSpLocks/>
          </p:cNvCxnSpPr>
          <p:nvPr/>
        </p:nvCxnSpPr>
        <p:spPr>
          <a:xfrm>
            <a:off x="2141473" y="-171400"/>
            <a:ext cx="5544616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767CDD8-88F8-E4D8-5579-BA0B816665DC}"/>
              </a:ext>
            </a:extLst>
          </p:cNvPr>
          <p:cNvCxnSpPr>
            <a:cxnSpLocks/>
          </p:cNvCxnSpPr>
          <p:nvPr/>
        </p:nvCxnSpPr>
        <p:spPr>
          <a:xfrm flipV="1">
            <a:off x="1055440" y="-171897"/>
            <a:ext cx="79805" cy="497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4606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983432" y="674663"/>
            <a:ext cx="10081120" cy="615553"/>
          </a:xfrm>
        </p:spPr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695400" y="2060848"/>
            <a:ext cx="10081120" cy="3600400"/>
          </a:xfrm>
        </p:spPr>
        <p:txBody>
          <a:bodyPr>
            <a:normAutofit lnSpcReduction="10000"/>
          </a:bodyPr>
          <a:lstStyle/>
          <a:p>
            <a:pPr marL="457200" indent="-457200">
              <a:buFontTx/>
              <a:buChar char="-"/>
            </a:pPr>
            <a:r>
              <a:rPr lang="en-US" dirty="0"/>
              <a:t>Objectives</a:t>
            </a:r>
          </a:p>
          <a:p>
            <a:pPr marL="0" indent="0"/>
            <a:endParaRPr lang="en-US" dirty="0"/>
          </a:p>
          <a:p>
            <a:pPr marL="457200" indent="-457200">
              <a:buFontTx/>
              <a:buChar char="-"/>
            </a:pPr>
            <a:r>
              <a:rPr lang="en-US" dirty="0"/>
              <a:t>Brief Literature Review</a:t>
            </a:r>
          </a:p>
          <a:p>
            <a:pPr marL="0" indent="0"/>
            <a:endParaRPr lang="en-US" dirty="0"/>
          </a:p>
          <a:p>
            <a:pPr marL="457200" indent="-457200">
              <a:buFontTx/>
              <a:buChar char="-"/>
            </a:pPr>
            <a:r>
              <a:rPr lang="en-US" dirty="0"/>
              <a:t>Experimental Setup </a:t>
            </a:r>
          </a:p>
          <a:p>
            <a:pPr marL="0" indent="0"/>
            <a:endParaRPr lang="en-US" dirty="0"/>
          </a:p>
          <a:p>
            <a:pPr marL="457200" indent="-457200">
              <a:buFontTx/>
              <a:buChar char="-"/>
            </a:pPr>
            <a:r>
              <a:rPr lang="en-US" dirty="0"/>
              <a:t>Future Plans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Academic Day June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0088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83432" y="1628800"/>
            <a:ext cx="10068876" cy="3888432"/>
          </a:xfrm>
        </p:spPr>
        <p:txBody>
          <a:bodyPr>
            <a:normAutofit/>
          </a:bodyPr>
          <a:lstStyle/>
          <a:p>
            <a:pPr marL="342900" indent="-3429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292929"/>
                </a:solidFill>
                <a:latin typeface="sourcesans-regular"/>
              </a:rPr>
              <a:t>I</a:t>
            </a:r>
            <a:r>
              <a:rPr lang="en-GB" sz="2400" b="0" i="0" dirty="0">
                <a:solidFill>
                  <a:srgbClr val="292929"/>
                </a:solidFill>
                <a:effectLst/>
                <a:latin typeface="sourcesans-regular"/>
              </a:rPr>
              <a:t>mplementation of the PI-LIST device at ISOLDE</a:t>
            </a:r>
          </a:p>
          <a:p>
            <a:pPr algn="l">
              <a:spcBef>
                <a:spcPts val="0"/>
              </a:spcBef>
            </a:pPr>
            <a:endParaRPr lang="en-GB" sz="2400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800100" lvl="1" indent="-342900" algn="l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rgbClr val="292929"/>
                </a:solidFill>
                <a:latin typeface="sourcesans-regular"/>
              </a:rPr>
              <a:t>D</a:t>
            </a:r>
            <a:r>
              <a:rPr lang="en-GB" sz="1800" b="0" i="0" dirty="0">
                <a:solidFill>
                  <a:srgbClr val="292929"/>
                </a:solidFill>
                <a:effectLst/>
                <a:latin typeface="sourcesans-regular"/>
              </a:rPr>
              <a:t>esign and setup of infrastructure </a:t>
            </a:r>
          </a:p>
          <a:p>
            <a:pPr marL="1257300" lvl="2" indent="-342900" algn="l"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rgbClr val="292929"/>
                </a:solidFill>
                <a:latin typeface="sourcesans-regular"/>
              </a:rPr>
              <a:t>C</a:t>
            </a:r>
            <a:r>
              <a:rPr lang="en-GB" sz="1800" b="0" i="0" dirty="0">
                <a:solidFill>
                  <a:srgbClr val="292929"/>
                </a:solidFill>
                <a:effectLst/>
                <a:latin typeface="sourcesans-regular"/>
              </a:rPr>
              <a:t>haracterization of its performance</a:t>
            </a:r>
          </a:p>
          <a:p>
            <a:pPr marL="1714500" lvl="3" indent="-342900" algn="l"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rgbClr val="292929"/>
                </a:solidFill>
                <a:latin typeface="sourcesans-regular"/>
              </a:rPr>
              <a:t>H</a:t>
            </a:r>
            <a:r>
              <a:rPr lang="en-GB" sz="1800" b="0" i="0" dirty="0">
                <a:solidFill>
                  <a:srgbClr val="292929"/>
                </a:solidFill>
                <a:effectLst/>
                <a:latin typeface="sourcesans-regular"/>
              </a:rPr>
              <a:t>igh-resolution laser spectroscopy studies using the PI-LIST</a:t>
            </a:r>
          </a:p>
          <a:p>
            <a:pPr lvl="3" algn="l"/>
            <a:endParaRPr lang="en-GB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lvl="3" algn="l"/>
            <a:endParaRPr lang="en-GB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342900" indent="-3429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292929"/>
                </a:solidFill>
                <a:latin typeface="sourcesans-regular"/>
                <a:sym typeface="Wingdings" panose="05000000000000000000" pitchFamily="2" charset="2"/>
              </a:rPr>
              <a:t> </a:t>
            </a:r>
            <a:r>
              <a:rPr lang="en-GB" sz="2400" b="0" i="0" dirty="0">
                <a:solidFill>
                  <a:srgbClr val="292929"/>
                </a:solidFill>
                <a:effectLst/>
                <a:latin typeface="sourcesans-regular"/>
              </a:rPr>
              <a:t>Development of optimal ionization schemes of actinides for ISOLDE</a:t>
            </a:r>
          </a:p>
          <a:p>
            <a:pPr algn="l">
              <a:spcBef>
                <a:spcPts val="0"/>
              </a:spcBef>
            </a:pPr>
            <a:endParaRPr lang="en-GB" sz="2400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800100" lvl="1" indent="-342900" algn="l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1800" b="0" i="0" dirty="0">
                <a:solidFill>
                  <a:srgbClr val="292929"/>
                </a:solidFill>
                <a:effectLst/>
                <a:latin typeface="sourcesans-regular"/>
              </a:rPr>
              <a:t> Using laser spectroscopy of actinide elements </a:t>
            </a:r>
          </a:p>
          <a:p>
            <a:pPr marL="1257300" lvl="2" indent="-342900" algn="l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rgbClr val="292929"/>
                </a:solidFill>
                <a:latin typeface="sourcesans-regular"/>
              </a:rPr>
              <a:t>Collaborations with other ESRs</a:t>
            </a:r>
            <a:endParaRPr lang="en-GB" sz="1800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algn="l"/>
            <a:endParaRPr lang="en-GB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algn="l"/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71464" y="6440488"/>
            <a:ext cx="4140000" cy="280988"/>
          </a:xfrm>
        </p:spPr>
        <p:txBody>
          <a:bodyPr/>
          <a:lstStyle/>
          <a:p>
            <a:r>
              <a:rPr lang="en-US" dirty="0"/>
              <a:t>Academic Day June 2022</a:t>
            </a:r>
            <a:endParaRPr lang="en-GB" dirty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48D01"/>
                </a:solidFill>
              </a:rPr>
              <a:t>Objectives</a:t>
            </a:r>
            <a:endParaRPr lang="en-GB" dirty="0">
              <a:solidFill>
                <a:srgbClr val="048D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541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83432" y="1628800"/>
            <a:ext cx="10068876" cy="3888432"/>
          </a:xfrm>
        </p:spPr>
        <p:txBody>
          <a:bodyPr>
            <a:normAutofit/>
          </a:bodyPr>
          <a:lstStyle/>
          <a:p>
            <a:pPr algn="l"/>
            <a:endParaRPr lang="en-GB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algn="l"/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71464" y="6440488"/>
            <a:ext cx="4140000" cy="280988"/>
          </a:xfrm>
        </p:spPr>
        <p:txBody>
          <a:bodyPr/>
          <a:lstStyle/>
          <a:p>
            <a:r>
              <a:rPr lang="en-US" dirty="0"/>
              <a:t>Academic Day June 2022</a:t>
            </a:r>
            <a:endParaRPr lang="en-GB" dirty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48D01"/>
                </a:solidFill>
              </a:rPr>
              <a:t>Literature Review</a:t>
            </a:r>
            <a:endParaRPr lang="en-GB" dirty="0">
              <a:solidFill>
                <a:srgbClr val="048D0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58D6DD-D236-4426-B163-34E0A5F898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536" y="1631207"/>
            <a:ext cx="7606059" cy="40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909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83432" y="1628800"/>
            <a:ext cx="10068876" cy="3888432"/>
          </a:xfrm>
        </p:spPr>
        <p:txBody>
          <a:bodyPr>
            <a:normAutofit/>
          </a:bodyPr>
          <a:lstStyle/>
          <a:p>
            <a:pPr algn="l"/>
            <a:endParaRPr lang="en-GB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algn="l"/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71464" y="6440488"/>
            <a:ext cx="4140000" cy="280988"/>
          </a:xfrm>
        </p:spPr>
        <p:txBody>
          <a:bodyPr/>
          <a:lstStyle/>
          <a:p>
            <a:r>
              <a:rPr lang="en-US" dirty="0"/>
              <a:t>Academic Day June 2022</a:t>
            </a:r>
            <a:endParaRPr lang="en-GB" dirty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48D01"/>
                </a:solidFill>
              </a:rPr>
              <a:t>Literature Review</a:t>
            </a:r>
            <a:endParaRPr lang="en-GB" dirty="0">
              <a:solidFill>
                <a:srgbClr val="048D0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66F2A3-F41A-47DA-9BDD-6FCFAB20A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416" y="1722511"/>
            <a:ext cx="3581053" cy="43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4765542-42C6-4D9F-943D-DB1FD6D271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8087" y="1268760"/>
            <a:ext cx="3744417" cy="491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511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83432" y="1628800"/>
            <a:ext cx="10068876" cy="3888432"/>
          </a:xfrm>
        </p:spPr>
        <p:txBody>
          <a:bodyPr>
            <a:normAutofit/>
          </a:bodyPr>
          <a:lstStyle/>
          <a:p>
            <a:pPr algn="l"/>
            <a:endParaRPr lang="en-GB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algn="l"/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71464" y="6440488"/>
            <a:ext cx="4140000" cy="280988"/>
          </a:xfrm>
        </p:spPr>
        <p:txBody>
          <a:bodyPr/>
          <a:lstStyle/>
          <a:p>
            <a:r>
              <a:rPr lang="en-US" dirty="0"/>
              <a:t>Academic Day June 2022</a:t>
            </a:r>
            <a:endParaRPr lang="en-GB" dirty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48D01"/>
                </a:solidFill>
              </a:rPr>
              <a:t>Setup- ISOLDE</a:t>
            </a:r>
            <a:endParaRPr lang="en-GB" dirty="0">
              <a:solidFill>
                <a:srgbClr val="048D0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C35C0D-1A83-39AF-3F3E-C0DFABA77A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118" y="1225885"/>
            <a:ext cx="10458450" cy="47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47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175404A0-6F47-402E-ABB8-D00C2CE38C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616" y="3710178"/>
            <a:ext cx="7546655" cy="2029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A7FC8-1BD7-634F-9890-4A95A572D39D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932C3E1-AE79-4595-9146-05B59C499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311" y="115338"/>
            <a:ext cx="10067512" cy="561974"/>
          </a:xfrm>
        </p:spPr>
        <p:txBody>
          <a:bodyPr/>
          <a:lstStyle/>
          <a:p>
            <a:r>
              <a:rPr lang="en-US" dirty="0">
                <a:solidFill>
                  <a:srgbClr val="048D01"/>
                </a:solidFill>
              </a:rPr>
              <a:t>Setups in ISOLDE</a:t>
            </a:r>
            <a:endParaRPr lang="en-GB" dirty="0">
              <a:solidFill>
                <a:srgbClr val="048D01"/>
              </a:solidFill>
            </a:endParaRPr>
          </a:p>
        </p:txBody>
      </p:sp>
      <p:pic>
        <p:nvPicPr>
          <p:cNvPr id="105" name="vadisMK1Full.png">
            <a:extLst>
              <a:ext uri="{FF2B5EF4-FFF2-40B4-BE49-F238E27FC236}">
                <a16:creationId xmlns:a16="http://schemas.microsoft.com/office/drawing/2014/main" id="{88B00433-8ABD-42A9-A50D-5E7E9A88BD9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695" t="7610" r="11260"/>
          <a:stretch/>
        </p:blipFill>
        <p:spPr>
          <a:xfrm flipH="1">
            <a:off x="10201363" y="68577"/>
            <a:ext cx="1821138" cy="1421016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2912AA1-9CF3-4596-AC9F-D4964BFA96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654" y="1088404"/>
            <a:ext cx="4469149" cy="16518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1445CB-C494-4A4B-939E-1ED56E8DCF96}"/>
              </a:ext>
            </a:extLst>
          </p:cNvPr>
          <p:cNvSpPr txBox="1"/>
          <p:nvPr/>
        </p:nvSpPr>
        <p:spPr>
          <a:xfrm>
            <a:off x="352842" y="802941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RILIS¹</a:t>
            </a:r>
            <a:endParaRPr lang="en-GB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6E5CAB7-87A2-4124-8E61-C73E9E816694}"/>
              </a:ext>
            </a:extLst>
          </p:cNvPr>
          <p:cNvSpPr txBox="1"/>
          <p:nvPr/>
        </p:nvSpPr>
        <p:spPr>
          <a:xfrm>
            <a:off x="5717020" y="72407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COLLAPS²</a:t>
            </a:r>
            <a:endParaRPr lang="en-GB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4D85F61D-B933-49F8-BF8C-45946167A284}"/>
              </a:ext>
            </a:extLst>
          </p:cNvPr>
          <p:cNvSpPr txBox="1"/>
          <p:nvPr/>
        </p:nvSpPr>
        <p:spPr>
          <a:xfrm>
            <a:off x="1919536" y="324433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CRIS³</a:t>
            </a:r>
            <a:endParaRPr lang="en-GB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CE6BF3F7-7C5D-4CF4-97E6-AD6E215BB438}"/>
              </a:ext>
            </a:extLst>
          </p:cNvPr>
          <p:cNvSpPr txBox="1"/>
          <p:nvPr/>
        </p:nvSpPr>
        <p:spPr>
          <a:xfrm>
            <a:off x="141690" y="5546025"/>
            <a:ext cx="871296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buAutoNum type="arabicParenR"/>
            </a:pPr>
            <a:r>
              <a:rPr lang="en-GB" sz="1050" dirty="0"/>
              <a:t>RILIS team documentation </a:t>
            </a:r>
          </a:p>
          <a:p>
            <a:pPr marL="228600" indent="-228600">
              <a:buAutoNum type="arabicParenR"/>
            </a:pPr>
            <a:r>
              <a:rPr lang="en-GB" sz="1050" dirty="0"/>
              <a:t> High-resolution laser spectroscopy of Al 27 – 32 - Scientific Figure on ResearchGate. Available from: https://www.researchgate.net/figure/Schematic-depiction-of-the-COLLAPS-collinear-laser-spectroscopy-setup-at-ISOLDE-CERN_fig1_348767233 [accessed 15 Jun, 2022]</a:t>
            </a:r>
          </a:p>
          <a:p>
            <a:pPr marL="228600" indent="-228600">
              <a:buAutoNum type="arabicParenR"/>
            </a:pPr>
            <a:r>
              <a:rPr lang="en-GB" sz="1050" dirty="0"/>
              <a:t>CRIS website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D2A7A3-8403-4855-BE57-D198049B45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1944" y="1088404"/>
            <a:ext cx="4692682" cy="1919716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B253DA59-72A5-4CC2-9A33-27FA88DB1FAC}"/>
              </a:ext>
            </a:extLst>
          </p:cNvPr>
          <p:cNvSpPr/>
          <p:nvPr/>
        </p:nvSpPr>
        <p:spPr>
          <a:xfrm>
            <a:off x="4627803" y="987607"/>
            <a:ext cx="964141" cy="184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42F35F21-8220-4290-BE79-17495A7358BC}"/>
              </a:ext>
            </a:extLst>
          </p:cNvPr>
          <p:cNvSpPr/>
          <p:nvPr/>
        </p:nvSpPr>
        <p:spPr>
          <a:xfrm>
            <a:off x="10146094" y="1042649"/>
            <a:ext cx="1102673" cy="184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123736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83432" y="1628800"/>
            <a:ext cx="10068876" cy="3888432"/>
          </a:xfrm>
        </p:spPr>
        <p:txBody>
          <a:bodyPr>
            <a:normAutofit/>
          </a:bodyPr>
          <a:lstStyle/>
          <a:p>
            <a:pPr algn="l"/>
            <a:endParaRPr lang="en-GB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algn="l"/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71464" y="6440488"/>
            <a:ext cx="4140000" cy="280988"/>
          </a:xfrm>
        </p:spPr>
        <p:txBody>
          <a:bodyPr/>
          <a:lstStyle/>
          <a:p>
            <a:r>
              <a:rPr lang="en-US" dirty="0"/>
              <a:t>Academic Day June 2022</a:t>
            </a:r>
            <a:endParaRPr lang="en-GB" dirty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48D01"/>
                </a:solidFill>
              </a:rPr>
              <a:t>In-Source RIS so far at ISOLDE</a:t>
            </a:r>
            <a:endParaRPr lang="en-GB" dirty="0">
              <a:solidFill>
                <a:srgbClr val="048D0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5" y="1251471"/>
            <a:ext cx="10406146" cy="50316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0491" y="3068959"/>
            <a:ext cx="4826149" cy="321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489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71464" y="6440488"/>
            <a:ext cx="4140000" cy="280988"/>
          </a:xfrm>
        </p:spPr>
        <p:txBody>
          <a:bodyPr/>
          <a:lstStyle/>
          <a:p>
            <a:r>
              <a:rPr lang="en-US" dirty="0"/>
              <a:t>Academic Day June 2022</a:t>
            </a:r>
            <a:endParaRPr lang="en-GB" dirty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48D01"/>
                </a:solidFill>
              </a:rPr>
              <a:t>How does ISOLDE fit in to LISA</a:t>
            </a:r>
            <a:endParaRPr lang="en-GB" dirty="0">
              <a:solidFill>
                <a:srgbClr val="048D0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68760"/>
            <a:ext cx="12192000" cy="18949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63552" y="3789040"/>
            <a:ext cx="1368152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Production / Extraction of Actinides </a:t>
            </a:r>
          </a:p>
          <a:p>
            <a:r>
              <a:rPr lang="en-US" dirty="0"/>
              <a:t>Mia Au – ESR 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72063" y="3163723"/>
            <a:ext cx="5040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Laser ionization and spectroscopy of </a:t>
            </a:r>
            <a:r>
              <a:rPr lang="en-US" dirty="0" err="1"/>
              <a:t>Actiniides</a:t>
            </a:r>
            <a:r>
              <a:rPr lang="en-US" dirty="0"/>
              <a:t> </a:t>
            </a:r>
          </a:p>
          <a:p>
            <a:r>
              <a:rPr lang="en-US" dirty="0" err="1"/>
              <a:t>Asar</a:t>
            </a:r>
            <a:r>
              <a:rPr lang="en-US" dirty="0"/>
              <a:t> – ESR 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72064" y="4194237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ionization schemes (with M. </a:t>
            </a:r>
            <a:r>
              <a:rPr lang="en-US" dirty="0" err="1"/>
              <a:t>Kaja</a:t>
            </a:r>
            <a:r>
              <a:rPr lang="en-US" dirty="0"/>
              <a:t>, Mainz)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72064" y="4864280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high resolution in-source method (PI-LIST)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72064" y="5275294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laser technologies (with </a:t>
            </a:r>
            <a:r>
              <a:rPr lang="en-US" dirty="0" err="1"/>
              <a:t>Mitzi@Hubner</a:t>
            </a:r>
            <a:r>
              <a:rPr lang="en-US" dirty="0"/>
              <a:t> and Julius @ M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943872" y="4721296"/>
            <a:ext cx="15043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/>
              <a:t>Higher resolution </a:t>
            </a:r>
            <a:r>
              <a:rPr lang="en-US"/>
              <a:t>in-source spectroscopy: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471505"/>
      </p:ext>
    </p:extLst>
  </p:cSld>
  <p:clrMapOvr>
    <a:masterClrMapping/>
  </p:clrMapOvr>
</p:sld>
</file>

<file path=ppt/theme/theme1.xml><?xml version="1.0" encoding="utf-8"?>
<a:theme xmlns:a="http://schemas.openxmlformats.org/drawingml/2006/main" name="Cover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ody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1330367D22F34FA9CC14C225C14681" ma:contentTypeVersion="1" ma:contentTypeDescription="Create a new document." ma:contentTypeScope="" ma:versionID="0a58bbb864ffd275683086baff96841a">
  <xsd:schema xmlns:xsd="http://www.w3.org/2001/XMLSchema" xmlns:xs="http://www.w3.org/2001/XMLSchema" xmlns:p="http://schemas.microsoft.com/office/2006/metadata/properties" xmlns:ns2="b9d48c55-beab-47d4-b40e-2f37de37644e" targetNamespace="http://schemas.microsoft.com/office/2006/metadata/properties" ma:root="true" ma:fieldsID="48e08946c9a6db256aff670ccc3b2eb3" ns2:_="">
    <xsd:import namespace="b9d48c55-beab-47d4-b40e-2f37de37644e"/>
    <xsd:element name="properties">
      <xsd:complexType>
        <xsd:sequence>
          <xsd:element name="documentManagement">
            <xsd:complexType>
              <xsd:all>
                <xsd:element ref="ns2:Typ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d48c55-beab-47d4-b40e-2f37de37644e" elementFormDefault="qualified">
    <xsd:import namespace="http://schemas.microsoft.com/office/2006/documentManagement/types"/>
    <xsd:import namespace="http://schemas.microsoft.com/office/infopath/2007/PartnerControls"/>
    <xsd:element name="Types" ma:index="8" nillable="true" ma:displayName="Types" ma:format="Dropdown" ma:internalName="Types">
      <xsd:simpleType>
        <xsd:restriction base="dms:Choice">
          <xsd:enumeration value="Headers"/>
          <xsd:enumeration value="Template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ypes xmlns="b9d48c55-beab-47d4-b40e-2f37de37644e">Templates</Type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1F60C9-517E-43E8-A1F3-A3ED15E601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d48c55-beab-47d4-b40e-2f37de37644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5C71C3-77BB-4D0A-A7B4-F74680C5522E}">
  <ds:schemaRefs>
    <ds:schemaRef ds:uri="http://schemas.microsoft.com/office/2006/metadata/properties"/>
    <ds:schemaRef ds:uri="http://schemas.microsoft.com/office/infopath/2007/PartnerControls"/>
    <ds:schemaRef ds:uri="b9d48c55-beab-47d4-b40e-2f37de37644e"/>
  </ds:schemaRefs>
</ds:datastoreItem>
</file>

<file path=customXml/itemProps3.xml><?xml version="1.0" encoding="utf-8"?>
<ds:datastoreItem xmlns:ds="http://schemas.openxmlformats.org/officeDocument/2006/customXml" ds:itemID="{D79CED81-C1CA-45A5-BDA0-D4E2D07AC6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3529</TotalTime>
  <Words>623</Words>
  <Application>Microsoft Office PowerPoint</Application>
  <PresentationFormat>Widescreen</PresentationFormat>
  <Paragraphs>124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8" baseType="lpstr">
      <vt:lpstr>Arial</vt:lpstr>
      <vt:lpstr>Calibri</vt:lpstr>
      <vt:lpstr>Calibri Light</vt:lpstr>
      <vt:lpstr>Courier New</vt:lpstr>
      <vt:lpstr>Helvetica</vt:lpstr>
      <vt:lpstr>sourcesans-regular</vt:lpstr>
      <vt:lpstr>Tahoma</vt:lpstr>
      <vt:lpstr>Times-Bold</vt:lpstr>
      <vt:lpstr>Trebuchet MS</vt:lpstr>
      <vt:lpstr>Wingdings</vt:lpstr>
      <vt:lpstr>Cover</vt:lpstr>
      <vt:lpstr>Body</vt:lpstr>
      <vt:lpstr>Custom Design</vt:lpstr>
      <vt:lpstr>PowerPoint Presentation</vt:lpstr>
      <vt:lpstr>PowerPoint Presentation</vt:lpstr>
      <vt:lpstr>Objectives</vt:lpstr>
      <vt:lpstr>Literature Review</vt:lpstr>
      <vt:lpstr>Literature Review</vt:lpstr>
      <vt:lpstr>Setup- ISOLDE</vt:lpstr>
      <vt:lpstr>Setups in ISOLDE</vt:lpstr>
      <vt:lpstr>In-Source RIS so far at ISOLDE</vt:lpstr>
      <vt:lpstr>How does ISOLDE fit in to LISA</vt:lpstr>
      <vt:lpstr>Setup: The Laser Ion Source and Trap LIST</vt:lpstr>
      <vt:lpstr>Perpendicular Illuminated Laser Ion Source Trap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André-Pierre OLIVIER</dc:creator>
  <cp:lastModifiedBy>asar jaradat</cp:lastModifiedBy>
  <cp:revision>259</cp:revision>
  <dcterms:created xsi:type="dcterms:W3CDTF">2017-04-26T09:15:49Z</dcterms:created>
  <dcterms:modified xsi:type="dcterms:W3CDTF">2022-06-16T20:55:42Z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0x010100241330367D22F34FA9CC14C225C14681</vt:lpwstr>
  </property>
</Properties>
</file>