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media/image10.jpg" ContentType="image/png"/>
  <Override PartName="/ppt/media/image13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1" r:id="rId4"/>
    <p:sldId id="267" r:id="rId5"/>
    <p:sldId id="268" r:id="rId6"/>
    <p:sldId id="257" r:id="rId7"/>
    <p:sldId id="259" r:id="rId8"/>
    <p:sldId id="262" r:id="rId9"/>
    <p:sldId id="269" r:id="rId10"/>
    <p:sldId id="263" r:id="rId11"/>
    <p:sldId id="264" r:id="rId12"/>
    <p:sldId id="258" r:id="rId1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355"/>
    <a:srgbClr val="835050"/>
    <a:srgbClr val="00B9C5"/>
    <a:srgbClr val="F16B67"/>
    <a:srgbClr val="D9E6E8"/>
    <a:srgbClr val="276C71"/>
    <a:srgbClr val="FFDE79"/>
    <a:srgbClr val="364142"/>
    <a:srgbClr val="7E7754"/>
    <a:srgbClr val="F5D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74"/>
  </p:normalViewPr>
  <p:slideViewPr>
    <p:cSldViewPr snapToGrid="0" snapToObjects="1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45309-17B3-EB42-97E8-A016D2C4BF3D}" type="datetimeFigureOut">
              <a:rPr lang="en-CH" smtClean="0"/>
              <a:t>06/17/2022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61B11-573D-A041-85C9-ECD226009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245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477" y="1726649"/>
            <a:ext cx="11283041" cy="1719000"/>
          </a:xfrm>
        </p:spPr>
        <p:txBody>
          <a:bodyPr anchor="b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477" y="3462299"/>
            <a:ext cx="11283041" cy="1685702"/>
          </a:xfrm>
        </p:spPr>
        <p:txBody>
          <a:bodyPr/>
          <a:lstStyle>
            <a:lvl1pPr marL="0" indent="0" algn="ctr">
              <a:buNone/>
              <a:defRPr sz="2400" b="0" i="0" spc="200" baseline="0">
                <a:solidFill>
                  <a:srgbClr val="0C939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E7C32-F9D4-B647-8F18-105E7D266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17757" y="340650"/>
            <a:ext cx="2514600" cy="10287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4024" y="5172298"/>
            <a:ext cx="11283041" cy="1685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290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207827"/>
            <a:ext cx="11377061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F89A-BCA1-7A4A-A572-202948D5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612F1-AF3E-5F4E-97FB-8D1EB790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0F635E-5B02-C641-A688-624A638AF4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7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11377061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11377060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6" y="207827"/>
            <a:ext cx="8320544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3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8326847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8326849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4478" y="2295000"/>
            <a:ext cx="11283041" cy="2268000"/>
          </a:xfrm>
        </p:spPr>
        <p:txBody>
          <a:bodyPr anchor="ctr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3145010" y="6145815"/>
            <a:ext cx="6055795" cy="429387"/>
            <a:chOff x="3189104" y="6076446"/>
            <a:chExt cx="6055795" cy="4293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340"/>
                </a:lnSpc>
              </a:pP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12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17757" y="619650"/>
            <a:ext cx="2514600" cy="1028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CCE001-1C1E-EA49-8AEE-5FDE3627DD70}"/>
              </a:ext>
            </a:extLst>
          </p:cNvPr>
          <p:cNvGrpSpPr/>
          <p:nvPr userDrawn="1"/>
        </p:nvGrpSpPr>
        <p:grpSpPr>
          <a:xfrm>
            <a:off x="1696439" y="5182392"/>
            <a:ext cx="8786415" cy="312486"/>
            <a:chOff x="1258201" y="5193995"/>
            <a:chExt cx="8786415" cy="3124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9D3C13-3093-8E41-9EA0-41A45F0C228F}"/>
                </a:ext>
              </a:extLst>
            </p:cNvPr>
            <p:cNvSpPr txBox="1"/>
            <p:nvPr userDrawn="1"/>
          </p:nvSpPr>
          <p:spPr>
            <a:xfrm>
              <a:off x="1448527" y="5198704"/>
              <a:ext cx="223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AF480E-2EC8-0148-B8E5-B49119183573}"/>
                </a:ext>
              </a:extLst>
            </p:cNvPr>
            <p:cNvSpPr txBox="1"/>
            <p:nvPr userDrawn="1"/>
          </p:nvSpPr>
          <p:spPr>
            <a:xfrm>
              <a:off x="4673303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@</a:t>
              </a: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MedRadionuclide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583562B-D04F-AF48-8E1C-0FC78C6408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300211" y="5197299"/>
              <a:ext cx="361405" cy="30117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D7393C-CD6E-6945-9918-8B50444D38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258201" y="5197299"/>
              <a:ext cx="301171" cy="30117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7B92C3-F953-E74B-B4B3-B698388026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7580870" y="5193995"/>
              <a:ext cx="307778" cy="3077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5167C9-46A1-C442-911C-69CA9E32C721}"/>
                </a:ext>
              </a:extLst>
            </p:cNvPr>
            <p:cNvSpPr txBox="1"/>
            <p:nvPr userDrawn="1"/>
          </p:nvSpPr>
          <p:spPr>
            <a:xfrm>
              <a:off x="7938390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PRISMAP Project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0803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931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5" r:id="rId4"/>
    <p:sldLayoutId id="2147483671" r:id="rId5"/>
    <p:sldLayoutId id="2147483663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E9535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95355"/>
        </a:buClr>
        <a:buFont typeface="Wingdings" pitchFamily="2" charset="2"/>
        <a:buChar char="§"/>
        <a:defRPr sz="2400" kern="1200">
          <a:solidFill>
            <a:srgbClr val="36414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6E9878-F603-7847-9BEE-65CC5F459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COMMUNICATION strategy for </a:t>
            </a:r>
            <a:r>
              <a:rPr lang="en-US" dirty="0" err="1"/>
              <a:t>prismap</a:t>
            </a:r>
            <a:endParaRPr lang="en-CH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E6A09C-0D43-0348-A006-84780D48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PRISMAP social media </a:t>
            </a:r>
            <a:endParaRPr lang="en-CH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CF2FDE-3C3B-5F47-B265-512453E9CD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Wiktoria Wojtaczka, LISA Academic Day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25400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B8D87-D48E-0D41-B654-D042EEDED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10</a:t>
            </a:fld>
            <a:endParaRPr lang="en-CH" dirty="0"/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9925D29C-2436-7587-E4A1-C71E70EF0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583" y="268689"/>
            <a:ext cx="9979485" cy="632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B8D87-D48E-0D41-B654-D042EEDED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11</a:t>
            </a:fld>
            <a:endParaRPr lang="en-CH" dirty="0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6DB9692-C6D9-964E-B727-FEE3CD5C33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944"/>
          <a:stretch/>
        </p:blipFill>
        <p:spPr>
          <a:xfrm>
            <a:off x="715945" y="549613"/>
            <a:ext cx="10760110" cy="600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50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2A3E41-EC8D-724F-A74B-A7589820C7C0}"/>
              </a:ext>
            </a:extLst>
          </p:cNvPr>
          <p:cNvSpPr txBox="1"/>
          <p:nvPr/>
        </p:nvSpPr>
        <p:spPr>
          <a:xfrm>
            <a:off x="8229600" y="52944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59647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5B675-9EDA-62BD-4FE5-7E5C1CA8A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strategy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BAF9E-7603-42A3-ED91-23ACF223F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6" y="1504676"/>
            <a:ext cx="7239878" cy="4632585"/>
          </a:xfrm>
        </p:spPr>
        <p:txBody>
          <a:bodyPr/>
          <a:lstStyle/>
          <a:p>
            <a:r>
              <a:rPr lang="en-US" dirty="0"/>
              <a:t>Structured campaigns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2F487C-4A45-8934-697E-4B880BCC0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2</a:t>
            </a:fld>
            <a:endParaRPr lang="en-CH" dirty="0"/>
          </a:p>
        </p:txBody>
      </p:sp>
      <p:pic>
        <p:nvPicPr>
          <p:cNvPr id="11" name="Picture 10" descr="A picture containing table&#10;&#10;Description automatically generated">
            <a:extLst>
              <a:ext uri="{FF2B5EF4-FFF2-40B4-BE49-F238E27FC236}">
                <a16:creationId xmlns:a16="http://schemas.microsoft.com/office/drawing/2014/main" id="{531CF687-B11A-F2C7-731A-59CC825365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970" y="2446666"/>
            <a:ext cx="5343396" cy="2697806"/>
          </a:xfrm>
          <a:prstGeom prst="rect">
            <a:avLst/>
          </a:prstGeom>
        </p:spPr>
      </p:pic>
      <p:pic>
        <p:nvPicPr>
          <p:cNvPr id="17" name="Picture 1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B7B3D09F-FC9B-6C37-FAF7-77EB132933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10"/>
          <a:stretch/>
        </p:blipFill>
        <p:spPr>
          <a:xfrm>
            <a:off x="7683921" y="484409"/>
            <a:ext cx="2553853" cy="544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036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5B675-9EDA-62BD-4FE5-7E5C1CA8A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strategy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BAF9E-7603-42A3-ED91-23ACF223F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6" y="1504676"/>
            <a:ext cx="7239878" cy="4632585"/>
          </a:xfrm>
        </p:spPr>
        <p:txBody>
          <a:bodyPr/>
          <a:lstStyle/>
          <a:p>
            <a:r>
              <a:rPr lang="en-US" dirty="0"/>
              <a:t>Structured campaigns </a:t>
            </a:r>
          </a:p>
          <a:p>
            <a:pPr marL="0" indent="0">
              <a:buNone/>
            </a:pPr>
            <a:r>
              <a:rPr lang="en-US" dirty="0"/>
              <a:t>	Targeting relevant international days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2F487C-4A45-8934-697E-4B880BCC0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3</a:t>
            </a:fld>
            <a:endParaRPr lang="en-CH" dirty="0"/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2A97973E-AF0A-7C95-DAC0-2857ED0CF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540" y="3164114"/>
            <a:ext cx="4281879" cy="1793134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201E9F4A-E91E-8939-DED3-673C96E94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944" y="3360056"/>
            <a:ext cx="4434515" cy="2492775"/>
          </a:xfrm>
          <a:prstGeom prst="rect">
            <a:avLst/>
          </a:prstGeom>
        </p:spPr>
      </p:pic>
      <p:pic>
        <p:nvPicPr>
          <p:cNvPr id="17" name="Graphic 16" descr="Arrow: Slight curve with solid fill">
            <a:extLst>
              <a:ext uri="{FF2B5EF4-FFF2-40B4-BE49-F238E27FC236}">
                <a16:creationId xmlns:a16="http://schemas.microsoft.com/office/drawing/2014/main" id="{DA945702-2636-73C4-99C9-1E4E776D1F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4739" y="1855598"/>
            <a:ext cx="655593" cy="655593"/>
          </a:xfrm>
          <a:prstGeom prst="rect">
            <a:avLst/>
          </a:prstGeom>
        </p:spPr>
      </p:pic>
      <p:pic>
        <p:nvPicPr>
          <p:cNvPr id="19" name="Picture 18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BAED9362-5214-02E4-769A-1A4595C9AD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7924" y="497434"/>
            <a:ext cx="4434515" cy="249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84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5B675-9EDA-62BD-4FE5-7E5C1CA8A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strategy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BAF9E-7603-42A3-ED91-23ACF223F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6" y="1504676"/>
            <a:ext cx="7239878" cy="4632585"/>
          </a:xfrm>
        </p:spPr>
        <p:txBody>
          <a:bodyPr/>
          <a:lstStyle/>
          <a:p>
            <a:r>
              <a:rPr lang="en-US" dirty="0"/>
              <a:t>Structured campaigns </a:t>
            </a:r>
          </a:p>
          <a:p>
            <a:pPr marL="0" indent="0">
              <a:buNone/>
            </a:pPr>
            <a:r>
              <a:rPr lang="en-US" dirty="0"/>
              <a:t>	Targeting relevant international days</a:t>
            </a:r>
          </a:p>
          <a:p>
            <a:r>
              <a:rPr lang="en-US" dirty="0"/>
              <a:t> Using LinkedIn and Twitter in tailored ways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2F487C-4A45-8934-697E-4B880BCC0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4</a:t>
            </a:fld>
            <a:endParaRPr lang="en-CH" dirty="0"/>
          </a:p>
        </p:txBody>
      </p:sp>
      <p:pic>
        <p:nvPicPr>
          <p:cNvPr id="17" name="Graphic 16" descr="Arrow: Slight curve with solid fill">
            <a:extLst>
              <a:ext uri="{FF2B5EF4-FFF2-40B4-BE49-F238E27FC236}">
                <a16:creationId xmlns:a16="http://schemas.microsoft.com/office/drawing/2014/main" id="{DA945702-2636-73C4-99C9-1E4E776D1F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4739" y="1855598"/>
            <a:ext cx="655593" cy="6555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039737-B4EF-FBB3-FC98-D50BA9B80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2368" y="920732"/>
            <a:ext cx="1344292" cy="11057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F03C68-1977-4259-EB14-570871EB20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7400" y="1504676"/>
            <a:ext cx="1043691" cy="1043691"/>
          </a:xfrm>
          <a:prstGeom prst="rect">
            <a:avLst/>
          </a:prstGeom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ECA0D62-263A-9121-F82A-78149C25DE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2975" y="2965704"/>
            <a:ext cx="3891506" cy="3262768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19F4CC1E-C19A-3B9A-2C9A-632A771212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2136" y="2979331"/>
            <a:ext cx="3255264" cy="315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151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5B675-9EDA-62BD-4FE5-7E5C1CA8A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strategy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BAF9E-7603-42A3-ED91-23ACF223F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6" y="1504676"/>
            <a:ext cx="7239878" cy="4632585"/>
          </a:xfrm>
        </p:spPr>
        <p:txBody>
          <a:bodyPr/>
          <a:lstStyle/>
          <a:p>
            <a:r>
              <a:rPr lang="en-US" dirty="0"/>
              <a:t>Structured campaigns </a:t>
            </a:r>
          </a:p>
          <a:p>
            <a:pPr marL="0" indent="0">
              <a:buNone/>
            </a:pPr>
            <a:r>
              <a:rPr lang="en-US" dirty="0"/>
              <a:t>	Targeting relevant international days</a:t>
            </a:r>
          </a:p>
          <a:p>
            <a:r>
              <a:rPr lang="en-US" dirty="0"/>
              <a:t> Using LinkedIn and Twitter in tailored ways</a:t>
            </a:r>
          </a:p>
          <a:p>
            <a:r>
              <a:rPr lang="en-US" dirty="0"/>
              <a:t>Regular meetings of the social media team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2F487C-4A45-8934-697E-4B880BCC0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5</a:t>
            </a:fld>
            <a:endParaRPr lang="en-CH" dirty="0"/>
          </a:p>
        </p:txBody>
      </p:sp>
      <p:pic>
        <p:nvPicPr>
          <p:cNvPr id="17" name="Graphic 16" descr="Arrow: Slight curve with solid fill">
            <a:extLst>
              <a:ext uri="{FF2B5EF4-FFF2-40B4-BE49-F238E27FC236}">
                <a16:creationId xmlns:a16="http://schemas.microsoft.com/office/drawing/2014/main" id="{DA945702-2636-73C4-99C9-1E4E776D1F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4739" y="1855598"/>
            <a:ext cx="655593" cy="655593"/>
          </a:xfrm>
          <a:prstGeom prst="rect">
            <a:avLst/>
          </a:prstGeom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5AF184E-DEA2-DB9D-C991-390EAAA8E9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3367" y="2047790"/>
            <a:ext cx="4462779" cy="330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55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6</a:t>
            </a:fld>
            <a:endParaRPr lang="en-CH" dirty="0"/>
          </a:p>
        </p:txBody>
      </p:sp>
      <p:pic>
        <p:nvPicPr>
          <p:cNvPr id="13" name="Picture 1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7CDD7858-7BA5-153F-9619-0568EF2962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700"/>
            <a:ext cx="12192000" cy="603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81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7</a:t>
            </a:fld>
            <a:endParaRPr lang="en-CH" dirty="0"/>
          </a:p>
        </p:txBody>
      </p:sp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4BCDA69-DEDA-5C4F-49F2-7F6955564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047" y="512904"/>
            <a:ext cx="10662099" cy="583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379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0A1857-B15F-3C66-5F5E-609DCF144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8</a:t>
            </a:fld>
            <a:endParaRPr lang="en-CH" dirty="0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CA842591-0439-B84F-FEF3-D6BC8EEBF5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23" b="1451"/>
          <a:stretch/>
        </p:blipFill>
        <p:spPr>
          <a:xfrm>
            <a:off x="1153146" y="283807"/>
            <a:ext cx="10211546" cy="629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639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D43A8BB7-7CB0-0388-36F4-A6E98D7B22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23" b="1451"/>
          <a:stretch/>
        </p:blipFill>
        <p:spPr>
          <a:xfrm>
            <a:off x="1153146" y="283807"/>
            <a:ext cx="10211546" cy="629038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0A1857-B15F-3C66-5F5E-609DCF144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9</a:t>
            </a:fld>
            <a:endParaRPr lang="en-CH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6AA0B473-D1F6-2A5F-D36D-8D2894847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202" y="283807"/>
            <a:ext cx="3629452" cy="402372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DE8DDCF-8287-BB80-4159-C1DABB9993BF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4217654" y="2295669"/>
            <a:ext cx="3496380" cy="161485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160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77</Words>
  <Application>Microsoft Office PowerPoint</Application>
  <PresentationFormat>Widescreen</PresentationFormat>
  <Paragraphs>27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COMMUNICATION strategy for prismap</vt:lpstr>
      <vt:lpstr>Communication strategy</vt:lpstr>
      <vt:lpstr>Communication strategy</vt:lpstr>
      <vt:lpstr>Communication strategy</vt:lpstr>
      <vt:lpstr>Communication strategy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Filippo Gander</dc:creator>
  <cp:lastModifiedBy>Wiktoria Wojtaczka</cp:lastModifiedBy>
  <cp:revision>17</cp:revision>
  <dcterms:created xsi:type="dcterms:W3CDTF">2021-08-26T11:30:26Z</dcterms:created>
  <dcterms:modified xsi:type="dcterms:W3CDTF">2022-06-17T11:14:42Z</dcterms:modified>
</cp:coreProperties>
</file>