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76FD-8979-4C4B-A3FE-2375F99C003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5EC49-E082-4E18-B5A3-E876147D07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76FD-8979-4C4B-A3FE-2375F99C003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5EC49-E082-4E18-B5A3-E876147D07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76FD-8979-4C4B-A3FE-2375F99C003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5EC49-E082-4E18-B5A3-E876147D07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76FD-8979-4C4B-A3FE-2375F99C003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5EC49-E082-4E18-B5A3-E876147D07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76FD-8979-4C4B-A3FE-2375F99C003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005EC49-E082-4E18-B5A3-E876147D07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76FD-8979-4C4B-A3FE-2375F99C003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5EC49-E082-4E18-B5A3-E876147D07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76FD-8979-4C4B-A3FE-2375F99C003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5EC49-E082-4E18-B5A3-E876147D07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76FD-8979-4C4B-A3FE-2375F99C003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5EC49-E082-4E18-B5A3-E876147D07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76FD-8979-4C4B-A3FE-2375F99C003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5EC49-E082-4E18-B5A3-E876147D07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76FD-8979-4C4B-A3FE-2375F99C003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5EC49-E082-4E18-B5A3-E876147D07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76FD-8979-4C4B-A3FE-2375F99C003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5EC49-E082-4E18-B5A3-E876147D07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55976FD-8979-4C4B-A3FE-2375F99C0034}" type="datetimeFigureOut">
              <a:rPr lang="en-US" smtClean="0"/>
              <a:pPr/>
              <a:t>5/14/2011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005EC49-E082-4E18-B5A3-E876147D07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lhcrrb-sg/2009/default.asp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Service Level Agreements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Emmanuel Tsesmelis</a:t>
            </a:r>
          </a:p>
          <a:p>
            <a:r>
              <a:rPr lang="en-US" dirty="0" smtClean="0"/>
              <a:t>RRB Scrutiny Group Meeting</a:t>
            </a:r>
          </a:p>
          <a:p>
            <a:r>
              <a:rPr lang="en-US" dirty="0" smtClean="0"/>
              <a:t>16-17 May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Meeting held on 5 May 2011 between representatives of LHC experiments and EN Department to review Service Level Agreements (SLAs).</a:t>
            </a:r>
          </a:p>
          <a:p>
            <a:pPr lvl="1"/>
            <a:r>
              <a:rPr lang="en-US" dirty="0" smtClean="0"/>
              <a:t>EN Department – S. Prodon</a:t>
            </a:r>
          </a:p>
          <a:p>
            <a:pPr lvl="1"/>
            <a:r>
              <a:rPr lang="en-US" dirty="0" smtClean="0"/>
              <a:t>ALICE – C. Decosse</a:t>
            </a:r>
          </a:p>
          <a:p>
            <a:pPr lvl="1"/>
            <a:r>
              <a:rPr lang="en-US" dirty="0" smtClean="0"/>
              <a:t>ATLAS – M. Nordberg</a:t>
            </a:r>
          </a:p>
          <a:p>
            <a:pPr lvl="1"/>
            <a:r>
              <a:rPr lang="en-US" dirty="0" smtClean="0"/>
              <a:t>CMS – A. Charkiewicz</a:t>
            </a:r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 – C. D’Ambrosio, R. Lindner</a:t>
            </a:r>
          </a:p>
          <a:p>
            <a:pPr lvl="1"/>
            <a:r>
              <a:rPr lang="en-US" dirty="0" smtClean="0"/>
              <a:t>TOTEM – S. Giani</a:t>
            </a:r>
          </a:p>
          <a:p>
            <a:pPr lvl="1"/>
            <a:r>
              <a:rPr lang="en-US" dirty="0" smtClean="0"/>
              <a:t>RRB SG – G. Mallot, S. Schmeling, E. Tsesmelis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Additional SLAs with the experiments may be consulted at the Workspace for the RRB SG.</a:t>
            </a:r>
          </a:p>
          <a:p>
            <a:pPr lvl="1"/>
            <a:r>
              <a:rPr lang="en-US" u="sng" dirty="0" smtClean="0">
                <a:hlinkClick r:id="rId2"/>
              </a:rPr>
              <a:t>https://espace.cern.ch/lhcrrb-sg/2009/default.aspx</a:t>
            </a:r>
            <a:endParaRPr lang="en-US" u="sng" dirty="0" smtClean="0"/>
          </a:p>
          <a:p>
            <a:r>
              <a:rPr lang="en-US" dirty="0" smtClean="0">
                <a:solidFill>
                  <a:srgbClr val="FFC000"/>
                </a:solidFill>
              </a:rPr>
              <a:t>Such meetings are occasions in preparation meetings of the RRB SG and/or when existing SLAs are coming to an end or are in need of review.</a:t>
            </a:r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M&amp;O A - Power Distribution &amp; Cooling/Ventilation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Current agreement (EDMS 658953 of October 2005) covered period 2005-2010.</a:t>
            </a:r>
          </a:p>
          <a:p>
            <a:pPr lvl="1"/>
            <a:r>
              <a:rPr lang="en-US" dirty="0" smtClean="0"/>
              <a:t>Review of cost estimates is required to cover future years of LHC operation.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EN Department has completed relevant input data on which the new M&amp;O cost estimates have been based and which will be validated by the experiments.</a:t>
            </a:r>
          </a:p>
          <a:p>
            <a:pPr lvl="1"/>
            <a:r>
              <a:rPr lang="en-US" dirty="0" smtClean="0"/>
              <a:t>Data includes list of equipment serving the experiments and the M&amp;O cost per equipment.</a:t>
            </a:r>
          </a:p>
          <a:p>
            <a:pPr lvl="1"/>
            <a:r>
              <a:rPr lang="en-US" dirty="0" smtClean="0"/>
              <a:t>To be circulated via EDMS for final approval by end June. 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Experiment TCs and RCs will be requested to sign-off on resulting new agreement.</a:t>
            </a:r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M&amp;O A – Detector Cooling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Common SLA exists for detector cooling covering all LHC experiments.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This document needs to be extended in validity as the current version expired end 2010.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Costs for provision of dry air and the </a:t>
            </a:r>
            <a:r>
              <a:rPr lang="en-US" dirty="0" err="1" smtClean="0">
                <a:solidFill>
                  <a:srgbClr val="FFC000"/>
                </a:solidFill>
              </a:rPr>
              <a:t>inertion</a:t>
            </a:r>
            <a:r>
              <a:rPr lang="en-US" dirty="0" smtClean="0">
                <a:solidFill>
                  <a:srgbClr val="FFC000"/>
                </a:solidFill>
              </a:rPr>
              <a:t> system not yet documented in an agreement.</a:t>
            </a:r>
          </a:p>
          <a:p>
            <a:pPr lvl="1"/>
            <a:r>
              <a:rPr lang="en-US" dirty="0" smtClean="0"/>
              <a:t>ALICE &amp; CMS request preparation of such an agreement.</a:t>
            </a:r>
          </a:p>
          <a:p>
            <a:pPr lvl="2"/>
            <a:r>
              <a:rPr lang="en-US" dirty="0" smtClean="0"/>
              <a:t>These are the LHC experiments that currently use such services.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M&amp;O - Miscellaneous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Heavy-handling</a:t>
            </a:r>
          </a:p>
          <a:p>
            <a:pPr lvl="1"/>
            <a:r>
              <a:rPr lang="en-US" dirty="0" smtClean="0"/>
              <a:t>Agreements are in place between the EN/HE Group &amp; the LHC experiments and no further action is needed at this stage.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Magnet Power Supplies</a:t>
            </a:r>
          </a:p>
          <a:p>
            <a:pPr lvl="1"/>
            <a:r>
              <a:rPr lang="en-US" dirty="0" smtClean="0"/>
              <a:t>Agreements are in place between the TE/PO and the TE/EPC Groups &amp; the LHC experiments and no further action is needed at this stage.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Experimental Area</a:t>
            </a:r>
          </a:p>
          <a:p>
            <a:pPr lvl="1"/>
            <a:r>
              <a:rPr lang="en-US" dirty="0" smtClean="0"/>
              <a:t>Agreements are in place between the EN/MEF Group &amp; the LHC experiments and no further action is needed at this stage.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Gas System</a:t>
            </a:r>
          </a:p>
          <a:p>
            <a:pPr lvl="1"/>
            <a:r>
              <a:rPr lang="en-US" dirty="0" smtClean="0"/>
              <a:t>Common agreement exists for all LHC experiments.</a:t>
            </a:r>
          </a:p>
          <a:p>
            <a:pPr lvl="1"/>
            <a:r>
              <a:rPr lang="en-US" dirty="0" smtClean="0"/>
              <a:t>Extension in validity needed as it expired end 2010.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 Lab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Underlying document describing support provided by CERN as host lab to the experiments is:</a:t>
            </a:r>
          </a:p>
          <a:p>
            <a:pPr lvl="1"/>
            <a:r>
              <a:rPr lang="en-US" i="1" dirty="0" smtClean="0"/>
              <a:t>General Conditions Applicable to Experiments at CERN.</a:t>
            </a:r>
          </a:p>
          <a:p>
            <a:pPr lvl="1"/>
            <a:r>
              <a:rPr lang="en-US" dirty="0" smtClean="0"/>
              <a:t>Changes with respect to this document should be flagged to the RRB SG.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 Lab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70916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Video Conference</a:t>
            </a:r>
          </a:p>
          <a:p>
            <a:pPr lvl="1"/>
            <a:r>
              <a:rPr lang="en-US" dirty="0" smtClean="0"/>
              <a:t>Roll-out of new video conferencing system </a:t>
            </a:r>
            <a:r>
              <a:rPr lang="en-US" dirty="0" smtClean="0"/>
              <a:t>VIDYO (replacing </a:t>
            </a:r>
            <a:r>
              <a:rPr lang="en-US" dirty="0" smtClean="0"/>
              <a:t>EVO) is advancing.</a:t>
            </a:r>
          </a:p>
          <a:p>
            <a:pPr lvl="2"/>
            <a:r>
              <a:rPr lang="en-US" dirty="0" smtClean="0"/>
              <a:t>Tests by experiments are still in progress.</a:t>
            </a:r>
          </a:p>
          <a:p>
            <a:pPr lvl="3"/>
            <a:r>
              <a:rPr lang="en-US" dirty="0" smtClean="0"/>
              <a:t>Response from experiments on whether </a:t>
            </a:r>
            <a:r>
              <a:rPr lang="en-US" dirty="0" smtClean="0"/>
              <a:t>VIDYO </a:t>
            </a:r>
            <a:r>
              <a:rPr lang="en-US" dirty="0" smtClean="0"/>
              <a:t>meets their specifications is awaited imminently.</a:t>
            </a:r>
          </a:p>
          <a:p>
            <a:pPr lvl="2"/>
            <a:r>
              <a:rPr lang="en-US" dirty="0" smtClean="0"/>
              <a:t>Transition to </a:t>
            </a:r>
            <a:r>
              <a:rPr lang="en-US" dirty="0" smtClean="0"/>
              <a:t>VIDYO </a:t>
            </a:r>
            <a:r>
              <a:rPr lang="en-US" dirty="0" smtClean="0"/>
              <a:t>has not been implemented as originally scheduled for 2011.</a:t>
            </a:r>
          </a:p>
          <a:p>
            <a:pPr lvl="3"/>
            <a:r>
              <a:rPr lang="en-US" dirty="0" smtClean="0"/>
              <a:t>Roll-out schedule will affect the M&amp;O costs.</a:t>
            </a:r>
          </a:p>
          <a:p>
            <a:pPr lvl="3"/>
            <a:r>
              <a:rPr lang="en-US" dirty="0" smtClean="0"/>
              <a:t>EVO support requested until at least end 2011 as it is still used.</a:t>
            </a:r>
          </a:p>
          <a:p>
            <a:pPr lvl="3"/>
            <a:r>
              <a:rPr lang="en-US" dirty="0" smtClean="0"/>
              <a:t>M&amp;O Budgets for EVO had been reduced by 50% (2011) and in full as of 2012 in anticipation of transition to </a:t>
            </a:r>
            <a:r>
              <a:rPr lang="en-US" dirty="0" smtClean="0"/>
              <a:t>VIDYO. </a:t>
            </a:r>
            <a:endParaRPr lang="en-US" dirty="0" smtClean="0"/>
          </a:p>
          <a:p>
            <a:pPr lvl="3"/>
            <a:r>
              <a:rPr lang="en-US" dirty="0" smtClean="0"/>
              <a:t>Expected that </a:t>
            </a:r>
            <a:r>
              <a:rPr lang="en-US" dirty="0" smtClean="0"/>
              <a:t>VIDYO </a:t>
            </a:r>
            <a:r>
              <a:rPr lang="en-US" dirty="0" smtClean="0"/>
              <a:t>will be funded exclusively by CERN.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 Lab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IT ORACLE Database</a:t>
            </a:r>
          </a:p>
          <a:p>
            <a:pPr lvl="1"/>
            <a:r>
              <a:rPr lang="en-US" dirty="0" smtClean="0"/>
              <a:t>Agreement detailing costs for provision of IT ORACLE Database has been completed and it includes the relevant estimated costs.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132</TotalTime>
  <Words>577</Words>
  <Application>Microsoft Office PowerPoint</Application>
  <PresentationFormat>On-screen Show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Service Level Agreements</vt:lpstr>
      <vt:lpstr>Introduction</vt:lpstr>
      <vt:lpstr>Introduction</vt:lpstr>
      <vt:lpstr>M&amp;O A - Power Distribution &amp; Cooling/Ventilation</vt:lpstr>
      <vt:lpstr>M&amp;O A – Detector Cooling</vt:lpstr>
      <vt:lpstr>M&amp;O - Miscellaneous</vt:lpstr>
      <vt:lpstr>Host Lab Support</vt:lpstr>
      <vt:lpstr>Host Lab Support</vt:lpstr>
      <vt:lpstr>Host Lab Support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Service Level Agreements</dc:title>
  <dc:creator>emmanuel tsesmelis</dc:creator>
  <cp:lastModifiedBy>emmanuel</cp:lastModifiedBy>
  <cp:revision>12</cp:revision>
  <dcterms:created xsi:type="dcterms:W3CDTF">2010-08-25T15:34:55Z</dcterms:created>
  <dcterms:modified xsi:type="dcterms:W3CDTF">2011-05-14T09:55:03Z</dcterms:modified>
</cp:coreProperties>
</file>