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xlsx" ContentType="application/vnd.openxmlformats-officedocument.spreadsheetml.sheet"/>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Default Extension="pict" ContentType="image/pict"/>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pdf" ContentType="application/pdf"/>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32"/>
  </p:notesMasterIdLst>
  <p:handoutMasterIdLst>
    <p:handoutMasterId r:id="rId33"/>
  </p:handoutMasterIdLst>
  <p:sldIdLst>
    <p:sldId id="264" r:id="rId2"/>
    <p:sldId id="265" r:id="rId3"/>
    <p:sldId id="298" r:id="rId4"/>
    <p:sldId id="266" r:id="rId5"/>
    <p:sldId id="267" r:id="rId6"/>
    <p:sldId id="268"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305" r:id="rId24"/>
    <p:sldId id="297" r:id="rId25"/>
    <p:sldId id="299" r:id="rId26"/>
    <p:sldId id="300" r:id="rId27"/>
    <p:sldId id="301" r:id="rId28"/>
    <p:sldId id="302" r:id="rId29"/>
    <p:sldId id="303" r:id="rId30"/>
    <p:sldId id="304"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575F6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2395" autoAdjust="0"/>
    <p:restoredTop sz="94660"/>
  </p:normalViewPr>
  <p:slideViewPr>
    <p:cSldViewPr snapToGrid="0" snapToObjects="1">
      <p:cViewPr>
        <p:scale>
          <a:sx n="100" d="100"/>
          <a:sy n="100" d="100"/>
        </p:scale>
        <p:origin x="-2912" y="-12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presProps" Target="presProps.xml"/><Relationship Id="rId31" Type="http://schemas.openxmlformats.org/officeDocument/2006/relationships/slide" Target="slides/slide30.xml"/><Relationship Id="rId34"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notesMaster" Target="notesMasters/notesMaster1.xml"/><Relationship Id="rId3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ableStyles" Target="tableStyle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25F37F-9710-2C48-B599-7AC107BF0158}" type="datetimeFigureOut">
              <a:rPr lang="en-US" smtClean="0"/>
              <a:pPr/>
              <a:t>5/17/11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6D2A63-623A-FB4F-BBA7-3DD2104AD68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C4D1A5-08AB-D04C-B546-97BC42152507}" type="datetimeFigureOut">
              <a:rPr lang="en-US" smtClean="0"/>
              <a:pPr/>
              <a:t>5/17/11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FCE92D-84D2-F34A-8D77-9B32AC8C01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931E7EA-AF42-5B48-ACEC-84D61284427B}" type="datetimeFigureOut">
              <a:rPr lang="en-US" smtClean="0"/>
              <a:pPr/>
              <a:t>5/17/11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a:prstGeom prst="rect">
            <a:avLst/>
          </a:prstGeom>
        </p:spPr>
        <p:txBody>
          <a:bodyPr/>
          <a:lstStyle/>
          <a:p>
            <a:fld id="{F0AA61AA-D805-9445-BC56-C6657DF7ED6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1E7EA-AF42-5B48-ACEC-84D61284427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29016" y="6336792"/>
            <a:ext cx="609600" cy="521208"/>
          </a:xfrm>
          <a:prstGeom prst="rect">
            <a:avLst/>
          </a:prstGeom>
        </p:spPr>
        <p:txBody>
          <a:bodyPr/>
          <a:lstStyle/>
          <a:p>
            <a:fld id="{F0AA61AA-D805-9445-BC56-C6657DF7ED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1E7EA-AF42-5B48-ACEC-84D61284427B}" type="datetimeFigureOut">
              <a:rPr lang="en-US" smtClean="0"/>
              <a:pPr/>
              <a:t>5/17/11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29016" y="6336792"/>
            <a:ext cx="609600" cy="521208"/>
          </a:xfrm>
          <a:prstGeom prst="rect">
            <a:avLst/>
          </a:prstGeom>
        </p:spPr>
        <p:txBody>
          <a:bodyPr/>
          <a:lstStyle/>
          <a:p>
            <a:fld id="{F0AA61AA-D805-9445-BC56-C6657DF7ED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6"/>
          <p:cNvSpPr>
            <a:spLocks noGrp="1"/>
          </p:cNvSpPr>
          <p:nvPr>
            <p:ph type="dt" sz="half" idx="14"/>
          </p:nvPr>
        </p:nvSpPr>
        <p:spPr>
          <a:xfrm>
            <a:off x="6805084" y="6492240"/>
            <a:ext cx="2011680" cy="384048"/>
          </a:xfrm>
        </p:spPr>
        <p:txBody>
          <a:bodyPr rtlCol="0"/>
          <a:lstStyle/>
          <a:p>
            <a:fld id="{39E3BBD6-5691-0E40-AA7F-8EA9425B1CA0}" type="slidenum">
              <a:rPr lang="en-US" smtClean="0"/>
              <a:pPr/>
              <a:t>‹#›</a:t>
            </a:fld>
            <a:endParaRPr lang="en-US" dirty="0"/>
          </a:p>
        </p:txBody>
      </p:sp>
      <p:pic>
        <p:nvPicPr>
          <p:cNvPr id="11" name="Picture 10" descr="LogoALICE-DEF-6.bmp"/>
          <p:cNvPicPr>
            <a:picLocks noChangeAspect="1"/>
          </p:cNvPicPr>
          <p:nvPr userDrawn="1"/>
        </p:nvPicPr>
        <p:blipFill>
          <a:blip r:embed="rId2"/>
          <a:stretch>
            <a:fillRect/>
          </a:stretch>
        </p:blipFill>
        <p:spPr>
          <a:xfrm>
            <a:off x="7924800" y="5632636"/>
            <a:ext cx="891964" cy="84131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931E7EA-AF42-5B48-ACEC-84D61284427B}" type="datetimeFigureOut">
              <a:rPr lang="en-US" smtClean="0"/>
              <a:pPr/>
              <a:t>5/17/11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a:prstGeom prst="rect">
            <a:avLst/>
          </a:prstGeom>
        </p:spPr>
        <p:txBody>
          <a:bodyPr/>
          <a:lstStyle/>
          <a:p>
            <a:fld id="{F0AA61AA-D805-9445-BC56-C6657DF7ED6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931E7EA-AF42-5B48-ACEC-84D61284427B}" type="datetimeFigureOut">
              <a:rPr lang="en-US" smtClean="0"/>
              <a:pPr/>
              <a:t>5/17/11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29016" y="6336792"/>
            <a:ext cx="609600" cy="521208"/>
          </a:xfrm>
          <a:prstGeom prst="rect">
            <a:avLst/>
          </a:prstGeom>
        </p:spPr>
        <p:txBody>
          <a:bodyPr/>
          <a:lstStyle/>
          <a:p>
            <a:fld id="{F0AA61AA-D805-9445-BC56-C6657DF7ED65}"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931E7EA-AF42-5B48-ACEC-84D61284427B}" type="datetimeFigureOut">
              <a:rPr lang="en-US" smtClean="0"/>
              <a:pPr/>
              <a:t>5/17/11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129016" y="6336792"/>
            <a:ext cx="609600" cy="521208"/>
          </a:xfrm>
          <a:prstGeom prst="rect">
            <a:avLst/>
          </a:prstGeom>
        </p:spPr>
        <p:txBody>
          <a:bodyPr/>
          <a:lstStyle/>
          <a:p>
            <a:fld id="{F0AA61AA-D805-9445-BC56-C6657DF7ED65}"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931E7EA-AF42-5B48-ACEC-84D61284427B}" type="datetimeFigureOut">
              <a:rPr lang="en-US" smtClean="0"/>
              <a:pPr/>
              <a:t>5/17/11</a:t>
            </a:fld>
            <a:endParaRPr lang="en-US"/>
          </a:p>
        </p:txBody>
      </p:sp>
      <p:sp>
        <p:nvSpPr>
          <p:cNvPr id="7" name="Slide Number Placeholder 6"/>
          <p:cNvSpPr>
            <a:spLocks noGrp="1"/>
          </p:cNvSpPr>
          <p:nvPr>
            <p:ph type="sldNum" sz="quarter" idx="11"/>
          </p:nvPr>
        </p:nvSpPr>
        <p:spPr>
          <a:xfrm>
            <a:off x="8129016" y="6336792"/>
            <a:ext cx="609600" cy="521208"/>
          </a:xfrm>
          <a:prstGeom prst="rect">
            <a:avLst/>
          </a:prstGeom>
        </p:spPr>
        <p:txBody>
          <a:bodyPr rtlCol="0"/>
          <a:lstStyle/>
          <a:p>
            <a:fld id="{F0AA61AA-D805-9445-BC56-C6657DF7ED65}"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31E7EA-AF42-5B48-ACEC-84D61284427B}" type="datetimeFigureOut">
              <a:rPr lang="en-US" smtClean="0"/>
              <a:pPr/>
              <a:t>5/17/11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129016" y="6336792"/>
            <a:ext cx="609600" cy="521208"/>
          </a:xfrm>
          <a:prstGeom prst="rect">
            <a:avLst/>
          </a:prstGeom>
        </p:spPr>
        <p:txBody>
          <a:bodyPr/>
          <a:lstStyle/>
          <a:p>
            <a:fld id="{F0AA61AA-D805-9445-BC56-C6657DF7ED6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931E7EA-AF42-5B48-ACEC-84D61284427B}" type="datetimeFigureOut">
              <a:rPr lang="en-US" smtClean="0"/>
              <a:pPr/>
              <a:t>5/17/11</a:t>
            </a:fld>
            <a:endParaRPr lang="en-US"/>
          </a:p>
        </p:txBody>
      </p:sp>
      <p:sp>
        <p:nvSpPr>
          <p:cNvPr id="22" name="Slide Number Placeholder 21"/>
          <p:cNvSpPr>
            <a:spLocks noGrp="1"/>
          </p:cNvSpPr>
          <p:nvPr>
            <p:ph type="sldNum" sz="quarter" idx="15"/>
          </p:nvPr>
        </p:nvSpPr>
        <p:spPr>
          <a:xfrm>
            <a:off x="8129016" y="6336792"/>
            <a:ext cx="609600" cy="521208"/>
          </a:xfrm>
          <a:prstGeom prst="rect">
            <a:avLst/>
          </a:prstGeom>
        </p:spPr>
        <p:txBody>
          <a:bodyPr rtlCol="0"/>
          <a:lstStyle/>
          <a:p>
            <a:fld id="{F0AA61AA-D805-9445-BC56-C6657DF7ED65}"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931E7EA-AF42-5B48-ACEC-84D61284427B}" type="datetimeFigureOut">
              <a:rPr lang="en-US" smtClean="0"/>
              <a:pPr/>
              <a:t>5/17/11</a:t>
            </a:fld>
            <a:endParaRPr lang="en-US"/>
          </a:p>
        </p:txBody>
      </p:sp>
      <p:sp>
        <p:nvSpPr>
          <p:cNvPr id="18" name="Slide Number Placeholder 17"/>
          <p:cNvSpPr>
            <a:spLocks noGrp="1"/>
          </p:cNvSpPr>
          <p:nvPr>
            <p:ph type="sldNum" sz="quarter" idx="11"/>
          </p:nvPr>
        </p:nvSpPr>
        <p:spPr>
          <a:xfrm>
            <a:off x="8129016" y="6336792"/>
            <a:ext cx="609600" cy="521208"/>
          </a:xfrm>
          <a:prstGeom prst="rect">
            <a:avLst/>
          </a:prstGeom>
        </p:spPr>
        <p:txBody>
          <a:bodyPr rtlCol="0"/>
          <a:lstStyle/>
          <a:p>
            <a:fld id="{F0AA61AA-D805-9445-BC56-C6657DF7ED65}"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931E7EA-AF42-5B48-ACEC-84D61284427B}" type="datetimeFigureOut">
              <a:rPr lang="en-US" smtClean="0"/>
              <a:pPr/>
              <a:t>5/17/11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Footer Placeholder 9"/>
          <p:cNvSpPr txBox="1">
            <a:spLocks/>
          </p:cNvSpPr>
          <p:nvPr userDrawn="1"/>
        </p:nvSpPr>
        <p:spPr>
          <a:xfrm>
            <a:off x="457200" y="6492240"/>
            <a:ext cx="5482265" cy="365760"/>
          </a:xfrm>
          <a:prstGeom prst="rect">
            <a:avLst/>
          </a:prstGeom>
        </p:spPr>
        <p:txBody>
          <a:bodyPr vert="horz" rtlCol="0" anchor="ctr" anchorCtr="0"/>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2"/>
                </a:solidFill>
                <a:effectLst/>
                <a:uLnTx/>
                <a:uFillTx/>
                <a:latin typeface="+mn-lt"/>
                <a:ea typeface="+mn-ea"/>
                <a:cs typeface="+mn-cs"/>
              </a:rPr>
              <a:t>ALICE – RRB Scrutiny Meeting May 2011</a:t>
            </a:r>
            <a:endParaRPr kumimoji="0" lang="en-US" sz="1200" b="0" i="0" u="none" strike="noStrike" kern="1200" cap="none" spc="0" normalizeH="0" baseline="0" noProof="0" dirty="0">
              <a:ln>
                <a:noFill/>
              </a:ln>
              <a:solidFill>
                <a:schemeClr val="tx2"/>
              </a:solidFill>
              <a:effectLst/>
              <a:uLnTx/>
              <a:uFillTx/>
              <a:latin typeface="+mn-lt"/>
              <a:ea typeface="+mn-ea"/>
              <a:cs typeface="+mn-cs"/>
            </a:endParaRPr>
          </a:p>
        </p:txBody>
      </p:sp>
      <p:sp>
        <p:nvSpPr>
          <p:cNvPr id="17" name="Date Placeholder 6"/>
          <p:cNvSpPr txBox="1">
            <a:spLocks/>
          </p:cNvSpPr>
          <p:nvPr userDrawn="1"/>
        </p:nvSpPr>
        <p:spPr>
          <a:xfrm>
            <a:off x="6805084" y="6492240"/>
            <a:ext cx="2011680" cy="384048"/>
          </a:xfrm>
          <a:prstGeom prst="rect">
            <a:avLst/>
          </a:prstGeom>
        </p:spPr>
        <p:txBody>
          <a:bodyPr vert="horz"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39E3BBD6-5691-0E40-AA7F-8EA9425B1CA0}" type="slidenum">
              <a:rPr kumimoji="0" lang="en-US" sz="1200" b="0" i="0" u="none" strike="noStrike" kern="1200" cap="none" spc="0" normalizeH="0" baseline="0" noProof="0" smtClean="0">
                <a:ln>
                  <a:noFill/>
                </a:ln>
                <a:solidFill>
                  <a:schemeClr val="tx2"/>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df"/><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df"/><Relationship Id="rId3"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table%20for%20RRB%20papers!R1C1:R24C23" TargetMode="External"/><Relationship Id="rId1" Type="http://schemas.openxmlformats.org/officeDocument/2006/relationships/vmlDrawing" Target="../drawings/vmlDrawing3.v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package" Target="../embeddings/Microsoft_Excel_Sheet1.xlsx"/><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package" Target="../embeddings/Microsoft_Excel_Sheet2.xlsx"/><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Maintenance and Operation Categories A &amp; B</a:t>
            </a:r>
            <a:endParaRPr lang="en-US" dirty="0"/>
          </a:p>
        </p:txBody>
      </p:sp>
      <p:sp>
        <p:nvSpPr>
          <p:cNvPr id="3" name="Subtitle 2"/>
          <p:cNvSpPr>
            <a:spLocks noGrp="1"/>
          </p:cNvSpPr>
          <p:nvPr>
            <p:ph type="subTitle" idx="1"/>
          </p:nvPr>
        </p:nvSpPr>
        <p:spPr/>
        <p:txBody>
          <a:bodyPr/>
          <a:lstStyle/>
          <a:p>
            <a:r>
              <a:rPr lang="en-US" dirty="0" smtClean="0"/>
              <a:t>LHC RRB Scrutiny Group Spring Meeting 2011</a:t>
            </a:r>
          </a:p>
          <a:p>
            <a:r>
              <a:rPr lang="en-US" dirty="0" smtClean="0"/>
              <a:t>C. Decosse</a:t>
            </a:r>
            <a:endParaRPr lang="en-US" dirty="0"/>
          </a:p>
        </p:txBody>
      </p:sp>
      <p:pic>
        <p:nvPicPr>
          <p:cNvPr id="4" name="Picture 3" descr="LogoALICE-DEF-6.bmp"/>
          <p:cNvPicPr>
            <a:picLocks noChangeAspect="1"/>
          </p:cNvPicPr>
          <p:nvPr/>
        </p:nvPicPr>
        <p:blipFill>
          <a:blip r:embed="rId2"/>
          <a:stretch>
            <a:fillRect/>
          </a:stretch>
        </p:blipFill>
        <p:spPr>
          <a:xfrm>
            <a:off x="3874994" y="1185728"/>
            <a:ext cx="1937224" cy="182722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67600" cy="868362"/>
          </a:xfrm>
        </p:spPr>
        <p:txBody>
          <a:bodyPr/>
          <a:lstStyle/>
          <a:p>
            <a:r>
              <a:rPr lang="en-US" dirty="0" smtClean="0"/>
              <a:t>OFFLINE Computing</a:t>
            </a:r>
            <a:endParaRPr lang="en-US" dirty="0"/>
          </a:p>
        </p:txBody>
      </p:sp>
      <p:pic>
        <p:nvPicPr>
          <p:cNvPr id="4" name="Picture 3"/>
          <p:cNvPicPr/>
          <p:nvPr/>
        </p:nvPicPr>
        <p:blipFill>
          <a:blip r:embed="rId2"/>
          <a:srcRect/>
          <a:stretch>
            <a:fillRect/>
          </a:stretch>
        </p:blipFill>
        <p:spPr bwMode="auto">
          <a:xfrm>
            <a:off x="190500" y="1066800"/>
            <a:ext cx="8534400" cy="2844800"/>
          </a:xfrm>
          <a:prstGeom prst="rect">
            <a:avLst/>
          </a:prstGeom>
          <a:noFill/>
          <a:ln w="9525">
            <a:noFill/>
            <a:miter lim="800000"/>
            <a:headEnd/>
            <a:tailEnd/>
          </a:ln>
        </p:spPr>
      </p:pic>
      <p:sp>
        <p:nvSpPr>
          <p:cNvPr id="6" name="TextBox 5"/>
          <p:cNvSpPr txBox="1"/>
          <p:nvPr/>
        </p:nvSpPr>
        <p:spPr>
          <a:xfrm>
            <a:off x="190500" y="4076700"/>
            <a:ext cx="8534399" cy="2308324"/>
          </a:xfrm>
          <a:prstGeom prst="rect">
            <a:avLst/>
          </a:prstGeom>
          <a:noFill/>
        </p:spPr>
        <p:txBody>
          <a:bodyPr wrap="square" rtlCol="0">
            <a:spAutoFit/>
          </a:bodyPr>
          <a:lstStyle/>
          <a:p>
            <a:r>
              <a:rPr lang="en-US" sz="1600" dirty="0" smtClean="0"/>
              <a:t>Offline Grid servers were upgraded following the </a:t>
            </a:r>
            <a:r>
              <a:rPr lang="en-US" sz="1600" u="sng" dirty="0" smtClean="0"/>
              <a:t>standard 3 years replacement strategy</a:t>
            </a:r>
            <a:r>
              <a:rPr lang="en-US" sz="1600" dirty="0" smtClean="0"/>
              <a:t>, with the following exceptions:</a:t>
            </a:r>
          </a:p>
          <a:p>
            <a:pPr lvl="0"/>
            <a:r>
              <a:rPr lang="en-US" sz="1600" dirty="0" smtClean="0"/>
              <a:t>2 database servers in 2009 (paid in 2010) in preparation for first physics data taking in 2010. The increased capacity was needed to meet the anticipated </a:t>
            </a:r>
            <a:r>
              <a:rPr lang="en-US" sz="1600" u="sng" dirty="0" smtClean="0"/>
              <a:t>high load due to user analysis of first physics data </a:t>
            </a:r>
            <a:r>
              <a:rPr lang="en-US" sz="1600" dirty="0" smtClean="0"/>
              <a:t>and also as a failover in case of emergency.</a:t>
            </a:r>
          </a:p>
          <a:p>
            <a:r>
              <a:rPr lang="en-US" sz="1600" dirty="0" smtClean="0"/>
              <a:t>2 front-end servers in 2010, </a:t>
            </a:r>
            <a:r>
              <a:rPr lang="en-US" sz="1600" u="sng" dirty="0" smtClean="0"/>
              <a:t>preparation for the Heavy Ion run</a:t>
            </a:r>
            <a:r>
              <a:rPr lang="en-US" sz="1600" dirty="0" smtClean="0"/>
              <a:t> in November-December 2010. The new server were added to the existing pool of data registration servers to assure additional capacity for the increased data volume and sufficient throughput to support data reconstruction and analysis activity during the run. </a:t>
            </a: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7800"/>
            <a:ext cx="7467600" cy="630238"/>
          </a:xfrm>
        </p:spPr>
        <p:txBody>
          <a:bodyPr/>
          <a:lstStyle/>
          <a:p>
            <a:r>
              <a:rPr lang="en-US" dirty="0" smtClean="0"/>
              <a:t>Online Computing</a:t>
            </a:r>
            <a:endParaRPr lang="en-US" dirty="0"/>
          </a:p>
        </p:txBody>
      </p:sp>
      <p:pic>
        <p:nvPicPr>
          <p:cNvPr id="4" name="Picture 3"/>
          <p:cNvPicPr/>
          <p:nvPr/>
        </p:nvPicPr>
        <p:blipFill>
          <a:blip r:embed="rId2"/>
          <a:srcRect/>
          <a:stretch>
            <a:fillRect/>
          </a:stretch>
        </p:blipFill>
        <p:spPr bwMode="auto">
          <a:xfrm>
            <a:off x="215900" y="749300"/>
            <a:ext cx="8509538" cy="3505200"/>
          </a:xfrm>
          <a:prstGeom prst="rect">
            <a:avLst/>
          </a:prstGeom>
          <a:noFill/>
          <a:ln w="9525">
            <a:noFill/>
            <a:miter lim="800000"/>
            <a:headEnd/>
            <a:tailEnd/>
          </a:ln>
        </p:spPr>
      </p:pic>
      <p:sp>
        <p:nvSpPr>
          <p:cNvPr id="5" name="TextBox 4"/>
          <p:cNvSpPr txBox="1"/>
          <p:nvPr/>
        </p:nvSpPr>
        <p:spPr>
          <a:xfrm>
            <a:off x="215900" y="4254500"/>
            <a:ext cx="8318500" cy="2646879"/>
          </a:xfrm>
          <a:prstGeom prst="rect">
            <a:avLst/>
          </a:prstGeom>
          <a:noFill/>
        </p:spPr>
        <p:txBody>
          <a:bodyPr wrap="square" rtlCol="0">
            <a:spAutoFit/>
          </a:bodyPr>
          <a:lstStyle/>
          <a:p>
            <a:pPr lvl="0"/>
            <a:r>
              <a:rPr lang="en-US" sz="1400" dirty="0" smtClean="0"/>
              <a:t>- old DCS system DB hardware renewed by hardware identical to CERN IT Oracle service;</a:t>
            </a:r>
          </a:p>
          <a:p>
            <a:pPr lvl="0">
              <a:buFontTx/>
              <a:buChar char="-"/>
            </a:pPr>
            <a:r>
              <a:rPr lang="en-US" sz="1400" dirty="0" smtClean="0"/>
              <a:t> old HLT servers replaced by more compact servers;</a:t>
            </a:r>
          </a:p>
          <a:p>
            <a:pPr lvl="0"/>
            <a:r>
              <a:rPr lang="en-US" sz="1400" dirty="0" smtClean="0"/>
              <a:t>- oldest DAQ detector readout PCs replaced with machines able to use the PCI-</a:t>
            </a:r>
            <a:r>
              <a:rPr lang="en-US" sz="1400" dirty="0" err="1" smtClean="0"/>
              <a:t>e</a:t>
            </a:r>
            <a:r>
              <a:rPr lang="en-US" sz="1400" dirty="0" smtClean="0"/>
              <a:t> version of the DDL adapters and memory has been expanded for all these PCs in view of the 2011 </a:t>
            </a:r>
            <a:r>
              <a:rPr lang="en-US" sz="1400" dirty="0" err="1" smtClean="0"/>
              <a:t>pbpb</a:t>
            </a:r>
            <a:r>
              <a:rPr lang="en-US" sz="1400" dirty="0" smtClean="0"/>
              <a:t> run;</a:t>
            </a:r>
          </a:p>
          <a:p>
            <a:pPr lvl="0"/>
            <a:r>
              <a:rPr lang="en-US" sz="1400" dirty="0" smtClean="0"/>
              <a:t>- old DAQ servers (web and software deployment) replaced by new ones with a 10 GE connection to improve the service and reduce the time to deploy new software;</a:t>
            </a:r>
          </a:p>
          <a:p>
            <a:pPr lvl="0"/>
            <a:r>
              <a:rPr lang="en-US" sz="1400" dirty="0" smtClean="0"/>
              <a:t>- DQM (Data Quality Monitoring) old servers replaced by more compact blade servers;</a:t>
            </a:r>
          </a:p>
          <a:p>
            <a:pPr>
              <a:buFontTx/>
              <a:buChar char="-"/>
            </a:pPr>
            <a:r>
              <a:rPr lang="en-US" sz="1400" dirty="0" smtClean="0"/>
              <a:t>spare </a:t>
            </a:r>
            <a:r>
              <a:rPr lang="en-US" sz="1400" dirty="0" err="1" smtClean="0"/>
              <a:t>DDLs</a:t>
            </a:r>
            <a:r>
              <a:rPr lang="en-US" sz="1400" dirty="0" smtClean="0"/>
              <a:t> and PCI-</a:t>
            </a:r>
            <a:r>
              <a:rPr lang="en-US" sz="1400" dirty="0" err="1" smtClean="0"/>
              <a:t>e</a:t>
            </a:r>
            <a:r>
              <a:rPr lang="en-US" sz="1400" dirty="0" smtClean="0"/>
              <a:t> version of the adapters have been ordered. </a:t>
            </a:r>
          </a:p>
          <a:p>
            <a:pPr>
              <a:buFontTx/>
              <a:buChar char="-"/>
            </a:pPr>
            <a:r>
              <a:rPr lang="en-US" sz="1400" dirty="0" smtClean="0"/>
              <a:t> Commercial software licenses used by DAQ (budget 30 kCHF), we paid in 2010 the maintenance for 2010 and 2011. For future years the maintenance cost will be of the order of 60 kCHF.</a:t>
            </a:r>
          </a:p>
          <a:p>
            <a:pPr lvl="0"/>
            <a:endParaRPr lang="en-US" sz="1400" dirty="0" smtClean="0"/>
          </a:p>
          <a:p>
            <a:endParaRPr lang="en-US" sz="1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668338"/>
          </a:xfrm>
        </p:spPr>
        <p:txBody>
          <a:bodyPr/>
          <a:lstStyle/>
          <a:p>
            <a:r>
              <a:rPr lang="en-US" dirty="0" smtClean="0"/>
              <a:t>Test Beam and Calibration facilities</a:t>
            </a:r>
            <a:endParaRPr lang="en-US" dirty="0"/>
          </a:p>
        </p:txBody>
      </p:sp>
      <p:pic>
        <p:nvPicPr>
          <p:cNvPr id="5" name="Picture 4"/>
          <p:cNvPicPr/>
          <p:nvPr/>
        </p:nvPicPr>
        <p:blipFill>
          <a:blip r:embed="rId2"/>
          <a:srcRect/>
          <a:stretch>
            <a:fillRect/>
          </a:stretch>
        </p:blipFill>
        <p:spPr bwMode="auto">
          <a:xfrm>
            <a:off x="154794" y="1016000"/>
            <a:ext cx="8627356" cy="3175000"/>
          </a:xfrm>
          <a:prstGeom prst="rect">
            <a:avLst/>
          </a:prstGeom>
          <a:noFill/>
          <a:ln w="9525">
            <a:noFill/>
            <a:miter lim="800000"/>
            <a:headEnd/>
            <a:tailEnd/>
          </a:ln>
        </p:spPr>
      </p:pic>
      <p:sp>
        <p:nvSpPr>
          <p:cNvPr id="6" name="TextBox 5"/>
          <p:cNvSpPr txBox="1"/>
          <p:nvPr/>
        </p:nvSpPr>
        <p:spPr>
          <a:xfrm>
            <a:off x="154794" y="4394200"/>
            <a:ext cx="8627355" cy="2031325"/>
          </a:xfrm>
          <a:prstGeom prst="rect">
            <a:avLst/>
          </a:prstGeom>
          <a:noFill/>
        </p:spPr>
        <p:txBody>
          <a:bodyPr wrap="square" rtlCol="0">
            <a:spAutoFit/>
          </a:bodyPr>
          <a:lstStyle/>
          <a:p>
            <a:r>
              <a:rPr lang="en-GB" sz="1400" dirty="0" smtClean="0"/>
              <a:t>Beam tests are carried out both at PS and SPS, and are needed to optimize the working point of present detectors, to calibrate some of them or to understand unexpected behaviour. In addition, they are occasionally used to test prototypes of new detectors or ancillary systems for the R&amp;D of proposed upgrades, or specific improvements of existing detectors for ALICE.</a:t>
            </a:r>
          </a:p>
          <a:p>
            <a:endParaRPr lang="en-US" sz="1400" dirty="0" smtClean="0"/>
          </a:p>
          <a:p>
            <a:r>
              <a:rPr lang="en-US" sz="1400" dirty="0" smtClean="0"/>
              <a:t>The ALICE facility provides only common used instrumentation while the groups provide all the equipment needed for individual tests.</a:t>
            </a:r>
          </a:p>
          <a:p>
            <a:endParaRPr lang="en-US" sz="1400" dirty="0" smtClean="0"/>
          </a:p>
          <a:p>
            <a:r>
              <a:rPr lang="en-US" sz="1400" dirty="0" smtClean="0"/>
              <a:t>Main activities in 2010 are explained in the main ALICE report.</a:t>
            </a:r>
            <a:endParaRPr lang="en-US"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617538"/>
          </a:xfrm>
        </p:spPr>
        <p:txBody>
          <a:bodyPr/>
          <a:lstStyle/>
          <a:p>
            <a:r>
              <a:rPr lang="en-US" dirty="0" smtClean="0"/>
              <a:t>Laboratories Operation</a:t>
            </a:r>
            <a:endParaRPr lang="en-US" dirty="0"/>
          </a:p>
        </p:txBody>
      </p:sp>
      <p:pic>
        <p:nvPicPr>
          <p:cNvPr id="4" name="Picture 3"/>
          <p:cNvPicPr/>
          <p:nvPr/>
        </p:nvPicPr>
        <p:blipFill>
          <a:blip r:embed="rId2"/>
          <a:srcRect/>
          <a:stretch>
            <a:fillRect/>
          </a:stretch>
        </p:blipFill>
        <p:spPr bwMode="auto">
          <a:xfrm>
            <a:off x="457200" y="1198880"/>
            <a:ext cx="7909560" cy="1950720"/>
          </a:xfrm>
          <a:prstGeom prst="rect">
            <a:avLst/>
          </a:prstGeom>
          <a:noFill/>
          <a:ln w="9525">
            <a:noFill/>
            <a:miter lim="800000"/>
            <a:headEnd/>
            <a:tailEnd/>
          </a:ln>
        </p:spPr>
      </p:pic>
      <p:sp>
        <p:nvSpPr>
          <p:cNvPr id="5" name="TextBox 4"/>
          <p:cNvSpPr txBox="1"/>
          <p:nvPr/>
        </p:nvSpPr>
        <p:spPr>
          <a:xfrm>
            <a:off x="457200" y="3429000"/>
            <a:ext cx="8153400" cy="1815882"/>
          </a:xfrm>
          <a:prstGeom prst="rect">
            <a:avLst/>
          </a:prstGeom>
          <a:noFill/>
        </p:spPr>
        <p:txBody>
          <a:bodyPr wrap="square" rtlCol="0">
            <a:spAutoFit/>
          </a:bodyPr>
          <a:lstStyle/>
          <a:p>
            <a:r>
              <a:rPr lang="en-US" sz="1600" dirty="0" smtClean="0"/>
              <a:t>The budget for laboratories operation has been entirely used this year with many activities in the workshop linked to the construction of the superstructures and the preparation of the short but full of activity technical stop at the end of the year. </a:t>
            </a:r>
          </a:p>
          <a:p>
            <a:r>
              <a:rPr lang="en-US" sz="1600" dirty="0" smtClean="0"/>
              <a:t> </a:t>
            </a:r>
          </a:p>
          <a:p>
            <a:r>
              <a:rPr lang="en-US" sz="1600" dirty="0" smtClean="0"/>
              <a:t>On laboratory instruments, we had to invest and buy instrumentation to monitor the beam (BPIM acquisition boards), in addition to instruments such as a thermal camera, one oscilloscope, one endoscope and one </a:t>
            </a:r>
            <a:r>
              <a:rPr lang="en-US" sz="1600" dirty="0" err="1" smtClean="0"/>
              <a:t>teslametre</a:t>
            </a:r>
            <a:r>
              <a:rPr lang="en-US" sz="1600" dirty="0" smtClean="0"/>
              <a:t>. </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3200"/>
            <a:ext cx="7467600" cy="528638"/>
          </a:xfrm>
        </p:spPr>
        <p:txBody>
          <a:bodyPr>
            <a:normAutofit fontScale="90000"/>
          </a:bodyPr>
          <a:lstStyle/>
          <a:p>
            <a:r>
              <a:rPr lang="en-US" dirty="0" smtClean="0"/>
              <a:t>General Services</a:t>
            </a:r>
            <a:endParaRPr lang="en-US" dirty="0"/>
          </a:p>
        </p:txBody>
      </p:sp>
      <p:pic>
        <p:nvPicPr>
          <p:cNvPr id="4" name="Picture 3"/>
          <p:cNvPicPr/>
          <p:nvPr/>
        </p:nvPicPr>
        <p:blipFill>
          <a:blip r:embed="rId2"/>
          <a:srcRect/>
          <a:stretch>
            <a:fillRect/>
          </a:stretch>
        </p:blipFill>
        <p:spPr bwMode="auto">
          <a:xfrm>
            <a:off x="297180" y="731838"/>
            <a:ext cx="8300720" cy="4414256"/>
          </a:xfrm>
          <a:prstGeom prst="rect">
            <a:avLst/>
          </a:prstGeom>
          <a:noFill/>
          <a:ln w="9525">
            <a:noFill/>
            <a:miter lim="800000"/>
            <a:headEnd/>
            <a:tailEnd/>
          </a:ln>
        </p:spPr>
      </p:pic>
      <p:sp>
        <p:nvSpPr>
          <p:cNvPr id="5" name="TextBox 4"/>
          <p:cNvSpPr txBox="1"/>
          <p:nvPr/>
        </p:nvSpPr>
        <p:spPr>
          <a:xfrm>
            <a:off x="5727700" y="-1041400"/>
            <a:ext cx="8382000" cy="954107"/>
          </a:xfrm>
          <a:prstGeom prst="rect">
            <a:avLst/>
          </a:prstGeom>
          <a:noFill/>
        </p:spPr>
        <p:txBody>
          <a:bodyPr wrap="square" rtlCol="0">
            <a:spAutoFit/>
          </a:bodyPr>
          <a:lstStyle/>
          <a:p>
            <a:r>
              <a:rPr lang="en-US" sz="1400" dirty="0" smtClean="0"/>
              <a:t>We have two service level agreements for the maintenance of the general cooling and ventilation at P2 and for the maintenance of the power distribution systems. In 2010 we paid the bill for 2009 and 2010, this explains the 119 kCHF of overspending on those two budgets.</a:t>
            </a:r>
          </a:p>
          <a:p>
            <a:endParaRPr lang="en-US" sz="1400" dirty="0" smtClean="0"/>
          </a:p>
        </p:txBody>
      </p:sp>
      <p:sp>
        <p:nvSpPr>
          <p:cNvPr id="8" name="TextBox 7"/>
          <p:cNvSpPr txBox="1"/>
          <p:nvPr/>
        </p:nvSpPr>
        <p:spPr>
          <a:xfrm>
            <a:off x="-1968500" y="-1968500"/>
            <a:ext cx="7696200" cy="1169551"/>
          </a:xfrm>
          <a:prstGeom prst="rect">
            <a:avLst/>
          </a:prstGeom>
          <a:noFill/>
        </p:spPr>
        <p:txBody>
          <a:bodyPr wrap="square" rtlCol="0">
            <a:spAutoFit/>
          </a:bodyPr>
          <a:lstStyle/>
          <a:p>
            <a:r>
              <a:rPr lang="en-US" sz="1400" dirty="0" smtClean="0"/>
              <a:t> </a:t>
            </a:r>
          </a:p>
          <a:p>
            <a:r>
              <a:rPr lang="en-US" sz="1400" dirty="0" smtClean="0"/>
              <a:t>We have spent most of the budget for crane drivers since we had many activities during the Christmas technical stop, and a team of eight crane drivers working on shifts even during Xmas holidays in order to quickly open the experiment, install TRD and EMCal modules. </a:t>
            </a:r>
          </a:p>
          <a:p>
            <a:r>
              <a:rPr lang="en-US" sz="1400" dirty="0" smtClean="0"/>
              <a:t> </a:t>
            </a:r>
            <a:endParaRPr lang="en-US" sz="1400" dirty="0"/>
          </a:p>
        </p:txBody>
      </p:sp>
      <p:sp>
        <p:nvSpPr>
          <p:cNvPr id="9" name="TextBox 8"/>
          <p:cNvSpPr txBox="1"/>
          <p:nvPr/>
        </p:nvSpPr>
        <p:spPr>
          <a:xfrm>
            <a:off x="0" y="7278251"/>
            <a:ext cx="7924800" cy="1169551"/>
          </a:xfrm>
          <a:prstGeom prst="rect">
            <a:avLst/>
          </a:prstGeom>
          <a:noFill/>
        </p:spPr>
        <p:txBody>
          <a:bodyPr wrap="square" rtlCol="0">
            <a:spAutoFit/>
          </a:bodyPr>
          <a:lstStyle/>
          <a:p>
            <a:r>
              <a:rPr lang="en-US" sz="1400" dirty="0" smtClean="0"/>
              <a:t> </a:t>
            </a:r>
          </a:p>
          <a:p>
            <a:r>
              <a:rPr lang="en-US" sz="1400" dirty="0" smtClean="0"/>
              <a:t>Waiting for the extension of building 3294 and of a new 300m</a:t>
            </a:r>
            <a:r>
              <a:rPr lang="en-US" sz="1400" baseline="30000" dirty="0" smtClean="0"/>
              <a:t>2</a:t>
            </a:r>
            <a:r>
              <a:rPr lang="en-US" sz="1400" dirty="0" smtClean="0"/>
              <a:t> storage hall at P2, we still have to pay for the rental of eight barracks, which are needed for the storage of equipment. The overspending corresponds to invoices from 2009 paid in 2010.</a:t>
            </a:r>
          </a:p>
          <a:p>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8542 -0.02152 L -0.60903 0.9507 " pathEditMode="relative" rAng="0" ptsTypes="AA">
                                      <p:cBhvr>
                                        <p:cTn id="6" dur="2000" fill="hold"/>
                                        <p:tgtEl>
                                          <p:spTgt spid="5"/>
                                        </p:tgtEl>
                                        <p:attrNameLst>
                                          <p:attrName>ppt_x</p:attrName>
                                          <p:attrName>ppt_y</p:attrName>
                                        </p:attrNameLst>
                                      </p:cBhvr>
                                      <p:rCtr x="-347" y="486"/>
                                    </p:animMotion>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0347 0.09792 L 0.22431 1.07037 " pathEditMode="relative" ptsTypes="AA">
                                      <p:cBhvr>
                                        <p:cTn id="10" dur="2000" fill="hold"/>
                                        <p:tgtEl>
                                          <p:spTgt spid="8"/>
                                        </p:tgtEl>
                                        <p:attrNameLst>
                                          <p:attrName>ppt_x</p:attrName>
                                          <p:attrName>ppt_y</p:attrName>
                                        </p:attrNameLst>
                                      </p:cBhvr>
                                    </p:animMotion>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33 -0.08542 L 0.02223 -0.33912 " pathEditMode="relative" ptsTypes="AA">
                                      <p:cBhvr>
                                        <p:cTn id="14" dur="2000" fill="hold"/>
                                        <p:tgtEl>
                                          <p:spTgt spid="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a:t>
            </a:r>
            <a:endParaRPr lang="en-US" dirty="0"/>
          </a:p>
        </p:txBody>
      </p:sp>
      <p:pic>
        <p:nvPicPr>
          <p:cNvPr id="4" name="Picture 3"/>
          <p:cNvPicPr/>
          <p:nvPr/>
        </p:nvPicPr>
        <p:blipFill>
          <a:blip r:embed="rId2"/>
          <a:srcRect/>
          <a:stretch>
            <a:fillRect/>
          </a:stretch>
        </p:blipFill>
        <p:spPr bwMode="auto">
          <a:xfrm>
            <a:off x="457200" y="1689100"/>
            <a:ext cx="8282214" cy="698500"/>
          </a:xfrm>
          <a:prstGeom prst="rect">
            <a:avLst/>
          </a:prstGeom>
          <a:noFill/>
          <a:ln w="9525">
            <a:noFill/>
            <a:miter lim="800000"/>
            <a:headEnd/>
            <a:tailEnd/>
          </a:ln>
        </p:spPr>
      </p:pic>
      <p:sp>
        <p:nvSpPr>
          <p:cNvPr id="5" name="TextBox 4"/>
          <p:cNvSpPr txBox="1"/>
          <p:nvPr/>
        </p:nvSpPr>
        <p:spPr>
          <a:xfrm>
            <a:off x="457200" y="2921000"/>
            <a:ext cx="8064500" cy="2031325"/>
          </a:xfrm>
          <a:prstGeom prst="rect">
            <a:avLst/>
          </a:prstGeom>
          <a:noFill/>
        </p:spPr>
        <p:txBody>
          <a:bodyPr wrap="square" rtlCol="0">
            <a:spAutoFit/>
          </a:bodyPr>
          <a:lstStyle/>
          <a:p>
            <a:r>
              <a:rPr lang="en-US" dirty="0" smtClean="0"/>
              <a:t>The 2010 NMS energy budget was 641 kCHF less 575 kCHF from the 2009 refund for unused energy. </a:t>
            </a:r>
          </a:p>
          <a:p>
            <a:endParaRPr lang="en-US" dirty="0" smtClean="0"/>
          </a:p>
          <a:p>
            <a:r>
              <a:rPr lang="en-US" dirty="0" smtClean="0"/>
              <a:t>We have spent a total of 678 kCHF with our two large warm magnets operating full time from mid-February to mid-December (&gt; 50,000 MW/hr of which 48,000 MW/hr for the magnets).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96838"/>
            <a:ext cx="7467600" cy="1143000"/>
          </a:xfrm>
        </p:spPr>
        <p:txBody>
          <a:bodyPr>
            <a:normAutofit/>
          </a:bodyPr>
          <a:lstStyle/>
          <a:p>
            <a:r>
              <a:rPr lang="en-US" dirty="0" smtClean="0"/>
              <a:t>Preliminary 2012 M&amp;O-A budget and cost estimates for 2013-2015 </a:t>
            </a:r>
            <a:r>
              <a:rPr lang="en-US" sz="1333" dirty="0" smtClean="0"/>
              <a:t>IN KCHF</a:t>
            </a:r>
            <a:endParaRPr lang="en-US" sz="1333" dirty="0"/>
          </a:p>
        </p:txBody>
      </p:sp>
      <p:pic>
        <p:nvPicPr>
          <p:cNvPr id="6" name="Picture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70623" y="1290637"/>
            <a:ext cx="7099199" cy="3657631"/>
          </a:xfrm>
          <a:prstGeom prst="rect">
            <a:avLst/>
          </a:prstGeom>
        </p:spPr>
      </p:pic>
      <p:sp>
        <p:nvSpPr>
          <p:cNvPr id="7" name="TextBox 6"/>
          <p:cNvSpPr txBox="1"/>
          <p:nvPr/>
        </p:nvSpPr>
        <p:spPr>
          <a:xfrm>
            <a:off x="570623" y="4948268"/>
            <a:ext cx="7633577" cy="1600438"/>
          </a:xfrm>
          <a:prstGeom prst="rect">
            <a:avLst/>
          </a:prstGeom>
          <a:noFill/>
        </p:spPr>
        <p:txBody>
          <a:bodyPr wrap="square" rtlCol="0">
            <a:spAutoFit/>
          </a:bodyPr>
          <a:lstStyle/>
          <a:p>
            <a:r>
              <a:rPr lang="en-GB" sz="1400" dirty="0" smtClean="0"/>
              <a:t>based on the most recent LHC operating model with a schedule consisting of a 2-months Technical Stop (Jan-Feb 2012) followed by a 9-months Running (Mar-Nov 2012) and a 17‑months Shutdown (Dec 2012-Apr 2014). </a:t>
            </a:r>
            <a:endParaRPr lang="en-US" sz="1400" dirty="0" smtClean="0"/>
          </a:p>
          <a:p>
            <a:r>
              <a:rPr lang="en-GB" sz="1400" b="1" dirty="0" smtClean="0"/>
              <a:t> </a:t>
            </a:r>
            <a:endParaRPr lang="en-US" sz="1400" dirty="0" smtClean="0"/>
          </a:p>
          <a:p>
            <a:r>
              <a:rPr lang="en-US" sz="1400" dirty="0" smtClean="0"/>
              <a:t>2011/2012 technical stop, we plan to open the detector in order to install more TRD. We also expect the DCAL support structure to arrive at CERN during 2011 and a preassembly, load tests and installation tests are foreseen in the ALICE surface buildings. </a:t>
            </a:r>
            <a:endParaRPr lang="en-US" sz="1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604838"/>
          </a:xfrm>
        </p:spPr>
        <p:txBody>
          <a:bodyPr/>
          <a:lstStyle/>
          <a:p>
            <a:r>
              <a:rPr lang="en-US" dirty="0" smtClean="0"/>
              <a:t>Manpower @ P2</a:t>
            </a:r>
            <a:endParaRPr lang="en-US" dirty="0"/>
          </a:p>
        </p:txBody>
      </p:sp>
      <p:graphicFrame>
        <p:nvGraphicFramePr>
          <p:cNvPr id="4" name="Table 3"/>
          <p:cNvGraphicFramePr>
            <a:graphicFrameLocks noGrp="1"/>
          </p:cNvGraphicFramePr>
          <p:nvPr/>
        </p:nvGraphicFramePr>
        <p:xfrm>
          <a:off x="246423" y="827855"/>
          <a:ext cx="7678376" cy="5833466"/>
        </p:xfrm>
        <a:graphic>
          <a:graphicData uri="http://schemas.openxmlformats.org/drawingml/2006/table">
            <a:tbl>
              <a:tblPr/>
              <a:tblGrid>
                <a:gridCol w="1681001"/>
                <a:gridCol w="1051981"/>
                <a:gridCol w="1051981"/>
                <a:gridCol w="1051981"/>
                <a:gridCol w="1019445"/>
                <a:gridCol w="889303"/>
                <a:gridCol w="932684"/>
              </a:tblGrid>
              <a:tr h="144723">
                <a:tc>
                  <a:txBody>
                    <a:bodyPr/>
                    <a:lstStyle/>
                    <a:p>
                      <a:pPr algn="r" fontAlgn="b"/>
                      <a:r>
                        <a:rPr lang="en-US" sz="900" b="1" i="0" u="none" strike="noStrike">
                          <a:latin typeface="Century Schoolbook"/>
                        </a:rPr>
                        <a:t>2012</a:t>
                      </a: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r>
              <a:tr h="144723">
                <a:tc>
                  <a:txBody>
                    <a:bodyPr/>
                    <a:lstStyle/>
                    <a:p>
                      <a:pPr algn="l" fontAlgn="b"/>
                      <a:r>
                        <a:rPr lang="en-US" sz="900" b="1" i="0" u="none" strike="noStrike">
                          <a:solidFill>
                            <a:srgbClr val="000090"/>
                          </a:solidFill>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Baseline</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Tech Stop</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Shutdown</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2012</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c>
                  <a:txBody>
                    <a:bodyPr/>
                    <a:lstStyle/>
                    <a:p>
                      <a:pPr algn="ctr" fontAlgn="b"/>
                      <a:r>
                        <a:rPr lang="en-US" sz="900" b="1" i="0" u="none" strike="noStrike">
                          <a:solidFill>
                            <a:srgbClr val="000090"/>
                          </a:solidFill>
                          <a:latin typeface="Century Schoolbook"/>
                        </a:rPr>
                        <a:t>COSTS/YEAR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TOTAL</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r>
              <a:tr h="151833">
                <a:tc>
                  <a:txBody>
                    <a:bodyPr/>
                    <a:lstStyle/>
                    <a:p>
                      <a:pPr algn="l" fontAlgn="b"/>
                      <a:r>
                        <a:rPr lang="en-US" sz="900" b="1" i="0" u="none" strike="noStrike">
                          <a:solidFill>
                            <a:srgbClr val="000090"/>
                          </a:solidFill>
                          <a:latin typeface="Century Schoolbook"/>
                        </a:rPr>
                        <a:t>Manpower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Jan-Dec 2012</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Jan-Feb 2012</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Dec-12</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Total man-year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Crane drivers (1/5/2.5)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0.83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0.21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2.04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92.4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188.65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Surveyors (2/1)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0.17</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0.08</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Shutdown Team (3)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96</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0" u="none" strike="noStrike">
                          <a:latin typeface="Century Schoolbook"/>
                        </a:rPr>
                        <a:t>General Technical Support (3)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360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1" u="none" strike="noStrike">
                          <a:solidFill>
                            <a:srgbClr val="000090"/>
                          </a:solidFill>
                          <a:latin typeface="Century Schoolbook"/>
                        </a:rPr>
                        <a:t>TOTAL in man-year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0.54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5.54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r>
                        <a:rPr lang="en-US" sz="900" b="0" i="0" u="none" strike="noStrike">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602.65</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r>
              <a:tr h="144723">
                <a:tc>
                  <a:txBody>
                    <a:bodyPr/>
                    <a:lstStyle/>
                    <a:p>
                      <a:pPr algn="r" fontAlgn="b"/>
                      <a:r>
                        <a:rPr lang="en-US" sz="900" b="1" i="0" u="none" strike="noStrike">
                          <a:latin typeface="Century Schoolbook"/>
                        </a:rPr>
                        <a:t>2013</a:t>
                      </a: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l" fontAlgn="b"/>
                      <a:r>
                        <a:rPr lang="en-US" sz="900" b="1" i="0" u="none" strike="noStrike">
                          <a:solidFill>
                            <a:srgbClr val="000090"/>
                          </a:solidFill>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Baseline</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Shutdown</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2013</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c>
                  <a:txBody>
                    <a:bodyPr/>
                    <a:lstStyle/>
                    <a:p>
                      <a:pPr algn="ctr" fontAlgn="b"/>
                      <a:r>
                        <a:rPr lang="en-US" sz="900" b="1" i="0" u="none" strike="noStrike">
                          <a:solidFill>
                            <a:srgbClr val="000090"/>
                          </a:solidFill>
                          <a:latin typeface="Century Schoolbook"/>
                        </a:rPr>
                        <a:t>COSTS/YEAR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TOTAL</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r>
                        <a:rPr lang="en-US" sz="900" b="1" i="0" u="none" strike="noStrike">
                          <a:solidFill>
                            <a:srgbClr val="000090"/>
                          </a:solidFill>
                          <a:latin typeface="Century Schoolbook"/>
                        </a:rPr>
                        <a:t>Manpower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Jan-Dec 2013</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Jan-Dec 2013</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Total man-year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l" fontAlgn="b"/>
                      <a:r>
                        <a:rPr lang="en-US" sz="900" b="0" i="0" u="none" strike="noStrike">
                          <a:latin typeface="Century Schoolbook"/>
                        </a:rPr>
                        <a:t>Crane drivers (1/2.5)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2.50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3.50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92.4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323.4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l" fontAlgn="b"/>
                      <a:r>
                        <a:rPr lang="en-US" sz="900" b="0" i="0" u="none" strike="noStrike">
                          <a:latin typeface="Century Schoolbook"/>
                        </a:rPr>
                        <a:t>Surveyors (2)</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240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l" fontAlgn="b"/>
                      <a:r>
                        <a:rPr lang="en-US" sz="900" b="0" i="0" u="none" strike="noStrike">
                          <a:latin typeface="Century Schoolbook"/>
                        </a:rPr>
                        <a:t>Shutdown Team (3)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96</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288</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r>
                        <a:rPr lang="en-US" sz="900" b="0" i="0" u="none" strike="noStrike">
                          <a:latin typeface="Century Schoolbook"/>
                        </a:rPr>
                        <a:t>General Technical Support (3)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360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r>
                        <a:rPr lang="en-US" sz="900" b="0" i="1" u="none" strike="noStrike">
                          <a:solidFill>
                            <a:srgbClr val="000090"/>
                          </a:solidFill>
                          <a:latin typeface="Century Schoolbook"/>
                        </a:rPr>
                        <a:t>TOTAL in man-year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7.5</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11.50</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r>
                        <a:rPr lang="en-US" sz="900" b="0" i="0" u="none" strike="noStrike">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1211.4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44723">
                <a:tc>
                  <a:txBody>
                    <a:bodyPr/>
                    <a:lstStyle/>
                    <a:p>
                      <a:pPr algn="r" fontAlgn="b"/>
                      <a:r>
                        <a:rPr lang="en-US" sz="900" b="1" i="0" u="none" strike="noStrike">
                          <a:latin typeface="Century Schoolbook"/>
                        </a:rPr>
                        <a:t>2014</a:t>
                      </a: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r>
              <a:tr h="144723">
                <a:tc>
                  <a:txBody>
                    <a:bodyPr/>
                    <a:lstStyle/>
                    <a:p>
                      <a:pPr algn="l" fontAlgn="b"/>
                      <a:r>
                        <a:rPr lang="en-US" sz="900" b="1" i="0" u="none" strike="noStrike">
                          <a:solidFill>
                            <a:srgbClr val="000090"/>
                          </a:solidFill>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Baseline</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Shutdown</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Tech Stop</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2014</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c>
                  <a:txBody>
                    <a:bodyPr/>
                    <a:lstStyle/>
                    <a:p>
                      <a:pPr algn="ctr" fontAlgn="b"/>
                      <a:r>
                        <a:rPr lang="en-US" sz="900" b="1" i="0" u="none" strike="noStrike">
                          <a:solidFill>
                            <a:srgbClr val="000090"/>
                          </a:solidFill>
                          <a:latin typeface="Century Schoolbook"/>
                        </a:rPr>
                        <a:t>COSTS/YEAR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TOTAL</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r>
              <a:tr h="151833">
                <a:tc>
                  <a:txBody>
                    <a:bodyPr/>
                    <a:lstStyle/>
                    <a:p>
                      <a:pPr algn="l" fontAlgn="b"/>
                      <a:r>
                        <a:rPr lang="en-US" sz="900" b="1" i="0" u="none" strike="noStrike">
                          <a:solidFill>
                            <a:srgbClr val="000090"/>
                          </a:solidFill>
                          <a:latin typeface="Century Schoolbook"/>
                        </a:rPr>
                        <a:t>Manpower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Jan-Dec 2014</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Jan-Apr 2014</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Dec-14</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Total man-year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Crane drivers (1/2.5)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0.83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0.42</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92.4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207.9</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Surveyors (2)</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dirty="0">
                          <a:latin typeface="Century Schoolbook"/>
                        </a:rPr>
                        <a:t>0.67</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0.08</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0.75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90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Shutdown Team (3)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96</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96</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0" u="none" strike="noStrike">
                          <a:latin typeface="Century Schoolbook"/>
                        </a:rPr>
                        <a:t>General Technical Support (3)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360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1" u="none" strike="noStrike">
                          <a:solidFill>
                            <a:srgbClr val="000090"/>
                          </a:solidFill>
                          <a:latin typeface="Century Schoolbook"/>
                        </a:rPr>
                        <a:t>TOTAL in man-year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2.50</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0.5</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7.00</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r>
                        <a:rPr lang="en-US" sz="900" b="0" i="0" u="none" strike="noStrike">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753.9</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r>
              <a:tr h="144723">
                <a:tc>
                  <a:txBody>
                    <a:bodyPr/>
                    <a:lstStyle/>
                    <a:p>
                      <a:pPr algn="r" fontAlgn="b"/>
                      <a:r>
                        <a:rPr lang="en-US" sz="900" b="1" i="0" u="none" strike="noStrike">
                          <a:latin typeface="Century Schoolbook"/>
                        </a:rPr>
                        <a:t>2015</a:t>
                      </a: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a:noFill/>
                    </a:lnB>
                  </a:tcPr>
                </a:tc>
              </a:tr>
              <a:tr h="151833">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c>
                  <a:txBody>
                    <a:bodyPr/>
                    <a:lstStyle/>
                    <a:p>
                      <a:pPr algn="l" fontAlgn="b"/>
                      <a:endParaRPr lang="en-US" sz="900" b="0" i="0" u="none" strike="noStrike">
                        <a:latin typeface="Century Schoolbook"/>
                      </a:endParaRPr>
                    </a:p>
                  </a:txBody>
                  <a:tcPr marL="10846" marR="10846" marT="10846" marB="0" anchor="b">
                    <a:lnL>
                      <a:noFill/>
                    </a:lnL>
                    <a:lnR>
                      <a:noFill/>
                    </a:lnR>
                    <a:lnT>
                      <a:noFill/>
                    </a:lnT>
                    <a:lnB w="12700" cap="flat" cmpd="sng" algn="ctr">
                      <a:solidFill>
                        <a:srgbClr val="808080"/>
                      </a:solidFill>
                      <a:prstDash val="solid"/>
                      <a:round/>
                      <a:headEnd type="none" w="med" len="med"/>
                      <a:tailEnd type="none" w="med" len="med"/>
                    </a:lnB>
                  </a:tcPr>
                </a:tc>
              </a:tr>
              <a:tr h="144723">
                <a:tc>
                  <a:txBody>
                    <a:bodyPr/>
                    <a:lstStyle/>
                    <a:p>
                      <a:pPr algn="l" fontAlgn="b"/>
                      <a:r>
                        <a:rPr lang="en-US" sz="900" b="1" i="0" u="none" strike="noStrike">
                          <a:solidFill>
                            <a:srgbClr val="000090"/>
                          </a:solidFill>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Baseline</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Tech Stop</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Tech Stop</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2015</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c>
                  <a:txBody>
                    <a:bodyPr/>
                    <a:lstStyle/>
                    <a:p>
                      <a:pPr algn="ctr" fontAlgn="b"/>
                      <a:r>
                        <a:rPr lang="en-US" sz="900" b="1" i="0" u="none" strike="noStrike">
                          <a:solidFill>
                            <a:srgbClr val="000090"/>
                          </a:solidFill>
                          <a:latin typeface="Century Schoolbook"/>
                        </a:rPr>
                        <a:t>COSTS/YEAR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tcPr>
                </a:tc>
                <a:tc>
                  <a:txBody>
                    <a:bodyPr/>
                    <a:lstStyle/>
                    <a:p>
                      <a:pPr algn="ctr" fontAlgn="b"/>
                      <a:r>
                        <a:rPr lang="en-US" sz="900" b="1" i="0" u="none" strike="noStrike">
                          <a:solidFill>
                            <a:srgbClr val="000090"/>
                          </a:solidFill>
                          <a:latin typeface="Century Schoolbook"/>
                        </a:rPr>
                        <a:t>TOTAL</a:t>
                      </a:r>
                    </a:p>
                  </a:txBody>
                  <a:tcPr marL="10846" marR="10846" marT="10846" marB="0" anchor="b">
                    <a:lnL>
                      <a:noFill/>
                    </a:lnL>
                    <a:lnR>
                      <a:noFill/>
                    </a:lnR>
                    <a:lnT w="12700" cap="flat" cmpd="sng" algn="ctr">
                      <a:solidFill>
                        <a:srgbClr val="808080"/>
                      </a:solidFill>
                      <a:prstDash val="solid"/>
                      <a:round/>
                      <a:headEnd type="none" w="med" len="med"/>
                      <a:tailEnd type="none" w="med" len="med"/>
                    </a:lnT>
                    <a:lnB>
                      <a:noFill/>
                    </a:lnB>
                    <a:solidFill>
                      <a:srgbClr val="CCFFCC"/>
                    </a:solidFill>
                  </a:tcPr>
                </a:tc>
              </a:tr>
              <a:tr h="151833">
                <a:tc>
                  <a:txBody>
                    <a:bodyPr/>
                    <a:lstStyle/>
                    <a:p>
                      <a:pPr algn="l" fontAlgn="b"/>
                      <a:r>
                        <a:rPr lang="en-US" sz="900" b="1" i="0" u="none" strike="noStrike">
                          <a:solidFill>
                            <a:srgbClr val="000090"/>
                          </a:solidFill>
                          <a:latin typeface="Century Schoolbook"/>
                        </a:rPr>
                        <a:t>Manpower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Jan-Dec 2015</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Jan-Feb 2015</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Dec-15</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Total man-year</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tcPr>
                </a:tc>
                <a:tc>
                  <a:txBody>
                    <a:bodyPr/>
                    <a:lstStyle/>
                    <a:p>
                      <a:pPr algn="ctr" fontAlgn="b"/>
                      <a:r>
                        <a:rPr lang="en-US" sz="900" b="1" i="0" u="none" strike="noStrike">
                          <a:solidFill>
                            <a:srgbClr val="000090"/>
                          </a:solidFill>
                          <a:latin typeface="Century Schoolbook"/>
                        </a:rPr>
                        <a:t>IN KCHF</a:t>
                      </a:r>
                    </a:p>
                  </a:txBody>
                  <a:tcPr marL="10846" marR="10846" marT="10846" marB="0" anchor="b">
                    <a:lnL>
                      <a:noFill/>
                    </a:lnL>
                    <a:lnR>
                      <a:noFill/>
                    </a:lnR>
                    <a:lnT>
                      <a:noFill/>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Crane drivers (1/5/5)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0.83</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0.42</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92.4</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207.9</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Surveyors (1)</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0.17</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0.08</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0.25</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44723">
                <a:tc>
                  <a:txBody>
                    <a:bodyPr/>
                    <a:lstStyle/>
                    <a:p>
                      <a:pPr algn="l" fontAlgn="b"/>
                      <a:r>
                        <a:rPr lang="en-US" sz="900" b="0" i="0" u="none" strike="noStrike">
                          <a:latin typeface="Century Schoolbook"/>
                        </a:rPr>
                        <a:t>Shutdown Team</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0.00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96</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a:t>
                      </a:r>
                    </a:p>
                  </a:txBody>
                  <a:tcPr marL="10846" marR="10846" marT="10846"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0" u="none" strike="noStrike">
                          <a:latin typeface="Century Schoolbook"/>
                        </a:rPr>
                        <a:t>General Technical Support (3)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l" fontAlgn="b"/>
                      <a:r>
                        <a:rPr lang="en-US" sz="900" b="0" i="0" u="none" strike="noStrike">
                          <a:latin typeface="Century Schoolbook"/>
                        </a:rPr>
                        <a:t> </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r" fontAlgn="b"/>
                      <a:r>
                        <a:rPr lang="en-US" sz="900" b="0" i="0" u="none" strike="noStrike">
                          <a:latin typeface="Century Schoolbook"/>
                        </a:rPr>
                        <a:t>120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360</a:t>
                      </a:r>
                    </a:p>
                  </a:txBody>
                  <a:tcPr marL="10846" marR="10846" marT="10846" marB="0" anchor="b">
                    <a:lnL>
                      <a:noFill/>
                    </a:lnL>
                    <a:lnR>
                      <a:noFill/>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r h="151833">
                <a:tc>
                  <a:txBody>
                    <a:bodyPr/>
                    <a:lstStyle/>
                    <a:p>
                      <a:pPr algn="l" fontAlgn="b"/>
                      <a:r>
                        <a:rPr lang="en-US" sz="900" b="0" i="1" u="none" strike="noStrike">
                          <a:solidFill>
                            <a:srgbClr val="000090"/>
                          </a:solidFill>
                          <a:latin typeface="Century Schoolbook"/>
                        </a:rPr>
                        <a:t>TOTAL in man-year</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4</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1</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0.50</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a:latin typeface="Century Schoolbook"/>
                        </a:rPr>
                        <a:t>5.50</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c>
                  <a:txBody>
                    <a:bodyPr/>
                    <a:lstStyle/>
                    <a:p>
                      <a:pPr algn="l" fontAlgn="b"/>
                      <a:r>
                        <a:rPr lang="en-US" sz="900" b="0" i="0" u="none" strike="noStrike">
                          <a:latin typeface="Century Schoolbook"/>
                        </a:rPr>
                        <a:t> </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en-US" sz="900" b="0" i="0" u="none" strike="noStrike" dirty="0">
                          <a:latin typeface="Century Schoolbook"/>
                        </a:rPr>
                        <a:t>597.9</a:t>
                      </a:r>
                    </a:p>
                  </a:txBody>
                  <a:tcPr marL="10846" marR="10846" marT="10846" marB="0" anchor="b">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CCFFCC"/>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1300"/>
            <a:ext cx="7467600" cy="604838"/>
          </a:xfrm>
        </p:spPr>
        <p:txBody>
          <a:bodyPr/>
          <a:lstStyle/>
          <a:p>
            <a:r>
              <a:rPr lang="en-US" dirty="0" smtClean="0"/>
              <a:t>Detector related costs 2012-2015</a:t>
            </a:r>
            <a:endParaRPr lang="en-US" dirty="0"/>
          </a:p>
        </p:txBody>
      </p:sp>
      <p:graphicFrame>
        <p:nvGraphicFramePr>
          <p:cNvPr id="4" name="Content Placeholder 3"/>
          <p:cNvGraphicFramePr>
            <a:graphicFrameLocks noGrp="1"/>
          </p:cNvGraphicFramePr>
          <p:nvPr>
            <p:ph sz="quarter" idx="1"/>
          </p:nvPr>
        </p:nvGraphicFramePr>
        <p:xfrm>
          <a:off x="215146" y="992199"/>
          <a:ext cx="4356852" cy="5434000"/>
        </p:xfrm>
        <a:graphic>
          <a:graphicData uri="http://schemas.openxmlformats.org/drawingml/2006/table">
            <a:tbl>
              <a:tblPr/>
              <a:tblGrid>
                <a:gridCol w="2541497"/>
                <a:gridCol w="269375"/>
                <a:gridCol w="386495"/>
                <a:gridCol w="386495"/>
                <a:gridCol w="386495"/>
                <a:gridCol w="386495"/>
              </a:tblGrid>
              <a:tr h="143000">
                <a:tc>
                  <a:txBody>
                    <a:bodyPr/>
                    <a:lstStyle/>
                    <a:p>
                      <a:pPr algn="ctr" fontAlgn="b"/>
                      <a:r>
                        <a:rPr lang="en-US" sz="8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8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8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8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8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8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Magnet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Magnet controls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Magnet power supply</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Gas systems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Gas consumption</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95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Cooling systems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37</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Cooling fluids(above –50°C)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External cryogenics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Cryogenic fluids (below –50°C)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Moving/hydraulic systems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Detector safety systems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Safety</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115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95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95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Shutdown activities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24</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288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96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General Technical support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Electronics pool rentals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Beam pipe &amp; vacuum</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Counting &amp; control rooms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UPS and UPS maintenance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100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8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8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43000">
                <a:tc>
                  <a:txBody>
                    <a:bodyPr/>
                    <a:lstStyle/>
                    <a:p>
                      <a:pPr algn="l" fontAlgn="b"/>
                      <a:r>
                        <a:rPr lang="en-US" sz="800" b="1" i="0" u="none" strike="noStrike">
                          <a:latin typeface="Century Schoolbook"/>
                        </a:rPr>
                        <a:t>Detector related costs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8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800" b="1" i="0" u="none" strike="noStrike">
                          <a:latin typeface="Century Schoolbook"/>
                        </a:rPr>
                        <a:t>1,402</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800" b="1" i="0" u="none" strike="noStrike">
                          <a:latin typeface="Century Schoolbook"/>
                        </a:rPr>
                        <a:t>2,269</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800" b="1" i="0" u="none" strike="noStrike">
                          <a:latin typeface="Century Schoolbook"/>
                        </a:rPr>
                        <a:t>1,334</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800" b="1" i="0" u="none" strike="noStrike" dirty="0">
                          <a:latin typeface="Century Schoolbook"/>
                        </a:rPr>
                        <a:t>1,298</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
        <p:nvSpPr>
          <p:cNvPr id="5" name="TextBox 4"/>
          <p:cNvSpPr txBox="1"/>
          <p:nvPr/>
        </p:nvSpPr>
        <p:spPr>
          <a:xfrm>
            <a:off x="5016501" y="992200"/>
            <a:ext cx="3657600" cy="4801315"/>
          </a:xfrm>
          <a:prstGeom prst="rect">
            <a:avLst/>
          </a:prstGeom>
          <a:noFill/>
        </p:spPr>
        <p:txBody>
          <a:bodyPr wrap="square" rtlCol="0">
            <a:spAutoFit/>
          </a:bodyPr>
          <a:lstStyle/>
          <a:p>
            <a:r>
              <a:rPr lang="en-US" dirty="0" smtClean="0"/>
              <a:t>Many items planned last year in 2012 have now been shifted to the long shutdown in 2013:</a:t>
            </a:r>
          </a:p>
          <a:p>
            <a:pPr>
              <a:buFontTx/>
              <a:buChar char="-"/>
            </a:pPr>
            <a:r>
              <a:rPr lang="en-US" dirty="0" smtClean="0"/>
              <a:t>Cooling system 200 kCHF for the important modifications/consolidation of </a:t>
            </a:r>
            <a:r>
              <a:rPr lang="en-US" dirty="0" smtClean="0">
                <a:latin typeface="Cambria"/>
                <a:ea typeface="Cambria"/>
                <a:cs typeface="Cambria"/>
              </a:rPr>
              <a:t>cooling infrastructure (new pipes for the pixels, PHOS detector)</a:t>
            </a:r>
          </a:p>
          <a:p>
            <a:pPr>
              <a:buFontTx/>
              <a:buChar char="-"/>
            </a:pPr>
            <a:r>
              <a:rPr lang="en-US" dirty="0" smtClean="0">
                <a:latin typeface="Cambria"/>
                <a:ea typeface="Cambria"/>
                <a:cs typeface="Cambria"/>
              </a:rPr>
              <a:t>Shutdown act. 480+288 kCHF</a:t>
            </a:r>
          </a:p>
          <a:p>
            <a:pPr>
              <a:buFontTx/>
              <a:buChar char="-"/>
            </a:pPr>
            <a:r>
              <a:rPr lang="en-US" dirty="0" smtClean="0">
                <a:latin typeface="Cambria"/>
                <a:ea typeface="Cambria"/>
                <a:cs typeface="Cambria"/>
              </a:rPr>
              <a:t>UPS to be installed in 2013 purchase in 2011/2012, </a:t>
            </a:r>
            <a:r>
              <a:rPr lang="en-US" dirty="0" smtClean="0"/>
              <a:t>distribution panels and cabling infrastructure roughly estimated </a:t>
            </a:r>
            <a:r>
              <a:rPr lang="en-US" dirty="0" err="1" smtClean="0"/>
              <a:t>bt</a:t>
            </a:r>
            <a:r>
              <a:rPr lang="en-US" dirty="0" smtClean="0"/>
              <a:t> 200 kCHF and 300 kCHF to be paid by CF and CERN.</a:t>
            </a:r>
          </a:p>
          <a:p>
            <a:r>
              <a:rPr lang="en-US" dirty="0" smtClean="0"/>
              <a:t>- Safety (see next slide)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a:t>
            </a:r>
            <a:endParaRPr lang="en-US" dirty="0"/>
          </a:p>
        </p:txBody>
      </p:sp>
      <p:sp>
        <p:nvSpPr>
          <p:cNvPr id="4" name="TextBox 3"/>
          <p:cNvSpPr txBox="1"/>
          <p:nvPr/>
        </p:nvSpPr>
        <p:spPr>
          <a:xfrm>
            <a:off x="-330200" y="1674673"/>
            <a:ext cx="8902700" cy="4278094"/>
          </a:xfrm>
          <a:prstGeom prst="rect">
            <a:avLst/>
          </a:prstGeom>
          <a:noFill/>
        </p:spPr>
        <p:txBody>
          <a:bodyPr wrap="square" rtlCol="0">
            <a:spAutoFit/>
          </a:bodyPr>
          <a:lstStyle/>
          <a:p>
            <a:pPr lvl="2"/>
            <a:r>
              <a:rPr lang="en-US" sz="1600" dirty="0" smtClean="0"/>
              <a:t>Service Level Agreement (SLA) </a:t>
            </a:r>
            <a:r>
              <a:rPr lang="en-US" sz="1600" dirty="0" err="1" smtClean="0"/>
              <a:t>SNIFFERs</a:t>
            </a:r>
            <a:r>
              <a:rPr lang="en-US" sz="1600" dirty="0" smtClean="0"/>
              <a:t> maintenance costs (EDMS 982727) budget 25 kCHF. </a:t>
            </a:r>
          </a:p>
          <a:p>
            <a:pPr lvl="2"/>
            <a:endParaRPr lang="en-US" sz="1600" dirty="0" smtClean="0"/>
          </a:p>
          <a:p>
            <a:pPr lvl="2"/>
            <a:r>
              <a:rPr lang="en-US" sz="1600" dirty="0" smtClean="0"/>
              <a:t>Sniffer modification for CO2 detection inside L3 magnet (10 kCHF)</a:t>
            </a:r>
          </a:p>
          <a:p>
            <a:pPr lvl="2"/>
            <a:endParaRPr lang="en-US" sz="1600" dirty="0" smtClean="0"/>
          </a:p>
          <a:p>
            <a:pPr lvl="2"/>
            <a:r>
              <a:rPr lang="en-US" sz="1600" dirty="0" smtClean="0"/>
              <a:t>Radioprotection elements: instrumentation as well as protection of areas near beam pipe where people might have to intervene during technical stops (estimated costs 20 kCHF).</a:t>
            </a:r>
          </a:p>
          <a:p>
            <a:pPr lvl="2"/>
            <a:endParaRPr lang="en-US" sz="1600" dirty="0" smtClean="0"/>
          </a:p>
          <a:p>
            <a:pPr lvl="2"/>
            <a:r>
              <a:rPr lang="en-US" sz="1600" dirty="0" smtClean="0"/>
              <a:t>Nitrogen extinguishes system (total cost 200 kCHF)</a:t>
            </a:r>
            <a:br>
              <a:rPr lang="en-US" sz="1600" dirty="0" smtClean="0"/>
            </a:br>
            <a:r>
              <a:rPr lang="en-US" sz="1600" dirty="0" smtClean="0"/>
              <a:t>We propose to split the cost over 3 years: in 2011 we plan to spend 40 kCHF for some minor works in order to maintain the old infrastructure and to start a full study of the new system. In 2012, we plan 60 kCHF for the installation of the surface system structure. Finally 100 kCHF are needed in 2013 during the long shutdown when all piping will be completed and the system fully installed with the last tranche.</a:t>
            </a:r>
          </a:p>
          <a:p>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r>
              <a:rPr lang="en-US" dirty="0" smtClean="0"/>
              <a:t>M&amp;O-A 2010 book closing</a:t>
            </a:r>
          </a:p>
          <a:p>
            <a:r>
              <a:rPr lang="en-US" dirty="0" smtClean="0"/>
              <a:t>M&amp;O-A 2012 preliminary budget and estimates for the period 2013-2015</a:t>
            </a:r>
          </a:p>
          <a:p>
            <a:pPr>
              <a:buNone/>
            </a:pPr>
            <a:endParaRPr lang="en-US" dirty="0" smtClean="0"/>
          </a:p>
          <a:p>
            <a:r>
              <a:rPr lang="en-US" dirty="0" smtClean="0"/>
              <a:t>M&amp;O-B 2012 preliminary budgets and estimates for the period 2013-2015</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(2)</a:t>
            </a:r>
            <a:endParaRPr lang="en-US" dirty="0"/>
          </a:p>
        </p:txBody>
      </p:sp>
      <p:sp>
        <p:nvSpPr>
          <p:cNvPr id="3" name="Content Placeholder 2"/>
          <p:cNvSpPr>
            <a:spLocks noGrp="1"/>
          </p:cNvSpPr>
          <p:nvPr>
            <p:ph sz="quarter" idx="1"/>
          </p:nvPr>
        </p:nvSpPr>
        <p:spPr/>
        <p:txBody>
          <a:bodyPr/>
          <a:lstStyle/>
          <a:p>
            <a:r>
              <a:rPr lang="en-US" dirty="0" smtClean="0"/>
              <a:t>In addition to 100 kCHF for the Nitrogen extinguish system, we need to invest 110 kCHF for a CO2 rack extinguish system and we ask the SG to accept to fund this items from the accumulated cash rather than increasing the budget.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Secretariat and communication</a:t>
            </a:r>
            <a:endParaRPr lang="en-US" dirty="0"/>
          </a:p>
        </p:txBody>
      </p:sp>
      <p:graphicFrame>
        <p:nvGraphicFramePr>
          <p:cNvPr id="4" name="Table 3"/>
          <p:cNvGraphicFramePr>
            <a:graphicFrameLocks noGrp="1"/>
          </p:cNvGraphicFramePr>
          <p:nvPr/>
        </p:nvGraphicFramePr>
        <p:xfrm>
          <a:off x="332155" y="1645920"/>
          <a:ext cx="8234424" cy="3459482"/>
        </p:xfrm>
        <a:graphic>
          <a:graphicData uri="http://schemas.openxmlformats.org/drawingml/2006/table">
            <a:tbl>
              <a:tblPr/>
              <a:tblGrid>
                <a:gridCol w="4803414"/>
                <a:gridCol w="509118"/>
                <a:gridCol w="730473"/>
                <a:gridCol w="730473"/>
                <a:gridCol w="730473"/>
                <a:gridCol w="730473"/>
              </a:tblGrid>
              <a:tr h="266114">
                <a:tc>
                  <a:txBody>
                    <a:bodyPr/>
                    <a:lstStyle/>
                    <a:p>
                      <a:pPr algn="ctr" fontAlgn="b"/>
                      <a:r>
                        <a:rPr lang="en-US" sz="17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Secretarial assistance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Economat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Printing and publication</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1" i="0" u="none" strike="noStrike">
                          <a:latin typeface="Century Schoolbook"/>
                        </a:rPr>
                        <a:t>Secretariat Total</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c>
                  <a:txBody>
                    <a:bodyPr/>
                    <a:lstStyle/>
                    <a:p>
                      <a:pPr algn="l" fontAlgn="b"/>
                      <a:r>
                        <a:rPr lang="en-US" sz="17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c>
                  <a:txBody>
                    <a:bodyPr/>
                    <a:lstStyle/>
                    <a:p>
                      <a:pPr algn="r" fontAlgn="b"/>
                      <a:r>
                        <a:rPr lang="en-US" sz="1700" b="1" i="0" u="none" strike="noStrike">
                          <a:latin typeface="Century Schoolbook"/>
                        </a:rPr>
                        <a:t>243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c>
                  <a:txBody>
                    <a:bodyPr/>
                    <a:lstStyle/>
                    <a:p>
                      <a:pPr algn="r" fontAlgn="b"/>
                      <a:r>
                        <a:rPr lang="en-US" sz="1700" b="1" i="0" u="none" strike="noStrike">
                          <a:latin typeface="Century Schoolbook"/>
                        </a:rPr>
                        <a:t>243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c>
                  <a:txBody>
                    <a:bodyPr/>
                    <a:lstStyle/>
                    <a:p>
                      <a:pPr algn="r" fontAlgn="b"/>
                      <a:r>
                        <a:rPr lang="en-US" sz="1700" b="1" i="0" u="none" strike="noStrike">
                          <a:latin typeface="Century Schoolbook"/>
                        </a:rPr>
                        <a:t>243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c>
                  <a:txBody>
                    <a:bodyPr/>
                    <a:lstStyle/>
                    <a:p>
                      <a:pPr algn="r" fontAlgn="b"/>
                      <a:r>
                        <a:rPr lang="en-US" sz="1700" b="1" i="0" u="none" strike="noStrike">
                          <a:latin typeface="Century Schoolbook"/>
                        </a:rPr>
                        <a:t>243</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CCFFFF"/>
                    </a:solidFill>
                  </a:tcPr>
                </a:tc>
              </a:tr>
              <a:tr h="266114">
                <a:tc>
                  <a:txBody>
                    <a:bodyPr/>
                    <a:lstStyle/>
                    <a:p>
                      <a:pPr algn="l" fontAlgn="b"/>
                      <a:r>
                        <a:rPr lang="en-US" sz="1700" b="0" i="0" u="none" strike="noStrike">
                          <a:latin typeface="Century Schoolbook"/>
                        </a:rPr>
                        <a:t>GSM phones; on-call service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a:latin typeface="Century Schoolbook"/>
                        </a:rPr>
                        <a:t>Collaborative Tools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0" i="0" u="none" strike="noStrike" dirty="0">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6114">
                <a:tc>
                  <a:txBody>
                    <a:bodyPr/>
                    <a:lstStyle/>
                    <a:p>
                      <a:pPr algn="l" fontAlgn="b"/>
                      <a:r>
                        <a:rPr lang="en-US" sz="1700" b="1" i="0" u="none" strike="noStrike">
                          <a:latin typeface="Century Schoolbook"/>
                        </a:rPr>
                        <a:t>Communications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1" i="0" u="none" strike="noStrike" dirty="0">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962"/>
            <a:ext cx="7467600" cy="668338"/>
          </a:xfrm>
        </p:spPr>
        <p:txBody>
          <a:bodyPr/>
          <a:lstStyle/>
          <a:p>
            <a:r>
              <a:rPr lang="en-US" dirty="0" smtClean="0"/>
              <a:t>Offline computing</a:t>
            </a:r>
            <a:endParaRPr lang="en-US" dirty="0"/>
          </a:p>
        </p:txBody>
      </p:sp>
      <p:graphicFrame>
        <p:nvGraphicFramePr>
          <p:cNvPr id="5" name="Table 4"/>
          <p:cNvGraphicFramePr>
            <a:graphicFrameLocks noGrp="1"/>
          </p:cNvGraphicFramePr>
          <p:nvPr/>
        </p:nvGraphicFramePr>
        <p:xfrm>
          <a:off x="457200" y="901700"/>
          <a:ext cx="8202082" cy="3174996"/>
        </p:xfrm>
        <a:graphic>
          <a:graphicData uri="http://schemas.openxmlformats.org/drawingml/2006/table">
            <a:tbl>
              <a:tblPr/>
              <a:tblGrid>
                <a:gridCol w="4784548"/>
                <a:gridCol w="507118"/>
                <a:gridCol w="727604"/>
                <a:gridCol w="727604"/>
                <a:gridCol w="727604"/>
                <a:gridCol w="727604"/>
              </a:tblGrid>
              <a:tr h="264583">
                <a:tc>
                  <a:txBody>
                    <a:bodyPr/>
                    <a:lstStyle/>
                    <a:p>
                      <a:pPr algn="ctr" fontAlgn="b"/>
                      <a:r>
                        <a:rPr lang="en-US" sz="17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7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Central computing environment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189</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189</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189</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189</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User support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158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Software process service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26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Central production operations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66</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Hardware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98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98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98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700" b="0" i="0" u="none" strike="noStrike">
                          <a:latin typeface="Century Schoolbook"/>
                        </a:rPr>
                        <a:t>98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64583">
                <a:tc>
                  <a:txBody>
                    <a:bodyPr/>
                    <a:lstStyle/>
                    <a:p>
                      <a:pPr algn="l" fontAlgn="b"/>
                      <a:r>
                        <a:rPr lang="en-US" sz="1700" b="0" i="0" u="none" strike="noStrike">
                          <a:latin typeface="Century Schoolbook"/>
                        </a:rPr>
                        <a:t>Off-line computing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7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700" b="0" i="0" u="none" strike="noStrike">
                          <a:latin typeface="Century Schoolbook"/>
                        </a:rPr>
                        <a:t>538</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700" b="0" i="0" u="none" strike="noStrike">
                          <a:latin typeface="Century Schoolbook"/>
                        </a:rPr>
                        <a:t>538</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700" b="0" i="0" u="none" strike="noStrike">
                          <a:latin typeface="Century Schoolbook"/>
                        </a:rPr>
                        <a:t>538</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700" b="0" i="0" u="none" strike="noStrike" dirty="0">
                          <a:latin typeface="Century Schoolbook"/>
                        </a:rPr>
                        <a:t>538</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
        <p:nvSpPr>
          <p:cNvPr id="6" name="TextBox 5"/>
          <p:cNvSpPr txBox="1"/>
          <p:nvPr/>
        </p:nvSpPr>
        <p:spPr>
          <a:xfrm>
            <a:off x="457200" y="4457700"/>
            <a:ext cx="7237904" cy="923330"/>
          </a:xfrm>
          <a:prstGeom prst="rect">
            <a:avLst/>
          </a:prstGeom>
          <a:noFill/>
        </p:spPr>
        <p:txBody>
          <a:bodyPr wrap="none" rtlCol="0">
            <a:spAutoFit/>
          </a:bodyPr>
          <a:lstStyle/>
          <a:p>
            <a:r>
              <a:rPr lang="en-US" dirty="0" smtClean="0"/>
              <a:t>Manpower model detailed in the document on the </a:t>
            </a:r>
            <a:r>
              <a:rPr lang="en-US" dirty="0" err="1" smtClean="0"/>
              <a:t>sharepoint</a:t>
            </a:r>
            <a:endParaRPr lang="en-US" dirty="0" smtClean="0"/>
          </a:p>
          <a:p>
            <a:endParaRPr lang="en-US" dirty="0" smtClean="0"/>
          </a:p>
          <a:p>
            <a:r>
              <a:rPr lang="en-US" dirty="0" smtClean="0"/>
              <a:t>Hardware replacement follows online machine replacement model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computing</a:t>
            </a:r>
            <a:br>
              <a:rPr lang="en-US" dirty="0" smtClean="0"/>
            </a:br>
            <a:endParaRPr lang="en-US" dirty="0"/>
          </a:p>
        </p:txBody>
      </p:sp>
      <p:graphicFrame>
        <p:nvGraphicFramePr>
          <p:cNvPr id="4" name="Content Placeholder 3"/>
          <p:cNvGraphicFramePr>
            <a:graphicFrameLocks noGrp="1"/>
          </p:cNvGraphicFramePr>
          <p:nvPr>
            <p:ph sz="quarter" idx="1"/>
          </p:nvPr>
        </p:nvGraphicFramePr>
        <p:xfrm>
          <a:off x="457199" y="1295400"/>
          <a:ext cx="6464301" cy="3261846"/>
        </p:xfrm>
        <a:graphic>
          <a:graphicData uri="http://schemas.openxmlformats.org/drawingml/2006/table">
            <a:tbl>
              <a:tblPr/>
              <a:tblGrid>
                <a:gridCol w="3770842"/>
                <a:gridCol w="399675"/>
                <a:gridCol w="573446"/>
                <a:gridCol w="573446"/>
                <a:gridCol w="573446"/>
                <a:gridCol w="573446"/>
              </a:tblGrid>
              <a:tr h="232989">
                <a:tc>
                  <a:txBody>
                    <a:bodyPr/>
                    <a:lstStyle/>
                    <a:p>
                      <a:pPr algn="ctr" fontAlgn="b"/>
                      <a:r>
                        <a:rPr lang="en-US" sz="15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5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5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5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5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5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System management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575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575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575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575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Data storage (temporary on disk)</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Detector controls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Computers/processors/LANs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1,522</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1,522</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1,522</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1,522</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Software licences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65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65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65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500" b="0" i="0" u="none" strike="noStrike">
                          <a:latin typeface="Century Schoolbook"/>
                        </a:rPr>
                        <a:t>65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Common desktop infrastructure OL</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5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2989">
                <a:tc>
                  <a:txBody>
                    <a:bodyPr/>
                    <a:lstStyle/>
                    <a:p>
                      <a:pPr algn="l" fontAlgn="b"/>
                      <a:r>
                        <a:rPr lang="en-US" sz="1500" b="1" i="0" u="none" strike="noStrike">
                          <a:latin typeface="Century Schoolbook"/>
                        </a:rPr>
                        <a:t>On-line computing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5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500" b="1" i="0" u="none" strike="noStrike">
                          <a:latin typeface="Century Schoolbook"/>
                        </a:rPr>
                        <a:t>2,162</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500" b="1" i="0" u="none" strike="noStrike">
                          <a:latin typeface="Century Schoolbook"/>
                        </a:rPr>
                        <a:t>2,162</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500" b="1" i="0" u="none" strike="noStrike">
                          <a:latin typeface="Century Schoolbook"/>
                        </a:rPr>
                        <a:t>2,162</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500" b="1" i="0" u="none" strike="noStrike" dirty="0">
                          <a:latin typeface="Century Schoolbook"/>
                        </a:rPr>
                        <a:t>2,162</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
        <p:nvSpPr>
          <p:cNvPr id="5" name="TextBox 4"/>
          <p:cNvSpPr txBox="1"/>
          <p:nvPr/>
        </p:nvSpPr>
        <p:spPr>
          <a:xfrm>
            <a:off x="368300" y="4635494"/>
            <a:ext cx="7467600" cy="2062103"/>
          </a:xfrm>
          <a:prstGeom prst="rect">
            <a:avLst/>
          </a:prstGeom>
          <a:noFill/>
        </p:spPr>
        <p:txBody>
          <a:bodyPr wrap="square" rtlCol="0">
            <a:spAutoFit/>
          </a:bodyPr>
          <a:lstStyle/>
          <a:p>
            <a:r>
              <a:rPr lang="en-US" sz="1600" dirty="0" smtClean="0"/>
              <a:t>6 FTE/year (2 DAQ / 2 DCS / 2 HLT) are in charge of system management of the online systems, installation of computing hardware, installation and configuration of system (Linux and other commercial software), installation and configuration of application software, as well as contributing to the ‘on-call’ interventions for the DAQ, the DCS and the HLT.</a:t>
            </a:r>
          </a:p>
          <a:p>
            <a:r>
              <a:rPr lang="en-US" sz="1600" dirty="0" smtClean="0"/>
              <a:t> </a:t>
            </a:r>
          </a:p>
          <a:p>
            <a:r>
              <a:rPr lang="en-US" sz="1600" dirty="0" smtClean="0"/>
              <a:t>SLA with IT </a:t>
            </a:r>
            <a:r>
              <a:rPr lang="en-US" sz="1600" dirty="0" err="1" smtClean="0"/>
              <a:t>dpt</a:t>
            </a:r>
            <a:r>
              <a:rPr lang="en-US" sz="1600" dirty="0" smtClean="0"/>
              <a:t> for online Oracle Database Services (75 kCHF/year)</a:t>
            </a:r>
          </a:p>
          <a:p>
            <a:endParaRPr lang="en-US" sz="1600"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computing cont.</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smtClean="0"/>
              <a:t>The M&amp;O budget for online computing presented in this document is based on the latest model agreed between the RRB (RRB-2011-059)</a:t>
            </a:r>
            <a:r>
              <a:rPr lang="en-AU" dirty="0" smtClean="0"/>
              <a:t> Scrutiny Group and the 4 experiments (see Annex 5) and the experience accumulated so far. There were different reasons for purchasing equipment (</a:t>
            </a:r>
            <a:r>
              <a:rPr lang="en-US" dirty="0" smtClean="0"/>
              <a:t>PCs, network and storage equipment used for dataflow and online triggering) on the M&amp;O budget: </a:t>
            </a:r>
          </a:p>
          <a:p>
            <a:pPr lvl="0"/>
            <a:r>
              <a:rPr lang="en-US" dirty="0" smtClean="0"/>
              <a:t>Some equipment out of warranty exhibit some fault and has become unserviceable.</a:t>
            </a:r>
          </a:p>
          <a:p>
            <a:pPr lvl="0"/>
            <a:r>
              <a:rPr lang="en-US" dirty="0" smtClean="0"/>
              <a:t>The second reason is the technology change. A typical example concern some computers with only PCI-X slots that had to be replaced by a recent generation including I/O slots in PCI-</a:t>
            </a:r>
            <a:r>
              <a:rPr lang="en-US" dirty="0" err="1" smtClean="0"/>
              <a:t>e</a:t>
            </a:r>
            <a:r>
              <a:rPr lang="en-US" dirty="0" smtClean="0"/>
              <a:t> and PCI-X standards. This is the case of some DAQ machines that are interfaced to the detectors via optical links using PCI-X adapters. A new batch of spare adapters has been produced for PCI-</a:t>
            </a:r>
            <a:r>
              <a:rPr lang="en-US" dirty="0" err="1" smtClean="0"/>
              <a:t>e</a:t>
            </a:r>
            <a:r>
              <a:rPr lang="en-US" dirty="0" smtClean="0"/>
              <a:t> which is today’s standard I/O bus.</a:t>
            </a:r>
          </a:p>
          <a:p>
            <a:r>
              <a:rPr lang="en-US" dirty="0" smtClean="0"/>
              <a:t>The third reason is the need for capacity increase with identical functionality. This is for example the case for the PCs in charge of event-building and data recording which must be more powerful than anticipated and require the last generation of CPUs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Computing cont.</a:t>
            </a:r>
            <a:endParaRPr lang="en-US" dirty="0"/>
          </a:p>
        </p:txBody>
      </p:sp>
      <p:sp>
        <p:nvSpPr>
          <p:cNvPr id="3" name="Content Placeholder 2"/>
          <p:cNvSpPr>
            <a:spLocks noGrp="1"/>
          </p:cNvSpPr>
          <p:nvPr>
            <p:ph sz="quarter" idx="1"/>
          </p:nvPr>
        </p:nvSpPr>
        <p:spPr>
          <a:xfrm>
            <a:off x="457200" y="1600200"/>
            <a:ext cx="7950200" cy="4873752"/>
          </a:xfrm>
        </p:spPr>
        <p:txBody>
          <a:bodyPr>
            <a:normAutofit fontScale="92500" lnSpcReduction="10000"/>
          </a:bodyPr>
          <a:lstStyle/>
          <a:p>
            <a:pPr>
              <a:buNone/>
            </a:pPr>
            <a:r>
              <a:rPr lang="en-US" dirty="0" smtClean="0"/>
              <a:t>The plans for the 2012 online computing maintenance are the following:</a:t>
            </a:r>
          </a:p>
          <a:p>
            <a:pPr lvl="0"/>
            <a:r>
              <a:rPr lang="en-US" dirty="0" smtClean="0"/>
              <a:t>The oldest DCS worker nodes will have to be replaced.</a:t>
            </a:r>
          </a:p>
          <a:p>
            <a:pPr lvl="0"/>
            <a:r>
              <a:rPr lang="en-US" dirty="0" smtClean="0"/>
              <a:t>Given the experience of last year which a substantially higher data throughput than anticipated, the disk buffer located at Point 2 has to be expanded to take into account the actual data throughput and the autonomy recommended by the IT department. At the same occasion the oldest storage arrays will also to be replaced.</a:t>
            </a:r>
          </a:p>
          <a:p>
            <a:pPr lvl="0"/>
            <a:r>
              <a:rPr lang="en-US" dirty="0" smtClean="0"/>
              <a:t>The DAQ and HLT capacities will also be adapted to make data compression in order to reduce the total data volume.</a:t>
            </a:r>
          </a:p>
          <a:p>
            <a:r>
              <a:rPr lang="en-US" dirty="0" smtClean="0"/>
              <a:t>A first production of a more compact DDL adapter will be launched.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BEAMS AND CALIBRATION FACILITIES</a:t>
            </a:r>
            <a:endParaRPr lang="en-US" dirty="0"/>
          </a:p>
        </p:txBody>
      </p:sp>
      <p:sp>
        <p:nvSpPr>
          <p:cNvPr id="5" name="TextBox 4"/>
          <p:cNvSpPr txBox="1"/>
          <p:nvPr/>
        </p:nvSpPr>
        <p:spPr>
          <a:xfrm>
            <a:off x="292101" y="5194300"/>
            <a:ext cx="7632699" cy="923330"/>
          </a:xfrm>
          <a:prstGeom prst="rect">
            <a:avLst/>
          </a:prstGeom>
          <a:noFill/>
        </p:spPr>
        <p:txBody>
          <a:bodyPr wrap="square" rtlCol="0">
            <a:spAutoFit/>
          </a:bodyPr>
          <a:lstStyle/>
          <a:p>
            <a:r>
              <a:rPr lang="en-US" dirty="0" smtClean="0"/>
              <a:t>In 2012, the activity will continue along the same lines with a mixture of tests, calibration and R&amp;D activities. </a:t>
            </a:r>
            <a:endParaRPr lang="en-GB" dirty="0" smtClean="0"/>
          </a:p>
          <a:p>
            <a:endParaRPr lang="en-US" dirty="0" smtClean="0"/>
          </a:p>
        </p:txBody>
      </p:sp>
      <p:graphicFrame>
        <p:nvGraphicFramePr>
          <p:cNvPr id="6" name="Table 5"/>
          <p:cNvGraphicFramePr>
            <a:graphicFrameLocks noGrp="1"/>
          </p:cNvGraphicFramePr>
          <p:nvPr/>
        </p:nvGraphicFramePr>
        <p:xfrm>
          <a:off x="609600" y="1562100"/>
          <a:ext cx="7772400" cy="3510122"/>
        </p:xfrm>
        <a:graphic>
          <a:graphicData uri="http://schemas.openxmlformats.org/drawingml/2006/table">
            <a:tbl>
              <a:tblPr/>
              <a:tblGrid>
                <a:gridCol w="4533900"/>
                <a:gridCol w="480552"/>
                <a:gridCol w="689487"/>
                <a:gridCol w="689487"/>
                <a:gridCol w="689487"/>
                <a:gridCol w="689487"/>
              </a:tblGrid>
              <a:tr h="250723">
                <a:tc>
                  <a:txBody>
                    <a:bodyPr/>
                    <a:lstStyle/>
                    <a:p>
                      <a:pPr algn="ctr" fontAlgn="b"/>
                      <a:r>
                        <a:rPr lang="en-US" sz="16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General operation</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Common electronics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Electronics pool rentals TB</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Gas systems TB</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Gas consumption TB</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External cryogenics TB</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0723">
                <a:tc>
                  <a:txBody>
                    <a:bodyPr/>
                    <a:lstStyle/>
                    <a:p>
                      <a:pPr algn="l" fontAlgn="b"/>
                      <a:r>
                        <a:rPr lang="en-US" sz="1600" b="1" i="0" u="none" strike="noStrike">
                          <a:latin typeface="Century Schoolbook"/>
                        </a:rPr>
                        <a:t>Test beams &amp; calibration facilities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6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85</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85</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85</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dirty="0">
                          <a:latin typeface="Century Schoolbook"/>
                        </a:rPr>
                        <a:t>85</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Operations</a:t>
            </a:r>
            <a:endParaRPr lang="en-US" dirty="0"/>
          </a:p>
        </p:txBody>
      </p:sp>
      <p:graphicFrame>
        <p:nvGraphicFramePr>
          <p:cNvPr id="4" name="Content Placeholder 3"/>
          <p:cNvGraphicFramePr>
            <a:graphicFrameLocks noGrp="1"/>
          </p:cNvGraphicFramePr>
          <p:nvPr>
            <p:ph sz="quarter" idx="1"/>
          </p:nvPr>
        </p:nvGraphicFramePr>
        <p:xfrm>
          <a:off x="457200" y="1752600"/>
          <a:ext cx="7431086" cy="1950720"/>
        </p:xfrm>
        <a:graphic>
          <a:graphicData uri="http://schemas.openxmlformats.org/drawingml/2006/table">
            <a:tbl>
              <a:tblPr/>
              <a:tblGrid>
                <a:gridCol w="4334801"/>
                <a:gridCol w="459449"/>
                <a:gridCol w="659209"/>
                <a:gridCol w="659209"/>
                <a:gridCol w="659209"/>
                <a:gridCol w="659209"/>
              </a:tblGrid>
              <a:tr h="239713">
                <a:tc>
                  <a:txBody>
                    <a:bodyPr/>
                    <a:lstStyle/>
                    <a:p>
                      <a:pPr algn="ctr" fontAlgn="b"/>
                      <a:r>
                        <a:rPr lang="en-US" sz="16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6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a:latin typeface="Century Schoolbook"/>
                        </a:rPr>
                        <a:t>Assembly areas &amp; clean rooms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a:latin typeface="Century Schoolbook"/>
                        </a:rPr>
                        <a:t>Workshops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180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dirty="0">
                          <a:latin typeface="Century Schoolbook"/>
                        </a:rPr>
                        <a:t>Laboratory instruments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6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6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39713">
                <a:tc>
                  <a:txBody>
                    <a:bodyPr/>
                    <a:lstStyle/>
                    <a:p>
                      <a:pPr algn="l" fontAlgn="b"/>
                      <a:r>
                        <a:rPr lang="en-US" sz="1600" b="1" i="0" u="none" strike="noStrike">
                          <a:latin typeface="Century Schoolbook"/>
                        </a:rPr>
                        <a:t>Laboratory operations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6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270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280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a:latin typeface="Century Schoolbook"/>
                        </a:rPr>
                        <a:t>250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600" b="1" i="0" u="none" strike="noStrike" dirty="0">
                          <a:latin typeface="Century Schoolbook"/>
                        </a:rPr>
                        <a:t>250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
        <p:nvSpPr>
          <p:cNvPr id="5" name="TextBox 4"/>
          <p:cNvSpPr txBox="1"/>
          <p:nvPr/>
        </p:nvSpPr>
        <p:spPr>
          <a:xfrm>
            <a:off x="457200" y="4076700"/>
            <a:ext cx="7467600" cy="2031325"/>
          </a:xfrm>
          <a:prstGeom prst="rect">
            <a:avLst/>
          </a:prstGeom>
          <a:noFill/>
        </p:spPr>
        <p:txBody>
          <a:bodyPr wrap="square" rtlCol="0">
            <a:spAutoFit/>
          </a:bodyPr>
          <a:lstStyle/>
          <a:p>
            <a:r>
              <a:rPr lang="en-US" dirty="0" smtClean="0"/>
              <a:t>The budget includes maintenance and transformations of existing facilities: modifications (ex. partitioning), electrical installations, air conditioning etc. In addition we expect 2 new structures at P2 (paid by CERN project estimated to ~ 700 kCHF) the installation of a 1</a:t>
            </a:r>
            <a:r>
              <a:rPr lang="en-US" baseline="30000" dirty="0" smtClean="0"/>
              <a:t>st</a:t>
            </a:r>
            <a:r>
              <a:rPr lang="en-US" dirty="0" smtClean="0"/>
              <a:t> floor on building 3294 and a storage hall. We might have to contribute for small works (for example network cabling, small ) this is why we have added 20 kCHF in 2012 to the existing budget.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1331"/>
            <a:ext cx="7467600" cy="617538"/>
          </a:xfrm>
        </p:spPr>
        <p:txBody>
          <a:bodyPr/>
          <a:lstStyle/>
          <a:p>
            <a:r>
              <a:rPr lang="en-US" dirty="0" smtClean="0"/>
              <a:t>General Services</a:t>
            </a:r>
            <a:endParaRPr lang="en-US" dirty="0"/>
          </a:p>
        </p:txBody>
      </p:sp>
      <p:graphicFrame>
        <p:nvGraphicFramePr>
          <p:cNvPr id="4" name="Content Placeholder 3"/>
          <p:cNvGraphicFramePr>
            <a:graphicFrameLocks noGrp="1"/>
          </p:cNvGraphicFramePr>
          <p:nvPr>
            <p:ph sz="quarter" idx="1"/>
          </p:nvPr>
        </p:nvGraphicFramePr>
        <p:xfrm>
          <a:off x="292100" y="1308100"/>
          <a:ext cx="5914810" cy="4241798"/>
        </p:xfrm>
        <a:graphic>
          <a:graphicData uri="http://schemas.openxmlformats.org/drawingml/2006/table">
            <a:tbl>
              <a:tblPr/>
              <a:tblGrid>
                <a:gridCol w="3450305"/>
                <a:gridCol w="365701"/>
                <a:gridCol w="524701"/>
                <a:gridCol w="524701"/>
                <a:gridCol w="524701"/>
                <a:gridCol w="524701"/>
              </a:tblGrid>
              <a:tr h="192809">
                <a:tc>
                  <a:txBody>
                    <a:bodyPr/>
                    <a:lstStyle/>
                    <a:p>
                      <a:pPr algn="ctr" fontAlgn="b"/>
                      <a:r>
                        <a:rPr lang="en-US" sz="1200" b="1" i="0" u="none" strike="noStrike">
                          <a:solidFill>
                            <a:srgbClr val="000090"/>
                          </a:solidFill>
                          <a:latin typeface="Century Schoolbook"/>
                        </a:rPr>
                        <a:t>Description</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200" b="1" i="0" u="none" strike="noStrike">
                          <a:solidFill>
                            <a:srgbClr val="000090"/>
                          </a:solidFill>
                          <a:latin typeface="Century Schoolbook"/>
                        </a:rPr>
                        <a:t>OC</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200" b="1" i="0" u="none" strike="noStrike">
                          <a:solidFill>
                            <a:srgbClr val="000090"/>
                          </a:solidFill>
                          <a:latin typeface="Century Schoolbook"/>
                        </a:rPr>
                        <a:t> 2012</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200" b="1" i="0" u="none" strike="noStrike">
                          <a:solidFill>
                            <a:srgbClr val="000090"/>
                          </a:solidFill>
                          <a:latin typeface="Century Schoolbook"/>
                        </a:rPr>
                        <a:t> 2013</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200" b="1" i="0" u="none" strike="noStrike">
                          <a:solidFill>
                            <a:srgbClr val="000090"/>
                          </a:solidFill>
                          <a:latin typeface="Century Schoolbook"/>
                        </a:rPr>
                        <a:t> 2014</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b"/>
                      <a:r>
                        <a:rPr lang="en-US" sz="1200" b="1" i="0" u="none" strike="noStrike">
                          <a:solidFill>
                            <a:srgbClr val="000090"/>
                          </a:solidFill>
                          <a:latin typeface="Century Schoolbook"/>
                        </a:rPr>
                        <a:t> 2015</a:t>
                      </a:r>
                    </a:p>
                  </a:txBody>
                  <a:tcPr marL="0" marR="0" marT="0" marB="0" anchor="b">
                    <a:lnL>
                      <a:noFill/>
                    </a:lnL>
                    <a:lnR>
                      <a:noFill/>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Cooling &amp; ventilation</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8</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75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Power distribution system</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Heavy transport</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Cranes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190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325</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Cars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Survey</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240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90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30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Storage space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10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Academic subsistence</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40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Outreach</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Common desktop infrastructure GS</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C</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fontAlgn="b"/>
                      <a:r>
                        <a:rPr lang="en-US" sz="1200" b="0" i="0" u="none" strike="noStrike">
                          <a:latin typeface="Century Schoolbook"/>
                        </a:rPr>
                        <a:t>50</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O</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200" b="0"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92809">
                <a:tc>
                  <a:txBody>
                    <a:bodyPr/>
                    <a:lstStyle/>
                    <a:p>
                      <a:pPr algn="l" fontAlgn="b"/>
                      <a:r>
                        <a:rPr lang="en-US" sz="1200" b="1" i="0" u="none" strike="noStrike">
                          <a:latin typeface="Century Schoolbook"/>
                        </a:rPr>
                        <a:t>General services Total</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l" fontAlgn="b"/>
                      <a:r>
                        <a:rPr lang="en-US" sz="1200" b="1" i="0" u="none" strike="noStrike">
                          <a:latin typeface="Century Schoolbook"/>
                        </a:rPr>
                        <a:t> </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200" b="1" i="0" u="none" strike="noStrike">
                          <a:latin typeface="Century Schoolbook"/>
                        </a:rPr>
                        <a:t>640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200" b="1" i="0" u="none" strike="noStrike">
                          <a:latin typeface="Century Schoolbook"/>
                        </a:rPr>
                        <a:t>1,010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200" b="1" i="0" u="none" strike="noStrike">
                          <a:latin typeface="Century Schoolbook"/>
                        </a:rPr>
                        <a:t>620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c>
                  <a:txBody>
                    <a:bodyPr/>
                    <a:lstStyle/>
                    <a:p>
                      <a:pPr algn="r" fontAlgn="b"/>
                      <a:r>
                        <a:rPr lang="en-US" sz="1200" b="1" i="0" u="none" strike="noStrike" dirty="0">
                          <a:latin typeface="Century Schoolbook"/>
                        </a:rPr>
                        <a:t>560</a:t>
                      </a:r>
                    </a:p>
                  </a:txBody>
                  <a:tcPr marL="0" marR="0" marT="0" marB="0" anchor="b">
                    <a:lnL>
                      <a:noFill/>
                    </a:lnL>
                    <a:lnR>
                      <a:noFill/>
                    </a:lnR>
                    <a:lnT w="6350" cap="flat" cmpd="sng" algn="ctr">
                      <a:solidFill>
                        <a:srgbClr val="808080"/>
                      </a:solidFill>
                      <a:prstDash val="solid"/>
                      <a:round/>
                      <a:headEnd type="none" w="med" len="med"/>
                      <a:tailEnd type="none" w="med" len="med"/>
                    </a:lnT>
                    <a:lnB>
                      <a:noFill/>
                    </a:lnB>
                    <a:solidFill>
                      <a:srgbClr val="CCFFFF"/>
                    </a:solidFill>
                  </a:tcPr>
                </a:tc>
              </a:tr>
            </a:tbl>
          </a:graphicData>
        </a:graphic>
      </p:graphicFrame>
      <p:sp>
        <p:nvSpPr>
          <p:cNvPr id="5" name="TextBox 4"/>
          <p:cNvSpPr txBox="1"/>
          <p:nvPr/>
        </p:nvSpPr>
        <p:spPr>
          <a:xfrm>
            <a:off x="6375400" y="390924"/>
            <a:ext cx="2514600" cy="5693865"/>
          </a:xfrm>
          <a:prstGeom prst="rect">
            <a:avLst/>
          </a:prstGeom>
          <a:noFill/>
        </p:spPr>
        <p:txBody>
          <a:bodyPr wrap="square" rtlCol="0">
            <a:spAutoFit/>
          </a:bodyPr>
          <a:lstStyle/>
          <a:p>
            <a:r>
              <a:rPr lang="en-GB" sz="1400" dirty="0" smtClean="0"/>
              <a:t>SLA with EN-CV for the maintenance and operation of cooling and ventilation equipment. The total cost is 83.3 kCHF (small increase from 72 kCHF to 83 kCHF with the new version of the SLA). </a:t>
            </a:r>
            <a:endParaRPr lang="en-US" sz="1400" dirty="0" smtClean="0"/>
          </a:p>
          <a:p>
            <a:r>
              <a:rPr lang="en-GB" sz="1400" dirty="0" smtClean="0"/>
              <a:t> </a:t>
            </a:r>
            <a:endParaRPr lang="en-US" sz="1400" dirty="0" smtClean="0"/>
          </a:p>
          <a:p>
            <a:r>
              <a:rPr lang="en-GB" sz="1400" dirty="0" smtClean="0"/>
              <a:t>As agreed by the SG last year, we have to invest 200 kCHF to redo the ventilation inside the L3 magnet. We will buy the machine in 2012 (cost ~ 100 kCHF) and install it in 2013 during the long shutdown (installation estimated to ~ 100 kCHF).</a:t>
            </a:r>
          </a:p>
          <a:p>
            <a:endParaRPr lang="en-GB" sz="1400" dirty="0" smtClean="0"/>
          </a:p>
          <a:p>
            <a:r>
              <a:rPr lang="en-US" sz="1400" dirty="0" smtClean="0"/>
              <a:t>SLA with EN-EL for the maintenance and operation of the power distribution (small decrease of the cost from 44 kCHF to 42 kCHF</a:t>
            </a:r>
          </a:p>
          <a:p>
            <a:endParaRPr lang="en-US" sz="1400" dirty="0"/>
          </a:p>
        </p:txBody>
      </p:sp>
      <p:sp>
        <p:nvSpPr>
          <p:cNvPr id="6" name="TextBox 5"/>
          <p:cNvSpPr txBox="1"/>
          <p:nvPr/>
        </p:nvSpPr>
        <p:spPr>
          <a:xfrm>
            <a:off x="-3555999" y="5930900"/>
            <a:ext cx="3555999" cy="369332"/>
          </a:xfrm>
          <a:prstGeom prst="rect">
            <a:avLst/>
          </a:prstGeom>
          <a:noFill/>
        </p:spPr>
        <p:txBody>
          <a:bodyPr wrap="square" rtlCol="0">
            <a:spAutoFit/>
          </a:bodyPr>
          <a:lstStyle/>
          <a:p>
            <a:r>
              <a:rPr lang="en-US" dirty="0" smtClean="0"/>
              <a:t>).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M&amp;O-B</a:t>
            </a:r>
            <a:endParaRPr lang="en-US" dirty="0"/>
          </a:p>
        </p:txBody>
      </p:sp>
      <p:pic>
        <p:nvPicPr>
          <p:cNvPr id="4" name="Picture 3"/>
          <p:cNvPicPr/>
          <p:nvPr/>
        </p:nvPicPr>
        <mc:AlternateContent>
          <mc:Choice xmlns:ma="http://schemas.microsoft.com/office/mac/drawingml/2008/main" Requires="ma">
            <p:blipFill>
              <a:blip r:embed="rId2"/>
              <a:srcRect/>
              <a:stretch>
                <a:fillRect/>
              </a:stretch>
            </p:blipFill>
          </mc:Choice>
          <mc:Fallback>
            <p:blipFill>
              <a:blip r:embed="rId3"/>
              <a:srcRect/>
              <a:stretch>
                <a:fillRect/>
              </a:stretch>
            </p:blipFill>
          </mc:Fallback>
        </mc:AlternateContent>
        <p:spPr bwMode="auto">
          <a:xfrm>
            <a:off x="546100" y="1522729"/>
            <a:ext cx="5499100" cy="479646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2010</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smtClean="0"/>
              <a:t>2010 has been the first full year of ALICE operation, and included a long run of data taking with pp and one month with PbPb.</a:t>
            </a:r>
          </a:p>
          <a:p>
            <a:pPr algn="just"/>
            <a:r>
              <a:rPr lang="en-US" dirty="0" smtClean="0"/>
              <a:t>2010 started with a technical stop of 1.5 month. On Feb 14</a:t>
            </a:r>
            <a:r>
              <a:rPr lang="en-US" baseline="30000" dirty="0" smtClean="0"/>
              <a:t>th</a:t>
            </a:r>
            <a:r>
              <a:rPr lang="en-US" dirty="0" smtClean="0"/>
              <a:t> the run of data started. These first weeks have been dedicated to the maintenance of gas systems, detectors cooling plants, cooling tower and various electrical maintenance works, which are done during technical stops. In running mode, we had approximately every 6 weeks short technical stops during which maintenance and repair works have been regularly done. </a:t>
            </a:r>
          </a:p>
          <a:p>
            <a:pPr algn="just"/>
            <a:r>
              <a:rPr lang="en-US" dirty="0" smtClean="0"/>
              <a:t>Mid-December, right after the Heavy Ion run, the detector has been opened in order to allow further installation of 3 TRD and 6 EMCal modules. We also used this shutdown to start the consolidation of the ventilation system for the detector central areas, the work on the ventilation will continue in 2011. Many maintenance activities on the ALICE detector were carried out during this Christmas shutdown.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981"/>
            <a:ext cx="7467600" cy="706438"/>
          </a:xfrm>
        </p:spPr>
        <p:txBody>
          <a:bodyPr/>
          <a:lstStyle/>
          <a:p>
            <a:r>
              <a:rPr lang="en-US" dirty="0" smtClean="0"/>
              <a:t>M&amp;O-B 2012	</a:t>
            </a:r>
            <a:endParaRPr lang="en-US" dirty="0"/>
          </a:p>
        </p:txBody>
      </p:sp>
      <p:graphicFrame>
        <p:nvGraphicFramePr>
          <p:cNvPr id="63490" name="Object 2"/>
          <p:cNvGraphicFramePr>
            <a:graphicFrameLocks noChangeAspect="1"/>
          </p:cNvGraphicFramePr>
          <p:nvPr/>
        </p:nvGraphicFramePr>
        <p:xfrm>
          <a:off x="203200" y="1219200"/>
          <a:ext cx="8118194" cy="4673600"/>
        </p:xfrm>
        <a:graphic>
          <a:graphicData uri="http://schemas.openxmlformats.org/presentationml/2006/ole">
            <p:oleObj spid="_x0000_s63490" name="Microsoft Excel 97 - 2004 Worksheet" r:id="rId3" imgW="12992100" imgH="7480300" progId="Excel.Sheet.8">
              <p:link updateAutomatic="1"/>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M&amp;O-A incomes and outstanding contributions 2002-2010</a:t>
            </a:r>
            <a:endParaRPr lang="en-US" dirty="0"/>
          </a:p>
        </p:txBody>
      </p:sp>
      <p:sp>
        <p:nvSpPr>
          <p:cNvPr id="3" name="Content Placeholder 2"/>
          <p:cNvSpPr>
            <a:spLocks noGrp="1"/>
          </p:cNvSpPr>
          <p:nvPr>
            <p:ph sz="quarter" idx="1"/>
          </p:nvPr>
        </p:nvSpPr>
        <p:spPr>
          <a:xfrm>
            <a:off x="6127614" y="1600200"/>
            <a:ext cx="2160747" cy="4873752"/>
          </a:xfrm>
        </p:spPr>
        <p:txBody>
          <a:bodyPr>
            <a:normAutofit/>
          </a:bodyPr>
          <a:lstStyle/>
          <a:p>
            <a:r>
              <a:rPr lang="en-US" sz="1200" dirty="0" smtClean="0"/>
              <a:t>Closing date 31/12/2010</a:t>
            </a:r>
          </a:p>
          <a:p>
            <a:r>
              <a:rPr lang="en-US" sz="1200" dirty="0" smtClean="0"/>
              <a:t>Unit: KCHF</a:t>
            </a:r>
          </a:p>
          <a:p>
            <a:endParaRPr lang="en-US" sz="1200" dirty="0" smtClean="0"/>
          </a:p>
          <a:p>
            <a:r>
              <a:rPr lang="en-US" sz="1200" dirty="0" smtClean="0"/>
              <a:t>Outstanding paid early 2011:</a:t>
            </a:r>
            <a:br>
              <a:rPr lang="en-US" sz="1200" dirty="0" smtClean="0"/>
            </a:br>
            <a:r>
              <a:rPr lang="en-US" sz="1200" dirty="0" smtClean="0"/>
              <a:t>Greece 43 kCHF</a:t>
            </a:r>
            <a:br>
              <a:rPr lang="en-US" sz="1200" dirty="0" smtClean="0"/>
            </a:br>
            <a:r>
              <a:rPr lang="en-US" sz="1200" dirty="0" smtClean="0"/>
              <a:t>Croatia 22 kCHF</a:t>
            </a:r>
            <a:br>
              <a:rPr lang="en-US" sz="1200" dirty="0" smtClean="0"/>
            </a:br>
            <a:r>
              <a:rPr lang="en-US" sz="1200" dirty="0" smtClean="0"/>
              <a:t>Russia 25 kCHF</a:t>
            </a:r>
          </a:p>
          <a:p>
            <a:r>
              <a:rPr lang="en-US" sz="1200" dirty="0" smtClean="0"/>
              <a:t>Still due for 2002-2010</a:t>
            </a:r>
            <a:br>
              <a:rPr lang="en-US" sz="1200" dirty="0" smtClean="0"/>
            </a:br>
            <a:r>
              <a:rPr lang="en-US" sz="1200" dirty="0" smtClean="0"/>
              <a:t>Poland 36 kCHF</a:t>
            </a:r>
            <a:br>
              <a:rPr lang="en-US" sz="1200" dirty="0" smtClean="0"/>
            </a:br>
            <a:r>
              <a:rPr lang="en-US" sz="1200" dirty="0" smtClean="0"/>
              <a:t>Brazil 24 kCHF</a:t>
            </a:r>
            <a:br>
              <a:rPr lang="en-US" sz="1200" dirty="0" smtClean="0"/>
            </a:br>
            <a:r>
              <a:rPr lang="en-US" sz="1200" dirty="0" smtClean="0"/>
              <a:t>China Beijing 13 kCHF</a:t>
            </a:r>
            <a:br>
              <a:rPr lang="en-US" sz="1200" dirty="0" smtClean="0"/>
            </a:br>
            <a:r>
              <a:rPr lang="en-US" sz="1200" dirty="0" smtClean="0"/>
              <a:t>JINR 34 kCHF</a:t>
            </a:r>
            <a:br>
              <a:rPr lang="en-US" sz="1200" dirty="0" smtClean="0"/>
            </a:br>
            <a:r>
              <a:rPr lang="en-US" sz="1200" dirty="0" smtClean="0"/>
              <a:t>Ukraine 41 kCHF</a:t>
            </a:r>
          </a:p>
          <a:p>
            <a:r>
              <a:rPr lang="en-US" sz="1200" dirty="0" smtClean="0"/>
              <a:t>Over paid</a:t>
            </a:r>
            <a:br>
              <a:rPr lang="en-US" sz="1200" dirty="0" smtClean="0"/>
            </a:br>
            <a:r>
              <a:rPr lang="en-US" sz="1200" dirty="0" smtClean="0"/>
              <a:t>Armenia + 5 kCHF</a:t>
            </a:r>
            <a:br>
              <a:rPr lang="en-US" sz="1200" dirty="0" smtClean="0"/>
            </a:br>
            <a:r>
              <a:rPr lang="en-US" sz="1200" dirty="0" smtClean="0"/>
              <a:t>USA DOE + 77 kCHF</a:t>
            </a:r>
          </a:p>
        </p:txBody>
      </p:sp>
      <p:graphicFrame>
        <p:nvGraphicFramePr>
          <p:cNvPr id="36866" name="Object 2"/>
          <p:cNvGraphicFramePr>
            <a:graphicFrameLocks noChangeAspect="1"/>
          </p:cNvGraphicFramePr>
          <p:nvPr/>
        </p:nvGraphicFramePr>
        <p:xfrm>
          <a:off x="165830" y="1417639"/>
          <a:ext cx="5755606" cy="5061611"/>
        </p:xfrm>
        <a:graphic>
          <a:graphicData uri="http://schemas.openxmlformats.org/presentationml/2006/ole">
            <p:oleObj spid="_x0000_s36866" name="Worksheet" r:id="rId3" imgW="8330893" imgH="7327630" progId="Excel.Sheet.12">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2010 M&amp;O-A expenditure</a:t>
            </a:r>
            <a:br>
              <a:rPr lang="en-US" dirty="0" smtClean="0"/>
            </a:br>
            <a:r>
              <a:rPr lang="en-US" sz="1200" dirty="0" smtClean="0"/>
              <a:t>in </a:t>
            </a:r>
            <a:r>
              <a:rPr lang="en-US" sz="1200" dirty="0" err="1" smtClean="0"/>
              <a:t>kchf</a:t>
            </a:r>
            <a:endParaRPr lang="en-US" sz="1200" dirty="0"/>
          </a:p>
        </p:txBody>
      </p:sp>
      <p:pic>
        <p:nvPicPr>
          <p:cNvPr id="37890" name="Picture 2"/>
          <p:cNvPicPr>
            <a:picLocks noChangeAspect="1" noChangeArrowheads="1"/>
          </p:cNvPicPr>
          <p:nvPr/>
        </p:nvPicPr>
        <p:blipFill>
          <a:blip r:embed="rId2"/>
          <a:srcRect/>
          <a:stretch>
            <a:fillRect/>
          </a:stretch>
        </p:blipFill>
        <p:spPr bwMode="auto">
          <a:xfrm>
            <a:off x="301625" y="1633538"/>
            <a:ext cx="8367713" cy="3759200"/>
          </a:xfrm>
          <a:prstGeom prst="rect">
            <a:avLst/>
          </a:prstGeom>
          <a:noFill/>
          <a:ln w="9525">
            <a:miter lim="800000"/>
            <a:headEnd/>
            <a:tailEnd/>
          </a:ln>
        </p:spPr>
      </p:pic>
      <p:sp>
        <p:nvSpPr>
          <p:cNvPr id="5" name="TextBox 4"/>
          <p:cNvSpPr txBox="1"/>
          <p:nvPr/>
        </p:nvSpPr>
        <p:spPr>
          <a:xfrm>
            <a:off x="301992" y="5393216"/>
            <a:ext cx="8229600" cy="1323439"/>
          </a:xfrm>
          <a:prstGeom prst="rect">
            <a:avLst/>
          </a:prstGeom>
          <a:noFill/>
        </p:spPr>
        <p:txBody>
          <a:bodyPr wrap="square" rtlCol="0">
            <a:spAutoFit/>
          </a:bodyPr>
          <a:lstStyle/>
          <a:p>
            <a:r>
              <a:rPr lang="en-US" sz="1600" dirty="0" smtClean="0"/>
              <a:t>2010 has been the first full year of ALICE operation, and included a </a:t>
            </a:r>
          </a:p>
          <a:p>
            <a:r>
              <a:rPr lang="en-US" sz="1600" dirty="0" smtClean="0"/>
              <a:t>long run of data taking with pp and one month with PbPb.</a:t>
            </a:r>
          </a:p>
          <a:p>
            <a:endParaRPr lang="en-US" sz="1600" dirty="0" smtClean="0"/>
          </a:p>
          <a:p>
            <a:r>
              <a:rPr lang="en-US" sz="1600" dirty="0" smtClean="0"/>
              <a:t>5,152 kCHF paid in 2010, includes 513 kCHF of orders/contracts from 2009. </a:t>
            </a:r>
          </a:p>
          <a:p>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M&amp;O-A summary 2002-2010</a:t>
            </a:r>
            <a:br>
              <a:rPr lang="en-US" dirty="0" smtClean="0"/>
            </a:br>
            <a:r>
              <a:rPr lang="en-US" dirty="0" smtClean="0"/>
              <a:t>Cash balance: Income and Payments </a:t>
            </a:r>
            <a:br>
              <a:rPr lang="en-US" dirty="0" smtClean="0"/>
            </a:br>
            <a:r>
              <a:rPr lang="en-US" sz="1111" dirty="0" smtClean="0"/>
              <a:t>in </a:t>
            </a:r>
            <a:r>
              <a:rPr lang="en-US" sz="1111" dirty="0" err="1" smtClean="0"/>
              <a:t>kchf</a:t>
            </a:r>
            <a:endParaRPr lang="en-US" sz="1111" dirty="0"/>
          </a:p>
        </p:txBody>
      </p:sp>
      <p:graphicFrame>
        <p:nvGraphicFramePr>
          <p:cNvPr id="38914" name="Object 2"/>
          <p:cNvGraphicFramePr>
            <a:graphicFrameLocks noChangeAspect="1"/>
          </p:cNvGraphicFramePr>
          <p:nvPr/>
        </p:nvGraphicFramePr>
        <p:xfrm>
          <a:off x="325246" y="1417638"/>
          <a:ext cx="8251673" cy="4215612"/>
        </p:xfrm>
        <a:graphic>
          <a:graphicData uri="http://schemas.openxmlformats.org/presentationml/2006/ole">
            <p:oleObj spid="_x0000_s38914" name="Worksheet" r:id="rId3" imgW="12128054" imgH="6197372" progId="Excel.Sheet.12">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15985"/>
          </a:xfrm>
        </p:spPr>
        <p:txBody>
          <a:bodyPr/>
          <a:lstStyle/>
          <a:p>
            <a:r>
              <a:rPr lang="en-US" dirty="0" smtClean="0"/>
              <a:t>Detector Related Costs</a:t>
            </a:r>
            <a:endParaRPr lang="en-US" dirty="0"/>
          </a:p>
        </p:txBody>
      </p:sp>
      <p:pic>
        <p:nvPicPr>
          <p:cNvPr id="4" name="Picture 3"/>
          <p:cNvPicPr/>
          <p:nvPr/>
        </p:nvPicPr>
        <p:blipFill>
          <a:blip r:embed="rId2"/>
          <a:srcRect/>
          <a:stretch>
            <a:fillRect/>
          </a:stretch>
        </p:blipFill>
        <p:spPr bwMode="auto">
          <a:xfrm>
            <a:off x="220077" y="890622"/>
            <a:ext cx="6297351" cy="5508665"/>
          </a:xfrm>
          <a:prstGeom prst="rect">
            <a:avLst/>
          </a:prstGeom>
          <a:noFill/>
          <a:ln w="9525">
            <a:noFill/>
            <a:miter lim="800000"/>
            <a:headEnd/>
            <a:tailEnd/>
          </a:ln>
        </p:spPr>
      </p:pic>
      <p:sp>
        <p:nvSpPr>
          <p:cNvPr id="8" name="TextBox 7"/>
          <p:cNvSpPr txBox="1"/>
          <p:nvPr/>
        </p:nvSpPr>
        <p:spPr>
          <a:xfrm>
            <a:off x="9338238" y="-1694700"/>
            <a:ext cx="2004051" cy="2585323"/>
          </a:xfrm>
          <a:prstGeom prst="rect">
            <a:avLst/>
          </a:prstGeom>
          <a:noFill/>
        </p:spPr>
        <p:txBody>
          <a:bodyPr wrap="square" rtlCol="0">
            <a:spAutoFit/>
          </a:bodyPr>
          <a:lstStyle/>
          <a:p>
            <a:r>
              <a:rPr lang="en-US" dirty="0" smtClean="0"/>
              <a:t>The hydraulic system of the L3 magnet’s doors had to be checked and repaired at the end of 2010 (cost ~21 kCHF). </a:t>
            </a:r>
          </a:p>
          <a:p>
            <a:endParaRPr lang="en-US" dirty="0"/>
          </a:p>
        </p:txBody>
      </p:sp>
      <p:sp>
        <p:nvSpPr>
          <p:cNvPr id="9" name="TextBox 8"/>
          <p:cNvSpPr txBox="1"/>
          <p:nvPr/>
        </p:nvSpPr>
        <p:spPr>
          <a:xfrm>
            <a:off x="-2596598" y="4552627"/>
            <a:ext cx="2231020" cy="3693319"/>
          </a:xfrm>
          <a:prstGeom prst="rect">
            <a:avLst/>
          </a:prstGeom>
          <a:noFill/>
        </p:spPr>
        <p:txBody>
          <a:bodyPr wrap="square" rtlCol="0">
            <a:spAutoFit/>
          </a:bodyPr>
          <a:lstStyle/>
          <a:p>
            <a:r>
              <a:rPr lang="en-US" dirty="0" err="1" smtClean="0"/>
              <a:t>SLAs</a:t>
            </a:r>
            <a:r>
              <a:rPr lang="en-US" dirty="0" smtClean="0"/>
              <a:t> for the maintenance of power converters, magnet control systems, rack control systems and DSS, beam pipe and vacuum (2009 + 2010 paid in 2010), detectors gas and cooling systems have been paid. </a:t>
            </a:r>
            <a:endParaRPr lang="en-US" dirty="0"/>
          </a:p>
        </p:txBody>
      </p:sp>
      <p:sp>
        <p:nvSpPr>
          <p:cNvPr id="10" name="TextBox 9"/>
          <p:cNvSpPr txBox="1"/>
          <p:nvPr/>
        </p:nvSpPr>
        <p:spPr>
          <a:xfrm>
            <a:off x="-2596598" y="12680"/>
            <a:ext cx="2231020" cy="4524316"/>
          </a:xfrm>
          <a:prstGeom prst="rect">
            <a:avLst/>
          </a:prstGeom>
          <a:noFill/>
        </p:spPr>
        <p:txBody>
          <a:bodyPr wrap="square" rtlCol="0">
            <a:spAutoFit/>
          </a:bodyPr>
          <a:lstStyle/>
          <a:p>
            <a:r>
              <a:rPr lang="en-US" dirty="0" smtClean="0"/>
              <a:t>Safety items are still included under the budget DSS. The maintenance of the sniffers (~ 25 kCHF) and the purchase of RP vacuum cleaner and of measurement devices (~ 10 kCHF) are the main safety expenses done in 2010. </a:t>
            </a:r>
            <a:endParaRPr lang="en-US" dirty="0"/>
          </a:p>
        </p:txBody>
      </p:sp>
      <p:sp>
        <p:nvSpPr>
          <p:cNvPr id="11" name="TextBox 10"/>
          <p:cNvSpPr txBox="1"/>
          <p:nvPr/>
        </p:nvSpPr>
        <p:spPr>
          <a:xfrm>
            <a:off x="9338238" y="1043974"/>
            <a:ext cx="2231020" cy="5355313"/>
          </a:xfrm>
          <a:prstGeom prst="rect">
            <a:avLst/>
          </a:prstGeom>
          <a:noFill/>
        </p:spPr>
        <p:txBody>
          <a:bodyPr wrap="square" rtlCol="0">
            <a:spAutoFit/>
          </a:bodyPr>
          <a:lstStyle/>
          <a:p>
            <a:r>
              <a:rPr lang="en-US" dirty="0" smtClean="0"/>
              <a:t>we started the construction of the super-structure, which is needed to put the TPC in parking position to access the beam pipe and the inner detectors, as well as the structure, which will hold the mini-frame during the installation of last TRD modules, which should be installed during the 2011 Christmas shutdown. </a:t>
            </a:r>
            <a:endParaRPr lang="en-US" dirty="0"/>
          </a:p>
        </p:txBody>
      </p:sp>
      <p:sp>
        <p:nvSpPr>
          <p:cNvPr id="12" name="TextBox 11"/>
          <p:cNvSpPr txBox="1"/>
          <p:nvPr/>
        </p:nvSpPr>
        <p:spPr>
          <a:xfrm>
            <a:off x="9338238" y="6616700"/>
            <a:ext cx="2416752" cy="2031325"/>
          </a:xfrm>
          <a:prstGeom prst="rect">
            <a:avLst/>
          </a:prstGeom>
          <a:noFill/>
        </p:spPr>
        <p:txBody>
          <a:bodyPr wrap="square" rtlCol="0">
            <a:spAutoFit/>
          </a:bodyPr>
          <a:lstStyle/>
          <a:p>
            <a:r>
              <a:rPr lang="en-US" dirty="0" smtClean="0"/>
              <a:t>more racks have been equipped with cooling doors and their electrical distributions boxed with circuit breakers (~70 kCHF).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17 -0.23218 L -0.2974 0.46388 " pathEditMode="relative" rAng="0" ptsTypes="AA">
                                      <p:cBhvr>
                                        <p:cTn id="6" dur="2000" fill="hold"/>
                                        <p:tgtEl>
                                          <p:spTgt spid="8"/>
                                        </p:tgtEl>
                                        <p:attrNameLst>
                                          <p:attrName>ppt_x</p:attrName>
                                          <p:attrName>ppt_y</p:attrName>
                                        </p:attrNameLst>
                                      </p:cBhvr>
                                      <p:rCtr x="-149" y="348"/>
                                    </p:animMotion>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0226 -0.32014 L 0.99531 -0.60532 " pathEditMode="relative" rAng="0" ptsTypes="AA">
                                      <p:cBhvr>
                                        <p:cTn id="10" dur="2000" fill="hold"/>
                                        <p:tgtEl>
                                          <p:spTgt spid="9"/>
                                        </p:tgtEl>
                                        <p:attrNameLst>
                                          <p:attrName>ppt_x</p:attrName>
                                          <p:attrName>ppt_y</p:attrName>
                                        </p:attrNameLst>
                                      </p:cBhvr>
                                      <p:rCtr x="497" y="-143"/>
                                    </p:animMotion>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0226 -0.37986 L 0.99549 0.04607 " pathEditMode="relative" rAng="0" ptsTypes="AA">
                                      <p:cBhvr>
                                        <p:cTn id="14" dur="2000" fill="hold"/>
                                        <p:tgtEl>
                                          <p:spTgt spid="10"/>
                                        </p:tgtEl>
                                        <p:attrNameLst>
                                          <p:attrName>ppt_x</p:attrName>
                                          <p:attrName>ppt_y</p:attrName>
                                        </p:attrNameLst>
                                      </p:cBhvr>
                                      <p:rCtr x="497" y="213"/>
                                    </p:animMotion>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0125 -0.43889 L -0.3099 -0.07199 " pathEditMode="relative" ptsTypes="AA">
                                      <p:cBhvr>
                                        <p:cTn id="18" dur="2000" fill="hold"/>
                                        <p:tgtEl>
                                          <p:spTgt spid="11"/>
                                        </p:tgtEl>
                                        <p:attrNameLst>
                                          <p:attrName>ppt_x</p:attrName>
                                          <p:attrName>ppt_y</p:attrName>
                                        </p:attrNameLst>
                                      </p:cBhvr>
                                    </p:animMotion>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00191 -0.19444 L -0.29601 -0.53889 " pathEditMode="relative" rAng="0" ptsTypes="AA">
                                      <p:cBhvr>
                                        <p:cTn id="22" dur="2000" fill="hold"/>
                                        <p:tgtEl>
                                          <p:spTgt spid="12"/>
                                        </p:tgtEl>
                                        <p:attrNameLst>
                                          <p:attrName>ppt_x</p:attrName>
                                          <p:attrName>ppt_y</p:attrName>
                                        </p:attrNameLst>
                                      </p:cBhvr>
                                      <p:rCtr x="-147" y="-172"/>
                                    </p:animMotion>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Secretariat</a:t>
            </a:r>
            <a:endParaRPr lang="en-US" dirty="0"/>
          </a:p>
        </p:txBody>
      </p:sp>
      <p:pic>
        <p:nvPicPr>
          <p:cNvPr id="4" name="Picture 3"/>
          <p:cNvPicPr/>
          <p:nvPr/>
        </p:nvPicPr>
        <p:blipFill>
          <a:blip r:embed="rId2"/>
          <a:srcRect/>
          <a:stretch>
            <a:fillRect/>
          </a:stretch>
        </p:blipFill>
        <p:spPr bwMode="auto">
          <a:xfrm>
            <a:off x="166070" y="1739900"/>
            <a:ext cx="8553596" cy="215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pic>
        <p:nvPicPr>
          <p:cNvPr id="4" name="Picture 3"/>
          <p:cNvPicPr/>
          <p:nvPr/>
        </p:nvPicPr>
        <p:blipFill>
          <a:blip r:embed="rId2"/>
          <a:srcRect/>
          <a:stretch>
            <a:fillRect/>
          </a:stretch>
        </p:blipFill>
        <p:spPr bwMode="auto">
          <a:xfrm>
            <a:off x="194571" y="2324100"/>
            <a:ext cx="8452965"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2720</TotalTime>
  <Words>3636</Words>
  <Application>Microsoft Macintosh PowerPoint</Application>
  <PresentationFormat>On-screen Show (4:3)</PresentationFormat>
  <Paragraphs>1038</Paragraphs>
  <Slides>30</Slides>
  <Notes>0</Notes>
  <HiddenSlides>0</HiddenSlides>
  <MMClips>0</MMClips>
  <ScaleCrop>false</ScaleCrop>
  <HeadingPairs>
    <vt:vector size="8" baseType="variant">
      <vt:variant>
        <vt:lpstr>Design Template</vt:lpstr>
      </vt:variant>
      <vt:variant>
        <vt:i4>1</vt:i4>
      </vt:variant>
      <vt:variant>
        <vt:lpstr>Links</vt:lpstr>
      </vt:variant>
      <vt:variant>
        <vt:i4>1</vt:i4>
      </vt:variant>
      <vt:variant>
        <vt:lpstr>Embedded OLE Servers</vt:lpstr>
      </vt:variant>
      <vt:variant>
        <vt:i4>1</vt:i4>
      </vt:variant>
      <vt:variant>
        <vt:lpstr>Slide Titles</vt:lpstr>
      </vt:variant>
      <vt:variant>
        <vt:i4>30</vt:i4>
      </vt:variant>
    </vt:vector>
  </HeadingPairs>
  <TitlesOfParts>
    <vt:vector size="33" baseType="lpstr">
      <vt:lpstr>Oriel</vt:lpstr>
      <vt:lpstr>!table for RRB papers!R1C1:R24C23</vt:lpstr>
      <vt:lpstr>Worksheet</vt:lpstr>
      <vt:lpstr>Maintenance and Operation Categories A &amp; B</vt:lpstr>
      <vt:lpstr>Slide 2</vt:lpstr>
      <vt:lpstr>2010</vt:lpstr>
      <vt:lpstr>M&amp;O-A incomes and outstanding contributions 2002-2010</vt:lpstr>
      <vt:lpstr>2010 M&amp;O-A expenditure in kchf</vt:lpstr>
      <vt:lpstr>M&amp;O-A summary 2002-2010 Cash balance: Income and Payments  in kchf</vt:lpstr>
      <vt:lpstr>Detector Related Costs</vt:lpstr>
      <vt:lpstr>Secretariat</vt:lpstr>
      <vt:lpstr>Communication</vt:lpstr>
      <vt:lpstr>OFFLINE Computing</vt:lpstr>
      <vt:lpstr>Online Computing</vt:lpstr>
      <vt:lpstr>Test Beam and Calibration facilities</vt:lpstr>
      <vt:lpstr>Laboratories Operation</vt:lpstr>
      <vt:lpstr>General Services</vt:lpstr>
      <vt:lpstr>Power</vt:lpstr>
      <vt:lpstr>Preliminary 2012 M&amp;O-A budget and cost estimates for 2013-2015 IN KCHF</vt:lpstr>
      <vt:lpstr>Manpower @ P2</vt:lpstr>
      <vt:lpstr>Detector related costs 2012-2015</vt:lpstr>
      <vt:lpstr>Safety</vt:lpstr>
      <vt:lpstr>Safety (2)</vt:lpstr>
      <vt:lpstr>Secretariat and communication</vt:lpstr>
      <vt:lpstr>Offline computing</vt:lpstr>
      <vt:lpstr>Online computing </vt:lpstr>
      <vt:lpstr>Online computing cont.</vt:lpstr>
      <vt:lpstr>Online Computing cont.</vt:lpstr>
      <vt:lpstr>TEST BEAMS AND CALIBRATION FACILITIES</vt:lpstr>
      <vt:lpstr>Laboratory Operations</vt:lpstr>
      <vt:lpstr>General Services</vt:lpstr>
      <vt:lpstr>M&amp;O-B</vt:lpstr>
      <vt:lpstr>M&amp;O-B 2012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ALICE CORE Construction Budgets</dc:title>
  <dc:creator>  </dc:creator>
  <cp:lastModifiedBy>  </cp:lastModifiedBy>
  <cp:revision>92</cp:revision>
  <cp:lastPrinted>2011-05-17T10:26:48Z</cp:lastPrinted>
  <dcterms:created xsi:type="dcterms:W3CDTF">2011-05-17T11:43:27Z</dcterms:created>
  <dcterms:modified xsi:type="dcterms:W3CDTF">2011-05-17T11:47:40Z</dcterms:modified>
</cp:coreProperties>
</file>